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1"/>
  </p:notesMasterIdLst>
  <p:handoutMasterIdLst>
    <p:handoutMasterId r:id="rId12"/>
  </p:handoutMasterIdLst>
  <p:sldIdLst>
    <p:sldId id="269" r:id="rId5"/>
    <p:sldId id="268" r:id="rId6"/>
    <p:sldId id="271" r:id="rId7"/>
    <p:sldId id="288" r:id="rId8"/>
    <p:sldId id="270" r:id="rId9"/>
    <p:sldId id="28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27B"/>
    <a:srgbClr val="759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50" d="100"/>
          <a:sy n="50" d="100"/>
        </p:scale>
        <p:origin x="48" y="85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s-CO"/>
              <a:t>22/03/2023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s-CO"/>
              <a:t>22/03/2023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s-CO"/>
              <a:pPr/>
              <a:t>22/03/2023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‹Nº›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s-CO"/>
              <a:pPr/>
              <a:t>22/03/2023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845354"/>
            <a:ext cx="5158308" cy="2428686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  <a:t>AVANCES PROYECTO DE ANALISIS GEOESPACIAL:</a:t>
            </a:r>
            <a:b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</a:br>
            <a:br>
              <a:rPr lang="es-ES" sz="3000" b="0" i="0" noProof="1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</a:br>
            <a:r>
              <a:rPr lang="es-ES" sz="2800" b="0" i="0" noProof="1">
                <a:solidFill>
                  <a:schemeClr val="accent1">
                    <a:lumMod val="50000"/>
                  </a:schemeClr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  <a:t>ANALISIS GEOESPACIAL PARA LA SELECCIÓN DE ZONAS DE ALMACENAMIENTO SUBTERRANEO EN COLOMBIA: CASO SINU-SAN JACINTO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CDD6DFE-0589-D229-AE1D-64ACFA03A45E}"/>
              </a:ext>
            </a:extLst>
          </p:cNvPr>
          <p:cNvSpPr txBox="1">
            <a:spLocks/>
          </p:cNvSpPr>
          <p:nvPr/>
        </p:nvSpPr>
        <p:spPr>
          <a:xfrm>
            <a:off x="-170285" y="3505441"/>
            <a:ext cx="5490593" cy="2428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Angie Lorena Garcia Ariza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Maestría en Ingeniería de Recursos Minerales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Universidad Nacional de Colombia - Sede Medellín</a:t>
            </a:r>
          </a:p>
          <a:p>
            <a:pPr algn="ctr"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spcBef>
                <a:spcPts val="0"/>
              </a:spcBef>
            </a:pPr>
            <a:endParaRPr lang="es-CO" sz="3000" noProof="1"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Medellín, Colombia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CO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  <a:t>2023</a:t>
            </a:r>
          </a:p>
          <a:p>
            <a:pPr algn="ctr">
              <a:spcBef>
                <a:spcPts val="0"/>
              </a:spcBef>
            </a:pPr>
            <a:br>
              <a:rPr lang="es-ES" sz="3000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</a:rPr>
            </a:br>
            <a:endParaRPr lang="es-ES" sz="3000" noProof="1">
              <a:solidFill>
                <a:schemeClr val="accent1">
                  <a:lumMod val="50000"/>
                </a:schemeClr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C3BC069-6D73-0DED-A57E-EAE9D9CE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844824"/>
            <a:ext cx="704078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324" y="643851"/>
            <a:ext cx="7102524" cy="961786"/>
          </a:xfrm>
        </p:spPr>
        <p:txBody>
          <a:bodyPr>
            <a:noAutofit/>
          </a:bodyPr>
          <a:lstStyle/>
          <a:p>
            <a:r>
              <a:rPr lang="en-US" sz="5100" dirty="0"/>
              <a:t>1. </a:t>
            </a:r>
            <a:r>
              <a:rPr lang="es-CO" sz="5100" dirty="0"/>
              <a:t>UBICACIÓN DE CUERPOS DE LODO</a:t>
            </a:r>
            <a:endParaRPr lang="en-US" sz="51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AAC8358-432F-109D-A79D-3EAD7B58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564" y="1124744"/>
            <a:ext cx="4191744" cy="439248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71AD3AE-8D5A-8D77-469E-D0EFC9E2E34B}"/>
              </a:ext>
            </a:extLst>
          </p:cNvPr>
          <p:cNvSpPr txBox="1">
            <a:spLocks/>
          </p:cNvSpPr>
          <p:nvPr/>
        </p:nvSpPr>
        <p:spPr>
          <a:xfrm>
            <a:off x="621804" y="379512"/>
            <a:ext cx="56388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2.CARGA DE DATOS</a:t>
            </a: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CB2763CB-D15F-0817-A7A8-445A23E8CFA1}"/>
              </a:ext>
            </a:extLst>
          </p:cNvPr>
          <p:cNvSpPr txBox="1">
            <a:spLocks/>
          </p:cNvSpPr>
          <p:nvPr/>
        </p:nvSpPr>
        <p:spPr>
          <a:xfrm>
            <a:off x="376580" y="1368273"/>
            <a:ext cx="10470360" cy="469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endParaRPr lang="es-CO" sz="1700" dirty="0">
              <a:solidFill>
                <a:schemeClr val="tx2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s-CO" sz="1700" dirty="0">
              <a:solidFill>
                <a:schemeClr val="tx2"/>
              </a:solidFill>
            </a:endParaRPr>
          </a:p>
        </p:txBody>
      </p:sp>
      <p:sp>
        <p:nvSpPr>
          <p:cNvPr id="23" name="Subtítulo 5">
            <a:extLst>
              <a:ext uri="{FF2B5EF4-FFF2-40B4-BE49-F238E27FC236}">
                <a16:creationId xmlns:a16="http://schemas.microsoft.com/office/drawing/2014/main" id="{69100C9C-CAD8-AD48-F534-384949753245}"/>
              </a:ext>
            </a:extLst>
          </p:cNvPr>
          <p:cNvSpPr txBox="1">
            <a:spLocks/>
          </p:cNvSpPr>
          <p:nvPr/>
        </p:nvSpPr>
        <p:spPr>
          <a:xfrm>
            <a:off x="203320" y="1948779"/>
            <a:ext cx="6020309" cy="214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>
            <a:extLst>
              <a:ext uri="{FF2B5EF4-FFF2-40B4-BE49-F238E27FC236}">
                <a16:creationId xmlns:a16="http://schemas.microsoft.com/office/drawing/2014/main" id="{71756AE6-E5CB-46CB-2535-E80381A8C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0BCAAC7-0A26-8577-8DB7-1BC685AC8017}"/>
              </a:ext>
            </a:extLst>
          </p:cNvPr>
          <p:cNvSpPr txBox="1">
            <a:spLocks/>
          </p:cNvSpPr>
          <p:nvPr/>
        </p:nvSpPr>
        <p:spPr>
          <a:xfrm>
            <a:off x="232725" y="1154249"/>
            <a:ext cx="6416957" cy="454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780811D-47EF-974C-EF71-EE082B5A360E}"/>
              </a:ext>
            </a:extLst>
          </p:cNvPr>
          <p:cNvSpPr txBox="1">
            <a:spLocks/>
          </p:cNvSpPr>
          <p:nvPr/>
        </p:nvSpPr>
        <p:spPr>
          <a:xfrm>
            <a:off x="116362" y="244463"/>
            <a:ext cx="664968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100" dirty="0">
                <a:solidFill>
                  <a:schemeClr val="bg1"/>
                </a:solidFill>
              </a:rPr>
              <a:t>3.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15383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082" y="404664"/>
            <a:ext cx="6670850" cy="914400"/>
          </a:xfrm>
        </p:spPr>
        <p:txBody>
          <a:bodyPr/>
          <a:lstStyle/>
          <a:p>
            <a:r>
              <a:rPr lang="en-US" sz="5100" dirty="0"/>
              <a:t>4. GRAFICO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9796" y="1844824"/>
            <a:ext cx="6840760" cy="40267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585E47CC-2BE3-286F-9DFE-DC6365376DBD}"/>
              </a:ext>
            </a:extLst>
          </p:cNvPr>
          <p:cNvSpPr txBox="1">
            <a:spLocks/>
          </p:cNvSpPr>
          <p:nvPr/>
        </p:nvSpPr>
        <p:spPr>
          <a:xfrm>
            <a:off x="786614" y="3445375"/>
            <a:ext cx="6367123" cy="1288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493608"/>
            <a:ext cx="5638801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5491" y="1484784"/>
            <a:ext cx="6840760" cy="40267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FECA589-DE6E-76B8-C5EA-6652E3BDEE72}"/>
              </a:ext>
            </a:extLst>
          </p:cNvPr>
          <p:cNvSpPr txBox="1">
            <a:spLocks/>
          </p:cNvSpPr>
          <p:nvPr/>
        </p:nvSpPr>
        <p:spPr>
          <a:xfrm>
            <a:off x="565491" y="2663428"/>
            <a:ext cx="6367123" cy="1288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s-CO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false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631916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2011-12-12T13:37:00+00:00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2035-01-01T08:00:00+00:00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pprovalLog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TP102801095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HandoffToMSDN xmlns="2958f784-0ef9-4616-b22d-512a8cad1f0d" xsi:nil="true"/>
    <PlannedPubDate xmlns="2958f784-0ef9-4616-b22d-512a8cad1f0d" xsi:nil="true"/>
    <IntlLangReviewer xmlns="2958f784-0ef9-4616-b22d-512a8cad1f0d" xsi:nil="true"/>
    <CrawlForDependencies xmlns="2958f784-0ef9-4616-b22d-512a8cad1f0d">false</CrawlForDependencies>
    <TrustLevel xmlns="2958f784-0ef9-4616-b22d-512a8cad1f0d">1 Microsoft Managed Content</TrustLevel>
    <LocLastLocAttemptVersionLookup xmlns="2958f784-0ef9-4616-b22d-512a8cad1f0d">706513</LocLastLocAttemptVersionLookup>
    <IsSearchable xmlns="2958f784-0ef9-4616-b22d-512a8cad1f0d">true</IsSearchable>
    <TemplateTemplateType xmlns="2958f784-0ef9-4616-b22d-512a8cad1f0d">PowerPoint 12 Default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APAuthor xmlns="2958f784-0ef9-4616-b22d-512a8cad1f0d">
      <UserInfo>
        <DisplayName>REDMOND\v-soujap</DisplayName>
        <AccountId>1954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14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Description0 xmlns="fb5acd76-e9f3-4601-9d69-91f53ab96ae6" xsi:nil="true"/>
    <Component xmlns="fb5acd76-e9f3-4601-9d69-91f53ab96ae6" xsi:nil="true"/>
    <LocMarketGroupTiers2 xmlns="2958f784-0ef9-4616-b22d-512a8cad1f0d" xsi:nil="true"/>
  </documentManagement>
</p:properti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D3AD1-7023-4D9A-9A2C-621065547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167837-5CC0-4111-8184-E835CFFE8FFF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Naturaleza (pantalla panorámica)</Template>
  <TotalTime>1808</TotalTime>
  <Words>68</Words>
  <Application>Microsoft Office PowerPoint</Application>
  <PresentationFormat>Personalizado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Cambria</vt:lpstr>
      <vt:lpstr>EcoLiving_16x9</vt:lpstr>
      <vt:lpstr>AVANCES PROYECTO DE ANALISIS GEOESPACIAL:  ANALISIS GEOESPACIAL PARA LA SELECCIÓN DE ZONAS DE ALMACENAMIENTO SUBTERRANEO EN COLOMBIA: CASO SINU-SAN JACINTO</vt:lpstr>
      <vt:lpstr>1. UBICACIÓN DE CUERPOS DE LODO</vt:lpstr>
      <vt:lpstr>Presentación de PowerPoint</vt:lpstr>
      <vt:lpstr>Presentación de PowerPoint</vt:lpstr>
      <vt:lpstr>4. GRAFICO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ANALISIS GEOESPACIAL:  ANALISIS DE EMISIONES DE CO2  EN COLOMBIA PARA  ALMACENAMIENTO SUBTERRANEO</dc:title>
  <dc:creator>Angie Lorena Garcia Ariza</dc:creator>
  <cp:lastModifiedBy>Angie Lorena Garcia Ariza</cp:lastModifiedBy>
  <cp:revision>7</cp:revision>
  <dcterms:created xsi:type="dcterms:W3CDTF">2023-03-09T00:59:55Z</dcterms:created>
  <dcterms:modified xsi:type="dcterms:W3CDTF">2023-03-23T00:27:13Z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