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6"/>
  </p:notesMasterIdLst>
  <p:handoutMasterIdLst>
    <p:handoutMasterId r:id="rId17"/>
  </p:handoutMasterIdLst>
  <p:sldIdLst>
    <p:sldId id="269" r:id="rId5"/>
    <p:sldId id="268" r:id="rId6"/>
    <p:sldId id="271" r:id="rId7"/>
    <p:sldId id="270" r:id="rId8"/>
    <p:sldId id="285" r:id="rId9"/>
    <p:sldId id="286" r:id="rId10"/>
    <p:sldId id="284" r:id="rId11"/>
    <p:sldId id="277" r:id="rId12"/>
    <p:sldId id="281" r:id="rId13"/>
    <p:sldId id="279" r:id="rId14"/>
    <p:sldId id="282"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67">
          <p15:clr>
            <a:srgbClr val="A4A3A4"/>
          </p15:clr>
        </p15:guide>
        <p15:guide id="3" orient="horz" pos="3888">
          <p15:clr>
            <a:srgbClr val="A4A3A4"/>
          </p15:clr>
        </p15:guide>
        <p15:guide id="4" pos="3839">
          <p15:clr>
            <a:srgbClr val="A4A3A4"/>
          </p15:clr>
        </p15:guide>
        <p15:guide id="5" pos="815">
          <p15:clr>
            <a:srgbClr val="A4A3A4"/>
          </p15:clr>
        </p15:guide>
        <p15:guide id="6" pos="68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A27B"/>
    <a:srgbClr val="759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p:scale>
          <a:sx n="78" d="100"/>
          <a:sy n="78" d="100"/>
        </p:scale>
        <p:origin x="1056" y="276"/>
      </p:cViewPr>
      <p:guideLst>
        <p:guide orient="horz" pos="2160"/>
        <p:guide orient="horz" pos="367"/>
        <p:guide orient="horz" pos="3888"/>
        <p:guide pos="3839"/>
        <p:guide pos="815"/>
        <p:guide pos="6863"/>
      </p:guideLst>
    </p:cSldViewPr>
  </p:slideViewPr>
  <p:notesTextViewPr>
    <p:cViewPr>
      <p:scale>
        <a:sx n="100" d="100"/>
        <a:sy n="100" d="100"/>
      </p:scale>
      <p:origin x="0" y="0"/>
    </p:cViewPr>
  </p:notesTextViewPr>
  <p:notesViewPr>
    <p:cSldViewPr showGuides="1">
      <p:cViewPr varScale="1">
        <p:scale>
          <a:sx n="68" d="100"/>
          <a:sy n="68" d="100"/>
        </p:scale>
        <p:origin x="-277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CA0844-C266-46EC-A036-E1634F64C44A}" type="datetimeFigureOut">
              <a:rPr lang="es-CO"/>
              <a:t>9/03/2023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088AA-226D-4237-A99F-5C4B97F43BA8}" type="slidenum">
              <a:rPr/>
              <a:t>‹Nº›</a:t>
            </a:fld>
            <a:endParaRPr/>
          </a:p>
        </p:txBody>
      </p:sp>
    </p:spTree>
    <p:extLst>
      <p:ext uri="{BB962C8B-B14F-4D97-AF65-F5344CB8AC3E}">
        <p14:creationId xmlns:p14="http://schemas.microsoft.com/office/powerpoint/2010/main" val="56313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08BCD-7B2F-4BCE-87AF-5D67EFFE4D17}" type="datetimeFigureOut">
              <a:rPr lang="es-CO"/>
              <a:t>9/03/2023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A1353-EEA5-436B-AB14-1D84B195E669}" type="slidenum">
              <a:rPr/>
              <a:t>‹Nº›</a:t>
            </a:fld>
            <a:endParaRPr/>
          </a:p>
        </p:txBody>
      </p:sp>
    </p:spTree>
    <p:extLst>
      <p:ext uri="{BB962C8B-B14F-4D97-AF65-F5344CB8AC3E}">
        <p14:creationId xmlns:p14="http://schemas.microsoft.com/office/powerpoint/2010/main" val="382067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 y="0"/>
            <a:ext cx="12188823"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ound Single Corner Rectangle 7"/>
          <p:cNvSpPr/>
          <p:nvPr/>
        </p:nvSpPr>
        <p:spPr bwMode="ltGray">
          <a:xfrm rot="10800000" flipH="1" flipV="1">
            <a:off x="6926759" y="228598"/>
            <a:ext cx="5035054" cy="5715002"/>
          </a:xfrm>
          <a:prstGeom prst="round1Rect">
            <a:avLst>
              <a:gd name="adj" fmla="val 58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3"/>
            <a:ext cx="6926756"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0" y="6172200"/>
            <a:ext cx="12188952" cy="6858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1703718"/>
            <a:ext cx="5791200" cy="37338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s-ES"/>
              <a:t>Haga clic para modificar el estilo de título del patrón</a:t>
            </a:r>
            <a:endParaRPr/>
          </a:p>
        </p:txBody>
      </p:sp>
      <p:sp>
        <p:nvSpPr>
          <p:cNvPr id="3" name="Subtitle 2"/>
          <p:cNvSpPr>
            <a:spLocks noGrp="1"/>
          </p:cNvSpPr>
          <p:nvPr>
            <p:ph type="subTitle" idx="1"/>
          </p:nvPr>
        </p:nvSpPr>
        <p:spPr>
          <a:xfrm>
            <a:off x="7085014" y="3429000"/>
            <a:ext cx="4572000" cy="1905000"/>
          </a:xfrm>
        </p:spPr>
        <p:txBody>
          <a:bodyPr anchor="b"/>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a:p>
        </p:txBody>
      </p:sp>
      <p:sp>
        <p:nvSpPr>
          <p:cNvPr id="4" name="Date Placeholder 3"/>
          <p:cNvSpPr>
            <a:spLocks noGrp="1"/>
          </p:cNvSpPr>
          <p:nvPr>
            <p:ph type="dt" sz="half" idx="10"/>
          </p:nvPr>
        </p:nvSpPr>
        <p:spPr/>
        <p:txBody>
          <a:bodyPr/>
          <a:lstStyle/>
          <a:p>
            <a:fld id="{8E36636D-D922-432D-A958-524484B5923D}" type="datetimeFigureOut">
              <a:rPr lang="es-CO"/>
              <a:pPr/>
              <a:t>9/03/2023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7" name="Rectangle 16"/>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8" name="Rectangle 17"/>
          <p:cNvSpPr/>
          <p:nvPr/>
        </p:nvSpPr>
        <p:spPr>
          <a:xfrm>
            <a:off x="7466013" y="3"/>
            <a:ext cx="47228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7883151" y="234351"/>
            <a:ext cx="3773863" cy="4642450"/>
          </a:xfrm>
        </p:spPr>
        <p:txBody>
          <a:bodyPr vert="horz" lIns="91440" tIns="45720" rIns="91440" bIns="45720" rtlCol="0" anchor="b">
            <a:normAutofit/>
          </a:bodyPr>
          <a:lstStyle>
            <a:lvl1pPr>
              <a:defRPr sz="4400">
                <a:solidFill>
                  <a:schemeClr val="bg1"/>
                </a:solidFill>
                <a:effectLst>
                  <a:outerShdw blurRad="88900" algn="ctr" rotWithShape="0">
                    <a:prstClr val="black">
                      <a:alpha val="35000"/>
                    </a:prstClr>
                  </a:outerShdw>
                </a:effectLst>
              </a:defRPr>
            </a:lvl1pPr>
          </a:lstStyle>
          <a:p>
            <a:pPr lvl="0">
              <a:lnSpc>
                <a:spcPct val="80000"/>
              </a:lnSpc>
            </a:pPr>
            <a:r>
              <a:rPr lang="es-ES"/>
              <a:t>Haga clic para modificar el estilo de título del patrón</a:t>
            </a:r>
            <a:endParaRPr/>
          </a:p>
        </p:txBody>
      </p:sp>
      <p:sp>
        <p:nvSpPr>
          <p:cNvPr id="4" name="Text Placeholder 3"/>
          <p:cNvSpPr>
            <a:spLocks noGrp="1"/>
          </p:cNvSpPr>
          <p:nvPr>
            <p:ph type="body" sz="half" idx="2"/>
          </p:nvPr>
        </p:nvSpPr>
        <p:spPr>
          <a:xfrm>
            <a:off x="7872936" y="5029200"/>
            <a:ext cx="3782586" cy="914400"/>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0" name="Rectangle 19"/>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p>
            <a:fld id="{749F4917-CE56-4645-8050-1555FA0B180B}" type="datetimeFigureOut">
              <a:rPr lang="es-CO"/>
              <a:pPr/>
              <a:t>9/03/2023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B524DA2-3CE4-45BB-9F6F-628A0CFBDBF9}" type="slidenum">
              <a:rPr/>
              <a:pPr/>
              <a:t>‹Nº›</a:t>
            </a:fld>
            <a:endParaRPr/>
          </a:p>
        </p:txBody>
      </p:sp>
      <p:sp>
        <p:nvSpPr>
          <p:cNvPr id="21" name="Round Single Corner Rectangle 20"/>
          <p:cNvSpPr/>
          <p:nvPr/>
        </p:nvSpPr>
        <p:spPr bwMode="ltGray">
          <a:xfrm rot="10800000" flipV="1">
            <a:off x="227013" y="234351"/>
            <a:ext cx="7238999"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Picture Placeholder 2"/>
          <p:cNvSpPr>
            <a:spLocks noGrp="1"/>
          </p:cNvSpPr>
          <p:nvPr>
            <p:ph type="pic" idx="1"/>
          </p:nvPr>
        </p:nvSpPr>
        <p:spPr>
          <a:xfrm flipH="1">
            <a:off x="457198" y="465283"/>
            <a:ext cx="6780215" cy="5249717"/>
          </a:xfrm>
          <a:prstGeom prst="round1Rect">
            <a:avLst>
              <a:gd name="adj" fmla="val 4287"/>
            </a:avLst>
          </a:prstGeo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a:p>
        </p:txBody>
      </p:sp>
    </p:spTree>
    <p:extLst>
      <p:ext uri="{BB962C8B-B14F-4D97-AF65-F5344CB8AC3E}">
        <p14:creationId xmlns:p14="http://schemas.microsoft.com/office/powerpoint/2010/main" val="35215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marL="1371600">
              <a:defRPr/>
            </a:lvl6pPr>
            <a:lvl7pPr marL="1600200">
              <a:defRPr/>
            </a:lvl7pPr>
            <a:lvl8pPr marL="1828800">
              <a:defRPr baseline="0"/>
            </a:lvl8pPr>
            <a:lvl9pPr marL="2057400">
              <a:defRPr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8E36636D-D922-432D-A958-524484B5923D}" type="datetimeFigureOut">
              <a:rPr lang="es-CO"/>
              <a:pPr/>
              <a:t>9/03/2023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582613"/>
            <a:ext cx="8183562" cy="55895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8E36636D-D922-432D-A958-524484B5923D}" type="datetimeFigureOut">
              <a:rPr lang="es-CO"/>
              <a:pPr/>
              <a:t>9/03/2023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‹Nº›</a:t>
            </a:fld>
            <a:endParaRPr/>
          </a:p>
        </p:txBody>
      </p:sp>
      <p:sp>
        <p:nvSpPr>
          <p:cNvPr id="2" name="Vertical Title 1"/>
          <p:cNvSpPr>
            <a:spLocks noGrp="1"/>
          </p:cNvSpPr>
          <p:nvPr>
            <p:ph type="title" orient="vert"/>
          </p:nvPr>
        </p:nvSpPr>
        <p:spPr>
          <a:xfrm>
            <a:off x="9705974" y="582613"/>
            <a:ext cx="1951037" cy="5589587"/>
          </a:xfrm>
        </p:spPr>
        <p:txBody>
          <a:bodyPr vert="eaVert"/>
          <a:lstStyle/>
          <a:p>
            <a:r>
              <a:rPr lang="es-ES"/>
              <a:t>Haga clic para modificar el estilo de título del patrón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8E36636D-D922-432D-A958-524484B5923D}" type="datetimeFigureOut">
              <a:rPr lang="es-CO"/>
              <a:pPr/>
              <a:t>9/03/2023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1" name="Rectangle 10"/>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2" name="Rectangle 11"/>
          <p:cNvSpPr/>
          <p:nvPr/>
        </p:nvSpPr>
        <p:spPr>
          <a:xfrm>
            <a:off x="0" y="3"/>
            <a:ext cx="51800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914400"/>
            <a:ext cx="4190999" cy="38862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s-ES"/>
              <a:t>Haga clic para modificar el estilo de título del patrón</a:t>
            </a:r>
            <a:endParaRPr/>
          </a:p>
        </p:txBody>
      </p:sp>
      <p:sp>
        <p:nvSpPr>
          <p:cNvPr id="3" name="Subtitle 2"/>
          <p:cNvSpPr>
            <a:spLocks noGrp="1"/>
          </p:cNvSpPr>
          <p:nvPr>
            <p:ph type="subTitle" idx="1"/>
          </p:nvPr>
        </p:nvSpPr>
        <p:spPr>
          <a:xfrm>
            <a:off x="597799" y="4953000"/>
            <a:ext cx="4201213" cy="990599"/>
          </a:xfrm>
        </p:spPr>
        <p:txBody>
          <a:bodyPr anchor="t">
            <a:normAutofit/>
          </a:bodyPr>
          <a:lstStyle>
            <a:lvl1pPr marL="0" indent="0" algn="l">
              <a:spcBef>
                <a:spcPts val="0"/>
              </a:spcBef>
              <a:buNone/>
              <a:defRPr sz="2000">
                <a:solidFill>
                  <a:schemeClr val="accent1">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a:p>
        </p:txBody>
      </p:sp>
      <p:sp>
        <p:nvSpPr>
          <p:cNvPr id="4" name="Date Placeholder 3"/>
          <p:cNvSpPr>
            <a:spLocks noGrp="1"/>
          </p:cNvSpPr>
          <p:nvPr>
            <p:ph type="dt" sz="half" idx="10"/>
          </p:nvPr>
        </p:nvSpPr>
        <p:spPr/>
        <p:txBody>
          <a:bodyPr/>
          <a:lstStyle/>
          <a:p>
            <a:fld id="{8E36636D-D922-432D-A958-524484B5923D}" type="datetimeFigureOut">
              <a:rPr lang="es-CO"/>
              <a:pPr/>
              <a:t>9/03/2023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‹Nº›</a:t>
            </a:fld>
            <a:endParaRPr/>
          </a:p>
        </p:txBody>
      </p:sp>
      <p:sp>
        <p:nvSpPr>
          <p:cNvPr id="14" name="Picture Placeholder 4"/>
          <p:cNvSpPr>
            <a:spLocks noGrp="1"/>
          </p:cNvSpPr>
          <p:nvPr>
            <p:ph type="pic" sz="quarter" idx="13"/>
          </p:nvPr>
        </p:nvSpPr>
        <p:spPr>
          <a:xfrm>
            <a:off x="5180013" y="228600"/>
            <a:ext cx="6781800" cy="5715000"/>
          </a:xfrm>
          <a:prstGeom prst="round1Rect">
            <a:avLst>
              <a:gd name="adj" fmla="val 5636"/>
            </a:avLst>
          </a:prstGeom>
          <a:solidFill>
            <a:schemeClr val="bg2"/>
          </a:solidFill>
        </p:spPr>
        <p:txBody>
          <a:bodyPr tIns="914400"/>
          <a:lstStyle>
            <a:lvl1pPr marL="0" indent="0" algn="ctr">
              <a:buNone/>
              <a:defRPr/>
            </a:lvl1pPr>
          </a:lstStyle>
          <a:p>
            <a:r>
              <a:rPr lang="es-ES"/>
              <a:t>Haga clic en el icono para agregar una imagen</a:t>
            </a:r>
            <a:endParaRPr/>
          </a:p>
        </p:txBody>
      </p:sp>
    </p:spTree>
    <p:extLst>
      <p:ext uri="{BB962C8B-B14F-4D97-AF65-F5344CB8AC3E}">
        <p14:creationId xmlns:p14="http://schemas.microsoft.com/office/powerpoint/2010/main" val="41871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Rectangle 7"/>
          <p:cNvSpPr/>
          <p:nvPr/>
        </p:nvSpPr>
        <p:spPr>
          <a:xfrm>
            <a:off x="0" y="2876"/>
            <a:ext cx="12188952"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7451144" y="0"/>
            <a:ext cx="4737681" cy="64770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ound Single Corner Rectangle 9"/>
          <p:cNvSpPr/>
          <p:nvPr/>
        </p:nvSpPr>
        <p:spPr bwMode="ltGray">
          <a:xfrm rot="10800000" flipV="1">
            <a:off x="219973" y="234351"/>
            <a:ext cx="7237410" cy="60140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6477000"/>
            <a:ext cx="121889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93813" y="685800"/>
            <a:ext cx="5638801" cy="4191000"/>
          </a:xfrm>
        </p:spPr>
        <p:txBody>
          <a:bodyPr anchor="b">
            <a:noAutofit/>
          </a:bodyPr>
          <a:lstStyle>
            <a:lvl1pPr algn="l">
              <a:defRPr sz="5400" b="0" cap="none" baseline="0"/>
            </a:lvl1pPr>
          </a:lstStyle>
          <a:p>
            <a:r>
              <a:rPr lang="es-ES"/>
              <a:t>Haga clic para modificar el estilo de título del patrón</a:t>
            </a:r>
            <a:endParaRPr/>
          </a:p>
        </p:txBody>
      </p:sp>
      <p:sp>
        <p:nvSpPr>
          <p:cNvPr id="3" name="Text Placeholder 2"/>
          <p:cNvSpPr>
            <a:spLocks noGrp="1"/>
          </p:cNvSpPr>
          <p:nvPr>
            <p:ph type="body" idx="1"/>
          </p:nvPr>
        </p:nvSpPr>
        <p:spPr>
          <a:xfrm>
            <a:off x="1293813" y="5029200"/>
            <a:ext cx="5638800" cy="914400"/>
          </a:xfrm>
        </p:spPr>
        <p:txBody>
          <a:bodyPr anchor="t">
            <a:normAutofit/>
          </a:bodyPr>
          <a:lstStyle>
            <a:lvl1pPr marL="0" indent="0">
              <a:spcBef>
                <a:spcPts val="0"/>
              </a:spcBef>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36636D-D922-432D-A958-524484B5923D}" type="datetimeFigureOut">
              <a:rPr lang="es-CO"/>
              <a:pPr/>
              <a:t>9/03/2023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293813" y="1981200"/>
            <a:ext cx="4648201" cy="4191000"/>
          </a:xfrm>
        </p:spPr>
        <p:txBody>
          <a:bodyPr>
            <a:normAutofit/>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a:lvl8pPr>
            <a:lvl9pPr marL="2057400">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6246811" y="1981200"/>
            <a:ext cx="4648203" cy="4191000"/>
          </a:xfrm>
        </p:spPr>
        <p:txBody>
          <a:bodyPr>
            <a:normAutofit/>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fld id="{8E36636D-D922-432D-A958-524484B5923D}" type="datetimeFigureOut">
              <a:rPr lang="es-CO"/>
              <a:pPr/>
              <a:t>9/03/2023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a:p>
        </p:txBody>
      </p:sp>
      <p:sp>
        <p:nvSpPr>
          <p:cNvPr id="3" name="Text Placeholder 2"/>
          <p:cNvSpPr>
            <a:spLocks noGrp="1"/>
          </p:cNvSpPr>
          <p:nvPr>
            <p:ph type="body" idx="1"/>
          </p:nvPr>
        </p:nvSpPr>
        <p:spPr>
          <a:xfrm>
            <a:off x="1293813"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3813" y="2819400"/>
            <a:ext cx="4645152" cy="3352800"/>
          </a:xfrm>
        </p:spPr>
        <p:txBody>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baseline="0"/>
            </a:lvl8pPr>
            <a:lvl9pPr marL="2057400">
              <a:defRPr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Text Placeholder 4"/>
          <p:cNvSpPr>
            <a:spLocks noGrp="1"/>
          </p:cNvSpPr>
          <p:nvPr>
            <p:ph type="body" sz="quarter" idx="3"/>
          </p:nvPr>
        </p:nvSpPr>
        <p:spPr>
          <a:xfrm>
            <a:off x="6249862"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49862" y="2819400"/>
            <a:ext cx="4645152" cy="3352800"/>
          </a:xfrm>
        </p:spPr>
        <p:txBody>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fld id="{8E36636D-D922-432D-A958-524484B5923D}" type="datetimeFigureOut">
              <a:rPr lang="es-CO"/>
              <a:pPr/>
              <a:t>9/03/2023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fld id="{8E36636D-D922-432D-A958-524484B5923D}" type="datetimeFigureOut">
              <a:rPr lang="es-CO"/>
              <a:pPr/>
              <a:t>9/03/2023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s-CO"/>
              <a:pPr/>
              <a:t>9/03/2023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2"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bwMode="ltGray">
          <a:xfrm rot="10800000" flipH="1" flipV="1">
            <a:off x="4722814" y="234351"/>
            <a:ext cx="7237538"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1"/>
            <a:ext cx="4722811" cy="61722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592197" y="234351"/>
            <a:ext cx="3773863" cy="4642450"/>
          </a:xfrm>
        </p:spPr>
        <p:txBody>
          <a:bodyPr anchor="b">
            <a:normAutofit/>
          </a:bodyPr>
          <a:lstStyle>
            <a:lvl1pPr algn="l">
              <a:defRPr sz="4400" b="0">
                <a:solidFill>
                  <a:schemeClr val="bg1"/>
                </a:solidFill>
                <a:effectLst>
                  <a:outerShdw blurRad="88900" algn="ctr" rotWithShape="0">
                    <a:prstClr val="black">
                      <a:alpha val="35000"/>
                    </a:prstClr>
                  </a:outerShdw>
                </a:effectLst>
              </a:defRPr>
            </a:lvl1pPr>
          </a:lstStyle>
          <a:p>
            <a:r>
              <a:rPr lang="es-ES"/>
              <a:t>Haga clic para modificar el estilo de título del patrón</a:t>
            </a:r>
            <a:endParaRPr/>
          </a:p>
        </p:txBody>
      </p:sp>
      <p:sp>
        <p:nvSpPr>
          <p:cNvPr id="4" name="Text Placeholder 3"/>
          <p:cNvSpPr>
            <a:spLocks noGrp="1"/>
          </p:cNvSpPr>
          <p:nvPr>
            <p:ph type="body" sz="half" idx="2"/>
          </p:nvPr>
        </p:nvSpPr>
        <p:spPr>
          <a:xfrm>
            <a:off x="581983" y="5029199"/>
            <a:ext cx="3782586" cy="914401"/>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36636D-D922-432D-A958-524484B5923D}" type="datetimeFigureOut">
              <a:rPr lang="es-CO"/>
              <a:pPr/>
              <a:t>9/03/2023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‹Nº›</a:t>
            </a:fld>
            <a:endParaRPr/>
          </a:p>
        </p:txBody>
      </p:sp>
      <p:sp>
        <p:nvSpPr>
          <p:cNvPr id="3" name="Content Placeholder 2"/>
          <p:cNvSpPr>
            <a:spLocks noGrp="1"/>
          </p:cNvSpPr>
          <p:nvPr>
            <p:ph idx="1"/>
          </p:nvPr>
        </p:nvSpPr>
        <p:spPr>
          <a:xfrm>
            <a:off x="4945139" y="465285"/>
            <a:ext cx="6786614" cy="5249716"/>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6477000"/>
            <a:ext cx="119603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960352" y="6477000"/>
            <a:ext cx="228473"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7" name="Rectangle 6"/>
          <p:cNvSpPr/>
          <p:nvPr/>
        </p:nvSpPr>
        <p:spPr>
          <a:xfrm>
            <a:off x="1" y="0"/>
            <a:ext cx="12188825"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a:xfrm>
            <a:off x="0" y="228600"/>
            <a:ext cx="11961877" cy="6248400"/>
          </a:xfrm>
          <a:prstGeom prst="round1Rect">
            <a:avLst>
              <a:gd name="adj" fmla="val 4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563562"/>
            <a:ext cx="9601200" cy="1189038"/>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293813" y="1981200"/>
            <a:ext cx="9601202" cy="4191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2"/>
          </p:nvPr>
        </p:nvSpPr>
        <p:spPr>
          <a:xfrm>
            <a:off x="8913811" y="6248400"/>
            <a:ext cx="1091459" cy="152400"/>
          </a:xfrm>
          <a:prstGeom prst="rect">
            <a:avLst/>
          </a:prstGeom>
        </p:spPr>
        <p:txBody>
          <a:bodyPr vert="horz" lIns="91440" tIns="45720" rIns="91440" bIns="45720" rtlCol="0" anchor="ctr"/>
          <a:lstStyle>
            <a:lvl1pPr algn="r">
              <a:defRPr sz="900">
                <a:solidFill>
                  <a:schemeClr val="tx1"/>
                </a:solidFill>
              </a:defRPr>
            </a:lvl1pPr>
          </a:lstStyle>
          <a:p>
            <a:fld id="{8E36636D-D922-432D-A958-524484B5923D}" type="datetimeFigureOut">
              <a:rPr lang="es-CO"/>
              <a:pPr/>
              <a:t>9/03/2023</a:t>
            </a:fld>
            <a:endParaRPr/>
          </a:p>
        </p:txBody>
      </p:sp>
      <p:sp>
        <p:nvSpPr>
          <p:cNvPr id="5" name="Footer Placeholder 4"/>
          <p:cNvSpPr>
            <a:spLocks noGrp="1"/>
          </p:cNvSpPr>
          <p:nvPr>
            <p:ph type="ftr" sz="quarter" idx="3"/>
          </p:nvPr>
        </p:nvSpPr>
        <p:spPr>
          <a:xfrm>
            <a:off x="1293813" y="6248400"/>
            <a:ext cx="7467598" cy="152400"/>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133011" y="6248400"/>
            <a:ext cx="762003" cy="152400"/>
          </a:xfrm>
          <a:prstGeom prst="rect">
            <a:avLst/>
          </a:prstGeom>
        </p:spPr>
        <p:txBody>
          <a:bodyPr vert="horz" lIns="91440" tIns="45720" rIns="91440" bIns="45720" rtlCol="0" anchor="ctr"/>
          <a:lstStyle>
            <a:lvl1pPr algn="r">
              <a:defRPr sz="900">
                <a:solidFill>
                  <a:schemeClr val="tx1"/>
                </a:solidFill>
              </a:defRPr>
            </a:lvl1pPr>
          </a:lstStyle>
          <a:p>
            <a:fld id="{DF28FB93-0A08-4E7D-8E63-9EFA29F1E093}" type="slidenum">
              <a:rPr/>
              <a:pPr/>
              <a:t>‹Nº›</a:t>
            </a:fld>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33" r:id="rId10"/>
    <p:sldLayoutId id="2147483730" r:id="rId11"/>
    <p:sldLayoutId id="214748373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SzPct val="90000"/>
        <a:buFont typeface="Arial"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90000"/>
        </a:lnSpc>
        <a:spcBef>
          <a:spcPts val="600"/>
        </a:spcBef>
        <a:buSzPct val="90000"/>
        <a:buFont typeface="Arial"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600"/>
        </a:spcBef>
        <a:buSzPct val="90000"/>
        <a:buFont typeface="Arial"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5pPr>
      <a:lvl6pPr marL="13716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6pPr>
      <a:lvl7pPr marL="16002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7pPr>
      <a:lvl8pPr marL="18288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8pPr>
      <a:lvl9pPr marL="2057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5.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845354"/>
            <a:ext cx="5158308" cy="2428686"/>
          </a:xfrm>
        </p:spPr>
        <p:txBody>
          <a:bodyPr>
            <a:normAutofit fontScale="90000"/>
          </a:bodyPr>
          <a:lstStyle/>
          <a:p>
            <a:pPr algn="ctr" defTabSz="914400">
              <a:lnSpc>
                <a:spcPct val="80000"/>
              </a:lnSpc>
              <a:spcBef>
                <a:spcPts val="0"/>
              </a:spcBef>
              <a:buNone/>
            </a:pPr>
            <a:r>
              <a:rPr lang="es-ES" sz="3000" b="0" i="0" noProof="1">
                <a:solidFill>
                  <a:schemeClr val="bg1"/>
                </a:solidFill>
                <a:effectLst>
                  <a:outerShdw blurRad="88900" algn="ctr">
                    <a:prstClr val="black">
                      <a:alpha val="35000"/>
                    </a:prstClr>
                  </a:outerShdw>
                </a:effectLst>
                <a:latin typeface="Cambria"/>
                <a:ea typeface="+mj-ea"/>
                <a:cs typeface="+mj-cs"/>
              </a:rPr>
              <a:t>PROYECTO DE ANALISIS GEOESPACIAL:</a:t>
            </a:r>
            <a:br>
              <a:rPr lang="es-ES" sz="3000" b="0" i="0" noProof="1">
                <a:solidFill>
                  <a:schemeClr val="bg1"/>
                </a:solidFill>
                <a:effectLst>
                  <a:outerShdw blurRad="88900" algn="ctr">
                    <a:prstClr val="black">
                      <a:alpha val="35000"/>
                    </a:prstClr>
                  </a:outerShdw>
                </a:effectLst>
                <a:latin typeface="Cambria"/>
                <a:ea typeface="+mj-ea"/>
                <a:cs typeface="+mj-cs"/>
              </a:rPr>
            </a:br>
            <a:br>
              <a:rPr lang="es-ES" sz="3000" b="0" i="0" noProof="1">
                <a:solidFill>
                  <a:schemeClr val="bg1"/>
                </a:solidFill>
                <a:effectLst>
                  <a:outerShdw blurRad="88900" algn="ctr">
                    <a:prstClr val="black">
                      <a:alpha val="35000"/>
                    </a:prstClr>
                  </a:outerShdw>
                </a:effectLst>
                <a:latin typeface="Cambria"/>
                <a:ea typeface="+mj-ea"/>
                <a:cs typeface="+mj-cs"/>
              </a:rPr>
            </a:br>
            <a:r>
              <a:rPr lang="es-ES" sz="2800" b="0" i="0" noProof="1">
                <a:solidFill>
                  <a:schemeClr val="accent1">
                    <a:lumMod val="50000"/>
                  </a:schemeClr>
                </a:solidFill>
                <a:effectLst>
                  <a:outerShdw blurRad="88900" algn="ctr">
                    <a:prstClr val="black">
                      <a:alpha val="35000"/>
                    </a:prstClr>
                  </a:outerShdw>
                </a:effectLst>
                <a:latin typeface="Cambria"/>
                <a:ea typeface="+mj-ea"/>
                <a:cs typeface="+mj-cs"/>
              </a:rPr>
              <a:t>ANALISIS GEOESPACIAL PARA LA SELECCIÓN DE ZONAS DE ALMACENAMIENTO SUBTERRANEO EN COLOMBIA: CASO SINU-SAN JACINTO</a:t>
            </a:r>
          </a:p>
        </p:txBody>
      </p:sp>
      <p:sp>
        <p:nvSpPr>
          <p:cNvPr id="18" name="Título 1">
            <a:extLst>
              <a:ext uri="{FF2B5EF4-FFF2-40B4-BE49-F238E27FC236}">
                <a16:creationId xmlns:a16="http://schemas.microsoft.com/office/drawing/2014/main" id="{1CDD6DFE-0589-D229-AE1D-64ACFA03A45E}"/>
              </a:ext>
            </a:extLst>
          </p:cNvPr>
          <p:cNvSpPr txBox="1">
            <a:spLocks/>
          </p:cNvSpPr>
          <p:nvPr/>
        </p:nvSpPr>
        <p:spPr>
          <a:xfrm>
            <a:off x="-170285" y="3505441"/>
            <a:ext cx="5490593" cy="2428686"/>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80000"/>
              </a:lnSpc>
              <a:spcBef>
                <a:spcPct val="0"/>
              </a:spcBef>
              <a:buNone/>
              <a:defRPr sz="6000" b="0" kern="1200">
                <a:solidFill>
                  <a:schemeClr val="bg1"/>
                </a:solidFill>
                <a:effectLst>
                  <a:outerShdw blurRad="88900" algn="ctr" rotWithShape="0">
                    <a:prstClr val="black">
                      <a:alpha val="35000"/>
                    </a:prst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20000"/>
              </a:lnSpc>
              <a:spcBef>
                <a:spcPts val="0"/>
              </a:spcBef>
            </a:pPr>
            <a:r>
              <a:rPr lang="es-CO" sz="3000" noProof="1">
                <a:effectLst>
                  <a:outerShdw blurRad="88900" algn="ctr">
                    <a:prstClr val="black">
                      <a:alpha val="35000"/>
                    </a:prstClr>
                  </a:outerShdw>
                </a:effectLst>
                <a:latin typeface="Cambria"/>
              </a:rPr>
              <a:t>Angie Lorena Garcia Ariza</a:t>
            </a:r>
          </a:p>
          <a:p>
            <a:pPr algn="ctr">
              <a:lnSpc>
                <a:spcPct val="120000"/>
              </a:lnSpc>
              <a:spcBef>
                <a:spcPts val="0"/>
              </a:spcBef>
            </a:pPr>
            <a:endParaRPr lang="es-CO" sz="3000" noProof="1">
              <a:effectLst>
                <a:outerShdw blurRad="88900" algn="ctr">
                  <a:prstClr val="black">
                    <a:alpha val="35000"/>
                  </a:prstClr>
                </a:outerShdw>
              </a:effectLst>
              <a:latin typeface="Cambria"/>
            </a:endParaRPr>
          </a:p>
          <a:p>
            <a:pPr algn="ctr">
              <a:lnSpc>
                <a:spcPct val="120000"/>
              </a:lnSpc>
              <a:spcBef>
                <a:spcPts val="0"/>
              </a:spcBef>
            </a:pPr>
            <a:r>
              <a:rPr lang="es-CO" sz="3000" noProof="1">
                <a:effectLst>
                  <a:outerShdw blurRad="88900" algn="ctr">
                    <a:prstClr val="black">
                      <a:alpha val="35000"/>
                    </a:prstClr>
                  </a:outerShdw>
                </a:effectLst>
                <a:latin typeface="Cambria"/>
              </a:rPr>
              <a:t>Maestría en Ingeniería de Recursos Minerales</a:t>
            </a:r>
          </a:p>
          <a:p>
            <a:pPr algn="ctr">
              <a:lnSpc>
                <a:spcPct val="120000"/>
              </a:lnSpc>
              <a:spcBef>
                <a:spcPts val="0"/>
              </a:spcBef>
            </a:pPr>
            <a:r>
              <a:rPr lang="es-CO" sz="3000" noProof="1">
                <a:effectLst>
                  <a:outerShdw blurRad="88900" algn="ctr">
                    <a:prstClr val="black">
                      <a:alpha val="35000"/>
                    </a:prstClr>
                  </a:outerShdw>
                </a:effectLst>
                <a:latin typeface="Cambria"/>
              </a:rPr>
              <a:t>Universidad Nacional de Colombia - Sede Medellín</a:t>
            </a:r>
          </a:p>
          <a:p>
            <a:pPr algn="ctr">
              <a:spcBef>
                <a:spcPts val="0"/>
              </a:spcBef>
            </a:pPr>
            <a:endParaRPr lang="es-CO" sz="3000" noProof="1">
              <a:effectLst>
                <a:outerShdw blurRad="88900" algn="ctr">
                  <a:prstClr val="black">
                    <a:alpha val="35000"/>
                  </a:prstClr>
                </a:outerShdw>
              </a:effectLst>
              <a:latin typeface="Cambria"/>
            </a:endParaRPr>
          </a:p>
          <a:p>
            <a:pPr algn="ctr">
              <a:spcBef>
                <a:spcPts val="0"/>
              </a:spcBef>
            </a:pPr>
            <a:endParaRPr lang="es-CO" sz="3000" noProof="1">
              <a:effectLst>
                <a:outerShdw blurRad="88900" algn="ctr">
                  <a:prstClr val="black">
                    <a:alpha val="35000"/>
                  </a:prstClr>
                </a:outerShdw>
              </a:effectLst>
              <a:latin typeface="Cambria"/>
            </a:endParaRPr>
          </a:p>
          <a:p>
            <a:pPr algn="ctr">
              <a:lnSpc>
                <a:spcPct val="120000"/>
              </a:lnSpc>
              <a:spcBef>
                <a:spcPts val="0"/>
              </a:spcBef>
            </a:pPr>
            <a:r>
              <a:rPr lang="es-CO" sz="3000" noProof="1">
                <a:effectLst>
                  <a:outerShdw blurRad="88900" algn="ctr">
                    <a:prstClr val="black">
                      <a:alpha val="35000"/>
                    </a:prstClr>
                  </a:outerShdw>
                </a:effectLst>
                <a:latin typeface="Cambria"/>
              </a:rPr>
              <a:t>Medellín, Colombia</a:t>
            </a:r>
          </a:p>
          <a:p>
            <a:pPr algn="ctr">
              <a:lnSpc>
                <a:spcPct val="120000"/>
              </a:lnSpc>
              <a:spcBef>
                <a:spcPts val="0"/>
              </a:spcBef>
            </a:pPr>
            <a:r>
              <a:rPr lang="es-CO" sz="3000" noProof="1">
                <a:effectLst>
                  <a:outerShdw blurRad="88900" algn="ctr">
                    <a:prstClr val="black">
                      <a:alpha val="35000"/>
                    </a:prstClr>
                  </a:outerShdw>
                </a:effectLst>
                <a:latin typeface="Cambria"/>
              </a:rPr>
              <a:t>2023</a:t>
            </a:r>
          </a:p>
          <a:p>
            <a:pPr algn="ctr">
              <a:spcBef>
                <a:spcPts val="0"/>
              </a:spcBef>
            </a:pPr>
            <a:br>
              <a:rPr lang="es-ES" sz="3000" noProof="1">
                <a:effectLst>
                  <a:outerShdw blurRad="88900" algn="ctr">
                    <a:prstClr val="black">
                      <a:alpha val="35000"/>
                    </a:prstClr>
                  </a:outerShdw>
                </a:effectLst>
                <a:latin typeface="Cambria"/>
              </a:rPr>
            </a:br>
            <a:endParaRPr lang="es-ES" sz="3000" noProof="1">
              <a:solidFill>
                <a:schemeClr val="accent1">
                  <a:lumMod val="50000"/>
                </a:schemeClr>
              </a:solidFill>
              <a:effectLst>
                <a:outerShdw blurRad="88900" algn="ctr">
                  <a:prstClr val="black">
                    <a:alpha val="35000"/>
                  </a:prstClr>
                </a:outerShdw>
              </a:effectLst>
              <a:latin typeface="Cambria"/>
            </a:endParaRPr>
          </a:p>
        </p:txBody>
      </p:sp>
      <p:pic>
        <p:nvPicPr>
          <p:cNvPr id="24" name="Imagen 23">
            <a:extLst>
              <a:ext uri="{FF2B5EF4-FFF2-40B4-BE49-F238E27FC236}">
                <a16:creationId xmlns:a16="http://schemas.microsoft.com/office/drawing/2014/main" id="{9C3BC069-6D73-0DED-A57E-EAE9D9CE4C80}"/>
              </a:ext>
            </a:extLst>
          </p:cNvPr>
          <p:cNvPicPr>
            <a:picLocks noChangeAspect="1"/>
          </p:cNvPicPr>
          <p:nvPr/>
        </p:nvPicPr>
        <p:blipFill>
          <a:blip r:embed="rId2">
            <a:clrChange>
              <a:clrFrom>
                <a:srgbClr val="EBEBEB"/>
              </a:clrFrom>
              <a:clrTo>
                <a:srgbClr val="EBEBEB">
                  <a:alpha val="0"/>
                </a:srgbClr>
              </a:clrTo>
            </a:clrChange>
            <a:extLst>
              <a:ext uri="{28A0092B-C50C-407E-A947-70E740481C1C}">
                <a14:useLocalDpi xmlns:a14="http://schemas.microsoft.com/office/drawing/2010/main" val="0"/>
              </a:ext>
            </a:extLst>
          </a:blip>
          <a:stretch>
            <a:fillRect/>
          </a:stretch>
        </p:blipFill>
        <p:spPr>
          <a:xfrm>
            <a:off x="5158308" y="1844824"/>
            <a:ext cx="7040782" cy="4176464"/>
          </a:xfrm>
          <a:prstGeom prst="rect">
            <a:avLst/>
          </a:prstGeom>
        </p:spPr>
      </p:pic>
    </p:spTree>
    <p:extLst>
      <p:ext uri="{BB962C8B-B14F-4D97-AF65-F5344CB8AC3E}">
        <p14:creationId xmlns:p14="http://schemas.microsoft.com/office/powerpoint/2010/main" val="408083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texto 2"/>
          <p:cNvSpPr>
            <a:spLocks noGrp="1"/>
          </p:cNvSpPr>
          <p:nvPr>
            <p:ph type="body" sz="half" idx="2"/>
          </p:nvPr>
        </p:nvSpPr>
        <p:spPr/>
        <p:txBody>
          <a:bodyPr/>
          <a:lstStyle/>
          <a:p>
            <a:endParaRPr lang="en-US" dirty="0"/>
          </a:p>
        </p:txBody>
      </p:sp>
      <p:sp>
        <p:nvSpPr>
          <p:cNvPr id="6" name="Marcador de posición de imagen 5"/>
          <p:cNvSpPr>
            <a:spLocks noGrp="1"/>
          </p:cNvSpPr>
          <p:nvPr>
            <p:ph type="pic" idx="1"/>
          </p:nvPr>
        </p:nvSpPr>
        <p:spPr/>
      </p:sp>
    </p:spTree>
    <p:extLst>
      <p:ext uri="{BB962C8B-B14F-4D97-AF65-F5344CB8AC3E}">
        <p14:creationId xmlns:p14="http://schemas.microsoft.com/office/powerpoint/2010/main" val="202172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3">
            <a:extLst>
              <a:ext uri="{FF2B5EF4-FFF2-40B4-BE49-F238E27FC236}">
                <a16:creationId xmlns:a16="http://schemas.microsoft.com/office/drawing/2014/main" id="{7079EAC3-F9CB-9F7C-D419-A27752BB98EB}"/>
              </a:ext>
            </a:extLst>
          </p:cNvPr>
          <p:cNvSpPr txBox="1">
            <a:spLocks/>
          </p:cNvSpPr>
          <p:nvPr/>
        </p:nvSpPr>
        <p:spPr>
          <a:xfrm>
            <a:off x="1446213" y="715962"/>
            <a:ext cx="9601200" cy="11890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6000" noProof="1"/>
              <a:t>BIBLIOGRAFÍA</a:t>
            </a:r>
          </a:p>
        </p:txBody>
      </p:sp>
    </p:spTree>
    <p:extLst>
      <p:ext uri="{BB962C8B-B14F-4D97-AF65-F5344CB8AC3E}">
        <p14:creationId xmlns:p14="http://schemas.microsoft.com/office/powerpoint/2010/main" val="29903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DC05FA89-2288-C965-216C-D7F44D9B1827}"/>
              </a:ext>
            </a:extLst>
          </p:cNvPr>
          <p:cNvSpPr/>
          <p:nvPr/>
        </p:nvSpPr>
        <p:spPr>
          <a:xfrm>
            <a:off x="7445948" y="548680"/>
            <a:ext cx="3905048" cy="648072"/>
          </a:xfrm>
          <a:prstGeom prst="rect">
            <a:avLst/>
          </a:prstGeom>
          <a:solidFill>
            <a:srgbClr val="79A27B"/>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sp>
        <p:nvSpPr>
          <p:cNvPr id="12" name="Rectángulo 11">
            <a:extLst>
              <a:ext uri="{FF2B5EF4-FFF2-40B4-BE49-F238E27FC236}">
                <a16:creationId xmlns:a16="http://schemas.microsoft.com/office/drawing/2014/main" id="{F539977A-9E97-B135-A156-60470D5C07A9}"/>
              </a:ext>
            </a:extLst>
          </p:cNvPr>
          <p:cNvSpPr/>
          <p:nvPr/>
        </p:nvSpPr>
        <p:spPr>
          <a:xfrm>
            <a:off x="7822604" y="3212976"/>
            <a:ext cx="3312368" cy="648072"/>
          </a:xfrm>
          <a:prstGeom prst="rect">
            <a:avLst/>
          </a:prstGeom>
          <a:solidFill>
            <a:srgbClr val="79A27B"/>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sp>
        <p:nvSpPr>
          <p:cNvPr id="2" name="Título 1"/>
          <p:cNvSpPr>
            <a:spLocks noGrp="1"/>
          </p:cNvSpPr>
          <p:nvPr>
            <p:ph type="ctrTitle"/>
          </p:nvPr>
        </p:nvSpPr>
        <p:spPr>
          <a:xfrm>
            <a:off x="534517" y="378982"/>
            <a:ext cx="5791200" cy="961786"/>
          </a:xfrm>
        </p:spPr>
        <p:txBody>
          <a:bodyPr/>
          <a:lstStyle/>
          <a:p>
            <a:r>
              <a:rPr lang="en-US" dirty="0"/>
              <a:t>ALCANCE</a:t>
            </a:r>
          </a:p>
        </p:txBody>
      </p:sp>
      <p:sp>
        <p:nvSpPr>
          <p:cNvPr id="6" name="Subtítulo 5">
            <a:extLst>
              <a:ext uri="{FF2B5EF4-FFF2-40B4-BE49-F238E27FC236}">
                <a16:creationId xmlns:a16="http://schemas.microsoft.com/office/drawing/2014/main" id="{3AAC8358-432F-109D-A79D-3EAD7B586F2F}"/>
              </a:ext>
            </a:extLst>
          </p:cNvPr>
          <p:cNvSpPr>
            <a:spLocks noGrp="1"/>
          </p:cNvSpPr>
          <p:nvPr>
            <p:ph type="subTitle" idx="1"/>
          </p:nvPr>
        </p:nvSpPr>
        <p:spPr>
          <a:xfrm>
            <a:off x="189755" y="1067496"/>
            <a:ext cx="6020309" cy="2145480"/>
          </a:xfrm>
        </p:spPr>
        <p:txBody>
          <a:bodyPr>
            <a:normAutofit fontScale="62500" lnSpcReduction="20000"/>
          </a:bodyPr>
          <a:lstStyle/>
          <a:p>
            <a:pPr algn="just">
              <a:lnSpc>
                <a:spcPct val="120000"/>
              </a:lnSpc>
            </a:pPr>
            <a:r>
              <a:rPr lang="es-CO" dirty="0"/>
              <a:t>Hoy en día enfrentamos un problema de cambio climático debido al efecto invernadero causado por el incremento significativo de las concentraciones globales de dióxido de carbono como resultado de las actividades humanas desde 1750. Según el IPCC (Grupo Intergubernamental de Expertos sobre Cambio Climático), el incremento global de dióxido de carbono es debido principalmente al uso de </a:t>
            </a:r>
            <a:r>
              <a:rPr lang="es-CO" b="1" dirty="0">
                <a:solidFill>
                  <a:schemeClr val="accent1">
                    <a:lumMod val="50000"/>
                  </a:schemeClr>
                </a:solidFill>
              </a:rPr>
              <a:t>combustibles fósiles </a:t>
            </a:r>
            <a:r>
              <a:rPr lang="es-CO" dirty="0"/>
              <a:t>y a </a:t>
            </a:r>
            <a:r>
              <a:rPr lang="es-CO" b="1" dirty="0">
                <a:solidFill>
                  <a:schemeClr val="accent1">
                    <a:lumMod val="50000"/>
                  </a:schemeClr>
                </a:solidFill>
              </a:rPr>
              <a:t>cambios en el uso del suelo.</a:t>
            </a:r>
          </a:p>
        </p:txBody>
      </p:sp>
      <p:pic>
        <p:nvPicPr>
          <p:cNvPr id="4" name="Imagen 3">
            <a:extLst>
              <a:ext uri="{FF2B5EF4-FFF2-40B4-BE49-F238E27FC236}">
                <a16:creationId xmlns:a16="http://schemas.microsoft.com/office/drawing/2014/main" id="{50391980-6D22-48BE-3041-4B5D367F2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516" y="1420156"/>
            <a:ext cx="4880699" cy="1519548"/>
          </a:xfrm>
          <a:prstGeom prst="rect">
            <a:avLst/>
          </a:prstGeom>
          <a:ln w="28575">
            <a:noFill/>
          </a:ln>
        </p:spPr>
      </p:pic>
      <p:sp>
        <p:nvSpPr>
          <p:cNvPr id="5" name="Título 1">
            <a:extLst>
              <a:ext uri="{FF2B5EF4-FFF2-40B4-BE49-F238E27FC236}">
                <a16:creationId xmlns:a16="http://schemas.microsoft.com/office/drawing/2014/main" id="{69DF548E-8979-E170-FD85-DBF477907170}"/>
              </a:ext>
            </a:extLst>
          </p:cNvPr>
          <p:cNvSpPr txBox="1">
            <a:spLocks/>
          </p:cNvSpPr>
          <p:nvPr/>
        </p:nvSpPr>
        <p:spPr>
          <a:xfrm>
            <a:off x="8088460" y="2871436"/>
            <a:ext cx="3478560" cy="858501"/>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000" b="0" kern="1200">
                <a:solidFill>
                  <a:schemeClr val="bg1"/>
                </a:solidFill>
                <a:effectLst>
                  <a:outerShdw blurRad="88900" algn="ctr" rotWithShape="0">
                    <a:prstClr val="black">
                      <a:alpha val="35000"/>
                    </a:prst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2"/>
                </a:solidFill>
              </a:rPr>
              <a:t>APLICACIONES DEL CO2</a:t>
            </a:r>
          </a:p>
        </p:txBody>
      </p:sp>
      <p:sp>
        <p:nvSpPr>
          <p:cNvPr id="8" name="Subtítulo 5">
            <a:extLst>
              <a:ext uri="{FF2B5EF4-FFF2-40B4-BE49-F238E27FC236}">
                <a16:creationId xmlns:a16="http://schemas.microsoft.com/office/drawing/2014/main" id="{14A301D2-9600-54F2-C42B-F706522B5FA0}"/>
              </a:ext>
            </a:extLst>
          </p:cNvPr>
          <p:cNvSpPr txBox="1">
            <a:spLocks/>
          </p:cNvSpPr>
          <p:nvPr/>
        </p:nvSpPr>
        <p:spPr>
          <a:xfrm>
            <a:off x="189756" y="2939704"/>
            <a:ext cx="5904656" cy="156941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endParaRPr lang="es-CO" b="1" dirty="0">
              <a:solidFill>
                <a:schemeClr val="accent1">
                  <a:lumMod val="50000"/>
                </a:schemeClr>
              </a:solidFill>
            </a:endParaRPr>
          </a:p>
        </p:txBody>
      </p:sp>
      <p:sp>
        <p:nvSpPr>
          <p:cNvPr id="9" name="Subtítulo 5">
            <a:extLst>
              <a:ext uri="{FF2B5EF4-FFF2-40B4-BE49-F238E27FC236}">
                <a16:creationId xmlns:a16="http://schemas.microsoft.com/office/drawing/2014/main" id="{EDD83ED5-EB4D-DC3A-BD5F-9292FDC6F75F}"/>
              </a:ext>
            </a:extLst>
          </p:cNvPr>
          <p:cNvSpPr txBox="1">
            <a:spLocks/>
          </p:cNvSpPr>
          <p:nvPr/>
        </p:nvSpPr>
        <p:spPr>
          <a:xfrm>
            <a:off x="305409" y="3212976"/>
            <a:ext cx="5904656" cy="2664296"/>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r>
              <a:rPr lang="es-CO" b="1" dirty="0">
                <a:solidFill>
                  <a:schemeClr val="accent1">
                    <a:lumMod val="50000"/>
                  </a:schemeClr>
                </a:solidFill>
              </a:rPr>
              <a:t>Consecuencias del cambio climático:</a:t>
            </a:r>
          </a:p>
          <a:p>
            <a:pPr marL="342900" indent="-342900" algn="just">
              <a:lnSpc>
                <a:spcPct val="120000"/>
              </a:lnSpc>
              <a:buFont typeface="Wingdings" panose="05000000000000000000" pitchFamily="2" charset="2"/>
              <a:buChar char="Ø"/>
            </a:pPr>
            <a:endParaRPr lang="es-CO" b="1" dirty="0">
              <a:solidFill>
                <a:schemeClr val="accent1">
                  <a:lumMod val="50000"/>
                </a:schemeClr>
              </a:solidFill>
            </a:endParaRPr>
          </a:p>
          <a:p>
            <a:pPr marL="342900" indent="-342900" algn="just">
              <a:lnSpc>
                <a:spcPct val="120000"/>
              </a:lnSpc>
              <a:buFont typeface="Wingdings" panose="05000000000000000000" pitchFamily="2" charset="2"/>
              <a:buChar char="Ø"/>
            </a:pPr>
            <a:r>
              <a:rPr lang="es-CO" b="1" dirty="0">
                <a:solidFill>
                  <a:schemeClr val="accent1">
                    <a:lumMod val="50000"/>
                  </a:schemeClr>
                </a:solidFill>
              </a:rPr>
              <a:t>Desglaciación: </a:t>
            </a:r>
            <a:r>
              <a:rPr lang="es-CO" dirty="0">
                <a:solidFill>
                  <a:schemeClr val="accent1">
                    <a:lumMod val="50000"/>
                  </a:schemeClr>
                </a:solidFill>
              </a:rPr>
              <a:t>El derretimiento de los  glaciares que trae como consecuencia aumento del nivel del mar (inundaciones), afectación en las corrientes oceánicas, alterando la climatología mundial (periodos de sequias o torrenciales), disminución del agua dulce para el consumo.</a:t>
            </a:r>
          </a:p>
          <a:p>
            <a:pPr marL="342900" indent="-342900" algn="just">
              <a:lnSpc>
                <a:spcPct val="120000"/>
              </a:lnSpc>
              <a:buFont typeface="Wingdings" panose="05000000000000000000" pitchFamily="2" charset="2"/>
              <a:buChar char="Ø"/>
            </a:pPr>
            <a:r>
              <a:rPr lang="es-CO" dirty="0">
                <a:solidFill>
                  <a:schemeClr val="accent1">
                    <a:lumMod val="50000"/>
                  </a:schemeClr>
                </a:solidFill>
              </a:rPr>
              <a:t>Desaparición de especies por sequias, cambios de temperatura en su ambiente, cambio de rutas migratorias o acidificación del agua. </a:t>
            </a:r>
          </a:p>
          <a:p>
            <a:pPr marL="342900" indent="-342900" algn="just">
              <a:lnSpc>
                <a:spcPct val="120000"/>
              </a:lnSpc>
              <a:buFont typeface="Wingdings" panose="05000000000000000000" pitchFamily="2" charset="2"/>
              <a:buChar char="Ø"/>
            </a:pPr>
            <a:r>
              <a:rPr lang="es-CO" dirty="0">
                <a:solidFill>
                  <a:schemeClr val="accent1">
                    <a:lumMod val="50000"/>
                  </a:schemeClr>
                </a:solidFill>
              </a:rPr>
              <a:t>Menor capacidad para generar energía hidroeléctrica.</a:t>
            </a:r>
          </a:p>
          <a:p>
            <a:pPr marL="342900" indent="-342900" algn="just">
              <a:lnSpc>
                <a:spcPct val="120000"/>
              </a:lnSpc>
              <a:buFont typeface="Wingdings" panose="05000000000000000000" pitchFamily="2" charset="2"/>
              <a:buChar char="Ø"/>
            </a:pPr>
            <a:r>
              <a:rPr lang="es-CO" dirty="0">
                <a:solidFill>
                  <a:schemeClr val="accent1">
                    <a:lumMod val="50000"/>
                  </a:schemeClr>
                </a:solidFill>
              </a:rPr>
              <a:t>Incendios forestales por el aumento en la temperatura.</a:t>
            </a:r>
          </a:p>
          <a:p>
            <a:pPr marL="342900" indent="-342900" algn="just">
              <a:lnSpc>
                <a:spcPct val="120000"/>
              </a:lnSpc>
              <a:buFont typeface="Wingdings" panose="05000000000000000000" pitchFamily="2" charset="2"/>
              <a:buChar char="Ø"/>
            </a:pPr>
            <a:r>
              <a:rPr lang="es-CO" dirty="0">
                <a:solidFill>
                  <a:schemeClr val="accent1">
                    <a:lumMod val="50000"/>
                  </a:schemeClr>
                </a:solidFill>
              </a:rPr>
              <a:t>Enfermedades de la piel por radiación solar y respiratorias por la contaminación del aire.</a:t>
            </a:r>
          </a:p>
        </p:txBody>
      </p:sp>
      <p:sp>
        <p:nvSpPr>
          <p:cNvPr id="10" name="Título 1">
            <a:extLst>
              <a:ext uri="{FF2B5EF4-FFF2-40B4-BE49-F238E27FC236}">
                <a16:creationId xmlns:a16="http://schemas.microsoft.com/office/drawing/2014/main" id="{858CD622-32ED-EC59-CDE8-D70923376000}"/>
              </a:ext>
            </a:extLst>
          </p:cNvPr>
          <p:cNvSpPr txBox="1">
            <a:spLocks/>
          </p:cNvSpPr>
          <p:nvPr/>
        </p:nvSpPr>
        <p:spPr>
          <a:xfrm>
            <a:off x="7456233" y="548680"/>
            <a:ext cx="3894763" cy="516961"/>
          </a:xfrm>
          <a:prstGeom prst="rect">
            <a:avLst/>
          </a:prstGeom>
        </p:spPr>
        <p:txBody>
          <a:bodyPr vert="horz" lIns="91440" tIns="45720" rIns="91440" bIns="45720" rtlCol="0" anchor="b">
            <a:normAutofit fontScale="32500" lnSpcReduction="20000"/>
          </a:bodyPr>
          <a:lstStyle>
            <a:lvl1pPr algn="l" defTabSz="914400" rtl="0" eaLnBrk="1" latinLnBrk="0" hangingPunct="1">
              <a:lnSpc>
                <a:spcPct val="80000"/>
              </a:lnSpc>
              <a:spcBef>
                <a:spcPct val="0"/>
              </a:spcBef>
              <a:buNone/>
              <a:defRPr sz="6000" b="0" kern="1200">
                <a:solidFill>
                  <a:schemeClr val="bg1"/>
                </a:solidFill>
                <a:effectLst>
                  <a:outerShdw blurRad="88900" algn="ctr" rotWithShape="0">
                    <a:prstClr val="black">
                      <a:alpha val="35000"/>
                    </a:prst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FUENTES DE EMISIONES DE CO2</a:t>
            </a:r>
          </a:p>
        </p:txBody>
      </p:sp>
      <p:sp>
        <p:nvSpPr>
          <p:cNvPr id="11" name="Subtítulo 5">
            <a:extLst>
              <a:ext uri="{FF2B5EF4-FFF2-40B4-BE49-F238E27FC236}">
                <a16:creationId xmlns:a16="http://schemas.microsoft.com/office/drawing/2014/main" id="{843215D1-CD8F-7FF8-82FA-26DEAC5952A9}"/>
              </a:ext>
            </a:extLst>
          </p:cNvPr>
          <p:cNvSpPr txBox="1">
            <a:spLocks/>
          </p:cNvSpPr>
          <p:nvPr/>
        </p:nvSpPr>
        <p:spPr>
          <a:xfrm>
            <a:off x="8182644" y="3717032"/>
            <a:ext cx="4320480" cy="1872208"/>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endParaRPr lang="es-CO" sz="1600" b="1" dirty="0">
              <a:solidFill>
                <a:schemeClr val="tx1">
                  <a:lumMod val="75000"/>
                </a:schemeClr>
              </a:solidFill>
            </a:endParaRPr>
          </a:p>
          <a:p>
            <a:pPr marL="342900" indent="-342900" algn="just">
              <a:lnSpc>
                <a:spcPct val="120000"/>
              </a:lnSpc>
              <a:buFont typeface="Courier New" panose="02070309020205020404" pitchFamily="49" charset="0"/>
              <a:buChar char="o"/>
            </a:pPr>
            <a:r>
              <a:rPr lang="es-CO" sz="1400" b="1" dirty="0">
                <a:solidFill>
                  <a:schemeClr val="tx1">
                    <a:lumMod val="75000"/>
                  </a:schemeClr>
                </a:solidFill>
              </a:rPr>
              <a:t>Bebidas carbonatadas</a:t>
            </a:r>
          </a:p>
          <a:p>
            <a:pPr marL="342900" indent="-342900" algn="just">
              <a:lnSpc>
                <a:spcPct val="120000"/>
              </a:lnSpc>
              <a:buFont typeface="Courier New" panose="02070309020205020404" pitchFamily="49" charset="0"/>
              <a:buChar char="o"/>
            </a:pPr>
            <a:r>
              <a:rPr lang="es-CO" sz="1400" b="1" dirty="0">
                <a:solidFill>
                  <a:schemeClr val="tx1">
                    <a:lumMod val="75000"/>
                  </a:schemeClr>
                </a:solidFill>
              </a:rPr>
              <a:t>Extintores</a:t>
            </a:r>
          </a:p>
          <a:p>
            <a:pPr marL="342900" indent="-342900" algn="just">
              <a:lnSpc>
                <a:spcPct val="120000"/>
              </a:lnSpc>
              <a:buFont typeface="Courier New" panose="02070309020205020404" pitchFamily="49" charset="0"/>
              <a:buChar char="o"/>
            </a:pPr>
            <a:r>
              <a:rPr lang="es-CO" sz="1400" b="1" dirty="0">
                <a:solidFill>
                  <a:schemeClr val="tx1">
                    <a:lumMod val="75000"/>
                  </a:schemeClr>
                </a:solidFill>
              </a:rPr>
              <a:t>Transporte de órganos</a:t>
            </a:r>
          </a:p>
          <a:p>
            <a:pPr marL="342900" indent="-342900" algn="just">
              <a:lnSpc>
                <a:spcPct val="120000"/>
              </a:lnSpc>
              <a:buFont typeface="Courier New" panose="02070309020205020404" pitchFamily="49" charset="0"/>
              <a:buChar char="o"/>
            </a:pPr>
            <a:r>
              <a:rPr lang="es-CO" sz="1400" b="1" dirty="0">
                <a:solidFill>
                  <a:schemeClr val="tx1">
                    <a:lumMod val="75000"/>
                  </a:schemeClr>
                </a:solidFill>
              </a:rPr>
              <a:t>Refrigerantes</a:t>
            </a:r>
          </a:p>
          <a:p>
            <a:pPr marL="342900" indent="-342900" algn="just">
              <a:lnSpc>
                <a:spcPct val="120000"/>
              </a:lnSpc>
              <a:buFont typeface="Courier New" panose="02070309020205020404" pitchFamily="49" charset="0"/>
              <a:buChar char="o"/>
            </a:pPr>
            <a:r>
              <a:rPr lang="es-CO" sz="1400" b="1" dirty="0">
                <a:solidFill>
                  <a:schemeClr val="tx1">
                    <a:lumMod val="75000"/>
                  </a:schemeClr>
                </a:solidFill>
              </a:rPr>
              <a:t>Sintetizar aspirina</a:t>
            </a:r>
          </a:p>
          <a:p>
            <a:pPr marL="342900" indent="-342900" algn="just">
              <a:lnSpc>
                <a:spcPct val="120000"/>
              </a:lnSpc>
              <a:buFont typeface="Courier New" panose="02070309020205020404" pitchFamily="49" charset="0"/>
              <a:buChar char="o"/>
            </a:pPr>
            <a:r>
              <a:rPr lang="es-CO" sz="1400" b="1" dirty="0">
                <a:solidFill>
                  <a:schemeClr val="tx1">
                    <a:lumMod val="75000"/>
                  </a:schemeClr>
                </a:solidFill>
              </a:rPr>
              <a:t>Combustible Diesel</a:t>
            </a:r>
          </a:p>
        </p:txBody>
      </p:sp>
      <p:sp>
        <p:nvSpPr>
          <p:cNvPr id="15" name="Subtítulo 5">
            <a:extLst>
              <a:ext uri="{FF2B5EF4-FFF2-40B4-BE49-F238E27FC236}">
                <a16:creationId xmlns:a16="http://schemas.microsoft.com/office/drawing/2014/main" id="{E37107E2-925D-35A5-CC09-4BC6B4D9AC90}"/>
              </a:ext>
            </a:extLst>
          </p:cNvPr>
          <p:cNvSpPr txBox="1">
            <a:spLocks/>
          </p:cNvSpPr>
          <p:nvPr/>
        </p:nvSpPr>
        <p:spPr>
          <a:xfrm>
            <a:off x="189756" y="1067496"/>
            <a:ext cx="6020309" cy="2145480"/>
          </a:xfrm>
          <a:prstGeom prst="rect">
            <a:avLst/>
          </a:prstGeom>
        </p:spPr>
        <p:txBody>
          <a:bodyPr vert="horz" lIns="91440" tIns="45720" rIns="91440" bIns="45720" rtlCol="0" anchor="b">
            <a:normAutofit fontScale="62500" lnSpcReduction="2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r>
              <a:rPr lang="es-CO"/>
              <a:t>Hoy en día enfrentamos un problema de cambio climático debido al efecto invernadero causado por el incremento significativo de las concentraciones globales de dióxido de carbono como resultado de las actividades humanas desde 1750. Según el IPCC (Grupo Intergubernamental de Expertos sobre Cambio Climático), el incremento global de dióxido de carbono es debido principalmente al uso de </a:t>
            </a:r>
            <a:r>
              <a:rPr lang="es-CO" b="1">
                <a:solidFill>
                  <a:schemeClr val="accent1">
                    <a:lumMod val="50000"/>
                  </a:schemeClr>
                </a:solidFill>
              </a:rPr>
              <a:t>combustibles fósiles </a:t>
            </a:r>
            <a:r>
              <a:rPr lang="es-CO"/>
              <a:t>y a </a:t>
            </a:r>
            <a:r>
              <a:rPr lang="es-CO" b="1">
                <a:solidFill>
                  <a:schemeClr val="accent1">
                    <a:lumMod val="50000"/>
                  </a:schemeClr>
                </a:solidFill>
              </a:rPr>
              <a:t>cambios en el uso del suelo.</a:t>
            </a:r>
            <a:endParaRPr lang="es-CO" b="1" dirty="0">
              <a:solidFill>
                <a:schemeClr val="accent1">
                  <a:lumMod val="50000"/>
                </a:schemeClr>
              </a:solidFill>
            </a:endParaRPr>
          </a:p>
        </p:txBody>
      </p:sp>
    </p:spTree>
    <p:extLst>
      <p:ext uri="{BB962C8B-B14F-4D97-AF65-F5344CB8AC3E}">
        <p14:creationId xmlns:p14="http://schemas.microsoft.com/office/powerpoint/2010/main" val="108544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405781" y="1556793"/>
            <a:ext cx="5536234" cy="3168351"/>
          </a:xfrm>
        </p:spPr>
        <p:txBody>
          <a:bodyPr>
            <a:normAutofit/>
          </a:bodyPr>
          <a:lstStyle/>
          <a:p>
            <a:pPr marL="0" indent="0" algn="just">
              <a:buNone/>
            </a:pPr>
            <a:r>
              <a:rPr lang="en-US" sz="2000" dirty="0"/>
              <a:t>Sin embargo la </a:t>
            </a:r>
            <a:r>
              <a:rPr lang="es-CO" sz="2000" dirty="0"/>
              <a:t>producción</a:t>
            </a:r>
            <a:r>
              <a:rPr lang="en-US" sz="2000" dirty="0"/>
              <a:t> de CO2 es mucho mayor que su consumo, por </a:t>
            </a:r>
            <a:r>
              <a:rPr lang="en-US" sz="2000" dirty="0" err="1"/>
              <a:t>este</a:t>
            </a:r>
            <a:r>
              <a:rPr lang="en-US" sz="2000" dirty="0"/>
              <a:t> </a:t>
            </a:r>
            <a:r>
              <a:rPr lang="en-US" sz="2000" dirty="0" err="1"/>
              <a:t>motivo</a:t>
            </a:r>
            <a:r>
              <a:rPr lang="en-US" sz="2000" dirty="0"/>
              <a:t> </a:t>
            </a:r>
            <a:r>
              <a:rPr lang="en-US" sz="2000" dirty="0" err="1"/>
              <a:t>alrededor</a:t>
            </a:r>
            <a:r>
              <a:rPr lang="en-US" sz="2000" dirty="0"/>
              <a:t> del </a:t>
            </a:r>
            <a:r>
              <a:rPr lang="en-US" sz="2000" dirty="0" err="1"/>
              <a:t>mundo</a:t>
            </a:r>
            <a:r>
              <a:rPr lang="en-US" sz="2000" dirty="0"/>
              <a:t> se </a:t>
            </a:r>
            <a:r>
              <a:rPr lang="en-US" sz="2000" dirty="0" err="1"/>
              <a:t>han</a:t>
            </a:r>
            <a:r>
              <a:rPr lang="en-US" sz="2000" dirty="0"/>
              <a:t> </a:t>
            </a:r>
            <a:r>
              <a:rPr lang="en-US" sz="2000" dirty="0" err="1"/>
              <a:t>iniciado</a:t>
            </a:r>
            <a:r>
              <a:rPr lang="en-US" sz="2000" dirty="0"/>
              <a:t> </a:t>
            </a:r>
            <a:r>
              <a:rPr lang="en-US" sz="2000" dirty="0" err="1"/>
              <a:t>proyectos</a:t>
            </a:r>
            <a:r>
              <a:rPr lang="en-US" sz="2000" dirty="0"/>
              <a:t> de </a:t>
            </a:r>
            <a:r>
              <a:rPr lang="en-US" sz="2000" dirty="0" err="1"/>
              <a:t>exploración</a:t>
            </a:r>
            <a:r>
              <a:rPr lang="en-US" sz="2000" dirty="0"/>
              <a:t> e </a:t>
            </a:r>
            <a:r>
              <a:rPr lang="en-US" sz="2000" dirty="0" err="1"/>
              <a:t>investigación</a:t>
            </a:r>
            <a:r>
              <a:rPr lang="en-US" sz="2000" dirty="0"/>
              <a:t> para </a:t>
            </a:r>
            <a:r>
              <a:rPr lang="en-US" sz="2000" dirty="0" err="1"/>
              <a:t>buscar</a:t>
            </a:r>
            <a:r>
              <a:rPr lang="en-US" sz="2000" dirty="0"/>
              <a:t> zonas </a:t>
            </a:r>
            <a:r>
              <a:rPr lang="en-US" sz="2000" dirty="0" err="1"/>
              <a:t>subterraneas</a:t>
            </a:r>
            <a:r>
              <a:rPr lang="en-US" sz="2000" dirty="0"/>
              <a:t> con </a:t>
            </a:r>
            <a:r>
              <a:rPr lang="en-US" sz="2000" dirty="0" err="1"/>
              <a:t>una</a:t>
            </a:r>
            <a:r>
              <a:rPr lang="en-US" sz="2000" dirty="0"/>
              <a:t> </a:t>
            </a:r>
            <a:r>
              <a:rPr lang="en-US" sz="2000" dirty="0" err="1"/>
              <a:t>alta</a:t>
            </a:r>
            <a:r>
              <a:rPr lang="en-US" sz="2000" dirty="0"/>
              <a:t> </a:t>
            </a:r>
            <a:r>
              <a:rPr lang="en-US" sz="2000" dirty="0" err="1"/>
              <a:t>capacidad</a:t>
            </a:r>
            <a:r>
              <a:rPr lang="en-US" sz="2000" dirty="0"/>
              <a:t> de </a:t>
            </a:r>
            <a:r>
              <a:rPr lang="en-US" sz="2000" dirty="0" err="1"/>
              <a:t>almacenamiento</a:t>
            </a:r>
            <a:r>
              <a:rPr lang="en-US" sz="2000" dirty="0"/>
              <a:t> y con </a:t>
            </a:r>
            <a:r>
              <a:rPr lang="en-US" sz="2000" dirty="0" err="1"/>
              <a:t>caracteristicas</a:t>
            </a:r>
            <a:r>
              <a:rPr lang="en-US" sz="2000" dirty="0"/>
              <a:t> que </a:t>
            </a:r>
            <a:r>
              <a:rPr lang="en-US" sz="2000" dirty="0" err="1"/>
              <a:t>brinden</a:t>
            </a:r>
            <a:r>
              <a:rPr lang="en-US" sz="2000" dirty="0"/>
              <a:t> </a:t>
            </a:r>
            <a:r>
              <a:rPr lang="en-US" sz="2000" dirty="0" err="1"/>
              <a:t>una</a:t>
            </a:r>
            <a:r>
              <a:rPr lang="en-US" sz="2000" dirty="0"/>
              <a:t> </a:t>
            </a:r>
            <a:r>
              <a:rPr lang="en-US" sz="2000" dirty="0" err="1"/>
              <a:t>seguridad</a:t>
            </a:r>
            <a:r>
              <a:rPr lang="en-US" sz="2000" dirty="0"/>
              <a:t> y </a:t>
            </a:r>
            <a:r>
              <a:rPr lang="en-US" sz="2000" dirty="0" err="1"/>
              <a:t>estabilidad</a:t>
            </a:r>
            <a:r>
              <a:rPr lang="en-US" sz="2000" dirty="0"/>
              <a:t> del </a:t>
            </a:r>
            <a:r>
              <a:rPr lang="en-US" sz="2000" dirty="0" err="1"/>
              <a:t>atrapamiento</a:t>
            </a:r>
            <a:r>
              <a:rPr lang="en-US" sz="2000" dirty="0"/>
              <a:t> del gas.</a:t>
            </a:r>
          </a:p>
        </p:txBody>
      </p:sp>
      <p:pic>
        <p:nvPicPr>
          <p:cNvPr id="5" name="Marcador de contenido 5">
            <a:extLst>
              <a:ext uri="{FF2B5EF4-FFF2-40B4-BE49-F238E27FC236}">
                <a16:creationId xmlns:a16="http://schemas.microsoft.com/office/drawing/2014/main" id="{56CDD135-6A58-F134-D42F-86265F35E797}"/>
              </a:ext>
            </a:extLst>
          </p:cNvPr>
          <p:cNvPicPr>
            <a:picLocks noGrp="1" noChangeAspect="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6986" y="836712"/>
            <a:ext cx="6034227" cy="5269583"/>
          </a:xfrm>
          <a:prstGeom prst="rect">
            <a:avLst/>
          </a:prstGeom>
        </p:spPr>
      </p:pic>
      <p:sp>
        <p:nvSpPr>
          <p:cNvPr id="8" name="Título 1">
            <a:extLst>
              <a:ext uri="{FF2B5EF4-FFF2-40B4-BE49-F238E27FC236}">
                <a16:creationId xmlns:a16="http://schemas.microsoft.com/office/drawing/2014/main" id="{E71AD3AE-8D5A-8D77-469E-D0EFC9E2E34B}"/>
              </a:ext>
            </a:extLst>
          </p:cNvPr>
          <p:cNvSpPr txBox="1">
            <a:spLocks/>
          </p:cNvSpPr>
          <p:nvPr/>
        </p:nvSpPr>
        <p:spPr>
          <a:xfrm>
            <a:off x="621804" y="379512"/>
            <a:ext cx="5638801"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ALCANCE</a:t>
            </a:r>
          </a:p>
        </p:txBody>
      </p:sp>
    </p:spTree>
    <p:extLst>
      <p:ext uri="{BB962C8B-B14F-4D97-AF65-F5344CB8AC3E}">
        <p14:creationId xmlns:p14="http://schemas.microsoft.com/office/powerpoint/2010/main" val="112647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3" y="685800"/>
            <a:ext cx="5638801" cy="914400"/>
          </a:xfrm>
        </p:spPr>
        <p:txBody>
          <a:bodyPr/>
          <a:lstStyle/>
          <a:p>
            <a:r>
              <a:rPr lang="en-US" dirty="0"/>
              <a:t>PROBLEMAS</a:t>
            </a:r>
          </a:p>
        </p:txBody>
      </p:sp>
      <p:sp>
        <p:nvSpPr>
          <p:cNvPr id="3" name="Marcador de texto 2"/>
          <p:cNvSpPr>
            <a:spLocks noGrp="1"/>
          </p:cNvSpPr>
          <p:nvPr>
            <p:ph type="body" idx="1"/>
          </p:nvPr>
        </p:nvSpPr>
        <p:spPr>
          <a:xfrm>
            <a:off x="549796" y="1844824"/>
            <a:ext cx="6840760" cy="4026768"/>
          </a:xfrm>
        </p:spPr>
        <p:txBody>
          <a:bodyPr>
            <a:normAutofit/>
          </a:bodyPr>
          <a:lstStyle/>
          <a:p>
            <a:pPr marL="457200" indent="-457200">
              <a:buFont typeface="+mj-lt"/>
              <a:buAutoNum type="arabicPeriod"/>
            </a:pPr>
            <a:r>
              <a:rPr lang="en-US" dirty="0"/>
              <a:t>DISTANCIA ENTRE LA ZONA DE ALMACENAMIENTO Y LA ZONA DE CAPTURA DE CO2 </a:t>
            </a:r>
          </a:p>
        </p:txBody>
      </p:sp>
    </p:spTree>
    <p:extLst>
      <p:ext uri="{BB962C8B-B14F-4D97-AF65-F5344CB8AC3E}">
        <p14:creationId xmlns:p14="http://schemas.microsoft.com/office/powerpoint/2010/main" val="74638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3" y="685800"/>
            <a:ext cx="5638801" cy="914400"/>
          </a:xfrm>
        </p:spPr>
        <p:txBody>
          <a:bodyPr/>
          <a:lstStyle/>
          <a:p>
            <a:r>
              <a:rPr lang="en-US" dirty="0"/>
              <a:t>PROBLEMAS</a:t>
            </a:r>
          </a:p>
        </p:txBody>
      </p:sp>
      <p:sp>
        <p:nvSpPr>
          <p:cNvPr id="3" name="Marcador de texto 2"/>
          <p:cNvSpPr>
            <a:spLocks noGrp="1"/>
          </p:cNvSpPr>
          <p:nvPr>
            <p:ph type="body" idx="1"/>
          </p:nvPr>
        </p:nvSpPr>
        <p:spPr>
          <a:xfrm>
            <a:off x="549796" y="1844824"/>
            <a:ext cx="6840760" cy="4026768"/>
          </a:xfrm>
        </p:spPr>
        <p:txBody>
          <a:bodyPr>
            <a:normAutofit/>
          </a:bodyPr>
          <a:lstStyle/>
          <a:p>
            <a:r>
              <a:rPr lang="en-US" dirty="0"/>
              <a:t>2. ROCA RESERVORIO AFLORANTE </a:t>
            </a:r>
          </a:p>
        </p:txBody>
      </p:sp>
      <p:sp>
        <p:nvSpPr>
          <p:cNvPr id="6" name="Subtítulo 5">
            <a:extLst>
              <a:ext uri="{FF2B5EF4-FFF2-40B4-BE49-F238E27FC236}">
                <a16:creationId xmlns:a16="http://schemas.microsoft.com/office/drawing/2014/main" id="{EFECA589-DE6E-76B8-C5EA-6652E3BDEE72}"/>
              </a:ext>
            </a:extLst>
          </p:cNvPr>
          <p:cNvSpPr txBox="1">
            <a:spLocks/>
          </p:cNvSpPr>
          <p:nvPr/>
        </p:nvSpPr>
        <p:spPr>
          <a:xfrm>
            <a:off x="693812" y="2500277"/>
            <a:ext cx="6120680" cy="1288763"/>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r>
              <a:rPr lang="es-CO" sz="1700" dirty="0">
                <a:solidFill>
                  <a:schemeClr val="tx1">
                    <a:lumMod val="75000"/>
                  </a:schemeClr>
                </a:solidFill>
              </a:rPr>
              <a:t>En la evaluación de una zona adecuada para el almacenamiento de CO2 se debe asegurar que la unidad que se va a usar como reservorio, no se encuentra aflorando en superficie, esto con el fin de evitar escapes.</a:t>
            </a:r>
          </a:p>
        </p:txBody>
      </p:sp>
    </p:spTree>
    <p:extLst>
      <p:ext uri="{BB962C8B-B14F-4D97-AF65-F5344CB8AC3E}">
        <p14:creationId xmlns:p14="http://schemas.microsoft.com/office/powerpoint/2010/main" val="247312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3" y="685800"/>
            <a:ext cx="5638801" cy="914400"/>
          </a:xfrm>
        </p:spPr>
        <p:txBody>
          <a:bodyPr/>
          <a:lstStyle/>
          <a:p>
            <a:r>
              <a:rPr lang="en-US" dirty="0"/>
              <a:t>PROBLEMAS</a:t>
            </a:r>
          </a:p>
        </p:txBody>
      </p:sp>
      <p:sp>
        <p:nvSpPr>
          <p:cNvPr id="3" name="Marcador de texto 2"/>
          <p:cNvSpPr>
            <a:spLocks noGrp="1"/>
          </p:cNvSpPr>
          <p:nvPr>
            <p:ph type="body" idx="1"/>
          </p:nvPr>
        </p:nvSpPr>
        <p:spPr>
          <a:xfrm>
            <a:off x="549796" y="1844824"/>
            <a:ext cx="6840760" cy="4026768"/>
          </a:xfrm>
        </p:spPr>
        <p:txBody>
          <a:bodyPr>
            <a:normAutofit/>
          </a:bodyPr>
          <a:lstStyle/>
          <a:p>
            <a:r>
              <a:rPr lang="en-US" dirty="0"/>
              <a:t>3. VOLCANES DE LODO</a:t>
            </a:r>
          </a:p>
        </p:txBody>
      </p:sp>
      <p:sp>
        <p:nvSpPr>
          <p:cNvPr id="6" name="Subtítulo 5">
            <a:extLst>
              <a:ext uri="{FF2B5EF4-FFF2-40B4-BE49-F238E27FC236}">
                <a16:creationId xmlns:a16="http://schemas.microsoft.com/office/drawing/2014/main" id="{EFECA589-DE6E-76B8-C5EA-6652E3BDEE72}"/>
              </a:ext>
            </a:extLst>
          </p:cNvPr>
          <p:cNvSpPr txBox="1">
            <a:spLocks/>
          </p:cNvSpPr>
          <p:nvPr/>
        </p:nvSpPr>
        <p:spPr>
          <a:xfrm>
            <a:off x="693812" y="2500277"/>
            <a:ext cx="6120680" cy="128876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r>
              <a:rPr lang="es-CO" sz="1700" dirty="0">
                <a:solidFill>
                  <a:schemeClr val="tx1">
                    <a:lumMod val="75000"/>
                  </a:schemeClr>
                </a:solidFill>
              </a:rPr>
              <a:t>En el caso de la cuenca Sinú San Jacinto, se encuentra </a:t>
            </a:r>
            <a:r>
              <a:rPr lang="es-CO" sz="1700" dirty="0" err="1">
                <a:solidFill>
                  <a:schemeClr val="tx1">
                    <a:lumMod val="75000"/>
                  </a:schemeClr>
                </a:solidFill>
              </a:rPr>
              <a:t>diapirismo</a:t>
            </a:r>
            <a:r>
              <a:rPr lang="es-CO" sz="1700" dirty="0">
                <a:solidFill>
                  <a:schemeClr val="tx1">
                    <a:lumMod val="75000"/>
                  </a:schemeClr>
                </a:solidFill>
              </a:rPr>
              <a:t> de lodo. Este fenómeno es peligroso para la   </a:t>
            </a:r>
          </a:p>
        </p:txBody>
      </p:sp>
      <p:pic>
        <p:nvPicPr>
          <p:cNvPr id="2054" name="Picture 6">
            <a:extLst>
              <a:ext uri="{FF2B5EF4-FFF2-40B4-BE49-F238E27FC236}">
                <a16:creationId xmlns:a16="http://schemas.microsoft.com/office/drawing/2014/main" id="{6C5C0A40-5B35-6429-ACC9-EFB2316F0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572" y="3429000"/>
            <a:ext cx="4489467" cy="280591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62151C5-1BBD-326D-E657-ED390DE85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572" y="3430295"/>
            <a:ext cx="4489467" cy="280462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A59B771-8151-8930-A35B-5DC1E5DAC8FF}"/>
              </a:ext>
            </a:extLst>
          </p:cNvPr>
          <p:cNvPicPr>
            <a:picLocks noChangeAspect="1"/>
          </p:cNvPicPr>
          <p:nvPr/>
        </p:nvPicPr>
        <p:blipFill rotWithShape="1">
          <a:blip r:embed="rId4"/>
          <a:srcRect t="4359" b="17831"/>
          <a:stretch/>
        </p:blipFill>
        <p:spPr>
          <a:xfrm>
            <a:off x="7719693" y="245422"/>
            <a:ext cx="4119224" cy="3150613"/>
          </a:xfrm>
          <a:prstGeom prst="rect">
            <a:avLst/>
          </a:prstGeom>
        </p:spPr>
      </p:pic>
    </p:spTree>
    <p:extLst>
      <p:ext uri="{BB962C8B-B14F-4D97-AF65-F5344CB8AC3E}">
        <p14:creationId xmlns:p14="http://schemas.microsoft.com/office/powerpoint/2010/main" val="169738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3" y="685800"/>
            <a:ext cx="5638801" cy="914400"/>
          </a:xfrm>
        </p:spPr>
        <p:txBody>
          <a:bodyPr/>
          <a:lstStyle/>
          <a:p>
            <a:r>
              <a:rPr lang="en-US" dirty="0"/>
              <a:t>PROBLEMAS</a:t>
            </a:r>
          </a:p>
        </p:txBody>
      </p:sp>
      <p:sp>
        <p:nvSpPr>
          <p:cNvPr id="3" name="Marcador de texto 2"/>
          <p:cNvSpPr>
            <a:spLocks noGrp="1"/>
          </p:cNvSpPr>
          <p:nvPr>
            <p:ph type="body" idx="1"/>
          </p:nvPr>
        </p:nvSpPr>
        <p:spPr>
          <a:xfrm>
            <a:off x="549796" y="1844824"/>
            <a:ext cx="6840760" cy="4026768"/>
          </a:xfrm>
        </p:spPr>
        <p:txBody>
          <a:bodyPr>
            <a:normAutofit/>
          </a:bodyPr>
          <a:lstStyle/>
          <a:p>
            <a:r>
              <a:rPr lang="en-US" dirty="0"/>
              <a:t>4. DISPONIBILIDAD DE DATOS PARA EXPLORAR LAS ZONAS CON POTENCIAL DE ALMACENAMIENTO DE CO2</a:t>
            </a:r>
          </a:p>
        </p:txBody>
      </p:sp>
      <p:pic>
        <p:nvPicPr>
          <p:cNvPr id="4" name="Marcador de contenido 5">
            <a:extLst>
              <a:ext uri="{FF2B5EF4-FFF2-40B4-BE49-F238E27FC236}">
                <a16:creationId xmlns:a16="http://schemas.microsoft.com/office/drawing/2014/main" id="{C942884B-78DA-AEFA-BE06-570805B7A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956" y="188640"/>
            <a:ext cx="4486120" cy="2952328"/>
          </a:xfrm>
          <a:prstGeom prst="rect">
            <a:avLst/>
          </a:prstGeom>
          <a:ln>
            <a:solidFill>
              <a:schemeClr val="tx2"/>
            </a:solidFill>
          </a:ln>
        </p:spPr>
      </p:pic>
      <p:pic>
        <p:nvPicPr>
          <p:cNvPr id="5" name="Picture 2" descr="Captura y almacenamiento de dióxido de carbono - ecointeligencia - cambia a  un estilo de vida sostenible!">
            <a:extLst>
              <a:ext uri="{FF2B5EF4-FFF2-40B4-BE49-F238E27FC236}">
                <a16:creationId xmlns:a16="http://schemas.microsoft.com/office/drawing/2014/main" id="{719B08AA-2D8F-4259-3836-8B6B4FB06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956" y="3284984"/>
            <a:ext cx="4486163" cy="2880320"/>
          </a:xfrm>
          <a:prstGeom prst="rect">
            <a:avLst/>
          </a:prstGeom>
          <a:ln>
            <a:solidFill>
              <a:schemeClr val="tx2"/>
            </a:solidFill>
          </a:ln>
          <a:extLst>
            <a:ext uri="{909E8E84-426E-40DD-AFC4-6F175D3DCCD1}">
              <a14:hiddenFill xmlns:a14="http://schemas.microsoft.com/office/drawing/2010/main">
                <a:solidFill>
                  <a:srgbClr val="FFFFFF"/>
                </a:solidFill>
              </a14:hiddenFill>
            </a:ext>
          </a:extLst>
        </p:spPr>
      </p:pic>
      <p:sp>
        <p:nvSpPr>
          <p:cNvPr id="6" name="Subtítulo 5">
            <a:extLst>
              <a:ext uri="{FF2B5EF4-FFF2-40B4-BE49-F238E27FC236}">
                <a16:creationId xmlns:a16="http://schemas.microsoft.com/office/drawing/2014/main" id="{EFECA589-DE6E-76B8-C5EA-6652E3BDEE72}"/>
              </a:ext>
            </a:extLst>
          </p:cNvPr>
          <p:cNvSpPr txBox="1">
            <a:spLocks/>
          </p:cNvSpPr>
          <p:nvPr/>
        </p:nvSpPr>
        <p:spPr>
          <a:xfrm>
            <a:off x="693812" y="2500276"/>
            <a:ext cx="6336704" cy="2611609"/>
          </a:xfrm>
          <a:prstGeom prst="rect">
            <a:avLst/>
          </a:prstGeom>
        </p:spPr>
        <p:txBody>
          <a:bodyPr vert="horz" lIns="91440" tIns="45720" rIns="91440" bIns="45720" rtlCol="0" anchor="b">
            <a:normAutofit fontScale="62500" lnSpcReduction="2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r>
              <a:rPr lang="es-CO" dirty="0"/>
              <a:t>Actualmente los métodos para adquirir información sobre el subsuelo son costosos, en especial cuando se requiere llegar a profundidades considerables. </a:t>
            </a:r>
          </a:p>
          <a:p>
            <a:pPr algn="just">
              <a:lnSpc>
                <a:spcPct val="120000"/>
              </a:lnSpc>
            </a:pPr>
            <a:r>
              <a:rPr lang="es-CO" dirty="0"/>
              <a:t>Teniendo en cuenta que uno de los criterios para el almacenamiento de CO2 es que la profundidad del reservorio debe ser mayor o igual a 700 metros de profundidad, se considera que la disponibilidad de pozos y líneas sísmicas en el área que se vaya a estudiar, juega un papel muy importante.</a:t>
            </a:r>
          </a:p>
          <a:p>
            <a:pPr algn="just">
              <a:lnSpc>
                <a:spcPct val="120000"/>
              </a:lnSpc>
            </a:pPr>
            <a:endParaRPr lang="es-CO" b="1" dirty="0">
              <a:solidFill>
                <a:schemeClr val="accent1">
                  <a:lumMod val="50000"/>
                </a:schemeClr>
              </a:solidFill>
            </a:endParaRPr>
          </a:p>
          <a:p>
            <a:pPr algn="just">
              <a:lnSpc>
                <a:spcPct val="120000"/>
              </a:lnSpc>
            </a:pPr>
            <a:r>
              <a:rPr lang="es-CO" b="1" dirty="0">
                <a:solidFill>
                  <a:schemeClr val="accent1">
                    <a:lumMod val="50000"/>
                  </a:schemeClr>
                </a:solidFill>
              </a:rPr>
              <a:t>Tipos de almacenamiento subterráneo para CO2:</a:t>
            </a:r>
          </a:p>
          <a:p>
            <a:pPr algn="just">
              <a:lnSpc>
                <a:spcPct val="120000"/>
              </a:lnSpc>
            </a:pPr>
            <a:endParaRPr lang="es-CO" b="1" dirty="0">
              <a:solidFill>
                <a:schemeClr val="accent1">
                  <a:lumMod val="50000"/>
                </a:schemeClr>
              </a:solidFill>
            </a:endParaRPr>
          </a:p>
        </p:txBody>
      </p:sp>
      <p:sp>
        <p:nvSpPr>
          <p:cNvPr id="7" name="Subtítulo 5">
            <a:extLst>
              <a:ext uri="{FF2B5EF4-FFF2-40B4-BE49-F238E27FC236}">
                <a16:creationId xmlns:a16="http://schemas.microsoft.com/office/drawing/2014/main" id="{95D5F90C-D044-D202-C38F-4FAF23735710}"/>
              </a:ext>
            </a:extLst>
          </p:cNvPr>
          <p:cNvSpPr txBox="1">
            <a:spLocks/>
          </p:cNvSpPr>
          <p:nvPr/>
        </p:nvSpPr>
        <p:spPr>
          <a:xfrm>
            <a:off x="674947" y="4893344"/>
            <a:ext cx="2323121" cy="606612"/>
          </a:xfrm>
          <a:prstGeom prst="rect">
            <a:avLst/>
          </a:prstGeom>
        </p:spPr>
        <p:txBody>
          <a:bodyPr vert="horz" lIns="91440" tIns="45720" rIns="91440" bIns="45720" rtlCol="0" anchor="b">
            <a:normAutofit fontScale="62500" lnSpcReduction="2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endParaRPr lang="es-CO" b="1" dirty="0">
              <a:solidFill>
                <a:schemeClr val="accent1">
                  <a:lumMod val="50000"/>
                </a:schemeClr>
              </a:solidFill>
            </a:endParaRPr>
          </a:p>
          <a:p>
            <a:pPr marL="342900" indent="-342900" algn="just">
              <a:lnSpc>
                <a:spcPct val="120000"/>
              </a:lnSpc>
              <a:buFont typeface="Courier New" panose="02070309020205020404" pitchFamily="49" charset="0"/>
              <a:buChar char="o"/>
            </a:pPr>
            <a:r>
              <a:rPr lang="es-CO" dirty="0">
                <a:solidFill>
                  <a:schemeClr val="accent1">
                    <a:lumMod val="50000"/>
                  </a:schemeClr>
                </a:solidFill>
              </a:rPr>
              <a:t>Acuíferos salinos</a:t>
            </a:r>
          </a:p>
          <a:p>
            <a:pPr algn="just">
              <a:lnSpc>
                <a:spcPct val="120000"/>
              </a:lnSpc>
            </a:pPr>
            <a:endParaRPr lang="es-CO" b="1" dirty="0">
              <a:solidFill>
                <a:schemeClr val="accent1">
                  <a:lumMod val="50000"/>
                </a:schemeClr>
              </a:solidFill>
            </a:endParaRPr>
          </a:p>
        </p:txBody>
      </p:sp>
      <p:sp>
        <p:nvSpPr>
          <p:cNvPr id="8" name="Subtítulo 5">
            <a:extLst>
              <a:ext uri="{FF2B5EF4-FFF2-40B4-BE49-F238E27FC236}">
                <a16:creationId xmlns:a16="http://schemas.microsoft.com/office/drawing/2014/main" id="{8D1055B9-851D-C4BA-BA5F-F151A230C84E}"/>
              </a:ext>
            </a:extLst>
          </p:cNvPr>
          <p:cNvSpPr txBox="1">
            <a:spLocks/>
          </p:cNvSpPr>
          <p:nvPr/>
        </p:nvSpPr>
        <p:spPr>
          <a:xfrm>
            <a:off x="693812" y="5268588"/>
            <a:ext cx="2054261" cy="665348"/>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endParaRPr lang="es-CO" dirty="0"/>
          </a:p>
          <a:p>
            <a:pPr marL="342900" indent="-342900" algn="just">
              <a:lnSpc>
                <a:spcPct val="120000"/>
              </a:lnSpc>
              <a:buFont typeface="Courier New" panose="02070309020205020404" pitchFamily="49" charset="0"/>
              <a:buChar char="o"/>
            </a:pPr>
            <a:r>
              <a:rPr lang="es-CO" sz="1600" dirty="0">
                <a:solidFill>
                  <a:schemeClr val="accent1">
                    <a:lumMod val="50000"/>
                  </a:schemeClr>
                </a:solidFill>
              </a:rPr>
              <a:t>Capas de carbón </a:t>
            </a:r>
          </a:p>
          <a:p>
            <a:pPr algn="just">
              <a:lnSpc>
                <a:spcPct val="120000"/>
              </a:lnSpc>
            </a:pPr>
            <a:endParaRPr lang="es-CO" b="1" dirty="0">
              <a:solidFill>
                <a:schemeClr val="accent1">
                  <a:lumMod val="50000"/>
                </a:schemeClr>
              </a:solidFill>
            </a:endParaRPr>
          </a:p>
        </p:txBody>
      </p:sp>
      <p:sp>
        <p:nvSpPr>
          <p:cNvPr id="9" name="Elipse 8">
            <a:extLst>
              <a:ext uri="{FF2B5EF4-FFF2-40B4-BE49-F238E27FC236}">
                <a16:creationId xmlns:a16="http://schemas.microsoft.com/office/drawing/2014/main" id="{2234C714-887B-FA2D-AD08-E60DB36C5C59}"/>
              </a:ext>
            </a:extLst>
          </p:cNvPr>
          <p:cNvSpPr/>
          <p:nvPr/>
        </p:nvSpPr>
        <p:spPr>
          <a:xfrm>
            <a:off x="8326660" y="5229200"/>
            <a:ext cx="432048" cy="360040"/>
          </a:xfrm>
          <a:prstGeom prst="ellipse">
            <a:avLst/>
          </a:prstGeom>
          <a:noFill/>
          <a:ln>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sp>
        <p:nvSpPr>
          <p:cNvPr id="10" name="Elipse 9">
            <a:extLst>
              <a:ext uri="{FF2B5EF4-FFF2-40B4-BE49-F238E27FC236}">
                <a16:creationId xmlns:a16="http://schemas.microsoft.com/office/drawing/2014/main" id="{54569227-CBE5-028E-F64F-93F2C5FBDF85}"/>
              </a:ext>
            </a:extLst>
          </p:cNvPr>
          <p:cNvSpPr/>
          <p:nvPr/>
        </p:nvSpPr>
        <p:spPr>
          <a:xfrm>
            <a:off x="7894612" y="4545124"/>
            <a:ext cx="432048" cy="360040"/>
          </a:xfrm>
          <a:prstGeom prst="ellipse">
            <a:avLst/>
          </a:prstGeom>
          <a:noFill/>
          <a:ln>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sp>
        <p:nvSpPr>
          <p:cNvPr id="11" name="Subtítulo 5">
            <a:extLst>
              <a:ext uri="{FF2B5EF4-FFF2-40B4-BE49-F238E27FC236}">
                <a16:creationId xmlns:a16="http://schemas.microsoft.com/office/drawing/2014/main" id="{5E5A6E02-C0DA-4C24-1DFC-44435A0C27E1}"/>
              </a:ext>
            </a:extLst>
          </p:cNvPr>
          <p:cNvSpPr txBox="1">
            <a:spLocks/>
          </p:cNvSpPr>
          <p:nvPr/>
        </p:nvSpPr>
        <p:spPr>
          <a:xfrm>
            <a:off x="694385" y="5571964"/>
            <a:ext cx="4175891" cy="665348"/>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0"/>
              </a:spcBef>
              <a:buSzPct val="9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SzPct val="9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90000"/>
              <a:buFont typeface="Arial" pitchFamily="34" charset="0"/>
              <a:buNone/>
              <a:defRPr sz="1600" kern="1200">
                <a:solidFill>
                  <a:schemeClr val="tx1">
                    <a:tint val="75000"/>
                  </a:schemeClr>
                </a:solidFill>
                <a:latin typeface="+mn-lt"/>
                <a:ea typeface="+mn-ea"/>
                <a:cs typeface="+mn-cs"/>
              </a:defRPr>
            </a:lvl9pPr>
          </a:lstStyle>
          <a:p>
            <a:pPr algn="just">
              <a:lnSpc>
                <a:spcPct val="120000"/>
              </a:lnSpc>
            </a:pPr>
            <a:endParaRPr lang="es-CO" sz="2100" dirty="0"/>
          </a:p>
          <a:p>
            <a:pPr marL="342900" indent="-342900" algn="just">
              <a:lnSpc>
                <a:spcPct val="120000"/>
              </a:lnSpc>
              <a:buFont typeface="Courier New" panose="02070309020205020404" pitchFamily="49" charset="0"/>
              <a:buChar char="o"/>
            </a:pPr>
            <a:r>
              <a:rPr lang="es-CO" sz="2100" dirty="0">
                <a:solidFill>
                  <a:schemeClr val="accent1">
                    <a:lumMod val="50000"/>
                  </a:schemeClr>
                </a:solidFill>
              </a:rPr>
              <a:t>Trampas estratigráficas y estructurales</a:t>
            </a:r>
          </a:p>
          <a:p>
            <a:pPr algn="just">
              <a:lnSpc>
                <a:spcPct val="120000"/>
              </a:lnSpc>
            </a:pPr>
            <a:endParaRPr lang="es-CO" b="1" dirty="0">
              <a:solidFill>
                <a:schemeClr val="accent1">
                  <a:lumMod val="50000"/>
                </a:schemeClr>
              </a:solidFill>
            </a:endParaRPr>
          </a:p>
        </p:txBody>
      </p:sp>
      <p:sp>
        <p:nvSpPr>
          <p:cNvPr id="12" name="Elipse 11">
            <a:extLst>
              <a:ext uri="{FF2B5EF4-FFF2-40B4-BE49-F238E27FC236}">
                <a16:creationId xmlns:a16="http://schemas.microsoft.com/office/drawing/2014/main" id="{A90AF5E8-DA10-6D4A-9337-BD167B71FB6A}"/>
              </a:ext>
            </a:extLst>
          </p:cNvPr>
          <p:cNvSpPr/>
          <p:nvPr/>
        </p:nvSpPr>
        <p:spPr>
          <a:xfrm>
            <a:off x="9118748" y="5013176"/>
            <a:ext cx="432048" cy="360040"/>
          </a:xfrm>
          <a:prstGeom prst="ellipse">
            <a:avLst/>
          </a:prstGeom>
          <a:noFill/>
          <a:ln>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spTree>
    <p:extLst>
      <p:ext uri="{BB962C8B-B14F-4D97-AF65-F5344CB8AC3E}">
        <p14:creationId xmlns:p14="http://schemas.microsoft.com/office/powerpoint/2010/main" val="90327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25860" y="265182"/>
            <a:ext cx="9601200" cy="1189038"/>
          </a:xfrm>
        </p:spPr>
        <p:txBody>
          <a:bodyPr>
            <a:normAutofit/>
          </a:bodyPr>
          <a:lstStyle/>
          <a:p>
            <a:r>
              <a:rPr lang="es-ES" sz="6000" noProof="1"/>
              <a:t>DATOS</a:t>
            </a:r>
          </a:p>
        </p:txBody>
      </p:sp>
      <p:graphicFrame>
        <p:nvGraphicFramePr>
          <p:cNvPr id="5" name="Tabla 5">
            <a:extLst>
              <a:ext uri="{FF2B5EF4-FFF2-40B4-BE49-F238E27FC236}">
                <a16:creationId xmlns:a16="http://schemas.microsoft.com/office/drawing/2014/main" id="{16A447F0-5676-D419-1D4A-3F65A2C4173F}"/>
              </a:ext>
            </a:extLst>
          </p:cNvPr>
          <p:cNvGraphicFramePr>
            <a:graphicFrameLocks noGrp="1"/>
          </p:cNvGraphicFramePr>
          <p:nvPr>
            <p:ph idx="1"/>
            <p:extLst>
              <p:ext uri="{D42A27DB-BD31-4B8C-83A1-F6EECF244321}">
                <p14:modId xmlns:p14="http://schemas.microsoft.com/office/powerpoint/2010/main" val="3336595400"/>
              </p:ext>
            </p:extLst>
          </p:nvPr>
        </p:nvGraphicFramePr>
        <p:xfrm>
          <a:off x="693812" y="1556792"/>
          <a:ext cx="10657184" cy="4688393"/>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760663603"/>
                    </a:ext>
                  </a:extLst>
                </a:gridCol>
                <a:gridCol w="2180470">
                  <a:extLst>
                    <a:ext uri="{9D8B030D-6E8A-4147-A177-3AD203B41FA5}">
                      <a16:colId xmlns:a16="http://schemas.microsoft.com/office/drawing/2014/main" val="1135652284"/>
                    </a:ext>
                  </a:extLst>
                </a:gridCol>
                <a:gridCol w="3658049">
                  <a:extLst>
                    <a:ext uri="{9D8B030D-6E8A-4147-A177-3AD203B41FA5}">
                      <a16:colId xmlns:a16="http://schemas.microsoft.com/office/drawing/2014/main" val="1104786224"/>
                    </a:ext>
                  </a:extLst>
                </a:gridCol>
                <a:gridCol w="1146257">
                  <a:extLst>
                    <a:ext uri="{9D8B030D-6E8A-4147-A177-3AD203B41FA5}">
                      <a16:colId xmlns:a16="http://schemas.microsoft.com/office/drawing/2014/main" val="1241880001"/>
                    </a:ext>
                  </a:extLst>
                </a:gridCol>
              </a:tblGrid>
              <a:tr h="481547">
                <a:tc>
                  <a:txBody>
                    <a:bodyPr/>
                    <a:lstStyle/>
                    <a:p>
                      <a:pPr algn="ctr"/>
                      <a:r>
                        <a:rPr lang="es-CO" dirty="0"/>
                        <a:t>DATOS</a:t>
                      </a:r>
                    </a:p>
                  </a:txBody>
                  <a:tcPr/>
                </a:tc>
                <a:tc>
                  <a:txBody>
                    <a:bodyPr/>
                    <a:lstStyle/>
                    <a:p>
                      <a:pPr algn="ctr"/>
                      <a:r>
                        <a:rPr lang="es-CO" dirty="0"/>
                        <a:t>TIPO DE DATOS</a:t>
                      </a:r>
                    </a:p>
                  </a:txBody>
                  <a:tcPr/>
                </a:tc>
                <a:tc>
                  <a:txBody>
                    <a:bodyPr/>
                    <a:lstStyle/>
                    <a:p>
                      <a:pPr algn="ctr"/>
                      <a:r>
                        <a:rPr lang="es-CO" dirty="0"/>
                        <a:t>FORMATO DE ARCHIVO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FUENTE</a:t>
                      </a:r>
                    </a:p>
                  </a:txBody>
                  <a:tcPr/>
                </a:tc>
                <a:extLst>
                  <a:ext uri="{0D108BD9-81ED-4DB2-BD59-A6C34878D82A}">
                    <a16:rowId xmlns:a16="http://schemas.microsoft.com/office/drawing/2014/main" val="4118110269"/>
                  </a:ext>
                </a:extLst>
              </a:tr>
              <a:tr h="734482">
                <a:tc>
                  <a:txBody>
                    <a:bodyPr/>
                    <a:lstStyle/>
                    <a:p>
                      <a:r>
                        <a:rPr lang="es-CO" dirty="0"/>
                        <a:t>EMISIONES DE CO2 EN CADA DEPARTAMENTO DE COLOMBIA</a:t>
                      </a:r>
                    </a:p>
                  </a:txBody>
                  <a:tcPr/>
                </a:tc>
                <a:tc>
                  <a:txBody>
                    <a:bodyPr/>
                    <a:lstStyle/>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t>
                      </a:r>
                      <a:r>
                        <a:rPr lang="es-MX" dirty="0" err="1"/>
                        <a:t>cpg</a:t>
                      </a:r>
                      <a:r>
                        <a:rPr lang="es-MX" dirty="0"/>
                        <a:t>, .</a:t>
                      </a:r>
                      <a:r>
                        <a:rPr lang="es-MX" dirty="0" err="1"/>
                        <a:t>dbf</a:t>
                      </a:r>
                      <a:r>
                        <a:rPr lang="es-MX" dirty="0"/>
                        <a:t>, .</a:t>
                      </a:r>
                      <a:r>
                        <a:rPr lang="es-MX" dirty="0" err="1"/>
                        <a:t>prj</a:t>
                      </a:r>
                      <a:r>
                        <a:rPr lang="es-MX" dirty="0"/>
                        <a:t>, .</a:t>
                      </a:r>
                      <a:r>
                        <a:rPr lang="es-MX" dirty="0" err="1"/>
                        <a:t>sbn</a:t>
                      </a:r>
                      <a:r>
                        <a:rPr lang="es-MX" dirty="0"/>
                        <a:t>, .</a:t>
                      </a:r>
                      <a:r>
                        <a:rPr lang="es-MX" dirty="0" err="1"/>
                        <a:t>sbx</a:t>
                      </a:r>
                      <a:r>
                        <a:rPr lang="es-MX" dirty="0"/>
                        <a:t>, .shp, .</a:t>
                      </a:r>
                      <a:r>
                        <a:rPr lang="es-MX" dirty="0" err="1"/>
                        <a:t>xml</a:t>
                      </a:r>
                      <a:r>
                        <a:rPr lang="es-MX" dirty="0"/>
                        <a:t>, .</a:t>
                      </a:r>
                      <a:r>
                        <a:rPr lang="es-MX" dirty="0" err="1"/>
                        <a:t>shx</a:t>
                      </a:r>
                      <a:endParaRPr lang="es-CO" dirty="0"/>
                    </a:p>
                  </a:txBody>
                  <a:tcPr/>
                </a:tc>
                <a:tc>
                  <a:txBody>
                    <a:bodyPr/>
                    <a:lstStyle/>
                    <a:p>
                      <a:pPr algn="ctr"/>
                      <a:r>
                        <a:rPr lang="es-CO" dirty="0"/>
                        <a:t>INGEI</a:t>
                      </a:r>
                    </a:p>
                  </a:txBody>
                  <a:tcPr/>
                </a:tc>
                <a:extLst>
                  <a:ext uri="{0D108BD9-81ED-4DB2-BD59-A6C34878D82A}">
                    <a16:rowId xmlns:a16="http://schemas.microsoft.com/office/drawing/2014/main" val="1560950072"/>
                  </a:ext>
                </a:extLst>
              </a:tr>
              <a:tr h="740296">
                <a:tc>
                  <a:txBody>
                    <a:bodyPr/>
                    <a:lstStyle/>
                    <a:p>
                      <a:r>
                        <a:rPr lang="es-CO" dirty="0"/>
                        <a:t>EMISIONES DE CO2 EN CADA CIUDAD </a:t>
                      </a:r>
                    </a:p>
                  </a:txBody>
                  <a:tcPr/>
                </a:tc>
                <a:tc>
                  <a:txBody>
                    <a:bodyPr/>
                    <a:lstStyle/>
                    <a:p>
                      <a:r>
                        <a:rPr lang="es-MX" dirty="0"/>
                        <a:t> </a:t>
                      </a:r>
                      <a:endParaRPr lang="es-CO" dirty="0"/>
                    </a:p>
                  </a:txBody>
                  <a:tcPr/>
                </a:tc>
                <a:tc>
                  <a:txBody>
                    <a:bodyPr/>
                    <a:lstStyle/>
                    <a:p>
                      <a:r>
                        <a:rPr lang="es-MX" dirty="0"/>
                        <a:t>.</a:t>
                      </a:r>
                      <a:r>
                        <a:rPr lang="es-MX" dirty="0" err="1"/>
                        <a:t>cpg</a:t>
                      </a:r>
                      <a:r>
                        <a:rPr lang="es-MX" dirty="0"/>
                        <a:t>, .</a:t>
                      </a:r>
                      <a:r>
                        <a:rPr lang="es-MX" dirty="0" err="1"/>
                        <a:t>dbf</a:t>
                      </a:r>
                      <a:r>
                        <a:rPr lang="es-MX" dirty="0"/>
                        <a:t>, .</a:t>
                      </a:r>
                      <a:r>
                        <a:rPr lang="es-MX" dirty="0" err="1"/>
                        <a:t>prj</a:t>
                      </a:r>
                      <a:r>
                        <a:rPr lang="es-MX" dirty="0"/>
                        <a:t>, .shp, .</a:t>
                      </a:r>
                      <a:r>
                        <a:rPr lang="es-MX" dirty="0" err="1"/>
                        <a:t>xml</a:t>
                      </a:r>
                      <a:r>
                        <a:rPr lang="es-MX" dirty="0"/>
                        <a:t>, .</a:t>
                      </a:r>
                      <a:r>
                        <a:rPr lang="es-MX" dirty="0" err="1"/>
                        <a:t>shx</a:t>
                      </a:r>
                      <a:endParaRPr lang="es-CO" dirty="0"/>
                    </a:p>
                  </a:txBody>
                  <a:tcPr/>
                </a:tc>
                <a:tc>
                  <a:txBody>
                    <a:bodyPr/>
                    <a:lstStyle/>
                    <a:p>
                      <a:pPr algn="ctr"/>
                      <a:r>
                        <a:rPr lang="es-CO" dirty="0"/>
                        <a:t>INGEI</a:t>
                      </a:r>
                    </a:p>
                  </a:txBody>
                  <a:tcPr/>
                </a:tc>
                <a:extLst>
                  <a:ext uri="{0D108BD9-81ED-4DB2-BD59-A6C34878D82A}">
                    <a16:rowId xmlns:a16="http://schemas.microsoft.com/office/drawing/2014/main" val="4294027674"/>
                  </a:ext>
                </a:extLst>
              </a:tr>
              <a:tr h="740296">
                <a:tc>
                  <a:txBody>
                    <a:bodyPr/>
                    <a:lstStyle/>
                    <a:p>
                      <a:r>
                        <a:rPr lang="es-CO" dirty="0"/>
                        <a:t>CARTOGRAFIA GEOLOGICA DE COLOMBIA</a:t>
                      </a:r>
                    </a:p>
                  </a:txBody>
                  <a:tcPr/>
                </a:tc>
                <a:tc>
                  <a:txBody>
                    <a:bodyPr/>
                    <a:lstStyle/>
                    <a:p>
                      <a:endParaRPr lang="es-CO" dirty="0"/>
                    </a:p>
                  </a:txBody>
                  <a:tcPr/>
                </a:tc>
                <a:tc>
                  <a:txBody>
                    <a:bodyPr/>
                    <a:lstStyle/>
                    <a:p>
                      <a:r>
                        <a:rPr lang="es-CO" dirty="0" err="1"/>
                        <a:t>Database</a:t>
                      </a:r>
                      <a:endParaRPr lang="es-CO" dirty="0"/>
                    </a:p>
                  </a:txBody>
                  <a:tcPr/>
                </a:tc>
                <a:tc>
                  <a:txBody>
                    <a:bodyPr/>
                    <a:lstStyle/>
                    <a:p>
                      <a:pPr algn="ctr"/>
                      <a:r>
                        <a:rPr lang="es-CO" dirty="0"/>
                        <a:t>SGC</a:t>
                      </a:r>
                    </a:p>
                  </a:txBody>
                  <a:tcPr/>
                </a:tc>
                <a:extLst>
                  <a:ext uri="{0D108BD9-81ED-4DB2-BD59-A6C34878D82A}">
                    <a16:rowId xmlns:a16="http://schemas.microsoft.com/office/drawing/2014/main" val="1576331892"/>
                  </a:ext>
                </a:extLst>
              </a:tr>
              <a:tr h="635963">
                <a:tc>
                  <a:txBody>
                    <a:bodyPr/>
                    <a:lstStyle/>
                    <a:p>
                      <a:r>
                        <a:rPr lang="es-CO" dirty="0"/>
                        <a:t>CUENCAS SEDIMENTARIAS DE COLOMBIA </a:t>
                      </a:r>
                    </a:p>
                  </a:txBody>
                  <a:tcPr/>
                </a:tc>
                <a:tc>
                  <a:txBody>
                    <a:bodyPr/>
                    <a:lstStyle/>
                    <a:p>
                      <a:endParaRPr lang="es-CO" dirty="0"/>
                    </a:p>
                  </a:txBody>
                  <a:tcPr/>
                </a:tc>
                <a:tc>
                  <a:txBody>
                    <a:bodyPr/>
                    <a:lstStyle/>
                    <a:p>
                      <a:r>
                        <a:rPr lang="es-MX" dirty="0"/>
                        <a:t>.</a:t>
                      </a:r>
                      <a:r>
                        <a:rPr lang="es-MX" dirty="0" err="1"/>
                        <a:t>dbf</a:t>
                      </a:r>
                      <a:r>
                        <a:rPr lang="es-MX" dirty="0"/>
                        <a:t>, .</a:t>
                      </a:r>
                      <a:r>
                        <a:rPr lang="es-MX" dirty="0" err="1"/>
                        <a:t>prj</a:t>
                      </a:r>
                      <a:r>
                        <a:rPr lang="es-MX" dirty="0"/>
                        <a:t>, .</a:t>
                      </a:r>
                      <a:r>
                        <a:rPr lang="es-MX" dirty="0" err="1"/>
                        <a:t>sbn</a:t>
                      </a:r>
                      <a:r>
                        <a:rPr lang="es-MX" dirty="0"/>
                        <a:t>, .</a:t>
                      </a:r>
                      <a:r>
                        <a:rPr lang="es-MX" dirty="0" err="1"/>
                        <a:t>sbx</a:t>
                      </a:r>
                      <a:r>
                        <a:rPr lang="es-MX" dirty="0"/>
                        <a:t>, .shp, .</a:t>
                      </a:r>
                      <a:r>
                        <a:rPr lang="es-MX" dirty="0" err="1"/>
                        <a:t>xml</a:t>
                      </a:r>
                      <a:r>
                        <a:rPr lang="es-MX" dirty="0"/>
                        <a:t>, </a:t>
                      </a:r>
                      <a:r>
                        <a:rPr lang="es-MX" dirty="0" err="1"/>
                        <a:t>shx</a:t>
                      </a:r>
                      <a:endParaRPr lang="es-CO" dirty="0"/>
                    </a:p>
                  </a:txBody>
                  <a:tcPr/>
                </a:tc>
                <a:tc>
                  <a:txBody>
                    <a:bodyPr/>
                    <a:lstStyle/>
                    <a:p>
                      <a:pPr algn="ctr"/>
                      <a:r>
                        <a:rPr lang="es-CO" dirty="0"/>
                        <a:t>ANH</a:t>
                      </a:r>
                    </a:p>
                  </a:txBody>
                  <a:tcPr/>
                </a:tc>
                <a:extLst>
                  <a:ext uri="{0D108BD9-81ED-4DB2-BD59-A6C34878D82A}">
                    <a16:rowId xmlns:a16="http://schemas.microsoft.com/office/drawing/2014/main" val="3969996671"/>
                  </a:ext>
                </a:extLst>
              </a:tr>
              <a:tr h="450564">
                <a:tc>
                  <a:txBody>
                    <a:bodyPr/>
                    <a:lstStyle/>
                    <a:p>
                      <a:r>
                        <a:rPr lang="es-CO" dirty="0"/>
                        <a:t>POZOS PERFORADOS</a:t>
                      </a:r>
                    </a:p>
                  </a:txBody>
                  <a:tcPr/>
                </a:tc>
                <a:tc>
                  <a:txBody>
                    <a:bodyPr/>
                    <a:lstStyle/>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t>
                      </a:r>
                      <a:r>
                        <a:rPr lang="es-MX" dirty="0" err="1"/>
                        <a:t>cpg</a:t>
                      </a:r>
                      <a:r>
                        <a:rPr lang="es-MX" dirty="0"/>
                        <a:t>, .</a:t>
                      </a:r>
                      <a:r>
                        <a:rPr lang="es-MX" dirty="0" err="1"/>
                        <a:t>dbf</a:t>
                      </a:r>
                      <a:r>
                        <a:rPr lang="es-MX" dirty="0"/>
                        <a:t>, .</a:t>
                      </a:r>
                      <a:r>
                        <a:rPr lang="es-MX" dirty="0" err="1"/>
                        <a:t>gfs</a:t>
                      </a:r>
                      <a:r>
                        <a:rPr lang="es-MX" dirty="0"/>
                        <a:t>, .</a:t>
                      </a:r>
                      <a:r>
                        <a:rPr lang="es-MX" dirty="0" err="1"/>
                        <a:t>prj</a:t>
                      </a:r>
                      <a:r>
                        <a:rPr lang="es-MX" dirty="0"/>
                        <a:t>, .shp, .</a:t>
                      </a:r>
                      <a:r>
                        <a:rPr lang="es-MX" dirty="0" err="1"/>
                        <a:t>shx</a:t>
                      </a:r>
                      <a:r>
                        <a:rPr lang="es-MX" dirty="0"/>
                        <a:t>, .</a:t>
                      </a:r>
                      <a:r>
                        <a:rPr lang="es-MX" dirty="0" err="1"/>
                        <a:t>xml</a:t>
                      </a:r>
                      <a:endParaRPr lang="es-CO" dirty="0"/>
                    </a:p>
                  </a:txBody>
                  <a:tcPr/>
                </a:tc>
                <a:tc>
                  <a:txBody>
                    <a:bodyPr/>
                    <a:lstStyle/>
                    <a:p>
                      <a:pPr algn="ctr"/>
                      <a:r>
                        <a:rPr lang="es-CO" dirty="0"/>
                        <a:t>ANH</a:t>
                      </a:r>
                    </a:p>
                  </a:txBody>
                  <a:tcPr/>
                </a:tc>
                <a:extLst>
                  <a:ext uri="{0D108BD9-81ED-4DB2-BD59-A6C34878D82A}">
                    <a16:rowId xmlns:a16="http://schemas.microsoft.com/office/drawing/2014/main" val="1882829192"/>
                  </a:ext>
                </a:extLst>
              </a:tr>
              <a:tr h="450564">
                <a:tc>
                  <a:txBody>
                    <a:bodyPr/>
                    <a:lstStyle/>
                    <a:p>
                      <a:r>
                        <a:rPr lang="es-CO" dirty="0"/>
                        <a:t>SISMICA 2D </a:t>
                      </a:r>
                    </a:p>
                  </a:txBody>
                  <a:tcPr/>
                </a:tc>
                <a:tc>
                  <a:txBody>
                    <a:bodyPr/>
                    <a:lstStyle/>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t>
                      </a:r>
                      <a:r>
                        <a:rPr lang="es-MX" dirty="0" err="1"/>
                        <a:t>cpg</a:t>
                      </a:r>
                      <a:r>
                        <a:rPr lang="es-MX" dirty="0"/>
                        <a:t>, .</a:t>
                      </a:r>
                      <a:r>
                        <a:rPr lang="es-MX" dirty="0" err="1"/>
                        <a:t>dbf</a:t>
                      </a:r>
                      <a:r>
                        <a:rPr lang="es-MX" dirty="0"/>
                        <a:t>,  .</a:t>
                      </a:r>
                      <a:r>
                        <a:rPr lang="es-MX" dirty="0" err="1"/>
                        <a:t>prj</a:t>
                      </a:r>
                      <a:r>
                        <a:rPr lang="es-MX" dirty="0"/>
                        <a:t>, .shp, .</a:t>
                      </a:r>
                      <a:r>
                        <a:rPr lang="es-MX" dirty="0" err="1"/>
                        <a:t>shx</a:t>
                      </a:r>
                      <a:r>
                        <a:rPr lang="es-MX" dirty="0"/>
                        <a:t>, .</a:t>
                      </a:r>
                      <a:r>
                        <a:rPr lang="es-MX" dirty="0" err="1"/>
                        <a:t>xml</a:t>
                      </a:r>
                      <a:endParaRPr lang="es-CO" dirty="0"/>
                    </a:p>
                  </a:txBody>
                  <a:tcPr/>
                </a:tc>
                <a:tc>
                  <a:txBody>
                    <a:bodyPr/>
                    <a:lstStyle/>
                    <a:p>
                      <a:pPr algn="ctr"/>
                      <a:r>
                        <a:rPr lang="es-CO" dirty="0"/>
                        <a:t>ANH</a:t>
                      </a:r>
                    </a:p>
                  </a:txBody>
                  <a:tcPr/>
                </a:tc>
                <a:extLst>
                  <a:ext uri="{0D108BD9-81ED-4DB2-BD59-A6C34878D82A}">
                    <a16:rowId xmlns:a16="http://schemas.microsoft.com/office/drawing/2014/main" val="1378222600"/>
                  </a:ext>
                </a:extLst>
              </a:tr>
              <a:tr h="450564">
                <a:tc>
                  <a:txBody>
                    <a:bodyPr/>
                    <a:lstStyle/>
                    <a:p>
                      <a:r>
                        <a:rPr lang="es-CO" dirty="0"/>
                        <a:t>SISMICA 3D</a:t>
                      </a:r>
                    </a:p>
                  </a:txBody>
                  <a:tcPr/>
                </a:tc>
                <a:tc>
                  <a:txBody>
                    <a:bodyPr/>
                    <a:lstStyle/>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t>
                      </a:r>
                      <a:r>
                        <a:rPr lang="es-MX" dirty="0" err="1"/>
                        <a:t>cpg</a:t>
                      </a:r>
                      <a:r>
                        <a:rPr lang="es-MX" dirty="0"/>
                        <a:t>, .</a:t>
                      </a:r>
                      <a:r>
                        <a:rPr lang="es-MX" dirty="0" err="1"/>
                        <a:t>dbf</a:t>
                      </a:r>
                      <a:r>
                        <a:rPr lang="es-MX" dirty="0"/>
                        <a:t>, .</a:t>
                      </a:r>
                      <a:r>
                        <a:rPr lang="es-MX" dirty="0" err="1"/>
                        <a:t>gfs</a:t>
                      </a:r>
                      <a:r>
                        <a:rPr lang="es-MX" dirty="0"/>
                        <a:t>, .</a:t>
                      </a:r>
                      <a:r>
                        <a:rPr lang="es-MX" dirty="0" err="1"/>
                        <a:t>prj</a:t>
                      </a:r>
                      <a:r>
                        <a:rPr lang="es-MX" dirty="0"/>
                        <a:t>, .shp, .</a:t>
                      </a:r>
                      <a:r>
                        <a:rPr lang="es-MX" dirty="0" err="1"/>
                        <a:t>shx</a:t>
                      </a:r>
                      <a:r>
                        <a:rPr lang="es-MX" dirty="0"/>
                        <a:t>, .</a:t>
                      </a:r>
                      <a:r>
                        <a:rPr lang="es-MX" dirty="0" err="1"/>
                        <a:t>xml</a:t>
                      </a:r>
                      <a:endParaRPr lang="es-CO" dirty="0"/>
                    </a:p>
                  </a:txBody>
                  <a:tcPr/>
                </a:tc>
                <a:tc>
                  <a:txBody>
                    <a:bodyPr/>
                    <a:lstStyle/>
                    <a:p>
                      <a:pPr algn="ctr"/>
                      <a:r>
                        <a:rPr lang="es-CO" dirty="0"/>
                        <a:t>ANH</a:t>
                      </a:r>
                    </a:p>
                  </a:txBody>
                  <a:tcPr/>
                </a:tc>
                <a:extLst>
                  <a:ext uri="{0D108BD9-81ED-4DB2-BD59-A6C34878D82A}">
                    <a16:rowId xmlns:a16="http://schemas.microsoft.com/office/drawing/2014/main" val="3777092631"/>
                  </a:ext>
                </a:extLst>
              </a:tr>
            </a:tbl>
          </a:graphicData>
        </a:graphic>
      </p:graphicFrame>
    </p:spTree>
    <p:extLst>
      <p:ext uri="{BB962C8B-B14F-4D97-AF65-F5344CB8AC3E}">
        <p14:creationId xmlns:p14="http://schemas.microsoft.com/office/powerpoint/2010/main" val="252160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contenido 13">
            <a:extLst>
              <a:ext uri="{FF2B5EF4-FFF2-40B4-BE49-F238E27FC236}">
                <a16:creationId xmlns:a16="http://schemas.microsoft.com/office/drawing/2014/main" id="{14856420-5375-8230-8D09-DF6C19D62FD1}"/>
              </a:ext>
            </a:extLst>
          </p:cNvPr>
          <p:cNvPicPr>
            <a:picLocks noGrp="1" noChangeAspect="1"/>
          </p:cNvPicPr>
          <p:nvPr>
            <p:ph sz="half" idx="2"/>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2777"/>
          <a:stretch/>
        </p:blipFill>
        <p:spPr>
          <a:xfrm>
            <a:off x="3977666" y="836714"/>
            <a:ext cx="3877337" cy="5042667"/>
          </a:xfrm>
        </p:spPr>
      </p:pic>
      <p:pic>
        <p:nvPicPr>
          <p:cNvPr id="12" name="Marcador de contenido 11">
            <a:extLst>
              <a:ext uri="{FF2B5EF4-FFF2-40B4-BE49-F238E27FC236}">
                <a16:creationId xmlns:a16="http://schemas.microsoft.com/office/drawing/2014/main" id="{9B708AD6-276A-E3A6-8CD3-88EFA65E2210}"/>
              </a:ext>
            </a:extLst>
          </p:cNvPr>
          <p:cNvPicPr>
            <a:picLocks noGrp="1" noChangeAspect="1"/>
          </p:cNvPicPr>
          <p:nvPr>
            <p:ph sz="half"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1211" r="8036"/>
          <a:stretch/>
        </p:blipFill>
        <p:spPr>
          <a:xfrm>
            <a:off x="117748" y="836712"/>
            <a:ext cx="3560791" cy="5042669"/>
          </a:xfrm>
        </p:spPr>
      </p:pic>
      <p:pic>
        <p:nvPicPr>
          <p:cNvPr id="16" name="Imagen 15">
            <a:extLst>
              <a:ext uri="{FF2B5EF4-FFF2-40B4-BE49-F238E27FC236}">
                <a16:creationId xmlns:a16="http://schemas.microsoft.com/office/drawing/2014/main" id="{29C8986E-3D0E-4491-4316-6323EFCEF90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137"/>
          <a:stretch/>
        </p:blipFill>
        <p:spPr>
          <a:xfrm>
            <a:off x="7982970" y="836713"/>
            <a:ext cx="3472433" cy="5042669"/>
          </a:xfrm>
          <a:prstGeom prst="rect">
            <a:avLst/>
          </a:prstGeom>
        </p:spPr>
      </p:pic>
      <p:sp>
        <p:nvSpPr>
          <p:cNvPr id="17" name="Marcador de texto 2">
            <a:extLst>
              <a:ext uri="{FF2B5EF4-FFF2-40B4-BE49-F238E27FC236}">
                <a16:creationId xmlns:a16="http://schemas.microsoft.com/office/drawing/2014/main" id="{E1E5D340-D01B-1B53-F26B-C7770FAA0818}"/>
              </a:ext>
            </a:extLst>
          </p:cNvPr>
          <p:cNvSpPr txBox="1">
            <a:spLocks/>
          </p:cNvSpPr>
          <p:nvPr/>
        </p:nvSpPr>
        <p:spPr>
          <a:xfrm>
            <a:off x="321327" y="5879381"/>
            <a:ext cx="11461717" cy="575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90000"/>
              <a:buFont typeface="Arial"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90000"/>
              </a:lnSpc>
              <a:spcBef>
                <a:spcPts val="600"/>
              </a:spcBef>
              <a:buSzPct val="90000"/>
              <a:buFont typeface="Arial"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600"/>
              </a:spcBef>
              <a:buSzPct val="90000"/>
              <a:buFont typeface="Arial"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5pPr>
            <a:lvl6pPr marL="13716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6pPr>
            <a:lvl7pPr marL="16002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7pPr>
            <a:lvl8pPr marL="18288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8pPr>
            <a:lvl9pPr marL="2057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9pPr>
          </a:lstStyle>
          <a:p>
            <a:pPr marL="0" indent="0">
              <a:buNone/>
            </a:pPr>
            <a:r>
              <a:rPr lang="en-US" dirty="0"/>
              <a:t>       POZOS: PUNTOS                          SISMICA 2D:LINEAS                 SISMICA 3D:POLIGONOS            </a:t>
            </a:r>
          </a:p>
        </p:txBody>
      </p:sp>
    </p:spTree>
    <p:extLst>
      <p:ext uri="{BB962C8B-B14F-4D97-AF65-F5344CB8AC3E}">
        <p14:creationId xmlns:p14="http://schemas.microsoft.com/office/powerpoint/2010/main" val="69894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coLiving_16x9">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_16x9">
      <a:majorFont>
        <a:latin typeface="Cambria"/>
        <a:ea typeface=""/>
        <a:cs typeface=""/>
      </a:majorFont>
      <a:minorFont>
        <a:latin typeface="Cambria"/>
        <a:ea typeface=""/>
        <a:cs typeface=""/>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28575">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2958f784-0ef9-4616-b22d-512a8cad1f0d">english</DirectSourceMarket>
    <ApprovalStatus xmlns="2958f784-0ef9-4616-b22d-512a8cad1f0d">InProgress</ApprovalStatus>
    <MarketSpecific xmlns="2958f784-0ef9-4616-b22d-512a8cad1f0d">false</MarketSpecific>
    <LocComments xmlns="2958f784-0ef9-4616-b22d-512a8cad1f0d" xsi:nil="true"/>
    <ThumbnailAssetId xmlns="2958f784-0ef9-4616-b22d-512a8cad1f0d" xsi:nil="true"/>
    <PrimaryImageGen xmlns="2958f784-0ef9-4616-b22d-512a8cad1f0d">false</PrimaryImageGen>
    <LegacyData xmlns="2958f784-0ef9-4616-b22d-512a8cad1f0d" xsi:nil="true"/>
    <LocRecommendedHandoff xmlns="2958f784-0ef9-4616-b22d-512a8cad1f0d" xsi:nil="true"/>
    <BusinessGroup xmlns="2958f784-0ef9-4616-b22d-512a8cad1f0d" xsi:nil="true"/>
    <BlockPublish xmlns="2958f784-0ef9-4616-b22d-512a8cad1f0d">false</BlockPublish>
    <TPFriendlyName xmlns="2958f784-0ef9-4616-b22d-512a8cad1f0d" xsi:nil="true"/>
    <NumericId xmlns="2958f784-0ef9-4616-b22d-512a8cad1f0d" xsi:nil="true"/>
    <APEditor xmlns="2958f784-0ef9-4616-b22d-512a8cad1f0d">
      <UserInfo>
        <DisplayName/>
        <AccountId xsi:nil="true"/>
        <AccountType/>
      </UserInfo>
    </APEditor>
    <SourceTitle xmlns="2958f784-0ef9-4616-b22d-512a8cad1f0d" xsi:nil="true"/>
    <OpenTemplate xmlns="2958f784-0ef9-4616-b22d-512a8cad1f0d">true</OpenTemplate>
    <UALocComments xmlns="2958f784-0ef9-4616-b22d-512a8cad1f0d" xsi:nil="true"/>
    <ParentAssetId xmlns="2958f784-0ef9-4616-b22d-512a8cad1f0d" xsi:nil="true"/>
    <IntlLangReviewDate xmlns="2958f784-0ef9-4616-b22d-512a8cad1f0d" xsi:nil="true"/>
    <FeatureTagsTaxHTField0 xmlns="2958f784-0ef9-4616-b22d-512a8cad1f0d">
      <Terms xmlns="http://schemas.microsoft.com/office/infopath/2007/PartnerControls"/>
    </FeatureTagsTaxHTField0>
    <PublishStatusLookup xmlns="2958f784-0ef9-4616-b22d-512a8cad1f0d">
      <Value>631916</Value>
    </PublishStatusLookup>
    <Providers xmlns="2958f784-0ef9-4616-b22d-512a8cad1f0d" xsi:nil="true"/>
    <MachineTranslated xmlns="2958f784-0ef9-4616-b22d-512a8cad1f0d">false</MachineTranslated>
    <OriginalSourceMarket xmlns="2958f784-0ef9-4616-b22d-512a8cad1f0d">english</OriginalSourceMarket>
    <APDescription xmlns="2958f784-0ef9-4616-b22d-512a8cad1f0d" xsi:nil="true"/>
    <ClipArtFilename xmlns="2958f784-0ef9-4616-b22d-512a8cad1f0d" xsi:nil="true"/>
    <ContentItem xmlns="2958f784-0ef9-4616-b22d-512a8cad1f0d" xsi:nil="true"/>
    <TPInstallLocation xmlns="2958f784-0ef9-4616-b22d-512a8cad1f0d" xsi:nil="true"/>
    <PublishTargets xmlns="2958f784-0ef9-4616-b22d-512a8cad1f0d">OfficeOnlineVNext</PublishTargets>
    <TimesCloned xmlns="2958f784-0ef9-4616-b22d-512a8cad1f0d" xsi:nil="true"/>
    <AssetStart xmlns="2958f784-0ef9-4616-b22d-512a8cad1f0d">2011-12-12T13:37:00+00:00</AssetStart>
    <Provider xmlns="2958f784-0ef9-4616-b22d-512a8cad1f0d" xsi:nil="true"/>
    <AcquiredFrom xmlns="2958f784-0ef9-4616-b22d-512a8cad1f0d">Internal MS</AcquiredFrom>
    <FriendlyTitle xmlns="2958f784-0ef9-4616-b22d-512a8cad1f0d" xsi:nil="true"/>
    <LastHandOff xmlns="2958f784-0ef9-4616-b22d-512a8cad1f0d" xsi:nil="true"/>
    <TPClientViewer xmlns="2958f784-0ef9-4616-b22d-512a8cad1f0d" xsi:nil="true"/>
    <ShowIn xmlns="2958f784-0ef9-4616-b22d-512a8cad1f0d">Show everywhere</ShowIn>
    <UANotes xmlns="2958f784-0ef9-4616-b22d-512a8cad1f0d" xsi:nil="true"/>
    <TemplateStatus xmlns="2958f784-0ef9-4616-b22d-512a8cad1f0d">Complete</TemplateStatus>
    <InternalTagsTaxHTField0 xmlns="2958f784-0ef9-4616-b22d-512a8cad1f0d">
      <Terms xmlns="http://schemas.microsoft.com/office/infopath/2007/PartnerControls"/>
    </InternalTagsTaxHTField0>
    <CSXHash xmlns="2958f784-0ef9-4616-b22d-512a8cad1f0d" xsi:nil="true"/>
    <Downloads xmlns="2958f784-0ef9-4616-b22d-512a8cad1f0d">0</Downloads>
    <VoteCount xmlns="2958f784-0ef9-4616-b22d-512a8cad1f0d" xsi:nil="true"/>
    <OOCacheId xmlns="2958f784-0ef9-4616-b22d-512a8cad1f0d" xsi:nil="true"/>
    <IsDeleted xmlns="2958f784-0ef9-4616-b22d-512a8cad1f0d">false</IsDeleted>
    <AssetExpire xmlns="2958f784-0ef9-4616-b22d-512a8cad1f0d">2035-01-01T08:00:00+00:00</AssetExpire>
    <DSATActionTaken xmlns="2958f784-0ef9-4616-b22d-512a8cad1f0d" xsi:nil="true"/>
    <CSXSubmissionMarket xmlns="2958f784-0ef9-4616-b22d-512a8cad1f0d" xsi:nil="true"/>
    <TPExecutable xmlns="2958f784-0ef9-4616-b22d-512a8cad1f0d" xsi:nil="true"/>
    <SubmitterId xmlns="2958f784-0ef9-4616-b22d-512a8cad1f0d" xsi:nil="true"/>
    <EditorialTags xmlns="2958f784-0ef9-4616-b22d-512a8cad1f0d" xsi:nil="true"/>
    <ApprovalLog xmlns="2958f784-0ef9-4616-b22d-512a8cad1f0d" xsi:nil="true"/>
    <AssetType xmlns="2958f784-0ef9-4616-b22d-512a8cad1f0d">TP</AssetType>
    <BugNumber xmlns="2958f784-0ef9-4616-b22d-512a8cad1f0d" xsi:nil="true"/>
    <CSXSubmissionDate xmlns="2958f784-0ef9-4616-b22d-512a8cad1f0d" xsi:nil="true"/>
    <CSXUpdate xmlns="2958f784-0ef9-4616-b22d-512a8cad1f0d">false</CSXUpdate>
    <Milestone xmlns="2958f784-0ef9-4616-b22d-512a8cad1f0d" xsi:nil="true"/>
    <RecommendationsModifier xmlns="2958f784-0ef9-4616-b22d-512a8cad1f0d" xsi:nil="true"/>
    <OriginAsset xmlns="2958f784-0ef9-4616-b22d-512a8cad1f0d" xsi:nil="true"/>
    <TPComponent xmlns="2958f784-0ef9-4616-b22d-512a8cad1f0d" xsi:nil="true"/>
    <AssetId xmlns="2958f784-0ef9-4616-b22d-512a8cad1f0d">TP102801095</AssetId>
    <IntlLocPriority xmlns="2958f784-0ef9-4616-b22d-512a8cad1f0d" xsi:nil="true"/>
    <PolicheckWords xmlns="2958f784-0ef9-4616-b22d-512a8cad1f0d" xsi:nil="true"/>
    <TPLaunchHelpLink xmlns="2958f784-0ef9-4616-b22d-512a8cad1f0d" xsi:nil="true"/>
    <TPApplication xmlns="2958f784-0ef9-4616-b22d-512a8cad1f0d" xsi:nil="true"/>
    <HandoffToMSDN xmlns="2958f784-0ef9-4616-b22d-512a8cad1f0d" xsi:nil="true"/>
    <PlannedPubDate xmlns="2958f784-0ef9-4616-b22d-512a8cad1f0d" xsi:nil="true"/>
    <IntlLangReviewer xmlns="2958f784-0ef9-4616-b22d-512a8cad1f0d" xsi:nil="true"/>
    <CrawlForDependencies xmlns="2958f784-0ef9-4616-b22d-512a8cad1f0d">false</CrawlForDependencies>
    <TrustLevel xmlns="2958f784-0ef9-4616-b22d-512a8cad1f0d">1 Microsoft Managed Content</TrustLevel>
    <LocLastLocAttemptVersionLookup xmlns="2958f784-0ef9-4616-b22d-512a8cad1f0d">706513</LocLastLocAttemptVersionLookup>
    <IsSearchable xmlns="2958f784-0ef9-4616-b22d-512a8cad1f0d">true</IsSearchable>
    <TemplateTemplateType xmlns="2958f784-0ef9-4616-b22d-512a8cad1f0d">PowerPoint 12 Default</TemplateTemplateType>
    <CampaignTagsTaxHTField0 xmlns="2958f784-0ef9-4616-b22d-512a8cad1f0d">
      <Terms xmlns="http://schemas.microsoft.com/office/infopath/2007/PartnerControls"/>
    </CampaignTagsTaxHTField0>
    <TPNamespace xmlns="2958f784-0ef9-4616-b22d-512a8cad1f0d" xsi:nil="true"/>
    <TaxCatchAll xmlns="2958f784-0ef9-4616-b22d-512a8cad1f0d"/>
    <Markets xmlns="2958f784-0ef9-4616-b22d-512a8cad1f0d"/>
    <UAProjectedTotalWords xmlns="2958f784-0ef9-4616-b22d-512a8cad1f0d" xsi:nil="true"/>
    <IntlLangReview xmlns="2958f784-0ef9-4616-b22d-512a8cad1f0d">false</IntlLangReview>
    <OutputCachingOn xmlns="2958f784-0ef9-4616-b22d-512a8cad1f0d">false</OutputCachingOn>
    <AverageRating xmlns="2958f784-0ef9-4616-b22d-512a8cad1f0d" xsi:nil="true"/>
    <APAuthor xmlns="2958f784-0ef9-4616-b22d-512a8cad1f0d">
      <UserInfo>
        <DisplayName>REDMOND\v-soujap</DisplayName>
        <AccountId>1954</AccountId>
        <AccountType/>
      </UserInfo>
    </APAuthor>
    <LocManualTestRequired xmlns="2958f784-0ef9-4616-b22d-512a8cad1f0d">false</LocManualTestRequired>
    <TPCommandLine xmlns="2958f784-0ef9-4616-b22d-512a8cad1f0d" xsi:nil="true"/>
    <TPAppVersion xmlns="2958f784-0ef9-4616-b22d-512a8cad1f0d" xsi:nil="true"/>
    <EditorialStatus xmlns="2958f784-0ef9-4616-b22d-512a8cad1f0d">Complete</EditorialStatus>
    <LastModifiedDateTime xmlns="2958f784-0ef9-4616-b22d-512a8cad1f0d" xsi:nil="true"/>
    <ScenarioTagsTaxHTField0 xmlns="2958f784-0ef9-4616-b22d-512a8cad1f0d">
      <Terms xmlns="http://schemas.microsoft.com/office/infopath/2007/PartnerControls"/>
    </ScenarioTagsTaxHTField0>
    <OriginalRelease xmlns="2958f784-0ef9-4616-b22d-512a8cad1f0d">14</OriginalRelease>
    <TPLaunchHelpLinkType xmlns="2958f784-0ef9-4616-b22d-512a8cad1f0d">Template</TPLaunchHelpLinkType>
    <LocalizationTagsTaxHTField0 xmlns="2958f784-0ef9-4616-b22d-512a8cad1f0d">
      <Terms xmlns="http://schemas.microsoft.com/office/infopath/2007/PartnerControls"/>
    </LocalizationTagsTaxHTField0>
    <UACurrentWords xmlns="2958f784-0ef9-4616-b22d-512a8cad1f0d" xsi:nil="true"/>
    <ArtSampleDocs xmlns="2958f784-0ef9-4616-b22d-512a8cad1f0d" xsi:nil="true"/>
    <UALocRecommendation xmlns="2958f784-0ef9-4616-b22d-512a8cad1f0d">Localize</UALocRecommendation>
    <Manager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Props1.xml><?xml version="1.0" encoding="utf-8"?>
<ds:datastoreItem xmlns:ds="http://schemas.openxmlformats.org/officeDocument/2006/customXml" ds:itemID="{81982DA8-EA6C-4E78-95DD-332D1E54B43B}">
  <ds:schemaRefs>
    <ds:schemaRef ds:uri="http://schemas.microsoft.com/sharepoint/v3/contenttype/forms"/>
  </ds:schemaRefs>
</ds:datastoreItem>
</file>

<file path=customXml/itemProps2.xml><?xml version="1.0" encoding="utf-8"?>
<ds:datastoreItem xmlns:ds="http://schemas.openxmlformats.org/officeDocument/2006/customXml" ds:itemID="{4C9D3AD1-7023-4D9A-9A2C-6210655477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167837-5CC0-4111-8184-E835CFFE8FFF}">
  <ds:schemaRefs>
    <ds:schemaRef ds:uri="http://schemas.microsoft.com/office/2006/metadata/properties"/>
    <ds:schemaRef ds:uri="http://schemas.microsoft.com/office/infopath/2007/PartnerControls"/>
    <ds:schemaRef ds:uri="2958f784-0ef9-4616-b22d-512a8cad1f0d"/>
    <ds:schemaRef ds:uri="fb5acd76-e9f3-4601-9d69-91f53ab96ae6"/>
  </ds:schemaRefs>
</ds:datastoreItem>
</file>

<file path=docProps/app.xml><?xml version="1.0" encoding="utf-8"?>
<Properties xmlns="http://schemas.openxmlformats.org/officeDocument/2006/extended-properties" xmlns:vt="http://schemas.openxmlformats.org/officeDocument/2006/docPropsVTypes">
  <Template>Presentación Naturaleza (pantalla panorámica)</Template>
  <TotalTime>1442</TotalTime>
  <Words>734</Words>
  <Application>Microsoft Office PowerPoint</Application>
  <PresentationFormat>Personalizado</PresentationFormat>
  <Paragraphs>80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Cambria</vt:lpstr>
      <vt:lpstr>Courier New</vt:lpstr>
      <vt:lpstr>Wingdings</vt:lpstr>
      <vt:lpstr>EcoLiving_16x9</vt:lpstr>
      <vt:lpstr>PROYECTO DE ANALISIS GEOESPACIAL:  ANALISIS GEOESPACIAL PARA LA SELECCIÓN DE ZONAS DE ALMACENAMIENTO SUBTERRANEO EN COLOMBIA: CASO SINU-SAN JACINTO</vt:lpstr>
      <vt:lpstr>ALCANCE</vt:lpstr>
      <vt:lpstr>Presentación de PowerPoint</vt:lpstr>
      <vt:lpstr>PROBLEMAS</vt:lpstr>
      <vt:lpstr>PROBLEMAS</vt:lpstr>
      <vt:lpstr>PROBLEMAS</vt:lpstr>
      <vt:lpstr>PROBLEMAS</vt:lpstr>
      <vt:lpstr>DATOS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ANALISIS GEOESPACIAL:  ANALISIS DE EMISIONES DE CO2  EN COLOMBIA PARA  ALMACENAMIENTO SUBTERRANEO</dc:title>
  <dc:creator>Angie Lorena Garcia Ariza</dc:creator>
  <cp:lastModifiedBy>Angie Lorena Garcia Ariza</cp:lastModifiedBy>
  <cp:revision>2</cp:revision>
  <dcterms:created xsi:type="dcterms:W3CDTF">2023-03-09T00:59:55Z</dcterms:created>
  <dcterms:modified xsi:type="dcterms:W3CDTF">2023-03-10T12:52:42Z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0x010100DE95A0C693CEB341887D38A4A2B58B45040072C752107C5A7B47AA91A1EE638E6F1F</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