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12"/>
  </p:notesMasterIdLst>
  <p:handoutMasterIdLst>
    <p:handoutMasterId r:id="rId13"/>
  </p:handoutMasterIdLst>
  <p:sldIdLst>
    <p:sldId id="269" r:id="rId5"/>
    <p:sldId id="268" r:id="rId6"/>
    <p:sldId id="289" r:id="rId7"/>
    <p:sldId id="271" r:id="rId8"/>
    <p:sldId id="288" r:id="rId9"/>
    <p:sldId id="270" r:id="rId10"/>
    <p:sldId id="286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67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3839">
          <p15:clr>
            <a:srgbClr val="A4A3A4"/>
          </p15:clr>
        </p15:guide>
        <p15:guide id="5" pos="815">
          <p15:clr>
            <a:srgbClr val="A4A3A4"/>
          </p15:clr>
        </p15:guide>
        <p15:guide id="6" pos="68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A27B"/>
    <a:srgbClr val="759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>
        <p:scale>
          <a:sx n="86" d="100"/>
          <a:sy n="86" d="100"/>
        </p:scale>
        <p:origin x="60" y="60"/>
      </p:cViewPr>
      <p:guideLst>
        <p:guide orient="horz" pos="2160"/>
        <p:guide orient="horz" pos="367"/>
        <p:guide orient="horz" pos="3888"/>
        <p:guide pos="3839"/>
        <p:guide pos="815"/>
        <p:guide pos="68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8" d="100"/>
          <a:sy n="68" d="100"/>
        </p:scale>
        <p:origin x="-277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0844-C266-46EC-A036-E1634F64C44A}" type="datetimeFigureOut">
              <a:rPr lang="es-CO"/>
              <a:t>5/04/2023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88AA-226D-4237-A99F-5C4B97F43BA8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8BCD-7B2F-4BCE-87AF-5D67EFFE4D17}" type="datetimeFigureOut">
              <a:rPr lang="es-CO"/>
              <a:t>5/04/2023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1353-EEA5-436B-AB14-1D84B195E66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ound Single Corner Rectangle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5/04/2023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rPr lang="es-CO"/>
              <a:pPr/>
              <a:t>5/04/2023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rPr/>
              <a:pPr/>
              <a:t>‹Nº›</a:t>
            </a:fld>
            <a:endParaRPr/>
          </a:p>
        </p:txBody>
      </p:sp>
      <p:sp>
        <p:nvSpPr>
          <p:cNvPr id="21" name="Round Single Corner Rectangle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371600">
              <a:defRPr/>
            </a:lvl6pPr>
            <a:lvl7pPr marL="1600200">
              <a:defRPr/>
            </a:lvl7pPr>
            <a:lvl8pPr marL="1828800">
              <a:defRPr baseline="0"/>
            </a:lvl8pPr>
            <a:lvl9pPr marL="2057400">
              <a:defRPr baseline="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5/04/2023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5/04/2023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5/04/2023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5/04/2023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>
              <a:defRPr sz="54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5/04/2023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5/04/2023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 baseline="0"/>
            </a:lvl8pPr>
            <a:lvl9pPr marL="2057400">
              <a:defRPr sz="1600" baseline="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5/04/2023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5/04/2023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5/04/2023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5/04/2023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s-CO"/>
              <a:pPr/>
              <a:t>5/04/2023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845354"/>
            <a:ext cx="5158308" cy="2428686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s-ES" sz="3000" b="0" i="0" noProof="1">
                <a:solidFill>
                  <a:schemeClr val="bg1"/>
                </a:solidFill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Cambria"/>
                <a:ea typeface="+mj-ea"/>
                <a:cs typeface="+mj-cs"/>
              </a:rPr>
              <a:t>AVANCES PROYECTO DE ANALISIS GEOESPACIAL:</a:t>
            </a:r>
            <a:br>
              <a:rPr lang="es-ES" sz="3000" b="0" i="0" noProof="1">
                <a:solidFill>
                  <a:schemeClr val="bg1"/>
                </a:solidFill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Cambria"/>
                <a:ea typeface="+mj-ea"/>
                <a:cs typeface="+mj-cs"/>
              </a:rPr>
            </a:br>
            <a:br>
              <a:rPr lang="es-ES" sz="3000" b="0" i="0" noProof="1">
                <a:solidFill>
                  <a:schemeClr val="bg1"/>
                </a:solidFill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Cambria"/>
                <a:ea typeface="+mj-ea"/>
                <a:cs typeface="+mj-cs"/>
              </a:rPr>
            </a:br>
            <a:r>
              <a:rPr lang="es-ES" sz="2800" b="0" i="0" noProof="1">
                <a:solidFill>
                  <a:schemeClr val="accent1">
                    <a:lumMod val="50000"/>
                  </a:schemeClr>
                </a:solidFill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Cambria"/>
                <a:ea typeface="+mj-ea"/>
                <a:cs typeface="+mj-cs"/>
              </a:rPr>
              <a:t>ANALISIS GEOESPACIAL PARA LA SELECCIÓN DE ZONAS DE ALMACENAMIENTO SUBTERRANEO EN COLOMBIA: CASO SINU-SAN JACINTO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CDD6DFE-0589-D229-AE1D-64ACFA03A45E}"/>
              </a:ext>
            </a:extLst>
          </p:cNvPr>
          <p:cNvSpPr txBox="1">
            <a:spLocks/>
          </p:cNvSpPr>
          <p:nvPr/>
        </p:nvSpPr>
        <p:spPr>
          <a:xfrm>
            <a:off x="-170285" y="3505441"/>
            <a:ext cx="5490593" cy="2428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0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s-CO" sz="3000" noProof="1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Cambria"/>
              </a:rPr>
              <a:t>Angie Lorena Garcia Ariza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endParaRPr lang="es-CO" sz="3000" noProof="1">
              <a:effectLst>
                <a:outerShdw blurRad="88900" algn="ctr">
                  <a:prstClr val="black">
                    <a:alpha val="35000"/>
                  </a:prstClr>
                </a:outerShdw>
              </a:effectLst>
              <a:latin typeface="Cambria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s-CO" sz="3000" noProof="1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Cambria"/>
              </a:rPr>
              <a:t>Maestría en Ingeniería de Recursos Minerales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s-CO" sz="3000" noProof="1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Cambria"/>
              </a:rPr>
              <a:t>Universidad Nacional de Colombia - Sede Medellín</a:t>
            </a:r>
          </a:p>
          <a:p>
            <a:pPr algn="ctr">
              <a:spcBef>
                <a:spcPts val="0"/>
              </a:spcBef>
            </a:pPr>
            <a:endParaRPr lang="es-CO" sz="3000" noProof="1">
              <a:effectLst>
                <a:outerShdw blurRad="88900" algn="ctr">
                  <a:prstClr val="black">
                    <a:alpha val="35000"/>
                  </a:prstClr>
                </a:outerShdw>
              </a:effectLst>
              <a:latin typeface="Cambria"/>
            </a:endParaRPr>
          </a:p>
          <a:p>
            <a:pPr algn="ctr">
              <a:spcBef>
                <a:spcPts val="0"/>
              </a:spcBef>
            </a:pPr>
            <a:endParaRPr lang="es-CO" sz="3000" noProof="1">
              <a:effectLst>
                <a:outerShdw blurRad="88900" algn="ctr">
                  <a:prstClr val="black">
                    <a:alpha val="35000"/>
                  </a:prstClr>
                </a:outerShdw>
              </a:effectLst>
              <a:latin typeface="Cambria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s-CO" sz="3000" noProof="1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Cambria"/>
              </a:rPr>
              <a:t>Medellín, Colombia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s-CO" sz="3000" noProof="1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Cambria"/>
              </a:rPr>
              <a:t>2023</a:t>
            </a:r>
          </a:p>
          <a:p>
            <a:pPr algn="ctr">
              <a:spcBef>
                <a:spcPts val="0"/>
              </a:spcBef>
            </a:pPr>
            <a:br>
              <a:rPr lang="es-ES" sz="3000" noProof="1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Cambria"/>
              </a:rPr>
            </a:br>
            <a:endParaRPr lang="es-ES" sz="3000" noProof="1">
              <a:solidFill>
                <a:schemeClr val="accent1">
                  <a:lumMod val="50000"/>
                </a:schemeClr>
              </a:solidFill>
              <a:effectLst>
                <a:outerShdw blurRad="88900" algn="ctr">
                  <a:prstClr val="black">
                    <a:alpha val="35000"/>
                  </a:prstClr>
                </a:outerShdw>
              </a:effectLst>
              <a:latin typeface="Cambria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9C3BC069-6D73-0DED-A57E-EAE9D9CE4C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844824"/>
            <a:ext cx="704078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324" y="643851"/>
            <a:ext cx="7102524" cy="961786"/>
          </a:xfrm>
        </p:spPr>
        <p:txBody>
          <a:bodyPr>
            <a:noAutofit/>
          </a:bodyPr>
          <a:lstStyle/>
          <a:p>
            <a:r>
              <a:rPr lang="en-US" sz="5100" dirty="0"/>
              <a:t>1. </a:t>
            </a:r>
            <a:r>
              <a:rPr lang="es-CO" sz="5100" dirty="0"/>
              <a:t>UBICACIÓN DE CUERPOS DE LODO</a:t>
            </a:r>
            <a:endParaRPr lang="en-US" sz="5100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AAC8358-432F-109D-A79D-3EAD7B586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2564" y="476672"/>
            <a:ext cx="4056839" cy="1128965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es-CO" sz="2700" b="1" dirty="0">
                <a:solidFill>
                  <a:schemeClr val="accent1">
                    <a:lumMod val="50000"/>
                  </a:schemeClr>
                </a:solidFill>
              </a:rPr>
              <a:t>Información básica de cada Volcán de Lodo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6C6D0B-B8A1-E1BA-5F02-FC95B1FC1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1772816"/>
            <a:ext cx="3930040" cy="31244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9B01FF6-B23E-5C5D-4B65-8231AE12A9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982117"/>
            <a:ext cx="2716683" cy="10943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0608895-DB99-92BC-7AC2-AAE897669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9" y="3126613"/>
            <a:ext cx="2719794" cy="55394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9179F6D-F0B0-571A-13A6-96C2F0197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7" y="3721902"/>
            <a:ext cx="2719794" cy="93123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DA36984-0D2D-A1C2-3577-302C3D44D1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62" t="48615" r="24617" b="26891"/>
          <a:stretch/>
        </p:blipFill>
        <p:spPr>
          <a:xfrm>
            <a:off x="7497817" y="1700807"/>
            <a:ext cx="4069203" cy="32403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854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324" y="643851"/>
            <a:ext cx="7102524" cy="961786"/>
          </a:xfrm>
        </p:spPr>
        <p:txBody>
          <a:bodyPr>
            <a:noAutofit/>
          </a:bodyPr>
          <a:lstStyle/>
          <a:p>
            <a:r>
              <a:rPr lang="en-US" sz="5100" dirty="0"/>
              <a:t>1. </a:t>
            </a:r>
            <a:r>
              <a:rPr lang="es-CO" sz="5100" dirty="0"/>
              <a:t>UBICACIÓN DE CUERPOS DE LODO</a:t>
            </a:r>
            <a:endParaRPr lang="en-US" sz="51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CAB9C93-2E46-6FF2-8F04-25788B7F6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ubtítulo 5">
            <a:extLst>
              <a:ext uri="{FF2B5EF4-FFF2-40B4-BE49-F238E27FC236}">
                <a16:creationId xmlns:a16="http://schemas.microsoft.com/office/drawing/2014/main" id="{35120A67-0F4F-AFC6-20C8-278B7462A286}"/>
              </a:ext>
            </a:extLst>
          </p:cNvPr>
          <p:cNvSpPr txBox="1">
            <a:spLocks/>
          </p:cNvSpPr>
          <p:nvPr/>
        </p:nvSpPr>
        <p:spPr>
          <a:xfrm>
            <a:off x="203320" y="1948779"/>
            <a:ext cx="6020309" cy="2145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es-CO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A91E92E-BE4E-6586-3483-F23E18FEA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23" y="1568108"/>
            <a:ext cx="5788523" cy="429297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13FFA749-856E-D781-2A3C-C9B17A14DF46}"/>
              </a:ext>
            </a:extLst>
          </p:cNvPr>
          <p:cNvSpPr/>
          <p:nvPr/>
        </p:nvSpPr>
        <p:spPr>
          <a:xfrm>
            <a:off x="376579" y="1591982"/>
            <a:ext cx="5788523" cy="180834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</p:spTree>
    <p:extLst>
      <p:ext uri="{BB962C8B-B14F-4D97-AF65-F5344CB8AC3E}">
        <p14:creationId xmlns:p14="http://schemas.microsoft.com/office/powerpoint/2010/main" val="392265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E71AD3AE-8D5A-8D77-469E-D0EFC9E2E34B}"/>
              </a:ext>
            </a:extLst>
          </p:cNvPr>
          <p:cNvSpPr txBox="1">
            <a:spLocks/>
          </p:cNvSpPr>
          <p:nvPr/>
        </p:nvSpPr>
        <p:spPr>
          <a:xfrm>
            <a:off x="621804" y="379512"/>
            <a:ext cx="563880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/>
              <a:t>2.CARGA DE DATOS</a:t>
            </a:r>
          </a:p>
        </p:txBody>
      </p:sp>
      <p:sp>
        <p:nvSpPr>
          <p:cNvPr id="21" name="Subtítulo 5">
            <a:extLst>
              <a:ext uri="{FF2B5EF4-FFF2-40B4-BE49-F238E27FC236}">
                <a16:creationId xmlns:a16="http://schemas.microsoft.com/office/drawing/2014/main" id="{CB2763CB-D15F-0817-A7A8-445A23E8CFA1}"/>
              </a:ext>
            </a:extLst>
          </p:cNvPr>
          <p:cNvSpPr txBox="1">
            <a:spLocks/>
          </p:cNvSpPr>
          <p:nvPr/>
        </p:nvSpPr>
        <p:spPr>
          <a:xfrm>
            <a:off x="216869" y="1568108"/>
            <a:ext cx="10470360" cy="4692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endParaRPr lang="es-CO" sz="1700" dirty="0">
              <a:solidFill>
                <a:schemeClr val="tx2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s-CO" sz="1700" dirty="0">
              <a:solidFill>
                <a:schemeClr val="tx2"/>
              </a:solidFill>
            </a:endParaRPr>
          </a:p>
        </p:txBody>
      </p:sp>
      <p:sp>
        <p:nvSpPr>
          <p:cNvPr id="23" name="Subtítulo 5">
            <a:extLst>
              <a:ext uri="{FF2B5EF4-FFF2-40B4-BE49-F238E27FC236}">
                <a16:creationId xmlns:a16="http://schemas.microsoft.com/office/drawing/2014/main" id="{69100C9C-CAD8-AD48-F534-384949753245}"/>
              </a:ext>
            </a:extLst>
          </p:cNvPr>
          <p:cNvSpPr txBox="1">
            <a:spLocks/>
          </p:cNvSpPr>
          <p:nvPr/>
        </p:nvSpPr>
        <p:spPr>
          <a:xfrm>
            <a:off x="203320" y="1948779"/>
            <a:ext cx="6020309" cy="2145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es-CO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47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9">
            <a:extLst>
              <a:ext uri="{FF2B5EF4-FFF2-40B4-BE49-F238E27FC236}">
                <a16:creationId xmlns:a16="http://schemas.microsoft.com/office/drawing/2014/main" id="{71756AE6-E5CB-46CB-2535-E80381A8C4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A0BCAAC7-0A26-8577-8DB7-1BC685AC8017}"/>
              </a:ext>
            </a:extLst>
          </p:cNvPr>
          <p:cNvSpPr txBox="1">
            <a:spLocks/>
          </p:cNvSpPr>
          <p:nvPr/>
        </p:nvSpPr>
        <p:spPr>
          <a:xfrm>
            <a:off x="232725" y="1154249"/>
            <a:ext cx="6416957" cy="4549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00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780811D-47EF-974C-EF71-EE082B5A360E}"/>
              </a:ext>
            </a:extLst>
          </p:cNvPr>
          <p:cNvSpPr txBox="1">
            <a:spLocks/>
          </p:cNvSpPr>
          <p:nvPr/>
        </p:nvSpPr>
        <p:spPr>
          <a:xfrm>
            <a:off x="116362" y="244463"/>
            <a:ext cx="6649682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100" dirty="0">
                <a:solidFill>
                  <a:schemeClr val="bg1"/>
                </a:solidFill>
              </a:rPr>
              <a:t>3. LIMPIEZA DE DATOS</a:t>
            </a:r>
          </a:p>
        </p:txBody>
      </p:sp>
    </p:spTree>
    <p:extLst>
      <p:ext uri="{BB962C8B-B14F-4D97-AF65-F5344CB8AC3E}">
        <p14:creationId xmlns:p14="http://schemas.microsoft.com/office/powerpoint/2010/main" val="153834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4082" y="404664"/>
            <a:ext cx="6670850" cy="914400"/>
          </a:xfrm>
        </p:spPr>
        <p:txBody>
          <a:bodyPr/>
          <a:lstStyle/>
          <a:p>
            <a:r>
              <a:rPr lang="en-US" sz="5100" dirty="0"/>
              <a:t>4. GRAFICO DE DATOS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49796" y="1844824"/>
            <a:ext cx="6840760" cy="40267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ubtítulo 5">
            <a:extLst>
              <a:ext uri="{FF2B5EF4-FFF2-40B4-BE49-F238E27FC236}">
                <a16:creationId xmlns:a16="http://schemas.microsoft.com/office/drawing/2014/main" id="{585E47CC-2BE3-286F-9DFE-DC6365376DBD}"/>
              </a:ext>
            </a:extLst>
          </p:cNvPr>
          <p:cNvSpPr txBox="1">
            <a:spLocks/>
          </p:cNvSpPr>
          <p:nvPr/>
        </p:nvSpPr>
        <p:spPr>
          <a:xfrm>
            <a:off x="786614" y="3445375"/>
            <a:ext cx="6367123" cy="1288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es-CO" sz="1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38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493608"/>
            <a:ext cx="5638801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65491" y="1484784"/>
            <a:ext cx="6840760" cy="402676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FECA589-DE6E-76B8-C5EA-6652E3BDEE72}"/>
              </a:ext>
            </a:extLst>
          </p:cNvPr>
          <p:cNvSpPr txBox="1">
            <a:spLocks/>
          </p:cNvSpPr>
          <p:nvPr/>
        </p:nvSpPr>
        <p:spPr>
          <a:xfrm>
            <a:off x="565491" y="2663428"/>
            <a:ext cx="6367123" cy="1288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es-CO" sz="1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8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Living_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_16x9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2958f784-0ef9-4616-b22d-512a8cad1f0d">english</DirectSourceMarket>
    <ApprovalStatus xmlns="2958f784-0ef9-4616-b22d-512a8cad1f0d">InProgress</ApprovalStatus>
    <MarketSpecific xmlns="2958f784-0ef9-4616-b22d-512a8cad1f0d">false</MarketSpecific>
    <LocComments xmlns="2958f784-0ef9-4616-b22d-512a8cad1f0d" xsi:nil="true"/>
    <ThumbnailAssetId xmlns="2958f784-0ef9-4616-b22d-512a8cad1f0d" xsi:nil="true"/>
    <PrimaryImageGen xmlns="2958f784-0ef9-4616-b22d-512a8cad1f0d">false</PrimaryImageGen>
    <LegacyData xmlns="2958f784-0ef9-4616-b22d-512a8cad1f0d" xsi:nil="true"/>
    <LocRecommendedHandoff xmlns="2958f784-0ef9-4616-b22d-512a8cad1f0d" xsi:nil="true"/>
    <BusinessGroup xmlns="2958f784-0ef9-4616-b22d-512a8cad1f0d" xsi:nil="true"/>
    <BlockPublish xmlns="2958f784-0ef9-4616-b22d-512a8cad1f0d">false</BlockPublish>
    <TPFriendlyName xmlns="2958f784-0ef9-4616-b22d-512a8cad1f0d" xsi:nil="true"/>
    <NumericId xmlns="2958f784-0ef9-4616-b22d-512a8cad1f0d" xsi:nil="true"/>
    <APEditor xmlns="2958f784-0ef9-4616-b22d-512a8cad1f0d">
      <UserInfo>
        <DisplayName/>
        <AccountId xsi:nil="true"/>
        <AccountType/>
      </UserInfo>
    </APEditor>
    <SourceTitle xmlns="2958f784-0ef9-4616-b22d-512a8cad1f0d" xsi:nil="true"/>
    <OpenTemplate xmlns="2958f784-0ef9-4616-b22d-512a8cad1f0d">true</OpenTemplate>
    <UALocComments xmlns="2958f784-0ef9-4616-b22d-512a8cad1f0d" xsi:nil="true"/>
    <ParentAssetId xmlns="2958f784-0ef9-4616-b22d-512a8cad1f0d" xsi:nil="true"/>
    <IntlLangReviewDate xmlns="2958f784-0ef9-4616-b22d-512a8cad1f0d" xsi:nil="true"/>
    <FeatureTagsTaxHTField0 xmlns="2958f784-0ef9-4616-b22d-512a8cad1f0d">
      <Terms xmlns="http://schemas.microsoft.com/office/infopath/2007/PartnerControls"/>
    </FeatureTagsTaxHTField0>
    <PublishStatusLookup xmlns="2958f784-0ef9-4616-b22d-512a8cad1f0d">
      <Value>631916</Value>
    </PublishStatusLookup>
    <Providers xmlns="2958f784-0ef9-4616-b22d-512a8cad1f0d" xsi:nil="true"/>
    <MachineTranslated xmlns="2958f784-0ef9-4616-b22d-512a8cad1f0d">false</MachineTranslated>
    <OriginalSourceMarket xmlns="2958f784-0ef9-4616-b22d-512a8cad1f0d">english</OriginalSourceMarket>
    <APDescription xmlns="2958f784-0ef9-4616-b22d-512a8cad1f0d" xsi:nil="true"/>
    <ClipArtFilename xmlns="2958f784-0ef9-4616-b22d-512a8cad1f0d" xsi:nil="true"/>
    <ContentItem xmlns="2958f784-0ef9-4616-b22d-512a8cad1f0d" xsi:nil="true"/>
    <TPInstallLocation xmlns="2958f784-0ef9-4616-b22d-512a8cad1f0d" xsi:nil="true"/>
    <PublishTargets xmlns="2958f784-0ef9-4616-b22d-512a8cad1f0d">OfficeOnlineVNext</PublishTargets>
    <TimesCloned xmlns="2958f784-0ef9-4616-b22d-512a8cad1f0d" xsi:nil="true"/>
    <AssetStart xmlns="2958f784-0ef9-4616-b22d-512a8cad1f0d">2011-12-12T13:37:00+00:00</AssetStart>
    <Provider xmlns="2958f784-0ef9-4616-b22d-512a8cad1f0d" xsi:nil="true"/>
    <AcquiredFrom xmlns="2958f784-0ef9-4616-b22d-512a8cad1f0d">Internal MS</AcquiredFrom>
    <FriendlyTitle xmlns="2958f784-0ef9-4616-b22d-512a8cad1f0d" xsi:nil="true"/>
    <LastHandOff xmlns="2958f784-0ef9-4616-b22d-512a8cad1f0d" xsi:nil="true"/>
    <TPClientViewer xmlns="2958f784-0ef9-4616-b22d-512a8cad1f0d" xsi:nil="true"/>
    <ShowIn xmlns="2958f784-0ef9-4616-b22d-512a8cad1f0d">Show everywhere</ShowIn>
    <UANotes xmlns="2958f784-0ef9-4616-b22d-512a8cad1f0d" xsi:nil="true"/>
    <TemplateStatus xmlns="2958f784-0ef9-4616-b22d-512a8cad1f0d">Complete</TemplateStatus>
    <InternalTagsTaxHTField0 xmlns="2958f784-0ef9-4616-b22d-512a8cad1f0d">
      <Terms xmlns="http://schemas.microsoft.com/office/infopath/2007/PartnerControls"/>
    </InternalTagsTaxHTField0>
    <CSXHash xmlns="2958f784-0ef9-4616-b22d-512a8cad1f0d" xsi:nil="true"/>
    <Downloads xmlns="2958f784-0ef9-4616-b22d-512a8cad1f0d">0</Downloads>
    <VoteCount xmlns="2958f784-0ef9-4616-b22d-512a8cad1f0d" xsi:nil="true"/>
    <OOCacheId xmlns="2958f784-0ef9-4616-b22d-512a8cad1f0d" xsi:nil="true"/>
    <IsDeleted xmlns="2958f784-0ef9-4616-b22d-512a8cad1f0d">false</IsDeleted>
    <AssetExpire xmlns="2958f784-0ef9-4616-b22d-512a8cad1f0d">2035-01-01T08:00:00+00:00</AssetExpire>
    <DSATActionTaken xmlns="2958f784-0ef9-4616-b22d-512a8cad1f0d" xsi:nil="true"/>
    <CSXSubmissionMarket xmlns="2958f784-0ef9-4616-b22d-512a8cad1f0d" xsi:nil="true"/>
    <TPExecutable xmlns="2958f784-0ef9-4616-b22d-512a8cad1f0d" xsi:nil="true"/>
    <SubmitterId xmlns="2958f784-0ef9-4616-b22d-512a8cad1f0d" xsi:nil="true"/>
    <EditorialTags xmlns="2958f784-0ef9-4616-b22d-512a8cad1f0d" xsi:nil="true"/>
    <ApprovalLog xmlns="2958f784-0ef9-4616-b22d-512a8cad1f0d" xsi:nil="true"/>
    <AssetType xmlns="2958f784-0ef9-4616-b22d-512a8cad1f0d">TP</AssetType>
    <BugNumber xmlns="2958f784-0ef9-4616-b22d-512a8cad1f0d" xsi:nil="true"/>
    <CSXSubmissionDate xmlns="2958f784-0ef9-4616-b22d-512a8cad1f0d" xsi:nil="true"/>
    <CSXUpdate xmlns="2958f784-0ef9-4616-b22d-512a8cad1f0d">false</CSXUpdate>
    <Milestone xmlns="2958f784-0ef9-4616-b22d-512a8cad1f0d" xsi:nil="true"/>
    <RecommendationsModifier xmlns="2958f784-0ef9-4616-b22d-512a8cad1f0d" xsi:nil="true"/>
    <OriginAsset xmlns="2958f784-0ef9-4616-b22d-512a8cad1f0d" xsi:nil="true"/>
    <TPComponent xmlns="2958f784-0ef9-4616-b22d-512a8cad1f0d" xsi:nil="true"/>
    <AssetId xmlns="2958f784-0ef9-4616-b22d-512a8cad1f0d">TP102801095</AssetId>
    <IntlLocPriority xmlns="2958f784-0ef9-4616-b22d-512a8cad1f0d" xsi:nil="true"/>
    <PolicheckWords xmlns="2958f784-0ef9-4616-b22d-512a8cad1f0d" xsi:nil="true"/>
    <TPLaunchHelpLink xmlns="2958f784-0ef9-4616-b22d-512a8cad1f0d" xsi:nil="true"/>
    <TPApplication xmlns="2958f784-0ef9-4616-b22d-512a8cad1f0d" xsi:nil="true"/>
    <HandoffToMSDN xmlns="2958f784-0ef9-4616-b22d-512a8cad1f0d" xsi:nil="true"/>
    <PlannedPubDate xmlns="2958f784-0ef9-4616-b22d-512a8cad1f0d" xsi:nil="true"/>
    <IntlLangReviewer xmlns="2958f784-0ef9-4616-b22d-512a8cad1f0d" xsi:nil="true"/>
    <CrawlForDependencies xmlns="2958f784-0ef9-4616-b22d-512a8cad1f0d">false</CrawlForDependencies>
    <TrustLevel xmlns="2958f784-0ef9-4616-b22d-512a8cad1f0d">1 Microsoft Managed Content</TrustLevel>
    <LocLastLocAttemptVersionLookup xmlns="2958f784-0ef9-4616-b22d-512a8cad1f0d">706513</LocLastLocAttemptVersionLookup>
    <IsSearchable xmlns="2958f784-0ef9-4616-b22d-512a8cad1f0d">true</IsSearchable>
    <TemplateTemplateType xmlns="2958f784-0ef9-4616-b22d-512a8cad1f0d">PowerPoint 12 Default</TemplateTemplateType>
    <CampaignTagsTaxHTField0 xmlns="2958f784-0ef9-4616-b22d-512a8cad1f0d">
      <Terms xmlns="http://schemas.microsoft.com/office/infopath/2007/PartnerControls"/>
    </CampaignTagsTaxHTField0>
    <TPNamespace xmlns="2958f784-0ef9-4616-b22d-512a8cad1f0d" xsi:nil="true"/>
    <TaxCatchAll xmlns="2958f784-0ef9-4616-b22d-512a8cad1f0d"/>
    <Markets xmlns="2958f784-0ef9-4616-b22d-512a8cad1f0d"/>
    <UAProjectedTotalWords xmlns="2958f784-0ef9-4616-b22d-512a8cad1f0d" xsi:nil="true"/>
    <IntlLangReview xmlns="2958f784-0ef9-4616-b22d-512a8cad1f0d">false</IntlLangReview>
    <OutputCachingOn xmlns="2958f784-0ef9-4616-b22d-512a8cad1f0d">false</OutputCachingOn>
    <AverageRating xmlns="2958f784-0ef9-4616-b22d-512a8cad1f0d" xsi:nil="true"/>
    <APAuthor xmlns="2958f784-0ef9-4616-b22d-512a8cad1f0d">
      <UserInfo>
        <DisplayName>REDMOND\v-soujap</DisplayName>
        <AccountId>1954</AccountId>
        <AccountType/>
      </UserInfo>
    </APAuthor>
    <LocManualTestRequired xmlns="2958f784-0ef9-4616-b22d-512a8cad1f0d">false</LocManualTestRequired>
    <TPCommandLine xmlns="2958f784-0ef9-4616-b22d-512a8cad1f0d" xsi:nil="true"/>
    <TPAppVersion xmlns="2958f784-0ef9-4616-b22d-512a8cad1f0d" xsi:nil="true"/>
    <EditorialStatus xmlns="2958f784-0ef9-4616-b22d-512a8cad1f0d">Complete</EditorialStatus>
    <LastModifiedDateTime xmlns="2958f784-0ef9-4616-b22d-512a8cad1f0d" xsi:nil="true"/>
    <ScenarioTagsTaxHTField0 xmlns="2958f784-0ef9-4616-b22d-512a8cad1f0d">
      <Terms xmlns="http://schemas.microsoft.com/office/infopath/2007/PartnerControls"/>
    </ScenarioTagsTaxHTField0>
    <OriginalRelease xmlns="2958f784-0ef9-4616-b22d-512a8cad1f0d">14</OriginalRelease>
    <TPLaunchHelpLinkType xmlns="2958f784-0ef9-4616-b22d-512a8cad1f0d">Template</TPLaunchHelpLinkType>
    <LocalizationTagsTaxHTField0 xmlns="2958f784-0ef9-4616-b22d-512a8cad1f0d">
      <Terms xmlns="http://schemas.microsoft.com/office/infopath/2007/PartnerControls"/>
    </LocalizationTagsTaxHTField0>
    <UACurrentWords xmlns="2958f784-0ef9-4616-b22d-512a8cad1f0d" xsi:nil="true"/>
    <ArtSampleDocs xmlns="2958f784-0ef9-4616-b22d-512a8cad1f0d" xsi:nil="true"/>
    <UALocRecommendation xmlns="2958f784-0ef9-4616-b22d-512a8cad1f0d">Localize</UALocRecommendation>
    <Manager xmlns="2958f784-0ef9-4616-b22d-512a8cad1f0d" xsi:nil="true"/>
    <Description0 xmlns="fb5acd76-e9f3-4601-9d69-91f53ab96ae6" xsi:nil="true"/>
    <Component xmlns="fb5acd76-e9f3-4601-9d69-91f53ab96ae6" xsi:nil="true"/>
    <LocMarketGroupTiers2 xmlns="2958f784-0ef9-4616-b22d-512a8cad1f0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55" ma:contentTypeDescription="Create a new document." ma:contentTypeScope="" ma:versionID="3c98c83416931a21d43ed007fda5e4dd">
  <xsd:schema xmlns:xsd="http://www.w3.org/2001/XMLSchema" xmlns:xs="http://www.w3.org/2001/XMLSchema" xmlns:p="http://schemas.microsoft.com/office/2006/metadata/properties" xmlns:ns2="2958f784-0ef9-4616-b22d-512a8cad1f0d" xmlns:ns3="fb5acd76-e9f3-4601-9d69-91f53ab96ae6" targetNamespace="http://schemas.microsoft.com/office/2006/metadata/properties" ma:root="true" ma:fieldsID="938018c4f46d99993d20879d4e9ddff8" ns2:_="" ns3:_="">
    <xsd:import namespace="2958f784-0ef9-4616-b22d-512a8cad1f0d"/>
    <xsd:import namespace="fb5acd76-e9f3-4601-9d69-91f53ab96ae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58f784-0ef9-4616-b22d-512a8cad1f0d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ca69c71e-a029-4733-aca1-cabc27411b08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D80075B-F8CE-48D6-9BD2-D195F7E115A9}" ma:internalName="CSXSubmissionMarket" ma:readOnly="false" ma:showField="MarketName" ma:web="2958f784-0ef9-4616-b22d-512a8cad1f0d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9327d1a0-1a14-4b12-a74c-0f320f972977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1F044C38-11A0-4051-9DF8-A3AFA85E16DC}" ma:internalName="InProjectListLookup" ma:readOnly="true" ma:showField="InProjectLis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3b364bcb-a06e-4da1-8475-f5243c3236b2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1F044C38-11A0-4051-9DF8-A3AFA85E16DC}" ma:internalName="LastCompleteVersionLookup" ma:readOnly="true" ma:showField="LastComplete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1F044C38-11A0-4051-9DF8-A3AFA85E16DC}" ma:internalName="LastPreviewErrorLookup" ma:readOnly="true" ma:showField="LastPreview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1F044C38-11A0-4051-9DF8-A3AFA85E16DC}" ma:internalName="LastPreviewResultLookup" ma:readOnly="true" ma:showField="LastPreview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1F044C38-11A0-4051-9DF8-A3AFA85E16DC}" ma:internalName="LastPreviewAttemptDateLookup" ma:readOnly="true" ma:showField="LastPreview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1F044C38-11A0-4051-9DF8-A3AFA85E16DC}" ma:internalName="LastPreviewedByLookup" ma:readOnly="true" ma:showField="LastPreview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1F044C38-11A0-4051-9DF8-A3AFA85E16DC}" ma:internalName="LastPreviewTimeLookup" ma:readOnly="true" ma:showField="LastPreview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1F044C38-11A0-4051-9DF8-A3AFA85E16DC}" ma:internalName="LastPreviewVersionLookup" ma:readOnly="true" ma:showField="LastPreview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1F044C38-11A0-4051-9DF8-A3AFA85E16DC}" ma:internalName="LastPublishErrorLookup" ma:readOnly="true" ma:showField="LastPublish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1F044C38-11A0-4051-9DF8-A3AFA85E16DC}" ma:internalName="LastPublishResultLookup" ma:readOnly="true" ma:showField="LastPublish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1F044C38-11A0-4051-9DF8-A3AFA85E16DC}" ma:internalName="LastPublishAttemptDateLookup" ma:readOnly="true" ma:showField="LastPublish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1F044C38-11A0-4051-9DF8-A3AFA85E16DC}" ma:internalName="LastPublishedByLookup" ma:readOnly="true" ma:showField="LastPublish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1F044C38-11A0-4051-9DF8-A3AFA85E16DC}" ma:internalName="LastPublishTimeLookup" ma:readOnly="true" ma:showField="LastPublish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1F044C38-11A0-4051-9DF8-A3AFA85E16DC}" ma:internalName="LastPublishVersionLookup" ma:readOnly="true" ma:showField="LastPublish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AC64899A-88C0-4725-BCFC-902FA402DE74}" ma:internalName="LocLastLocAttemptVersionLookup" ma:readOnly="false" ma:showField="LastLocAttemptVersion" ma:web="2958f784-0ef9-4616-b22d-512a8cad1f0d">
      <xsd:simpleType>
        <xsd:restriction base="dms:Lookup"/>
      </xsd:simpleType>
    </xsd:element>
    <xsd:element name="LocLastLocAttemptVersionTypeLookup" ma:index="72" nillable="true" ma:displayName="Loc Last Loc Attempt Version Type" ma:default="" ma:list="{AC64899A-88C0-4725-BCFC-902FA402DE74}" ma:internalName="LocLastLocAttemptVersionTypeLookup" ma:readOnly="true" ma:showField="LastLocAttemptVersionType" ma:web="2958f784-0ef9-4616-b22d-512a8cad1f0d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AC64899A-88C0-4725-BCFC-902FA402DE74}" ma:internalName="LocNewPublishedVersionLookup" ma:readOnly="true" ma:showField="NewPublishedVersion" ma:web="2958f784-0ef9-4616-b22d-512a8cad1f0d">
      <xsd:simpleType>
        <xsd:restriction base="dms:Lookup"/>
      </xsd:simpleType>
    </xsd:element>
    <xsd:element name="LocOverallHandbackStatusLookup" ma:index="76" nillable="true" ma:displayName="Loc Overall Handback Status" ma:default="" ma:list="{AC64899A-88C0-4725-BCFC-902FA402DE74}" ma:internalName="LocOverallHandbackStatusLookup" ma:readOnly="true" ma:showField="OverallHandbackStatus" ma:web="2958f784-0ef9-4616-b22d-512a8cad1f0d">
      <xsd:simpleType>
        <xsd:restriction base="dms:Lookup"/>
      </xsd:simpleType>
    </xsd:element>
    <xsd:element name="LocOverallLocStatusLookup" ma:index="77" nillable="true" ma:displayName="Loc Overall Localize Status" ma:default="" ma:list="{AC64899A-88C0-4725-BCFC-902FA402DE74}" ma:internalName="LocOverallLocStatusLookup" ma:readOnly="true" ma:showField="OverallLocStatus" ma:web="2958f784-0ef9-4616-b22d-512a8cad1f0d">
      <xsd:simpleType>
        <xsd:restriction base="dms:Lookup"/>
      </xsd:simpleType>
    </xsd:element>
    <xsd:element name="LocOverallPreviewStatusLookup" ma:index="78" nillable="true" ma:displayName="Loc Overall Preview Status" ma:default="" ma:list="{AC64899A-88C0-4725-BCFC-902FA402DE74}" ma:internalName="LocOverallPreviewStatusLookup" ma:readOnly="true" ma:showField="OverallPreviewStatus" ma:web="2958f784-0ef9-4616-b22d-512a8cad1f0d">
      <xsd:simpleType>
        <xsd:restriction base="dms:Lookup"/>
      </xsd:simpleType>
    </xsd:element>
    <xsd:element name="LocOverallPublishStatusLookup" ma:index="79" nillable="true" ma:displayName="Loc Overall Publish Status" ma:default="" ma:list="{AC64899A-88C0-4725-BCFC-902FA402DE74}" ma:internalName="LocOverallPublishStatusLookup" ma:readOnly="true" ma:showField="OverallPublishStatus" ma:web="2958f784-0ef9-4616-b22d-512a8cad1f0d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AC64899A-88C0-4725-BCFC-902FA402DE74}" ma:internalName="LocProcessedForHandoffsLookup" ma:readOnly="true" ma:showField="ProcessedForHandoffs" ma:web="2958f784-0ef9-4616-b22d-512a8cad1f0d">
      <xsd:simpleType>
        <xsd:restriction base="dms:Lookup"/>
      </xsd:simpleType>
    </xsd:element>
    <xsd:element name="LocProcessedForMarketsLookup" ma:index="82" nillable="true" ma:displayName="Loc Processed For Markets" ma:default="" ma:list="{AC64899A-88C0-4725-BCFC-902FA402DE74}" ma:internalName="LocProcessedForMarketsLookup" ma:readOnly="true" ma:showField="ProcessedForMarkets" ma:web="2958f784-0ef9-4616-b22d-512a8cad1f0d">
      <xsd:simpleType>
        <xsd:restriction base="dms:Lookup"/>
      </xsd:simpleType>
    </xsd:element>
    <xsd:element name="LocPublishedDependentAssetsLookup" ma:index="83" nillable="true" ma:displayName="Loc Published Dependent Assets" ma:default="" ma:list="{AC64899A-88C0-4725-BCFC-902FA402DE74}" ma:internalName="LocPublishedDependentAssetsLookup" ma:readOnly="true" ma:showField="PublishedDependentAssets" ma:web="2958f784-0ef9-4616-b22d-512a8cad1f0d">
      <xsd:simpleType>
        <xsd:restriction base="dms:Lookup"/>
      </xsd:simpleType>
    </xsd:element>
    <xsd:element name="LocPublishedLinkedAssetsLookup" ma:index="84" nillable="true" ma:displayName="Loc Published Linked Assets" ma:default="" ma:list="{AC64899A-88C0-4725-BCFC-902FA402DE74}" ma:internalName="LocPublishedLinkedAssetsLookup" ma:readOnly="true" ma:showField="PublishedLinkedAssets" ma:web="2958f784-0ef9-4616-b22d-512a8cad1f0d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251ee2d3-c117-4524-b3f1-1010c3cab2a3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D80075B-F8CE-48D6-9BD2-D195F7E115A9}" ma:internalName="Markets" ma:readOnly="false" ma:showField="MarketNa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1F044C38-11A0-4051-9DF8-A3AFA85E16DC}" ma:internalName="NumOfRatingsLookup" ma:readOnly="true" ma:showField="NumOfRating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1F044C38-11A0-4051-9DF8-A3AFA85E16DC}" ma:internalName="PublishStatusLookup" ma:readOnly="false" ma:showField="PublishStatu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54e2ea7-8c43-4b3c-9db4-bd71f7cfe4f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33f01220-6030-4880-975f-b9ea0de09f53}" ma:internalName="TaxCatchAll" ma:showField="CatchAllData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33f01220-6030-4880-975f-b9ea0de09f53}" ma:internalName="TaxCatchAllLabel" ma:readOnly="true" ma:showField="CatchAllDataLabel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acd76-e9f3-4601-9d69-91f53ab96ae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982DA8-EA6C-4E78-95DD-332D1E54B4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167837-5CC0-4111-8184-E835CFFE8FFF}">
  <ds:schemaRefs>
    <ds:schemaRef ds:uri="http://schemas.microsoft.com/office/2006/metadata/properties"/>
    <ds:schemaRef ds:uri="http://schemas.microsoft.com/office/infopath/2007/PartnerControls"/>
    <ds:schemaRef ds:uri="2958f784-0ef9-4616-b22d-512a8cad1f0d"/>
    <ds:schemaRef ds:uri="fb5acd76-e9f3-4601-9d69-91f53ab96ae6"/>
  </ds:schemaRefs>
</ds:datastoreItem>
</file>

<file path=customXml/itemProps3.xml><?xml version="1.0" encoding="utf-8"?>
<ds:datastoreItem xmlns:ds="http://schemas.openxmlformats.org/officeDocument/2006/customXml" ds:itemID="{4C9D3AD1-7023-4D9A-9A2C-6210655477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58f784-0ef9-4616-b22d-512a8cad1f0d"/>
    <ds:schemaRef ds:uri="fb5acd76-e9f3-4601-9d69-91f53ab96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Naturaleza (pantalla panorámica)</Template>
  <TotalTime>1894</TotalTime>
  <Words>82</Words>
  <Application>Microsoft Office PowerPoint</Application>
  <PresentationFormat>Personalizado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Cambria</vt:lpstr>
      <vt:lpstr>EcoLiving_16x9</vt:lpstr>
      <vt:lpstr>AVANCES PROYECTO DE ANALISIS GEOESPACIAL:  ANALISIS GEOESPACIAL PARA LA SELECCIÓN DE ZONAS DE ALMACENAMIENTO SUBTERRANEO EN COLOMBIA: CASO SINU-SAN JACINTO</vt:lpstr>
      <vt:lpstr>1. UBICACIÓN DE CUERPOS DE LODO</vt:lpstr>
      <vt:lpstr>1. UBICACIÓN DE CUERPOS DE LODO</vt:lpstr>
      <vt:lpstr>Presentación de PowerPoint</vt:lpstr>
      <vt:lpstr>Presentación de PowerPoint</vt:lpstr>
      <vt:lpstr>4. GRAFICO DE DATOS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ANALISIS GEOESPACIAL:  ANALISIS DE EMISIONES DE CO2  EN COLOMBIA PARA  ALMACENAMIENTO SUBTERRANEO</dc:title>
  <dc:creator>Angie Lorena Garcia Ariza</dc:creator>
  <cp:lastModifiedBy>Angie Lorena Garcia Ariza</cp:lastModifiedBy>
  <cp:revision>8</cp:revision>
  <dcterms:created xsi:type="dcterms:W3CDTF">2023-03-09T00:59:55Z</dcterms:created>
  <dcterms:modified xsi:type="dcterms:W3CDTF">2023-04-05T22:56:35Z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0x010100DE95A0C693CEB341887D38A4A2B58B45040072C752107C5A7B47AA91A1EE638E6F1F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