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Lato"/>
      <p:regular r:id="rId14"/>
    </p:embeddedFont>
    <p:embeddedFont>
      <p:font typeface="Lato"/>
      <p:regular r:id="rId15"/>
    </p:embeddedFont>
    <p:embeddedFont>
      <p:font typeface="Lato"/>
      <p:regular r:id="rId16"/>
    </p:embeddedFont>
    <p:embeddedFont>
      <p:font typeface="Lato"/>
      <p:regular r:id="rId17"/>
    </p:embeddedFont>
    <p:embeddedFont>
      <p:font typeface="Lato"/>
      <p:regular r:id="rId18"/>
    </p:embeddedFont>
    <p:embeddedFont>
      <p:font typeface="Lato"/>
      <p:regular r:id="rId19"/>
    </p:embeddedFont>
    <p:embeddedFont>
      <p:font typeface="Lato"/>
      <p:regular r:id="rId20"/>
    </p:embeddedFont>
    <p:embeddedFont>
      <p:font typeface="Lato"/>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svg"/><Relationship Id="rId3" Type="http://schemas.openxmlformats.org/officeDocument/2006/relationships/image" Target="../media/image-2-3.png"/><Relationship Id="rId4" Type="http://schemas.openxmlformats.org/officeDocument/2006/relationships/image" Target="../media/image-2-4.svg"/><Relationship Id="rId5" Type="http://schemas.openxmlformats.org/officeDocument/2006/relationships/image" Target="../media/image-2-5.png"/><Relationship Id="rId6" Type="http://schemas.openxmlformats.org/officeDocument/2006/relationships/image" Target="../media/image-2-6.svg"/><Relationship Id="rId7" Type="http://schemas.openxmlformats.org/officeDocument/2006/relationships/slideLayout" Target="../slideLayouts/slideLayout3.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svg"/><Relationship Id="rId3" Type="http://schemas.openxmlformats.org/officeDocument/2006/relationships/image" Target="../media/image-5-3.png"/><Relationship Id="rId4" Type="http://schemas.openxmlformats.org/officeDocument/2006/relationships/image" Target="../media/image-5-4.svg"/><Relationship Id="rId5" Type="http://schemas.openxmlformats.org/officeDocument/2006/relationships/image" Target="../media/image-5-5.png"/><Relationship Id="rId6" Type="http://schemas.openxmlformats.org/officeDocument/2006/relationships/image" Target="../media/image-5-6.svg"/><Relationship Id="rId7" Type="http://schemas.openxmlformats.org/officeDocument/2006/relationships/slideLayout" Target="../slideLayouts/slideLayout6.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428042"/>
            <a:ext cx="7556421" cy="2126337"/>
          </a:xfrm>
          <a:prstGeom prst="rect">
            <a:avLst/>
          </a:prstGeom>
          <a:noFill/>
          <a:ln/>
        </p:spPr>
        <p:txBody>
          <a:bodyPr wrap="square" lIns="0" tIns="0" rIns="0" bIns="0" rtlCol="0" anchor="t"/>
          <a:lstStyle/>
          <a:p>
            <a:pPr algn="l" indent="0" marL="0">
              <a:lnSpc>
                <a:spcPts val="5550"/>
              </a:lnSpc>
              <a:buNone/>
            </a:pPr>
            <a:r>
              <a:rPr lang="en-US" sz="4450" b="1" dirty="0">
                <a:solidFill>
                  <a:srgbClr val="282824"/>
                </a:solidFill>
                <a:latin typeface="Lato Bold" pitchFamily="34" charset="0"/>
                <a:ea typeface="Lato Bold" pitchFamily="34" charset="-122"/>
                <a:cs typeface="Lato Bold" pitchFamily="34" charset="-120"/>
              </a:rPr>
              <a:t>Comparación de Algoritmos de Ordenación: Merge Sort y Shell Sort</a:t>
            </a:r>
            <a:endParaRPr lang="en-US" sz="4450" dirty="0"/>
          </a:p>
        </p:txBody>
      </p:sp>
      <p:sp>
        <p:nvSpPr>
          <p:cNvPr id="4" name="Text 1"/>
          <p:cNvSpPr/>
          <p:nvPr/>
        </p:nvSpPr>
        <p:spPr>
          <a:xfrm>
            <a:off x="6280190" y="4894540"/>
            <a:ext cx="7556421" cy="907018"/>
          </a:xfrm>
          <a:prstGeom prst="rect">
            <a:avLst/>
          </a:prstGeom>
          <a:noFill/>
          <a:ln/>
        </p:spPr>
        <p:txBody>
          <a:bodyPr wrap="square" lIns="0" tIns="0" rIns="0" bIns="0" rtlCol="0" anchor="t"/>
          <a:lstStyle/>
          <a:p>
            <a:pPr algn="l" indent="0" marL="0">
              <a:lnSpc>
                <a:spcPts val="3550"/>
              </a:lnSpc>
              <a:buNone/>
            </a:pPr>
            <a:r>
              <a:rPr lang="en-US" sz="2200" dirty="0">
                <a:solidFill>
                  <a:srgbClr val="4A4A45"/>
                </a:solidFill>
                <a:latin typeface="Lato" pitchFamily="34" charset="0"/>
                <a:ea typeface="Lato" pitchFamily="34" charset="-122"/>
                <a:cs typeface="Lato" pitchFamily="34" charset="-120"/>
              </a:rPr>
              <a:t>Un análisis profundo de la eficiencia y las características de dos algoritmos fundamentales en la informática.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5341"/>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282824"/>
                </a:solidFill>
                <a:latin typeface="Lato Bold" pitchFamily="34" charset="0"/>
                <a:ea typeface="Lato Bold" pitchFamily="34" charset="-122"/>
                <a:cs typeface="Lato Bold" pitchFamily="34" charset="-120"/>
              </a:rPr>
              <a:t>Resumen</a:t>
            </a:r>
            <a:endParaRPr lang="en-US" sz="4450" dirty="0"/>
          </a:p>
        </p:txBody>
      </p:sp>
      <p:sp>
        <p:nvSpPr>
          <p:cNvPr id="3" name="Shape 1"/>
          <p:cNvSpPr/>
          <p:nvPr/>
        </p:nvSpPr>
        <p:spPr>
          <a:xfrm>
            <a:off x="793790" y="2327910"/>
            <a:ext cx="4196358" cy="5076230"/>
          </a:xfrm>
          <a:prstGeom prst="roundRect">
            <a:avLst>
              <a:gd name="adj" fmla="val 3486"/>
            </a:avLst>
          </a:prstGeom>
          <a:solidFill>
            <a:srgbClr val="EFECE6"/>
          </a:solidFill>
          <a:ln/>
        </p:spPr>
      </p:sp>
      <p:sp>
        <p:nvSpPr>
          <p:cNvPr id="4" name="Shape 2"/>
          <p:cNvSpPr/>
          <p:nvPr/>
        </p:nvSpPr>
        <p:spPr>
          <a:xfrm>
            <a:off x="793790" y="2297430"/>
            <a:ext cx="4196358" cy="121920"/>
          </a:xfrm>
          <a:prstGeom prst="roundRect">
            <a:avLst>
              <a:gd name="adj" fmla="val 27907"/>
            </a:avLst>
          </a:prstGeom>
          <a:solidFill>
            <a:srgbClr val="282824"/>
          </a:solidFill>
          <a:ln/>
        </p:spPr>
      </p:sp>
      <p:sp>
        <p:nvSpPr>
          <p:cNvPr id="5" name="Shape 3"/>
          <p:cNvSpPr/>
          <p:nvPr/>
        </p:nvSpPr>
        <p:spPr>
          <a:xfrm>
            <a:off x="2551688" y="1987748"/>
            <a:ext cx="680442" cy="680442"/>
          </a:xfrm>
          <a:prstGeom prst="roundRect">
            <a:avLst>
              <a:gd name="adj" fmla="val 134383"/>
            </a:avLst>
          </a:prstGeom>
          <a:solidFill>
            <a:srgbClr val="282824"/>
          </a:solidFill>
          <a:ln/>
        </p:spPr>
      </p:sp>
      <p:pic>
        <p:nvPicPr>
          <p:cNvPr id="6"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755761" y="2191822"/>
            <a:ext cx="272177" cy="272177"/>
          </a:xfrm>
          <a:prstGeom prst="rect">
            <a:avLst/>
          </a:prstGeom>
        </p:spPr>
      </p:pic>
      <p:sp>
        <p:nvSpPr>
          <p:cNvPr id="7" name="Text 4"/>
          <p:cNvSpPr/>
          <p:nvPr/>
        </p:nvSpPr>
        <p:spPr>
          <a:xfrm>
            <a:off x="1051084" y="2894886"/>
            <a:ext cx="3681770" cy="2834640"/>
          </a:xfrm>
          <a:prstGeom prst="rect">
            <a:avLst/>
          </a:prstGeom>
          <a:noFill/>
          <a:ln/>
        </p:spPr>
        <p:txBody>
          <a:bodyPr wrap="square" lIns="0" tIns="0" rIns="0" bIns="0" rtlCol="0" anchor="t"/>
          <a:lstStyle/>
          <a:p>
            <a:pPr algn="l"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El impacto que las computadoras y la informática han tenido en todos los aspectos de la sociedad, la capacidad de desarrollar, analizar e implementar algoritmos está ganando más atención.</a:t>
            </a:r>
            <a:endParaRPr lang="en-US" sz="2200" dirty="0"/>
          </a:p>
        </p:txBody>
      </p:sp>
      <p:sp>
        <p:nvSpPr>
          <p:cNvPr id="8" name="Shape 5"/>
          <p:cNvSpPr/>
          <p:nvPr/>
        </p:nvSpPr>
        <p:spPr>
          <a:xfrm>
            <a:off x="5216962" y="2327910"/>
            <a:ext cx="4196358" cy="5076230"/>
          </a:xfrm>
          <a:prstGeom prst="roundRect">
            <a:avLst>
              <a:gd name="adj" fmla="val 3486"/>
            </a:avLst>
          </a:prstGeom>
          <a:solidFill>
            <a:srgbClr val="EFECE6"/>
          </a:solidFill>
          <a:ln/>
        </p:spPr>
      </p:sp>
      <p:sp>
        <p:nvSpPr>
          <p:cNvPr id="9" name="Shape 6"/>
          <p:cNvSpPr/>
          <p:nvPr/>
        </p:nvSpPr>
        <p:spPr>
          <a:xfrm>
            <a:off x="5216962" y="2297430"/>
            <a:ext cx="4196358" cy="121920"/>
          </a:xfrm>
          <a:prstGeom prst="roundRect">
            <a:avLst>
              <a:gd name="adj" fmla="val 27907"/>
            </a:avLst>
          </a:prstGeom>
          <a:solidFill>
            <a:srgbClr val="282824"/>
          </a:solidFill>
          <a:ln/>
        </p:spPr>
      </p:sp>
      <p:sp>
        <p:nvSpPr>
          <p:cNvPr id="10" name="Shape 7"/>
          <p:cNvSpPr/>
          <p:nvPr/>
        </p:nvSpPr>
        <p:spPr>
          <a:xfrm>
            <a:off x="6974860" y="1987748"/>
            <a:ext cx="680442" cy="680442"/>
          </a:xfrm>
          <a:prstGeom prst="roundRect">
            <a:avLst>
              <a:gd name="adj" fmla="val 134383"/>
            </a:avLst>
          </a:prstGeom>
          <a:solidFill>
            <a:srgbClr val="282824"/>
          </a:solidFill>
          <a:ln/>
        </p:spPr>
      </p:sp>
      <p:pic>
        <p:nvPicPr>
          <p:cNvPr id="11"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8933" y="2191822"/>
            <a:ext cx="272177" cy="272177"/>
          </a:xfrm>
          <a:prstGeom prst="rect">
            <a:avLst/>
          </a:prstGeom>
        </p:spPr>
      </p:pic>
      <p:sp>
        <p:nvSpPr>
          <p:cNvPr id="12" name="Text 8"/>
          <p:cNvSpPr/>
          <p:nvPr/>
        </p:nvSpPr>
        <p:spPr>
          <a:xfrm>
            <a:off x="5474256" y="2894886"/>
            <a:ext cx="3681770" cy="4251960"/>
          </a:xfrm>
          <a:prstGeom prst="rect">
            <a:avLst/>
          </a:prstGeom>
          <a:noFill/>
          <a:ln/>
        </p:spPr>
        <p:txBody>
          <a:bodyPr wrap="square" lIns="0" tIns="0" rIns="0" bIns="0" rtlCol="0" anchor="t"/>
          <a:lstStyle/>
          <a:p>
            <a:pPr algn="l"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En este contexto, el presente artículo tiene por objetivo realizar un análisis estadístico comparativo del tiempo de ordenación entre el algoritmo Merge Sort con una complejidad temporal O(n logn) y el algoritmo Shell sort con una complejidad temporal O(n logn) ambos siendo metodos algoritmicos.</a:t>
            </a:r>
            <a:endParaRPr lang="en-US" sz="2200" dirty="0"/>
          </a:p>
        </p:txBody>
      </p:sp>
      <p:sp>
        <p:nvSpPr>
          <p:cNvPr id="13" name="Shape 9"/>
          <p:cNvSpPr/>
          <p:nvPr/>
        </p:nvSpPr>
        <p:spPr>
          <a:xfrm>
            <a:off x="9640133" y="2327910"/>
            <a:ext cx="4196358" cy="5076230"/>
          </a:xfrm>
          <a:prstGeom prst="roundRect">
            <a:avLst>
              <a:gd name="adj" fmla="val 3486"/>
            </a:avLst>
          </a:prstGeom>
          <a:solidFill>
            <a:srgbClr val="EFECE6"/>
          </a:solidFill>
          <a:ln/>
        </p:spPr>
      </p:sp>
      <p:sp>
        <p:nvSpPr>
          <p:cNvPr id="14" name="Shape 10"/>
          <p:cNvSpPr/>
          <p:nvPr/>
        </p:nvSpPr>
        <p:spPr>
          <a:xfrm>
            <a:off x="9640133" y="2297430"/>
            <a:ext cx="4196358" cy="121920"/>
          </a:xfrm>
          <a:prstGeom prst="roundRect">
            <a:avLst>
              <a:gd name="adj" fmla="val 27907"/>
            </a:avLst>
          </a:prstGeom>
          <a:solidFill>
            <a:srgbClr val="282824"/>
          </a:solidFill>
          <a:ln/>
        </p:spPr>
      </p:sp>
      <p:sp>
        <p:nvSpPr>
          <p:cNvPr id="15" name="Shape 11"/>
          <p:cNvSpPr/>
          <p:nvPr/>
        </p:nvSpPr>
        <p:spPr>
          <a:xfrm>
            <a:off x="11398032" y="1987748"/>
            <a:ext cx="680442" cy="680442"/>
          </a:xfrm>
          <a:prstGeom prst="roundRect">
            <a:avLst>
              <a:gd name="adj" fmla="val 134383"/>
            </a:avLst>
          </a:prstGeom>
          <a:solidFill>
            <a:srgbClr val="282824"/>
          </a:solidFill>
          <a:ln/>
        </p:spPr>
      </p:sp>
      <p:pic>
        <p:nvPicPr>
          <p:cNvPr id="16"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02105" y="2191822"/>
            <a:ext cx="272177" cy="272177"/>
          </a:xfrm>
          <a:prstGeom prst="rect">
            <a:avLst/>
          </a:prstGeom>
        </p:spPr>
      </p:pic>
      <p:sp>
        <p:nvSpPr>
          <p:cNvPr id="17" name="Text 12"/>
          <p:cNvSpPr/>
          <p:nvPr/>
        </p:nvSpPr>
        <p:spPr>
          <a:xfrm>
            <a:off x="9897427" y="2894886"/>
            <a:ext cx="3681770" cy="3897630"/>
          </a:xfrm>
          <a:prstGeom prst="rect">
            <a:avLst/>
          </a:prstGeom>
          <a:noFill/>
          <a:ln/>
        </p:spPr>
        <p:txBody>
          <a:bodyPr wrap="square" lIns="0" tIns="0" rIns="0" bIns="0" rtlCol="0" anchor="t"/>
          <a:lstStyle/>
          <a:p>
            <a:pPr algn="l" indent="0" marL="0">
              <a:lnSpc>
                <a:spcPts val="2750"/>
              </a:lnSpc>
              <a:buNone/>
            </a:pPr>
            <a:r>
              <a:rPr lang="en-US" sz="2200" b="1" dirty="0">
                <a:solidFill>
                  <a:srgbClr val="4A4A45"/>
                </a:solidFill>
                <a:latin typeface="Lato Bold" pitchFamily="34" charset="0"/>
                <a:ea typeface="Lato Bold" pitchFamily="34" charset="-122"/>
                <a:cs typeface="Lato Bold" pitchFamily="34" charset="-120"/>
              </a:rPr>
              <a:t>Para ordenar 1,000, 10,000 y 100,000 datos se realizaron 30 pruebas por condición aplicando los algoritmos de ordenamiento, el resultado permite concluir que estadísticamente sí existen diferencias significativas entre los tiempos de ordenación de los algoritmos.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37843"/>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282824"/>
                </a:solidFill>
                <a:latin typeface="Lato Bold" pitchFamily="34" charset="0"/>
                <a:ea typeface="Lato Bold" pitchFamily="34" charset="-122"/>
                <a:cs typeface="Lato Bold" pitchFamily="34" charset="-120"/>
              </a:rPr>
              <a:t>Introducción</a:t>
            </a:r>
            <a:endParaRPr lang="en-US" sz="4450" dirty="0"/>
          </a:p>
        </p:txBody>
      </p:sp>
      <p:sp>
        <p:nvSpPr>
          <p:cNvPr id="3" name="Text 1"/>
          <p:cNvSpPr/>
          <p:nvPr/>
        </p:nvSpPr>
        <p:spPr>
          <a:xfrm>
            <a:off x="793790" y="2113598"/>
            <a:ext cx="7604284" cy="2125980"/>
          </a:xfrm>
          <a:prstGeom prst="rect">
            <a:avLst/>
          </a:prstGeom>
          <a:noFill/>
          <a:ln/>
        </p:spPr>
        <p:txBody>
          <a:bodyPr wrap="square" lIns="0" tIns="0" rIns="0" bIns="0" rtlCol="0" anchor="t"/>
          <a:lstStyle/>
          <a:p>
            <a:pPr algn="l" indent="0" marL="0">
              <a:lnSpc>
                <a:spcPts val="2750"/>
              </a:lnSpc>
              <a:buNone/>
            </a:pPr>
            <a:r>
              <a:rPr lang="en-US" sz="2200" b="1" dirty="0">
                <a:solidFill>
                  <a:srgbClr val="282824"/>
                </a:solidFill>
                <a:latin typeface="Lato Bold" pitchFamily="34" charset="0"/>
                <a:ea typeface="Lato Bold" pitchFamily="34" charset="-122"/>
                <a:cs typeface="Lato Bold" pitchFamily="34" charset="-120"/>
              </a:rPr>
              <a:t>El hábito de ordenar se ha vuelto parte de nuestras vidas, el que uno sea más o menos hábil realizando pequeñas tareas cotidianas está directamente relacionado con el que las cosas implicadas estén más o menos ordenadas. La razón explica que es más sencillo buscar algo cuando los objetos están ordenados.</a:t>
            </a:r>
            <a:endParaRPr lang="en-US" sz="2200" dirty="0"/>
          </a:p>
        </p:txBody>
      </p:sp>
      <p:sp>
        <p:nvSpPr>
          <p:cNvPr id="4" name="Text 2"/>
          <p:cNvSpPr/>
          <p:nvPr/>
        </p:nvSpPr>
        <p:spPr>
          <a:xfrm>
            <a:off x="793790" y="4330303"/>
            <a:ext cx="7604284" cy="2834640"/>
          </a:xfrm>
          <a:prstGeom prst="rect">
            <a:avLst/>
          </a:prstGeom>
          <a:noFill/>
          <a:ln/>
        </p:spPr>
        <p:txBody>
          <a:bodyPr wrap="square" lIns="0" tIns="0" rIns="0" bIns="0" rtlCol="0" anchor="t"/>
          <a:lstStyle/>
          <a:p>
            <a:pPr algn="l" indent="0" marL="0">
              <a:lnSpc>
                <a:spcPts val="2750"/>
              </a:lnSpc>
              <a:buNone/>
            </a:pPr>
            <a:r>
              <a:rPr lang="en-US" sz="2200" b="1" dirty="0">
                <a:solidFill>
                  <a:srgbClr val="282824"/>
                </a:solidFill>
                <a:latin typeface="Lato Bold" pitchFamily="34" charset="0"/>
                <a:ea typeface="Lato Bold" pitchFamily="34" charset="-122"/>
                <a:cs typeface="Lato Bold" pitchFamily="34" charset="-120"/>
              </a:rPr>
              <a:t>En el mundo de la computación, la ordenación es una operación fundamental para la eficiencia del procesamiento de datos. Su tarea permite la organización rápida de información. El estudio de métodos de ordenación de este artículo se basó en dos algoritmos conocidos, Merge Sort,  que ofrece buen rendimiento y estabilidad, ideal para listas extensas y Shell Sort, que brinda un buen equilibrio entre simplicidad y eficiencia para listas de tamaño medio.</a:t>
            </a:r>
            <a:endParaRPr lang="en-US" sz="2200" dirty="0"/>
          </a:p>
        </p:txBody>
      </p:sp>
      <p:pic>
        <p:nvPicPr>
          <p:cNvPr id="5" name="Image 0" descr="preencoded.png">    </p:cNvPr>
          <p:cNvPicPr>
            <a:picLocks noChangeAspect="1"/>
          </p:cNvPicPr>
          <p:nvPr/>
        </p:nvPicPr>
        <p:blipFill>
          <a:blip r:embed="rId1"/>
          <a:stretch>
            <a:fillRect/>
          </a:stretch>
        </p:blipFill>
        <p:spPr>
          <a:xfrm>
            <a:off x="8959096" y="2141934"/>
            <a:ext cx="4885015" cy="48850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75811"/>
            <a:ext cx="4252913" cy="531614"/>
          </a:xfrm>
          <a:prstGeom prst="rect">
            <a:avLst/>
          </a:prstGeom>
          <a:noFill/>
          <a:ln/>
        </p:spPr>
        <p:txBody>
          <a:bodyPr wrap="none" lIns="0" tIns="0" rIns="0" bIns="0" rtlCol="0" anchor="t"/>
          <a:lstStyle/>
          <a:p>
            <a:pPr algn="l" indent="0" marL="0">
              <a:lnSpc>
                <a:spcPts val="4150"/>
              </a:lnSpc>
              <a:buNone/>
            </a:pPr>
            <a:r>
              <a:rPr lang="en-US" sz="3300" b="1" dirty="0">
                <a:solidFill>
                  <a:srgbClr val="282824"/>
                </a:solidFill>
                <a:latin typeface="Lato Bold" pitchFamily="34" charset="0"/>
                <a:ea typeface="Lato Bold" pitchFamily="34" charset="-122"/>
                <a:cs typeface="Lato Bold" pitchFamily="34" charset="-120"/>
              </a:rPr>
              <a:t>Metodologia</a:t>
            </a:r>
            <a:endParaRPr lang="en-US" sz="3300" dirty="0"/>
          </a:p>
        </p:txBody>
      </p:sp>
      <p:pic>
        <p:nvPicPr>
          <p:cNvPr id="3" name="Image 0" descr="preencoded.png">    </p:cNvPr>
          <p:cNvPicPr>
            <a:picLocks noChangeAspect="1"/>
          </p:cNvPicPr>
          <p:nvPr/>
        </p:nvPicPr>
        <p:blipFill>
          <a:blip r:embed="rId1"/>
          <a:stretch>
            <a:fillRect/>
          </a:stretch>
        </p:blipFill>
        <p:spPr>
          <a:xfrm>
            <a:off x="793790" y="1753910"/>
            <a:ext cx="4230648" cy="4230648"/>
          </a:xfrm>
          <a:prstGeom prst="rect">
            <a:avLst/>
          </a:prstGeom>
        </p:spPr>
      </p:pic>
      <p:sp>
        <p:nvSpPr>
          <p:cNvPr id="4" name="Text 1"/>
          <p:cNvSpPr/>
          <p:nvPr/>
        </p:nvSpPr>
        <p:spPr>
          <a:xfrm>
            <a:off x="793790" y="6175891"/>
            <a:ext cx="5640943" cy="272177"/>
          </a:xfrm>
          <a:prstGeom prst="rect">
            <a:avLst/>
          </a:prstGeom>
          <a:noFill/>
          <a:ln/>
        </p:spPr>
        <p:txBody>
          <a:bodyPr wrap="none" lIns="0" tIns="0" rIns="0" bIns="0" rtlCol="0" anchor="t"/>
          <a:lstStyle/>
          <a:p>
            <a:pPr algn="l" indent="0" marL="0">
              <a:lnSpc>
                <a:spcPts val="2100"/>
              </a:lnSpc>
              <a:buNone/>
            </a:pPr>
            <a:endParaRPr lang="en-US" sz="1300" dirty="0"/>
          </a:p>
        </p:txBody>
      </p:sp>
      <p:sp>
        <p:nvSpPr>
          <p:cNvPr id="5" name="Text 2"/>
          <p:cNvSpPr/>
          <p:nvPr/>
        </p:nvSpPr>
        <p:spPr>
          <a:xfrm>
            <a:off x="6857405" y="1732598"/>
            <a:ext cx="6986707" cy="797243"/>
          </a:xfrm>
          <a:prstGeom prst="rect">
            <a:avLst/>
          </a:prstGeom>
          <a:noFill/>
          <a:ln/>
        </p:spPr>
        <p:txBody>
          <a:bodyPr wrap="square" lIns="0" tIns="0" rIns="0" bIns="0" rtlCol="0" anchor="t"/>
          <a:lstStyle/>
          <a:p>
            <a:pPr algn="l" indent="0" marL="0">
              <a:lnSpc>
                <a:spcPts val="2050"/>
              </a:lnSpc>
              <a:buNone/>
            </a:pPr>
            <a:r>
              <a:rPr lang="en-US" sz="1650" b="1" dirty="0">
                <a:solidFill>
                  <a:srgbClr val="282824"/>
                </a:solidFill>
                <a:latin typeface="Lato Bold" pitchFamily="34" charset="0"/>
                <a:ea typeface="Lato Bold" pitchFamily="34" charset="-122"/>
                <a:cs typeface="Lato Bold" pitchFamily="34" charset="-120"/>
              </a:rPr>
              <a:t>Para el desarrollo del trabajo se basó en un estudio cuantitativo y comparativo para comprobar el tiempo de ejecución de los algoritmos de ordenación se utilizó la siguiente metodología:</a:t>
            </a:r>
            <a:endParaRPr lang="en-US" sz="1650" dirty="0"/>
          </a:p>
        </p:txBody>
      </p:sp>
      <p:sp>
        <p:nvSpPr>
          <p:cNvPr id="6" name="Text 3"/>
          <p:cNvSpPr/>
          <p:nvPr/>
        </p:nvSpPr>
        <p:spPr>
          <a:xfrm>
            <a:off x="6857405" y="2699861"/>
            <a:ext cx="698670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Investigación documental</a:t>
            </a:r>
            <a:endParaRPr lang="en-US" sz="1300" dirty="0"/>
          </a:p>
        </p:txBody>
      </p:sp>
      <p:sp>
        <p:nvSpPr>
          <p:cNvPr id="7" name="Text 4"/>
          <p:cNvSpPr/>
          <p:nvPr/>
        </p:nvSpPr>
        <p:spPr>
          <a:xfrm>
            <a:off x="6857405" y="3031569"/>
            <a:ext cx="698670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Experimentación con los algoritmos de ordenamiento</a:t>
            </a:r>
            <a:endParaRPr lang="en-US" sz="1300" dirty="0"/>
          </a:p>
        </p:txBody>
      </p:sp>
      <p:sp>
        <p:nvSpPr>
          <p:cNvPr id="8" name="Text 5"/>
          <p:cNvSpPr/>
          <p:nvPr/>
        </p:nvSpPr>
        <p:spPr>
          <a:xfrm>
            <a:off x="6857405" y="3363278"/>
            <a:ext cx="6986707" cy="544354"/>
          </a:xfrm>
          <a:prstGeom prst="rect">
            <a:avLst/>
          </a:prstGeom>
          <a:noFill/>
          <a:ln/>
        </p:spPr>
        <p:txBody>
          <a:bodyPr wrap="squar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Análisis de los tiempos de ejecución del ordenamiento de elementos de los dos métodos de ordenación Merge Sort y Shell Sort</a:t>
            </a:r>
            <a:endParaRPr lang="en-US" sz="1300" dirty="0"/>
          </a:p>
        </p:txBody>
      </p:sp>
      <p:sp>
        <p:nvSpPr>
          <p:cNvPr id="9" name="Text 6"/>
          <p:cNvSpPr/>
          <p:nvPr/>
        </p:nvSpPr>
        <p:spPr>
          <a:xfrm>
            <a:off x="6857405" y="3967163"/>
            <a:ext cx="698670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Interpretación de resultados</a:t>
            </a:r>
            <a:endParaRPr lang="en-US" sz="1300" dirty="0"/>
          </a:p>
        </p:txBody>
      </p:sp>
      <p:sp>
        <p:nvSpPr>
          <p:cNvPr id="10" name="Text 7"/>
          <p:cNvSpPr/>
          <p:nvPr/>
        </p:nvSpPr>
        <p:spPr>
          <a:xfrm>
            <a:off x="6857405" y="4298871"/>
            <a:ext cx="6986707" cy="272177"/>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Conclusión</a:t>
            </a:r>
            <a:endParaRPr lang="en-US" sz="1300" dirty="0"/>
          </a:p>
        </p:txBody>
      </p:sp>
      <p:sp>
        <p:nvSpPr>
          <p:cNvPr id="11" name="Text 8"/>
          <p:cNvSpPr/>
          <p:nvPr/>
        </p:nvSpPr>
        <p:spPr>
          <a:xfrm>
            <a:off x="6857405" y="4630579"/>
            <a:ext cx="6986707" cy="544354"/>
          </a:xfrm>
          <a:prstGeom prst="rect">
            <a:avLst/>
          </a:prstGeom>
          <a:noFill/>
          <a:ln/>
        </p:spPr>
        <p:txBody>
          <a:bodyPr wrap="square" lIns="0" tIns="0" rIns="0" bIns="0" rtlCol="0" anchor="t"/>
          <a:lstStyle/>
          <a:p>
            <a:pPr algn="l" marL="342900" indent="-342900">
              <a:lnSpc>
                <a:spcPts val="2100"/>
              </a:lnSpc>
              <a:buSzPct val="100000"/>
              <a:buChar char="•"/>
            </a:pPr>
            <a:r>
              <a:rPr lang="en-US" sz="1300" dirty="0">
                <a:solidFill>
                  <a:srgbClr val="4A4A45"/>
                </a:solidFill>
                <a:latin typeface="Lato" pitchFamily="34" charset="0"/>
                <a:ea typeface="Lato" pitchFamily="34" charset="-122"/>
                <a:cs typeface="Lato" pitchFamily="34" charset="-120"/>
              </a:rPr>
              <a:t>Entorno de ejecución: Los algoritmos fueron ejecutados en una computadora con las siguiente características:</a:t>
            </a:r>
            <a:endParaRPr lang="en-US" sz="1300" dirty="0"/>
          </a:p>
        </p:txBody>
      </p:sp>
      <p:sp>
        <p:nvSpPr>
          <p:cNvPr id="12" name="Text 9"/>
          <p:cNvSpPr/>
          <p:nvPr/>
        </p:nvSpPr>
        <p:spPr>
          <a:xfrm>
            <a:off x="6857405" y="5327928"/>
            <a:ext cx="6986707" cy="272177"/>
          </a:xfrm>
          <a:prstGeom prst="rect">
            <a:avLst/>
          </a:prstGeom>
          <a:noFill/>
          <a:ln/>
        </p:spPr>
        <p:txBody>
          <a:bodyPr wrap="none" lIns="0" tIns="0" rIns="0" bIns="0" rtlCol="0" anchor="t"/>
          <a:lstStyle/>
          <a:p>
            <a:pPr algn="l" indent="0" marL="0">
              <a:lnSpc>
                <a:spcPts val="2100"/>
              </a:lnSpc>
              <a:buNone/>
            </a:pPr>
            <a:r>
              <a:rPr lang="en-US" sz="1300" dirty="0">
                <a:solidFill>
                  <a:srgbClr val="4A4A45"/>
                </a:solidFill>
                <a:latin typeface="Lato" pitchFamily="34" charset="0"/>
                <a:ea typeface="Lato" pitchFamily="34" charset="-122"/>
                <a:cs typeface="Lato" pitchFamily="34" charset="-120"/>
              </a:rPr>
              <a:t>Intel(R) Core(TM) i5-6200U</a:t>
            </a:r>
            <a:endParaRPr lang="en-US" sz="1300" dirty="0"/>
          </a:p>
        </p:txBody>
      </p:sp>
      <p:sp>
        <p:nvSpPr>
          <p:cNvPr id="13" name="Text 10"/>
          <p:cNvSpPr/>
          <p:nvPr/>
        </p:nvSpPr>
        <p:spPr>
          <a:xfrm>
            <a:off x="6857405" y="5753100"/>
            <a:ext cx="6986707" cy="272177"/>
          </a:xfrm>
          <a:prstGeom prst="rect">
            <a:avLst/>
          </a:prstGeom>
          <a:noFill/>
          <a:ln/>
        </p:spPr>
        <p:txBody>
          <a:bodyPr wrap="none" lIns="0" tIns="0" rIns="0" bIns="0" rtlCol="0" anchor="t"/>
          <a:lstStyle/>
          <a:p>
            <a:pPr algn="l" indent="0" marL="0">
              <a:lnSpc>
                <a:spcPts val="2100"/>
              </a:lnSpc>
              <a:buNone/>
            </a:pPr>
            <a:r>
              <a:rPr lang="en-US" sz="1300" dirty="0">
                <a:solidFill>
                  <a:srgbClr val="4A4A45"/>
                </a:solidFill>
                <a:latin typeface="Lato" pitchFamily="34" charset="0"/>
                <a:ea typeface="Lato" pitchFamily="34" charset="-122"/>
                <a:cs typeface="Lato" pitchFamily="34" charset="-120"/>
              </a:rPr>
              <a:t>CPU a 2.30GHz</a:t>
            </a:r>
            <a:endParaRPr lang="en-US" sz="1300" dirty="0"/>
          </a:p>
        </p:txBody>
      </p:sp>
      <p:sp>
        <p:nvSpPr>
          <p:cNvPr id="14" name="Text 11"/>
          <p:cNvSpPr/>
          <p:nvPr/>
        </p:nvSpPr>
        <p:spPr>
          <a:xfrm>
            <a:off x="6857405" y="6178272"/>
            <a:ext cx="6986707" cy="272177"/>
          </a:xfrm>
          <a:prstGeom prst="rect">
            <a:avLst/>
          </a:prstGeom>
          <a:noFill/>
          <a:ln/>
        </p:spPr>
        <p:txBody>
          <a:bodyPr wrap="none" lIns="0" tIns="0" rIns="0" bIns="0" rtlCol="0" anchor="t"/>
          <a:lstStyle/>
          <a:p>
            <a:pPr algn="l" indent="0" marL="0">
              <a:lnSpc>
                <a:spcPts val="2100"/>
              </a:lnSpc>
              <a:buNone/>
            </a:pPr>
            <a:r>
              <a:rPr lang="en-US" sz="1300" dirty="0">
                <a:solidFill>
                  <a:srgbClr val="4A4A45"/>
                </a:solidFill>
                <a:latin typeface="Lato" pitchFamily="34" charset="0"/>
                <a:ea typeface="Lato" pitchFamily="34" charset="-122"/>
                <a:cs typeface="Lato" pitchFamily="34" charset="-120"/>
              </a:rPr>
              <a:t>8 GB Memoria RAM</a:t>
            </a:r>
            <a:endParaRPr lang="en-US" sz="1300" dirty="0"/>
          </a:p>
        </p:txBody>
      </p:sp>
      <p:sp>
        <p:nvSpPr>
          <p:cNvPr id="15" name="Text 12"/>
          <p:cNvSpPr/>
          <p:nvPr/>
        </p:nvSpPr>
        <p:spPr>
          <a:xfrm>
            <a:off x="6857405" y="6603444"/>
            <a:ext cx="6986707" cy="272177"/>
          </a:xfrm>
          <a:prstGeom prst="rect">
            <a:avLst/>
          </a:prstGeom>
          <a:noFill/>
          <a:ln/>
        </p:spPr>
        <p:txBody>
          <a:bodyPr wrap="none" lIns="0" tIns="0" rIns="0" bIns="0" rtlCol="0" anchor="t"/>
          <a:lstStyle/>
          <a:p>
            <a:pPr algn="l" indent="0" marL="0">
              <a:lnSpc>
                <a:spcPts val="2100"/>
              </a:lnSpc>
              <a:buNone/>
            </a:pPr>
            <a:r>
              <a:rPr lang="en-US" sz="1300" dirty="0">
                <a:solidFill>
                  <a:srgbClr val="4A4A45"/>
                </a:solidFill>
                <a:latin typeface="Lato" pitchFamily="34" charset="0"/>
                <a:ea typeface="Lato" pitchFamily="34" charset="-122"/>
                <a:cs typeface="Lato" pitchFamily="34" charset="-120"/>
              </a:rPr>
              <a:t>Sistema operativo de 64 bits</a:t>
            </a:r>
            <a:endParaRPr lang="en-US" sz="1300" dirty="0"/>
          </a:p>
        </p:txBody>
      </p:sp>
      <p:sp>
        <p:nvSpPr>
          <p:cNvPr id="16" name="Text 13"/>
          <p:cNvSpPr/>
          <p:nvPr/>
        </p:nvSpPr>
        <p:spPr>
          <a:xfrm>
            <a:off x="6857405" y="7028617"/>
            <a:ext cx="6986707" cy="272177"/>
          </a:xfrm>
          <a:prstGeom prst="rect">
            <a:avLst/>
          </a:prstGeom>
          <a:noFill/>
          <a:ln/>
        </p:spPr>
        <p:txBody>
          <a:bodyPr wrap="none" lIns="0" tIns="0" rIns="0" bIns="0" rtlCol="0" anchor="t"/>
          <a:lstStyle/>
          <a:p>
            <a:pPr algn="l" indent="0" marL="0">
              <a:lnSpc>
                <a:spcPts val="2100"/>
              </a:lnSpc>
              <a:buNone/>
            </a:pPr>
            <a:r>
              <a:rPr lang="en-US" sz="1300" dirty="0">
                <a:solidFill>
                  <a:srgbClr val="4A4A45"/>
                </a:solidFill>
                <a:latin typeface="Lato" pitchFamily="34" charset="0"/>
                <a:ea typeface="Lato" pitchFamily="34" charset="-122"/>
                <a:cs typeface="Lato" pitchFamily="34" charset="-120"/>
              </a:rPr>
              <a:t>Procesador x64</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75680"/>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282824"/>
                </a:solidFill>
                <a:latin typeface="Lato Bold" pitchFamily="34" charset="0"/>
                <a:ea typeface="Lato Bold" pitchFamily="34" charset="-122"/>
                <a:cs typeface="Lato Bold" pitchFamily="34" charset="-120"/>
              </a:rPr>
              <a:t>Resultados</a:t>
            </a:r>
            <a:endParaRPr lang="en-US" sz="4450" dirty="0"/>
          </a:p>
        </p:txBody>
      </p:sp>
      <p:sp>
        <p:nvSpPr>
          <p:cNvPr id="3" name="Shape 1"/>
          <p:cNvSpPr/>
          <p:nvPr/>
        </p:nvSpPr>
        <p:spPr>
          <a:xfrm>
            <a:off x="793790" y="1838087"/>
            <a:ext cx="4196358" cy="5715714"/>
          </a:xfrm>
          <a:prstGeom prst="roundRect">
            <a:avLst>
              <a:gd name="adj" fmla="val 811"/>
            </a:avLst>
          </a:prstGeom>
          <a:solidFill>
            <a:srgbClr val="E5DFD2"/>
          </a:solidFill>
          <a:ln/>
        </p:spPr>
      </p:sp>
      <p:sp>
        <p:nvSpPr>
          <p:cNvPr id="4" name="Shape 2"/>
          <p:cNvSpPr/>
          <p:nvPr/>
        </p:nvSpPr>
        <p:spPr>
          <a:xfrm>
            <a:off x="1020604" y="2064901"/>
            <a:ext cx="680442" cy="680442"/>
          </a:xfrm>
          <a:prstGeom prst="roundRect">
            <a:avLst>
              <a:gd name="adj" fmla="val 13436980"/>
            </a:avLst>
          </a:prstGeom>
          <a:solidFill>
            <a:srgbClr val="282824"/>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07770" y="2251948"/>
            <a:ext cx="306110" cy="306110"/>
          </a:xfrm>
          <a:prstGeom prst="rect">
            <a:avLst/>
          </a:prstGeom>
        </p:spPr>
      </p:pic>
      <p:sp>
        <p:nvSpPr>
          <p:cNvPr id="6" name="Text 3"/>
          <p:cNvSpPr/>
          <p:nvPr/>
        </p:nvSpPr>
        <p:spPr>
          <a:xfrm>
            <a:off x="1020604" y="2972157"/>
            <a:ext cx="3742730" cy="3629025"/>
          </a:xfrm>
          <a:prstGeom prst="rect">
            <a:avLst/>
          </a:prstGeom>
          <a:noFill/>
          <a:ln/>
        </p:spPr>
        <p:txBody>
          <a:bodyPr wrap="square" lIns="0" tIns="0" rIns="0" bIns="0" rtlCol="0" anchor="t"/>
          <a:lstStyle/>
          <a:p>
            <a:pPr algn="l" indent="0" marL="0">
              <a:lnSpc>
                <a:spcPts val="2850"/>
              </a:lnSpc>
              <a:buNone/>
            </a:pPr>
            <a:r>
              <a:rPr lang="en-US" sz="1750" dirty="0">
                <a:solidFill>
                  <a:srgbClr val="4A4A45"/>
                </a:solidFill>
                <a:latin typeface="Lato" pitchFamily="34" charset="0"/>
                <a:ea typeface="Lato" pitchFamily="34" charset="-122"/>
                <a:cs typeface="Lato" pitchFamily="34" charset="-120"/>
              </a:rPr>
              <a:t>En el caso del patrón aleatorio, el algoritmo Merge Sort presentó tiempos promedio de 1024.3 µs, 2035.3 µs y 27012.13 µs para n = 1000, 10000 y 100000 respectivamente. Por su parte, Shell Sort mostró valores mayores de 2530.5 µs, 21355.1 µs y 39212.53 µs, evidenciando una menor eficiencia para grandes volúmenes de datos.</a:t>
            </a:r>
            <a:endParaRPr lang="en-US" sz="1750" dirty="0"/>
          </a:p>
        </p:txBody>
      </p:sp>
      <p:sp>
        <p:nvSpPr>
          <p:cNvPr id="7" name="Shape 4"/>
          <p:cNvSpPr/>
          <p:nvPr/>
        </p:nvSpPr>
        <p:spPr>
          <a:xfrm>
            <a:off x="5216962" y="1838087"/>
            <a:ext cx="4196358" cy="5715714"/>
          </a:xfrm>
          <a:prstGeom prst="roundRect">
            <a:avLst>
              <a:gd name="adj" fmla="val 811"/>
            </a:avLst>
          </a:prstGeom>
          <a:solidFill>
            <a:srgbClr val="E5DFD2"/>
          </a:solidFill>
          <a:ln/>
        </p:spPr>
      </p:sp>
      <p:sp>
        <p:nvSpPr>
          <p:cNvPr id="8" name="Shape 5"/>
          <p:cNvSpPr/>
          <p:nvPr/>
        </p:nvSpPr>
        <p:spPr>
          <a:xfrm>
            <a:off x="5443776" y="2064901"/>
            <a:ext cx="680442" cy="680442"/>
          </a:xfrm>
          <a:prstGeom prst="roundRect">
            <a:avLst>
              <a:gd name="adj" fmla="val 13436980"/>
            </a:avLst>
          </a:prstGeom>
          <a:solidFill>
            <a:srgbClr val="282824"/>
          </a:solidFill>
          <a:ln/>
        </p:spPr>
      </p:sp>
      <p:pic>
        <p:nvPicPr>
          <p:cNvPr id="9"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0942" y="2251948"/>
            <a:ext cx="306110" cy="306110"/>
          </a:xfrm>
          <a:prstGeom prst="rect">
            <a:avLst/>
          </a:prstGeom>
        </p:spPr>
      </p:pic>
      <p:sp>
        <p:nvSpPr>
          <p:cNvPr id="10" name="Text 6"/>
          <p:cNvSpPr/>
          <p:nvPr/>
        </p:nvSpPr>
        <p:spPr>
          <a:xfrm>
            <a:off x="5443776" y="2972157"/>
            <a:ext cx="3742730" cy="3991928"/>
          </a:xfrm>
          <a:prstGeom prst="rect">
            <a:avLst/>
          </a:prstGeom>
          <a:noFill/>
          <a:ln/>
        </p:spPr>
        <p:txBody>
          <a:bodyPr wrap="square" lIns="0" tIns="0" rIns="0" bIns="0" rtlCol="0" anchor="t"/>
          <a:lstStyle/>
          <a:p>
            <a:pPr algn="l" indent="0" marL="0">
              <a:lnSpc>
                <a:spcPts val="2850"/>
              </a:lnSpc>
              <a:buNone/>
            </a:pPr>
            <a:r>
              <a:rPr lang="en-US" sz="1750" dirty="0">
                <a:solidFill>
                  <a:srgbClr val="4A4A45"/>
                </a:solidFill>
                <a:latin typeface="Lato" pitchFamily="34" charset="0"/>
                <a:ea typeface="Lato" pitchFamily="34" charset="-122"/>
                <a:cs typeface="Lato" pitchFamily="34" charset="-120"/>
              </a:rPr>
              <a:t>Para el patrón ascendente, ambos algoritmos mostraron un rendimiento más estable. Merge Sort mantuvo tiempos promedio entre 996.4 µs y 14498.3 µs, mientras que Shell Sort presentó resultados entre 994 µs y 6758.13 µs. Esto sugiere que Shellsort se ve favorecido cuando los datos ya están parcialmente ordenados, reduciendo la cantidad de comparaciones e intercambios</a:t>
            </a:r>
            <a:endParaRPr lang="en-US" sz="1750" dirty="0"/>
          </a:p>
        </p:txBody>
      </p:sp>
      <p:sp>
        <p:nvSpPr>
          <p:cNvPr id="11" name="Shape 7"/>
          <p:cNvSpPr/>
          <p:nvPr/>
        </p:nvSpPr>
        <p:spPr>
          <a:xfrm>
            <a:off x="9640133" y="1838087"/>
            <a:ext cx="4196358" cy="5715714"/>
          </a:xfrm>
          <a:prstGeom prst="roundRect">
            <a:avLst>
              <a:gd name="adj" fmla="val 811"/>
            </a:avLst>
          </a:prstGeom>
          <a:solidFill>
            <a:srgbClr val="E5DFD2"/>
          </a:solidFill>
          <a:ln/>
        </p:spPr>
      </p:sp>
      <p:sp>
        <p:nvSpPr>
          <p:cNvPr id="12" name="Shape 8"/>
          <p:cNvSpPr/>
          <p:nvPr/>
        </p:nvSpPr>
        <p:spPr>
          <a:xfrm>
            <a:off x="9866948" y="2064901"/>
            <a:ext cx="680442" cy="680442"/>
          </a:xfrm>
          <a:prstGeom prst="roundRect">
            <a:avLst>
              <a:gd name="adj" fmla="val 13436980"/>
            </a:avLst>
          </a:prstGeom>
          <a:solidFill>
            <a:srgbClr val="282824"/>
          </a:solidFill>
          <a:ln/>
        </p:spPr>
      </p:sp>
      <p:pic>
        <p:nvPicPr>
          <p:cNvPr id="13"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4114" y="2251948"/>
            <a:ext cx="306110" cy="306110"/>
          </a:xfrm>
          <a:prstGeom prst="rect">
            <a:avLst/>
          </a:prstGeom>
        </p:spPr>
      </p:pic>
      <p:sp>
        <p:nvSpPr>
          <p:cNvPr id="14" name="Text 9"/>
          <p:cNvSpPr/>
          <p:nvPr/>
        </p:nvSpPr>
        <p:spPr>
          <a:xfrm>
            <a:off x="9866948" y="2972157"/>
            <a:ext cx="3742730" cy="4354830"/>
          </a:xfrm>
          <a:prstGeom prst="rect">
            <a:avLst/>
          </a:prstGeom>
          <a:noFill/>
          <a:ln/>
        </p:spPr>
        <p:txBody>
          <a:bodyPr wrap="square" lIns="0" tIns="0" rIns="0" bIns="0" rtlCol="0" anchor="t"/>
          <a:lstStyle/>
          <a:p>
            <a:pPr algn="l" indent="0" marL="0">
              <a:lnSpc>
                <a:spcPts val="2850"/>
              </a:lnSpc>
              <a:buNone/>
            </a:pPr>
            <a:r>
              <a:rPr lang="en-US" sz="1750" dirty="0">
                <a:solidFill>
                  <a:srgbClr val="4A4A45"/>
                </a:solidFill>
                <a:latin typeface="Lato" pitchFamily="34" charset="0"/>
                <a:ea typeface="Lato" pitchFamily="34" charset="-122"/>
                <a:cs typeface="Lato" pitchFamily="34" charset="-120"/>
              </a:rPr>
              <a:t>En el patrón descendente, los resultados indican que Merge Sort conserva una tendencia de crecimiento más controlada con el tamaño de n (1036 µs, 1268.4 µs y 14222.25 µs), mientras que Shell Sort presenta tiempos menores para n pequeñas pero más irregulares a gran escala (988.5 µs, 1001.59 µs y 10252 µs). En general, Merge Sort demostró mayor estabilidad y consistencia ante cambios en el patrón de entrada</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2820"/>
            <a:ext cx="5103614" cy="637937"/>
          </a:xfrm>
          <a:prstGeom prst="rect">
            <a:avLst/>
          </a:prstGeom>
          <a:noFill/>
          <a:ln/>
        </p:spPr>
        <p:txBody>
          <a:bodyPr wrap="none" lIns="0" tIns="0" rIns="0" bIns="0" rtlCol="0" anchor="t"/>
          <a:lstStyle/>
          <a:p>
            <a:pPr algn="l" indent="0" marL="0">
              <a:lnSpc>
                <a:spcPts val="5000"/>
              </a:lnSpc>
              <a:buNone/>
            </a:pPr>
            <a:r>
              <a:rPr lang="en-US" sz="4000" b="1" dirty="0">
                <a:solidFill>
                  <a:srgbClr val="282824"/>
                </a:solidFill>
                <a:latin typeface="Lato Bold" pitchFamily="34" charset="0"/>
                <a:ea typeface="Lato Bold" pitchFamily="34" charset="-122"/>
                <a:cs typeface="Lato Bold" pitchFamily="34" charset="-120"/>
              </a:rPr>
              <a:t>Discucion</a:t>
            </a:r>
            <a:endParaRPr lang="en-US" sz="4000" dirty="0"/>
          </a:p>
        </p:txBody>
      </p:sp>
      <p:sp>
        <p:nvSpPr>
          <p:cNvPr id="3" name="Shape 1"/>
          <p:cNvSpPr/>
          <p:nvPr/>
        </p:nvSpPr>
        <p:spPr>
          <a:xfrm>
            <a:off x="793790" y="1699022"/>
            <a:ext cx="6419374" cy="612338"/>
          </a:xfrm>
          <a:prstGeom prst="roundRect">
            <a:avLst>
              <a:gd name="adj" fmla="val 480076"/>
            </a:avLst>
          </a:prstGeom>
          <a:solidFill>
            <a:srgbClr val="E5DFD2"/>
          </a:solidFill>
          <a:ln/>
        </p:spPr>
      </p:sp>
      <p:pic>
        <p:nvPicPr>
          <p:cNvPr id="4"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850362" y="1852017"/>
            <a:ext cx="306110" cy="306110"/>
          </a:xfrm>
          <a:prstGeom prst="rect">
            <a:avLst/>
          </a:prstGeom>
        </p:spPr>
      </p:pic>
      <p:sp>
        <p:nvSpPr>
          <p:cNvPr id="5" name="Text 2"/>
          <p:cNvSpPr/>
          <p:nvPr/>
        </p:nvSpPr>
        <p:spPr>
          <a:xfrm>
            <a:off x="997863" y="2515433"/>
            <a:ext cx="6011228" cy="2550795"/>
          </a:xfrm>
          <a:prstGeom prst="rect">
            <a:avLst/>
          </a:prstGeom>
          <a:noFill/>
          <a:ln/>
        </p:spPr>
        <p:txBody>
          <a:bodyPr wrap="square" lIns="0" tIns="0" rIns="0" bIns="0" rtlCol="0" anchor="t"/>
          <a:lstStyle/>
          <a:p>
            <a:pPr algn="l" indent="0" marL="0">
              <a:lnSpc>
                <a:spcPts val="2500"/>
              </a:lnSpc>
              <a:buNone/>
            </a:pPr>
            <a:r>
              <a:rPr lang="en-US" sz="2000" b="1" dirty="0">
                <a:solidFill>
                  <a:srgbClr val="4A4A45"/>
                </a:solidFill>
                <a:latin typeface="Lato Bold" pitchFamily="34" charset="0"/>
                <a:ea typeface="Lato Bold" pitchFamily="34" charset="-122"/>
                <a:cs typeface="Lato Bold" pitchFamily="34" charset="-120"/>
              </a:rPr>
              <a:t>Los resultados concuerdan con el análisis teórico de la literatura (Cormen et al., </a:t>
            </a:r>
            <a:pPr algn="l" indent="0" marL="0">
              <a:lnSpc>
                <a:spcPts val="2500"/>
              </a:lnSpc>
              <a:buNone/>
            </a:pPr>
            <a:r>
              <a:rPr lang="en-US" sz="2000" b="1" i="1" dirty="0">
                <a:solidFill>
                  <a:srgbClr val="4A4A45"/>
                </a:solidFill>
                <a:latin typeface="Lato Bold" pitchFamily="34" charset="0"/>
                <a:ea typeface="Lato Bold" pitchFamily="34" charset="-122"/>
                <a:cs typeface="Lato Bold" pitchFamily="34" charset="-120"/>
              </a:rPr>
              <a:t>Introduction to Algorithms</a:t>
            </a:r>
            <a:pPr algn="l" indent="0" marL="0">
              <a:lnSpc>
                <a:spcPts val="2500"/>
              </a:lnSpc>
              <a:buNone/>
            </a:pPr>
            <a:r>
              <a:rPr lang="en-US" sz="2000" b="1" dirty="0">
                <a:solidFill>
                  <a:srgbClr val="4A4A45"/>
                </a:solidFill>
                <a:latin typeface="Lato Bold" pitchFamily="34" charset="0"/>
                <a:ea typeface="Lato Bold" pitchFamily="34" charset="-122"/>
                <a:cs typeface="Lato Bold" pitchFamily="34" charset="-120"/>
              </a:rPr>
              <a:t>, 2009; Sedgewick &amp; Wayne, </a:t>
            </a:r>
            <a:pPr algn="l" indent="0" marL="0">
              <a:lnSpc>
                <a:spcPts val="2500"/>
              </a:lnSpc>
              <a:buNone/>
            </a:pPr>
            <a:r>
              <a:rPr lang="en-US" sz="2000" b="1" i="1" dirty="0">
                <a:solidFill>
                  <a:srgbClr val="4A4A45"/>
                </a:solidFill>
                <a:latin typeface="Lato Bold" pitchFamily="34" charset="0"/>
                <a:ea typeface="Lato Bold" pitchFamily="34" charset="-122"/>
                <a:cs typeface="Lato Bold" pitchFamily="34" charset="-120"/>
              </a:rPr>
              <a:t>Algorithms</a:t>
            </a:r>
            <a:pPr algn="l" indent="0" marL="0">
              <a:lnSpc>
                <a:spcPts val="2500"/>
              </a:lnSpc>
              <a:buNone/>
            </a:pPr>
            <a:r>
              <a:rPr lang="en-US" sz="2000" b="1" dirty="0">
                <a:solidFill>
                  <a:srgbClr val="4A4A45"/>
                </a:solidFill>
                <a:latin typeface="Lato Bold" pitchFamily="34" charset="0"/>
                <a:ea typeface="Lato Bold" pitchFamily="34" charset="-122"/>
                <a:cs typeface="Lato Bold" pitchFamily="34" charset="-120"/>
              </a:rPr>
              <a:t>, 2011), donde se establece que Merge Sort posee una complejidad temporal promedio y peor caso de O(n log n), mientras que Shell Sort varía entre O(n log² n) y O(n²) dependiendo de la secuencia de incrementos empleada.</a:t>
            </a:r>
            <a:endParaRPr lang="en-US" sz="2000" dirty="0"/>
          </a:p>
        </p:txBody>
      </p:sp>
      <p:sp>
        <p:nvSpPr>
          <p:cNvPr id="6" name="Shape 3"/>
          <p:cNvSpPr/>
          <p:nvPr/>
        </p:nvSpPr>
        <p:spPr>
          <a:xfrm>
            <a:off x="7417237" y="1699022"/>
            <a:ext cx="6419374" cy="612338"/>
          </a:xfrm>
          <a:prstGeom prst="roundRect">
            <a:avLst>
              <a:gd name="adj" fmla="val 480076"/>
            </a:avLst>
          </a:prstGeom>
          <a:solidFill>
            <a:srgbClr val="E5DFD2"/>
          </a:solidFill>
          <a:ln/>
        </p:spPr>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809" y="1852017"/>
            <a:ext cx="306110" cy="306110"/>
          </a:xfrm>
          <a:prstGeom prst="rect">
            <a:avLst/>
          </a:prstGeom>
        </p:spPr>
      </p:pic>
      <p:sp>
        <p:nvSpPr>
          <p:cNvPr id="8" name="Text 4"/>
          <p:cNvSpPr/>
          <p:nvPr/>
        </p:nvSpPr>
        <p:spPr>
          <a:xfrm>
            <a:off x="7621310" y="2515433"/>
            <a:ext cx="6011228" cy="3188494"/>
          </a:xfrm>
          <a:prstGeom prst="rect">
            <a:avLst/>
          </a:prstGeom>
          <a:noFill/>
          <a:ln/>
        </p:spPr>
        <p:txBody>
          <a:bodyPr wrap="square" lIns="0" tIns="0" rIns="0" bIns="0" rtlCol="0" anchor="t"/>
          <a:lstStyle/>
          <a:p>
            <a:pPr algn="l" indent="0" marL="0">
              <a:lnSpc>
                <a:spcPts val="2500"/>
              </a:lnSpc>
              <a:buNone/>
            </a:pPr>
            <a:r>
              <a:rPr lang="en-US" sz="2000" b="1" dirty="0">
                <a:solidFill>
                  <a:srgbClr val="4A4A45"/>
                </a:solidFill>
                <a:latin typeface="Lato Bold" pitchFamily="34" charset="0"/>
                <a:ea typeface="Lato Bold" pitchFamily="34" charset="-122"/>
                <a:cs typeface="Lato Bold" pitchFamily="34" charset="-120"/>
              </a:rPr>
              <a:t>El mejor comportamiento de Merge Sort en conjuntos grandes y aleatorios se debe a su estructura divide y vencerás, que garantiza un número estable de comparaciones y movimientos de datos independientemente de su orden inicial. En contraste, Shell Sort es más eficiente para listas parcialmente ordenadas o de tamaño moderado, pero su rendimiento decrece con listas extensas y desordenadas debido a la cantidad variable de comparaciones en cada pasada.</a:t>
            </a:r>
            <a:endParaRPr lang="en-US" sz="2000" dirty="0"/>
          </a:p>
        </p:txBody>
      </p:sp>
      <p:sp>
        <p:nvSpPr>
          <p:cNvPr id="9" name="Text 5"/>
          <p:cNvSpPr/>
          <p:nvPr/>
        </p:nvSpPr>
        <p:spPr>
          <a:xfrm>
            <a:off x="1099899" y="6367105"/>
            <a:ext cx="12736711" cy="980123"/>
          </a:xfrm>
          <a:prstGeom prst="rect">
            <a:avLst/>
          </a:prstGeom>
          <a:noFill/>
          <a:ln/>
        </p:spPr>
        <p:txBody>
          <a:bodyPr wrap="square" lIns="0" tIns="0" rIns="0" bIns="0" rtlCol="0" anchor="t"/>
          <a:lstStyle/>
          <a:p>
            <a:pPr algn="l" indent="0" marL="0">
              <a:lnSpc>
                <a:spcPts val="2550"/>
              </a:lnSpc>
              <a:buNone/>
            </a:pPr>
            <a:r>
              <a:rPr lang="en-US" sz="1600" dirty="0">
                <a:solidFill>
                  <a:srgbClr val="4A4A45"/>
                </a:solidFill>
                <a:latin typeface="Lato" pitchFamily="34" charset="0"/>
                <a:ea typeface="Lato" pitchFamily="34" charset="-122"/>
                <a:cs typeface="Lato" pitchFamily="34" charset="-120"/>
              </a:rPr>
              <a:t>Asimismo, la estabilidad observada en Merge Sort lo hace más adecuado para aplicaciones donde se requiere preservar el orden relativo de los elementos y donde el tamaño de los datos es considerable. Por otro lado, Shell Sort, al no requerir memoria adicional significativa, puede ser preferible en sistemas con recursos limitados o cuando el tamaño de entrada no es muy grande.</a:t>
            </a:r>
            <a:endParaRPr lang="en-US" sz="1600" dirty="0"/>
          </a:p>
        </p:txBody>
      </p:sp>
      <p:sp>
        <p:nvSpPr>
          <p:cNvPr id="10" name="Shape 6"/>
          <p:cNvSpPr/>
          <p:nvPr/>
        </p:nvSpPr>
        <p:spPr>
          <a:xfrm>
            <a:off x="793790" y="6137553"/>
            <a:ext cx="22860" cy="1439228"/>
          </a:xfrm>
          <a:prstGeom prst="rect">
            <a:avLst/>
          </a:prstGeom>
          <a:solidFill>
            <a:srgbClr val="282824"/>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6527" y="618053"/>
            <a:ext cx="4775835" cy="596860"/>
          </a:xfrm>
          <a:prstGeom prst="rect">
            <a:avLst/>
          </a:prstGeom>
          <a:noFill/>
          <a:ln/>
        </p:spPr>
        <p:txBody>
          <a:bodyPr wrap="none" lIns="0" tIns="0" rIns="0" bIns="0" rtlCol="0" anchor="t"/>
          <a:lstStyle/>
          <a:p>
            <a:pPr algn="l" indent="0" marL="0">
              <a:lnSpc>
                <a:spcPts val="4700"/>
              </a:lnSpc>
              <a:buNone/>
            </a:pPr>
            <a:r>
              <a:rPr lang="en-US" sz="3750" b="1" dirty="0">
                <a:solidFill>
                  <a:srgbClr val="282824"/>
                </a:solidFill>
                <a:latin typeface="Lato Bold" pitchFamily="34" charset="0"/>
                <a:ea typeface="Lato Bold" pitchFamily="34" charset="-122"/>
                <a:cs typeface="Lato Bold" pitchFamily="34" charset="-120"/>
              </a:rPr>
              <a:t>Conclusion</a:t>
            </a:r>
            <a:endParaRPr lang="en-US" sz="3750" dirty="0"/>
          </a:p>
        </p:txBody>
      </p:sp>
      <p:sp>
        <p:nvSpPr>
          <p:cNvPr id="3" name="Text 1"/>
          <p:cNvSpPr/>
          <p:nvPr/>
        </p:nvSpPr>
        <p:spPr>
          <a:xfrm>
            <a:off x="786527" y="1692354"/>
            <a:ext cx="6295668" cy="4775597"/>
          </a:xfrm>
          <a:prstGeom prst="rect">
            <a:avLst/>
          </a:prstGeom>
          <a:noFill/>
          <a:ln/>
        </p:spPr>
        <p:txBody>
          <a:bodyPr wrap="square" lIns="0" tIns="0" rIns="0" bIns="0" rtlCol="0" anchor="t"/>
          <a:lstStyle/>
          <a:p>
            <a:pPr algn="l" indent="0" marL="0">
              <a:lnSpc>
                <a:spcPts val="3750"/>
              </a:lnSpc>
              <a:buNone/>
            </a:pPr>
            <a:r>
              <a:rPr lang="en-US" sz="3000" b="1" dirty="0">
                <a:solidFill>
                  <a:srgbClr val="282824"/>
                </a:solidFill>
                <a:latin typeface="Lato Bold" pitchFamily="34" charset="0"/>
                <a:ea typeface="Lato Bold" pitchFamily="34" charset="-122"/>
                <a:cs typeface="Lato Bold" pitchFamily="34" charset="-120"/>
              </a:rPr>
              <a:t>Merge Sort es una excelente opción cuando se requiere estabilidad en la ordenación, ya que conserva el orden relativo de los elementos iguales. Además, su rendimiento consistente de </a:t>
            </a:r>
            <a:pPr algn="l" indent="0" marL="0">
              <a:lnSpc>
                <a:spcPts val="3750"/>
              </a:lnSpc>
              <a:buNone/>
            </a:pPr>
            <a:r>
              <a:rPr lang="en-US" sz="3000" b="1" i="1" dirty="0">
                <a:solidFill>
                  <a:srgbClr val="282824"/>
                </a:solidFill>
                <a:latin typeface="Lato Bold" pitchFamily="34" charset="0"/>
                <a:ea typeface="Lato Bold" pitchFamily="34" charset="-122"/>
                <a:cs typeface="Lato Bold" pitchFamily="34" charset="-120"/>
              </a:rPr>
              <a:t>O(n⋅log⁡n),  </a:t>
            </a:r>
            <a:pPr algn="l" indent="0" marL="0">
              <a:lnSpc>
                <a:spcPts val="3750"/>
              </a:lnSpc>
              <a:buNone/>
            </a:pPr>
            <a:r>
              <a:rPr lang="en-US" sz="3000" b="1" dirty="0">
                <a:solidFill>
                  <a:srgbClr val="282824"/>
                </a:solidFill>
                <a:latin typeface="Lato Bold" pitchFamily="34" charset="0"/>
                <a:ea typeface="Lato Bold" pitchFamily="34" charset="-122"/>
                <a:cs typeface="Lato Bold" pitchFamily="34" charset="-120"/>
              </a:rPr>
              <a:t>esto lo hace predecible y confiable, ideal para aplicaciones donde la consistencia del rendimiento es importante.</a:t>
            </a:r>
            <a:endParaRPr lang="en-US" sz="3000" dirty="0"/>
          </a:p>
        </p:txBody>
      </p:sp>
      <p:sp>
        <p:nvSpPr>
          <p:cNvPr id="4" name="Text 2"/>
          <p:cNvSpPr/>
          <p:nvPr/>
        </p:nvSpPr>
        <p:spPr>
          <a:xfrm>
            <a:off x="7555825" y="1692354"/>
            <a:ext cx="6295668" cy="5730716"/>
          </a:xfrm>
          <a:prstGeom prst="rect">
            <a:avLst/>
          </a:prstGeom>
          <a:noFill/>
          <a:ln/>
        </p:spPr>
        <p:txBody>
          <a:bodyPr wrap="square" lIns="0" tIns="0" rIns="0" bIns="0" rtlCol="0" anchor="t"/>
          <a:lstStyle/>
          <a:p>
            <a:pPr algn="l" indent="0" marL="0">
              <a:lnSpc>
                <a:spcPts val="3750"/>
              </a:lnSpc>
              <a:buNone/>
            </a:pPr>
            <a:r>
              <a:rPr lang="en-US" sz="3000" b="1" dirty="0">
                <a:solidFill>
                  <a:srgbClr val="282824"/>
                </a:solidFill>
                <a:latin typeface="Lato Bold" pitchFamily="34" charset="0"/>
                <a:ea typeface="Lato Bold" pitchFamily="34" charset="-122"/>
                <a:cs typeface="Lato Bold" pitchFamily="34" charset="-120"/>
              </a:rPr>
              <a:t>Shell Sort resultó ser una opción eficiente para conjuntos de datos pequeños o casi ordenados, ya que su estrategia de comparación entre elementos distantes permitió reducir significativamente la cantidad de intercambios necesarios. Esta característica le otorgó una ventaja en escenarios donde otros algoritmos más complejos no ofrecían mejoras sustanciales en rendimiento.</a:t>
            </a:r>
            <a:endParaRPr lang="en-US" sz="3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2025-10-16T19:20:19Z</dcterms:created>
  <dcterms:modified xsi:type="dcterms:W3CDTF">2025-10-16T19:20:19Z</dcterms:modified>
</cp:coreProperties>
</file>