
<file path=[Content_Types].xml><?xml version="1.0" encoding="utf-8"?>
<Types xmlns="http://schemas.openxmlformats.org/package/2006/content-types">
  <Default Extension="xml" ContentType="application/xml"/>
  <Default Extension="tiff" ContentType="image/tif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4" r:id="rId6"/>
    <p:sldId id="263" r:id="rId7"/>
    <p:sldId id="260" r:id="rId8"/>
    <p:sldId id="261" r:id="rId9"/>
    <p:sldId id="262"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65" d="100"/>
          <a:sy n="16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f"/><Relationship Id="rId3"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f"/><Relationship Id="rId3"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278969"/>
            <a:ext cx="8520600" cy="2518206"/>
          </a:xfrm>
          <a:prstGeom prst="rect">
            <a:avLst/>
          </a:prstGeom>
        </p:spPr>
        <p:txBody>
          <a:bodyPr wrap="square" lIns="91425" tIns="91425" rIns="91425" bIns="91425" anchor="b" anchorCtr="0">
            <a:noAutofit/>
          </a:bodyPr>
          <a:lstStyle/>
          <a:p>
            <a:pPr lvl="0">
              <a:spcBef>
                <a:spcPts val="0"/>
              </a:spcBef>
              <a:buNone/>
            </a:pPr>
            <a:r>
              <a:rPr lang="en-US" dirty="0" smtClean="0"/>
              <a:t>Do Western Countries tend to export more Arms than any other country?</a:t>
            </a:r>
            <a:endParaRPr lang="en" dirty="0"/>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US" dirty="0" smtClean="0"/>
              <a:t>Jennifer Washburn</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smtClean="0"/>
              <a:t>Dataset</a:t>
            </a:r>
            <a:endParaRPr lang="en" dirty="0"/>
          </a:p>
        </p:txBody>
      </p:sp>
      <p:sp>
        <p:nvSpPr>
          <p:cNvPr id="62" name="Shape 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lgn="ctr" rtl="0">
              <a:spcBef>
                <a:spcPts val="0"/>
              </a:spcBef>
              <a:buSzPts val="1800"/>
              <a:buChar char="-"/>
            </a:pPr>
            <a:endParaRPr lang="en-US" dirty="0" smtClean="0">
              <a:solidFill>
                <a:srgbClr val="FF0000"/>
              </a:solidFill>
            </a:endParaRPr>
          </a:p>
          <a:p>
            <a:pPr marL="457200" lvl="0" indent="-342900" algn="ctr" rtl="0">
              <a:spcBef>
                <a:spcPts val="0"/>
              </a:spcBef>
              <a:buSzPts val="1800"/>
              <a:buChar char="-"/>
            </a:pPr>
            <a:r>
              <a:rPr lang="en" dirty="0" smtClean="0">
                <a:solidFill>
                  <a:schemeClr val="tx1"/>
                </a:solidFill>
              </a:rPr>
              <a:t>World </a:t>
            </a:r>
            <a:r>
              <a:rPr lang="en" dirty="0">
                <a:solidFill>
                  <a:schemeClr val="tx1"/>
                </a:solidFill>
              </a:rPr>
              <a:t>Development Indicators Dataset</a:t>
            </a:r>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Motivation</a:t>
            </a:r>
          </a:p>
        </p:txBody>
      </p:sp>
      <p:sp>
        <p:nvSpPr>
          <p:cNvPr id="68" name="Shape 6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US" dirty="0" smtClean="0">
                <a:solidFill>
                  <a:schemeClr val="tx1"/>
                </a:solidFill>
              </a:rPr>
              <a:t>Does USA export more arms than other countries?  Countries have been known for supplying/selling arms to the side of a warring faction that they support.  But is the USA the only/main country to blame for the wide spread of arms?  </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a:t>Research </a:t>
            </a:r>
            <a:r>
              <a:rPr lang="en" dirty="0" smtClean="0"/>
              <a:t>Question(s)</a:t>
            </a:r>
            <a:endParaRPr lang="en" dirty="0"/>
          </a:p>
        </p:txBody>
      </p:sp>
      <p:sp>
        <p:nvSpPr>
          <p:cNvPr id="74" name="Shape 7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endParaRPr lang="en-US" dirty="0" smtClean="0"/>
          </a:p>
          <a:p>
            <a:pPr lvl="0">
              <a:spcBef>
                <a:spcPts val="0"/>
              </a:spcBef>
              <a:buNone/>
            </a:pPr>
            <a:endParaRPr lang="en-US" dirty="0"/>
          </a:p>
          <a:p>
            <a:pPr lvl="0" algn="ctr">
              <a:buNone/>
            </a:pPr>
            <a:r>
              <a:rPr lang="en-US" dirty="0">
                <a:solidFill>
                  <a:schemeClr val="tx1"/>
                </a:solidFill>
              </a:rPr>
              <a:t>Do Western Countries export more arms than any other country</a:t>
            </a:r>
            <a:r>
              <a:rPr lang="en-US" dirty="0" smtClean="0">
                <a:solidFill>
                  <a:schemeClr val="tx1"/>
                </a:solidFill>
              </a:rPr>
              <a:t>?</a:t>
            </a:r>
          </a:p>
          <a:p>
            <a:pPr lvl="0" algn="ctr">
              <a:buNone/>
            </a:pPr>
            <a:r>
              <a:rPr lang="en-US" dirty="0" smtClean="0">
                <a:solidFill>
                  <a:schemeClr val="tx1"/>
                </a:solidFill>
              </a:rPr>
              <a:t>Is there a perceived correlation between death rates and arms exports?</a:t>
            </a:r>
            <a:endParaRPr lang="e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6363" y="854186"/>
            <a:ext cx="3555622" cy="2502438"/>
          </a:xfrm>
          <a:prstGeom prst="rect">
            <a:avLst/>
          </a:prstGeom>
        </p:spPr>
      </p:pic>
      <p:pic>
        <p:nvPicPr>
          <p:cNvPr id="5" name="Picture 4"/>
          <p:cNvPicPr>
            <a:picLocks noChangeAspect="1"/>
          </p:cNvPicPr>
          <p:nvPr/>
        </p:nvPicPr>
        <p:blipFill>
          <a:blip r:embed="rId3">
            <a:alphaModFix/>
          </a:blip>
          <a:stretch>
            <a:fillRect/>
          </a:stretch>
        </p:blipFill>
        <p:spPr>
          <a:xfrm>
            <a:off x="4658011" y="860510"/>
            <a:ext cx="3546636" cy="2496114"/>
          </a:xfrm>
          <a:prstGeom prst="rect">
            <a:avLst/>
          </a:prstGeom>
        </p:spPr>
      </p:pic>
      <p:sp>
        <p:nvSpPr>
          <p:cNvPr id="6" name="TextBox 5"/>
          <p:cNvSpPr txBox="1"/>
          <p:nvPr/>
        </p:nvSpPr>
        <p:spPr>
          <a:xfrm>
            <a:off x="906651" y="3611106"/>
            <a:ext cx="6890391" cy="1169551"/>
          </a:xfrm>
          <a:prstGeom prst="rect">
            <a:avLst/>
          </a:prstGeom>
          <a:noFill/>
        </p:spPr>
        <p:txBody>
          <a:bodyPr wrap="square" rtlCol="0">
            <a:spAutoFit/>
          </a:bodyPr>
          <a:lstStyle/>
          <a:p>
            <a:r>
              <a:rPr lang="en-US" dirty="0" smtClean="0"/>
              <a:t>Between these two bar charts we can see that in 2002 and 2013 there were greater arms exports Globally than in the USA.  So in 2002 and in 2013 the USA was not the leading contributor to arms exported but from 1960-2001 and 2003-2012 and 2014 the USA arms exports per capita almost identically match up with the arms exported per capita globally.</a:t>
            </a:r>
            <a:endParaRPr lang="en-US" dirty="0"/>
          </a:p>
        </p:txBody>
      </p:sp>
      <p:sp>
        <p:nvSpPr>
          <p:cNvPr id="7" name="Shape 79"/>
          <p:cNvSpPr txBox="1">
            <a:spLocks noGrp="1"/>
          </p:cNvSpPr>
          <p:nvPr>
            <p:ph type="title"/>
          </p:nvPr>
        </p:nvSpPr>
        <p:spPr>
          <a:xfrm>
            <a:off x="276519" y="154245"/>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Findings</a:t>
            </a:r>
          </a:p>
        </p:txBody>
      </p:sp>
    </p:spTree>
    <p:extLst>
      <p:ext uri="{BB962C8B-B14F-4D97-AF65-F5344CB8AC3E}">
        <p14:creationId xmlns:p14="http://schemas.microsoft.com/office/powerpoint/2010/main" val="148279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495" y="3635903"/>
            <a:ext cx="7488936" cy="1384995"/>
          </a:xfrm>
          <a:prstGeom prst="rect">
            <a:avLst/>
          </a:prstGeom>
          <a:noFill/>
        </p:spPr>
        <p:txBody>
          <a:bodyPr wrap="square" rtlCol="0">
            <a:spAutoFit/>
          </a:bodyPr>
          <a:lstStyle/>
          <a:p>
            <a:r>
              <a:rPr lang="en-US" dirty="0" smtClean="0"/>
              <a:t>With the first histogram we can see the arms exported per capita by the USA from 1960-2014.  This chart shows that for most of those years the USA exported between 11 and 13 million arms.  Using this information the second histogram displays the arms exported per capita globally from 1960-2014, with the USA annotated above the 12 million marker.  Most countries lie between 0 and 1 million arms exported, while the USA and several other countries contribute on a larger scale.</a:t>
            </a:r>
            <a:endParaRPr lang="en-US" dirty="0"/>
          </a:p>
        </p:txBody>
      </p:sp>
      <p:pic>
        <p:nvPicPr>
          <p:cNvPr id="3" name="Picture 2"/>
          <p:cNvPicPr>
            <a:picLocks noChangeAspect="1"/>
          </p:cNvPicPr>
          <p:nvPr/>
        </p:nvPicPr>
        <p:blipFill>
          <a:blip r:embed="rId2"/>
          <a:stretch>
            <a:fillRect/>
          </a:stretch>
        </p:blipFill>
        <p:spPr>
          <a:xfrm>
            <a:off x="587505" y="836885"/>
            <a:ext cx="3567132" cy="2569075"/>
          </a:xfrm>
          <a:prstGeom prst="rect">
            <a:avLst/>
          </a:prstGeom>
        </p:spPr>
      </p:pic>
      <p:pic>
        <p:nvPicPr>
          <p:cNvPr id="5" name="Picture 4"/>
          <p:cNvPicPr>
            <a:picLocks noChangeAspect="1"/>
          </p:cNvPicPr>
          <p:nvPr/>
        </p:nvPicPr>
        <p:blipFill>
          <a:blip r:embed="rId3"/>
          <a:stretch>
            <a:fillRect/>
          </a:stretch>
        </p:blipFill>
        <p:spPr>
          <a:xfrm>
            <a:off x="4540162" y="836884"/>
            <a:ext cx="3687269" cy="2569075"/>
          </a:xfrm>
          <a:prstGeom prst="rect">
            <a:avLst/>
          </a:prstGeom>
        </p:spPr>
      </p:pic>
      <p:sp>
        <p:nvSpPr>
          <p:cNvPr id="6" name="Shape 79"/>
          <p:cNvSpPr txBox="1">
            <a:spLocks noGrp="1"/>
          </p:cNvSpPr>
          <p:nvPr>
            <p:ph type="title"/>
          </p:nvPr>
        </p:nvSpPr>
        <p:spPr>
          <a:xfrm>
            <a:off x="172216" y="80001"/>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Findings</a:t>
            </a:r>
          </a:p>
        </p:txBody>
      </p:sp>
    </p:spTree>
    <p:extLst>
      <p:ext uri="{BB962C8B-B14F-4D97-AF65-F5344CB8AC3E}">
        <p14:creationId xmlns:p14="http://schemas.microsoft.com/office/powerpoint/2010/main" val="197826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Findings</a:t>
            </a:r>
          </a:p>
        </p:txBody>
      </p:sp>
      <p:sp>
        <p:nvSpPr>
          <p:cNvPr id="80" name="Shape 8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endParaRPr lang="en-US" smtClean="0">
              <a:solidFill>
                <a:schemeClr val="tx1"/>
              </a:solidFill>
            </a:endParaRPr>
          </a:p>
          <a:p>
            <a:pPr lvl="0" rtl="0">
              <a:spcBef>
                <a:spcPts val="0"/>
              </a:spcBef>
              <a:buNone/>
            </a:pPr>
            <a:r>
              <a:rPr lang="en-US" smtClean="0">
                <a:solidFill>
                  <a:schemeClr val="tx1"/>
                </a:solidFill>
              </a:rPr>
              <a:t>From </a:t>
            </a:r>
            <a:r>
              <a:rPr lang="en-US" dirty="0" smtClean="0">
                <a:solidFill>
                  <a:schemeClr val="tx1"/>
                </a:solidFill>
              </a:rPr>
              <a:t>this data it seems that the USA is a top contributor to arms exports </a:t>
            </a:r>
            <a:r>
              <a:rPr lang="en-US" smtClean="0">
                <a:solidFill>
                  <a:schemeClr val="tx1"/>
                </a:solidFill>
              </a:rPr>
              <a:t>globally </a:t>
            </a:r>
            <a:r>
              <a:rPr lang="en-US" smtClean="0">
                <a:solidFill>
                  <a:schemeClr val="tx1"/>
                </a:solidFill>
              </a:rPr>
              <a:t>from 1960-2014, except in 2002 and 2013.</a:t>
            </a:r>
            <a:endParaRPr lang="en-US" dirty="0">
              <a:solidFill>
                <a:schemeClr val="tx1"/>
              </a:solidFill>
            </a:endParaRPr>
          </a:p>
          <a:p>
            <a:pPr lvl="0" rtl="0">
              <a:spcBef>
                <a:spcPts val="0"/>
              </a:spcBef>
              <a:buNone/>
            </a:pPr>
            <a:endParaRPr lang="en-US" sz="900" dirty="0" smtClean="0">
              <a:solidFill>
                <a:schemeClr val="tx1"/>
              </a:solidFill>
            </a:endParaRPr>
          </a:p>
          <a:p>
            <a:pPr lvl="0" rtl="0">
              <a:spcBef>
                <a:spcPts val="0"/>
              </a:spcBef>
              <a:buNone/>
            </a:pPr>
            <a:endParaRPr lang="en-US" sz="900" dirty="0">
              <a:solidFill>
                <a:schemeClr val="tx1"/>
              </a:solidFill>
            </a:endParaRPr>
          </a:p>
          <a:p>
            <a:pPr lvl="0" rtl="0">
              <a:spcBef>
                <a:spcPts val="0"/>
              </a:spcBef>
              <a:buNone/>
            </a:pPr>
            <a:endParaRPr lang="en-US" sz="900" dirty="0" smtClean="0">
              <a:solidFill>
                <a:schemeClr val="tx1"/>
              </a:solidFill>
            </a:endParaRPr>
          </a:p>
          <a:p>
            <a:pPr lvl="0" rtl="0">
              <a:spcBef>
                <a:spcPts val="0"/>
              </a:spcBef>
              <a:buNone/>
            </a:pPr>
            <a:endParaRPr lang="en-US" sz="900" dirty="0">
              <a:solidFill>
                <a:schemeClr val="tx1"/>
              </a:solidFill>
            </a:endParaRPr>
          </a:p>
          <a:p>
            <a:pPr lvl="0" rtl="0">
              <a:spcBef>
                <a:spcPts val="0"/>
              </a:spcBef>
              <a:buNone/>
            </a:pPr>
            <a:endParaRPr lang="en-US" sz="900" dirty="0" smtClean="0">
              <a:solidFill>
                <a:schemeClr val="tx1"/>
              </a:solidFill>
            </a:endParaRPr>
          </a:p>
          <a:p>
            <a:pPr lvl="0" rtl="0">
              <a:spcBef>
                <a:spcPts val="0"/>
              </a:spcBef>
              <a:buNone/>
            </a:pPr>
            <a:endParaRPr lang="en-US" sz="900" dirty="0">
              <a:solidFill>
                <a:schemeClr val="tx1"/>
              </a:solidFill>
            </a:endParaRPr>
          </a:p>
          <a:p>
            <a:pPr lvl="0" rtl="0">
              <a:spcBef>
                <a:spcPts val="0"/>
              </a:spcBef>
              <a:buNone/>
            </a:pPr>
            <a:endParaRPr lang="en-US" sz="900" dirty="0" smtClean="0">
              <a:solidFill>
                <a:schemeClr val="tx1"/>
              </a:solidFill>
            </a:endParaRPr>
          </a:p>
          <a:p>
            <a:pPr lvl="0" algn="ctr" rtl="0">
              <a:spcBef>
                <a:spcPts val="0"/>
              </a:spcBef>
              <a:buNone/>
            </a:pPr>
            <a:r>
              <a:rPr lang="en-US" sz="900" dirty="0" smtClean="0">
                <a:solidFill>
                  <a:schemeClr val="tx1"/>
                </a:solidFill>
              </a:rPr>
              <a:t>*** These findings are limited to the data set so my results are reflective of this information only. ***</a:t>
            </a:r>
          </a:p>
          <a:p>
            <a:pPr lvl="0" rtl="0">
              <a:spcBef>
                <a:spcPts val="0"/>
              </a:spcBef>
              <a:buNone/>
            </a:pPr>
            <a:endParaRPr lang="en-US" dirty="0" smtClean="0">
              <a:solidFill>
                <a:schemeClr val="tx1"/>
              </a:solidFill>
            </a:endParaRPr>
          </a:p>
          <a:p>
            <a:pPr lvl="0" rtl="0">
              <a:spcBef>
                <a:spcPts val="0"/>
              </a:spcBef>
              <a:buNone/>
            </a:pP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Acknowledgements</a:t>
            </a:r>
          </a:p>
        </p:txBody>
      </p:sp>
      <p:sp>
        <p:nvSpPr>
          <p:cNvPr id="86" name="Shape 8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lgn="ctr">
              <a:spcBef>
                <a:spcPts val="0"/>
              </a:spcBef>
              <a:buNone/>
            </a:pPr>
            <a:endParaRPr lang="en-US" dirty="0" smtClean="0"/>
          </a:p>
          <a:p>
            <a:pPr lvl="0" algn="ctr">
              <a:spcBef>
                <a:spcPts val="0"/>
              </a:spcBef>
              <a:buNone/>
            </a:pPr>
            <a:r>
              <a:rPr lang="en-US" dirty="0" err="1" smtClean="0"/>
              <a:t>Ilkay</a:t>
            </a:r>
            <a:r>
              <a:rPr lang="en-US" dirty="0" smtClean="0"/>
              <a:t> and Leo for their fantastically designed and taught class.</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rtl="0">
              <a:spcBef>
                <a:spcPts val="0"/>
              </a:spcBef>
              <a:buNone/>
            </a:pPr>
            <a:r>
              <a:rPr lang="en" dirty="0"/>
              <a:t>References</a:t>
            </a:r>
          </a:p>
        </p:txBody>
      </p:sp>
      <p:sp>
        <p:nvSpPr>
          <p:cNvPr id="92" name="Shape 9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lgn="ctr" rtl="0">
              <a:spcBef>
                <a:spcPts val="0"/>
              </a:spcBef>
              <a:buNone/>
            </a:pPr>
            <a:endParaRPr lang="en-US" dirty="0" smtClean="0"/>
          </a:p>
          <a:p>
            <a:pPr lvl="0" rtl="0">
              <a:spcBef>
                <a:spcPts val="0"/>
              </a:spcBef>
              <a:buNone/>
            </a:pPr>
            <a:r>
              <a:rPr lang="en-US" dirty="0" smtClean="0"/>
              <a:t>All my own work, except for </a:t>
            </a:r>
            <a:r>
              <a:rPr lang="en-US" dirty="0" err="1" smtClean="0"/>
              <a:t>matplotlib</a:t>
            </a:r>
            <a:r>
              <a:rPr lang="en-US" dirty="0" smtClean="0"/>
              <a:t> documentation and things I’ve learned in this course.</a:t>
            </a:r>
            <a:endParaRPr lang="e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12684</TotalTime>
  <Words>320</Words>
  <Application>Microsoft Macintosh PowerPoint</Application>
  <PresentationFormat>On-screen Show (16:9)</PresentationFormat>
  <Paragraphs>33</Paragraphs>
  <Slides>9</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Simple Light</vt:lpstr>
      <vt:lpstr>Do Western Countries tend to export more Arms than any other country?</vt:lpstr>
      <vt:lpstr>Dataset</vt:lpstr>
      <vt:lpstr>Motivation</vt:lpstr>
      <vt:lpstr>Research Question(s)</vt:lpstr>
      <vt:lpstr>Findings</vt:lpstr>
      <vt:lpstr>Findings</vt:lpstr>
      <vt:lpstr>Findings</vt:lpstr>
      <vt:lpstr>Acknowledgements</vt:lpstr>
      <vt:lpstr>References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Western Countries export more arms than any other country?</dc:title>
  <cp:lastModifiedBy>Jennifer Washburn</cp:lastModifiedBy>
  <cp:revision>19</cp:revision>
  <dcterms:modified xsi:type="dcterms:W3CDTF">2017-12-13T16:37:06Z</dcterms:modified>
</cp:coreProperties>
</file>