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</p:sldIdLst>
  <p:sldSz cy="5143500" cx="9144000"/>
  <p:notesSz cx="6858000" cy="9144000"/>
  <p:embeddedFontLst>
    <p:embeddedFont>
      <p:font typeface="Nunito"/>
      <p:regular r:id="rId51"/>
      <p:bold r:id="rId52"/>
      <p:italic r:id="rId53"/>
      <p:boldItalic r:id="rId54"/>
    </p:embeddedFont>
    <p:embeddedFont>
      <p:font typeface="Montserrat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Nunito-regular.fntdata"/><Relationship Id="rId50" Type="http://schemas.openxmlformats.org/officeDocument/2006/relationships/slide" Target="slides/slide46.xml"/><Relationship Id="rId53" Type="http://schemas.openxmlformats.org/officeDocument/2006/relationships/font" Target="fonts/Nunito-italic.fntdata"/><Relationship Id="rId52" Type="http://schemas.openxmlformats.org/officeDocument/2006/relationships/font" Target="fonts/Nunito-bold.fntdata"/><Relationship Id="rId11" Type="http://schemas.openxmlformats.org/officeDocument/2006/relationships/slide" Target="slides/slide7.xml"/><Relationship Id="rId55" Type="http://schemas.openxmlformats.org/officeDocument/2006/relationships/font" Target="fonts/Montserrat-regular.fntdata"/><Relationship Id="rId10" Type="http://schemas.openxmlformats.org/officeDocument/2006/relationships/slide" Target="slides/slide6.xml"/><Relationship Id="rId54" Type="http://schemas.openxmlformats.org/officeDocument/2006/relationships/font" Target="fonts/Nunito-boldItalic.fntdata"/><Relationship Id="rId13" Type="http://schemas.openxmlformats.org/officeDocument/2006/relationships/slide" Target="slides/slide9.xml"/><Relationship Id="rId57" Type="http://schemas.openxmlformats.org/officeDocument/2006/relationships/font" Target="fonts/Montserrat-italic.fntdata"/><Relationship Id="rId12" Type="http://schemas.openxmlformats.org/officeDocument/2006/relationships/slide" Target="slides/slide8.xml"/><Relationship Id="rId56" Type="http://schemas.openxmlformats.org/officeDocument/2006/relationships/font" Target="fonts/Montserrat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8" Type="http://schemas.openxmlformats.org/officeDocument/2006/relationships/font" Target="fonts/Montserrat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ss-tricks.com/snippets/css/a-guide-to-flexbox/" TargetMode="Externa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/>
              <a:t>Recursos: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/>
              <a:t>https://lenguajecss.com/p/css/propiedades/flexbox</a:t>
            </a:r>
            <a:br>
              <a:rPr lang="es-ES"/>
            </a:b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/>
              <a:t>Recursos: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u="sng">
                <a:solidFill>
                  <a:schemeClr val="hlink"/>
                </a:solidFill>
                <a:hlinkClick r:id="rId2"/>
              </a:rPr>
              <a:t>https://css-tricks.com/snippets/css/a-guide-to-flexbox/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br>
              <a:rPr lang="es-ES"/>
            </a:b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/>
              <a:t>Existe un elemento padre que es el contenedor que tendrá en su interior cada uno de los ítems flexibles y adaptables.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/>
              <a:t>Es importante comentar cómo es la sintaxis básica, ademas  de como se compone y que se puede hacer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EJE PRINCIPAL Y SECUNDARIO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/>
              <a:t>Principal:</a:t>
            </a:r>
            <a:r>
              <a:rPr lang="es-ES"/>
              <a:t> Los contenedores flexibles tendrán una orientación principal específica. Por defecto, es en horizontal (row / fila)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/>
              <a:t>Secundario:</a:t>
            </a:r>
            <a:r>
              <a:rPr lang="es-ES"/>
              <a:t> Eje secundario: De la misma forma, los contenedores flexibles tendrán una orientación secundaria, perpendicular a la principal.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/>
              <a:t>Hay que ser claros en diferenciar los tipos de selectores, ya que estos son muy utiles al momento que estamos desarrollando sobre css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/>
              <a:t>Hay que ser claros en diferenciar los tipos de selectores, ya que estos son muy utiles al momento que estamos desarrollando sobre css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/>
              <a:t>Alinear cada una de los ítems con respecto al eje secundario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/>
              <a:t>Alinear cada una de las líneas del contenedor multilinea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/>
              <a:t>Número que indica el crecimiento del item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/>
              <a:t>Modifica y establece el orden de los ítems según una secuencia numérica.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/>
              <a:t>Sobreescribe el comportamiento de align-items para un elemento concreto que no queremos que se comporte igual que el resto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3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9.png"/><Relationship Id="rId3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2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8.png"/><Relationship Id="rId3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311700" y="1116925"/>
            <a:ext cx="8520600" cy="126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400"/>
              <a:buNone/>
              <a:defRPr>
                <a:solidFill>
                  <a:srgbClr val="8E7C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1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43" name="Google Shape;4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una columnas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400"/>
              <a:buNone/>
              <a:defRPr>
                <a:solidFill>
                  <a:srgbClr val="8E7C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311700" y="1152475"/>
            <a:ext cx="848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47" name="Google Shape;4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400"/>
              <a:buNone/>
              <a:defRPr>
                <a:solidFill>
                  <a:srgbClr val="8E7C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50" name="Google Shape;5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ca">
  <p:cSld name="TITLE_ONL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y una columna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/>
          <p:nvPr>
            <p:ph type="title"/>
          </p:nvPr>
        </p:nvSpPr>
        <p:spPr>
          <a:xfrm>
            <a:off x="4976575" y="396050"/>
            <a:ext cx="3852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" name="Google Shape;55;p15"/>
          <p:cNvSpPr txBox="1"/>
          <p:nvPr>
            <p:ph idx="1" type="body"/>
          </p:nvPr>
        </p:nvSpPr>
        <p:spPr>
          <a:xfrm>
            <a:off x="4976575" y="1230050"/>
            <a:ext cx="38523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y una columna 1">
  <p:cSld name="ONE_COLUMN_TEXT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/>
          <p:nvPr>
            <p:ph type="title"/>
          </p:nvPr>
        </p:nvSpPr>
        <p:spPr>
          <a:xfrm>
            <a:off x="363500" y="396050"/>
            <a:ext cx="3852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6"/>
          <p:cNvSpPr txBox="1"/>
          <p:nvPr>
            <p:ph idx="1" type="body"/>
          </p:nvPr>
        </p:nvSpPr>
        <p:spPr>
          <a:xfrm>
            <a:off x="363500" y="1230050"/>
            <a:ext cx="38523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4800"/>
              <a:buNone/>
              <a:defRPr sz="4800">
                <a:solidFill>
                  <a:srgbClr val="8E7C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61" name="Google Shape;6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2000"/>
              <a:buNone/>
              <a:defRPr sz="12000">
                <a:solidFill>
                  <a:srgbClr val="8E7CC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" name="Google Shape;66;p1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67" name="Google Shape;6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 sin logo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11700" y="1116925"/>
            <a:ext cx="8520600" cy="126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13" name="Google Shape;1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3">
  <p:cSld name="TITLE_AND_BODY_3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2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8" name="Google Shape;78;p2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240100" y="821550"/>
            <a:ext cx="7786800" cy="60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4"/>
          <p:cNvSpPr txBox="1"/>
          <p:nvPr>
            <p:ph idx="1" type="subTitle"/>
          </p:nvPr>
        </p:nvSpPr>
        <p:spPr>
          <a:xfrm>
            <a:off x="265500" y="1424850"/>
            <a:ext cx="54843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7" name="Google Shape;17;p4"/>
          <p:cNvSpPr txBox="1"/>
          <p:nvPr>
            <p:ph idx="2" type="body"/>
          </p:nvPr>
        </p:nvSpPr>
        <p:spPr>
          <a:xfrm>
            <a:off x="311700" y="2155325"/>
            <a:ext cx="3999900" cy="24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vidades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293025" y="1547775"/>
            <a:ext cx="346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0" name="Google Shape;2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/>
          <p:nvPr>
            <p:ph idx="1" type="subTitle"/>
          </p:nvPr>
        </p:nvSpPr>
        <p:spPr>
          <a:xfrm>
            <a:off x="4293025" y="2921425"/>
            <a:ext cx="26631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i="1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jercicio">
  <p:cSld name="TITLE_AND_BODY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6"/>
          <p:cNvSpPr txBox="1"/>
          <p:nvPr>
            <p:ph idx="1" type="subTitle"/>
          </p:nvPr>
        </p:nvSpPr>
        <p:spPr>
          <a:xfrm>
            <a:off x="4751300" y="2785375"/>
            <a:ext cx="30180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i="1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vidad">
  <p:cSld name="TITLE_AND_BODY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7"/>
          <p:cNvSpPr txBox="1"/>
          <p:nvPr>
            <p:ph idx="1" type="subTitle"/>
          </p:nvPr>
        </p:nvSpPr>
        <p:spPr>
          <a:xfrm>
            <a:off x="4751300" y="2785375"/>
            <a:ext cx="30180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i="1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vidad 1">
  <p:cSld name="TITLE_AND_BODY_2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8"/>
          <p:cNvSpPr txBox="1"/>
          <p:nvPr>
            <p:ph idx="1" type="subTitle"/>
          </p:nvPr>
        </p:nvSpPr>
        <p:spPr>
          <a:xfrm>
            <a:off x="4751300" y="2785375"/>
            <a:ext cx="30180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i="1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tivo">
  <p:cSld name="TITLE_AND_BOD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1899450" y="459373"/>
            <a:ext cx="5345100" cy="7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33" name="Google Shape;3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9"/>
          <p:cNvSpPr txBox="1"/>
          <p:nvPr>
            <p:ph idx="1" type="subTitle"/>
          </p:nvPr>
        </p:nvSpPr>
        <p:spPr>
          <a:xfrm>
            <a:off x="1228325" y="1868825"/>
            <a:ext cx="6676800" cy="16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i="1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tivo 1">
  <p:cSld name="TITLE_AND_BODY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title"/>
          </p:nvPr>
        </p:nvSpPr>
        <p:spPr>
          <a:xfrm>
            <a:off x="1899450" y="459373"/>
            <a:ext cx="5345100" cy="7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37" name="Google Shape;37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0"/>
          <p:cNvSpPr txBox="1"/>
          <p:nvPr>
            <p:ph idx="1" type="subTitle"/>
          </p:nvPr>
        </p:nvSpPr>
        <p:spPr>
          <a:xfrm>
            <a:off x="1228325" y="1868825"/>
            <a:ext cx="6676800" cy="16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i="1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  <a:defRPr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6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9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8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0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2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4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0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7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0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/>
          <p:nvPr>
            <p:ph type="ctrTitle"/>
          </p:nvPr>
        </p:nvSpPr>
        <p:spPr>
          <a:xfrm>
            <a:off x="311700" y="1116925"/>
            <a:ext cx="8520600" cy="126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ES"/>
              <a:t>Responsive Design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848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45" name="Google Shape;145;p32"/>
          <p:cNvSpPr txBox="1"/>
          <p:nvPr/>
        </p:nvSpPr>
        <p:spPr>
          <a:xfrm>
            <a:off x="-606581" y="1433689"/>
            <a:ext cx="7063826" cy="12756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9525" marR="0" rtl="0" algn="l">
              <a:lnSpc>
                <a:spcPct val="627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Portrait - Landscape	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4570" y="1788583"/>
            <a:ext cx="470535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2"/>
          <p:cNvSpPr txBox="1"/>
          <p:nvPr/>
        </p:nvSpPr>
        <p:spPr>
          <a:xfrm>
            <a:off x="891823" y="2619021"/>
            <a:ext cx="255128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*Vertical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*Horizontal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848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53" name="Google Shape;153;p33"/>
          <p:cNvSpPr txBox="1"/>
          <p:nvPr/>
        </p:nvSpPr>
        <p:spPr>
          <a:xfrm>
            <a:off x="1265864" y="1749778"/>
            <a:ext cx="7063826" cy="12756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9525" marR="0" rtl="0" algn="l">
              <a:lnSpc>
                <a:spcPct val="574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Mobile First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33"/>
          <p:cNvSpPr txBox="1"/>
          <p:nvPr/>
        </p:nvSpPr>
        <p:spPr>
          <a:xfrm>
            <a:off x="2664177" y="2387599"/>
            <a:ext cx="426719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Empezar un website desde la menor resolución soportada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848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60" name="Google Shape;160;p34"/>
          <p:cNvSpPr txBox="1"/>
          <p:nvPr/>
        </p:nvSpPr>
        <p:spPr>
          <a:xfrm>
            <a:off x="2518931" y="1749778"/>
            <a:ext cx="7063826" cy="12756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9525" marR="0" rtl="0" algn="l">
              <a:lnSpc>
                <a:spcPct val="574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Desktop First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4"/>
          <p:cNvSpPr txBox="1"/>
          <p:nvPr/>
        </p:nvSpPr>
        <p:spPr>
          <a:xfrm>
            <a:off x="2664178" y="2539998"/>
            <a:ext cx="426719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Empezar un website desde la mayor resolución soportada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5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848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67" name="Google Shape;167;p35"/>
          <p:cNvSpPr txBox="1"/>
          <p:nvPr/>
        </p:nvSpPr>
        <p:spPr>
          <a:xfrm>
            <a:off x="1806222" y="1095022"/>
            <a:ext cx="5904089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Unidades Relativas de medida</a:t>
            </a:r>
            <a:endParaRPr b="1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5"/>
          <p:cNvSpPr txBox="1"/>
          <p:nvPr/>
        </p:nvSpPr>
        <p:spPr>
          <a:xfrm>
            <a:off x="1806222" y="2954877"/>
            <a:ext cx="426719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Varían según alguna condición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6"/>
          <p:cNvSpPr txBox="1"/>
          <p:nvPr>
            <p:ph type="title"/>
          </p:nvPr>
        </p:nvSpPr>
        <p:spPr>
          <a:xfrm>
            <a:off x="4270447" y="1468753"/>
            <a:ext cx="346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s-ES" sz="3200"/>
              <a:t>Porcentaje (%)</a:t>
            </a:r>
            <a:endParaRPr sz="3200"/>
          </a:p>
        </p:txBody>
      </p:sp>
      <p:sp>
        <p:nvSpPr>
          <p:cNvPr id="174" name="Google Shape;174;p36"/>
          <p:cNvSpPr txBox="1"/>
          <p:nvPr>
            <p:ph idx="1" type="subTitle"/>
          </p:nvPr>
        </p:nvSpPr>
        <p:spPr>
          <a:xfrm>
            <a:off x="4080142" y="2424714"/>
            <a:ext cx="3849510" cy="10296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</a:pPr>
            <a:r>
              <a:rPr lang="es-ES" sz="1800"/>
              <a:t>Longitud referente al tamaño de los elementos padre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7"/>
          <p:cNvSpPr txBox="1"/>
          <p:nvPr>
            <p:ph type="title"/>
          </p:nvPr>
        </p:nvSpPr>
        <p:spPr>
          <a:xfrm>
            <a:off x="4326892" y="1491331"/>
            <a:ext cx="346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s-ES" sz="3600"/>
              <a:t>em</a:t>
            </a:r>
            <a:endParaRPr sz="3600"/>
          </a:p>
        </p:txBody>
      </p:sp>
      <p:sp>
        <p:nvSpPr>
          <p:cNvPr id="180" name="Google Shape;180;p37"/>
          <p:cNvSpPr txBox="1"/>
          <p:nvPr>
            <p:ph idx="1" type="subTitle"/>
          </p:nvPr>
        </p:nvSpPr>
        <p:spPr>
          <a:xfrm>
            <a:off x="4089824" y="2436002"/>
            <a:ext cx="4218797" cy="939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</a:pPr>
            <a:r>
              <a:rPr lang="es-ES" sz="1800"/>
              <a:t>Unidad relativa al tamaño de fuente especificada más cercano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8"/>
          <p:cNvSpPr/>
          <p:nvPr/>
        </p:nvSpPr>
        <p:spPr>
          <a:xfrm>
            <a:off x="107244" y="1122878"/>
            <a:ext cx="8839202" cy="262540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312" y="1562100"/>
            <a:ext cx="8715375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0"/>
          <p:cNvSpPr txBox="1"/>
          <p:nvPr>
            <p:ph type="title"/>
          </p:nvPr>
        </p:nvSpPr>
        <p:spPr>
          <a:xfrm>
            <a:off x="4293025" y="1547775"/>
            <a:ext cx="346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s-ES" sz="3600"/>
              <a:t>rem</a:t>
            </a:r>
            <a:endParaRPr sz="3600"/>
          </a:p>
        </p:txBody>
      </p:sp>
      <p:sp>
        <p:nvSpPr>
          <p:cNvPr id="196" name="Google Shape;196;p40"/>
          <p:cNvSpPr txBox="1"/>
          <p:nvPr>
            <p:ph idx="1" type="subTitle"/>
          </p:nvPr>
        </p:nvSpPr>
        <p:spPr>
          <a:xfrm>
            <a:off x="4293025" y="2526313"/>
            <a:ext cx="4354264" cy="1142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</a:pPr>
            <a:r>
              <a:rPr lang="es-ES" sz="1600"/>
              <a:t>Unidad relativa al tamaño de fuente especificada en el ancestro más lejano (html o body)</a:t>
            </a: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831" y="293511"/>
            <a:ext cx="7442614" cy="4413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 txBox="1"/>
          <p:nvPr/>
        </p:nvSpPr>
        <p:spPr>
          <a:xfrm>
            <a:off x="621953" y="1733812"/>
            <a:ext cx="8069400" cy="30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ES" sz="2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Son las técnicas que usamos para adaptar nuestras aplicaciones web a la mayor cantidad de pantallas</a:t>
            </a:r>
            <a:endParaRPr b="0" i="0" sz="2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2"/>
          <p:cNvSpPr txBox="1"/>
          <p:nvPr>
            <p:ph type="title"/>
          </p:nvPr>
        </p:nvSpPr>
        <p:spPr>
          <a:xfrm>
            <a:off x="4270448" y="1276841"/>
            <a:ext cx="346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s-ES" sz="3600"/>
              <a:t>vw - vh</a:t>
            </a:r>
            <a:endParaRPr sz="3600"/>
          </a:p>
        </p:txBody>
      </p:sp>
      <p:sp>
        <p:nvSpPr>
          <p:cNvPr id="207" name="Google Shape;207;p42"/>
          <p:cNvSpPr txBox="1"/>
          <p:nvPr>
            <p:ph idx="1" type="subTitle"/>
          </p:nvPr>
        </p:nvSpPr>
        <p:spPr>
          <a:xfrm>
            <a:off x="3894668" y="2108625"/>
            <a:ext cx="4594578" cy="15263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</a:pPr>
            <a:r>
              <a:rPr lang="es-ES" sz="1600"/>
              <a:t>Unidad relativa porcentual con respecto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</a:pPr>
            <a:r>
              <a:rPr lang="es-ES" sz="1600"/>
              <a:t>al Viewport</a:t>
            </a:r>
            <a:endParaRPr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1200" y="286124"/>
            <a:ext cx="7563556" cy="363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43"/>
          <p:cNvSpPr txBox="1"/>
          <p:nvPr/>
        </p:nvSpPr>
        <p:spPr>
          <a:xfrm>
            <a:off x="3002844" y="3804356"/>
            <a:ext cx="443653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100vw = 1024px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100vh = 437px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6021" y="214489"/>
            <a:ext cx="2415608" cy="4601633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4"/>
          <p:cNvSpPr txBox="1"/>
          <p:nvPr/>
        </p:nvSpPr>
        <p:spPr>
          <a:xfrm>
            <a:off x="4165600" y="1851378"/>
            <a:ext cx="443653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100vw = 437px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100vh = 1024px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5"/>
          <p:cNvSpPr txBox="1"/>
          <p:nvPr/>
        </p:nvSpPr>
        <p:spPr>
          <a:xfrm>
            <a:off x="1371599" y="812800"/>
            <a:ext cx="590408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Media Queries</a:t>
            </a:r>
            <a:endParaRPr b="1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45"/>
          <p:cNvSpPr txBox="1"/>
          <p:nvPr/>
        </p:nvSpPr>
        <p:spPr>
          <a:xfrm>
            <a:off x="1411109" y="2212622"/>
            <a:ext cx="582506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Gracias a este módulo de CSS existe Responsive Design ya que permite adaptar la representación del contenido a las características del dispositivo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6"/>
          <p:cNvSpPr txBox="1"/>
          <p:nvPr/>
        </p:nvSpPr>
        <p:spPr>
          <a:xfrm>
            <a:off x="824088" y="1128889"/>
            <a:ext cx="7078134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8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@media</a:t>
            </a:r>
            <a:r>
              <a:rPr b="1" i="0" lang="es-E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-ES" sz="2800" u="none" cap="none" strike="noStrike">
                <a:solidFill>
                  <a:srgbClr val="00717D"/>
                </a:solidFill>
                <a:latin typeface="Arial"/>
                <a:ea typeface="Arial"/>
                <a:cs typeface="Arial"/>
                <a:sym typeface="Arial"/>
              </a:rPr>
              <a:t>media type </a:t>
            </a:r>
            <a:r>
              <a:rPr b="1" i="0" lang="es-ES" sz="28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1" i="0" lang="es-E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-ES" sz="28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s-ES" sz="28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condición</a:t>
            </a:r>
            <a:r>
              <a:rPr b="1" i="0" lang="es-ES" sz="28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8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28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46"/>
          <p:cNvSpPr txBox="1"/>
          <p:nvPr/>
        </p:nvSpPr>
        <p:spPr>
          <a:xfrm>
            <a:off x="982133" y="3036712"/>
            <a:ext cx="676204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compone de un media type y una o más condiciones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7"/>
          <p:cNvSpPr txBox="1"/>
          <p:nvPr/>
        </p:nvSpPr>
        <p:spPr>
          <a:xfrm>
            <a:off x="824088" y="1128889"/>
            <a:ext cx="7281334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8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@media</a:t>
            </a:r>
            <a:r>
              <a:rPr b="1" i="0" lang="es-E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-ES" sz="2800" u="none" cap="none" strike="noStrike">
                <a:solidFill>
                  <a:srgbClr val="00717D"/>
                </a:solidFill>
                <a:latin typeface="Arial"/>
                <a:ea typeface="Arial"/>
                <a:cs typeface="Arial"/>
                <a:sym typeface="Arial"/>
              </a:rPr>
              <a:t>screen </a:t>
            </a:r>
            <a:r>
              <a:rPr b="1" i="0" lang="es-ES" sz="28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1" i="0" lang="es-E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-ES" sz="28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s-ES" sz="28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max-width: 768px</a:t>
            </a:r>
            <a:r>
              <a:rPr b="1" i="0" lang="es-ES" sz="28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8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28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47"/>
          <p:cNvSpPr txBox="1"/>
          <p:nvPr/>
        </p:nvSpPr>
        <p:spPr>
          <a:xfrm>
            <a:off x="982133" y="3036712"/>
            <a:ext cx="676204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Todas las pantallas con un ancho inferior o igual a 768px cumplen esta condición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8"/>
          <p:cNvSpPr txBox="1"/>
          <p:nvPr/>
        </p:nvSpPr>
        <p:spPr>
          <a:xfrm>
            <a:off x="824088" y="1128889"/>
            <a:ext cx="7281334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8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@media</a:t>
            </a:r>
            <a:r>
              <a:rPr b="1" i="0" lang="es-E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-ES" sz="2800" u="none" cap="none" strike="noStrike">
                <a:solidFill>
                  <a:srgbClr val="00717D"/>
                </a:solidFill>
                <a:latin typeface="Arial"/>
                <a:ea typeface="Arial"/>
                <a:cs typeface="Arial"/>
                <a:sym typeface="Arial"/>
              </a:rPr>
              <a:t>screen </a:t>
            </a:r>
            <a:r>
              <a:rPr b="1" i="0" lang="es-ES" sz="28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1" i="0" lang="es-E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-ES" sz="28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s-ES" sz="28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max-width: 768px</a:t>
            </a:r>
            <a:r>
              <a:rPr b="1" i="0" lang="es-ES" sz="28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1" i="0" lang="es-ES" sz="28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i="0" lang="es-ES" sz="28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s-ES" sz="28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min-width:480px</a:t>
            </a:r>
            <a:r>
              <a:rPr b="1" i="0" lang="es-ES" sz="28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8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28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48"/>
          <p:cNvSpPr txBox="1"/>
          <p:nvPr/>
        </p:nvSpPr>
        <p:spPr>
          <a:xfrm>
            <a:off x="982133" y="3036712"/>
            <a:ext cx="676204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Todas las pantallas con un ancho de 480px hasta 768px cumplen esta condición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9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848"/>
              </a:buClr>
              <a:buSzPts val="2400"/>
              <a:buNone/>
            </a:pPr>
            <a:r>
              <a:rPr lang="es-ES"/>
              <a:t>Mobile First</a:t>
            </a:r>
            <a:endParaRPr/>
          </a:p>
        </p:txBody>
      </p:sp>
      <p:sp>
        <p:nvSpPr>
          <p:cNvPr id="249" name="Google Shape;249;p49"/>
          <p:cNvSpPr txBox="1"/>
          <p:nvPr>
            <p:ph idx="1" type="body"/>
          </p:nvPr>
        </p:nvSpPr>
        <p:spPr>
          <a:xfrm>
            <a:off x="311700" y="1152475"/>
            <a:ext cx="8481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-ES" sz="2400">
                <a:solidFill>
                  <a:srgbClr val="FFC000"/>
                </a:solidFill>
              </a:rPr>
              <a:t>@media </a:t>
            </a:r>
            <a:r>
              <a:rPr b="1" lang="es-ES" sz="2400">
                <a:solidFill>
                  <a:srgbClr val="00717D"/>
                </a:solidFill>
              </a:rPr>
              <a:t>screen</a:t>
            </a:r>
            <a:r>
              <a:rPr b="1" lang="es-ES" sz="2400"/>
              <a:t> </a:t>
            </a:r>
            <a:r>
              <a:rPr b="1" lang="es-ES" sz="2400">
                <a:solidFill>
                  <a:srgbClr val="FFC000"/>
                </a:solidFill>
              </a:rPr>
              <a:t>and</a:t>
            </a:r>
            <a:r>
              <a:rPr b="1" lang="es-ES" sz="2400"/>
              <a:t> </a:t>
            </a:r>
            <a:r>
              <a:rPr b="1" lang="es-ES" sz="2400">
                <a:solidFill>
                  <a:srgbClr val="7030A0"/>
                </a:solidFill>
              </a:rPr>
              <a:t>(</a:t>
            </a:r>
            <a:r>
              <a:rPr b="1" lang="es-ES" sz="2400">
                <a:solidFill>
                  <a:srgbClr val="00B050"/>
                </a:solidFill>
              </a:rPr>
              <a:t>min-width</a:t>
            </a:r>
            <a:r>
              <a:rPr b="1" lang="es-ES" sz="2400"/>
              <a:t>: </a:t>
            </a:r>
            <a:r>
              <a:rPr b="1" lang="es-ES" sz="2400">
                <a:solidFill>
                  <a:srgbClr val="00B050"/>
                </a:solidFill>
              </a:rPr>
              <a:t>320px</a:t>
            </a:r>
            <a:r>
              <a:rPr b="1" lang="es-ES" sz="2400">
                <a:solidFill>
                  <a:srgbClr val="7030A0"/>
                </a:solidFill>
              </a:rPr>
              <a:t>)</a:t>
            </a:r>
            <a:r>
              <a:rPr b="1" lang="es-ES" sz="2400"/>
              <a:t> </a:t>
            </a:r>
            <a:r>
              <a:rPr b="1" lang="es-ES" sz="2400">
                <a:solidFill>
                  <a:srgbClr val="7030A0"/>
                </a:solidFill>
              </a:rPr>
              <a:t>{}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-ES" sz="2400">
                <a:solidFill>
                  <a:srgbClr val="FFC000"/>
                </a:solidFill>
              </a:rPr>
              <a:t>@media </a:t>
            </a:r>
            <a:r>
              <a:rPr b="1" lang="es-ES" sz="2400">
                <a:solidFill>
                  <a:srgbClr val="00717D"/>
                </a:solidFill>
              </a:rPr>
              <a:t>screen </a:t>
            </a:r>
            <a:r>
              <a:rPr b="1" lang="es-ES" sz="2400">
                <a:solidFill>
                  <a:srgbClr val="FFC000"/>
                </a:solidFill>
              </a:rPr>
              <a:t>and</a:t>
            </a:r>
            <a:r>
              <a:rPr b="1" lang="es-ES" sz="2400"/>
              <a:t> </a:t>
            </a:r>
            <a:r>
              <a:rPr b="1" lang="es-ES" sz="2400">
                <a:solidFill>
                  <a:srgbClr val="7030A0"/>
                </a:solidFill>
              </a:rPr>
              <a:t>(</a:t>
            </a:r>
            <a:r>
              <a:rPr b="1" lang="es-ES" sz="2400">
                <a:solidFill>
                  <a:srgbClr val="00B050"/>
                </a:solidFill>
              </a:rPr>
              <a:t>min-width</a:t>
            </a:r>
            <a:r>
              <a:rPr b="1" lang="es-ES" sz="2400"/>
              <a:t>: </a:t>
            </a:r>
            <a:r>
              <a:rPr b="1" lang="es-ES" sz="2400">
                <a:solidFill>
                  <a:srgbClr val="00B050"/>
                </a:solidFill>
              </a:rPr>
              <a:t>480px</a:t>
            </a:r>
            <a:r>
              <a:rPr b="1" lang="es-ES" sz="2400">
                <a:solidFill>
                  <a:srgbClr val="7030A0"/>
                </a:solidFill>
              </a:rPr>
              <a:t>)</a:t>
            </a:r>
            <a:r>
              <a:rPr b="1" lang="es-ES" sz="2400"/>
              <a:t> </a:t>
            </a:r>
            <a:r>
              <a:rPr b="1" lang="es-ES" sz="2400">
                <a:solidFill>
                  <a:srgbClr val="7030A0"/>
                </a:solidFill>
              </a:rPr>
              <a:t>{}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-ES" sz="2400">
                <a:solidFill>
                  <a:srgbClr val="FFC000"/>
                </a:solidFill>
              </a:rPr>
              <a:t>@media </a:t>
            </a:r>
            <a:r>
              <a:rPr b="1" lang="es-ES" sz="2400">
                <a:solidFill>
                  <a:srgbClr val="00717D"/>
                </a:solidFill>
              </a:rPr>
              <a:t>screen </a:t>
            </a:r>
            <a:r>
              <a:rPr b="1" lang="es-ES" sz="2400">
                <a:solidFill>
                  <a:srgbClr val="FFC000"/>
                </a:solidFill>
              </a:rPr>
              <a:t>and</a:t>
            </a:r>
            <a:r>
              <a:rPr b="1" lang="es-ES" sz="2400"/>
              <a:t> </a:t>
            </a:r>
            <a:r>
              <a:rPr b="1" lang="es-ES" sz="2400">
                <a:solidFill>
                  <a:srgbClr val="7030A0"/>
                </a:solidFill>
              </a:rPr>
              <a:t>(</a:t>
            </a:r>
            <a:r>
              <a:rPr b="1" lang="es-ES" sz="2400">
                <a:solidFill>
                  <a:srgbClr val="00B050"/>
                </a:solidFill>
              </a:rPr>
              <a:t>min-width</a:t>
            </a:r>
            <a:r>
              <a:rPr b="1" lang="es-ES" sz="2400"/>
              <a:t>: </a:t>
            </a:r>
            <a:r>
              <a:rPr b="1" lang="es-ES" sz="2400">
                <a:solidFill>
                  <a:srgbClr val="00B050"/>
                </a:solidFill>
              </a:rPr>
              <a:t>768px</a:t>
            </a:r>
            <a:r>
              <a:rPr b="1" lang="es-ES" sz="2400">
                <a:solidFill>
                  <a:srgbClr val="7030A0"/>
                </a:solidFill>
              </a:rPr>
              <a:t>)</a:t>
            </a:r>
            <a:r>
              <a:rPr b="1" lang="es-ES" sz="2400"/>
              <a:t> </a:t>
            </a:r>
            <a:r>
              <a:rPr b="1" lang="es-ES" sz="2400">
                <a:solidFill>
                  <a:srgbClr val="7030A0"/>
                </a:solidFill>
              </a:rPr>
              <a:t>{}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-ES" sz="2400">
                <a:solidFill>
                  <a:srgbClr val="FFC000"/>
                </a:solidFill>
              </a:rPr>
              <a:t>@media </a:t>
            </a:r>
            <a:r>
              <a:rPr b="1" lang="es-ES" sz="2400">
                <a:solidFill>
                  <a:srgbClr val="00717D"/>
                </a:solidFill>
              </a:rPr>
              <a:t>screen </a:t>
            </a:r>
            <a:r>
              <a:rPr b="1" lang="es-ES" sz="2400">
                <a:solidFill>
                  <a:srgbClr val="FFC000"/>
                </a:solidFill>
              </a:rPr>
              <a:t>and</a:t>
            </a:r>
            <a:r>
              <a:rPr b="1" lang="es-ES" sz="2400"/>
              <a:t> </a:t>
            </a:r>
            <a:r>
              <a:rPr b="1" lang="es-ES" sz="2400">
                <a:solidFill>
                  <a:srgbClr val="7030A0"/>
                </a:solidFill>
              </a:rPr>
              <a:t>(</a:t>
            </a:r>
            <a:r>
              <a:rPr b="1" lang="es-ES" sz="2400">
                <a:solidFill>
                  <a:srgbClr val="00B050"/>
                </a:solidFill>
              </a:rPr>
              <a:t>min-width</a:t>
            </a:r>
            <a:r>
              <a:rPr b="1" lang="es-ES" sz="2400"/>
              <a:t>: </a:t>
            </a:r>
            <a:r>
              <a:rPr b="1" lang="es-ES" sz="2400">
                <a:solidFill>
                  <a:srgbClr val="00B050"/>
                </a:solidFill>
              </a:rPr>
              <a:t>1024px</a:t>
            </a:r>
            <a:r>
              <a:rPr b="1" lang="es-ES" sz="2400">
                <a:solidFill>
                  <a:srgbClr val="7030A0"/>
                </a:solidFill>
              </a:rPr>
              <a:t>)</a:t>
            </a:r>
            <a:r>
              <a:rPr b="1" lang="es-ES" sz="2400"/>
              <a:t> </a:t>
            </a:r>
            <a:r>
              <a:rPr b="1" lang="es-ES" sz="2400">
                <a:solidFill>
                  <a:srgbClr val="7030A0"/>
                </a:solidFill>
              </a:rPr>
              <a:t>{}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400"/>
          </a:p>
          <a:p>
            <a:pPr indent="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ES" sz="2400"/>
              <a:t>Min-width = Desde</a:t>
            </a:r>
            <a:endParaRPr b="1"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0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848"/>
              </a:buClr>
              <a:buSzPts val="2400"/>
              <a:buNone/>
            </a:pPr>
            <a:r>
              <a:rPr lang="es-ES"/>
              <a:t>Desktop First</a:t>
            </a:r>
            <a:endParaRPr/>
          </a:p>
        </p:txBody>
      </p:sp>
      <p:sp>
        <p:nvSpPr>
          <p:cNvPr id="255" name="Google Shape;255;p50"/>
          <p:cNvSpPr txBox="1"/>
          <p:nvPr>
            <p:ph idx="1" type="body"/>
          </p:nvPr>
        </p:nvSpPr>
        <p:spPr>
          <a:xfrm>
            <a:off x="311700" y="1152475"/>
            <a:ext cx="8481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-ES" sz="2400">
                <a:solidFill>
                  <a:srgbClr val="FFC000"/>
                </a:solidFill>
              </a:rPr>
              <a:t>@media </a:t>
            </a:r>
            <a:r>
              <a:rPr b="1" lang="es-ES" sz="2400">
                <a:solidFill>
                  <a:srgbClr val="00717D"/>
                </a:solidFill>
              </a:rPr>
              <a:t>screen</a:t>
            </a:r>
            <a:r>
              <a:rPr b="1" lang="es-ES" sz="2400"/>
              <a:t> </a:t>
            </a:r>
            <a:r>
              <a:rPr b="1" lang="es-ES" sz="2400">
                <a:solidFill>
                  <a:srgbClr val="FFC000"/>
                </a:solidFill>
              </a:rPr>
              <a:t>and</a:t>
            </a:r>
            <a:r>
              <a:rPr b="1" lang="es-ES" sz="2400"/>
              <a:t> </a:t>
            </a:r>
            <a:r>
              <a:rPr b="1" lang="es-ES" sz="2400">
                <a:solidFill>
                  <a:srgbClr val="7030A0"/>
                </a:solidFill>
              </a:rPr>
              <a:t>(</a:t>
            </a:r>
            <a:r>
              <a:rPr b="1" lang="es-ES" sz="2400">
                <a:solidFill>
                  <a:srgbClr val="00B050"/>
                </a:solidFill>
              </a:rPr>
              <a:t>max-width</a:t>
            </a:r>
            <a:r>
              <a:rPr b="1" lang="es-ES" sz="2400"/>
              <a:t>: </a:t>
            </a:r>
            <a:r>
              <a:rPr b="1" lang="es-ES" sz="2400">
                <a:solidFill>
                  <a:srgbClr val="00B050"/>
                </a:solidFill>
              </a:rPr>
              <a:t>1024px</a:t>
            </a:r>
            <a:r>
              <a:rPr b="1" lang="es-ES" sz="2400">
                <a:solidFill>
                  <a:srgbClr val="7030A0"/>
                </a:solidFill>
              </a:rPr>
              <a:t>)</a:t>
            </a:r>
            <a:r>
              <a:rPr b="1" lang="es-ES" sz="2400"/>
              <a:t> </a:t>
            </a:r>
            <a:r>
              <a:rPr b="1" lang="es-ES" sz="2400">
                <a:solidFill>
                  <a:srgbClr val="7030A0"/>
                </a:solidFill>
              </a:rPr>
              <a:t>{}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-ES" sz="2400">
                <a:solidFill>
                  <a:srgbClr val="FFC000"/>
                </a:solidFill>
              </a:rPr>
              <a:t>@media </a:t>
            </a:r>
            <a:r>
              <a:rPr b="1" lang="es-ES" sz="2400">
                <a:solidFill>
                  <a:srgbClr val="00717D"/>
                </a:solidFill>
              </a:rPr>
              <a:t>screen </a:t>
            </a:r>
            <a:r>
              <a:rPr b="1" lang="es-ES" sz="2400">
                <a:solidFill>
                  <a:srgbClr val="FFC000"/>
                </a:solidFill>
              </a:rPr>
              <a:t>and</a:t>
            </a:r>
            <a:r>
              <a:rPr b="1" lang="es-ES" sz="2400"/>
              <a:t> </a:t>
            </a:r>
            <a:r>
              <a:rPr b="1" lang="es-ES" sz="2400">
                <a:solidFill>
                  <a:srgbClr val="7030A0"/>
                </a:solidFill>
              </a:rPr>
              <a:t>(</a:t>
            </a:r>
            <a:r>
              <a:rPr b="1" lang="es-ES" sz="2400">
                <a:solidFill>
                  <a:srgbClr val="00B050"/>
                </a:solidFill>
              </a:rPr>
              <a:t>max-width</a:t>
            </a:r>
            <a:r>
              <a:rPr b="1" lang="es-ES" sz="2400"/>
              <a:t>: </a:t>
            </a:r>
            <a:r>
              <a:rPr b="1" lang="es-ES" sz="2400">
                <a:solidFill>
                  <a:srgbClr val="00B050"/>
                </a:solidFill>
              </a:rPr>
              <a:t>768px</a:t>
            </a:r>
            <a:r>
              <a:rPr b="1" lang="es-ES" sz="2400">
                <a:solidFill>
                  <a:srgbClr val="7030A0"/>
                </a:solidFill>
              </a:rPr>
              <a:t>)</a:t>
            </a:r>
            <a:r>
              <a:rPr b="1" lang="es-ES" sz="2400"/>
              <a:t> </a:t>
            </a:r>
            <a:r>
              <a:rPr b="1" lang="es-ES" sz="2400">
                <a:solidFill>
                  <a:srgbClr val="7030A0"/>
                </a:solidFill>
              </a:rPr>
              <a:t>{}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-ES" sz="2400">
                <a:solidFill>
                  <a:srgbClr val="FFC000"/>
                </a:solidFill>
              </a:rPr>
              <a:t>@media </a:t>
            </a:r>
            <a:r>
              <a:rPr b="1" lang="es-ES" sz="2400">
                <a:solidFill>
                  <a:srgbClr val="00717D"/>
                </a:solidFill>
              </a:rPr>
              <a:t>screen </a:t>
            </a:r>
            <a:r>
              <a:rPr b="1" lang="es-ES" sz="2400">
                <a:solidFill>
                  <a:srgbClr val="FFC000"/>
                </a:solidFill>
              </a:rPr>
              <a:t>and</a:t>
            </a:r>
            <a:r>
              <a:rPr b="1" lang="es-ES" sz="2400"/>
              <a:t> </a:t>
            </a:r>
            <a:r>
              <a:rPr b="1" lang="es-ES" sz="2400">
                <a:solidFill>
                  <a:srgbClr val="7030A0"/>
                </a:solidFill>
              </a:rPr>
              <a:t>(</a:t>
            </a:r>
            <a:r>
              <a:rPr b="1" lang="es-ES" sz="2400">
                <a:solidFill>
                  <a:srgbClr val="00B050"/>
                </a:solidFill>
              </a:rPr>
              <a:t>max-width</a:t>
            </a:r>
            <a:r>
              <a:rPr b="1" lang="es-ES" sz="2400"/>
              <a:t>: </a:t>
            </a:r>
            <a:r>
              <a:rPr b="1" lang="es-ES" sz="2400">
                <a:solidFill>
                  <a:srgbClr val="00B050"/>
                </a:solidFill>
              </a:rPr>
              <a:t>480px</a:t>
            </a:r>
            <a:r>
              <a:rPr b="1" lang="es-ES" sz="2400">
                <a:solidFill>
                  <a:srgbClr val="7030A0"/>
                </a:solidFill>
              </a:rPr>
              <a:t>)</a:t>
            </a:r>
            <a:r>
              <a:rPr b="1" lang="es-ES" sz="2400"/>
              <a:t> </a:t>
            </a:r>
            <a:r>
              <a:rPr b="1" lang="es-ES" sz="2400">
                <a:solidFill>
                  <a:srgbClr val="7030A0"/>
                </a:solidFill>
              </a:rPr>
              <a:t>{}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-ES" sz="2400">
                <a:solidFill>
                  <a:srgbClr val="FFC000"/>
                </a:solidFill>
              </a:rPr>
              <a:t>@media </a:t>
            </a:r>
            <a:r>
              <a:rPr b="1" lang="es-ES" sz="2400">
                <a:solidFill>
                  <a:srgbClr val="00717D"/>
                </a:solidFill>
              </a:rPr>
              <a:t>screen </a:t>
            </a:r>
            <a:r>
              <a:rPr b="1" lang="es-ES" sz="2400">
                <a:solidFill>
                  <a:srgbClr val="FFC000"/>
                </a:solidFill>
              </a:rPr>
              <a:t>and</a:t>
            </a:r>
            <a:r>
              <a:rPr b="1" lang="es-ES" sz="2400"/>
              <a:t> </a:t>
            </a:r>
            <a:r>
              <a:rPr b="1" lang="es-ES" sz="2400">
                <a:solidFill>
                  <a:srgbClr val="7030A0"/>
                </a:solidFill>
              </a:rPr>
              <a:t>(</a:t>
            </a:r>
            <a:r>
              <a:rPr b="1" lang="es-ES" sz="2400">
                <a:solidFill>
                  <a:srgbClr val="00B050"/>
                </a:solidFill>
              </a:rPr>
              <a:t>max-width</a:t>
            </a:r>
            <a:r>
              <a:rPr b="1" lang="es-ES" sz="2400"/>
              <a:t>: </a:t>
            </a:r>
            <a:r>
              <a:rPr b="1" lang="es-ES" sz="2400">
                <a:solidFill>
                  <a:srgbClr val="00B050"/>
                </a:solidFill>
              </a:rPr>
              <a:t>320px</a:t>
            </a:r>
            <a:r>
              <a:rPr b="1" lang="es-ES" sz="2400">
                <a:solidFill>
                  <a:srgbClr val="7030A0"/>
                </a:solidFill>
              </a:rPr>
              <a:t>)</a:t>
            </a:r>
            <a:r>
              <a:rPr b="1" lang="es-ES" sz="2400"/>
              <a:t> </a:t>
            </a:r>
            <a:r>
              <a:rPr b="1" lang="es-ES" sz="2400">
                <a:solidFill>
                  <a:srgbClr val="7030A0"/>
                </a:solidFill>
              </a:rPr>
              <a:t>{}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400"/>
          </a:p>
          <a:p>
            <a:pPr indent="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ES" sz="2400"/>
              <a:t>Max-width = Hasta</a:t>
            </a:r>
            <a:endParaRPr b="1"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/>
          <p:nvPr>
            <p:ph type="ctrTitle"/>
          </p:nvPr>
        </p:nvSpPr>
        <p:spPr>
          <a:xfrm>
            <a:off x="311700" y="1116925"/>
            <a:ext cx="8520600" cy="126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ES"/>
              <a:t>Introducción a Flexbox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848"/>
              </a:buClr>
              <a:buSzPts val="2400"/>
              <a:buNone/>
            </a:pPr>
            <a:r>
              <a:rPr lang="es-ES"/>
              <a:t>Patrones en Responsive Design</a:t>
            </a:r>
            <a:endParaRPr/>
          </a:p>
        </p:txBody>
      </p:sp>
      <p:sp>
        <p:nvSpPr>
          <p:cNvPr id="95" name="Google Shape;95;p25"/>
          <p:cNvSpPr txBox="1"/>
          <p:nvPr/>
        </p:nvSpPr>
        <p:spPr>
          <a:xfrm>
            <a:off x="2080605" y="1654790"/>
            <a:ext cx="4982789" cy="24769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ES" sz="2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Ejemplos más comunes de cómo se ha usado Responsive Design en la práctica</a:t>
            </a:r>
            <a:endParaRPr b="0" i="0" sz="2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2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/>
              <a:t>Contexto Histórico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i="1" sz="15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66" name="Google Shape;266;p52"/>
          <p:cNvSpPr txBox="1"/>
          <p:nvPr/>
        </p:nvSpPr>
        <p:spPr>
          <a:xfrm>
            <a:off x="3180225" y="1508750"/>
            <a:ext cx="4137600" cy="18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for sections in a webpage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Inline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for 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for two-dimensional table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Positioned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for explicit position of an element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7" name="Google Shape;267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2213" y="1164957"/>
            <a:ext cx="6079575" cy="3474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3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/>
              <a:t>Contexto Histórico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i="1" sz="15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273" name="Google Shape;273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8188" y="948800"/>
            <a:ext cx="6827624" cy="372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4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/>
              <a:t>¿Qué es Flexbox?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i="1" sz="15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79" name="Google Shape;279;p54"/>
          <p:cNvSpPr txBox="1"/>
          <p:nvPr/>
        </p:nvSpPr>
        <p:spPr>
          <a:xfrm>
            <a:off x="497775" y="1135500"/>
            <a:ext cx="8069400" cy="30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rPr b="1" i="0" lang="es-ES" sz="17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Flexbox</a:t>
            </a:r>
            <a:r>
              <a:rPr b="0" i="0" lang="es-ES" sz="17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es un sistema de </a:t>
            </a:r>
            <a:r>
              <a:rPr b="1" i="0" lang="es-ES" sz="17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elementos flexibles</a:t>
            </a:r>
            <a:r>
              <a:rPr b="0" i="0" lang="es-ES" sz="17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1750" u="none" cap="none" strike="noStrike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t/>
            </a:r>
            <a:endParaRPr b="0" i="0" sz="1750" u="none" cap="none" strike="noStrike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rPr b="0" i="0" lang="es-ES" sz="17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Los elementos HTML se adaptan y colocan automáticamente y es más fácil personalizar los diseños.</a:t>
            </a:r>
            <a:endParaRPr b="0" i="0" sz="1750" u="none" cap="none" strike="noStrike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t/>
            </a:r>
            <a:endParaRPr b="0" i="0" sz="1750" u="none" cap="none" strike="noStrike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rPr b="0" i="0" lang="es-ES" sz="17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Está especialmente diseñado para crear, mediante CSS, estructuras de </a:t>
            </a:r>
            <a:r>
              <a:rPr b="1" i="0" lang="es-ES" sz="17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una sóla dimensión</a:t>
            </a:r>
            <a:r>
              <a:rPr b="0" i="0" lang="es-ES" sz="17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5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/>
              <a:t>¿Qué es Flexbox?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i="1" sz="15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1" lang="es-ES" sz="15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Flex</a:t>
            </a:r>
            <a:r>
              <a:rPr b="0" i="1" lang="es-ES" sz="15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ible </a:t>
            </a:r>
            <a:r>
              <a:rPr i="1" lang="es-ES" sz="15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Box</a:t>
            </a:r>
            <a:r>
              <a:rPr b="0" i="1" lang="es-ES" sz="15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es</a:t>
            </a:r>
            <a:endParaRPr/>
          </a:p>
        </p:txBody>
      </p:sp>
      <p:pic>
        <p:nvPicPr>
          <p:cNvPr id="285" name="Google Shape;285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0875" y="1522614"/>
            <a:ext cx="6062249" cy="284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6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/>
              <a:t>Contenedor padre</a:t>
            </a:r>
            <a:endParaRPr b="0"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291" name="Google Shape;291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2275" y="1239800"/>
            <a:ext cx="6699451" cy="266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7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/>
              <a:t>Elementos hijos</a:t>
            </a:r>
            <a:endParaRPr b="0"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297" name="Google Shape;297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8788" y="1248638"/>
            <a:ext cx="6786424" cy="2646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8"/>
          <p:cNvSpPr txBox="1"/>
          <p:nvPr>
            <p:ph type="title"/>
          </p:nvPr>
        </p:nvSpPr>
        <p:spPr>
          <a:xfrm>
            <a:off x="311700" y="1223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/>
              <a:t>Propiedad flex-direction</a:t>
            </a:r>
            <a:endParaRPr/>
          </a:p>
        </p:txBody>
      </p:sp>
      <p:pic>
        <p:nvPicPr>
          <p:cNvPr id="303" name="Google Shape;303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875" y="936900"/>
            <a:ext cx="7902249" cy="3628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9"/>
          <p:cNvSpPr txBox="1"/>
          <p:nvPr>
            <p:ph type="title"/>
          </p:nvPr>
        </p:nvSpPr>
        <p:spPr>
          <a:xfrm>
            <a:off x="311700" y="1223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/>
              <a:t>Propiedad flex-wrap</a:t>
            </a:r>
            <a:endParaRPr/>
          </a:p>
        </p:txBody>
      </p:sp>
      <p:pic>
        <p:nvPicPr>
          <p:cNvPr id="309" name="Google Shape;309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2413" y="1019525"/>
            <a:ext cx="7139585" cy="371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60"/>
          <p:cNvSpPr txBox="1"/>
          <p:nvPr>
            <p:ph type="title"/>
          </p:nvPr>
        </p:nvSpPr>
        <p:spPr>
          <a:xfrm>
            <a:off x="311700" y="1223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/>
              <a:t>Propiedad justify-content</a:t>
            </a:r>
            <a:endParaRPr/>
          </a:p>
        </p:txBody>
      </p:sp>
      <p:pic>
        <p:nvPicPr>
          <p:cNvPr id="315" name="Google Shape;315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6675" y="957300"/>
            <a:ext cx="2290649" cy="3832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1"/>
          <p:cNvSpPr txBox="1"/>
          <p:nvPr>
            <p:ph type="title"/>
          </p:nvPr>
        </p:nvSpPr>
        <p:spPr>
          <a:xfrm>
            <a:off x="311700" y="1223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/>
              <a:t>Propiedad align-items</a:t>
            </a:r>
            <a:endParaRPr/>
          </a:p>
        </p:txBody>
      </p:sp>
      <p:pic>
        <p:nvPicPr>
          <p:cNvPr id="321" name="Google Shape;321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0200" y="912325"/>
            <a:ext cx="3123588" cy="4143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/>
          <p:nvPr/>
        </p:nvSpPr>
        <p:spPr>
          <a:xfrm>
            <a:off x="1418035" y="794232"/>
            <a:ext cx="6307931" cy="2964656"/>
          </a:xfrm>
          <a:custGeom>
            <a:rect b="b" l="l" r="r" t="t"/>
            <a:pathLst>
              <a:path extrusionOk="0" h="3952875" w="8410575">
                <a:moveTo>
                  <a:pt x="0" y="0"/>
                </a:moveTo>
                <a:lnTo>
                  <a:pt x="8410575" y="0"/>
                </a:lnTo>
                <a:lnTo>
                  <a:pt x="8410575" y="3952875"/>
                </a:lnTo>
                <a:lnTo>
                  <a:pt x="0" y="39528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6"/>
          <p:cNvSpPr/>
          <p:nvPr/>
        </p:nvSpPr>
        <p:spPr>
          <a:xfrm>
            <a:off x="1418035" y="794232"/>
            <a:ext cx="6307931" cy="296465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6"/>
          <p:cNvSpPr txBox="1"/>
          <p:nvPr/>
        </p:nvSpPr>
        <p:spPr>
          <a:xfrm>
            <a:off x="2749313" y="4111770"/>
            <a:ext cx="3695381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9525" marR="0" rtl="0" algn="l">
              <a:lnSpc>
                <a:spcPct val="1051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6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Mostly  Fluid 	</a:t>
            </a:r>
            <a:endParaRPr b="0" i="0" sz="262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2"/>
          <p:cNvSpPr txBox="1"/>
          <p:nvPr>
            <p:ph type="title"/>
          </p:nvPr>
        </p:nvSpPr>
        <p:spPr>
          <a:xfrm>
            <a:off x="311700" y="1223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/>
              <a:t>Propiedad align-content</a:t>
            </a:r>
            <a:endParaRPr/>
          </a:p>
        </p:txBody>
      </p:sp>
      <p:pic>
        <p:nvPicPr>
          <p:cNvPr id="327" name="Google Shape;327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8350" y="863625"/>
            <a:ext cx="3067311" cy="4143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3"/>
          <p:cNvSpPr txBox="1"/>
          <p:nvPr>
            <p:ph type="title"/>
          </p:nvPr>
        </p:nvSpPr>
        <p:spPr>
          <a:xfrm>
            <a:off x="311700" y="1223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/>
              <a:t>Propiedad flex-grow</a:t>
            </a:r>
            <a:endParaRPr/>
          </a:p>
        </p:txBody>
      </p:sp>
      <p:pic>
        <p:nvPicPr>
          <p:cNvPr id="333" name="Google Shape;333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263" y="963825"/>
            <a:ext cx="7895474" cy="370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64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/>
              <a:t>Elementos hijos</a:t>
            </a:r>
            <a:endParaRPr b="0"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339" name="Google Shape;339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8788" y="1248638"/>
            <a:ext cx="6786424" cy="2646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5"/>
          <p:cNvSpPr txBox="1"/>
          <p:nvPr>
            <p:ph type="title"/>
          </p:nvPr>
        </p:nvSpPr>
        <p:spPr>
          <a:xfrm>
            <a:off x="311700" y="1223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/>
              <a:t>Propiedad order</a:t>
            </a:r>
            <a:endParaRPr/>
          </a:p>
        </p:txBody>
      </p:sp>
      <p:pic>
        <p:nvPicPr>
          <p:cNvPr id="345" name="Google Shape;345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6675" y="1337200"/>
            <a:ext cx="7270650" cy="287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6"/>
          <p:cNvSpPr txBox="1"/>
          <p:nvPr>
            <p:ph type="title"/>
          </p:nvPr>
        </p:nvSpPr>
        <p:spPr>
          <a:xfrm>
            <a:off x="311700" y="1223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/>
              <a:t>Propiedad flex-shrink</a:t>
            </a:r>
            <a:endParaRPr/>
          </a:p>
        </p:txBody>
      </p:sp>
      <p:sp>
        <p:nvSpPr>
          <p:cNvPr id="351" name="Google Shape;351;p66"/>
          <p:cNvSpPr txBox="1"/>
          <p:nvPr/>
        </p:nvSpPr>
        <p:spPr>
          <a:xfrm>
            <a:off x="497775" y="1135500"/>
            <a:ext cx="8069400" cy="30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rPr b="0" i="0" lang="es-ES" sz="1750" u="none" cap="none" strike="noStrike">
                <a:solidFill>
                  <a:srgbClr val="99999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Opuesta a flex-grow.</a:t>
            </a:r>
            <a:endParaRPr b="0" i="0" sz="1750" u="none" cap="none" strike="noStrike">
              <a:solidFill>
                <a:srgbClr val="999999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t/>
            </a:r>
            <a:endParaRPr b="0" i="0" sz="1750" u="none" cap="none" strike="noStrike">
              <a:solidFill>
                <a:srgbClr val="999999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rPr b="0" i="0" lang="es-ES" sz="1750" u="none" cap="none" strike="noStrike">
                <a:solidFill>
                  <a:srgbClr val="99999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Mientras que la anterior indica un factor de crecimiento, flex-shrink aplica un factor de decrecimiento.</a:t>
            </a:r>
            <a:endParaRPr b="0" i="0" sz="1750" u="none" cap="none" strike="noStrike">
              <a:solidFill>
                <a:srgbClr val="999999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t/>
            </a:r>
            <a:endParaRPr b="0" i="0" sz="1750" u="none" cap="none" strike="noStrike">
              <a:solidFill>
                <a:srgbClr val="999999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rPr b="0" i="0" lang="es-ES" sz="1750" u="none" cap="none" strike="noStrike">
                <a:solidFill>
                  <a:srgbClr val="99999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Los ítems que tengan un valor numérico más grande, serán más pequeños, mientras que los que tengan un valor numérico más pequeño serán más grandes.</a:t>
            </a:r>
            <a:endParaRPr b="0" i="0" sz="14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7"/>
          <p:cNvSpPr txBox="1"/>
          <p:nvPr>
            <p:ph type="title"/>
          </p:nvPr>
        </p:nvSpPr>
        <p:spPr>
          <a:xfrm>
            <a:off x="311700" y="1223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/>
              <a:t>Propiedad align-self</a:t>
            </a:r>
            <a:endParaRPr/>
          </a:p>
        </p:txBody>
      </p:sp>
      <p:pic>
        <p:nvPicPr>
          <p:cNvPr id="357" name="Google Shape;357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5251" y="1461550"/>
            <a:ext cx="5753499" cy="291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8"/>
          <p:cNvSpPr txBox="1"/>
          <p:nvPr>
            <p:ph type="ctrTitle"/>
          </p:nvPr>
        </p:nvSpPr>
        <p:spPr>
          <a:xfrm>
            <a:off x="311700" y="1116925"/>
            <a:ext cx="8520600" cy="126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ES"/>
              <a:t>Actividad: Mi portafolio personal con Flexbox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7"/>
          <p:cNvSpPr/>
          <p:nvPr/>
        </p:nvSpPr>
        <p:spPr>
          <a:xfrm>
            <a:off x="1368019" y="832050"/>
            <a:ext cx="6407944" cy="2789624"/>
          </a:xfrm>
          <a:custGeom>
            <a:rect b="b" l="l" r="r" t="t"/>
            <a:pathLst>
              <a:path extrusionOk="0" h="3719499" w="8543925">
                <a:moveTo>
                  <a:pt x="0" y="0"/>
                </a:moveTo>
                <a:lnTo>
                  <a:pt x="8543925" y="0"/>
                </a:lnTo>
                <a:lnTo>
                  <a:pt x="8543925" y="3719499"/>
                </a:lnTo>
                <a:lnTo>
                  <a:pt x="0" y="3719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7"/>
          <p:cNvSpPr/>
          <p:nvPr/>
        </p:nvSpPr>
        <p:spPr>
          <a:xfrm>
            <a:off x="1368019" y="832050"/>
            <a:ext cx="6407944" cy="282170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7"/>
          <p:cNvSpPr txBox="1"/>
          <p:nvPr/>
        </p:nvSpPr>
        <p:spPr>
          <a:xfrm>
            <a:off x="1794933" y="4111770"/>
            <a:ext cx="5599289" cy="527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9525" marR="0" rtl="0" algn="l">
              <a:lnSpc>
                <a:spcPct val="1051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6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Colocación de Columnas	</a:t>
            </a:r>
            <a:endParaRPr b="0" i="0" sz="262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/>
          <p:nvPr/>
        </p:nvSpPr>
        <p:spPr>
          <a:xfrm>
            <a:off x="1508756" y="1227206"/>
            <a:ext cx="6300788" cy="2157413"/>
          </a:xfrm>
          <a:custGeom>
            <a:rect b="b" l="l" r="r" t="t"/>
            <a:pathLst>
              <a:path extrusionOk="0" h="2876550" w="8401050">
                <a:moveTo>
                  <a:pt x="0" y="0"/>
                </a:moveTo>
                <a:lnTo>
                  <a:pt x="8401050" y="0"/>
                </a:lnTo>
                <a:lnTo>
                  <a:pt x="8401050" y="2876550"/>
                </a:lnTo>
                <a:lnTo>
                  <a:pt x="0" y="28765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8"/>
          <p:cNvSpPr/>
          <p:nvPr/>
        </p:nvSpPr>
        <p:spPr>
          <a:xfrm>
            <a:off x="1508756" y="1227206"/>
            <a:ext cx="6300788" cy="215741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8"/>
          <p:cNvSpPr txBox="1"/>
          <p:nvPr/>
        </p:nvSpPr>
        <p:spPr>
          <a:xfrm>
            <a:off x="2749313" y="4111770"/>
            <a:ext cx="3695381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9525" marR="0" rtl="0" algn="l">
              <a:lnSpc>
                <a:spcPct val="1051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6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Layout Shifter	</a:t>
            </a:r>
            <a:endParaRPr b="0" i="0" sz="262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9"/>
          <p:cNvSpPr/>
          <p:nvPr/>
        </p:nvSpPr>
        <p:spPr>
          <a:xfrm>
            <a:off x="1548047" y="1341938"/>
            <a:ext cx="6222206" cy="1285875"/>
          </a:xfrm>
          <a:custGeom>
            <a:rect b="b" l="l" r="r" t="t"/>
            <a:pathLst>
              <a:path extrusionOk="0" h="1714500" w="8296275">
                <a:moveTo>
                  <a:pt x="0" y="0"/>
                </a:moveTo>
                <a:lnTo>
                  <a:pt x="8296275" y="0"/>
                </a:lnTo>
                <a:lnTo>
                  <a:pt x="8296275" y="1714500"/>
                </a:lnTo>
                <a:lnTo>
                  <a:pt x="0" y="1714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9"/>
          <p:cNvSpPr/>
          <p:nvPr/>
        </p:nvSpPr>
        <p:spPr>
          <a:xfrm>
            <a:off x="1548047" y="1341938"/>
            <a:ext cx="6222206" cy="12858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9"/>
          <p:cNvSpPr txBox="1"/>
          <p:nvPr/>
        </p:nvSpPr>
        <p:spPr>
          <a:xfrm>
            <a:off x="2715447" y="3502170"/>
            <a:ext cx="3695381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9525" marR="0" rtl="0" algn="l">
              <a:lnSpc>
                <a:spcPct val="1051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6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Tiny tweaks	</a:t>
            </a:r>
            <a:endParaRPr b="0" i="0" sz="262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/>
          <p:nvPr/>
        </p:nvSpPr>
        <p:spPr>
          <a:xfrm>
            <a:off x="1682512" y="577801"/>
            <a:ext cx="5953274" cy="3262256"/>
          </a:xfrm>
          <a:custGeom>
            <a:rect b="b" l="l" r="r" t="t"/>
            <a:pathLst>
              <a:path extrusionOk="0" h="4349675" w="7937698">
                <a:moveTo>
                  <a:pt x="0" y="0"/>
                </a:moveTo>
                <a:lnTo>
                  <a:pt x="7937698" y="0"/>
                </a:lnTo>
                <a:lnTo>
                  <a:pt x="7937698" y="4349675"/>
                </a:lnTo>
                <a:lnTo>
                  <a:pt x="0" y="4349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0"/>
          <p:cNvSpPr/>
          <p:nvPr/>
        </p:nvSpPr>
        <p:spPr>
          <a:xfrm>
            <a:off x="1682512" y="577801"/>
            <a:ext cx="5953274" cy="326225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30"/>
          <p:cNvSpPr txBox="1"/>
          <p:nvPr/>
        </p:nvSpPr>
        <p:spPr>
          <a:xfrm>
            <a:off x="2367451" y="4281326"/>
            <a:ext cx="4633406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9525" marR="0" rtl="0" algn="l">
              <a:lnSpc>
                <a:spcPct val="1051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6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Off  Canvas 	</a:t>
            </a:r>
            <a:endParaRPr b="0" i="0" sz="262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" y="0"/>
            <a:ext cx="905368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1"/>
          <p:cNvSpPr txBox="1"/>
          <p:nvPr>
            <p:ph type="title"/>
          </p:nvPr>
        </p:nvSpPr>
        <p:spPr>
          <a:xfrm>
            <a:off x="364278" y="979594"/>
            <a:ext cx="77868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s-ES" sz="3200"/>
              <a:t>Conceptos Útiles en Responsive Design</a:t>
            </a:r>
            <a:endParaRPr sz="3200"/>
          </a:p>
        </p:txBody>
      </p:sp>
      <p:pic>
        <p:nvPicPr>
          <p:cNvPr id="137" name="Google Shape;13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2444" y="1887475"/>
            <a:ext cx="3723528" cy="2089057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31"/>
          <p:cNvSpPr txBox="1"/>
          <p:nvPr/>
        </p:nvSpPr>
        <p:spPr>
          <a:xfrm>
            <a:off x="-584004" y="2347257"/>
            <a:ext cx="3695381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9525" marR="0" rtl="0" algn="l">
              <a:lnSpc>
                <a:spcPct val="627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Viewport	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1"/>
          <p:cNvSpPr txBox="1"/>
          <p:nvPr/>
        </p:nvSpPr>
        <p:spPr>
          <a:xfrm>
            <a:off x="0" y="3004263"/>
            <a:ext cx="3695381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9525" marR="0" rtl="0" algn="l">
              <a:lnSpc>
                <a:spcPct val="153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El área visible del navegador	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v F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