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ng Angie" initials="SA" lastIdx="1" clrIdx="0">
    <p:extLst>
      <p:ext uri="{19B8F6BF-5375-455C-9EA6-DF929625EA0E}">
        <p15:presenceInfo xmlns:p15="http://schemas.microsoft.com/office/powerpoint/2012/main" userId="2bde9003336c4d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297D1-0AC4-492D-A2CA-A496A9521853}" type="datetimeFigureOut">
              <a:rPr lang="en-AU" smtClean="0"/>
              <a:t>28/07/2019</a:t>
            </a:fld>
            <a:endParaRPr lang="en-AU"/>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4A313-3E8B-4FC5-A819-B6F3D069635F}" type="slidenum">
              <a:rPr lang="en-AU" smtClean="0"/>
              <a:t>‹#›</a:t>
            </a:fld>
            <a:endParaRPr lang="en-AU"/>
          </a:p>
        </p:txBody>
      </p:sp>
    </p:spTree>
    <p:extLst>
      <p:ext uri="{BB962C8B-B14F-4D97-AF65-F5344CB8AC3E}">
        <p14:creationId xmlns:p14="http://schemas.microsoft.com/office/powerpoint/2010/main" val="10456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sz="1200" b="0" i="0" kern="1200" dirty="0">
                <a:solidFill>
                  <a:schemeClr val="tx1"/>
                </a:solidFill>
                <a:effectLst/>
                <a:latin typeface="+mn-lt"/>
                <a:ea typeface="+mn-ea"/>
                <a:cs typeface="+mn-cs"/>
              </a:rPr>
              <a:t>It can reduce our overall coefficient as well as our p-value (known as the significance value) and cause unpredictable variance. This will lead to overfitting where the model may do great on known training set but will fail at unknown testing set. As this leads to higher standard error with lower statistical significance value, multicollinearity makes it difficult to ascertain how important a feature is to the target variable. And with a lower significance value, we will fail to reject the null, which leads to type II error for our hypothesis testing.</a:t>
            </a:r>
            <a:endParaRPr lang="en-AU" dirty="0"/>
          </a:p>
        </p:txBody>
      </p:sp>
      <p:sp>
        <p:nvSpPr>
          <p:cNvPr id="4" name="灯片编号占位符 3"/>
          <p:cNvSpPr>
            <a:spLocks noGrp="1"/>
          </p:cNvSpPr>
          <p:nvPr>
            <p:ph type="sldNum" sz="quarter" idx="5"/>
          </p:nvPr>
        </p:nvSpPr>
        <p:spPr/>
        <p:txBody>
          <a:bodyPr/>
          <a:lstStyle/>
          <a:p>
            <a:fld id="{74D4A313-3E8B-4FC5-A819-B6F3D069635F}" type="slidenum">
              <a:rPr lang="en-AU" smtClean="0"/>
              <a:t>3</a:t>
            </a:fld>
            <a:endParaRPr lang="en-AU"/>
          </a:p>
        </p:txBody>
      </p:sp>
    </p:spTree>
    <p:extLst>
      <p:ext uri="{BB962C8B-B14F-4D97-AF65-F5344CB8AC3E}">
        <p14:creationId xmlns:p14="http://schemas.microsoft.com/office/powerpoint/2010/main" val="176876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A2FB30D-14FD-4342-8A7C-8C5F7624EF62}" type="datetimeFigureOut">
              <a:rPr lang="en-AU" smtClean="0"/>
              <a:t>28/07/2019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67689-4082-4BA9-81BE-599DF2B92BFC}" type="slidenum">
              <a:rPr lang="en-AU" smtClean="0"/>
              <a:t>‹#›</a:t>
            </a:fld>
            <a:endParaRPr lang="en-AU"/>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733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A2FB30D-14FD-4342-8A7C-8C5F7624EF62}" type="datetimeFigureOut">
              <a:rPr lang="en-AU" smtClean="0"/>
              <a:t>28/07/2019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364232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A2FB30D-14FD-4342-8A7C-8C5F7624EF62}" type="datetimeFigureOut">
              <a:rPr lang="en-AU" smtClean="0"/>
              <a:t>28/07/2019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74586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A2FB30D-14FD-4342-8A7C-8C5F7624EF62}" type="datetimeFigureOut">
              <a:rPr lang="en-AU" smtClean="0"/>
              <a:t>28/07/2019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67689-4082-4BA9-81BE-599DF2B92BFC}" type="slidenum">
              <a:rPr lang="en-AU" smtClean="0"/>
              <a:t>‹#›</a:t>
            </a:fld>
            <a:endParaRPr lang="en-AU"/>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40622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A2FB30D-14FD-4342-8A7C-8C5F7624EF62}" type="datetimeFigureOut">
              <a:rPr lang="en-AU" smtClean="0"/>
              <a:t>28/07/2019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75603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A2FB30D-14FD-4342-8A7C-8C5F7624EF62}" type="datetimeFigureOut">
              <a:rPr lang="en-AU" smtClean="0"/>
              <a:t>28/07/2019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67689-4082-4BA9-81BE-599DF2B92BFC}" type="slidenum">
              <a:rPr lang="en-AU" smtClean="0"/>
              <a:t>‹#›</a:t>
            </a:fld>
            <a:endParaRPr lang="en-AU"/>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9758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A2FB30D-14FD-4342-8A7C-8C5F7624EF62}" type="datetimeFigureOut">
              <a:rPr lang="en-AU" smtClean="0"/>
              <a:t>28/07/2019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3340292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A2FB30D-14FD-4342-8A7C-8C5F7624EF62}" type="datetimeFigureOut">
              <a:rPr lang="en-AU" smtClean="0"/>
              <a:t>28/07/2019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323403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A2FB30D-14FD-4342-8A7C-8C5F7624EF62}" type="datetimeFigureOut">
              <a:rPr lang="en-AU" smtClean="0"/>
              <a:t>28/07/2019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73195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A2FB30D-14FD-4342-8A7C-8C5F7624EF62}" type="datetimeFigureOut">
              <a:rPr lang="en-AU" smtClean="0"/>
              <a:t>28/07/2019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103253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A2FB30D-14FD-4342-8A7C-8C5F7624EF62}" type="datetimeFigureOut">
              <a:rPr lang="en-AU" smtClean="0"/>
              <a:t>28/07/2019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338102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A2FB30D-14FD-4342-8A7C-8C5F7624EF62}" type="datetimeFigureOut">
              <a:rPr lang="en-AU" smtClean="0"/>
              <a:t>28/07/2019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118906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A2FB30D-14FD-4342-8A7C-8C5F7624EF62}" type="datetimeFigureOut">
              <a:rPr lang="en-AU" smtClean="0"/>
              <a:t>28/07/2019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120951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A2FB30D-14FD-4342-8A7C-8C5F7624EF62}" type="datetimeFigureOut">
              <a:rPr lang="en-AU" smtClean="0"/>
              <a:t>28/07/2019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55070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FB30D-14FD-4342-8A7C-8C5F7624EF62}" type="datetimeFigureOut">
              <a:rPr lang="en-AU" smtClean="0"/>
              <a:t>28/07/2019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12355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A2FB30D-14FD-4342-8A7C-8C5F7624EF62}" type="datetimeFigureOut">
              <a:rPr lang="en-AU" smtClean="0"/>
              <a:t>28/07/2019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320150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A2FB30D-14FD-4342-8A7C-8C5F7624EF62}" type="datetimeFigureOut">
              <a:rPr lang="en-AU" smtClean="0"/>
              <a:t>28/07/2019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B267689-4082-4BA9-81BE-599DF2B92BFC}" type="slidenum">
              <a:rPr lang="en-AU" smtClean="0"/>
              <a:t>‹#›</a:t>
            </a:fld>
            <a:endParaRPr lang="en-AU"/>
          </a:p>
        </p:txBody>
      </p:sp>
    </p:spTree>
    <p:extLst>
      <p:ext uri="{BB962C8B-B14F-4D97-AF65-F5344CB8AC3E}">
        <p14:creationId xmlns:p14="http://schemas.microsoft.com/office/powerpoint/2010/main" val="148229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A2FB30D-14FD-4342-8A7C-8C5F7624EF62}" type="datetimeFigureOut">
              <a:rPr lang="en-AU" smtClean="0"/>
              <a:t>28/07/2019</a:t>
            </a:fld>
            <a:endParaRPr lang="en-AU"/>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AU"/>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B267689-4082-4BA9-81BE-599DF2B92BFC}" type="slidenum">
              <a:rPr lang="en-AU" smtClean="0"/>
              <a:t>‹#›</a:t>
            </a:fld>
            <a:endParaRPr lang="en-AU"/>
          </a:p>
        </p:txBody>
      </p:sp>
    </p:spTree>
    <p:extLst>
      <p:ext uri="{BB962C8B-B14F-4D97-AF65-F5344CB8AC3E}">
        <p14:creationId xmlns:p14="http://schemas.microsoft.com/office/powerpoint/2010/main" val="397266488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5F7BA8-B652-4B5E-8C61-6542C3E878C4}"/>
              </a:ext>
            </a:extLst>
          </p:cNvPr>
          <p:cNvSpPr txBox="1"/>
          <p:nvPr/>
        </p:nvSpPr>
        <p:spPr>
          <a:xfrm>
            <a:off x="1005839" y="1240971"/>
            <a:ext cx="6814458" cy="1323439"/>
          </a:xfrm>
          <a:prstGeom prst="rect">
            <a:avLst/>
          </a:prstGeom>
          <a:noFill/>
        </p:spPr>
        <p:txBody>
          <a:bodyPr wrap="square" rtlCol="0">
            <a:spAutoFit/>
          </a:bodyPr>
          <a:lstStyle/>
          <a:p>
            <a:r>
              <a:rPr lang="en-US" altLang="zh-CN" sz="4000" dirty="0"/>
              <a:t>Dealing with multicollinearity </a:t>
            </a:r>
            <a:endParaRPr lang="en-AU" sz="4000" dirty="0"/>
          </a:p>
        </p:txBody>
      </p:sp>
      <p:sp>
        <p:nvSpPr>
          <p:cNvPr id="5" name="文本框 4">
            <a:extLst>
              <a:ext uri="{FF2B5EF4-FFF2-40B4-BE49-F238E27FC236}">
                <a16:creationId xmlns:a16="http://schemas.microsoft.com/office/drawing/2014/main" id="{A2DD4DDB-E3D7-46AF-B243-CBC6547C2E51}"/>
              </a:ext>
            </a:extLst>
          </p:cNvPr>
          <p:cNvSpPr txBox="1"/>
          <p:nvPr/>
        </p:nvSpPr>
        <p:spPr>
          <a:xfrm>
            <a:off x="4798422" y="4267199"/>
            <a:ext cx="4763589" cy="923330"/>
          </a:xfrm>
          <a:prstGeom prst="rect">
            <a:avLst/>
          </a:prstGeom>
          <a:noFill/>
        </p:spPr>
        <p:txBody>
          <a:bodyPr wrap="square" rtlCol="0">
            <a:spAutoFit/>
          </a:bodyPr>
          <a:lstStyle/>
          <a:p>
            <a:r>
              <a:rPr lang="en-AU" dirty="0"/>
              <a:t>Angie</a:t>
            </a:r>
          </a:p>
          <a:p>
            <a:endParaRPr lang="en-AU" dirty="0"/>
          </a:p>
          <a:p>
            <a:r>
              <a:rPr lang="en-AU" dirty="0"/>
              <a:t>29/07/2019</a:t>
            </a:r>
          </a:p>
        </p:txBody>
      </p:sp>
    </p:spTree>
    <p:extLst>
      <p:ext uri="{BB962C8B-B14F-4D97-AF65-F5344CB8AC3E}">
        <p14:creationId xmlns:p14="http://schemas.microsoft.com/office/powerpoint/2010/main" val="407031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BE3780-4606-491F-B354-CF4BA94C408A}"/>
              </a:ext>
            </a:extLst>
          </p:cNvPr>
          <p:cNvSpPr txBox="1"/>
          <p:nvPr/>
        </p:nvSpPr>
        <p:spPr>
          <a:xfrm>
            <a:off x="1027612" y="1611086"/>
            <a:ext cx="10363200" cy="2462213"/>
          </a:xfrm>
          <a:prstGeom prst="rect">
            <a:avLst/>
          </a:prstGeom>
          <a:noFill/>
        </p:spPr>
        <p:txBody>
          <a:bodyPr wrap="square" rtlCol="0">
            <a:spAutoFit/>
          </a:bodyPr>
          <a:lstStyle/>
          <a:p>
            <a:r>
              <a:rPr lang="en-AU" sz="3600" b="1" dirty="0"/>
              <a:t>What is multicollinearity?</a:t>
            </a:r>
          </a:p>
          <a:p>
            <a:endParaRPr lang="en-AU" dirty="0"/>
          </a:p>
          <a:p>
            <a:endParaRPr lang="en-AU" dirty="0"/>
          </a:p>
          <a:p>
            <a:endParaRPr lang="en-AU" dirty="0"/>
          </a:p>
          <a:p>
            <a:r>
              <a:rPr lang="en-AU" sz="2800" dirty="0"/>
              <a:t>Multicollinearity occurs when independent variables in a regression model are </a:t>
            </a:r>
            <a:r>
              <a:rPr lang="en-AU" sz="3600" b="1" dirty="0">
                <a:solidFill>
                  <a:srgbClr val="FF0000"/>
                </a:solidFill>
              </a:rPr>
              <a:t>correlated.</a:t>
            </a:r>
            <a:endParaRPr lang="en-AU" sz="2800" b="1" dirty="0">
              <a:solidFill>
                <a:srgbClr val="FF0000"/>
              </a:solidFill>
            </a:endParaRPr>
          </a:p>
        </p:txBody>
      </p:sp>
    </p:spTree>
    <p:extLst>
      <p:ext uri="{BB962C8B-B14F-4D97-AF65-F5344CB8AC3E}">
        <p14:creationId xmlns:p14="http://schemas.microsoft.com/office/powerpoint/2010/main" val="269316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AAC8C3-6686-410F-B373-21905E0EA27F}"/>
              </a:ext>
            </a:extLst>
          </p:cNvPr>
          <p:cNvSpPr txBox="1"/>
          <p:nvPr/>
        </p:nvSpPr>
        <p:spPr>
          <a:xfrm>
            <a:off x="836022" y="600891"/>
            <a:ext cx="10154195" cy="646331"/>
          </a:xfrm>
          <a:prstGeom prst="rect">
            <a:avLst/>
          </a:prstGeom>
          <a:noFill/>
        </p:spPr>
        <p:txBody>
          <a:bodyPr wrap="square" rtlCol="0">
            <a:spAutoFit/>
          </a:bodyPr>
          <a:lstStyle/>
          <a:p>
            <a:r>
              <a:rPr lang="en-AU" sz="3600" b="1" dirty="0"/>
              <a:t>What problems can this cause?</a:t>
            </a:r>
            <a:r>
              <a:rPr lang="en-AU" dirty="0"/>
              <a:t> </a:t>
            </a:r>
          </a:p>
        </p:txBody>
      </p:sp>
      <p:sp>
        <p:nvSpPr>
          <p:cNvPr id="5" name="文本框 4">
            <a:extLst>
              <a:ext uri="{FF2B5EF4-FFF2-40B4-BE49-F238E27FC236}">
                <a16:creationId xmlns:a16="http://schemas.microsoft.com/office/drawing/2014/main" id="{55592F0B-99F5-48C4-A2E1-6656F7FA16D8}"/>
              </a:ext>
            </a:extLst>
          </p:cNvPr>
          <p:cNvSpPr txBox="1"/>
          <p:nvPr/>
        </p:nvSpPr>
        <p:spPr>
          <a:xfrm>
            <a:off x="879566" y="2194560"/>
            <a:ext cx="8255725" cy="2862322"/>
          </a:xfrm>
          <a:prstGeom prst="rect">
            <a:avLst/>
          </a:prstGeom>
          <a:noFill/>
        </p:spPr>
        <p:txBody>
          <a:bodyPr wrap="square" rtlCol="0">
            <a:spAutoFit/>
          </a:bodyPr>
          <a:lstStyle/>
          <a:p>
            <a:pPr marL="342900" indent="-342900">
              <a:buAutoNum type="arabicPeriod"/>
            </a:pPr>
            <a:r>
              <a:rPr lang="en-AU" dirty="0"/>
              <a:t> it can increase the variance of the coefficient estimates and make the estimates very sensitive to minor changes in the model.</a:t>
            </a:r>
          </a:p>
          <a:p>
            <a:pPr marL="342900" indent="-342900">
              <a:buAutoNum type="arabicPeriod"/>
            </a:pPr>
            <a:endParaRPr lang="en-AU" dirty="0"/>
          </a:p>
          <a:p>
            <a:pPr marL="342900" indent="-342900">
              <a:buAutoNum type="arabicPeriod"/>
            </a:pPr>
            <a:endParaRPr lang="en-AU" dirty="0"/>
          </a:p>
          <a:p>
            <a:pPr marL="342900" indent="-342900">
              <a:buAutoNum type="arabicPeriod"/>
            </a:pPr>
            <a:r>
              <a:rPr lang="en-AU" dirty="0"/>
              <a:t>lead to overfitting</a:t>
            </a:r>
          </a:p>
          <a:p>
            <a:pPr marL="342900" indent="-342900">
              <a:buAutoNum type="arabicPeriod"/>
            </a:pPr>
            <a:endParaRPr lang="en-AU" dirty="0"/>
          </a:p>
          <a:p>
            <a:pPr marL="342900" indent="-342900">
              <a:buAutoNum type="arabicPeriod"/>
            </a:pPr>
            <a:endParaRPr lang="en-AU" dirty="0"/>
          </a:p>
          <a:p>
            <a:pPr marL="342900" indent="-342900">
              <a:buAutoNum type="arabicPeriod"/>
            </a:pPr>
            <a:r>
              <a:rPr lang="en-AU" dirty="0"/>
              <a:t>higher standard error with lower statistical significance value</a:t>
            </a:r>
          </a:p>
          <a:p>
            <a:pPr marL="342900" indent="-342900">
              <a:buAutoNum type="arabicPeriod"/>
            </a:pPr>
            <a:endParaRPr lang="en-AU" dirty="0"/>
          </a:p>
          <a:p>
            <a:pPr marL="342900" indent="-342900">
              <a:buAutoNum type="arabicPeriod"/>
            </a:pPr>
            <a:endParaRPr lang="en-AU" dirty="0"/>
          </a:p>
        </p:txBody>
      </p:sp>
    </p:spTree>
    <p:extLst>
      <p:ext uri="{BB962C8B-B14F-4D97-AF65-F5344CB8AC3E}">
        <p14:creationId xmlns:p14="http://schemas.microsoft.com/office/powerpoint/2010/main" val="305592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C084808-B4B1-49A4-A123-4C4658DB0179}"/>
              </a:ext>
            </a:extLst>
          </p:cNvPr>
          <p:cNvPicPr>
            <a:picLocks noChangeAspect="1"/>
          </p:cNvPicPr>
          <p:nvPr/>
        </p:nvPicPr>
        <p:blipFill>
          <a:blip r:embed="rId2"/>
          <a:stretch>
            <a:fillRect/>
          </a:stretch>
        </p:blipFill>
        <p:spPr>
          <a:xfrm>
            <a:off x="5598299" y="0"/>
            <a:ext cx="6593701" cy="6858000"/>
          </a:xfrm>
          <a:prstGeom prst="rect">
            <a:avLst/>
          </a:prstGeom>
        </p:spPr>
      </p:pic>
      <p:sp>
        <p:nvSpPr>
          <p:cNvPr id="5" name="文本框 4">
            <a:extLst>
              <a:ext uri="{FF2B5EF4-FFF2-40B4-BE49-F238E27FC236}">
                <a16:creationId xmlns:a16="http://schemas.microsoft.com/office/drawing/2014/main" id="{72CD8C45-3415-4E65-AC46-D9109AE89240}"/>
              </a:ext>
            </a:extLst>
          </p:cNvPr>
          <p:cNvSpPr txBox="1"/>
          <p:nvPr/>
        </p:nvSpPr>
        <p:spPr>
          <a:xfrm>
            <a:off x="572072" y="1468157"/>
            <a:ext cx="10154195" cy="646331"/>
          </a:xfrm>
          <a:prstGeom prst="rect">
            <a:avLst/>
          </a:prstGeom>
          <a:noFill/>
        </p:spPr>
        <p:txBody>
          <a:bodyPr wrap="square" rtlCol="0">
            <a:spAutoFit/>
          </a:bodyPr>
          <a:lstStyle/>
          <a:p>
            <a:r>
              <a:rPr lang="en-AU" sz="3600" b="1" dirty="0"/>
              <a:t>Back to Project 3…</a:t>
            </a:r>
            <a:endParaRPr lang="en-AU" dirty="0"/>
          </a:p>
        </p:txBody>
      </p:sp>
      <p:sp>
        <p:nvSpPr>
          <p:cNvPr id="6" name="文本框 5">
            <a:extLst>
              <a:ext uri="{FF2B5EF4-FFF2-40B4-BE49-F238E27FC236}">
                <a16:creationId xmlns:a16="http://schemas.microsoft.com/office/drawing/2014/main" id="{277C1C6A-B4D6-45E5-BBE7-3ACE9629D199}"/>
              </a:ext>
            </a:extLst>
          </p:cNvPr>
          <p:cNvSpPr txBox="1"/>
          <p:nvPr/>
        </p:nvSpPr>
        <p:spPr>
          <a:xfrm>
            <a:off x="282804" y="3412503"/>
            <a:ext cx="1894788" cy="369332"/>
          </a:xfrm>
          <a:prstGeom prst="rect">
            <a:avLst/>
          </a:prstGeom>
          <a:noFill/>
        </p:spPr>
        <p:txBody>
          <a:bodyPr wrap="square" rtlCol="0">
            <a:spAutoFit/>
          </a:bodyPr>
          <a:lstStyle/>
          <a:p>
            <a:r>
              <a:rPr lang="en-AU" dirty="0"/>
              <a:t>House data</a:t>
            </a:r>
          </a:p>
        </p:txBody>
      </p:sp>
      <p:sp>
        <p:nvSpPr>
          <p:cNvPr id="9" name="左大括号 8">
            <a:extLst>
              <a:ext uri="{FF2B5EF4-FFF2-40B4-BE49-F238E27FC236}">
                <a16:creationId xmlns:a16="http://schemas.microsoft.com/office/drawing/2014/main" id="{0DF8F992-A5D2-4C46-BBD5-E3B56C5E3F83}"/>
              </a:ext>
            </a:extLst>
          </p:cNvPr>
          <p:cNvSpPr/>
          <p:nvPr/>
        </p:nvSpPr>
        <p:spPr>
          <a:xfrm>
            <a:off x="1857080" y="2714920"/>
            <a:ext cx="320512" cy="1781666"/>
          </a:xfrm>
          <a:prstGeom prst="leftBrace">
            <a:avLst/>
          </a:prstGeom>
          <a:noFill/>
          <a:ln>
            <a:solidFill>
              <a:schemeClr val="tx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文本框 9">
            <a:extLst>
              <a:ext uri="{FF2B5EF4-FFF2-40B4-BE49-F238E27FC236}">
                <a16:creationId xmlns:a16="http://schemas.microsoft.com/office/drawing/2014/main" id="{6BD442CF-C00B-4F87-BF1B-F1B7C150AC85}"/>
              </a:ext>
            </a:extLst>
          </p:cNvPr>
          <p:cNvSpPr txBox="1"/>
          <p:nvPr/>
        </p:nvSpPr>
        <p:spPr>
          <a:xfrm>
            <a:off x="2347274" y="2582944"/>
            <a:ext cx="1998483" cy="369332"/>
          </a:xfrm>
          <a:prstGeom prst="rect">
            <a:avLst/>
          </a:prstGeom>
          <a:noFill/>
        </p:spPr>
        <p:txBody>
          <a:bodyPr wrap="square" rtlCol="0">
            <a:spAutoFit/>
          </a:bodyPr>
          <a:lstStyle/>
          <a:p>
            <a:r>
              <a:rPr lang="en-AU" b="1" dirty="0">
                <a:solidFill>
                  <a:schemeClr val="accent6">
                    <a:lumMod val="75000"/>
                  </a:schemeClr>
                </a:solidFill>
                <a:effectLst>
                  <a:outerShdw blurRad="38100" dist="38100" dir="2700000" algn="tl">
                    <a:srgbClr val="000000">
                      <a:alpha val="43137"/>
                    </a:srgbClr>
                  </a:outerShdw>
                </a:effectLst>
              </a:rPr>
              <a:t>Numerical (36)</a:t>
            </a:r>
          </a:p>
        </p:txBody>
      </p:sp>
      <p:sp>
        <p:nvSpPr>
          <p:cNvPr id="11" name="文本框 10">
            <a:extLst>
              <a:ext uri="{FF2B5EF4-FFF2-40B4-BE49-F238E27FC236}">
                <a16:creationId xmlns:a16="http://schemas.microsoft.com/office/drawing/2014/main" id="{8FEDA852-BB71-4AAA-8F5B-AFD291283617}"/>
              </a:ext>
            </a:extLst>
          </p:cNvPr>
          <p:cNvSpPr txBox="1"/>
          <p:nvPr/>
        </p:nvSpPr>
        <p:spPr>
          <a:xfrm>
            <a:off x="2318994" y="4374037"/>
            <a:ext cx="2111604" cy="369332"/>
          </a:xfrm>
          <a:prstGeom prst="rect">
            <a:avLst/>
          </a:prstGeom>
          <a:noFill/>
        </p:spPr>
        <p:txBody>
          <a:bodyPr wrap="square" rtlCol="0">
            <a:spAutoFit/>
          </a:bodyPr>
          <a:lstStyle/>
          <a:p>
            <a:r>
              <a:rPr lang="en-AU" dirty="0"/>
              <a:t>Categorical (43)</a:t>
            </a:r>
          </a:p>
        </p:txBody>
      </p:sp>
      <p:sp>
        <p:nvSpPr>
          <p:cNvPr id="12" name="箭头: 右 11">
            <a:extLst>
              <a:ext uri="{FF2B5EF4-FFF2-40B4-BE49-F238E27FC236}">
                <a16:creationId xmlns:a16="http://schemas.microsoft.com/office/drawing/2014/main" id="{DA954F59-EDD4-4CB7-A7EA-146E6B472134}"/>
              </a:ext>
            </a:extLst>
          </p:cNvPr>
          <p:cNvSpPr/>
          <p:nvPr/>
        </p:nvSpPr>
        <p:spPr>
          <a:xfrm>
            <a:off x="4345757" y="2705493"/>
            <a:ext cx="1036948" cy="1885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文本框 12">
            <a:extLst>
              <a:ext uri="{FF2B5EF4-FFF2-40B4-BE49-F238E27FC236}">
                <a16:creationId xmlns:a16="http://schemas.microsoft.com/office/drawing/2014/main" id="{82A341CB-9AE4-4DEE-8D3B-894738A6E7F0}"/>
              </a:ext>
            </a:extLst>
          </p:cNvPr>
          <p:cNvSpPr txBox="1"/>
          <p:nvPr/>
        </p:nvSpPr>
        <p:spPr>
          <a:xfrm>
            <a:off x="282804" y="5184742"/>
            <a:ext cx="5439265" cy="1477328"/>
          </a:xfrm>
          <a:prstGeom prst="rect">
            <a:avLst/>
          </a:prstGeom>
          <a:noFill/>
        </p:spPr>
        <p:txBody>
          <a:bodyPr wrap="square" rtlCol="0">
            <a:spAutoFit/>
          </a:bodyPr>
          <a:lstStyle/>
          <a:p>
            <a:r>
              <a:rPr lang="en-AU" dirty="0"/>
              <a:t>My method is by looking at the highly correlated variables to sale price, and check whether they have multicollinearity with other variables, and drop the weaker predictor of </a:t>
            </a:r>
            <a:r>
              <a:rPr lang="en-AU" dirty="0" err="1"/>
              <a:t>SalePrice</a:t>
            </a:r>
            <a:r>
              <a:rPr lang="en-AU" dirty="0"/>
              <a:t> variables</a:t>
            </a:r>
          </a:p>
        </p:txBody>
      </p:sp>
    </p:spTree>
    <p:extLst>
      <p:ext uri="{BB962C8B-B14F-4D97-AF65-F5344CB8AC3E}">
        <p14:creationId xmlns:p14="http://schemas.microsoft.com/office/powerpoint/2010/main" val="391203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B256B6-C6AA-477E-A3A9-A37A1E57EE5D}"/>
              </a:ext>
            </a:extLst>
          </p:cNvPr>
          <p:cNvPicPr>
            <a:picLocks noChangeAspect="1"/>
          </p:cNvPicPr>
          <p:nvPr/>
        </p:nvPicPr>
        <p:blipFill>
          <a:blip r:embed="rId2"/>
          <a:stretch>
            <a:fillRect/>
          </a:stretch>
        </p:blipFill>
        <p:spPr>
          <a:xfrm>
            <a:off x="405353" y="479354"/>
            <a:ext cx="10935093" cy="5088200"/>
          </a:xfrm>
          <a:prstGeom prst="rect">
            <a:avLst/>
          </a:prstGeom>
        </p:spPr>
      </p:pic>
      <p:sp>
        <p:nvSpPr>
          <p:cNvPr id="5" name="文本框 4">
            <a:extLst>
              <a:ext uri="{FF2B5EF4-FFF2-40B4-BE49-F238E27FC236}">
                <a16:creationId xmlns:a16="http://schemas.microsoft.com/office/drawing/2014/main" id="{2F3DB40B-3973-4D36-B5CF-C34FCD16A399}"/>
              </a:ext>
            </a:extLst>
          </p:cNvPr>
          <p:cNvSpPr txBox="1"/>
          <p:nvPr/>
        </p:nvSpPr>
        <p:spPr>
          <a:xfrm>
            <a:off x="395926" y="5835191"/>
            <a:ext cx="11246177" cy="646331"/>
          </a:xfrm>
          <a:prstGeom prst="rect">
            <a:avLst/>
          </a:prstGeom>
          <a:noFill/>
        </p:spPr>
        <p:txBody>
          <a:bodyPr wrap="square" rtlCol="0">
            <a:spAutoFit/>
          </a:bodyPr>
          <a:lstStyle/>
          <a:p>
            <a:r>
              <a:rPr lang="en-AU" dirty="0"/>
              <a:t>My method is by looking at the highly correlated variables to sale price, and check whether they have multicollinearity with other variables, and drop the weaker predictor of </a:t>
            </a:r>
            <a:r>
              <a:rPr lang="en-AU" dirty="0" err="1"/>
              <a:t>SalePrice</a:t>
            </a:r>
            <a:r>
              <a:rPr lang="en-AU" dirty="0"/>
              <a:t> variables</a:t>
            </a:r>
          </a:p>
        </p:txBody>
      </p:sp>
      <p:sp>
        <p:nvSpPr>
          <p:cNvPr id="6" name="箭头: 右 5">
            <a:extLst>
              <a:ext uri="{FF2B5EF4-FFF2-40B4-BE49-F238E27FC236}">
                <a16:creationId xmlns:a16="http://schemas.microsoft.com/office/drawing/2014/main" id="{432AFF10-F031-4782-9000-39218D4DD359}"/>
              </a:ext>
            </a:extLst>
          </p:cNvPr>
          <p:cNvSpPr/>
          <p:nvPr/>
        </p:nvSpPr>
        <p:spPr>
          <a:xfrm>
            <a:off x="6268825" y="3544478"/>
            <a:ext cx="1187777" cy="358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文本框 6">
            <a:extLst>
              <a:ext uri="{FF2B5EF4-FFF2-40B4-BE49-F238E27FC236}">
                <a16:creationId xmlns:a16="http://schemas.microsoft.com/office/drawing/2014/main" id="{A2FB207D-1E88-4412-A164-2A5314B68C18}"/>
              </a:ext>
            </a:extLst>
          </p:cNvPr>
          <p:cNvSpPr txBox="1"/>
          <p:nvPr/>
        </p:nvSpPr>
        <p:spPr>
          <a:xfrm>
            <a:off x="7795967" y="3610466"/>
            <a:ext cx="2969443" cy="1754326"/>
          </a:xfrm>
          <a:prstGeom prst="rect">
            <a:avLst/>
          </a:prstGeom>
          <a:noFill/>
        </p:spPr>
        <p:txBody>
          <a:bodyPr wrap="square" rtlCol="0">
            <a:spAutoFit/>
          </a:bodyPr>
          <a:lstStyle/>
          <a:p>
            <a:r>
              <a:rPr lang="en-AU" b="1" dirty="0">
                <a:solidFill>
                  <a:schemeClr val="accent6">
                    <a:lumMod val="75000"/>
                  </a:schemeClr>
                </a:solidFill>
                <a:effectLst>
                  <a:outerShdw blurRad="38100" dist="38100" dir="2700000" algn="tl">
                    <a:srgbClr val="000000">
                      <a:alpha val="43137"/>
                    </a:srgbClr>
                  </a:outerShdw>
                </a:effectLst>
              </a:rPr>
              <a:t>Moderate multicollinearity may not be problematic. However, severe multicollinearity is a problem </a:t>
            </a:r>
          </a:p>
        </p:txBody>
      </p:sp>
    </p:spTree>
    <p:extLst>
      <p:ext uri="{BB962C8B-B14F-4D97-AF65-F5344CB8AC3E}">
        <p14:creationId xmlns:p14="http://schemas.microsoft.com/office/powerpoint/2010/main" val="123439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12A40C0-FBF8-4BD9-84CE-D6F7FB7A5D6D}"/>
              </a:ext>
            </a:extLst>
          </p:cNvPr>
          <p:cNvPicPr>
            <a:picLocks noChangeAspect="1"/>
          </p:cNvPicPr>
          <p:nvPr/>
        </p:nvPicPr>
        <p:blipFill>
          <a:blip r:embed="rId2"/>
          <a:stretch>
            <a:fillRect/>
          </a:stretch>
        </p:blipFill>
        <p:spPr>
          <a:xfrm>
            <a:off x="1590675" y="224624"/>
            <a:ext cx="8071799" cy="5605890"/>
          </a:xfrm>
          <a:prstGeom prst="rect">
            <a:avLst/>
          </a:prstGeom>
        </p:spPr>
      </p:pic>
      <p:sp>
        <p:nvSpPr>
          <p:cNvPr id="5" name="文本框 4">
            <a:extLst>
              <a:ext uri="{FF2B5EF4-FFF2-40B4-BE49-F238E27FC236}">
                <a16:creationId xmlns:a16="http://schemas.microsoft.com/office/drawing/2014/main" id="{CE63CA90-3E3A-4B34-BCB7-62BF3C5E1203}"/>
              </a:ext>
            </a:extLst>
          </p:cNvPr>
          <p:cNvSpPr txBox="1"/>
          <p:nvPr/>
        </p:nvSpPr>
        <p:spPr>
          <a:xfrm>
            <a:off x="443060" y="5929459"/>
            <a:ext cx="11246177" cy="646331"/>
          </a:xfrm>
          <a:prstGeom prst="rect">
            <a:avLst/>
          </a:prstGeom>
          <a:noFill/>
        </p:spPr>
        <p:txBody>
          <a:bodyPr wrap="square" rtlCol="0">
            <a:spAutoFit/>
          </a:bodyPr>
          <a:lstStyle/>
          <a:p>
            <a:r>
              <a:rPr lang="en-AU" dirty="0"/>
              <a:t>My method is by looking at the highly correlated variables to sale price, and check whether they have multicollinearity with other variables, and drop the weaker predictor of </a:t>
            </a:r>
            <a:r>
              <a:rPr lang="en-AU" dirty="0" err="1"/>
              <a:t>SalePrice</a:t>
            </a:r>
            <a:r>
              <a:rPr lang="en-AU" dirty="0"/>
              <a:t> variables</a:t>
            </a:r>
          </a:p>
        </p:txBody>
      </p:sp>
    </p:spTree>
    <p:extLst>
      <p:ext uri="{BB962C8B-B14F-4D97-AF65-F5344CB8AC3E}">
        <p14:creationId xmlns:p14="http://schemas.microsoft.com/office/powerpoint/2010/main" val="302187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5AE04E9-1F70-4397-BC48-9167A291501A}"/>
              </a:ext>
            </a:extLst>
          </p:cNvPr>
          <p:cNvPicPr>
            <a:picLocks noChangeAspect="1"/>
          </p:cNvPicPr>
          <p:nvPr/>
        </p:nvPicPr>
        <p:blipFill>
          <a:blip r:embed="rId2"/>
          <a:stretch>
            <a:fillRect/>
          </a:stretch>
        </p:blipFill>
        <p:spPr>
          <a:xfrm>
            <a:off x="1300162" y="1357312"/>
            <a:ext cx="9591675" cy="4143375"/>
          </a:xfrm>
          <a:prstGeom prst="rect">
            <a:avLst/>
          </a:prstGeom>
        </p:spPr>
      </p:pic>
      <p:sp>
        <p:nvSpPr>
          <p:cNvPr id="5" name="文本框 4">
            <a:extLst>
              <a:ext uri="{FF2B5EF4-FFF2-40B4-BE49-F238E27FC236}">
                <a16:creationId xmlns:a16="http://schemas.microsoft.com/office/drawing/2014/main" id="{78D06926-57F4-4DCD-A5C9-C82F25FF8AE9}"/>
              </a:ext>
            </a:extLst>
          </p:cNvPr>
          <p:cNvSpPr txBox="1"/>
          <p:nvPr/>
        </p:nvSpPr>
        <p:spPr>
          <a:xfrm>
            <a:off x="395926" y="5835191"/>
            <a:ext cx="11246177" cy="646331"/>
          </a:xfrm>
          <a:prstGeom prst="rect">
            <a:avLst/>
          </a:prstGeom>
          <a:noFill/>
        </p:spPr>
        <p:txBody>
          <a:bodyPr wrap="square" rtlCol="0">
            <a:spAutoFit/>
          </a:bodyPr>
          <a:lstStyle/>
          <a:p>
            <a:r>
              <a:rPr lang="en-AU" dirty="0"/>
              <a:t>My method is by looking at the highly correlated variables to sale price, and check whether they have multicollinearity with other variables, and drop the weaker predictor of </a:t>
            </a:r>
            <a:r>
              <a:rPr lang="en-AU" dirty="0" err="1"/>
              <a:t>SalePrice</a:t>
            </a:r>
            <a:r>
              <a:rPr lang="en-AU" dirty="0"/>
              <a:t> variables</a:t>
            </a:r>
          </a:p>
        </p:txBody>
      </p:sp>
      <p:cxnSp>
        <p:nvCxnSpPr>
          <p:cNvPr id="7" name="直接连接符 6">
            <a:extLst>
              <a:ext uri="{FF2B5EF4-FFF2-40B4-BE49-F238E27FC236}">
                <a16:creationId xmlns:a16="http://schemas.microsoft.com/office/drawing/2014/main" id="{84006FD9-C51D-49BA-B418-92053F5DF6EF}"/>
              </a:ext>
            </a:extLst>
          </p:cNvPr>
          <p:cNvCxnSpPr/>
          <p:nvPr/>
        </p:nvCxnSpPr>
        <p:spPr>
          <a:xfrm>
            <a:off x="1404594" y="5458120"/>
            <a:ext cx="961534" cy="0"/>
          </a:xfrm>
          <a:prstGeom prst="line">
            <a:avLst/>
          </a:prstGeom>
          <a:ln w="1905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2D93B3A-10F0-4142-8B99-E41DF3E56B39}"/>
              </a:ext>
            </a:extLst>
          </p:cNvPr>
          <p:cNvCxnSpPr/>
          <p:nvPr/>
        </p:nvCxnSpPr>
        <p:spPr>
          <a:xfrm>
            <a:off x="1556994" y="4243634"/>
            <a:ext cx="961534" cy="0"/>
          </a:xfrm>
          <a:prstGeom prst="line">
            <a:avLst/>
          </a:prstGeom>
          <a:ln w="1905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753281"/>
      </p:ext>
    </p:extLst>
  </p:cSld>
  <p:clrMapOvr>
    <a:masterClrMapping/>
  </p:clrMapOvr>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57</TotalTime>
  <Words>286</Words>
  <Application>Microsoft Office PowerPoint</Application>
  <PresentationFormat>宽屏</PresentationFormat>
  <Paragraphs>28</Paragraphs>
  <Slides>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Calibri</vt:lpstr>
      <vt:lpstr>Century Gothic</vt:lpstr>
      <vt:lpstr>Wingdings 3</vt:lpstr>
      <vt:lpstr>切片</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Sheng Angie</dc:creator>
  <cp:lastModifiedBy>Sheng Angie</cp:lastModifiedBy>
  <cp:revision>6</cp:revision>
  <dcterms:created xsi:type="dcterms:W3CDTF">2019-07-28T13:32:43Z</dcterms:created>
  <dcterms:modified xsi:type="dcterms:W3CDTF">2019-07-28T14:30:00Z</dcterms:modified>
</cp:coreProperties>
</file>