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Kanit Medium" panose="020B0604020202020204" charset="-34"/>
      <p:regular r:id="rId18"/>
      <p:bold r:id="rId19"/>
      <p:italic r:id="rId20"/>
      <p:boldItalic r:id="rId21"/>
    </p:embeddedFont>
    <p:embeddedFont>
      <p:font typeface="Noto Sans" panose="020B0502040504020204" pitchFamily="3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gqyht3cuTNkPi5jmcz9gEaT2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735c090b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31735c090b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1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51"/>
          <p:cNvSpPr txBox="1">
            <a:spLocks noGrp="1"/>
          </p:cNvSpPr>
          <p:nvPr>
            <p:ph type="title"/>
          </p:nvPr>
        </p:nvSpPr>
        <p:spPr>
          <a:xfrm>
            <a:off x="2347938" y="687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subTitle" idx="1"/>
          </p:nvPr>
        </p:nvSpPr>
        <p:spPr>
          <a:xfrm>
            <a:off x="2347900" y="16397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CREDITS: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includes icons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000" b="1" i="0" u="sng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>
            <a:spLocks noGrp="1"/>
          </p:cNvSpPr>
          <p:nvPr>
            <p:ph type="title" hasCustomPrompt="1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44"/>
          <p:cNvSpPr txBox="1">
            <a:spLocks noGrp="1"/>
          </p:cNvSpPr>
          <p:nvPr>
            <p:ph type="subTitle" idx="1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1" name="Google Shape;151;p44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152" name="Google Shape;152;p44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3" name="Google Shape;153;p44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154" name="Google Shape;154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subTitle" idx="1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55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Google Shape;176;p55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177" name="Google Shape;177;p55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56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6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subTitle" idx="2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subTitle" idx="3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4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ubTitle" idx="5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subTitle" idx="6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" name="Google Shape;20;p41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21" name="Google Shape;21;p41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41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39" name="Google Shape;39;p41"/>
            <p:cNvSpPr/>
            <p:nvPr/>
          </p:nvSpPr>
          <p:spPr>
            <a:xfrm>
              <a:off x="307802" y="43287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1"/>
            <p:cNvSpPr/>
            <p:nvPr/>
          </p:nvSpPr>
          <p:spPr>
            <a:xfrm>
              <a:off x="350561" y="44448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393512" y="45611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436271" y="46771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/>
            <p:nvPr/>
          </p:nvSpPr>
          <p:spPr>
            <a:xfrm>
              <a:off x="479223" y="47934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>
              <a:off x="521981" y="49093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9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47" name="Google Shape;47;p59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0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title" idx="2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title" idx="3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title" idx="4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title" idx="5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title" idx="6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 idx="7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subTitle" idx="1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ubTitle" idx="8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ubTitle" idx="9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ubTitle" idx="13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ubTitle" idx="14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subTitle" idx="15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43"/>
          <p:cNvGrpSpPr/>
          <p:nvPr/>
        </p:nvGrpSpPr>
        <p:grpSpPr>
          <a:xfrm>
            <a:off x="8215325" y="125"/>
            <a:ext cx="928500" cy="5143500"/>
            <a:chOff x="8215325" y="125"/>
            <a:chExt cx="928500" cy="5143500"/>
          </a:xfrm>
        </p:grpSpPr>
        <p:sp>
          <p:nvSpPr>
            <p:cNvPr id="86" name="Google Shape;86;p43"/>
            <p:cNvSpPr/>
            <p:nvPr/>
          </p:nvSpPr>
          <p:spPr>
            <a:xfrm>
              <a:off x="8215325" y="125"/>
              <a:ext cx="928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subTitle" idx="1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subTitle" idx="2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subTitle" idx="3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8"/>
          <p:cNvSpPr txBox="1">
            <a:spLocks noGrp="1"/>
          </p:cNvSpPr>
          <p:nvPr>
            <p:ph type="subTitle" idx="4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subTitle" idx="5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8"/>
          <p:cNvSpPr txBox="1">
            <a:spLocks noGrp="1"/>
          </p:cNvSpPr>
          <p:nvPr>
            <p:ph type="subTitle" idx="6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subTitle" idx="7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subTitle" idx="8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ubTitle" idx="9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subTitle" idx="13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subTitle" idx="14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48"/>
          <p:cNvSpPr txBox="1">
            <a:spLocks noGrp="1"/>
          </p:cNvSpPr>
          <p:nvPr>
            <p:ph type="subTitle" idx="15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48"/>
          <p:cNvSpPr/>
          <p:nvPr/>
        </p:nvSpPr>
        <p:spPr>
          <a:xfrm>
            <a:off x="8215500" y="0"/>
            <a:ext cx="92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8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35" name="Google Shape;135;p48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8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8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ctrTitle"/>
          </p:nvPr>
        </p:nvSpPr>
        <p:spPr>
          <a:xfrm>
            <a:off x="1396950" y="1687575"/>
            <a:ext cx="63501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Mecánica Libertad</a:t>
            </a:r>
            <a:endParaRPr sz="3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Presentación Capstone Fase 2</a:t>
            </a:r>
            <a:endParaRPr sz="1800"/>
          </a:p>
        </p:txBody>
      </p:sp>
      <p:grpSp>
        <p:nvGrpSpPr>
          <p:cNvPr id="192" name="Google Shape;192;p1"/>
          <p:cNvGrpSpPr/>
          <p:nvPr/>
        </p:nvGrpSpPr>
        <p:grpSpPr>
          <a:xfrm>
            <a:off x="7580375" y="3224047"/>
            <a:ext cx="1375920" cy="1732319"/>
            <a:chOff x="7580375" y="3224048"/>
            <a:chExt cx="1375920" cy="1732319"/>
          </a:xfrm>
        </p:grpSpPr>
        <p:sp>
          <p:nvSpPr>
            <p:cNvPr id="193" name="Google Shape;193;p1"/>
            <p:cNvSpPr/>
            <p:nvPr/>
          </p:nvSpPr>
          <p:spPr>
            <a:xfrm>
              <a:off x="7961255" y="3961327"/>
              <a:ext cx="995040" cy="99504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7580375" y="3224048"/>
              <a:ext cx="737640" cy="1474920"/>
              <a:chOff x="7580375" y="3224048"/>
              <a:chExt cx="737640" cy="1474920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7580375" y="3961328"/>
                <a:ext cx="396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20000" extrusionOk="0">
                    <a:moveTo>
                      <a:pt x="0" y="0"/>
                    </a:moveTo>
                    <a:lnTo>
                      <a:pt x="1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0" rIns="961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8318015" y="3224048"/>
                <a:ext cx="0" cy="396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2" extrusionOk="0">
                    <a:moveTo>
                      <a:pt x="0" y="0"/>
                    </a:moveTo>
                    <a:lnTo>
                      <a:pt x="0" y="1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8318015" y="4302608"/>
                <a:ext cx="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1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7796375" y="344004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0" y="0"/>
                    </a:moveTo>
                    <a:lnTo>
                      <a:pt x="779" y="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7796375" y="420252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779" y="0"/>
                    </a:moveTo>
                    <a:lnTo>
                      <a:pt x="0" y="779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7633655" y="3686288"/>
                <a:ext cx="36792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11" extrusionOk="0">
                    <a:moveTo>
                      <a:pt x="0" y="0"/>
                    </a:moveTo>
                    <a:lnTo>
                      <a:pt x="1022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8042615" y="4277768"/>
                <a:ext cx="147960" cy="36792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22" extrusionOk="0">
                    <a:moveTo>
                      <a:pt x="411" y="0"/>
                    </a:moveTo>
                    <a:lnTo>
                      <a:pt x="0" y="102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8028935" y="3283088"/>
                <a:ext cx="155520" cy="36504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014" extrusionOk="0">
                    <a:moveTo>
                      <a:pt x="0" y="0"/>
                    </a:moveTo>
                    <a:lnTo>
                      <a:pt x="432" y="1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7639415" y="4095248"/>
                <a:ext cx="36504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31" extrusionOk="0">
                    <a:moveTo>
                      <a:pt x="1014" y="0"/>
                    </a:moveTo>
                    <a:lnTo>
                      <a:pt x="0" y="431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596215" y="3809768"/>
                <a:ext cx="3880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27" extrusionOk="0">
                    <a:moveTo>
                      <a:pt x="0" y="0"/>
                    </a:moveTo>
                    <a:lnTo>
                      <a:pt x="1078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30600" rIns="96100" bIns="30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8166095" y="4295048"/>
                <a:ext cx="81720" cy="38808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78" extrusionOk="0">
                    <a:moveTo>
                      <a:pt x="227" y="0"/>
                    </a:moveTo>
                    <a:lnTo>
                      <a:pt x="0" y="107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7914815" y="3343928"/>
                <a:ext cx="216720" cy="33228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23" extrusionOk="0">
                    <a:moveTo>
                      <a:pt x="0" y="0"/>
                    </a:moveTo>
                    <a:lnTo>
                      <a:pt x="602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7700255" y="4147808"/>
                <a:ext cx="332280" cy="216720"/>
              </a:xfrm>
              <a:custGeom>
                <a:avLst/>
                <a:gdLst/>
                <a:ahLst/>
                <a:cxnLst/>
                <a:rect l="l" t="t" r="r" b="b"/>
                <a:pathLst>
                  <a:path w="923" h="602" extrusionOk="0">
                    <a:moveTo>
                      <a:pt x="923" y="0"/>
                    </a:moveTo>
                    <a:lnTo>
                      <a:pt x="0" y="602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7704935" y="3551288"/>
                <a:ext cx="32976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13" extrusionOk="0">
                    <a:moveTo>
                      <a:pt x="0" y="0"/>
                    </a:moveTo>
                    <a:lnTo>
                      <a:pt x="916" y="6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7907615" y="4244648"/>
                <a:ext cx="220680" cy="32976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16" extrusionOk="0">
                    <a:moveTo>
                      <a:pt x="613" y="0"/>
                    </a:moveTo>
                    <a:lnTo>
                      <a:pt x="0" y="916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8174735" y="3238088"/>
                <a:ext cx="77040" cy="3891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81" extrusionOk="0">
                    <a:moveTo>
                      <a:pt x="0" y="0"/>
                    </a:moveTo>
                    <a:lnTo>
                      <a:pt x="214" y="1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7594415" y="4027568"/>
                <a:ext cx="38916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4" extrusionOk="0">
                    <a:moveTo>
                      <a:pt x="1081" y="0"/>
                    </a:moveTo>
                    <a:lnTo>
                      <a:pt x="0" y="21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25900" rIns="96100" bIns="259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1"/>
          <p:cNvGrpSpPr/>
          <p:nvPr/>
        </p:nvGrpSpPr>
        <p:grpSpPr>
          <a:xfrm>
            <a:off x="6733115" y="484100"/>
            <a:ext cx="1203480" cy="1203480"/>
            <a:chOff x="6711355" y="40120"/>
            <a:chExt cx="1203480" cy="1203480"/>
          </a:xfrm>
        </p:grpSpPr>
        <p:sp>
          <p:nvSpPr>
            <p:cNvPr id="213" name="Google Shape;213;p1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-177548" y="1957592"/>
            <a:ext cx="1574505" cy="2003725"/>
            <a:chOff x="-177548" y="1957592"/>
            <a:chExt cx="1574505" cy="2003725"/>
          </a:xfrm>
        </p:grpSpPr>
        <p:sp>
          <p:nvSpPr>
            <p:cNvPr id="217" name="Google Shape;217;p1"/>
            <p:cNvSpPr/>
            <p:nvPr/>
          </p:nvSpPr>
          <p:spPr>
            <a:xfrm>
              <a:off x="-177548" y="1957592"/>
              <a:ext cx="1406873" cy="1406580"/>
            </a:xfrm>
            <a:custGeom>
              <a:avLst/>
              <a:gdLst/>
              <a:ahLst/>
              <a:cxnLst/>
              <a:rect l="l" t="t" r="r" b="b"/>
              <a:pathLst>
                <a:path w="5013" h="5012" extrusionOk="0">
                  <a:moveTo>
                    <a:pt x="5013" y="2506"/>
                  </a:moveTo>
                  <a:cubicBezTo>
                    <a:pt x="5013" y="3890"/>
                    <a:pt x="3891" y="5012"/>
                    <a:pt x="2506" y="5012"/>
                  </a:cubicBezTo>
                  <a:cubicBezTo>
                    <a:pt x="1122" y="5012"/>
                    <a:pt x="0" y="3890"/>
                    <a:pt x="0" y="2506"/>
                  </a:cubicBezTo>
                  <a:cubicBezTo>
                    <a:pt x="0" y="1122"/>
                    <a:pt x="1122" y="0"/>
                    <a:pt x="2506" y="0"/>
                  </a:cubicBezTo>
                  <a:cubicBezTo>
                    <a:pt x="3891" y="0"/>
                    <a:pt x="5013" y="1122"/>
                    <a:pt x="5013" y="250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401902" y="2966469"/>
              <a:ext cx="995055" cy="994848"/>
              <a:chOff x="789427" y="2744244"/>
              <a:chExt cx="995055" cy="994848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789427" y="2744244"/>
                <a:ext cx="995055" cy="994848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142" extrusionOk="0">
                    <a:moveTo>
                      <a:pt x="5143" y="2572"/>
                    </a:moveTo>
                    <a:cubicBezTo>
                      <a:pt x="5143" y="3991"/>
                      <a:pt x="3992" y="5142"/>
                      <a:pt x="2572" y="5142"/>
                    </a:cubicBezTo>
                    <a:cubicBezTo>
                      <a:pt x="1151" y="5142"/>
                      <a:pt x="0" y="3991"/>
                      <a:pt x="0" y="2572"/>
                    </a:cubicBezTo>
                    <a:cubicBezTo>
                      <a:pt x="0" y="1151"/>
                      <a:pt x="1151" y="0"/>
                      <a:pt x="2572" y="0"/>
                    </a:cubicBezTo>
                    <a:cubicBezTo>
                      <a:pt x="3992" y="0"/>
                      <a:pt x="5143" y="1151"/>
                      <a:pt x="5143" y="2572"/>
                    </a:cubicBez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832186" y="2860329"/>
                <a:ext cx="849753" cy="849549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4391" extrusionOk="0">
                    <a:moveTo>
                      <a:pt x="0" y="2195"/>
                    </a:moveTo>
                    <a:cubicBezTo>
                      <a:pt x="0" y="984"/>
                      <a:pt x="984" y="0"/>
                      <a:pt x="2196" y="0"/>
                    </a:cubicBezTo>
                    <a:cubicBezTo>
                      <a:pt x="3409" y="0"/>
                      <a:pt x="4392" y="984"/>
                      <a:pt x="4392" y="2195"/>
                    </a:cubicBezTo>
                    <a:cubicBezTo>
                      <a:pt x="4392" y="3408"/>
                      <a:pt x="3409" y="4391"/>
                      <a:pt x="2196" y="4391"/>
                    </a:cubicBezTo>
                    <a:cubicBezTo>
                      <a:pt x="984" y="4391"/>
                      <a:pt x="0" y="3408"/>
                      <a:pt x="0" y="2195"/>
                    </a:cubicBezTo>
                    <a:close/>
                  </a:path>
                </a:pathLst>
              </a:custGeom>
              <a:solidFill>
                <a:srgbClr val="B3B3B3"/>
              </a:solidFill>
              <a:ln w="1115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875137" y="2976608"/>
                <a:ext cx="704258" cy="704056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3639" extrusionOk="0">
                    <a:moveTo>
                      <a:pt x="0" y="1819"/>
                    </a:moveTo>
                    <a:cubicBezTo>
                      <a:pt x="0" y="815"/>
                      <a:pt x="815" y="0"/>
                      <a:pt x="1820" y="0"/>
                    </a:cubicBezTo>
                    <a:cubicBezTo>
                      <a:pt x="2825" y="0"/>
                      <a:pt x="3640" y="815"/>
                      <a:pt x="3640" y="1819"/>
                    </a:cubicBezTo>
                    <a:cubicBezTo>
                      <a:pt x="3640" y="2824"/>
                      <a:pt x="2825" y="3639"/>
                      <a:pt x="1820" y="3639"/>
                    </a:cubicBezTo>
                    <a:cubicBezTo>
                      <a:pt x="815" y="3639"/>
                      <a:pt x="0" y="2824"/>
                      <a:pt x="0" y="1819"/>
                    </a:cubicBezTo>
                    <a:close/>
                  </a:path>
                </a:pathLst>
              </a:custGeom>
              <a:solidFill>
                <a:srgbClr val="B3B3B3"/>
              </a:solidFill>
              <a:ln w="1007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025" tIns="50025" rIns="95025" bIns="5002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896" y="3092693"/>
                <a:ext cx="558956" cy="558756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88" extrusionOk="0">
                    <a:moveTo>
                      <a:pt x="0" y="1444"/>
                    </a:moveTo>
                    <a:cubicBezTo>
                      <a:pt x="0" y="647"/>
                      <a:pt x="647" y="0"/>
                      <a:pt x="1445" y="0"/>
                    </a:cubicBezTo>
                    <a:cubicBezTo>
                      <a:pt x="2243" y="0"/>
                      <a:pt x="2889" y="647"/>
                      <a:pt x="2889" y="1444"/>
                    </a:cubicBezTo>
                    <a:cubicBezTo>
                      <a:pt x="2889" y="2242"/>
                      <a:pt x="2243" y="2888"/>
                      <a:pt x="1445" y="2888"/>
                    </a:cubicBezTo>
                    <a:cubicBezTo>
                      <a:pt x="647" y="2888"/>
                      <a:pt x="0" y="2242"/>
                      <a:pt x="0" y="14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4300" tIns="49300" rIns="94300" bIns="493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60848" y="3208971"/>
                <a:ext cx="413461" cy="41326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36" extrusionOk="0">
                    <a:moveTo>
                      <a:pt x="0" y="1068"/>
                    </a:moveTo>
                    <a:cubicBezTo>
                      <a:pt x="0" y="477"/>
                      <a:pt x="478" y="0"/>
                      <a:pt x="1069" y="0"/>
                    </a:cubicBezTo>
                    <a:cubicBezTo>
                      <a:pt x="1659" y="0"/>
                      <a:pt x="2137" y="477"/>
                      <a:pt x="2137" y="1068"/>
                    </a:cubicBezTo>
                    <a:cubicBezTo>
                      <a:pt x="2137" y="1658"/>
                      <a:pt x="1659" y="2136"/>
                      <a:pt x="1069" y="2136"/>
                    </a:cubicBezTo>
                    <a:cubicBezTo>
                      <a:pt x="478" y="2136"/>
                      <a:pt x="0" y="1658"/>
                      <a:pt x="0" y="1068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3600" tIns="48600" rIns="93600" bIns="48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003606" y="3324863"/>
                <a:ext cx="268160" cy="26815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386" extrusionOk="0">
                    <a:moveTo>
                      <a:pt x="1386" y="693"/>
                    </a:moveTo>
                    <a:cubicBezTo>
                      <a:pt x="1386" y="1076"/>
                      <a:pt x="1076" y="1386"/>
                      <a:pt x="693" y="1386"/>
                    </a:cubicBezTo>
                    <a:cubicBezTo>
                      <a:pt x="311" y="1386"/>
                      <a:pt x="0" y="1076"/>
                      <a:pt x="0" y="693"/>
                    </a:cubicBezTo>
                    <a:cubicBezTo>
                      <a:pt x="0" y="311"/>
                      <a:pt x="311" y="0"/>
                      <a:pt x="693" y="0"/>
                    </a:cubicBezTo>
                    <a:cubicBezTo>
                      <a:pt x="1076" y="0"/>
                      <a:pt x="1386" y="311"/>
                      <a:pt x="1386" y="693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1476075" y="3008300"/>
            <a:ext cx="21549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Jorge Sáez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Javier Pastenes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Angie García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Alvaro Mellado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Sección: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002D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>
            <a:spLocks noGrp="1"/>
          </p:cNvSpPr>
          <p:nvPr>
            <p:ph type="subTitle" idx="1"/>
          </p:nvPr>
        </p:nvSpPr>
        <p:spPr>
          <a:xfrm>
            <a:off x="5814275" y="4107300"/>
            <a:ext cx="1766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Fecha: 22/11/2024</a:t>
            </a:r>
            <a:endParaRPr sz="12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53808" y="75815"/>
            <a:ext cx="2571734" cy="43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75" y="648875"/>
            <a:ext cx="1548960" cy="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28" name="Google Shape;328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9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9"/>
          <p:cNvSpPr txBox="1"/>
          <p:nvPr/>
        </p:nvSpPr>
        <p:spPr>
          <a:xfrm>
            <a:off x="1428218" y="60456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Modelo de Datos.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75" y="1296175"/>
            <a:ext cx="6806125" cy="31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37" name="Google Shape;337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0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10"/>
          <p:cNvSpPr txBox="1"/>
          <p:nvPr/>
        </p:nvSpPr>
        <p:spPr>
          <a:xfrm>
            <a:off x="1569443" y="64160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Tecnología Utilizadas.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3485625" y="1379175"/>
            <a:ext cx="2520900" cy="1059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Api Rest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Whatsapp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Conexión a Google Maps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Email.JS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6460450" y="1379175"/>
            <a:ext cx="2305800" cy="25800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Word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Excel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Draw.io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Información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IA (Gemini y ChatGPT)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Youtube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 de React.js y Tailwind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459800" y="1379175"/>
            <a:ext cx="2571900" cy="34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Lenguajes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JavaScript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Extensión JSX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Entorno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Node.js V-20.17.0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Framework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Tailwind CSS V-.3.4.15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Librerias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React.js Vite V-18.3.1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Editor de Código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Visual Studio Code V-1.93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890275" y="3512675"/>
            <a:ext cx="1873500" cy="14772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Base de Datos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Firebase 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Firestore Database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Authentication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Functions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Storage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3890275" y="2578525"/>
            <a:ext cx="1873500" cy="7944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Chatbot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Dialog Flow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Kommunicate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350" name="Google Shape;350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1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1"/>
          <p:cNvSpPr txBox="1"/>
          <p:nvPr/>
        </p:nvSpPr>
        <p:spPr>
          <a:xfrm>
            <a:off x="276300" y="2216325"/>
            <a:ext cx="8591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DEMOSTRACIÓN DEL RESULTADO DEL PROYECTO.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8" name="Google Shape;35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Obtenidos.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24A09B-557F-5CBB-FC78-2189B7AFD9DB}"/>
              </a:ext>
            </a:extLst>
          </p:cNvPr>
          <p:cNvSpPr txBox="1"/>
          <p:nvPr/>
        </p:nvSpPr>
        <p:spPr>
          <a:xfrm>
            <a:off x="2688650" y="2571750"/>
            <a:ext cx="354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Ver Video Presentación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67" name="Google Shape;367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1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13"/>
          <p:cNvSpPr txBox="1"/>
          <p:nvPr/>
        </p:nvSpPr>
        <p:spPr>
          <a:xfrm>
            <a:off x="1569443" y="7878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Obstáculos Presentados.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1499425" y="1549775"/>
            <a:ext cx="5959200" cy="2664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experiencia en el uso de la metodología seleccionada.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conocimiento en el uso de las herramientas.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Dificultades al conectar el chatbot a la página web.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Carga de trabajo excesivo en los sprint iniciales.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Desorganización del equipo al repartir las tareas.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Retrasos en la actualización de los documentos de avance.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76" name="Google Shape;376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1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8" name="Google Shape;37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30552"/>
            <a:ext cx="9144000" cy="88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34" name="Google Shape;234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 txBox="1"/>
          <p:nvPr/>
        </p:nvSpPr>
        <p:spPr>
          <a:xfrm>
            <a:off x="2152300" y="717250"/>
            <a:ext cx="474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"/>
          <p:cNvSpPr/>
          <p:nvPr/>
        </p:nvSpPr>
        <p:spPr>
          <a:xfrm>
            <a:off x="1492261" y="1522907"/>
            <a:ext cx="1174200" cy="825600"/>
          </a:xfrm>
          <a:prstGeom prst="roundRect">
            <a:avLst>
              <a:gd name="adj" fmla="val 10000"/>
            </a:avLst>
          </a:prstGeom>
          <a:solidFill>
            <a:srgbClr val="D5C9CA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"/>
          <p:cNvGrpSpPr/>
          <p:nvPr/>
        </p:nvGrpSpPr>
        <p:grpSpPr>
          <a:xfrm>
            <a:off x="1372300" y="1398425"/>
            <a:ext cx="6554403" cy="3302602"/>
            <a:chOff x="0" y="-25"/>
            <a:chExt cx="5871017" cy="3302602"/>
          </a:xfrm>
        </p:grpSpPr>
        <p:sp>
          <p:nvSpPr>
            <p:cNvPr id="239" name="Google Shape;239;p2"/>
            <p:cNvSpPr/>
            <p:nvPr/>
          </p:nvSpPr>
          <p:spPr>
            <a:xfrm>
              <a:off x="103208" y="103208"/>
              <a:ext cx="1174200" cy="825600"/>
            </a:xfrm>
            <a:prstGeom prst="roundRect">
              <a:avLst>
                <a:gd name="adj" fmla="val 10000"/>
              </a:avLst>
            </a:prstGeom>
            <a:solidFill>
              <a:srgbClr val="D5C9C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0" y="1135288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 txBox="1"/>
            <p:nvPr/>
          </p:nvSpPr>
          <p:spPr>
            <a:xfrm>
              <a:off x="1223105" y="1135300"/>
              <a:ext cx="46479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Angie García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Scrum Master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Reunir Información y Actualizar Documentación de Avance.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0" y="2270577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277396" y="2270577"/>
              <a:ext cx="45936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Javier Pastenes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Lider de Equipo de Desarrollo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Desarrollo Backend y Gestor de Base de Datos.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0" y="0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1159217" y="-25"/>
              <a:ext cx="4711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Jorge Sáez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Product Owner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Definición Sprint Backlog y Desarrollo Frontend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2" y="1522902"/>
            <a:ext cx="825623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2"/>
          <p:cNvPicPr preferRelativeResize="0"/>
          <p:nvPr/>
        </p:nvPicPr>
        <p:blipFill rotWithShape="1">
          <a:blip r:embed="rId5">
            <a:alphaModFix/>
          </a:blip>
          <a:srcRect b="13352"/>
          <a:stretch/>
        </p:blipFill>
        <p:spPr>
          <a:xfrm>
            <a:off x="1685488" y="2630950"/>
            <a:ext cx="714651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600" y="3739000"/>
            <a:ext cx="611600" cy="825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54" name="Google Shape;254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3"/>
          <p:cNvSpPr/>
          <p:nvPr/>
        </p:nvSpPr>
        <p:spPr>
          <a:xfrm>
            <a:off x="420525" y="1614025"/>
            <a:ext cx="32367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Mecánica Libertad necesita actualizar su página web para fortalecer sus métodos publicitarios, mejorar los procesos de entrega de información y aumentar el acercamiento con los clientes.</a:t>
            </a:r>
            <a:endParaRPr sz="1300" b="1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4735325" y="1603950"/>
            <a:ext cx="32931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Noto Sans"/>
                <a:ea typeface="Noto Sans"/>
                <a:cs typeface="Noto Sans"/>
                <a:sym typeface="Noto Sans"/>
              </a:rPr>
              <a:t>Una página web dedicada a la promoción de los servicios y productos de la empresa, junto con la implementación de un Chatbot que potencie la entrega de información y preste apoyo a los clientes sobre los procesos de la empresa.</a:t>
            </a:r>
            <a:endParaRPr sz="1300" i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522168" y="74205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Descripción 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1225675" y="1669400"/>
            <a:ext cx="18051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Problema o Dolor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5306075" y="1656875"/>
            <a:ext cx="22212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Propuesta de Solución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3811813" y="2480175"/>
            <a:ext cx="768900" cy="6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67" name="Google Shape;267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4"/>
          <p:cNvSpPr txBox="1"/>
          <p:nvPr/>
        </p:nvSpPr>
        <p:spPr>
          <a:xfrm>
            <a:off x="1401518" y="7756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 General.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1401518" y="231013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Objetivos Específicos.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112025" y="1397550"/>
            <a:ext cx="6294600" cy="700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Impulsar los procesos de publicidad de la empresa Mecanica Libertad por medio de una página Web que presente e informe sobre sus procesos y productos.</a:t>
            </a:r>
            <a:endParaRPr sz="1300" i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177475" y="2936625"/>
            <a:ext cx="6294600" cy="1691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presentación de los productos de la empresa.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facilidad de uso del sistema por medio de un ChatBot.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Generar procesos de entrega de información de manera clara y organizada.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Facilitar el contacto entre los clientes y la empresa por medio de nuevos canales de comunicación como mensajes escritos.</a:t>
            </a:r>
            <a:endParaRPr sz="13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78" name="Google Shape;278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5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5"/>
          <p:cNvSpPr txBox="1"/>
          <p:nvPr/>
        </p:nvSpPr>
        <p:spPr>
          <a:xfrm>
            <a:off x="1349143" y="64891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Alcances y Limitaciones.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444225" y="1252275"/>
            <a:ext cx="7636500" cy="326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 Información presentada debe ser aprobada por la empresa.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El sistema no poseerá funciones transaccionales ni módulos de venta de productos.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El aspecto visual de la página debe contener los elementos característicos de la empresa.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Las respuestas del Chatbot se basarán en la información almacenada en la base de datos.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Las funciones del Chatbot se limitarán a la entrega de información acerca de la presentación de la empresa, servicios,  productos y métodos de contacto.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 función de inicio de sesión sólo es requerida por el usuario administrador, quien es el único que puede acceder a las funciones de gestión de información.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Las claves de usuario administradores serán creadas y provistas sólo por el equipo desarrollador.</a:t>
            </a:r>
            <a:endParaRPr sz="12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No se podrá eliminar información de la base de datos y se debe contar con un respaldo de los datos.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87" name="Google Shape;28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6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6"/>
          <p:cNvSpPr txBox="1"/>
          <p:nvPr/>
        </p:nvSpPr>
        <p:spPr>
          <a:xfrm>
            <a:off x="746191" y="712010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Metodología Scrum.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959500" y="1387925"/>
            <a:ext cx="6372300" cy="59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Permite completar las etapas de desarrollo de forma ágil y organizada, reduciendo los recursos y el tiempo necesarios para su finalización.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4633600" y="2262525"/>
            <a:ext cx="2698200" cy="1793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Entregables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Historias de Usuario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Registro de Reunión Daily Meeting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Sprint Backlog / Burn Down Chart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Resumen Reunión Retrospectiva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959500" y="2217300"/>
            <a:ext cx="3361200" cy="26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Roles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Product Owner: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Jorge Sáez.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Master: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Team: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Javier Pastenes, Jorge Sáez,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Representantes del Cliente: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Wilson Ocas, Jefe de Mecánica Libertad.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Nelly Leon, Secretaria de la empresa.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735c090b4_3_3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98" name="Google Shape;298;g31735c090b4_3_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0" b="22132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g31735c090b4_3_3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g31735c090b4_3_3"/>
          <p:cNvSpPr txBox="1"/>
          <p:nvPr/>
        </p:nvSpPr>
        <p:spPr>
          <a:xfrm>
            <a:off x="911850" y="569227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31735c090b4_3_3"/>
          <p:cNvPicPr preferRelativeResize="0"/>
          <p:nvPr/>
        </p:nvPicPr>
        <p:blipFill rotWithShape="1">
          <a:blip r:embed="rId4">
            <a:alphaModFix/>
          </a:blip>
          <a:srcRect r="704"/>
          <a:stretch/>
        </p:blipFill>
        <p:spPr>
          <a:xfrm>
            <a:off x="610900" y="1314775"/>
            <a:ext cx="3800375" cy="140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2" name="Google Shape;302;g31735c090b4_3_3"/>
          <p:cNvPicPr preferRelativeResize="0"/>
          <p:nvPr/>
        </p:nvPicPr>
        <p:blipFill rotWithShape="1">
          <a:blip r:embed="rId5">
            <a:alphaModFix/>
          </a:blip>
          <a:srcRect l="1029"/>
          <a:stretch/>
        </p:blipFill>
        <p:spPr>
          <a:xfrm>
            <a:off x="4748600" y="1314775"/>
            <a:ext cx="3607625" cy="287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3" name="Google Shape;303;g31735c090b4_3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09" y="2939350"/>
            <a:ext cx="3827350" cy="9245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g31735c090b4_3_3"/>
          <p:cNvSpPr txBox="1"/>
          <p:nvPr/>
        </p:nvSpPr>
        <p:spPr>
          <a:xfrm>
            <a:off x="1537315" y="4086261"/>
            <a:ext cx="2365500" cy="51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512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Tiempo: 14 Semanas.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Presupuesto: $5.500.000.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10" name="Google Shape;310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7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7"/>
          <p:cNvSpPr txBox="1"/>
          <p:nvPr/>
        </p:nvSpPr>
        <p:spPr>
          <a:xfrm>
            <a:off x="911850" y="669052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3" y="1367475"/>
            <a:ext cx="8610774" cy="26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19" name="Google Shape;319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8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8"/>
          <p:cNvSpPr txBox="1"/>
          <p:nvPr/>
        </p:nvSpPr>
        <p:spPr>
          <a:xfrm>
            <a:off x="1373093" y="6045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Arquitectura (Vista Despliegue).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100" y="1238525"/>
            <a:ext cx="6005101" cy="36638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Presentación en pantalla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Kanit Medium</vt:lpstr>
      <vt:lpstr>Raleway</vt:lpstr>
      <vt:lpstr>Open Sans</vt:lpstr>
      <vt:lpstr>Arial</vt:lpstr>
      <vt:lpstr>Calibri</vt:lpstr>
      <vt:lpstr>Noto Sans</vt:lpstr>
      <vt:lpstr>Nunito Light</vt:lpstr>
      <vt:lpstr>7 Steps Of Risk Management Process Business Plan by Slidesgo</vt:lpstr>
      <vt:lpstr>Mecánica Libertad Presentación Capstone Fase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ANGIE . GARCIA OCAS</cp:lastModifiedBy>
  <cp:revision>1</cp:revision>
  <dcterms:modified xsi:type="dcterms:W3CDTF">2024-12-05T21:44:50Z</dcterms:modified>
</cp:coreProperties>
</file>