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3.xml" ContentType="application/vnd.openxmlformats-officedocument.presentationml.tags+xml"/>
  <Override PartName="/ppt/notesSlides/notesSlide19.xml" ContentType="application/vnd.openxmlformats-officedocument.presentationml.notesSlide+xml"/>
  <Override PartName="/ppt/tags/tag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5.xml" ContentType="application/vnd.openxmlformats-officedocument.presentationml.tags+xml"/>
  <Override PartName="/ppt/notesSlides/notesSlide28.xml" ContentType="application/vnd.openxmlformats-officedocument.presentationml.notesSlide+xml"/>
  <Override PartName="/ppt/tags/tag6.xml" ContentType="application/vnd.openxmlformats-officedocument.presentationml.tags+xml"/>
  <Override PartName="/ppt/notesSlides/notesSlide29.xml" ContentType="application/vnd.openxmlformats-officedocument.presentationml.notesSlide+xml"/>
  <Override PartName="/ppt/tags/tag7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3" r:id="rId3"/>
  </p:sldMasterIdLst>
  <p:notesMasterIdLst>
    <p:notesMasterId r:id="rId39"/>
  </p:notesMasterIdLst>
  <p:handoutMasterIdLst>
    <p:handoutMasterId r:id="rId40"/>
  </p:handoutMasterIdLst>
  <p:sldIdLst>
    <p:sldId id="258" r:id="rId4"/>
    <p:sldId id="262" r:id="rId5"/>
    <p:sldId id="265" r:id="rId6"/>
    <p:sldId id="377" r:id="rId7"/>
    <p:sldId id="378" r:id="rId8"/>
    <p:sldId id="264" r:id="rId9"/>
    <p:sldId id="328" r:id="rId10"/>
    <p:sldId id="365" r:id="rId11"/>
    <p:sldId id="367" r:id="rId12"/>
    <p:sldId id="351" r:id="rId13"/>
    <p:sldId id="364" r:id="rId14"/>
    <p:sldId id="370" r:id="rId15"/>
    <p:sldId id="313" r:id="rId16"/>
    <p:sldId id="372" r:id="rId17"/>
    <p:sldId id="371" r:id="rId18"/>
    <p:sldId id="366" r:id="rId19"/>
    <p:sldId id="350" r:id="rId20"/>
    <p:sldId id="359" r:id="rId21"/>
    <p:sldId id="330" r:id="rId22"/>
    <p:sldId id="373" r:id="rId23"/>
    <p:sldId id="325" r:id="rId24"/>
    <p:sldId id="346" r:id="rId25"/>
    <p:sldId id="329" r:id="rId26"/>
    <p:sldId id="357" r:id="rId27"/>
    <p:sldId id="272" r:id="rId28"/>
    <p:sldId id="311" r:id="rId29"/>
    <p:sldId id="331" r:id="rId30"/>
    <p:sldId id="374" r:id="rId31"/>
    <p:sldId id="375" r:id="rId32"/>
    <p:sldId id="376" r:id="rId33"/>
    <p:sldId id="326" r:id="rId34"/>
    <p:sldId id="348" r:id="rId35"/>
    <p:sldId id="369" r:id="rId36"/>
    <p:sldId id="379" r:id="rId37"/>
    <p:sldId id="273" r:id="rId38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63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15" autoAdjust="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7023100" cy="465455"/>
          </a:xfrm>
          <a:prstGeom prst="rect">
            <a:avLst/>
          </a:prstGeom>
        </p:spPr>
        <p:txBody>
          <a:bodyPr vert="horz" lIns="93315" tIns="46657" rIns="93315" bIns="4665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3" y="1"/>
            <a:ext cx="3043343" cy="465455"/>
          </a:xfrm>
          <a:prstGeom prst="rect">
            <a:avLst/>
          </a:prstGeom>
        </p:spPr>
        <p:txBody>
          <a:bodyPr vert="horz" lIns="93315" tIns="46657" rIns="93315" bIns="46657" rtlCol="0"/>
          <a:lstStyle>
            <a:lvl1pPr algn="r">
              <a:defRPr sz="1200"/>
            </a:lvl1pPr>
          </a:lstStyle>
          <a:p>
            <a:fld id="{87358CF8-14D4-4CBD-A6EC-9354B88E22D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42031"/>
            <a:ext cx="3043343" cy="465455"/>
          </a:xfrm>
          <a:prstGeom prst="rect">
            <a:avLst/>
          </a:prstGeom>
        </p:spPr>
        <p:txBody>
          <a:bodyPr vert="horz" lIns="93315" tIns="46657" rIns="93315" bIns="4665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3" y="8842031"/>
            <a:ext cx="3043343" cy="465455"/>
          </a:xfrm>
          <a:prstGeom prst="rect">
            <a:avLst/>
          </a:prstGeom>
        </p:spPr>
        <p:txBody>
          <a:bodyPr vert="horz" lIns="93315" tIns="46657" rIns="93315" bIns="46657" rtlCol="0" anchor="b"/>
          <a:lstStyle>
            <a:lvl1pPr algn="r">
              <a:defRPr sz="1200"/>
            </a:lvl1pPr>
          </a:lstStyle>
          <a:p>
            <a:fld id="{00999EC4-AE79-4961-9F90-1E522B463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3637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7023100" cy="466197"/>
          </a:xfrm>
          <a:prstGeom prst="rect">
            <a:avLst/>
          </a:prstGeom>
        </p:spPr>
        <p:txBody>
          <a:bodyPr vert="horz" lIns="92126" tIns="46063" rIns="92126" bIns="46063" rtlCol="0"/>
          <a:lstStyle>
            <a:lvl1pPr algn="l">
              <a:defRPr lang="en-US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711" y="1"/>
            <a:ext cx="3043182" cy="466197"/>
          </a:xfrm>
          <a:prstGeom prst="rect">
            <a:avLst/>
          </a:prstGeom>
        </p:spPr>
        <p:txBody>
          <a:bodyPr vert="horz" lIns="92126" tIns="46063" rIns="92126" bIns="46063" rtlCol="0"/>
          <a:lstStyle>
            <a:lvl1pPr algn="r">
              <a:defRPr sz="1200"/>
            </a:lvl1pPr>
          </a:lstStyle>
          <a:p>
            <a:fld id="{D330F5CC-7E61-4C47-A40E-DFA6815C623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6913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26" tIns="46063" rIns="92126" bIns="4606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552" y="4422512"/>
            <a:ext cx="5617997" cy="4189412"/>
          </a:xfrm>
          <a:prstGeom prst="rect">
            <a:avLst/>
          </a:prstGeom>
        </p:spPr>
        <p:txBody>
          <a:bodyPr vert="horz" lIns="92126" tIns="46063" rIns="92126" bIns="4606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905"/>
            <a:ext cx="3043182" cy="464076"/>
          </a:xfrm>
          <a:prstGeom prst="rect">
            <a:avLst/>
          </a:prstGeom>
        </p:spPr>
        <p:txBody>
          <a:bodyPr vert="horz" lIns="92126" tIns="46063" rIns="92126" bIns="4606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711" y="8842905"/>
            <a:ext cx="3043182" cy="464076"/>
          </a:xfrm>
          <a:prstGeom prst="rect">
            <a:avLst/>
          </a:prstGeom>
        </p:spPr>
        <p:txBody>
          <a:bodyPr vert="horz" lIns="92126" tIns="46063" rIns="92126" bIns="46063" rtlCol="0" anchor="b"/>
          <a:lstStyle>
            <a:lvl1pPr algn="r">
              <a:defRPr sz="1200"/>
            </a:lvl1pPr>
          </a:lstStyle>
          <a:p>
            <a:fld id="{6BDCDB14-45FA-4420-94C1-858AF9800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3697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 hidden="1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DB14-45FA-4420-94C1-858AF98008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6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 hidden="1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DB14-45FA-4420-94C1-858AF98008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15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 hidden="1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DB14-45FA-4420-94C1-858AF98008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86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 hidden="1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DB14-45FA-4420-94C1-858AF98008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39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DB14-45FA-4420-94C1-858AF98008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74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Mirror; toy; cotton ball; lotion; candy; hair comb; socks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DB14-45FA-4420-94C1-858AF98008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74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 hidden="1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DB14-45FA-4420-94C1-858AF98008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47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 hidden="1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DB14-45FA-4420-94C1-858AF98008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31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 hidden="1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DB14-45FA-4420-94C1-858AF98008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5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on this for next 2-3 months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Amgen Proprietary - For Internal Use Only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DB14-45FA-4420-94C1-858AF98008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77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Amgen Proprietary - For Internal Use Only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DB14-45FA-4420-94C1-858AF98008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29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 hidden="1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DB14-45FA-4420-94C1-858AF98008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62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 hidden="1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DB14-45FA-4420-94C1-858AF98008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08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 hidden="1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DB14-45FA-4420-94C1-858AF98008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51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 hidden="1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DB14-45FA-4420-94C1-858AF980087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12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 hidden="1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DB14-45FA-4420-94C1-858AF980087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338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 hidden="1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DB14-45FA-4420-94C1-858AF980087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396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 hidden="1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DB14-45FA-4420-94C1-858AF980087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61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 hidden="1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DB14-45FA-4420-94C1-858AF980087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34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Amgen Proprietary - For Internal Use Only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DB14-45FA-4420-94C1-858AF980087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396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Amgen Proprietary - For Internal Use Only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DB14-45FA-4420-94C1-858AF980087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80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Amgen Proprietary - For Internal Use Only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DB14-45FA-4420-94C1-858AF980087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95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 hidden="1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DB14-45FA-4420-94C1-858AF98008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774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 hidden="1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DB14-45FA-4420-94C1-858AF980087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465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 hidden="1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DB14-45FA-4420-94C1-858AF980087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494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DB14-45FA-4420-94C1-858AF980087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608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DB14-45FA-4420-94C1-858AF980087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390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 hidden="1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DB14-45FA-4420-94C1-858AF980087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94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Amgen Proprietary - For Internal Use Only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DB14-45FA-4420-94C1-858AF98008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34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Amgen Proprietary - For Internal Use Only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DB14-45FA-4420-94C1-858AF98008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01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 hidden="1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DB14-45FA-4420-94C1-858AF98008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34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 hidden="1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DB14-45FA-4420-94C1-858AF98008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49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 hidden="1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DB14-45FA-4420-94C1-858AF98008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29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 hidden="1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DB14-45FA-4420-94C1-858AF98008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22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800600" y="2286000"/>
            <a:ext cx="4267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" y="4419600"/>
            <a:ext cx="5141912" cy="2057400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76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914400"/>
            <a:ext cx="8991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905000"/>
            <a:ext cx="39624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905000"/>
            <a:ext cx="43434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3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68361"/>
            <a:ext cx="9144000" cy="96043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752600"/>
            <a:ext cx="4191000" cy="63976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462" y="2398712"/>
            <a:ext cx="4233338" cy="35448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752600"/>
            <a:ext cx="4194174" cy="63976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85757" y="2398712"/>
            <a:ext cx="4236509" cy="35448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86143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147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00200"/>
            <a:ext cx="9144000" cy="1143000"/>
          </a:xfrm>
        </p:spPr>
        <p:txBody>
          <a:bodyPr/>
          <a:lstStyle>
            <a:lvl1pPr algn="ctr"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13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69468"/>
            <a:ext cx="6437312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676400"/>
            <a:ext cx="5675312" cy="3962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36206"/>
            <a:ext cx="6437312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7471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288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7696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4037"/>
            <a:ext cx="7772400" cy="4500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9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914400"/>
            <a:ext cx="8991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905000"/>
            <a:ext cx="39624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905000"/>
            <a:ext cx="43434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3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68361"/>
            <a:ext cx="9144000" cy="96043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752600"/>
            <a:ext cx="4191000" cy="63976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462" y="2398712"/>
            <a:ext cx="4233338" cy="35448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752600"/>
            <a:ext cx="4194174" cy="63976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85757" y="2398712"/>
            <a:ext cx="4236509" cy="35448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0080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028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00200"/>
            <a:ext cx="9144000" cy="1143000"/>
          </a:xfrm>
        </p:spPr>
        <p:txBody>
          <a:bodyPr/>
          <a:lstStyle>
            <a:lvl1pPr algn="ctr"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01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69468"/>
            <a:ext cx="6437312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676400"/>
            <a:ext cx="5675312" cy="3962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36206"/>
            <a:ext cx="6437312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267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7696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4037"/>
            <a:ext cx="7772400" cy="4500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6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219200"/>
            <a:ext cx="7848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5820" y="2179637"/>
            <a:ext cx="7924799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62" r:id="rId3"/>
    <p:sldLayoutId id="2147483653" r:id="rId4"/>
    <p:sldLayoutId id="2147483654" r:id="rId5"/>
    <p:sldLayoutId id="2147483661" r:id="rId6"/>
    <p:sldLayoutId id="2147483655" r:id="rId7"/>
    <p:sldLayoutId id="2147483658" r:id="rId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063052"/>
          </a:solidFill>
          <a:latin typeface="+mj-lt"/>
          <a:ea typeface="ヒラギノ角ゴ Pro W3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3052"/>
          </a:solidFill>
          <a:latin typeface="Arial" charset="0"/>
          <a:ea typeface="ヒラギノ角ゴ Pro W3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3052"/>
          </a:solidFill>
          <a:latin typeface="Arial" charset="0"/>
          <a:ea typeface="ヒラギノ角ゴ Pro W3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3052"/>
          </a:solidFill>
          <a:latin typeface="Arial" charset="0"/>
          <a:ea typeface="ヒラギノ角ゴ Pro W3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3052"/>
          </a:solidFill>
          <a:latin typeface="Arial" charset="0"/>
          <a:ea typeface="ヒラギノ角ゴ Pro W3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305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305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305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305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Webdings" charset="0"/>
        <a:buChar char="4"/>
        <a:defRPr sz="2800">
          <a:solidFill>
            <a:schemeClr val="tx1"/>
          </a:solidFill>
          <a:latin typeface="+mn-lt"/>
          <a:ea typeface="ヒラギノ角ゴ Pro W3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63052"/>
        </a:buClr>
        <a:buFont typeface="Wingdings" charset="0"/>
        <a:buChar char="§"/>
        <a:defRPr sz="2500">
          <a:solidFill>
            <a:schemeClr val="tx1"/>
          </a:solidFill>
          <a:latin typeface="+mn-lt"/>
          <a:ea typeface="ヒラギノ角ゴ Pro W3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Char char="•"/>
        <a:defRPr sz="2200">
          <a:solidFill>
            <a:schemeClr val="tx1"/>
          </a:solidFill>
          <a:latin typeface="+mn-lt"/>
          <a:ea typeface="ヒラギノ角ゴ Pro W3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charset="0"/>
        <a:buChar char="ü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Arial Black" charset="0"/>
        <a:buChar char="►"/>
        <a:defRPr sz="2000">
          <a:solidFill>
            <a:srgbClr val="063052"/>
          </a:solidFill>
          <a:latin typeface="+mn-lt"/>
          <a:ea typeface="ヒラギノ角ゴ Pro W3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Arial Black" pitchFamily="34" charset="0"/>
        <a:buChar char="►"/>
        <a:defRPr sz="2000">
          <a:solidFill>
            <a:srgbClr val="06305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Arial Black" pitchFamily="34" charset="0"/>
        <a:buChar char="►"/>
        <a:defRPr sz="2000">
          <a:solidFill>
            <a:srgbClr val="06305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Arial Black" pitchFamily="34" charset="0"/>
        <a:buChar char="►"/>
        <a:defRPr sz="2000">
          <a:solidFill>
            <a:srgbClr val="06305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Arial Black" pitchFamily="34" charset="0"/>
        <a:buChar char="►"/>
        <a:defRPr sz="2000">
          <a:solidFill>
            <a:srgbClr val="06305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219200"/>
            <a:ext cx="7848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5820" y="2179637"/>
            <a:ext cx="7924799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8662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063052"/>
          </a:solidFill>
          <a:latin typeface="+mj-lt"/>
          <a:ea typeface="ヒラギノ角ゴ Pro W3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3052"/>
          </a:solidFill>
          <a:latin typeface="Arial" charset="0"/>
          <a:ea typeface="ヒラギノ角ゴ Pro W3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3052"/>
          </a:solidFill>
          <a:latin typeface="Arial" charset="0"/>
          <a:ea typeface="ヒラギノ角ゴ Pro W3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3052"/>
          </a:solidFill>
          <a:latin typeface="Arial" charset="0"/>
          <a:ea typeface="ヒラギノ角ゴ Pro W3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3052"/>
          </a:solidFill>
          <a:latin typeface="Arial" charset="0"/>
          <a:ea typeface="ヒラギノ角ゴ Pro W3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305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305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305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305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Webdings" charset="0"/>
        <a:buChar char="4"/>
        <a:defRPr sz="2800">
          <a:solidFill>
            <a:schemeClr val="tx1"/>
          </a:solidFill>
          <a:latin typeface="+mn-lt"/>
          <a:ea typeface="ヒラギノ角ゴ Pro W3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63052"/>
        </a:buClr>
        <a:buFont typeface="Wingdings" charset="0"/>
        <a:buChar char="§"/>
        <a:defRPr sz="2500">
          <a:solidFill>
            <a:schemeClr val="tx1"/>
          </a:solidFill>
          <a:latin typeface="+mn-lt"/>
          <a:ea typeface="ヒラギノ角ゴ Pro W3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Char char="•"/>
        <a:defRPr sz="2200">
          <a:solidFill>
            <a:schemeClr val="tx1"/>
          </a:solidFill>
          <a:latin typeface="+mn-lt"/>
          <a:ea typeface="ヒラギノ角ゴ Pro W3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charset="0"/>
        <a:buChar char="ü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Arial Black" charset="0"/>
        <a:buChar char="►"/>
        <a:defRPr sz="2000">
          <a:solidFill>
            <a:srgbClr val="063052"/>
          </a:solidFill>
          <a:latin typeface="+mn-lt"/>
          <a:ea typeface="ヒラギノ角ゴ Pro W3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Arial Black" pitchFamily="34" charset="0"/>
        <a:buChar char="►"/>
        <a:defRPr sz="2000">
          <a:solidFill>
            <a:srgbClr val="06305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Arial Black" pitchFamily="34" charset="0"/>
        <a:buChar char="►"/>
        <a:defRPr sz="2000">
          <a:solidFill>
            <a:srgbClr val="06305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Arial Black" pitchFamily="34" charset="0"/>
        <a:buChar char="►"/>
        <a:defRPr sz="2000">
          <a:solidFill>
            <a:srgbClr val="06305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Arial Black" pitchFamily="34" charset="0"/>
        <a:buChar char="►"/>
        <a:defRPr sz="2000">
          <a:solidFill>
            <a:srgbClr val="06305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hyperlink" Target="Spices.pptx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hyperlink" Target="Spices.pptx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Spices.pptx" TargetMode="Externa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Spices.pptx" TargetMode="Externa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hyperlink" Target="Spices.pptx" TargetMode="Externa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Spices.pptx" TargetMode="Externa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hyperlink" Target="Spices.pptx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Cajun Toastmasters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b="1" dirty="0"/>
              <a:t>December 8, 2022</a:t>
            </a:r>
          </a:p>
        </p:txBody>
      </p:sp>
      <p:pic>
        <p:nvPicPr>
          <p:cNvPr id="1028" name="Picture 4" descr="https://www.toastmasters.org/resources/logos-images-and-templates/~/media/40056A0A0AB943068138FF1663D75A56.ash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4240"/>
            <a:ext cx="3749950" cy="98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561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6596" y="609600"/>
            <a:ext cx="4590808" cy="4594412"/>
            <a:chOff x="2458908" y="10786"/>
            <a:chExt cx="4590808" cy="4594412"/>
          </a:xfrm>
        </p:grpSpPr>
        <p:pic>
          <p:nvPicPr>
            <p:cNvPr id="3" name="Picture 10" descr="https://www.toastmasters.org/resources/logos-images-and-templates/~/media/0E388A37519C425E9EFB40C11D4034D7.ashx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8908" y="10786"/>
              <a:ext cx="4590808" cy="4594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https://www.toastmasters.org/resources/logos-images-and-templates/~/media/4BDB0DB436004830BA1DB7780BC6B3A0.ashx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4360" y="847711"/>
              <a:ext cx="3519902" cy="292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>
            <a:hlinkClick r:id="rId5" action="ppaction://hlinkpres?slideindex=1&amp;slidetitle="/>
          </p:cNvPr>
          <p:cNvSpPr/>
          <p:nvPr/>
        </p:nvSpPr>
        <p:spPr>
          <a:xfrm>
            <a:off x="2767675" y="5029200"/>
            <a:ext cx="3608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53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Speech #1</a:t>
            </a:r>
          </a:p>
        </p:txBody>
      </p:sp>
    </p:spTree>
    <p:extLst>
      <p:ext uri="{BB962C8B-B14F-4D97-AF65-F5344CB8AC3E}">
        <p14:creationId xmlns:p14="http://schemas.microsoft.com/office/powerpoint/2010/main" val="425529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6596" y="609600"/>
            <a:ext cx="4590808" cy="4594412"/>
            <a:chOff x="2458908" y="10786"/>
            <a:chExt cx="4590808" cy="4594412"/>
          </a:xfrm>
        </p:grpSpPr>
        <p:pic>
          <p:nvPicPr>
            <p:cNvPr id="3" name="Picture 10" descr="https://www.toastmasters.org/resources/logos-images-and-templates/~/media/0E388A37519C425E9EFB40C11D4034D7.ashx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8908" y="10786"/>
              <a:ext cx="4590808" cy="4594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https://www.toastmasters.org/resources/logos-images-and-templates/~/media/4BDB0DB436004830BA1DB7780BC6B3A0.ashx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4360" y="847711"/>
              <a:ext cx="3519902" cy="292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>
            <a:hlinkClick r:id="rId5" action="ppaction://hlinkpres?slideindex=1&amp;slidetitle="/>
          </p:cNvPr>
          <p:cNvSpPr/>
          <p:nvPr/>
        </p:nvSpPr>
        <p:spPr>
          <a:xfrm>
            <a:off x="2767675" y="5029200"/>
            <a:ext cx="3608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53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Speech #2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53000">
                    <a:schemeClr val="accent6">
                      <a:tint val="90000"/>
                      <a:shade val="89000"/>
                      <a:satMod val="220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61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6596" y="609600"/>
            <a:ext cx="4590808" cy="4594412"/>
            <a:chOff x="2458908" y="10786"/>
            <a:chExt cx="4590808" cy="4594412"/>
          </a:xfrm>
        </p:grpSpPr>
        <p:pic>
          <p:nvPicPr>
            <p:cNvPr id="3" name="Picture 10" descr="https://www.toastmasters.org/resources/logos-images-and-templates/~/media/0E388A37519C425E9EFB40C11D4034D7.ashx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8908" y="10786"/>
              <a:ext cx="4590808" cy="4594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https://www.toastmasters.org/resources/logos-images-and-templates/~/media/4BDB0DB436004830BA1DB7780BC6B3A0.ashx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4360" y="847711"/>
              <a:ext cx="3519902" cy="292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>
            <a:hlinkClick r:id="rId5" action="ppaction://hlinkpres?slideindex=1&amp;slidetitle="/>
          </p:cNvPr>
          <p:cNvSpPr/>
          <p:nvPr/>
        </p:nvSpPr>
        <p:spPr>
          <a:xfrm>
            <a:off x="2767675" y="5029200"/>
            <a:ext cx="3608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53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Speech #3</a:t>
            </a:r>
          </a:p>
        </p:txBody>
      </p:sp>
    </p:spTree>
    <p:extLst>
      <p:ext uri="{BB962C8B-B14F-4D97-AF65-F5344CB8AC3E}">
        <p14:creationId xmlns:p14="http://schemas.microsoft.com/office/powerpoint/2010/main" val="2148796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6596" y="609600"/>
            <a:ext cx="4590808" cy="4594412"/>
            <a:chOff x="2458908" y="10786"/>
            <a:chExt cx="4590808" cy="4594412"/>
          </a:xfrm>
        </p:grpSpPr>
        <p:pic>
          <p:nvPicPr>
            <p:cNvPr id="3" name="Picture 10" descr="https://www.toastmasters.org/resources/logos-images-and-templates/~/media/0E388A37519C425E9EFB40C11D4034D7.ashx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8908" y="10786"/>
              <a:ext cx="4590808" cy="4594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https://www.toastmasters.org/resources/logos-images-and-templates/~/media/4BDB0DB436004830BA1DB7780BC6B3A0.ashx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4360" y="847711"/>
              <a:ext cx="3519902" cy="292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>
            <a:hlinkClick r:id="rId5" action="ppaction://hlinkpres?slideindex=1&amp;slidetitle="/>
          </p:cNvPr>
          <p:cNvSpPr/>
          <p:nvPr/>
        </p:nvSpPr>
        <p:spPr>
          <a:xfrm>
            <a:off x="2415139" y="5029200"/>
            <a:ext cx="4313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53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Table Topics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6199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0388-D3B7-415E-97A0-0C00357C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681037"/>
            <a:ext cx="7696200" cy="1143000"/>
          </a:xfrm>
        </p:spPr>
        <p:txBody>
          <a:bodyPr/>
          <a:lstStyle/>
          <a:p>
            <a:r>
              <a:rPr lang="en-US" dirty="0"/>
              <a:t>Yell Out (One person will yell out a word that you have to incorporate)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495F2-8BC7-4E4A-B41B-14A1199A0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73" y="2133600"/>
            <a:ext cx="7772400" cy="4500563"/>
          </a:xfrm>
        </p:spPr>
        <p:txBody>
          <a:bodyPr/>
          <a:lstStyle/>
          <a:p>
            <a:r>
              <a:rPr lang="en-US" dirty="0"/>
              <a:t>Your day at the beach</a:t>
            </a:r>
          </a:p>
          <a:p>
            <a:r>
              <a:rPr lang="en-US" dirty="0"/>
              <a:t>Your day at work</a:t>
            </a:r>
          </a:p>
          <a:p>
            <a:r>
              <a:rPr lang="en-US" dirty="0"/>
              <a:t>Your first holiday with your </a:t>
            </a:r>
            <a:r>
              <a:rPr lang="en-US" dirty="0" err="1"/>
              <a:t>inlaws</a:t>
            </a:r>
            <a:r>
              <a:rPr lang="en-US" dirty="0"/>
              <a:t> or friends</a:t>
            </a:r>
          </a:p>
          <a:p>
            <a:r>
              <a:rPr lang="en-US" dirty="0"/>
              <a:t>Your favorite sport or activity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60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0388-D3B7-415E-97A0-0C00357C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681037"/>
            <a:ext cx="7696200" cy="1143000"/>
          </a:xfrm>
        </p:spPr>
        <p:txBody>
          <a:bodyPr/>
          <a:lstStyle/>
          <a:p>
            <a:r>
              <a:rPr lang="en-US" dirty="0"/>
              <a:t>Guess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495F2-8BC7-4E4A-B41B-14A1199A0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Speaker will feel and describe an object</a:t>
            </a:r>
          </a:p>
          <a:p>
            <a:r>
              <a:rPr lang="en-US" dirty="0"/>
              <a:t>The audience has to guess what it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30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AB85-87A9-492A-9AE9-CC0F0C300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86126-8FE1-4AD2-BB62-F381A9610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700" dirty="0"/>
              <a:t>What music were you exposed to as a child?</a:t>
            </a:r>
          </a:p>
          <a:p>
            <a:r>
              <a:rPr lang="en-US" sz="2700" dirty="0"/>
              <a:t>How did you feel about your Spotify wrapped?</a:t>
            </a:r>
          </a:p>
          <a:p>
            <a:r>
              <a:rPr lang="en-US" sz="2700" dirty="0"/>
              <a:t>Do you have a go-to karaoke song?</a:t>
            </a:r>
          </a:p>
          <a:p>
            <a:r>
              <a:rPr lang="en-US" sz="2700" dirty="0"/>
              <a:t>What’s your favorite live music memory?</a:t>
            </a:r>
          </a:p>
          <a:p>
            <a:r>
              <a:rPr lang="en-US" sz="2700" dirty="0"/>
              <a:t>What artists got your through your teen years?</a:t>
            </a:r>
          </a:p>
          <a:p>
            <a:r>
              <a:rPr lang="en-US" sz="2700" dirty="0"/>
              <a:t>Tell us about the music of your region.</a:t>
            </a:r>
          </a:p>
          <a:p>
            <a:r>
              <a:rPr lang="en-US" sz="2700" dirty="0"/>
              <a:t>What kind of musical education did you receive?</a:t>
            </a:r>
          </a:p>
          <a:p>
            <a:r>
              <a:rPr lang="en-US" sz="2700" dirty="0"/>
              <a:t>Did your parents sing to you? If so, what?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58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6596" y="609600"/>
            <a:ext cx="4590808" cy="4594412"/>
            <a:chOff x="2458908" y="10786"/>
            <a:chExt cx="4590808" cy="4594412"/>
          </a:xfrm>
        </p:grpSpPr>
        <p:pic>
          <p:nvPicPr>
            <p:cNvPr id="3" name="Picture 10" descr="https://www.toastmasters.org/resources/logos-images-and-templates/~/media/0E388A37519C425E9EFB40C11D4034D7.ashx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8908" y="10786"/>
              <a:ext cx="4590808" cy="4594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https://www.toastmasters.org/resources/logos-images-and-templates/~/media/4BDB0DB436004830BA1DB7780BC6B3A0.ashx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4360" y="847711"/>
              <a:ext cx="3519902" cy="292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>
            <a:hlinkClick r:id="rId5" action="ppaction://hlinkpres?slideindex=1&amp;slidetitle="/>
          </p:cNvPr>
          <p:cNvSpPr/>
          <p:nvPr/>
        </p:nvSpPr>
        <p:spPr>
          <a:xfrm>
            <a:off x="2601030" y="5029200"/>
            <a:ext cx="39419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53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Ballot Vote 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9526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6596" y="609600"/>
            <a:ext cx="4590808" cy="4594412"/>
            <a:chOff x="2458908" y="10786"/>
            <a:chExt cx="4590808" cy="4594412"/>
          </a:xfrm>
        </p:grpSpPr>
        <p:pic>
          <p:nvPicPr>
            <p:cNvPr id="3" name="Picture 10" descr="https://www.toastmasters.org/resources/logos-images-and-templates/~/media/0E388A37519C425E9EFB40C11D4034D7.ashx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8908" y="10786"/>
              <a:ext cx="4590808" cy="4594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https://www.toastmasters.org/resources/logos-images-and-templates/~/media/4BDB0DB436004830BA1DB7780BC6B3A0.ashx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4360" y="847711"/>
              <a:ext cx="3519902" cy="292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/>
          <p:cNvSpPr/>
          <p:nvPr/>
        </p:nvSpPr>
        <p:spPr>
          <a:xfrm>
            <a:off x="2633016" y="5105400"/>
            <a:ext cx="387798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53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Speech</a:t>
            </a:r>
          </a:p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53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Evaluation</a:t>
            </a:r>
            <a:endParaRPr lang="en-US" sz="5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402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2E1443-CDCB-438C-9B5A-172E5D640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76962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Speech Evaluation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85FD28-CFB6-45BA-B9A3-0970690BF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814" y="2209800"/>
            <a:ext cx="8001000" cy="4500563"/>
          </a:xfrm>
        </p:spPr>
        <p:txBody>
          <a:bodyPr/>
          <a:lstStyle/>
          <a:p>
            <a:r>
              <a:rPr lang="en-US" dirty="0"/>
              <a:t>Clarity</a:t>
            </a:r>
          </a:p>
          <a:p>
            <a:r>
              <a:rPr lang="en-US" dirty="0"/>
              <a:t>Vocal Variety</a:t>
            </a:r>
          </a:p>
          <a:p>
            <a:r>
              <a:rPr lang="en-US" dirty="0"/>
              <a:t>Eye contact</a:t>
            </a:r>
          </a:p>
          <a:p>
            <a:r>
              <a:rPr lang="en-US" dirty="0"/>
              <a:t>Audience Awareness</a:t>
            </a:r>
          </a:p>
          <a:p>
            <a:r>
              <a:rPr lang="en-US" dirty="0"/>
              <a:t>Gestures</a:t>
            </a:r>
          </a:p>
          <a:p>
            <a:r>
              <a:rPr lang="en-US" dirty="0"/>
              <a:t>Comfort level</a:t>
            </a:r>
          </a:p>
          <a:p>
            <a:r>
              <a:rPr lang="en-US" dirty="0"/>
              <a:t>Interest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D49FC-907F-4FB2-ADB7-7EB200E2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136" y="1828800"/>
            <a:ext cx="3901678" cy="469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7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i="1" dirty="0"/>
              <a:t>Cajun Toastmasters Dream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i="1" dirty="0">
                <a:solidFill>
                  <a:srgbClr val="800000"/>
                </a:solidFill>
              </a:rPr>
              <a:t>“To create an environment in which we enjoy working together and, as owners, contribute to building a club we can be proud of.”</a:t>
            </a:r>
            <a:endParaRPr lang="en-US" sz="4800" dirty="0">
              <a:solidFill>
                <a:srgbClr val="8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9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6596" y="609600"/>
            <a:ext cx="4590808" cy="4594412"/>
            <a:chOff x="2458908" y="10786"/>
            <a:chExt cx="4590808" cy="4594412"/>
          </a:xfrm>
        </p:grpSpPr>
        <p:pic>
          <p:nvPicPr>
            <p:cNvPr id="3" name="Picture 10" descr="https://www.toastmasters.org/resources/logos-images-and-templates/~/media/0E388A37519C425E9EFB40C11D4034D7.ashx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8908" y="10786"/>
              <a:ext cx="4590808" cy="459441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https://www.toastmasters.org/resources/logos-images-and-templates/~/media/4BDB0DB436004830BA1DB7780BC6B3A0.ashx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4360" y="847711"/>
              <a:ext cx="3519902" cy="292056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/>
          <p:cNvSpPr/>
          <p:nvPr/>
        </p:nvSpPr>
        <p:spPr>
          <a:xfrm>
            <a:off x="-63126" y="5105400"/>
            <a:ext cx="927029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53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Group Collaboration – </a:t>
            </a:r>
          </a:p>
          <a:p>
            <a:pPr algn="ctr"/>
            <a:r>
              <a:rPr lang="en-US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53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Microsoft Teams (dedicated time)</a:t>
            </a:r>
            <a:endParaRPr lang="en-US" sz="4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478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6596" y="609600"/>
            <a:ext cx="4590808" cy="4594412"/>
            <a:chOff x="2458908" y="10786"/>
            <a:chExt cx="4590808" cy="4594412"/>
          </a:xfrm>
        </p:grpSpPr>
        <p:pic>
          <p:nvPicPr>
            <p:cNvPr id="3" name="Picture 10" descr="https://www.toastmasters.org/resources/logos-images-and-templates/~/media/0E388A37519C425E9EFB40C11D4034D7.ashx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8908" y="10786"/>
              <a:ext cx="4590808" cy="4594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https://www.toastmasters.org/resources/logos-images-and-templates/~/media/4BDB0DB436004830BA1DB7780BC6B3A0.ashx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4360" y="847711"/>
              <a:ext cx="3519902" cy="292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/>
          <p:cNvSpPr/>
          <p:nvPr/>
        </p:nvSpPr>
        <p:spPr>
          <a:xfrm>
            <a:off x="1324965" y="5105400"/>
            <a:ext cx="64940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53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Meeting Evaluation</a:t>
            </a:r>
            <a:endParaRPr lang="en-US" sz="5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791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CAF93-8422-4972-9CB1-5B6BDF73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74493-0141-4FF9-8E04-7E568DA7A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Ah Counter</a:t>
            </a:r>
          </a:p>
          <a:p>
            <a:r>
              <a:rPr lang="en-US" dirty="0"/>
              <a:t>Grammarian</a:t>
            </a:r>
          </a:p>
          <a:p>
            <a:r>
              <a:rPr lang="en-US" dirty="0"/>
              <a:t>Timer</a:t>
            </a:r>
          </a:p>
          <a:p>
            <a:r>
              <a:rPr lang="en-US" dirty="0"/>
              <a:t>General Evaluator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01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6596" y="609600"/>
            <a:ext cx="4590808" cy="4594412"/>
            <a:chOff x="2458908" y="10786"/>
            <a:chExt cx="4590808" cy="4594412"/>
          </a:xfrm>
        </p:grpSpPr>
        <p:pic>
          <p:nvPicPr>
            <p:cNvPr id="3" name="Picture 10" descr="https://www.toastmasters.org/resources/logos-images-and-templates/~/media/0E388A37519C425E9EFB40C11D4034D7.ashx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8908" y="10786"/>
              <a:ext cx="4590808" cy="4594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https://www.toastmasters.org/resources/logos-images-and-templates/~/media/4BDB0DB436004830BA1DB7780BC6B3A0.ashx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4360" y="847711"/>
              <a:ext cx="3519902" cy="292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 6">
            <a:hlinkClick r:id="rId5" action="ppaction://hlinkpres?slideindex=1&amp;slidetitle="/>
          </p:cNvPr>
          <p:cNvSpPr/>
          <p:nvPr/>
        </p:nvSpPr>
        <p:spPr>
          <a:xfrm>
            <a:off x="1148601" y="5232540"/>
            <a:ext cx="68468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53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Table Topics Winner</a:t>
            </a:r>
          </a:p>
        </p:txBody>
      </p:sp>
    </p:spTree>
    <p:extLst>
      <p:ext uri="{BB962C8B-B14F-4D97-AF65-F5344CB8AC3E}">
        <p14:creationId xmlns:p14="http://schemas.microsoft.com/office/powerpoint/2010/main" val="1698476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4527-6F43-4D03-91B8-03F1BCF62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077" y="415051"/>
            <a:ext cx="7696200" cy="1143000"/>
          </a:xfrm>
        </p:spPr>
        <p:txBody>
          <a:bodyPr/>
          <a:lstStyle/>
          <a:p>
            <a:r>
              <a:rPr lang="en-US" dirty="0"/>
              <a:t>Nov Speech Schedule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797D65-18EF-4498-9D94-53332A76D0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110495"/>
              </p:ext>
            </p:extLst>
          </p:nvPr>
        </p:nvGraphicFramePr>
        <p:xfrm>
          <a:off x="559777" y="1295400"/>
          <a:ext cx="7924800" cy="2747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023">
                  <a:extLst>
                    <a:ext uri="{9D8B030D-6E8A-4147-A177-3AD203B41FA5}">
                      <a16:colId xmlns:a16="http://schemas.microsoft.com/office/drawing/2014/main" val="3740331921"/>
                    </a:ext>
                  </a:extLst>
                </a:gridCol>
                <a:gridCol w="1931377">
                  <a:extLst>
                    <a:ext uri="{9D8B030D-6E8A-4147-A177-3AD203B41FA5}">
                      <a16:colId xmlns:a16="http://schemas.microsoft.com/office/drawing/2014/main" val="366786027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66392367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72229019"/>
                    </a:ext>
                  </a:extLst>
                </a:gridCol>
              </a:tblGrid>
              <a:tr h="6869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Speakers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Evaluators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Toastmaster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171850"/>
                  </a:ext>
                </a:extLst>
              </a:tr>
              <a:tr h="686991">
                <a:tc>
                  <a:txBody>
                    <a:bodyPr/>
                    <a:lstStyle/>
                    <a:p>
                      <a:r>
                        <a:rPr lang="en-US" dirty="0"/>
                        <a:t>Dec 15th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321315"/>
                  </a:ext>
                </a:extLst>
              </a:tr>
              <a:tr h="686991">
                <a:tc>
                  <a:txBody>
                    <a:bodyPr/>
                    <a:lstStyle/>
                    <a:p>
                      <a:r>
                        <a:rPr lang="en-US" dirty="0"/>
                        <a:t>Dec 22nd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325189"/>
                  </a:ext>
                </a:extLst>
              </a:tr>
              <a:tr h="686991">
                <a:tc>
                  <a:txBody>
                    <a:bodyPr/>
                    <a:lstStyle/>
                    <a:p>
                      <a:r>
                        <a:rPr lang="en-US" dirty="0"/>
                        <a:t>Dec 29th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567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494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E43FE0-AA34-44F7-AB54-075CFABF3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075" y="2743201"/>
            <a:ext cx="2724222" cy="2219736"/>
          </a:xfrm>
          <a:prstGeom prst="rect">
            <a:avLst/>
          </a:prstGeom>
        </p:spPr>
      </p:pic>
      <p:pic>
        <p:nvPicPr>
          <p:cNvPr id="2050" name="Picture 2" descr="25 Hilarious Beatles Memes That Will Keep You Laughing Eight Days A Week |  Beatles funny, The beatles, Beatles meme">
            <a:extLst>
              <a:ext uri="{FF2B5EF4-FFF2-40B4-BE49-F238E27FC236}">
                <a16:creationId xmlns:a16="http://schemas.microsoft.com/office/drawing/2014/main" id="{BAFAE8EB-3ADB-44E4-A137-35676FEA3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14400"/>
            <a:ext cx="5476875" cy="549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051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best the beatles memes :) Memedroid">
            <a:extLst>
              <a:ext uri="{FF2B5EF4-FFF2-40B4-BE49-F238E27FC236}">
                <a16:creationId xmlns:a16="http://schemas.microsoft.com/office/drawing/2014/main" id="{1C5F5B53-A03A-43B8-B6FE-34832E89A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336" y="838200"/>
            <a:ext cx="4545328" cy="565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368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25 Quotes On Love, Life, Friendship And Peace By John Lennon">
            <a:extLst>
              <a:ext uri="{FF2B5EF4-FFF2-40B4-BE49-F238E27FC236}">
                <a16:creationId xmlns:a16="http://schemas.microsoft.com/office/drawing/2014/main" id="{01D3DE4C-FB7D-48B5-8983-8135D4EDE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600200"/>
            <a:ext cx="7848600" cy="410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418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o description available.">
            <a:extLst>
              <a:ext uri="{FF2B5EF4-FFF2-40B4-BE49-F238E27FC236}">
                <a16:creationId xmlns:a16="http://schemas.microsoft.com/office/drawing/2014/main" id="{0ACEE2C6-0F22-4B3B-A7D0-19D82E7FF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18" y="1066800"/>
            <a:ext cx="5624763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319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35 Memorable Quotes From John Lennon That Show He Was More Than Just A  Musician - Lifehack">
            <a:extLst>
              <a:ext uri="{FF2B5EF4-FFF2-40B4-BE49-F238E27FC236}">
                <a16:creationId xmlns:a16="http://schemas.microsoft.com/office/drawing/2014/main" id="{AFF898BE-1247-43AB-9648-7D5C4F184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87" y="1066800"/>
            <a:ext cx="6970226" cy="522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50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Toastmasters Mission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/>
              <a:t>“We provide a supportive and</a:t>
            </a:r>
            <a:br>
              <a:rPr lang="en-US" sz="4000" dirty="0"/>
            </a:br>
            <a:r>
              <a:rPr lang="en-US" sz="4000" dirty="0"/>
              <a:t>positive learning experience in which members are empowered</a:t>
            </a:r>
            <a:br>
              <a:rPr lang="en-US" sz="4000" dirty="0"/>
            </a:br>
            <a:r>
              <a:rPr lang="en-US" sz="4000" dirty="0"/>
              <a:t>to develop communication and leadership skills, resulting in greater self-confidence and personal growth.”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7635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286000"/>
            <a:ext cx="4210050" cy="31820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95650" y="13716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Football is almost here!!</a:t>
            </a:r>
          </a:p>
        </p:txBody>
      </p:sp>
    </p:spTree>
    <p:extLst>
      <p:ext uri="{BB962C8B-B14F-4D97-AF65-F5344CB8AC3E}">
        <p14:creationId xmlns:p14="http://schemas.microsoft.com/office/powerpoint/2010/main" val="4078292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Open House</a:t>
            </a:r>
          </a:p>
        </p:txBody>
      </p:sp>
    </p:spTree>
    <p:extLst>
      <p:ext uri="{BB962C8B-B14F-4D97-AF65-F5344CB8AC3E}">
        <p14:creationId xmlns:p14="http://schemas.microsoft.com/office/powerpoint/2010/main" val="2183022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5802-1B1C-48E2-BE08-61FC99E8A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09600"/>
            <a:ext cx="7696200" cy="762000"/>
          </a:xfrm>
        </p:spPr>
        <p:txBody>
          <a:bodyPr/>
          <a:lstStyle/>
          <a:p>
            <a:r>
              <a:rPr lang="en-US" dirty="0"/>
              <a:t>Let’s Discuss Your Pathways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B0594-ACBE-463C-8915-6D067DE3F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4500563"/>
          </a:xfrm>
        </p:spPr>
        <p:txBody>
          <a:bodyPr/>
          <a:lstStyle/>
          <a:p>
            <a:r>
              <a:rPr lang="en-US" sz="2000" dirty="0"/>
              <a:t>Blake-Innovative Planning</a:t>
            </a:r>
          </a:p>
          <a:p>
            <a:r>
              <a:rPr lang="en-US" sz="2000" dirty="0"/>
              <a:t>Meredith-Visionary Communication</a:t>
            </a:r>
          </a:p>
          <a:p>
            <a:r>
              <a:rPr lang="en-US" sz="2000"/>
              <a:t>Billie-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9160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AF77-AF0F-4F52-A739-3D5171D1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76200"/>
            <a:ext cx="7696200" cy="1143000"/>
          </a:xfrm>
        </p:spPr>
        <p:txBody>
          <a:bodyPr/>
          <a:lstStyle/>
          <a:p>
            <a:pPr algn="ctr"/>
            <a:r>
              <a:rPr lang="en-US" dirty="0"/>
              <a:t>Pathways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1BBBD-DEAD-44E9-8356-FEB0E0859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76300"/>
            <a:ext cx="5981700" cy="5981700"/>
          </a:xfrm>
        </p:spPr>
      </p:pic>
    </p:spTree>
    <p:extLst>
      <p:ext uri="{BB962C8B-B14F-4D97-AF65-F5344CB8AC3E}">
        <p14:creationId xmlns:p14="http://schemas.microsoft.com/office/powerpoint/2010/main" val="2313096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AF77-AF0F-4F52-A739-3D5171D1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76200"/>
            <a:ext cx="7696200" cy="1143000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60542-339B-4A2A-8493-26DFA12DD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9600" b="1" dirty="0"/>
              <a:t>Thank you!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I’m excited to be part of Cajun Toastmasters and I appreciate you guys having me!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12.8.22 Toastmaster: Angie Davis Rincon</a:t>
            </a:r>
          </a:p>
        </p:txBody>
      </p:sp>
    </p:spTree>
    <p:extLst>
      <p:ext uri="{BB962C8B-B14F-4D97-AF65-F5344CB8AC3E}">
        <p14:creationId xmlns:p14="http://schemas.microsoft.com/office/powerpoint/2010/main" val="610948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Cajun Toastmasters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b="1" dirty="0"/>
              <a:t>December 8, 2022</a:t>
            </a:r>
          </a:p>
        </p:txBody>
      </p:sp>
      <p:pic>
        <p:nvPicPr>
          <p:cNvPr id="1028" name="Picture 4" descr="https://www.toastmasters.org/resources/logos-images-and-templates/~/media/40056A0A0AB943068138FF1663D75A56.ash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4240"/>
            <a:ext cx="3749950" cy="98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62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696200" cy="3810000"/>
          </a:xfrm>
        </p:spPr>
        <p:txBody>
          <a:bodyPr/>
          <a:lstStyle/>
          <a:p>
            <a:pPr algn="ctr"/>
            <a:r>
              <a:rPr lang="en-US" sz="6600" dirty="0">
                <a:solidFill>
                  <a:srgbClr val="800000"/>
                </a:solidFill>
              </a:rPr>
              <a:t>Today in History!</a:t>
            </a:r>
            <a:br>
              <a:rPr lang="en-US" sz="6600" dirty="0">
                <a:solidFill>
                  <a:srgbClr val="800000"/>
                </a:solidFill>
              </a:rPr>
            </a:br>
            <a:r>
              <a:rPr lang="en-US" sz="6600" dirty="0">
                <a:solidFill>
                  <a:srgbClr val="800000"/>
                </a:solidFill>
              </a:rPr>
              <a:t>John Lennon Shot </a:t>
            </a:r>
            <a:br>
              <a:rPr lang="en-US" sz="6600" dirty="0">
                <a:solidFill>
                  <a:srgbClr val="800000"/>
                </a:solidFill>
              </a:rPr>
            </a:br>
            <a:r>
              <a:rPr lang="en-US" sz="6600" dirty="0">
                <a:solidFill>
                  <a:srgbClr val="800000"/>
                </a:solidFill>
              </a:rPr>
              <a:t>12/08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267200"/>
            <a:ext cx="8458200" cy="2362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I'm cynical about society, politics, newspapers, government. </a:t>
            </a:r>
          </a:p>
          <a:p>
            <a:pPr marL="0" indent="0" algn="ctr">
              <a:buNone/>
            </a:pPr>
            <a:r>
              <a:rPr lang="en-US" sz="2400" dirty="0"/>
              <a:t>But I'm not cynical about life, love, goodness, death. </a:t>
            </a:r>
          </a:p>
          <a:p>
            <a:pPr marL="0" indent="0" algn="ctr">
              <a:buNone/>
            </a:pPr>
            <a:r>
              <a:rPr lang="en-US" sz="2400" dirty="0"/>
              <a:t>That's why I really don't want to be labeled a cynic. </a:t>
            </a:r>
          </a:p>
          <a:p>
            <a:pPr marL="0" indent="0" algn="ctr">
              <a:buNone/>
            </a:pPr>
            <a:r>
              <a:rPr lang="en-US" sz="2400" i="1" dirty="0"/>
              <a:t>John Lennon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084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420600" y="2559843"/>
            <a:ext cx="304800" cy="1143000"/>
          </a:xfr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26" name="Picture 2" descr="John Lennon | Rock &amp; Roll Hall of Fame">
            <a:extLst>
              <a:ext uri="{FF2B5EF4-FFF2-40B4-BE49-F238E27FC236}">
                <a16:creationId xmlns:a16="http://schemas.microsoft.com/office/drawing/2014/main" id="{66DC76EF-DF90-4C55-934C-35E012C06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45" y="1828800"/>
            <a:ext cx="7935309" cy="359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3E9644-E2B1-478B-8C4C-FE4100D97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0" y="1981200"/>
            <a:ext cx="3124200" cy="914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John Lennon</a:t>
            </a:r>
          </a:p>
        </p:txBody>
      </p:sp>
    </p:spTree>
    <p:extLst>
      <p:ext uri="{BB962C8B-B14F-4D97-AF65-F5344CB8AC3E}">
        <p14:creationId xmlns:p14="http://schemas.microsoft.com/office/powerpoint/2010/main" val="3651236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696200" cy="2667000"/>
          </a:xfrm>
        </p:spPr>
        <p:txBody>
          <a:bodyPr/>
          <a:lstStyle/>
          <a:p>
            <a:pPr algn="ctr"/>
            <a:r>
              <a:rPr lang="en-US" sz="6600" dirty="0">
                <a:solidFill>
                  <a:srgbClr val="800000"/>
                </a:solidFill>
              </a:rPr>
              <a:t>Word of the Week</a:t>
            </a:r>
            <a:br>
              <a:rPr lang="en-US" sz="9600" dirty="0">
                <a:solidFill>
                  <a:schemeClr val="tx1"/>
                </a:solidFill>
              </a:rPr>
            </a:br>
            <a:r>
              <a:rPr lang="en-US" sz="9600" dirty="0">
                <a:solidFill>
                  <a:schemeClr val="tx1"/>
                </a:solidFill>
              </a:rPr>
              <a:t>spectacle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895600"/>
            <a:ext cx="8458200" cy="3733800"/>
          </a:xfrm>
        </p:spPr>
        <p:txBody>
          <a:bodyPr/>
          <a:lstStyle/>
          <a:p>
            <a:r>
              <a:rPr lang="en-US" sz="2400" dirty="0"/>
              <a:t>Type: noun</a:t>
            </a:r>
          </a:p>
          <a:p>
            <a:r>
              <a:rPr lang="en-US" sz="2400" dirty="0"/>
              <a:t>Meaning: </a:t>
            </a:r>
          </a:p>
          <a:p>
            <a:pPr lvl="1"/>
            <a:r>
              <a:rPr lang="en-US" sz="2100" dirty="0"/>
              <a:t>A visually striking performance or display</a:t>
            </a:r>
          </a:p>
          <a:p>
            <a:pPr lvl="1"/>
            <a:r>
              <a:rPr lang="en-US" sz="2100" dirty="0"/>
              <a:t>An event or scene regarded in terms of its visual impact</a:t>
            </a:r>
          </a:p>
          <a:p>
            <a:r>
              <a:rPr lang="en-US" sz="2400" dirty="0"/>
              <a:t>Sentence: “When you do something noble and beautiful and nobody noticed, do not be sad. For the sun every morning is a beautiful spectacle and yet most of the audience still sleeps.”</a:t>
            </a:r>
            <a:br>
              <a:rPr lang="en-US" sz="2400" dirty="0"/>
            </a:br>
            <a:r>
              <a:rPr lang="en-US" sz="2400" dirty="0"/>
              <a:t>― </a:t>
            </a:r>
            <a:r>
              <a:rPr lang="en-US" sz="2400" b="1" dirty="0"/>
              <a:t>John Lennon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255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F288-6ACE-4974-B7A0-C4DD638F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1DB37F-F842-496F-B5BA-58B5B43D2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36" y="2025073"/>
            <a:ext cx="89154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6596" y="609600"/>
            <a:ext cx="4590808" cy="4594412"/>
            <a:chOff x="2458908" y="10786"/>
            <a:chExt cx="4590808" cy="4594412"/>
          </a:xfrm>
        </p:grpSpPr>
        <p:pic>
          <p:nvPicPr>
            <p:cNvPr id="3" name="Picture 10" descr="https://www.toastmasters.org/resources/logos-images-and-templates/~/media/0E388A37519C425E9EFB40C11D4034D7.ashx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8908" y="10786"/>
              <a:ext cx="4590808" cy="4594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https://www.toastmasters.org/resources/logos-images-and-templates/~/media/4BDB0DB436004830BA1DB7780BC6B3A0.ashx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4360" y="847711"/>
              <a:ext cx="3519902" cy="292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>
            <a:hlinkClick r:id="rId5" action="ppaction://hlinkpres?slideindex=1&amp;slidetitle="/>
          </p:cNvPr>
          <p:cNvSpPr/>
          <p:nvPr/>
        </p:nvSpPr>
        <p:spPr>
          <a:xfrm>
            <a:off x="3537117" y="5029200"/>
            <a:ext cx="2069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53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Roles</a:t>
            </a:r>
          </a:p>
        </p:txBody>
      </p:sp>
    </p:spTree>
    <p:extLst>
      <p:ext uri="{BB962C8B-B14F-4D97-AF65-F5344CB8AC3E}">
        <p14:creationId xmlns:p14="http://schemas.microsoft.com/office/powerpoint/2010/main" val="2935954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2590800"/>
            <a:ext cx="7315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Toastmaster – Angie Davis Rincon</a:t>
            </a:r>
          </a:p>
          <a:p>
            <a:endParaRPr lang="en-US" dirty="0"/>
          </a:p>
          <a:p>
            <a:r>
              <a:rPr lang="en-US" dirty="0"/>
              <a:t>Table Topics – Angie Davis Rincon</a:t>
            </a:r>
          </a:p>
          <a:p>
            <a:endParaRPr lang="en-US" dirty="0"/>
          </a:p>
          <a:p>
            <a:r>
              <a:rPr lang="en-US" dirty="0"/>
              <a:t>Timer – ?</a:t>
            </a:r>
          </a:p>
          <a:p>
            <a:endParaRPr lang="en-US" dirty="0"/>
          </a:p>
          <a:p>
            <a:r>
              <a:rPr lang="en-US" dirty="0" err="1"/>
              <a:t>Agh</a:t>
            </a:r>
            <a:r>
              <a:rPr lang="en-US" dirty="0"/>
              <a:t> Counter – ? </a:t>
            </a:r>
          </a:p>
          <a:p>
            <a:endParaRPr lang="en-US" dirty="0"/>
          </a:p>
          <a:p>
            <a:r>
              <a:rPr lang="en-US" dirty="0"/>
              <a:t>Grammarian – ?</a:t>
            </a:r>
          </a:p>
          <a:p>
            <a:endParaRPr lang="en-US" dirty="0"/>
          </a:p>
          <a:p>
            <a:r>
              <a:rPr lang="en-US" dirty="0"/>
              <a:t>Speech – ?</a:t>
            </a:r>
          </a:p>
          <a:p>
            <a:endParaRPr lang="en-US" dirty="0"/>
          </a:p>
          <a:p>
            <a:r>
              <a:rPr lang="en-US" dirty="0"/>
              <a:t>Speech Evaluator – ?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590" y="1143000"/>
            <a:ext cx="2072820" cy="9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4883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Amgen Proprietary - For Internal Use Only"/>
  <p:tag name="BJHEADERFOOTERTEXTMARKING" val="Amgen Proprietary - For Internal Use Onl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Amgen Proprietary - For Internal Use Only"/>
  <p:tag name="BJHEADERFOOTERTEXTMARKING" val="Amgen Proprietary - For Internal Use Onl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Amgen Proprietary - For Internal Use Only"/>
  <p:tag name="BJHEADERFOOTERTEXTMARKING" val="Amgen Proprietary - For Internal Use Onl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Amgen Proprietary - For Internal Use Only"/>
  <p:tag name="BJHEADERFOOTERTEXTMARKING" val="Amgen Proprietary - For Internal Use Onl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Amgen Proprietary - For Internal Use Only"/>
  <p:tag name="BJHEADERFOOTERTEXTMARKING" val="Amgen Proprietary - For Internal Use Onl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Amgen Proprietary - For Internal Use Only"/>
  <p:tag name="BJHEADERFOOTERTEXTMARKING" val="Amgen Proprietary - For Internal Use Onl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Amgen Proprietary - For Internal Use Only"/>
  <p:tag name="BJHEADERFOOTERTEXTMARKING" val="Amgen Proprietary - For Internal Use Only"/>
</p:tagLst>
</file>

<file path=ppt/theme/theme1.xml><?xml version="1.0" encoding="utf-8"?>
<a:theme xmlns:a="http://schemas.openxmlformats.org/drawingml/2006/main" name="2015 Corporate template">
  <a:themeElements>
    <a:clrScheme name="Convention_2011_Template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294364"/>
      </a:accent1>
      <a:accent2>
        <a:srgbClr val="652936"/>
      </a:accent2>
      <a:accent3>
        <a:srgbClr val="FFFFFF"/>
      </a:accent3>
      <a:accent4>
        <a:srgbClr val="000000"/>
      </a:accent4>
      <a:accent5>
        <a:srgbClr val="ACB0B8"/>
      </a:accent5>
      <a:accent6>
        <a:srgbClr val="5B2430"/>
      </a:accent6>
      <a:hlink>
        <a:srgbClr val="777777"/>
      </a:hlink>
      <a:folHlink>
        <a:srgbClr val="B2B2B2"/>
      </a:folHlink>
    </a:clrScheme>
    <a:fontScheme name="Convention_2011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vention_2011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vention_2011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vention_2011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vention_2011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vention_2011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vention_2011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vention_2011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vention_2011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vention_2011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vention_2011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vention_2011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vention_2011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vention_2011_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94364"/>
        </a:accent1>
        <a:accent2>
          <a:srgbClr val="652936"/>
        </a:accent2>
        <a:accent3>
          <a:srgbClr val="FFFFFF"/>
        </a:accent3>
        <a:accent4>
          <a:srgbClr val="000000"/>
        </a:accent4>
        <a:accent5>
          <a:srgbClr val="ACB0B8"/>
        </a:accent5>
        <a:accent6>
          <a:srgbClr val="5B2430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vention_2011_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94364"/>
        </a:accent1>
        <a:accent2>
          <a:srgbClr val="652936"/>
        </a:accent2>
        <a:accent3>
          <a:srgbClr val="FFFFFF"/>
        </a:accent3>
        <a:accent4>
          <a:srgbClr val="000000"/>
        </a:accent4>
        <a:accent5>
          <a:srgbClr val="ACB0B8"/>
        </a:accent5>
        <a:accent6>
          <a:srgbClr val="5B2430"/>
        </a:accent6>
        <a:hlink>
          <a:srgbClr val="77777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2015 Corporate-4x3 template">
  <a:themeElements>
    <a:clrScheme name="Convention_2011_Template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294364"/>
      </a:accent1>
      <a:accent2>
        <a:srgbClr val="652936"/>
      </a:accent2>
      <a:accent3>
        <a:srgbClr val="FFFFFF"/>
      </a:accent3>
      <a:accent4>
        <a:srgbClr val="000000"/>
      </a:accent4>
      <a:accent5>
        <a:srgbClr val="ACB0B8"/>
      </a:accent5>
      <a:accent6>
        <a:srgbClr val="5B2430"/>
      </a:accent6>
      <a:hlink>
        <a:srgbClr val="777777"/>
      </a:hlink>
      <a:folHlink>
        <a:srgbClr val="B2B2B2"/>
      </a:folHlink>
    </a:clrScheme>
    <a:fontScheme name="Convention_2011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vention_2011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vention_2011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vention_2011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vention_2011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vention_2011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vention_2011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vention_2011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vention_2011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vention_2011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vention_2011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vention_2011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vention_2011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vention_2011_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94364"/>
        </a:accent1>
        <a:accent2>
          <a:srgbClr val="652936"/>
        </a:accent2>
        <a:accent3>
          <a:srgbClr val="FFFFFF"/>
        </a:accent3>
        <a:accent4>
          <a:srgbClr val="000000"/>
        </a:accent4>
        <a:accent5>
          <a:srgbClr val="ACB0B8"/>
        </a:accent5>
        <a:accent6>
          <a:srgbClr val="5B2430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vention_2011_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94364"/>
        </a:accent1>
        <a:accent2>
          <a:srgbClr val="652936"/>
        </a:accent2>
        <a:accent3>
          <a:srgbClr val="FFFFFF"/>
        </a:accent3>
        <a:accent4>
          <a:srgbClr val="000000"/>
        </a:accent4>
        <a:accent5>
          <a:srgbClr val="ACB0B8"/>
        </a:accent5>
        <a:accent6>
          <a:srgbClr val="5B2430"/>
        </a:accent6>
        <a:hlink>
          <a:srgbClr val="77777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82ad3a63-90ad-4a46-a3cb-757f4658e205" origin="userSelected">
  <element uid="768aceb2-b366-4b48-827b-e820edc548bd" value=""/>
</sisl>
</file>

<file path=customXml/itemProps1.xml><?xml version="1.0" encoding="utf-8"?>
<ds:datastoreItem xmlns:ds="http://schemas.openxmlformats.org/officeDocument/2006/customXml" ds:itemID="{564CEFB4-4E1C-4865-A550-738DD2F3ECFE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2015 Corporate template.potx</Template>
  <TotalTime>8359</TotalTime>
  <Words>570</Words>
  <Application>Microsoft Office PowerPoint</Application>
  <PresentationFormat>On-screen Show (4:3)</PresentationFormat>
  <Paragraphs>146</Paragraphs>
  <Slides>35</Slides>
  <Notes>34</Notes>
  <HiddenSlides>14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Arial Black</vt:lpstr>
      <vt:lpstr>Calibri</vt:lpstr>
      <vt:lpstr>Webdings</vt:lpstr>
      <vt:lpstr>Wingdings</vt:lpstr>
      <vt:lpstr>ヒラギノ角ゴ Pro W3</vt:lpstr>
      <vt:lpstr>2015 Corporate template</vt:lpstr>
      <vt:lpstr>1_2015 Corporate-4x3 template</vt:lpstr>
      <vt:lpstr>Cajun Toastmasters</vt:lpstr>
      <vt:lpstr>Cajun Toastmasters Dream</vt:lpstr>
      <vt:lpstr>Toastmasters Mission</vt:lpstr>
      <vt:lpstr>Today in History! John Lennon Shot  12/08</vt:lpstr>
      <vt:lpstr>PowerPoint Presentation</vt:lpstr>
      <vt:lpstr>Word of the Week spectacle</vt:lpstr>
      <vt:lpstr>Roles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Yell Out (One person will yell out a word that you have to incorporate)</vt:lpstr>
      <vt:lpstr>Guess It</vt:lpstr>
      <vt:lpstr>Table Topics</vt:lpstr>
      <vt:lpstr>PowerPoint Presentation</vt:lpstr>
      <vt:lpstr>PowerPoint Presentation</vt:lpstr>
      <vt:lpstr>Speech Evaluation</vt:lpstr>
      <vt:lpstr>PowerPoint Presentation</vt:lpstr>
      <vt:lpstr>PowerPoint Presentation</vt:lpstr>
      <vt:lpstr>Meeting Evaluation</vt:lpstr>
      <vt:lpstr>PowerPoint Presentation</vt:lpstr>
      <vt:lpstr>Nov Speech Schedule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Actions</vt:lpstr>
      <vt:lpstr>Let’s Discuss Your Pathways </vt:lpstr>
      <vt:lpstr>Pathways Overview</vt:lpstr>
      <vt:lpstr>PowerPoint Presentation</vt:lpstr>
      <vt:lpstr>Cajun Toastmasters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drex</dc:creator>
  <cp:keywords>*$%NAB</cp:keywords>
  <cp:lastModifiedBy>Davis, Angela K</cp:lastModifiedBy>
  <cp:revision>316</cp:revision>
  <cp:lastPrinted>2019-09-12T13:12:20Z</cp:lastPrinted>
  <dcterms:created xsi:type="dcterms:W3CDTF">2011-07-13T15:20:37Z</dcterms:created>
  <dcterms:modified xsi:type="dcterms:W3CDTF">2022-12-08T18:29:43Z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de0ce594-aa5b-42d5-aa1c-8d97a6d25804</vt:lpwstr>
  </property>
  <property fmtid="{D5CDD505-2E9C-101B-9397-08002B2CF9AE}" pid="3" name="bjSaver">
    <vt:lpwstr>WTJ5hoN6aS/PucOnX4AaRJH9EaCpdjPI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policy="82ad3a63-90ad-4a46-a3cb-757f4658e205" origin="userSelected" xmlns="http://www.boldonj</vt:lpwstr>
  </property>
  <property fmtid="{D5CDD505-2E9C-101B-9397-08002B2CF9AE}" pid="5" name="bjDocumentLabelXML-0">
    <vt:lpwstr>ames.com/2008/01/sie/internal/label"&gt;&lt;element uid="768aceb2-b366-4b48-827b-e820edc548bd" value="" /&gt;&lt;/sisl&gt;</vt:lpwstr>
  </property>
  <property fmtid="{D5CDD505-2E9C-101B-9397-08002B2CF9AE}" pid="6" name="bjDocumentSecurityLabel">
    <vt:lpwstr>Non-Amgen Business</vt:lpwstr>
  </property>
</Properties>
</file>