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668" r:id="rId2"/>
  </p:sldMasterIdLst>
  <p:notesMasterIdLst>
    <p:notesMasterId r:id="rId9"/>
  </p:notesMasterIdLst>
  <p:handoutMasterIdLst>
    <p:handoutMasterId r:id="rId10"/>
  </p:handoutMasterIdLst>
  <p:sldIdLst>
    <p:sldId id="256" r:id="rId3"/>
    <p:sldId id="257" r:id="rId4"/>
    <p:sldId id="258" r:id="rId5"/>
    <p:sldId id="259" r:id="rId6"/>
    <p:sldId id="260" r:id="rId7"/>
    <p:sldId id="261" r:id="rId8"/>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EBDC"/>
    <a:srgbClr val="005360"/>
    <a:srgbClr val="5EB2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8" autoAdjust="0"/>
    <p:restoredTop sz="96821" autoAdjust="0"/>
  </p:normalViewPr>
  <p:slideViewPr>
    <p:cSldViewPr snapToGrid="0" snapToObjects="1">
      <p:cViewPr varScale="1">
        <p:scale>
          <a:sx n="74" d="100"/>
          <a:sy n="74" d="100"/>
        </p:scale>
        <p:origin x="576" y="72"/>
      </p:cViewPr>
      <p:guideLst/>
    </p:cSldViewPr>
  </p:slideViewPr>
  <p:notesTextViewPr>
    <p:cViewPr>
      <p:scale>
        <a:sx n="1" d="1"/>
        <a:sy n="1" d="1"/>
      </p:scale>
      <p:origin x="0" y="0"/>
    </p:cViewPr>
  </p:notesTextViewPr>
  <p:notesViewPr>
    <p:cSldViewPr snapToGrid="0" snapToObjects="1">
      <p:cViewPr varScale="1">
        <p:scale>
          <a:sx n="96" d="100"/>
          <a:sy n="96" d="100"/>
        </p:scale>
        <p:origin x="355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xmlns="" id="{63E6ABA0-6461-40CF-9DD3-E7A1840EFF9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xmlns="" id="{FB70169F-1B74-4ECA-8677-1FEE194C94A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F5758A-D7C4-465F-8D0A-C0BE8311CFD1}" type="datetime1">
              <a:rPr lang="es-ES" smtClean="0"/>
              <a:t>31/12/2020</a:t>
            </a:fld>
            <a:endParaRPr lang="es-ES" dirty="0"/>
          </a:p>
        </p:txBody>
      </p:sp>
      <p:sp>
        <p:nvSpPr>
          <p:cNvPr id="4" name="Marcador de pie de página 3">
            <a:extLst>
              <a:ext uri="{FF2B5EF4-FFF2-40B4-BE49-F238E27FC236}">
                <a16:creationId xmlns:a16="http://schemas.microsoft.com/office/drawing/2014/main" xmlns="" id="{F36E85B1-1A76-4A7E-A7E9-3D35C34A0BE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a:extLst>
              <a:ext uri="{FF2B5EF4-FFF2-40B4-BE49-F238E27FC236}">
                <a16:creationId xmlns:a16="http://schemas.microsoft.com/office/drawing/2014/main" xmlns="" id="{C9893448-7FC5-4F1C-8295-604F6FB8FA8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10C262-0B5A-4861-A871-33B3782CBA24}" type="slidenum">
              <a:rPr lang="es-ES" smtClean="0"/>
              <a:t>‹Nº›</a:t>
            </a:fld>
            <a:endParaRPr lang="es-ES"/>
          </a:p>
        </p:txBody>
      </p:sp>
    </p:spTree>
    <p:extLst>
      <p:ext uri="{BB962C8B-B14F-4D97-AF65-F5344CB8AC3E}">
        <p14:creationId xmlns:p14="http://schemas.microsoft.com/office/powerpoint/2010/main" val="18117661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AE8C04-8AAE-4668-9E10-2319BD675B2A}" type="datetime1">
              <a:rPr lang="es-ES" smtClean="0"/>
              <a:pPr/>
              <a:t>31/12/2020</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dirty="0"/>
              <a:t>Editar los estilos de texto del patrón</a:t>
            </a:r>
          </a:p>
          <a:p>
            <a:pPr lvl="1"/>
            <a:r>
              <a:rPr lang="es-ES" noProof="0" dirty="0"/>
              <a:t>Segundo nivel</a:t>
            </a:r>
          </a:p>
          <a:p>
            <a:pPr lvl="2"/>
            <a:r>
              <a:rPr lang="es-ES" noProof="0" dirty="0"/>
              <a:t>Tercer nivel</a:t>
            </a:r>
          </a:p>
          <a:p>
            <a:pPr lvl="3"/>
            <a:r>
              <a:rPr lang="es-ES" noProof="0" dirty="0"/>
              <a:t>Cuarto nivel</a:t>
            </a:r>
          </a:p>
          <a:p>
            <a:pPr lvl="4"/>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19C1C7-B601-403A-A3DF-2FE7D31A3475}" type="slidenum">
              <a:rPr lang="es-ES" noProof="0" smtClean="0"/>
              <a:t>‹Nº›</a:t>
            </a:fld>
            <a:endParaRPr lang="es-ES" noProof="0"/>
          </a:p>
        </p:txBody>
      </p:sp>
    </p:spTree>
    <p:extLst>
      <p:ext uri="{BB962C8B-B14F-4D97-AF65-F5344CB8AC3E}">
        <p14:creationId xmlns:p14="http://schemas.microsoft.com/office/powerpoint/2010/main" val="405793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6519C1C7-B601-403A-A3DF-2FE7D31A3475}" type="slidenum">
              <a:rPr lang="es-ES" smtClean="0"/>
              <a:t>1</a:t>
            </a:fld>
            <a:endParaRPr lang="es-ES"/>
          </a:p>
        </p:txBody>
      </p:sp>
    </p:spTree>
    <p:extLst>
      <p:ext uri="{BB962C8B-B14F-4D97-AF65-F5344CB8AC3E}">
        <p14:creationId xmlns:p14="http://schemas.microsoft.com/office/powerpoint/2010/main" val="1472049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6519C1C7-B601-403A-A3DF-2FE7D31A3475}" type="slidenum">
              <a:rPr lang="es-ES" smtClean="0"/>
              <a:t>2</a:t>
            </a:fld>
            <a:endParaRPr lang="es-ES"/>
          </a:p>
        </p:txBody>
      </p:sp>
    </p:spTree>
    <p:extLst>
      <p:ext uri="{BB962C8B-B14F-4D97-AF65-F5344CB8AC3E}">
        <p14:creationId xmlns:p14="http://schemas.microsoft.com/office/powerpoint/2010/main" val="1757702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6519C1C7-B601-403A-A3DF-2FE7D31A3475}" type="slidenum">
              <a:rPr lang="es-ES" smtClean="0"/>
              <a:t>3</a:t>
            </a:fld>
            <a:endParaRPr lang="es-ES"/>
          </a:p>
        </p:txBody>
      </p:sp>
    </p:spTree>
    <p:extLst>
      <p:ext uri="{BB962C8B-B14F-4D97-AF65-F5344CB8AC3E}">
        <p14:creationId xmlns:p14="http://schemas.microsoft.com/office/powerpoint/2010/main" val="3920100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6519C1C7-B601-403A-A3DF-2FE7D31A3475}" type="slidenum">
              <a:rPr lang="es-ES" smtClean="0"/>
              <a:t>4</a:t>
            </a:fld>
            <a:endParaRPr lang="es-ES"/>
          </a:p>
        </p:txBody>
      </p:sp>
    </p:spTree>
    <p:extLst>
      <p:ext uri="{BB962C8B-B14F-4D97-AF65-F5344CB8AC3E}">
        <p14:creationId xmlns:p14="http://schemas.microsoft.com/office/powerpoint/2010/main" val="2269167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6519C1C7-B601-403A-A3DF-2FE7D31A3475}" type="slidenum">
              <a:rPr lang="es-ES" smtClean="0"/>
              <a:t>5</a:t>
            </a:fld>
            <a:endParaRPr lang="es-ES"/>
          </a:p>
        </p:txBody>
      </p:sp>
    </p:spTree>
    <p:extLst>
      <p:ext uri="{BB962C8B-B14F-4D97-AF65-F5344CB8AC3E}">
        <p14:creationId xmlns:p14="http://schemas.microsoft.com/office/powerpoint/2010/main" val="2292949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6519C1C7-B601-403A-A3DF-2FE7D31A3475}" type="slidenum">
              <a:rPr lang="es-ES" smtClean="0"/>
              <a:t>6</a:t>
            </a:fld>
            <a:endParaRPr lang="es-ES"/>
          </a:p>
        </p:txBody>
      </p:sp>
    </p:spTree>
    <p:extLst>
      <p:ext uri="{BB962C8B-B14F-4D97-AF65-F5344CB8AC3E}">
        <p14:creationId xmlns:p14="http://schemas.microsoft.com/office/powerpoint/2010/main" val="26690855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solidFill>
          <a:schemeClr val="tx1"/>
        </a:solidFill>
        <a:effectLst/>
      </p:bgPr>
    </p:bg>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xmlns="" id="{5FED12A2-16A7-6843-9B63-1355399B1E28}"/>
              </a:ext>
            </a:extLst>
          </p:cNvPr>
          <p:cNvPicPr>
            <a:picLocks noChangeAspect="1"/>
          </p:cNvPicPr>
          <p:nvPr userDrawn="1"/>
        </p:nvPicPr>
        <p:blipFill>
          <a:blip r:embed="rId2"/>
          <a:stretch>
            <a:fillRect/>
          </a:stretch>
        </p:blipFill>
        <p:spPr>
          <a:xfrm>
            <a:off x="0" y="0"/>
            <a:ext cx="23861730" cy="6857999"/>
          </a:xfrm>
          <a:prstGeom prst="rect">
            <a:avLst/>
          </a:prstGeom>
        </p:spPr>
      </p:pic>
      <p:sp>
        <p:nvSpPr>
          <p:cNvPr id="11" name="Rectángulo 10">
            <a:extLst>
              <a:ext uri="{FF2B5EF4-FFF2-40B4-BE49-F238E27FC236}">
                <a16:creationId xmlns:a16="http://schemas.microsoft.com/office/drawing/2014/main" xmlns="" id="{45F43BF2-A8EB-C342-BFB2-28AFB1781935}"/>
              </a:ext>
            </a:extLst>
          </p:cNvPr>
          <p:cNvSpPr/>
          <p:nvPr userDrawn="1"/>
        </p:nvSpPr>
        <p:spPr>
          <a:xfrm>
            <a:off x="0" y="787400"/>
            <a:ext cx="11455400" cy="5295900"/>
          </a:xfrm>
          <a:prstGeom prst="rect">
            <a:avLst/>
          </a:prstGeom>
          <a:solidFill>
            <a:schemeClr val="accent5">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cxnSp>
        <p:nvCxnSpPr>
          <p:cNvPr id="17" name="Conector recto 16">
            <a:extLst>
              <a:ext uri="{FF2B5EF4-FFF2-40B4-BE49-F238E27FC236}">
                <a16:creationId xmlns:a16="http://schemas.microsoft.com/office/drawing/2014/main" xmlns="" id="{1418BB35-F84D-7E4D-9F02-5B4CB837E1CB}"/>
              </a:ext>
            </a:extLst>
          </p:cNvPr>
          <p:cNvCxnSpPr/>
          <p:nvPr userDrawn="1"/>
        </p:nvCxnSpPr>
        <p:spPr>
          <a:xfrm>
            <a:off x="1778000" y="3435350"/>
            <a:ext cx="8661400" cy="0"/>
          </a:xfrm>
          <a:prstGeom prst="line">
            <a:avLst/>
          </a:prstGeom>
          <a:ln w="38100" cap="rnd">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14" name="Elipse 13">
            <a:extLst>
              <a:ext uri="{FF2B5EF4-FFF2-40B4-BE49-F238E27FC236}">
                <a16:creationId xmlns:a16="http://schemas.microsoft.com/office/drawing/2014/main" xmlns="" id="{72FE6DCC-3681-AF43-B6B6-4A40A92581A5}"/>
              </a:ext>
            </a:extLst>
          </p:cNvPr>
          <p:cNvSpPr/>
          <p:nvPr userDrawn="1"/>
        </p:nvSpPr>
        <p:spPr>
          <a:xfrm>
            <a:off x="2260600" y="1647825"/>
            <a:ext cx="3562350" cy="3562350"/>
          </a:xfrm>
          <a:prstGeom prst="ellipse">
            <a:avLst/>
          </a:prstGeom>
          <a:solidFill>
            <a:schemeClr val="accent4">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8" name="Elipse 17">
            <a:extLst>
              <a:ext uri="{FF2B5EF4-FFF2-40B4-BE49-F238E27FC236}">
                <a16:creationId xmlns:a16="http://schemas.microsoft.com/office/drawing/2014/main" xmlns="" id="{5A8E30CA-E181-3D4D-BB1E-9167FF0BE5D9}"/>
              </a:ext>
            </a:extLst>
          </p:cNvPr>
          <p:cNvSpPr/>
          <p:nvPr userDrawn="1"/>
        </p:nvSpPr>
        <p:spPr>
          <a:xfrm>
            <a:off x="2285627" y="1647121"/>
            <a:ext cx="3562350" cy="3562350"/>
          </a:xfrm>
          <a:prstGeom prst="ellipse">
            <a:avLst/>
          </a:prstGeom>
          <a:solidFill>
            <a:schemeClr val="accent4">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2" name="Triángulo 11">
            <a:extLst>
              <a:ext uri="{FF2B5EF4-FFF2-40B4-BE49-F238E27FC236}">
                <a16:creationId xmlns:a16="http://schemas.microsoft.com/office/drawing/2014/main" xmlns="" id="{9061463E-CF25-634A-89E2-4E3280BB9CEB}"/>
              </a:ext>
            </a:extLst>
          </p:cNvPr>
          <p:cNvSpPr/>
          <p:nvPr userDrawn="1"/>
        </p:nvSpPr>
        <p:spPr>
          <a:xfrm>
            <a:off x="0" y="0"/>
            <a:ext cx="2628900" cy="6858000"/>
          </a:xfrm>
          <a:prstGeom prst="triangle">
            <a:avLst>
              <a:gd name="adj" fmla="val 0"/>
            </a:avLst>
          </a:prstGeom>
          <a:gradFill>
            <a:gsLst>
              <a:gs pos="47000">
                <a:schemeClr val="accent4">
                  <a:lumMod val="50000"/>
                </a:schemeClr>
              </a:gs>
              <a:gs pos="98000">
                <a:schemeClr val="accent4">
                  <a:lumMod val="20000"/>
                  <a:lumOff val="80000"/>
                  <a:alpha val="10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3" name="Triángulo 12">
            <a:extLst>
              <a:ext uri="{FF2B5EF4-FFF2-40B4-BE49-F238E27FC236}">
                <a16:creationId xmlns:a16="http://schemas.microsoft.com/office/drawing/2014/main" xmlns="" id="{81214215-C784-4548-BD1F-4BB3F0A84645}"/>
              </a:ext>
            </a:extLst>
          </p:cNvPr>
          <p:cNvSpPr/>
          <p:nvPr userDrawn="1"/>
        </p:nvSpPr>
        <p:spPr>
          <a:xfrm flipV="1">
            <a:off x="0" y="0"/>
            <a:ext cx="2628900" cy="6858000"/>
          </a:xfrm>
          <a:prstGeom prst="triangle">
            <a:avLst>
              <a:gd name="adj" fmla="val 0"/>
            </a:avLst>
          </a:prstGeom>
          <a:solidFill>
            <a:srgbClr val="5EB2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5" name="Elipse 14">
            <a:extLst>
              <a:ext uri="{FF2B5EF4-FFF2-40B4-BE49-F238E27FC236}">
                <a16:creationId xmlns:a16="http://schemas.microsoft.com/office/drawing/2014/main" xmlns="" id="{A48B1337-BF6D-C04A-9C74-574FA33512D5}"/>
              </a:ext>
            </a:extLst>
          </p:cNvPr>
          <p:cNvSpPr/>
          <p:nvPr userDrawn="1"/>
        </p:nvSpPr>
        <p:spPr>
          <a:xfrm>
            <a:off x="2356553" y="1727201"/>
            <a:ext cx="3416300" cy="3416300"/>
          </a:xfrm>
          <a:prstGeom prst="ellipse">
            <a:avLst/>
          </a:prstGeom>
          <a:solidFill>
            <a:srgbClr val="005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1" name="Marcador de texto 20">
            <a:extLst>
              <a:ext uri="{FF2B5EF4-FFF2-40B4-BE49-F238E27FC236}">
                <a16:creationId xmlns:a16="http://schemas.microsoft.com/office/drawing/2014/main" xmlns="" id="{4C5EC980-0029-164A-926D-9ED33032D7F4}"/>
              </a:ext>
            </a:extLst>
          </p:cNvPr>
          <p:cNvSpPr>
            <a:spLocks noGrp="1"/>
          </p:cNvSpPr>
          <p:nvPr>
            <p:ph type="body" sz="quarter" idx="10"/>
          </p:nvPr>
        </p:nvSpPr>
        <p:spPr>
          <a:xfrm>
            <a:off x="2671763" y="3657600"/>
            <a:ext cx="2781300" cy="896368"/>
          </a:xfrm>
          <a:prstGeom prst="rect">
            <a:avLst/>
          </a:prstGeom>
        </p:spPr>
        <p:txBody>
          <a:bodyPr rtlCol="0" anchor="ctr"/>
          <a:lstStyle>
            <a:lvl1pPr marL="0" indent="0" algn="ctr">
              <a:buNone/>
              <a:defRPr sz="1800">
                <a:solidFill>
                  <a:schemeClr val="accent5"/>
                </a:solidFill>
              </a:defRPr>
            </a:lvl1pPr>
          </a:lstStyle>
          <a:p>
            <a:pPr lvl="0" rtl="0"/>
            <a:r>
              <a:rPr lang="es-ES" noProof="0" smtClean="0"/>
              <a:t>Haga clic para modificar el estilo de texto del patrón</a:t>
            </a:r>
          </a:p>
        </p:txBody>
      </p:sp>
      <p:sp>
        <p:nvSpPr>
          <p:cNvPr id="19" name="Título 18">
            <a:extLst>
              <a:ext uri="{FF2B5EF4-FFF2-40B4-BE49-F238E27FC236}">
                <a16:creationId xmlns:a16="http://schemas.microsoft.com/office/drawing/2014/main" xmlns="" id="{169DAC15-E0D1-2041-A923-17653DCA3339}"/>
              </a:ext>
            </a:extLst>
          </p:cNvPr>
          <p:cNvSpPr>
            <a:spLocks noGrp="1"/>
          </p:cNvSpPr>
          <p:nvPr>
            <p:ph type="title"/>
          </p:nvPr>
        </p:nvSpPr>
        <p:spPr>
          <a:xfrm>
            <a:off x="2671251" y="2452719"/>
            <a:ext cx="2773204" cy="1118618"/>
          </a:xfrm>
          <a:prstGeom prst="rect">
            <a:avLst/>
          </a:prstGeom>
        </p:spPr>
        <p:txBody>
          <a:bodyPr rtlCol="0" anchor="ctr"/>
          <a:lstStyle>
            <a:lvl1pPr algn="ctr">
              <a:defRPr sz="3200">
                <a:solidFill>
                  <a:schemeClr val="accent6"/>
                </a:solidFill>
              </a:defRPr>
            </a:lvl1pPr>
          </a:lstStyle>
          <a:p>
            <a:pPr rtl="0"/>
            <a:r>
              <a:rPr lang="es-ES" noProof="0" smtClean="0"/>
              <a:t>Haga clic para modificar el estilo de título del patrón</a:t>
            </a:r>
            <a:endParaRPr lang="es-ES" noProof="0" dirty="0"/>
          </a:p>
        </p:txBody>
      </p:sp>
    </p:spTree>
    <p:extLst>
      <p:ext uri="{BB962C8B-B14F-4D97-AF65-F5344CB8AC3E}">
        <p14:creationId xmlns:p14="http://schemas.microsoft.com/office/powerpoint/2010/main" val="904288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4.375E-6 0 L -0.9056 0 " pathEditMode="relative" rAng="0" ptsTypes="AA">
                                      <p:cBhvr>
                                        <p:cTn id="6" dur="9500" fill="hold"/>
                                        <p:tgtEl>
                                          <p:spTgt spid="10"/>
                                        </p:tgtEl>
                                        <p:attrNameLst>
                                          <p:attrName>ppt_x</p:attrName>
                                          <p:attrName>ppt_y</p:attrName>
                                        </p:attrNameLst>
                                      </p:cBhvr>
                                      <p:rCtr x="-45286" y="0"/>
                                    </p:animMotion>
                                  </p:childTnLst>
                                </p:cTn>
                              </p:par>
                              <p:par>
                                <p:cTn id="7" presetID="10" presetClass="exit" presetSubtype="0" fill="hold" nodeType="withEffect">
                                  <p:stCondLst>
                                    <p:cond delay="9200"/>
                                  </p:stCondLst>
                                  <p:childTnLst>
                                    <p:animEffect transition="out" filter="fade">
                                      <p:cBhvr>
                                        <p:cTn id="8" dur="500"/>
                                        <p:tgtEl>
                                          <p:spTgt spid="10"/>
                                        </p:tgtEl>
                                      </p:cBhvr>
                                    </p:animEffect>
                                    <p:set>
                                      <p:cBhvr>
                                        <p:cTn id="9" dur="1" fill="hold">
                                          <p:stCondLst>
                                            <p:cond delay="499"/>
                                          </p:stCondLst>
                                        </p:cTn>
                                        <p:tgtEl>
                                          <p:spTgt spid="10"/>
                                        </p:tgtEl>
                                        <p:attrNameLst>
                                          <p:attrName>style.visibility</p:attrName>
                                        </p:attrNameLst>
                                      </p:cBhvr>
                                      <p:to>
                                        <p:strVal val="hidden"/>
                                      </p:to>
                                    </p:set>
                                  </p:childTnLst>
                                </p:cTn>
                              </p:par>
                              <p:par>
                                <p:cTn id="10" presetID="2" presetClass="entr" presetSubtype="8" fill="hold" grpId="0" nodeType="withEffect">
                                  <p:stCondLst>
                                    <p:cond delay="100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1000" fill="hold"/>
                                        <p:tgtEl>
                                          <p:spTgt spid="11"/>
                                        </p:tgtEl>
                                        <p:attrNameLst>
                                          <p:attrName>ppt_x</p:attrName>
                                        </p:attrNameLst>
                                      </p:cBhvr>
                                      <p:tavLst>
                                        <p:tav tm="0">
                                          <p:val>
                                            <p:strVal val="0-#ppt_w/2"/>
                                          </p:val>
                                        </p:tav>
                                        <p:tav tm="100000">
                                          <p:val>
                                            <p:strVal val="#ppt_x"/>
                                          </p:val>
                                        </p:tav>
                                      </p:tavLst>
                                    </p:anim>
                                    <p:anim calcmode="lin" valueType="num">
                                      <p:cBhvr additive="base">
                                        <p:cTn id="13" dur="1000" fill="hold"/>
                                        <p:tgtEl>
                                          <p:spTgt spid="11"/>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100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1000" fill="hold"/>
                                        <p:tgtEl>
                                          <p:spTgt spid="12"/>
                                        </p:tgtEl>
                                        <p:attrNameLst>
                                          <p:attrName>ppt_x</p:attrName>
                                        </p:attrNameLst>
                                      </p:cBhvr>
                                      <p:tavLst>
                                        <p:tav tm="0">
                                          <p:val>
                                            <p:strVal val="0-#ppt_w/2"/>
                                          </p:val>
                                        </p:tav>
                                        <p:tav tm="100000">
                                          <p:val>
                                            <p:strVal val="#ppt_x"/>
                                          </p:val>
                                        </p:tav>
                                      </p:tavLst>
                                    </p:anim>
                                    <p:anim calcmode="lin" valueType="num">
                                      <p:cBhvr additive="base">
                                        <p:cTn id="17" dur="1000" fill="hold"/>
                                        <p:tgtEl>
                                          <p:spTgt spid="12"/>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100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1000" fill="hold"/>
                                        <p:tgtEl>
                                          <p:spTgt spid="13"/>
                                        </p:tgtEl>
                                        <p:attrNameLst>
                                          <p:attrName>ppt_x</p:attrName>
                                        </p:attrNameLst>
                                      </p:cBhvr>
                                      <p:tavLst>
                                        <p:tav tm="0">
                                          <p:val>
                                            <p:strVal val="0-#ppt_w/2"/>
                                          </p:val>
                                        </p:tav>
                                        <p:tav tm="100000">
                                          <p:val>
                                            <p:strVal val="#ppt_x"/>
                                          </p:val>
                                        </p:tav>
                                      </p:tavLst>
                                    </p:anim>
                                    <p:anim calcmode="lin" valueType="num">
                                      <p:cBhvr additive="base">
                                        <p:cTn id="21" dur="1000" fill="hold"/>
                                        <p:tgtEl>
                                          <p:spTgt spid="13"/>
                                        </p:tgtEl>
                                        <p:attrNameLst>
                                          <p:attrName>ppt_y</p:attrName>
                                        </p:attrNameLst>
                                      </p:cBhvr>
                                      <p:tavLst>
                                        <p:tav tm="0">
                                          <p:val>
                                            <p:strVal val="#ppt_y"/>
                                          </p:val>
                                        </p:tav>
                                        <p:tav tm="100000">
                                          <p:val>
                                            <p:strVal val="#ppt_y"/>
                                          </p:val>
                                        </p:tav>
                                      </p:tavLst>
                                    </p:anim>
                                  </p:childTnLst>
                                </p:cTn>
                              </p:par>
                              <p:par>
                                <p:cTn id="22" presetID="10" presetClass="entr" presetSubtype="0" fill="hold" grpId="0" nodeType="withEffect">
                                  <p:stCondLst>
                                    <p:cond delay="150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1000"/>
                                        <p:tgtEl>
                                          <p:spTgt spid="18"/>
                                        </p:tgtEl>
                                      </p:cBhvr>
                                    </p:animEffect>
                                  </p:childTnLst>
                                </p:cTn>
                              </p:par>
                              <p:par>
                                <p:cTn id="25" presetID="10" presetClass="entr" presetSubtype="0" fill="hold" grpId="0" nodeType="withEffect">
                                  <p:stCondLst>
                                    <p:cond delay="150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childTnLst>
                                </p:cTn>
                              </p:par>
                              <p:par>
                                <p:cTn id="28" presetID="10" presetClass="entr" presetSubtype="0" fill="hold" grpId="0" nodeType="withEffect">
                                  <p:stCondLst>
                                    <p:cond delay="150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childTnLst>
                                </p:cTn>
                              </p:par>
                              <p:par>
                                <p:cTn id="31" presetID="22" presetClass="entr" presetSubtype="8" fill="hold" grpId="0" nodeType="withEffect">
                                  <p:stCondLst>
                                    <p:cond delay="2500"/>
                                  </p:stCondLst>
                                  <p:childTnLst>
                                    <p:set>
                                      <p:cBhvr>
                                        <p:cTn id="32" dur="1" fill="hold">
                                          <p:stCondLst>
                                            <p:cond delay="0"/>
                                          </p:stCondLst>
                                        </p:cTn>
                                        <p:tgtEl>
                                          <p:spTgt spid="19"/>
                                        </p:tgtEl>
                                        <p:attrNameLst>
                                          <p:attrName>style.visibility</p:attrName>
                                        </p:attrNameLst>
                                      </p:cBhvr>
                                      <p:to>
                                        <p:strVal val="visible"/>
                                      </p:to>
                                    </p:set>
                                    <p:animEffect transition="in" filter="wipe(left)">
                                      <p:cBhvr>
                                        <p:cTn id="33" dur="500"/>
                                        <p:tgtEl>
                                          <p:spTgt spid="19"/>
                                        </p:tgtEl>
                                      </p:cBhvr>
                                    </p:animEffect>
                                  </p:childTnLst>
                                </p:cTn>
                              </p:par>
                              <p:par>
                                <p:cTn id="34" presetID="22" presetClass="entr" presetSubtype="8" fill="hold" grpId="0" nodeType="withEffect">
                                  <p:stCondLst>
                                    <p:cond delay="2500"/>
                                  </p:stCondLst>
                                  <p:childTnLst>
                                    <p:set>
                                      <p:cBhvr>
                                        <p:cTn id="35" dur="1" fill="hold">
                                          <p:stCondLst>
                                            <p:cond delay="0"/>
                                          </p:stCondLst>
                                        </p:cTn>
                                        <p:tgtEl>
                                          <p:spTgt spid="21">
                                            <p:txEl>
                                              <p:pRg st="0" end="0"/>
                                            </p:txEl>
                                          </p:spTgt>
                                        </p:tgtEl>
                                        <p:attrNameLst>
                                          <p:attrName>style.visibility</p:attrName>
                                        </p:attrNameLst>
                                      </p:cBhvr>
                                      <p:to>
                                        <p:strVal val="visible"/>
                                      </p:to>
                                    </p:set>
                                    <p:animEffect transition="in" filter="wipe(left)">
                                      <p:cBhvr>
                                        <p:cTn id="36" dur="500"/>
                                        <p:tgtEl>
                                          <p:spTgt spid="21">
                                            <p:txEl>
                                              <p:pRg st="0" end="0"/>
                                            </p:txEl>
                                          </p:spTgt>
                                        </p:tgtEl>
                                      </p:cBhvr>
                                    </p:animEffect>
                                  </p:childTnLst>
                                </p:cTn>
                              </p:par>
                              <p:par>
                                <p:cTn id="37" presetID="22" presetClass="entr" presetSubtype="4" fill="hold" nodeType="withEffect">
                                  <p:stCondLst>
                                    <p:cond delay="2500"/>
                                  </p:stCondLst>
                                  <p:childTnLst>
                                    <p:set>
                                      <p:cBhvr>
                                        <p:cTn id="38" dur="1" fill="hold">
                                          <p:stCondLst>
                                            <p:cond delay="0"/>
                                          </p:stCondLst>
                                        </p:cTn>
                                        <p:tgtEl>
                                          <p:spTgt spid="17"/>
                                        </p:tgtEl>
                                        <p:attrNameLst>
                                          <p:attrName>style.visibility</p:attrName>
                                        </p:attrNameLst>
                                      </p:cBhvr>
                                      <p:to>
                                        <p:strVal val="visible"/>
                                      </p:to>
                                    </p:set>
                                    <p:animEffect transition="in" filter="wipe(down)">
                                      <p:cBhvr>
                                        <p:cTn id="39" dur="500"/>
                                        <p:tgtEl>
                                          <p:spTgt spid="17"/>
                                        </p:tgtEl>
                                      </p:cBhvr>
                                    </p:animEffect>
                                  </p:childTnLst>
                                </p:cTn>
                              </p:par>
                              <p:par>
                                <p:cTn id="40" presetID="2" presetClass="exit" presetSubtype="8" fill="hold" grpId="1" nodeType="withEffect">
                                  <p:stCondLst>
                                    <p:cond delay="7500"/>
                                  </p:stCondLst>
                                  <p:childTnLst>
                                    <p:anim calcmode="lin" valueType="num">
                                      <p:cBhvr additive="base">
                                        <p:cTn id="41" dur="1000"/>
                                        <p:tgtEl>
                                          <p:spTgt spid="13"/>
                                        </p:tgtEl>
                                        <p:attrNameLst>
                                          <p:attrName>ppt_x</p:attrName>
                                        </p:attrNameLst>
                                      </p:cBhvr>
                                      <p:tavLst>
                                        <p:tav tm="0">
                                          <p:val>
                                            <p:strVal val="ppt_x"/>
                                          </p:val>
                                        </p:tav>
                                        <p:tav tm="100000">
                                          <p:val>
                                            <p:strVal val="0-ppt_w/2"/>
                                          </p:val>
                                        </p:tav>
                                      </p:tavLst>
                                    </p:anim>
                                    <p:anim calcmode="lin" valueType="num">
                                      <p:cBhvr additive="base">
                                        <p:cTn id="42" dur="1000"/>
                                        <p:tgtEl>
                                          <p:spTgt spid="13"/>
                                        </p:tgtEl>
                                        <p:attrNameLst>
                                          <p:attrName>ppt_y</p:attrName>
                                        </p:attrNameLst>
                                      </p:cBhvr>
                                      <p:tavLst>
                                        <p:tav tm="0">
                                          <p:val>
                                            <p:strVal val="ppt_y"/>
                                          </p:val>
                                        </p:tav>
                                        <p:tav tm="100000">
                                          <p:val>
                                            <p:strVal val="ppt_y"/>
                                          </p:val>
                                        </p:tav>
                                      </p:tavLst>
                                    </p:anim>
                                    <p:set>
                                      <p:cBhvr>
                                        <p:cTn id="43" dur="1" fill="hold">
                                          <p:stCondLst>
                                            <p:cond delay="999"/>
                                          </p:stCondLst>
                                        </p:cTn>
                                        <p:tgtEl>
                                          <p:spTgt spid="13"/>
                                        </p:tgtEl>
                                        <p:attrNameLst>
                                          <p:attrName>style.visibility</p:attrName>
                                        </p:attrNameLst>
                                      </p:cBhvr>
                                      <p:to>
                                        <p:strVal val="hidden"/>
                                      </p:to>
                                    </p:set>
                                  </p:childTnLst>
                                </p:cTn>
                              </p:par>
                              <p:par>
                                <p:cTn id="44" presetID="2" presetClass="exit" presetSubtype="8" fill="hold" grpId="1" nodeType="withEffect">
                                  <p:stCondLst>
                                    <p:cond delay="7500"/>
                                  </p:stCondLst>
                                  <p:childTnLst>
                                    <p:anim calcmode="lin" valueType="num">
                                      <p:cBhvr additive="base">
                                        <p:cTn id="45" dur="1000"/>
                                        <p:tgtEl>
                                          <p:spTgt spid="12"/>
                                        </p:tgtEl>
                                        <p:attrNameLst>
                                          <p:attrName>ppt_x</p:attrName>
                                        </p:attrNameLst>
                                      </p:cBhvr>
                                      <p:tavLst>
                                        <p:tav tm="0">
                                          <p:val>
                                            <p:strVal val="ppt_x"/>
                                          </p:val>
                                        </p:tav>
                                        <p:tav tm="100000">
                                          <p:val>
                                            <p:strVal val="0-ppt_w/2"/>
                                          </p:val>
                                        </p:tav>
                                      </p:tavLst>
                                    </p:anim>
                                    <p:anim calcmode="lin" valueType="num">
                                      <p:cBhvr additive="base">
                                        <p:cTn id="46" dur="1000"/>
                                        <p:tgtEl>
                                          <p:spTgt spid="12"/>
                                        </p:tgtEl>
                                        <p:attrNameLst>
                                          <p:attrName>ppt_y</p:attrName>
                                        </p:attrNameLst>
                                      </p:cBhvr>
                                      <p:tavLst>
                                        <p:tav tm="0">
                                          <p:val>
                                            <p:strVal val="ppt_y"/>
                                          </p:val>
                                        </p:tav>
                                        <p:tav tm="100000">
                                          <p:val>
                                            <p:strVal val="ppt_y"/>
                                          </p:val>
                                        </p:tav>
                                      </p:tavLst>
                                    </p:anim>
                                    <p:set>
                                      <p:cBhvr>
                                        <p:cTn id="47" dur="1" fill="hold">
                                          <p:stCondLst>
                                            <p:cond delay="999"/>
                                          </p:stCondLst>
                                        </p:cTn>
                                        <p:tgtEl>
                                          <p:spTgt spid="12"/>
                                        </p:tgtEl>
                                        <p:attrNameLst>
                                          <p:attrName>style.visibility</p:attrName>
                                        </p:attrNameLst>
                                      </p:cBhvr>
                                      <p:to>
                                        <p:strVal val="hidden"/>
                                      </p:to>
                                    </p:set>
                                  </p:childTnLst>
                                </p:cTn>
                              </p:par>
                              <p:par>
                                <p:cTn id="48" presetID="2" presetClass="exit" presetSubtype="8" fill="hold" grpId="1" nodeType="withEffect">
                                  <p:stCondLst>
                                    <p:cond delay="7500"/>
                                  </p:stCondLst>
                                  <p:childTnLst>
                                    <p:anim calcmode="lin" valueType="num">
                                      <p:cBhvr additive="base">
                                        <p:cTn id="49" dur="1000"/>
                                        <p:tgtEl>
                                          <p:spTgt spid="11"/>
                                        </p:tgtEl>
                                        <p:attrNameLst>
                                          <p:attrName>ppt_x</p:attrName>
                                        </p:attrNameLst>
                                      </p:cBhvr>
                                      <p:tavLst>
                                        <p:tav tm="0">
                                          <p:val>
                                            <p:strVal val="ppt_x"/>
                                          </p:val>
                                        </p:tav>
                                        <p:tav tm="100000">
                                          <p:val>
                                            <p:strVal val="0-ppt_w/2"/>
                                          </p:val>
                                        </p:tav>
                                      </p:tavLst>
                                    </p:anim>
                                    <p:anim calcmode="lin" valueType="num">
                                      <p:cBhvr additive="base">
                                        <p:cTn id="50" dur="1000"/>
                                        <p:tgtEl>
                                          <p:spTgt spid="11"/>
                                        </p:tgtEl>
                                        <p:attrNameLst>
                                          <p:attrName>ppt_y</p:attrName>
                                        </p:attrNameLst>
                                      </p:cBhvr>
                                      <p:tavLst>
                                        <p:tav tm="0">
                                          <p:val>
                                            <p:strVal val="ppt_y"/>
                                          </p:val>
                                        </p:tav>
                                        <p:tav tm="100000">
                                          <p:val>
                                            <p:strVal val="ppt_y"/>
                                          </p:val>
                                        </p:tav>
                                      </p:tavLst>
                                    </p:anim>
                                    <p:set>
                                      <p:cBhvr>
                                        <p:cTn id="51" dur="1" fill="hold">
                                          <p:stCondLst>
                                            <p:cond delay="999"/>
                                          </p:stCondLst>
                                        </p:cTn>
                                        <p:tgtEl>
                                          <p:spTgt spid="11"/>
                                        </p:tgtEl>
                                        <p:attrNameLst>
                                          <p:attrName>style.visibility</p:attrName>
                                        </p:attrNameLst>
                                      </p:cBhvr>
                                      <p:to>
                                        <p:strVal val="hidden"/>
                                      </p:to>
                                    </p:set>
                                  </p:childTnLst>
                                </p:cTn>
                              </p:par>
                              <p:par>
                                <p:cTn id="52" presetID="22" presetClass="exit" presetSubtype="8" fill="hold" grpId="1" nodeType="withEffect">
                                  <p:stCondLst>
                                    <p:cond delay="7500"/>
                                  </p:stCondLst>
                                  <p:childTnLst>
                                    <p:animEffect transition="out" filter="wipe(left)">
                                      <p:cBhvr>
                                        <p:cTn id="53" dur="1000"/>
                                        <p:tgtEl>
                                          <p:spTgt spid="19"/>
                                        </p:tgtEl>
                                      </p:cBhvr>
                                    </p:animEffect>
                                    <p:set>
                                      <p:cBhvr>
                                        <p:cTn id="54" dur="1" fill="hold">
                                          <p:stCondLst>
                                            <p:cond delay="999"/>
                                          </p:stCondLst>
                                        </p:cTn>
                                        <p:tgtEl>
                                          <p:spTgt spid="19"/>
                                        </p:tgtEl>
                                        <p:attrNameLst>
                                          <p:attrName>style.visibility</p:attrName>
                                        </p:attrNameLst>
                                      </p:cBhvr>
                                      <p:to>
                                        <p:strVal val="hidden"/>
                                      </p:to>
                                    </p:set>
                                  </p:childTnLst>
                                </p:cTn>
                              </p:par>
                              <p:par>
                                <p:cTn id="55" presetID="22" presetClass="exit" presetSubtype="8" fill="hold" grpId="1" nodeType="withEffect">
                                  <p:stCondLst>
                                    <p:cond delay="7500"/>
                                  </p:stCondLst>
                                  <p:childTnLst>
                                    <p:animEffect transition="out" filter="wipe(left)">
                                      <p:cBhvr>
                                        <p:cTn id="56" dur="750"/>
                                        <p:tgtEl>
                                          <p:spTgt spid="21">
                                            <p:txEl>
                                              <p:pRg st="0" end="0"/>
                                            </p:txEl>
                                          </p:spTgt>
                                        </p:tgtEl>
                                      </p:cBhvr>
                                    </p:animEffect>
                                    <p:set>
                                      <p:cBhvr>
                                        <p:cTn id="57" dur="1" fill="hold">
                                          <p:stCondLst>
                                            <p:cond delay="749"/>
                                          </p:stCondLst>
                                        </p:cTn>
                                        <p:tgtEl>
                                          <p:spTgt spid="21">
                                            <p:txEl>
                                              <p:pRg st="0" end="0"/>
                                            </p:txEl>
                                          </p:spTgt>
                                        </p:tgtEl>
                                        <p:attrNameLst>
                                          <p:attrName>style.visibility</p:attrName>
                                        </p:attrNameLst>
                                      </p:cBhvr>
                                      <p:to>
                                        <p:strVal val="hidden"/>
                                      </p:to>
                                    </p:set>
                                  </p:childTnLst>
                                </p:cTn>
                              </p:par>
                              <p:par>
                                <p:cTn id="58" presetID="22" presetClass="exit" presetSubtype="8" fill="hold" nodeType="withEffect">
                                  <p:stCondLst>
                                    <p:cond delay="7500"/>
                                  </p:stCondLst>
                                  <p:childTnLst>
                                    <p:animEffect transition="out" filter="wipe(left)">
                                      <p:cBhvr>
                                        <p:cTn id="59" dur="750"/>
                                        <p:tgtEl>
                                          <p:spTgt spid="17"/>
                                        </p:tgtEl>
                                      </p:cBhvr>
                                    </p:animEffect>
                                    <p:set>
                                      <p:cBhvr>
                                        <p:cTn id="60" dur="1" fill="hold">
                                          <p:stCondLst>
                                            <p:cond delay="749"/>
                                          </p:stCondLst>
                                        </p:cTn>
                                        <p:tgtEl>
                                          <p:spTgt spid="17"/>
                                        </p:tgtEl>
                                        <p:attrNameLst>
                                          <p:attrName>style.visibility</p:attrName>
                                        </p:attrNameLst>
                                      </p:cBhvr>
                                      <p:to>
                                        <p:strVal val="hidden"/>
                                      </p:to>
                                    </p:set>
                                  </p:childTnLst>
                                </p:cTn>
                              </p:par>
                              <p:par>
                                <p:cTn id="61" presetID="10" presetClass="exit" presetSubtype="0" fill="hold" grpId="1" nodeType="withEffect">
                                  <p:stCondLst>
                                    <p:cond delay="7500"/>
                                  </p:stCondLst>
                                  <p:childTnLst>
                                    <p:animEffect transition="out" filter="fade">
                                      <p:cBhvr>
                                        <p:cTn id="62" dur="1000"/>
                                        <p:tgtEl>
                                          <p:spTgt spid="14"/>
                                        </p:tgtEl>
                                      </p:cBhvr>
                                    </p:animEffect>
                                    <p:set>
                                      <p:cBhvr>
                                        <p:cTn id="63" dur="1" fill="hold">
                                          <p:stCondLst>
                                            <p:cond delay="999"/>
                                          </p:stCondLst>
                                        </p:cTn>
                                        <p:tgtEl>
                                          <p:spTgt spid="14"/>
                                        </p:tgtEl>
                                        <p:attrNameLst>
                                          <p:attrName>style.visibility</p:attrName>
                                        </p:attrNameLst>
                                      </p:cBhvr>
                                      <p:to>
                                        <p:strVal val="hidden"/>
                                      </p:to>
                                    </p:set>
                                  </p:childTnLst>
                                </p:cTn>
                              </p:par>
                              <p:par>
                                <p:cTn id="64" presetID="10" presetClass="exit" presetSubtype="0" fill="hold" grpId="1" nodeType="withEffect">
                                  <p:stCondLst>
                                    <p:cond delay="7500"/>
                                  </p:stCondLst>
                                  <p:childTnLst>
                                    <p:animEffect transition="out" filter="fade">
                                      <p:cBhvr>
                                        <p:cTn id="65" dur="1000"/>
                                        <p:tgtEl>
                                          <p:spTgt spid="18"/>
                                        </p:tgtEl>
                                      </p:cBhvr>
                                    </p:animEffect>
                                    <p:set>
                                      <p:cBhvr>
                                        <p:cTn id="66" dur="1" fill="hold">
                                          <p:stCondLst>
                                            <p:cond delay="999"/>
                                          </p:stCondLst>
                                        </p:cTn>
                                        <p:tgtEl>
                                          <p:spTgt spid="18"/>
                                        </p:tgtEl>
                                        <p:attrNameLst>
                                          <p:attrName>style.visibility</p:attrName>
                                        </p:attrNameLst>
                                      </p:cBhvr>
                                      <p:to>
                                        <p:strVal val="hidden"/>
                                      </p:to>
                                    </p:set>
                                  </p:childTnLst>
                                </p:cTn>
                              </p:par>
                              <p:par>
                                <p:cTn id="67" presetID="10" presetClass="exit" presetSubtype="0" fill="hold" grpId="1" nodeType="withEffect">
                                  <p:stCondLst>
                                    <p:cond delay="7500"/>
                                  </p:stCondLst>
                                  <p:childTnLst>
                                    <p:animEffect transition="out" filter="fade">
                                      <p:cBhvr>
                                        <p:cTn id="68" dur="1000"/>
                                        <p:tgtEl>
                                          <p:spTgt spid="15"/>
                                        </p:tgtEl>
                                      </p:cBhvr>
                                    </p:animEffect>
                                    <p:set>
                                      <p:cBhvr>
                                        <p:cTn id="69" dur="1" fill="hold">
                                          <p:stCondLst>
                                            <p:cond delay="9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4" grpId="0" animBg="1"/>
      <p:bldP spid="14" grpId="1" animBg="1"/>
      <p:bldP spid="18" grpId="0" animBg="1"/>
      <p:bldP spid="18" grpId="1" animBg="1"/>
      <p:bldP spid="12" grpId="0" animBg="1"/>
      <p:bldP spid="12" grpId="1" animBg="1"/>
      <p:bldP spid="13" grpId="0" animBg="1"/>
      <p:bldP spid="13" grpId="1" animBg="1"/>
      <p:bldP spid="15" grpId="0" animBg="1"/>
      <p:bldP spid="15" grpId="1" animBg="1"/>
      <p:bldP spid="21" grpId="0" build="p">
        <p:tmplLst>
          <p:tmpl lvl="1">
            <p:tnLst>
              <p:par>
                <p:cTn presetID="22" presetClass="entr" presetSubtype="8" fill="hold" nodeType="withEffect">
                  <p:stCondLst>
                    <p:cond delay="250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1" grpId="1" build="p">
        <p:tmplLst>
          <p:tmpl lvl="1">
            <p:tnLst>
              <p:par>
                <p:cTn presetID="22" presetClass="exit" presetSubtype="8" fill="hold" nodeType="withEffect">
                  <p:stCondLst>
                    <p:cond delay="7500"/>
                  </p:stCondLst>
                  <p:childTnLst>
                    <p:animEffect transition="out" filter="wipe(left)">
                      <p:cBhvr>
                        <p:cTn dur="750"/>
                        <p:tgtEl>
                          <p:spTgt spid="21"/>
                        </p:tgtEl>
                      </p:cBhvr>
                    </p:animEffect>
                    <p:set>
                      <p:cBhvr>
                        <p:cTn dur="1" fill="hold">
                          <p:stCondLst>
                            <p:cond delay="749"/>
                          </p:stCondLst>
                        </p:cTn>
                        <p:tgtEl>
                          <p:spTgt spid="21"/>
                        </p:tgtEl>
                        <p:attrNameLst>
                          <p:attrName>style.visibility</p:attrName>
                        </p:attrNameLst>
                      </p:cBhvr>
                      <p:to>
                        <p:strVal val="hidden"/>
                      </p:to>
                    </p:set>
                  </p:childTnLst>
                </p:cTn>
              </p:par>
            </p:tnLst>
          </p:tmpl>
        </p:tmplLst>
      </p:bldP>
      <p:bldP spid="19" grpId="0"/>
      <p:bldP spid="19" grpId="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xmlns="" id="{F18DBD5F-C6EC-485E-8ECE-A5152736C43A}"/>
              </a:ext>
            </a:extLst>
          </p:cNvPr>
          <p:cNvSpPr>
            <a:spLocks noGrp="1"/>
          </p:cNvSpPr>
          <p:nvPr>
            <p:ph type="dt" sz="half" idx="10"/>
          </p:nvPr>
        </p:nvSpPr>
        <p:spPr/>
        <p:txBody>
          <a:bodyPr rtlCol="0"/>
          <a:lstStyle>
            <a:lvl1pPr>
              <a:defRPr/>
            </a:lvl1pPr>
          </a:lstStyle>
          <a:p>
            <a:fld id="{FAB565CF-C5D6-42F0-880D-CBD1F7BAA59B}" type="datetime1">
              <a:rPr lang="es-ES" smtClean="0"/>
              <a:pPr/>
              <a:t>31/12/2020</a:t>
            </a:fld>
            <a:endParaRPr lang="es-ES" dirty="0"/>
          </a:p>
        </p:txBody>
      </p:sp>
      <p:sp>
        <p:nvSpPr>
          <p:cNvPr id="3" name="Marcador de pie de página 2">
            <a:extLst>
              <a:ext uri="{FF2B5EF4-FFF2-40B4-BE49-F238E27FC236}">
                <a16:creationId xmlns:a16="http://schemas.microsoft.com/office/drawing/2014/main" xmlns="" id="{FB6C0BE6-E24A-4679-B786-AAB41ADCCD5D}"/>
              </a:ext>
            </a:extLst>
          </p:cNvPr>
          <p:cNvSpPr>
            <a:spLocks noGrp="1"/>
          </p:cNvSpPr>
          <p:nvPr>
            <p:ph type="ftr" sz="quarter" idx="11"/>
          </p:nvPr>
        </p:nvSpPr>
        <p:spPr/>
        <p:txBody>
          <a:bodyPr rtlCol="0"/>
          <a:lstStyle/>
          <a:p>
            <a:pPr rtl="0"/>
            <a:endParaRPr lang="es-ES" noProof="0"/>
          </a:p>
        </p:txBody>
      </p:sp>
      <p:sp>
        <p:nvSpPr>
          <p:cNvPr id="4" name="Marcador de número de diapositiva 3">
            <a:extLst>
              <a:ext uri="{FF2B5EF4-FFF2-40B4-BE49-F238E27FC236}">
                <a16:creationId xmlns:a16="http://schemas.microsoft.com/office/drawing/2014/main" xmlns="" id="{73FB9417-93D4-4C41-8E0E-1553E0B5D0CE}"/>
              </a:ext>
            </a:extLst>
          </p:cNvPr>
          <p:cNvSpPr>
            <a:spLocks noGrp="1"/>
          </p:cNvSpPr>
          <p:nvPr>
            <p:ph type="sldNum" sz="quarter" idx="12"/>
          </p:nvPr>
        </p:nvSpPr>
        <p:spPr/>
        <p:txBody>
          <a:bodyPr rtlCol="0"/>
          <a:lstStyle/>
          <a:p>
            <a:pPr rtl="0"/>
            <a:fld id="{DA64F31B-23FA-4075-AF7D-6228CFD12F03}" type="slidenum">
              <a:rPr lang="es-ES" noProof="0" smtClean="0"/>
              <a:t>‹Nº›</a:t>
            </a:fld>
            <a:endParaRPr lang="es-ES" noProof="0"/>
          </a:p>
        </p:txBody>
      </p:sp>
    </p:spTree>
    <p:extLst>
      <p:ext uri="{BB962C8B-B14F-4D97-AF65-F5344CB8AC3E}">
        <p14:creationId xmlns:p14="http://schemas.microsoft.com/office/powerpoint/2010/main" val="71068430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2040401"/>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xmlns="" id="{AC42100B-A111-4379-AEED-6341AC7967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editar el estilo de título del patrón</a:t>
            </a:r>
          </a:p>
        </p:txBody>
      </p:sp>
      <p:sp>
        <p:nvSpPr>
          <p:cNvPr id="3" name="Marcador de posición de texto 2">
            <a:extLst>
              <a:ext uri="{FF2B5EF4-FFF2-40B4-BE49-F238E27FC236}">
                <a16:creationId xmlns:a16="http://schemas.microsoft.com/office/drawing/2014/main" xmlns="" id="{489142F8-7540-4733-B343-07D1C35773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xmlns="" id="{C85DAD19-89EC-4830-AED6-293680316A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1DE158-2103-4788-974E-2F53CDC6B26E}" type="datetime1">
              <a:rPr lang="es-ES" smtClean="0"/>
              <a:pPr/>
              <a:t>31/12/2020</a:t>
            </a:fld>
            <a:endParaRPr lang="es-ES" dirty="0"/>
          </a:p>
        </p:txBody>
      </p:sp>
      <p:sp>
        <p:nvSpPr>
          <p:cNvPr id="5" name="Marcador de pie de página 4">
            <a:extLst>
              <a:ext uri="{FF2B5EF4-FFF2-40B4-BE49-F238E27FC236}">
                <a16:creationId xmlns:a16="http://schemas.microsoft.com/office/drawing/2014/main" xmlns="" id="{15DC5E59-6466-4E0A-8317-7FF66CBF36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s-ES" noProof="0"/>
          </a:p>
        </p:txBody>
      </p:sp>
      <p:sp>
        <p:nvSpPr>
          <p:cNvPr id="6" name="Marcador de posición de número de diapositiva 5">
            <a:extLst>
              <a:ext uri="{FF2B5EF4-FFF2-40B4-BE49-F238E27FC236}">
                <a16:creationId xmlns:a16="http://schemas.microsoft.com/office/drawing/2014/main" xmlns="" id="{B88CDD0A-74FF-4205-80A3-283831D0C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DA64F31B-23FA-4075-AF7D-6228CFD12F03}" type="slidenum">
              <a:rPr lang="es-ES" noProof="0" smtClean="0"/>
              <a:t>‹Nº›</a:t>
            </a:fld>
            <a:endParaRPr lang="es-ES" noProof="0"/>
          </a:p>
        </p:txBody>
      </p:sp>
    </p:spTree>
    <p:extLst>
      <p:ext uri="{BB962C8B-B14F-4D97-AF65-F5344CB8AC3E}">
        <p14:creationId xmlns:p14="http://schemas.microsoft.com/office/powerpoint/2010/main" val="1329132325"/>
      </p:ext>
    </p:extLst>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xmlns="" id="{92AA5F59-F641-4E43-8627-D6342C639DCE}"/>
              </a:ext>
            </a:extLst>
          </p:cNvPr>
          <p:cNvSpPr>
            <a:spLocks noGrp="1"/>
          </p:cNvSpPr>
          <p:nvPr>
            <p:ph type="title"/>
          </p:nvPr>
        </p:nvSpPr>
        <p:spPr>
          <a:xfrm>
            <a:off x="2679859" y="2452719"/>
            <a:ext cx="2773204" cy="1118618"/>
          </a:xfrm>
        </p:spPr>
        <p:txBody>
          <a:bodyPr rtlCol="0"/>
          <a:lstStyle/>
          <a:p>
            <a:pPr rtl="0"/>
            <a:r>
              <a:rPr lang="es-ES" dirty="0" smtClean="0"/>
              <a:t>Visualización de </a:t>
            </a:r>
            <a:br>
              <a:rPr lang="es-ES" dirty="0" smtClean="0"/>
            </a:br>
            <a:r>
              <a:rPr lang="es-ES" dirty="0" smtClean="0"/>
              <a:t>Datos </a:t>
            </a:r>
            <a:endParaRPr lang="es-ES" dirty="0"/>
          </a:p>
        </p:txBody>
      </p:sp>
      <p:sp>
        <p:nvSpPr>
          <p:cNvPr id="6" name="Marcador de texto 5">
            <a:extLst>
              <a:ext uri="{FF2B5EF4-FFF2-40B4-BE49-F238E27FC236}">
                <a16:creationId xmlns:a16="http://schemas.microsoft.com/office/drawing/2014/main" xmlns="" id="{D7953ABF-92FC-AC4A-9335-844C6029902C}"/>
              </a:ext>
            </a:extLst>
          </p:cNvPr>
          <p:cNvSpPr>
            <a:spLocks noGrp="1"/>
          </p:cNvSpPr>
          <p:nvPr>
            <p:ph type="body" sz="quarter" idx="10"/>
          </p:nvPr>
        </p:nvSpPr>
        <p:spPr>
          <a:xfrm>
            <a:off x="2671763" y="3720664"/>
            <a:ext cx="2781300" cy="896368"/>
          </a:xfrm>
        </p:spPr>
        <p:txBody>
          <a:bodyPr rtlCol="0"/>
          <a:lstStyle/>
          <a:p>
            <a:pPr rtl="0"/>
            <a:r>
              <a:rPr lang="es-ES" dirty="0" smtClean="0"/>
              <a:t>Angie Lorena Pradilla Chaparro</a:t>
            </a:r>
          </a:p>
        </p:txBody>
      </p:sp>
    </p:spTree>
    <p:extLst>
      <p:ext uri="{BB962C8B-B14F-4D97-AF65-F5344CB8AC3E}">
        <p14:creationId xmlns:p14="http://schemas.microsoft.com/office/powerpoint/2010/main" val="2475261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5360"/>
        </a:solidFill>
        <a:effectLst/>
      </p:bgPr>
    </p:bg>
    <p:spTree>
      <p:nvGrpSpPr>
        <p:cNvPr id="1" name=""/>
        <p:cNvGrpSpPr/>
        <p:nvPr/>
      </p:nvGrpSpPr>
      <p:grpSpPr>
        <a:xfrm>
          <a:off x="0" y="0"/>
          <a:ext cx="0" cy="0"/>
          <a:chOff x="0" y="0"/>
          <a:chExt cx="0" cy="0"/>
        </a:xfrm>
      </p:grpSpPr>
      <p:sp>
        <p:nvSpPr>
          <p:cNvPr id="4" name="Cuadro de texto 3">
            <a:extLst>
              <a:ext uri="{FF2B5EF4-FFF2-40B4-BE49-F238E27FC236}">
                <a16:creationId xmlns:a16="http://schemas.microsoft.com/office/drawing/2014/main" xmlns="" id="{C542A917-2DC0-41C3-A1A8-3D1A5C65E9C5}"/>
              </a:ext>
            </a:extLst>
          </p:cNvPr>
          <p:cNvSpPr txBox="1"/>
          <p:nvPr/>
        </p:nvSpPr>
        <p:spPr>
          <a:xfrm>
            <a:off x="453980" y="439909"/>
            <a:ext cx="11072612" cy="1323439"/>
          </a:xfrm>
          <a:prstGeom prst="rect">
            <a:avLst/>
          </a:prstGeom>
          <a:noFill/>
        </p:spPr>
        <p:txBody>
          <a:bodyPr wrap="square" rtlCol="0">
            <a:spAutoFit/>
          </a:bodyPr>
          <a:lstStyle/>
          <a:p>
            <a:pPr algn="just" rtl="0"/>
            <a:r>
              <a:rPr lang="es-ES" sz="2000" b="1" dirty="0" smtClean="0">
                <a:solidFill>
                  <a:srgbClr val="A0EBDC"/>
                </a:solidFill>
                <a:latin typeface="Arial" panose="020B0604020202020204" pitchFamily="34" charset="0"/>
                <a:cs typeface="Arial" panose="020B0604020202020204" pitchFamily="34" charset="0"/>
              </a:rPr>
              <a:t>El objetivo de este informe, es analizar la relación de multas por cada infracción generada a través de la observación del comportamiento de las principales variables. Para ello, se fusionaron las bases de datos de acuerdo a la variable “Código” para así poder identificar el valor de cada infracción de la base de datos </a:t>
            </a:r>
            <a:endParaRPr lang="es-ES" sz="2000" b="1" dirty="0">
              <a:solidFill>
                <a:srgbClr val="A0EBDC"/>
              </a:solidFill>
              <a:latin typeface="Arial" panose="020B0604020202020204" pitchFamily="34" charset="0"/>
              <a:cs typeface="Arial" panose="020B0604020202020204" pitchFamily="34" charset="0"/>
            </a:endParaRPr>
          </a:p>
        </p:txBody>
      </p:sp>
      <p:pic>
        <p:nvPicPr>
          <p:cNvPr id="5" name="Imagen 4"/>
          <p:cNvPicPr>
            <a:picLocks noChangeAspect="1"/>
          </p:cNvPicPr>
          <p:nvPr/>
        </p:nvPicPr>
        <p:blipFill>
          <a:blip r:embed="rId3"/>
          <a:stretch>
            <a:fillRect/>
          </a:stretch>
        </p:blipFill>
        <p:spPr>
          <a:xfrm>
            <a:off x="665387" y="2150771"/>
            <a:ext cx="5324899" cy="3883517"/>
          </a:xfrm>
          <a:prstGeom prst="rect">
            <a:avLst/>
          </a:prstGeom>
        </p:spPr>
      </p:pic>
      <p:sp>
        <p:nvSpPr>
          <p:cNvPr id="6" name="CuadroTexto 5"/>
          <p:cNvSpPr txBox="1"/>
          <p:nvPr/>
        </p:nvSpPr>
        <p:spPr>
          <a:xfrm>
            <a:off x="6439437" y="2446986"/>
            <a:ext cx="5215943" cy="2862322"/>
          </a:xfrm>
          <a:prstGeom prst="rect">
            <a:avLst/>
          </a:prstGeom>
          <a:noFill/>
        </p:spPr>
        <p:txBody>
          <a:bodyPr wrap="square" rtlCol="0">
            <a:spAutoFit/>
          </a:bodyPr>
          <a:lstStyle/>
          <a:p>
            <a:pPr algn="just"/>
            <a:r>
              <a:rPr lang="es-CO" dirty="0" smtClean="0">
                <a:solidFill>
                  <a:schemeClr val="bg1"/>
                </a:solidFill>
              </a:rPr>
              <a:t>En esta gráfica se analiza el valor de la infracción por servicio y por área. De lo anterior se puede decir que el servicio zonal fue aquel que tuvo el mayor puntaje en infracciones y que en términos generales el área que tuvo mayor puntaje en infracciones fue el área de seguridad, tanto en servicios zonales como troncales. </a:t>
            </a:r>
          </a:p>
          <a:p>
            <a:pPr algn="just"/>
            <a:endParaRPr lang="es-CO" dirty="0">
              <a:solidFill>
                <a:schemeClr val="bg1"/>
              </a:solidFill>
            </a:endParaRPr>
          </a:p>
          <a:p>
            <a:pPr algn="just"/>
            <a:r>
              <a:rPr lang="es-CO" dirty="0" smtClean="0">
                <a:solidFill>
                  <a:schemeClr val="bg1"/>
                </a:solidFill>
              </a:rPr>
              <a:t>También es importante destacar que el área que tuvo mayor participación en el valor de la infracción fue el área de vehículos. </a:t>
            </a:r>
            <a:endParaRPr lang="es-CO" dirty="0">
              <a:solidFill>
                <a:schemeClr val="bg1"/>
              </a:solidFill>
            </a:endParaRPr>
          </a:p>
        </p:txBody>
      </p:sp>
      <p:sp>
        <p:nvSpPr>
          <p:cNvPr id="7" name="CuadroTexto 6"/>
          <p:cNvSpPr txBox="1"/>
          <p:nvPr/>
        </p:nvSpPr>
        <p:spPr>
          <a:xfrm>
            <a:off x="665387" y="6061588"/>
            <a:ext cx="7322992" cy="307777"/>
          </a:xfrm>
          <a:prstGeom prst="rect">
            <a:avLst/>
          </a:prstGeom>
          <a:noFill/>
        </p:spPr>
        <p:txBody>
          <a:bodyPr wrap="square" rtlCol="0">
            <a:spAutoFit/>
          </a:bodyPr>
          <a:lstStyle/>
          <a:p>
            <a:r>
              <a:rPr lang="es-CO" sz="1400" i="1" dirty="0" smtClean="0">
                <a:solidFill>
                  <a:schemeClr val="bg1"/>
                </a:solidFill>
              </a:rPr>
              <a:t>Gráfico 1 – Elaboración propia en </a:t>
            </a:r>
            <a:r>
              <a:rPr lang="es-CO" sz="1400" i="1" dirty="0" err="1" smtClean="0">
                <a:solidFill>
                  <a:schemeClr val="bg1"/>
                </a:solidFill>
              </a:rPr>
              <a:t>Power</a:t>
            </a:r>
            <a:r>
              <a:rPr lang="es-CO" sz="1400" i="1" dirty="0" smtClean="0">
                <a:solidFill>
                  <a:schemeClr val="bg1"/>
                </a:solidFill>
              </a:rPr>
              <a:t> BI con los datos proporcionados </a:t>
            </a:r>
            <a:endParaRPr lang="es-CO" sz="1400" i="1" dirty="0">
              <a:solidFill>
                <a:schemeClr val="bg1"/>
              </a:solidFill>
            </a:endParaRPr>
          </a:p>
        </p:txBody>
      </p:sp>
    </p:spTree>
    <p:extLst>
      <p:ext uri="{BB962C8B-B14F-4D97-AF65-F5344CB8AC3E}">
        <p14:creationId xmlns:p14="http://schemas.microsoft.com/office/powerpoint/2010/main" val="917409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5360"/>
        </a:solidFill>
        <a:effectLst/>
      </p:bgPr>
    </p:bg>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253150" y="1217322"/>
            <a:ext cx="7364408" cy="4462261"/>
          </a:xfrm>
          <a:prstGeom prst="rect">
            <a:avLst/>
          </a:prstGeom>
        </p:spPr>
      </p:pic>
      <p:sp>
        <p:nvSpPr>
          <p:cNvPr id="5" name="CuadroTexto 4"/>
          <p:cNvSpPr txBox="1"/>
          <p:nvPr/>
        </p:nvSpPr>
        <p:spPr>
          <a:xfrm>
            <a:off x="7997780" y="1601792"/>
            <a:ext cx="3554569" cy="3693319"/>
          </a:xfrm>
          <a:prstGeom prst="rect">
            <a:avLst/>
          </a:prstGeom>
          <a:noFill/>
        </p:spPr>
        <p:txBody>
          <a:bodyPr wrap="square" rtlCol="0">
            <a:spAutoFit/>
          </a:bodyPr>
          <a:lstStyle/>
          <a:p>
            <a:pPr algn="just"/>
            <a:r>
              <a:rPr lang="es-CO" dirty="0" smtClean="0">
                <a:solidFill>
                  <a:schemeClr val="bg1"/>
                </a:solidFill>
              </a:rPr>
              <a:t>Aquí se analiza la evolución del puntaje de infracciones a través de los meses de estudio por servicio. Se puede evidenciar como se mencionó anteriormente, que el servicio zonal tuvo un mayor puntaje por infracciones que el servicio troncal, pero adicionalmente se puede ver que para el mes de octubre el servicio zonal tuvo su puntuación máxima y de allí bajó su puntaje significativamente hasta noviembre. </a:t>
            </a:r>
            <a:endParaRPr lang="es-CO" dirty="0">
              <a:solidFill>
                <a:schemeClr val="bg1"/>
              </a:solidFill>
            </a:endParaRPr>
          </a:p>
        </p:txBody>
      </p:sp>
      <p:sp>
        <p:nvSpPr>
          <p:cNvPr id="6" name="CuadroTexto 5"/>
          <p:cNvSpPr txBox="1"/>
          <p:nvPr/>
        </p:nvSpPr>
        <p:spPr>
          <a:xfrm>
            <a:off x="1051753" y="5753811"/>
            <a:ext cx="7322992" cy="307777"/>
          </a:xfrm>
          <a:prstGeom prst="rect">
            <a:avLst/>
          </a:prstGeom>
          <a:noFill/>
        </p:spPr>
        <p:txBody>
          <a:bodyPr wrap="square" rtlCol="0">
            <a:spAutoFit/>
          </a:bodyPr>
          <a:lstStyle/>
          <a:p>
            <a:r>
              <a:rPr lang="es-CO" sz="1400" i="1" dirty="0" smtClean="0">
                <a:solidFill>
                  <a:schemeClr val="bg1"/>
                </a:solidFill>
              </a:rPr>
              <a:t>Gráfico 2 – Elaboración propia en </a:t>
            </a:r>
            <a:r>
              <a:rPr lang="es-CO" sz="1400" i="1" dirty="0" err="1" smtClean="0">
                <a:solidFill>
                  <a:schemeClr val="bg1"/>
                </a:solidFill>
              </a:rPr>
              <a:t>Power</a:t>
            </a:r>
            <a:r>
              <a:rPr lang="es-CO" sz="1400" i="1" dirty="0" smtClean="0">
                <a:solidFill>
                  <a:schemeClr val="bg1"/>
                </a:solidFill>
              </a:rPr>
              <a:t> BI con los datos proporcionados </a:t>
            </a:r>
            <a:endParaRPr lang="es-CO" sz="1400" i="1" dirty="0">
              <a:solidFill>
                <a:schemeClr val="bg1"/>
              </a:solidFill>
            </a:endParaRPr>
          </a:p>
        </p:txBody>
      </p:sp>
    </p:spTree>
    <p:extLst>
      <p:ext uri="{BB962C8B-B14F-4D97-AF65-F5344CB8AC3E}">
        <p14:creationId xmlns:p14="http://schemas.microsoft.com/office/powerpoint/2010/main" val="3637648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5360"/>
        </a:solidFill>
        <a:effectLst/>
      </p:bgPr>
    </p:bg>
    <p:spTree>
      <p:nvGrpSpPr>
        <p:cNvPr id="1" name=""/>
        <p:cNvGrpSpPr/>
        <p:nvPr/>
      </p:nvGrpSpPr>
      <p:grpSpPr>
        <a:xfrm>
          <a:off x="0" y="0"/>
          <a:ext cx="0" cy="0"/>
          <a:chOff x="0" y="0"/>
          <a:chExt cx="0" cy="0"/>
        </a:xfrm>
      </p:grpSpPr>
      <p:sp>
        <p:nvSpPr>
          <p:cNvPr id="5" name="CuadroTexto 4"/>
          <p:cNvSpPr txBox="1"/>
          <p:nvPr/>
        </p:nvSpPr>
        <p:spPr>
          <a:xfrm>
            <a:off x="8100811" y="2361646"/>
            <a:ext cx="3554569" cy="2031325"/>
          </a:xfrm>
          <a:prstGeom prst="rect">
            <a:avLst/>
          </a:prstGeom>
          <a:noFill/>
        </p:spPr>
        <p:txBody>
          <a:bodyPr wrap="square" rtlCol="0">
            <a:spAutoFit/>
          </a:bodyPr>
          <a:lstStyle/>
          <a:p>
            <a:pPr algn="just"/>
            <a:r>
              <a:rPr lang="es-CO" dirty="0" smtClean="0">
                <a:solidFill>
                  <a:schemeClr val="bg1"/>
                </a:solidFill>
              </a:rPr>
              <a:t>Este es el valor del puntaje de infracciones por empresa, en donde se evidencia que la empresa que tiene casi la totalidad del puntaje de infracciones es GMOVIL SAS mientras que GMOVIL ENGATIVA tiene un porcentaje muy pequeño. </a:t>
            </a:r>
            <a:endParaRPr lang="es-CO" dirty="0">
              <a:solidFill>
                <a:schemeClr val="bg1"/>
              </a:solidFill>
            </a:endParaRPr>
          </a:p>
        </p:txBody>
      </p:sp>
      <p:pic>
        <p:nvPicPr>
          <p:cNvPr id="3" name="Imagen 2"/>
          <p:cNvPicPr>
            <a:picLocks noChangeAspect="1"/>
          </p:cNvPicPr>
          <p:nvPr/>
        </p:nvPicPr>
        <p:blipFill>
          <a:blip r:embed="rId3"/>
          <a:stretch>
            <a:fillRect/>
          </a:stretch>
        </p:blipFill>
        <p:spPr>
          <a:xfrm>
            <a:off x="348198" y="1394741"/>
            <a:ext cx="7520793" cy="4429125"/>
          </a:xfrm>
          <a:prstGeom prst="rect">
            <a:avLst/>
          </a:prstGeom>
        </p:spPr>
      </p:pic>
      <p:sp>
        <p:nvSpPr>
          <p:cNvPr id="6" name="CuadroTexto 5"/>
          <p:cNvSpPr txBox="1"/>
          <p:nvPr/>
        </p:nvSpPr>
        <p:spPr>
          <a:xfrm>
            <a:off x="665387" y="6061588"/>
            <a:ext cx="7322992" cy="307777"/>
          </a:xfrm>
          <a:prstGeom prst="rect">
            <a:avLst/>
          </a:prstGeom>
          <a:noFill/>
        </p:spPr>
        <p:txBody>
          <a:bodyPr wrap="square" rtlCol="0">
            <a:spAutoFit/>
          </a:bodyPr>
          <a:lstStyle/>
          <a:p>
            <a:r>
              <a:rPr lang="es-CO" sz="1400" i="1" dirty="0" smtClean="0">
                <a:solidFill>
                  <a:schemeClr val="bg1"/>
                </a:solidFill>
              </a:rPr>
              <a:t>Gráfico 3 – Elaboración propia en </a:t>
            </a:r>
            <a:r>
              <a:rPr lang="es-CO" sz="1400" i="1" dirty="0" err="1" smtClean="0">
                <a:solidFill>
                  <a:schemeClr val="bg1"/>
                </a:solidFill>
              </a:rPr>
              <a:t>Power</a:t>
            </a:r>
            <a:r>
              <a:rPr lang="es-CO" sz="1400" i="1" dirty="0" smtClean="0">
                <a:solidFill>
                  <a:schemeClr val="bg1"/>
                </a:solidFill>
              </a:rPr>
              <a:t> BI con los datos proporcionados </a:t>
            </a:r>
            <a:endParaRPr lang="es-CO" sz="1400" i="1" dirty="0">
              <a:solidFill>
                <a:schemeClr val="bg1"/>
              </a:solidFill>
            </a:endParaRPr>
          </a:p>
        </p:txBody>
      </p:sp>
    </p:spTree>
    <p:extLst>
      <p:ext uri="{BB962C8B-B14F-4D97-AF65-F5344CB8AC3E}">
        <p14:creationId xmlns:p14="http://schemas.microsoft.com/office/powerpoint/2010/main" val="2178906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5360"/>
        </a:solidFill>
        <a:effectLst/>
      </p:bgPr>
    </p:bg>
    <p:spTree>
      <p:nvGrpSpPr>
        <p:cNvPr id="1" name=""/>
        <p:cNvGrpSpPr/>
        <p:nvPr/>
      </p:nvGrpSpPr>
      <p:grpSpPr>
        <a:xfrm>
          <a:off x="0" y="0"/>
          <a:ext cx="0" cy="0"/>
          <a:chOff x="0" y="0"/>
          <a:chExt cx="0" cy="0"/>
        </a:xfrm>
      </p:grpSpPr>
      <p:sp>
        <p:nvSpPr>
          <p:cNvPr id="5" name="CuadroTexto 4"/>
          <p:cNvSpPr txBox="1"/>
          <p:nvPr/>
        </p:nvSpPr>
        <p:spPr>
          <a:xfrm>
            <a:off x="8100811" y="2361646"/>
            <a:ext cx="3554569" cy="3139321"/>
          </a:xfrm>
          <a:prstGeom prst="rect">
            <a:avLst/>
          </a:prstGeom>
          <a:noFill/>
        </p:spPr>
        <p:txBody>
          <a:bodyPr wrap="square" rtlCol="0">
            <a:spAutoFit/>
          </a:bodyPr>
          <a:lstStyle/>
          <a:p>
            <a:pPr algn="just"/>
            <a:r>
              <a:rPr lang="es-CO" dirty="0" smtClean="0">
                <a:solidFill>
                  <a:schemeClr val="bg1"/>
                </a:solidFill>
              </a:rPr>
              <a:t>A continuación se analiza el valor de las infracciones por área y por cada mes de estudio, evidenciando que el mes de octubre fue en el mes que más se cometieron infracciones, siendo el área de seguridad el que mayor participación tiene y si se analizan todos los meses, esta área es la que tiene siempre el mayor valor en puntaje. </a:t>
            </a:r>
            <a:endParaRPr lang="es-CO" dirty="0">
              <a:solidFill>
                <a:schemeClr val="bg1"/>
              </a:solidFill>
            </a:endParaRPr>
          </a:p>
        </p:txBody>
      </p:sp>
      <p:pic>
        <p:nvPicPr>
          <p:cNvPr id="2" name="Imagen 1"/>
          <p:cNvPicPr>
            <a:picLocks noChangeAspect="1"/>
          </p:cNvPicPr>
          <p:nvPr/>
        </p:nvPicPr>
        <p:blipFill>
          <a:blip r:embed="rId3"/>
          <a:stretch>
            <a:fillRect/>
          </a:stretch>
        </p:blipFill>
        <p:spPr>
          <a:xfrm>
            <a:off x="226320" y="1332158"/>
            <a:ext cx="7778912" cy="4656518"/>
          </a:xfrm>
          <a:prstGeom prst="rect">
            <a:avLst/>
          </a:prstGeom>
        </p:spPr>
      </p:pic>
      <p:sp>
        <p:nvSpPr>
          <p:cNvPr id="6" name="CuadroTexto 5"/>
          <p:cNvSpPr txBox="1"/>
          <p:nvPr/>
        </p:nvSpPr>
        <p:spPr>
          <a:xfrm>
            <a:off x="665387" y="6061588"/>
            <a:ext cx="7322992" cy="307777"/>
          </a:xfrm>
          <a:prstGeom prst="rect">
            <a:avLst/>
          </a:prstGeom>
          <a:noFill/>
        </p:spPr>
        <p:txBody>
          <a:bodyPr wrap="square" rtlCol="0">
            <a:spAutoFit/>
          </a:bodyPr>
          <a:lstStyle/>
          <a:p>
            <a:r>
              <a:rPr lang="es-CO" sz="1400" i="1" dirty="0" smtClean="0">
                <a:solidFill>
                  <a:schemeClr val="bg1"/>
                </a:solidFill>
              </a:rPr>
              <a:t>Gráfico 4 – Elaboración propia en </a:t>
            </a:r>
            <a:r>
              <a:rPr lang="es-CO" sz="1400" i="1" dirty="0" err="1" smtClean="0">
                <a:solidFill>
                  <a:schemeClr val="bg1"/>
                </a:solidFill>
              </a:rPr>
              <a:t>Power</a:t>
            </a:r>
            <a:r>
              <a:rPr lang="es-CO" sz="1400" i="1" dirty="0" smtClean="0">
                <a:solidFill>
                  <a:schemeClr val="bg1"/>
                </a:solidFill>
              </a:rPr>
              <a:t> BI con los datos proporcionados </a:t>
            </a:r>
            <a:endParaRPr lang="es-CO" sz="1400" i="1" dirty="0">
              <a:solidFill>
                <a:schemeClr val="bg1"/>
              </a:solidFill>
            </a:endParaRPr>
          </a:p>
        </p:txBody>
      </p:sp>
    </p:spTree>
    <p:extLst>
      <p:ext uri="{BB962C8B-B14F-4D97-AF65-F5344CB8AC3E}">
        <p14:creationId xmlns:p14="http://schemas.microsoft.com/office/powerpoint/2010/main" val="1476515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5360"/>
        </a:solidFill>
        <a:effectLst/>
      </p:bgPr>
    </p:bg>
    <p:spTree>
      <p:nvGrpSpPr>
        <p:cNvPr id="1" name=""/>
        <p:cNvGrpSpPr/>
        <p:nvPr/>
      </p:nvGrpSpPr>
      <p:grpSpPr>
        <a:xfrm>
          <a:off x="0" y="0"/>
          <a:ext cx="0" cy="0"/>
          <a:chOff x="0" y="0"/>
          <a:chExt cx="0" cy="0"/>
        </a:xfrm>
      </p:grpSpPr>
      <p:sp>
        <p:nvSpPr>
          <p:cNvPr id="5" name="CuadroTexto 4"/>
          <p:cNvSpPr txBox="1"/>
          <p:nvPr/>
        </p:nvSpPr>
        <p:spPr>
          <a:xfrm>
            <a:off x="8100811" y="2361646"/>
            <a:ext cx="3554569" cy="2585323"/>
          </a:xfrm>
          <a:prstGeom prst="rect">
            <a:avLst/>
          </a:prstGeom>
          <a:noFill/>
        </p:spPr>
        <p:txBody>
          <a:bodyPr wrap="square" rtlCol="0">
            <a:spAutoFit/>
          </a:bodyPr>
          <a:lstStyle/>
          <a:p>
            <a:pPr algn="just"/>
            <a:r>
              <a:rPr lang="es-CO" dirty="0" smtClean="0">
                <a:solidFill>
                  <a:schemeClr val="bg1"/>
                </a:solidFill>
              </a:rPr>
              <a:t>En esta gráfica observamos la participación de cada uno de los responsables en el valor por puntaje de las infracciones y es posible notar que el responsable con mayor valor en infracciones es el área de operaciones, seguido por el área de mantenimiento luego por el de abastecimiento y luego todos. </a:t>
            </a:r>
            <a:endParaRPr lang="es-CO" dirty="0">
              <a:solidFill>
                <a:schemeClr val="bg1"/>
              </a:solidFill>
            </a:endParaRPr>
          </a:p>
        </p:txBody>
      </p:sp>
      <p:pic>
        <p:nvPicPr>
          <p:cNvPr id="3" name="Imagen 2"/>
          <p:cNvPicPr>
            <a:picLocks noChangeAspect="1"/>
          </p:cNvPicPr>
          <p:nvPr/>
        </p:nvPicPr>
        <p:blipFill>
          <a:blip r:embed="rId3"/>
          <a:stretch>
            <a:fillRect/>
          </a:stretch>
        </p:blipFill>
        <p:spPr>
          <a:xfrm>
            <a:off x="129325" y="1108991"/>
            <a:ext cx="7892301" cy="4583471"/>
          </a:xfrm>
          <a:prstGeom prst="rect">
            <a:avLst/>
          </a:prstGeom>
        </p:spPr>
      </p:pic>
      <p:sp>
        <p:nvSpPr>
          <p:cNvPr id="6" name="CuadroTexto 5"/>
          <p:cNvSpPr txBox="1"/>
          <p:nvPr/>
        </p:nvSpPr>
        <p:spPr>
          <a:xfrm>
            <a:off x="922965" y="5753811"/>
            <a:ext cx="7322992" cy="307777"/>
          </a:xfrm>
          <a:prstGeom prst="rect">
            <a:avLst/>
          </a:prstGeom>
          <a:noFill/>
        </p:spPr>
        <p:txBody>
          <a:bodyPr wrap="square" rtlCol="0">
            <a:spAutoFit/>
          </a:bodyPr>
          <a:lstStyle/>
          <a:p>
            <a:r>
              <a:rPr lang="es-CO" sz="1400" i="1" dirty="0" smtClean="0">
                <a:solidFill>
                  <a:schemeClr val="bg1"/>
                </a:solidFill>
              </a:rPr>
              <a:t>Gráfico 5 – Elaboración propia en </a:t>
            </a:r>
            <a:r>
              <a:rPr lang="es-CO" sz="1400" i="1" dirty="0" err="1" smtClean="0">
                <a:solidFill>
                  <a:schemeClr val="bg1"/>
                </a:solidFill>
              </a:rPr>
              <a:t>Power</a:t>
            </a:r>
            <a:r>
              <a:rPr lang="es-CO" sz="1400" i="1" dirty="0" smtClean="0">
                <a:solidFill>
                  <a:schemeClr val="bg1"/>
                </a:solidFill>
              </a:rPr>
              <a:t> BI con los datos proporcionados </a:t>
            </a:r>
            <a:endParaRPr lang="es-CO" sz="1400" i="1" dirty="0">
              <a:solidFill>
                <a:schemeClr val="bg1"/>
              </a:solidFill>
            </a:endParaRPr>
          </a:p>
        </p:txBody>
      </p:sp>
    </p:spTree>
    <p:extLst>
      <p:ext uri="{BB962C8B-B14F-4D97-AF65-F5344CB8AC3E}">
        <p14:creationId xmlns:p14="http://schemas.microsoft.com/office/powerpoint/2010/main" val="778353633"/>
      </p:ext>
    </p:extLst>
  </p:cSld>
  <p:clrMapOvr>
    <a:masterClrMapping/>
  </p:clrMapOvr>
</p:sld>
</file>

<file path=ppt/theme/theme1.xml><?xml version="1.0" encoding="utf-8"?>
<a:theme xmlns:a="http://schemas.openxmlformats.org/drawingml/2006/main" name="Tema de Office">
  <a:themeElements>
    <a:clrScheme name="Custom 10">
      <a:dk1>
        <a:srgbClr val="000000"/>
      </a:dk1>
      <a:lt1>
        <a:srgbClr val="FFFFFF"/>
      </a:lt1>
      <a:dk2>
        <a:srgbClr val="5F7174"/>
      </a:dk2>
      <a:lt2>
        <a:srgbClr val="CFF6CF"/>
      </a:lt2>
      <a:accent1>
        <a:srgbClr val="69888C"/>
      </a:accent1>
      <a:accent2>
        <a:srgbClr val="5F7174"/>
      </a:accent2>
      <a:accent3>
        <a:srgbClr val="A5E659"/>
      </a:accent3>
      <a:accent4>
        <a:srgbClr val="00A6C0"/>
      </a:accent4>
      <a:accent5>
        <a:srgbClr val="32D9CB"/>
      </a:accent5>
      <a:accent6>
        <a:srgbClr val="99ECE5"/>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22562024_TF22379321.potx" id="{B23CEAF2-50EA-41D4-BEF3-335DF83FDBD5}" vid="{4E8FC4CD-8D38-4BC3-9049-D9D629BE7F32}"/>
    </a:ext>
  </a:extLst>
</a:theme>
</file>

<file path=ppt/theme/theme2.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22562024_TF22379321.potx" id="{B23CEAF2-50EA-41D4-BEF3-335DF83FDBD5}" vid="{C76CC423-509E-43CC-A4AF-06A63B582A57}"/>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Título animado de luces</Template>
  <TotalTime>0</TotalTime>
  <Words>443</Words>
  <Application>Microsoft Office PowerPoint</Application>
  <PresentationFormat>Panorámica</PresentationFormat>
  <Paragraphs>21</Paragraphs>
  <Slides>6</Slides>
  <Notes>6</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6</vt:i4>
      </vt:variant>
    </vt:vector>
  </HeadingPairs>
  <TitlesOfParts>
    <vt:vector size="11" baseType="lpstr">
      <vt:lpstr>Arial</vt:lpstr>
      <vt:lpstr>Calibri</vt:lpstr>
      <vt:lpstr>Calibri Light</vt:lpstr>
      <vt:lpstr>Tema de Office</vt:lpstr>
      <vt:lpstr>1_Tema de Office</vt:lpstr>
      <vt:lpstr>Visualización de  Datos </vt:lpstr>
      <vt:lpstr>Presentación de PowerPoint</vt:lpstr>
      <vt:lpstr>Presentación de PowerPoint</vt:lpstr>
      <vt:lpstr>Presentación de PowerPoint</vt:lpstr>
      <vt:lpstr>Presentación de PowerPoint</vt:lpstr>
      <vt:lpstr>Presentación de PowerPoint</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2020-12-31T16:32:25Z</dcterms:created>
  <dcterms:modified xsi:type="dcterms:W3CDTF">2020-12-31T17:39:48Z</dcterms:modified>
  <cp:category/>
</cp:coreProperties>
</file>