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442" y="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9/3/2023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‹Nº›</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688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9/3/2023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3110668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9/3/2023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‹Nº›</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2346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9/3/2023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843939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9/3/2023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4192056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9/3/2023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245506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9/3/2023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2634604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9/3/2023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120558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9/3/2023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1434199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9/3/2023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281071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9/3/2023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‹Nº›</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2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9/3/2023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‹Nº›</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953778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mosaic of colorful geometric shapes">
            <a:extLst>
              <a:ext uri="{FF2B5EF4-FFF2-40B4-BE49-F238E27FC236}">
                <a16:creationId xmlns:a16="http://schemas.microsoft.com/office/drawing/2014/main" id="{DB14F8FE-41D7-1173-0E5F-70194065D5A3}"/>
              </a:ext>
            </a:extLst>
          </p:cNvPr>
          <p:cNvPicPr>
            <a:picLocks noChangeAspect="1"/>
          </p:cNvPicPr>
          <p:nvPr/>
        </p:nvPicPr>
        <p:blipFill rotWithShape="1">
          <a:blip r:embed="rId2">
            <a:alphaModFix amt="40000"/>
          </a:blip>
          <a:srcRect t="18023" b="3306"/>
          <a:stretch/>
        </p:blipFill>
        <p:spPr>
          <a:xfrm>
            <a:off x="-2" y="-2"/>
            <a:ext cx="12192001" cy="6858001"/>
          </a:xfrm>
          <a:prstGeom prst="rect">
            <a:avLst/>
          </a:prstGeom>
        </p:spPr>
      </p:pic>
      <p:sp>
        <p:nvSpPr>
          <p:cNvPr id="2" name="Título 1">
            <a:extLst>
              <a:ext uri="{FF2B5EF4-FFF2-40B4-BE49-F238E27FC236}">
                <a16:creationId xmlns:a16="http://schemas.microsoft.com/office/drawing/2014/main" id="{157BBC86-4100-E20E-6FF0-C17683D74C98}"/>
              </a:ext>
            </a:extLst>
          </p:cNvPr>
          <p:cNvSpPr>
            <a:spLocks noGrp="1"/>
          </p:cNvSpPr>
          <p:nvPr>
            <p:ph type="ctrTitle"/>
          </p:nvPr>
        </p:nvSpPr>
        <p:spPr>
          <a:xfrm>
            <a:off x="517870" y="978408"/>
            <a:ext cx="7590432" cy="2334248"/>
          </a:xfrm>
        </p:spPr>
        <p:txBody>
          <a:bodyPr anchor="t">
            <a:normAutofit fontScale="90000"/>
          </a:bodyPr>
          <a:lstStyle/>
          <a:p>
            <a:r>
              <a:rPr lang="es-MX" dirty="0">
                <a:solidFill>
                  <a:srgbClr val="FFFFFF"/>
                </a:solidFill>
              </a:rPr>
              <a:t>Análisis ejecutivo – Inversiones inmobiliarias</a:t>
            </a:r>
            <a:br>
              <a:rPr lang="es-MX" dirty="0">
                <a:solidFill>
                  <a:srgbClr val="FFFFFF"/>
                </a:solidFill>
              </a:rPr>
            </a:br>
            <a:r>
              <a:rPr lang="es-MX" dirty="0">
                <a:solidFill>
                  <a:srgbClr val="FFFFFF"/>
                </a:solidFill>
              </a:rPr>
              <a:t>Praga, República Checa</a:t>
            </a:r>
            <a:endParaRPr lang="es-CO" dirty="0">
              <a:solidFill>
                <a:srgbClr val="FFFFFF"/>
              </a:solidFill>
            </a:endParaRPr>
          </a:p>
        </p:txBody>
      </p:sp>
      <p:sp>
        <p:nvSpPr>
          <p:cNvPr id="3" name="Subtítulo 2">
            <a:extLst>
              <a:ext uri="{FF2B5EF4-FFF2-40B4-BE49-F238E27FC236}">
                <a16:creationId xmlns:a16="http://schemas.microsoft.com/office/drawing/2014/main" id="{E56B023B-1928-F5BD-D5AC-7342EC2A5C5E}"/>
              </a:ext>
            </a:extLst>
          </p:cNvPr>
          <p:cNvSpPr>
            <a:spLocks noGrp="1"/>
          </p:cNvSpPr>
          <p:nvPr>
            <p:ph type="subTitle" idx="1"/>
          </p:nvPr>
        </p:nvSpPr>
        <p:spPr>
          <a:xfrm>
            <a:off x="517870" y="4482450"/>
            <a:ext cx="5040785" cy="1724029"/>
          </a:xfrm>
        </p:spPr>
        <p:txBody>
          <a:bodyPr anchor="t">
            <a:normAutofit/>
          </a:bodyPr>
          <a:lstStyle/>
          <a:p>
            <a:r>
              <a:rPr lang="es-MX" dirty="0">
                <a:solidFill>
                  <a:srgbClr val="FFFFFF"/>
                </a:solidFill>
              </a:rPr>
              <a:t>Taller 1 Ciencia de datos aplicada</a:t>
            </a:r>
          </a:p>
          <a:p>
            <a:r>
              <a:rPr lang="es-MX" dirty="0">
                <a:solidFill>
                  <a:srgbClr val="FFFFFF"/>
                </a:solidFill>
              </a:rPr>
              <a:t>Nombre: Angie Rincón</a:t>
            </a:r>
          </a:p>
          <a:p>
            <a:r>
              <a:rPr lang="es-MX" dirty="0">
                <a:solidFill>
                  <a:srgbClr val="FFFFFF"/>
                </a:solidFill>
              </a:rPr>
              <a:t>Semestre 2/2023</a:t>
            </a:r>
            <a:endParaRPr lang="es-CO" dirty="0">
              <a:solidFill>
                <a:srgbClr val="FFFFFF"/>
              </a:solidFill>
            </a:endParaRP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0940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C1490C0-97E1-AAC0-8F3C-DA5CDC663DE3}"/>
              </a:ext>
            </a:extLst>
          </p:cNvPr>
          <p:cNvPicPr>
            <a:picLocks noChangeAspect="1"/>
          </p:cNvPicPr>
          <p:nvPr/>
        </p:nvPicPr>
        <p:blipFill>
          <a:blip r:embed="rId2"/>
          <a:stretch>
            <a:fillRect/>
          </a:stretch>
        </p:blipFill>
        <p:spPr>
          <a:xfrm>
            <a:off x="446898" y="1959464"/>
            <a:ext cx="8002453" cy="4013723"/>
          </a:xfrm>
          <a:prstGeom prst="rect">
            <a:avLst/>
          </a:prstGeom>
        </p:spPr>
      </p:pic>
      <p:sp>
        <p:nvSpPr>
          <p:cNvPr id="4" name="Título 1">
            <a:extLst>
              <a:ext uri="{FF2B5EF4-FFF2-40B4-BE49-F238E27FC236}">
                <a16:creationId xmlns:a16="http://schemas.microsoft.com/office/drawing/2014/main" id="{D95F735B-0480-F0F5-ACA7-7A2B400827CA}"/>
              </a:ext>
            </a:extLst>
          </p:cNvPr>
          <p:cNvSpPr txBox="1">
            <a:spLocks/>
          </p:cNvSpPr>
          <p:nvPr/>
        </p:nvSpPr>
        <p:spPr>
          <a:xfrm>
            <a:off x="513259" y="614225"/>
            <a:ext cx="11165481" cy="1073056"/>
          </a:xfrm>
          <a:prstGeom prst="rect">
            <a:avLst/>
          </a:prstGeom>
        </p:spPr>
        <p:txBody>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s-MX" sz="4800" dirty="0"/>
              <a:t>Análisis de ubicaciones más populares </a:t>
            </a:r>
            <a:endParaRPr lang="es-CO" sz="4800" dirty="0"/>
          </a:p>
        </p:txBody>
      </p:sp>
      <p:cxnSp>
        <p:nvCxnSpPr>
          <p:cNvPr id="6" name="Conector recto 5">
            <a:extLst>
              <a:ext uri="{FF2B5EF4-FFF2-40B4-BE49-F238E27FC236}">
                <a16:creationId xmlns:a16="http://schemas.microsoft.com/office/drawing/2014/main" id="{011CA941-B617-3BA8-C000-8CACFC148064}"/>
              </a:ext>
            </a:extLst>
          </p:cNvPr>
          <p:cNvCxnSpPr/>
          <p:nvPr/>
        </p:nvCxnSpPr>
        <p:spPr>
          <a:xfrm>
            <a:off x="1414170" y="2300810"/>
            <a:ext cx="0" cy="333102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Marcador de contenido 3">
            <a:extLst>
              <a:ext uri="{FF2B5EF4-FFF2-40B4-BE49-F238E27FC236}">
                <a16:creationId xmlns:a16="http://schemas.microsoft.com/office/drawing/2014/main" id="{5F0A639B-2532-8ECA-B602-0F88727878F6}"/>
              </a:ext>
            </a:extLst>
          </p:cNvPr>
          <p:cNvSpPr txBox="1">
            <a:spLocks/>
          </p:cNvSpPr>
          <p:nvPr/>
        </p:nvSpPr>
        <p:spPr>
          <a:xfrm>
            <a:off x="8609911" y="2689819"/>
            <a:ext cx="2625355" cy="2466382"/>
          </a:xfrm>
          <a:prstGeom prst="rect">
            <a:avLst/>
          </a:prstGeom>
        </p:spPr>
        <p:txBody>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En </a:t>
            </a:r>
            <a:r>
              <a:rPr lang="es-MX" dirty="0" err="1"/>
              <a:t>Praha</a:t>
            </a:r>
            <a:r>
              <a:rPr lang="es-MX" dirty="0"/>
              <a:t> 1, 2, 3, 5 y 8 se concentran el 80% de las reservaciones que se han realizado en Airbnb para la ciudad de Praga</a:t>
            </a:r>
            <a:endParaRPr lang="es-CO" dirty="0"/>
          </a:p>
        </p:txBody>
      </p:sp>
    </p:spTree>
    <p:extLst>
      <p:ext uri="{BB962C8B-B14F-4D97-AF65-F5344CB8AC3E}">
        <p14:creationId xmlns:p14="http://schemas.microsoft.com/office/powerpoint/2010/main" val="1163474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B06613B-0E2A-9B4D-457E-250F21B038B9}"/>
              </a:ext>
            </a:extLst>
          </p:cNvPr>
          <p:cNvPicPr>
            <a:picLocks noChangeAspect="1"/>
          </p:cNvPicPr>
          <p:nvPr/>
        </p:nvPicPr>
        <p:blipFill>
          <a:blip r:embed="rId2"/>
          <a:stretch>
            <a:fillRect/>
          </a:stretch>
        </p:blipFill>
        <p:spPr>
          <a:xfrm>
            <a:off x="2168282" y="2301643"/>
            <a:ext cx="4267442" cy="4258733"/>
          </a:xfrm>
          <a:prstGeom prst="rect">
            <a:avLst/>
          </a:prstGeom>
        </p:spPr>
      </p:pic>
      <p:sp>
        <p:nvSpPr>
          <p:cNvPr id="4" name="Título 1">
            <a:extLst>
              <a:ext uri="{FF2B5EF4-FFF2-40B4-BE49-F238E27FC236}">
                <a16:creationId xmlns:a16="http://schemas.microsoft.com/office/drawing/2014/main" id="{AD4246A7-5675-DFE5-E0FF-856C3ACF5D99}"/>
              </a:ext>
            </a:extLst>
          </p:cNvPr>
          <p:cNvSpPr txBox="1">
            <a:spLocks/>
          </p:cNvSpPr>
          <p:nvPr/>
        </p:nvSpPr>
        <p:spPr>
          <a:xfrm>
            <a:off x="513259" y="614225"/>
            <a:ext cx="11165481" cy="1073056"/>
          </a:xfrm>
          <a:prstGeom prst="rect">
            <a:avLst/>
          </a:prstGeom>
        </p:spPr>
        <p:txBody>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s-MX" sz="4800" dirty="0"/>
              <a:t>Análisis de precio vs ubicaciones más populares </a:t>
            </a:r>
            <a:endParaRPr lang="es-CO" sz="4800" dirty="0"/>
          </a:p>
        </p:txBody>
      </p:sp>
      <p:sp>
        <p:nvSpPr>
          <p:cNvPr id="5" name="Marcador de contenido 3">
            <a:extLst>
              <a:ext uri="{FF2B5EF4-FFF2-40B4-BE49-F238E27FC236}">
                <a16:creationId xmlns:a16="http://schemas.microsoft.com/office/drawing/2014/main" id="{2F0B719E-B37A-D835-F723-4DD39882BD1C}"/>
              </a:ext>
            </a:extLst>
          </p:cNvPr>
          <p:cNvSpPr txBox="1">
            <a:spLocks/>
          </p:cNvSpPr>
          <p:nvPr/>
        </p:nvSpPr>
        <p:spPr>
          <a:xfrm>
            <a:off x="7043578" y="3003086"/>
            <a:ext cx="4039288" cy="2466382"/>
          </a:xfrm>
          <a:prstGeom prst="rect">
            <a:avLst/>
          </a:prstGeom>
        </p:spPr>
        <p:txBody>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Analizando el precio en relación con las ubicaciones identificadas anteriormente, se pude evidenciar que no se visualiza una influencia del precio, dado que las medias se encuentran en general en los mismos rangos. </a:t>
            </a:r>
            <a:endParaRPr lang="es-CO" dirty="0"/>
          </a:p>
        </p:txBody>
      </p:sp>
    </p:spTree>
    <p:extLst>
      <p:ext uri="{BB962C8B-B14F-4D97-AF65-F5344CB8AC3E}">
        <p14:creationId xmlns:p14="http://schemas.microsoft.com/office/powerpoint/2010/main" val="3336280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12">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16">
            <a:extLst>
              <a:ext uri="{FF2B5EF4-FFF2-40B4-BE49-F238E27FC236}">
                <a16:creationId xmlns:a16="http://schemas.microsoft.com/office/drawing/2014/main" id="{CD7F9EC8-0E2C-4023-9DD1-73BEF6B80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ítulo 1">
            <a:extLst>
              <a:ext uri="{FF2B5EF4-FFF2-40B4-BE49-F238E27FC236}">
                <a16:creationId xmlns:a16="http://schemas.microsoft.com/office/drawing/2014/main" id="{317DBE33-A177-5E26-B03E-29D367D5B8EF}"/>
              </a:ext>
            </a:extLst>
          </p:cNvPr>
          <p:cNvSpPr txBox="1">
            <a:spLocks/>
          </p:cNvSpPr>
          <p:nvPr/>
        </p:nvSpPr>
        <p:spPr>
          <a:xfrm>
            <a:off x="521208" y="978408"/>
            <a:ext cx="5019419" cy="259196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nSpc>
                <a:spcPct val="90000"/>
              </a:lnSpc>
              <a:spcAft>
                <a:spcPts val="600"/>
              </a:spcAft>
            </a:pPr>
            <a:r>
              <a:rPr lang="en-US" sz="4000" dirty="0" err="1"/>
              <a:t>Relación</a:t>
            </a:r>
            <a:r>
              <a:rPr lang="en-US" sz="4000" dirty="0"/>
              <a:t> del </a:t>
            </a:r>
            <a:r>
              <a:rPr lang="en-US" sz="4000" dirty="0" err="1"/>
              <a:t>precio</a:t>
            </a:r>
            <a:r>
              <a:rPr lang="en-US" sz="4000" dirty="0"/>
              <a:t> y </a:t>
            </a:r>
            <a:r>
              <a:rPr lang="en-US" sz="4000" dirty="0" err="1"/>
              <a:t>el</a:t>
            </a:r>
            <a:r>
              <a:rPr lang="en-US" sz="4000" dirty="0"/>
              <a:t> </a:t>
            </a:r>
            <a:r>
              <a:rPr lang="en-US" sz="4000" dirty="0" err="1"/>
              <a:t>tipo</a:t>
            </a:r>
            <a:r>
              <a:rPr lang="en-US" sz="4000" dirty="0"/>
              <a:t> de </a:t>
            </a:r>
            <a:r>
              <a:rPr lang="en-US" sz="4000" dirty="0" err="1"/>
              <a:t>cuarto</a:t>
            </a:r>
            <a:r>
              <a:rPr lang="en-US" sz="4000" dirty="0"/>
              <a:t> con la </a:t>
            </a:r>
            <a:r>
              <a:rPr lang="en-US" sz="4000" dirty="0" err="1"/>
              <a:t>clasificación</a:t>
            </a:r>
            <a:r>
              <a:rPr lang="en-US" sz="4000" dirty="0"/>
              <a:t> </a:t>
            </a:r>
            <a:r>
              <a:rPr lang="en-US" sz="4000" dirty="0" err="1"/>
              <a:t>otorgada</a:t>
            </a:r>
            <a:r>
              <a:rPr lang="en-US" sz="4000" dirty="0"/>
              <a:t> </a:t>
            </a:r>
          </a:p>
        </p:txBody>
      </p:sp>
      <p:sp>
        <p:nvSpPr>
          <p:cNvPr id="26" name="Rectangle 18">
            <a:extLst>
              <a:ext uri="{FF2B5EF4-FFF2-40B4-BE49-F238E27FC236}">
                <a16:creationId xmlns:a16="http://schemas.microsoft.com/office/drawing/2014/main" id="{925CC04F-787A-49FA-9065-69EDF439F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6310C40D-8037-960F-E38E-4B7CA11AC6E4}"/>
              </a:ext>
            </a:extLst>
          </p:cNvPr>
          <p:cNvPicPr>
            <a:picLocks noChangeAspect="1"/>
          </p:cNvPicPr>
          <p:nvPr/>
        </p:nvPicPr>
        <p:blipFill>
          <a:blip r:embed="rId2"/>
          <a:stretch>
            <a:fillRect/>
          </a:stretch>
        </p:blipFill>
        <p:spPr>
          <a:xfrm>
            <a:off x="7566275" y="747139"/>
            <a:ext cx="3212967" cy="2634633"/>
          </a:xfrm>
          <a:prstGeom prst="rect">
            <a:avLst/>
          </a:prstGeom>
        </p:spPr>
      </p:pic>
      <p:pic>
        <p:nvPicPr>
          <p:cNvPr id="8" name="Imagen 7">
            <a:extLst>
              <a:ext uri="{FF2B5EF4-FFF2-40B4-BE49-F238E27FC236}">
                <a16:creationId xmlns:a16="http://schemas.microsoft.com/office/drawing/2014/main" id="{F7634F46-8297-090E-3117-F8D10D10F7D0}"/>
              </a:ext>
            </a:extLst>
          </p:cNvPr>
          <p:cNvPicPr>
            <a:picLocks noChangeAspect="1"/>
          </p:cNvPicPr>
          <p:nvPr/>
        </p:nvPicPr>
        <p:blipFill>
          <a:blip r:embed="rId3"/>
          <a:stretch>
            <a:fillRect/>
          </a:stretch>
        </p:blipFill>
        <p:spPr>
          <a:xfrm>
            <a:off x="7576034" y="3565998"/>
            <a:ext cx="3212967" cy="2634633"/>
          </a:xfrm>
          <a:prstGeom prst="rect">
            <a:avLst/>
          </a:prstGeom>
        </p:spPr>
      </p:pic>
      <p:sp>
        <p:nvSpPr>
          <p:cNvPr id="9" name="Marcador de contenido 3">
            <a:extLst>
              <a:ext uri="{FF2B5EF4-FFF2-40B4-BE49-F238E27FC236}">
                <a16:creationId xmlns:a16="http://schemas.microsoft.com/office/drawing/2014/main" id="{414A6C26-98CD-94BD-1F72-30D814B198E2}"/>
              </a:ext>
            </a:extLst>
          </p:cNvPr>
          <p:cNvSpPr txBox="1">
            <a:spLocks/>
          </p:cNvSpPr>
          <p:nvPr/>
        </p:nvSpPr>
        <p:spPr>
          <a:xfrm>
            <a:off x="852664" y="3428997"/>
            <a:ext cx="4820001" cy="2466382"/>
          </a:xfrm>
          <a:prstGeom prst="rect">
            <a:avLst/>
          </a:prstGeom>
        </p:spPr>
        <p:txBody>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No se evidencia que la clasificación tenga una incidencia sobre el precio por noche. Igualmente, respecto al tipo de cuarto, se ve una tendencia a que las mejores calificaciones se tienen en los cuartos de hotel. Sin embargo, en general las diferentes categorías reciben en su mayoría clasificaciones por encima de 3.5</a:t>
            </a:r>
            <a:endParaRPr lang="es-CO" dirty="0"/>
          </a:p>
        </p:txBody>
      </p:sp>
    </p:spTree>
    <p:extLst>
      <p:ext uri="{BB962C8B-B14F-4D97-AF65-F5344CB8AC3E}">
        <p14:creationId xmlns:p14="http://schemas.microsoft.com/office/powerpoint/2010/main" val="2552188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93B4F59-7B15-C398-A9E6-22D989B4E32F}"/>
              </a:ext>
            </a:extLst>
          </p:cNvPr>
          <p:cNvPicPr>
            <a:picLocks noChangeAspect="1"/>
          </p:cNvPicPr>
          <p:nvPr/>
        </p:nvPicPr>
        <p:blipFill>
          <a:blip r:embed="rId2"/>
          <a:stretch>
            <a:fillRect/>
          </a:stretch>
        </p:blipFill>
        <p:spPr>
          <a:xfrm>
            <a:off x="571499" y="909638"/>
            <a:ext cx="3209925" cy="3203374"/>
          </a:xfrm>
          <a:prstGeom prst="rect">
            <a:avLst/>
          </a:prstGeom>
        </p:spPr>
      </p:pic>
      <p:pic>
        <p:nvPicPr>
          <p:cNvPr id="5" name="Imagen 4">
            <a:extLst>
              <a:ext uri="{FF2B5EF4-FFF2-40B4-BE49-F238E27FC236}">
                <a16:creationId xmlns:a16="http://schemas.microsoft.com/office/drawing/2014/main" id="{27891F95-847B-ABF6-2782-C3B131661E7B}"/>
              </a:ext>
            </a:extLst>
          </p:cNvPr>
          <p:cNvPicPr>
            <a:picLocks noChangeAspect="1"/>
          </p:cNvPicPr>
          <p:nvPr/>
        </p:nvPicPr>
        <p:blipFill>
          <a:blip r:embed="rId3"/>
          <a:stretch>
            <a:fillRect/>
          </a:stretch>
        </p:blipFill>
        <p:spPr>
          <a:xfrm>
            <a:off x="4491037" y="903087"/>
            <a:ext cx="3209925" cy="3209925"/>
          </a:xfrm>
          <a:prstGeom prst="rect">
            <a:avLst/>
          </a:prstGeom>
        </p:spPr>
      </p:pic>
      <p:pic>
        <p:nvPicPr>
          <p:cNvPr id="9" name="Imagen 8">
            <a:extLst>
              <a:ext uri="{FF2B5EF4-FFF2-40B4-BE49-F238E27FC236}">
                <a16:creationId xmlns:a16="http://schemas.microsoft.com/office/drawing/2014/main" id="{931C39DA-FB06-B0C6-3B9A-867ADDCD1138}"/>
              </a:ext>
            </a:extLst>
          </p:cNvPr>
          <p:cNvPicPr>
            <a:picLocks noChangeAspect="1"/>
          </p:cNvPicPr>
          <p:nvPr/>
        </p:nvPicPr>
        <p:blipFill>
          <a:blip r:embed="rId4"/>
          <a:stretch>
            <a:fillRect/>
          </a:stretch>
        </p:blipFill>
        <p:spPr>
          <a:xfrm>
            <a:off x="8410575" y="903074"/>
            <a:ext cx="3209925" cy="3216490"/>
          </a:xfrm>
          <a:prstGeom prst="rect">
            <a:avLst/>
          </a:prstGeom>
        </p:spPr>
      </p:pic>
      <p:sp>
        <p:nvSpPr>
          <p:cNvPr id="10" name="Marcador de contenido 3">
            <a:extLst>
              <a:ext uri="{FF2B5EF4-FFF2-40B4-BE49-F238E27FC236}">
                <a16:creationId xmlns:a16="http://schemas.microsoft.com/office/drawing/2014/main" id="{981FD82A-0643-1BFE-2B1B-BAC1650E15D4}"/>
              </a:ext>
            </a:extLst>
          </p:cNvPr>
          <p:cNvSpPr txBox="1">
            <a:spLocks/>
          </p:cNvSpPr>
          <p:nvPr/>
        </p:nvSpPr>
        <p:spPr>
          <a:xfrm>
            <a:off x="497063" y="4233330"/>
            <a:ext cx="10865203" cy="2466382"/>
          </a:xfrm>
          <a:prstGeom prst="rect">
            <a:avLst/>
          </a:prstGeom>
        </p:spPr>
        <p:txBody>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dirty="0"/>
              <a:t>Se calcula el número de reservaciones por ubicación y tipo de habitación, así como el precio promedio. Estos resultados son graficados en </a:t>
            </a:r>
            <a:r>
              <a:rPr lang="es-MX" dirty="0" err="1"/>
              <a:t>boxplot</a:t>
            </a:r>
            <a:r>
              <a:rPr lang="es-MX" dirty="0"/>
              <a:t>, en donde las imágenes muestran que no se evidencia que la ubicación tenga una influencia significativamente diferente entre las localidades analizadas. Sin embargo, el mayor volumen de reservaciones se tiene en </a:t>
            </a:r>
            <a:r>
              <a:rPr lang="es-MX" dirty="0" err="1"/>
              <a:t>Praha</a:t>
            </a:r>
            <a:r>
              <a:rPr lang="es-MX" dirty="0"/>
              <a:t> 1. </a:t>
            </a:r>
          </a:p>
          <a:p>
            <a:r>
              <a:rPr lang="es-CO" dirty="0"/>
              <a:t>Por otro lado, analizando el tipo de habitación, se tiene que puede haber una influencia en que las mayores reservaciones se realizan para apartamentos o casas enteras, siendo esta categoría igualmente una de las que mayor costo promedio se pueden ofrecer. </a:t>
            </a:r>
            <a:endParaRPr lang="es-MX" dirty="0"/>
          </a:p>
        </p:txBody>
      </p:sp>
    </p:spTree>
    <p:extLst>
      <p:ext uri="{BB962C8B-B14F-4D97-AF65-F5344CB8AC3E}">
        <p14:creationId xmlns:p14="http://schemas.microsoft.com/office/powerpoint/2010/main" val="21364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ítulo 1">
            <a:extLst>
              <a:ext uri="{FF2B5EF4-FFF2-40B4-BE49-F238E27FC236}">
                <a16:creationId xmlns:a16="http://schemas.microsoft.com/office/drawing/2014/main" id="{86876F92-2243-0A40-B0DC-8C632300FF19}"/>
              </a:ext>
            </a:extLst>
          </p:cNvPr>
          <p:cNvSpPr txBox="1">
            <a:spLocks/>
          </p:cNvSpPr>
          <p:nvPr/>
        </p:nvSpPr>
        <p:spPr>
          <a:xfrm>
            <a:off x="517870" y="976160"/>
            <a:ext cx="6797330" cy="193417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nSpc>
                <a:spcPct val="90000"/>
              </a:lnSpc>
              <a:spcAft>
                <a:spcPts val="600"/>
              </a:spcAft>
            </a:pPr>
            <a:r>
              <a:rPr lang="en-US" sz="3400" dirty="0" err="1"/>
              <a:t>Conclusiones</a:t>
            </a:r>
            <a:r>
              <a:rPr lang="en-US" sz="3400" dirty="0"/>
              <a:t> </a:t>
            </a:r>
            <a:r>
              <a:rPr lang="en-US" sz="3400" dirty="0" err="1"/>
              <a:t>preliminares</a:t>
            </a:r>
            <a:endParaRPr lang="en-US" sz="3400" dirty="0"/>
          </a:p>
        </p:txBody>
      </p:sp>
      <p:sp>
        <p:nvSpPr>
          <p:cNvPr id="16" name="Rectangle 15">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arcador de contenido 3">
            <a:extLst>
              <a:ext uri="{FF2B5EF4-FFF2-40B4-BE49-F238E27FC236}">
                <a16:creationId xmlns:a16="http://schemas.microsoft.com/office/drawing/2014/main" id="{D429B37C-79E4-2B4B-1997-14A9FD2ED47E}"/>
              </a:ext>
            </a:extLst>
          </p:cNvPr>
          <p:cNvSpPr txBox="1">
            <a:spLocks/>
          </p:cNvSpPr>
          <p:nvPr/>
        </p:nvSpPr>
        <p:spPr>
          <a:xfrm>
            <a:off x="735584" y="1894114"/>
            <a:ext cx="4945183" cy="445579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buFont typeface="Arial" panose="020B0604020202020204" pitchFamily="34" charset="0"/>
              <a:buChar char="•"/>
            </a:pPr>
            <a:r>
              <a:rPr lang="en-US" sz="1800" dirty="0" err="1"/>
              <a:t>Analizando</a:t>
            </a:r>
            <a:r>
              <a:rPr lang="en-US" sz="1800" dirty="0"/>
              <a:t> </a:t>
            </a:r>
            <a:r>
              <a:rPr lang="en-US" sz="1800" dirty="0" err="1"/>
              <a:t>estas</a:t>
            </a:r>
            <a:r>
              <a:rPr lang="en-US" sz="1800" dirty="0"/>
              <a:t> </a:t>
            </a:r>
            <a:r>
              <a:rPr lang="en-US" sz="1800" dirty="0" err="1"/>
              <a:t>tres</a:t>
            </a:r>
            <a:r>
              <a:rPr lang="en-US" sz="1800" dirty="0"/>
              <a:t> variables (</a:t>
            </a:r>
            <a:r>
              <a:rPr lang="en-US" sz="1800" dirty="0" err="1"/>
              <a:t>ubicación</a:t>
            </a:r>
            <a:r>
              <a:rPr lang="en-US" sz="1800" dirty="0"/>
              <a:t>, </a:t>
            </a:r>
            <a:r>
              <a:rPr lang="en-US" sz="1800" dirty="0" err="1"/>
              <a:t>tipo</a:t>
            </a:r>
            <a:r>
              <a:rPr lang="en-US" sz="1800" dirty="0"/>
              <a:t> de </a:t>
            </a:r>
            <a:r>
              <a:rPr lang="en-US" sz="1800" dirty="0" err="1"/>
              <a:t>cuarto</a:t>
            </a:r>
            <a:r>
              <a:rPr lang="en-US" sz="1800" dirty="0"/>
              <a:t>, y </a:t>
            </a:r>
            <a:r>
              <a:rPr lang="en-US" sz="1800" dirty="0" err="1"/>
              <a:t>precio</a:t>
            </a:r>
            <a:r>
              <a:rPr lang="en-US" sz="1800" dirty="0"/>
              <a:t> </a:t>
            </a:r>
            <a:r>
              <a:rPr lang="en-US" sz="1800" dirty="0" err="1"/>
              <a:t>promedio</a:t>
            </a:r>
            <a:r>
              <a:rPr lang="en-US" sz="1800" dirty="0"/>
              <a:t>), se </a:t>
            </a:r>
            <a:r>
              <a:rPr lang="en-US" sz="1800" dirty="0" err="1"/>
              <a:t>tiene</a:t>
            </a:r>
            <a:r>
              <a:rPr lang="en-US" sz="1800" dirty="0"/>
              <a:t> que, </a:t>
            </a:r>
            <a:r>
              <a:rPr lang="en-US" sz="1800" dirty="0" err="1"/>
              <a:t>exceptuando</a:t>
            </a:r>
            <a:r>
              <a:rPr lang="en-US" sz="1800" dirty="0"/>
              <a:t> </a:t>
            </a:r>
            <a:r>
              <a:rPr lang="en-US" sz="1800" dirty="0" err="1"/>
              <a:t>los</a:t>
            </a:r>
            <a:r>
              <a:rPr lang="en-US" sz="1800" dirty="0"/>
              <a:t> </a:t>
            </a:r>
            <a:r>
              <a:rPr lang="en-US" sz="1800" dirty="0" err="1"/>
              <a:t>cuartos</a:t>
            </a:r>
            <a:r>
              <a:rPr lang="en-US" sz="1800" dirty="0"/>
              <a:t> </a:t>
            </a:r>
            <a:r>
              <a:rPr lang="en-US" sz="1800" dirty="0" err="1"/>
              <a:t>compartidos</a:t>
            </a:r>
            <a:r>
              <a:rPr lang="en-US" sz="1800" dirty="0"/>
              <a:t>, </a:t>
            </a:r>
            <a:r>
              <a:rPr lang="en-US" sz="1800" dirty="0" err="1"/>
              <a:t>en</a:t>
            </a:r>
            <a:r>
              <a:rPr lang="en-US" sz="1800" dirty="0"/>
              <a:t> Praha 1 es </a:t>
            </a:r>
            <a:r>
              <a:rPr lang="en-US" sz="1800" dirty="0" err="1"/>
              <a:t>el</a:t>
            </a:r>
            <a:r>
              <a:rPr lang="en-US" sz="1800" dirty="0"/>
              <a:t> </a:t>
            </a:r>
            <a:r>
              <a:rPr lang="en-US" sz="1800" dirty="0" err="1"/>
              <a:t>lugar</a:t>
            </a:r>
            <a:r>
              <a:rPr lang="en-US" sz="1800" dirty="0"/>
              <a:t> con un valor de </a:t>
            </a:r>
            <a:r>
              <a:rPr lang="en-US" sz="1800" dirty="0" err="1"/>
              <a:t>renta</a:t>
            </a:r>
            <a:r>
              <a:rPr lang="en-US" sz="1800" dirty="0"/>
              <a:t> </a:t>
            </a:r>
            <a:r>
              <a:rPr lang="en-US" sz="1800" dirty="0" err="1"/>
              <a:t>más</a:t>
            </a:r>
            <a:r>
              <a:rPr lang="en-US" sz="1800" dirty="0"/>
              <a:t> </a:t>
            </a:r>
            <a:r>
              <a:rPr lang="en-US" sz="1800" dirty="0" err="1"/>
              <a:t>costoso</a:t>
            </a:r>
            <a:r>
              <a:rPr lang="en-US" sz="1800" dirty="0"/>
              <a:t>. </a:t>
            </a:r>
          </a:p>
          <a:p>
            <a:pPr marL="285750" indent="-285750">
              <a:lnSpc>
                <a:spcPct val="100000"/>
              </a:lnSpc>
              <a:buFont typeface="Arial" panose="020B0604020202020204" pitchFamily="34" charset="0"/>
              <a:buChar char="•"/>
            </a:pPr>
            <a:r>
              <a:rPr lang="en-US" sz="1800" dirty="0"/>
              <a:t>La major </a:t>
            </a:r>
            <a:r>
              <a:rPr lang="en-US" sz="1800" dirty="0" err="1"/>
              <a:t>ubicación</a:t>
            </a:r>
            <a:r>
              <a:rPr lang="en-US" sz="1800" dirty="0"/>
              <a:t> para </a:t>
            </a:r>
            <a:r>
              <a:rPr lang="en-US" sz="1800" dirty="0" err="1"/>
              <a:t>comprar</a:t>
            </a:r>
            <a:r>
              <a:rPr lang="en-US" sz="1800" dirty="0"/>
              <a:t> </a:t>
            </a:r>
            <a:r>
              <a:rPr lang="en-US" sz="1800" dirty="0" err="1"/>
              <a:t>inmuebles</a:t>
            </a:r>
            <a:r>
              <a:rPr lang="en-US" sz="1800" dirty="0"/>
              <a:t> para </a:t>
            </a:r>
            <a:r>
              <a:rPr lang="en-US" sz="1800" dirty="0" err="1"/>
              <a:t>renta</a:t>
            </a:r>
            <a:r>
              <a:rPr lang="en-US" sz="1800" dirty="0"/>
              <a:t> </a:t>
            </a:r>
            <a:r>
              <a:rPr lang="en-US" sz="1800" dirty="0" err="1"/>
              <a:t>en</a:t>
            </a:r>
            <a:r>
              <a:rPr lang="en-US" sz="1800" dirty="0"/>
              <a:t> </a:t>
            </a:r>
            <a:r>
              <a:rPr lang="en-US" sz="1800" dirty="0" err="1"/>
              <a:t>Praga</a:t>
            </a:r>
            <a:r>
              <a:rPr lang="en-US" sz="1800" dirty="0"/>
              <a:t> es Praha 1 y con </a:t>
            </a:r>
            <a:r>
              <a:rPr lang="en-US" sz="1800" dirty="0" err="1"/>
              <a:t>una</a:t>
            </a:r>
            <a:r>
              <a:rPr lang="en-US" sz="1800" dirty="0"/>
              <a:t> </a:t>
            </a:r>
            <a:r>
              <a:rPr lang="en-US" sz="1800" dirty="0" err="1"/>
              <a:t>modalidad</a:t>
            </a:r>
            <a:r>
              <a:rPr lang="en-US" sz="1800" dirty="0"/>
              <a:t> de </a:t>
            </a:r>
            <a:r>
              <a:rPr lang="en-US" sz="1800" dirty="0" err="1"/>
              <a:t>apartamento</a:t>
            </a:r>
            <a:r>
              <a:rPr lang="en-US" sz="1800" dirty="0"/>
              <a:t>/casa </a:t>
            </a:r>
            <a:r>
              <a:rPr lang="en-US" sz="1800" dirty="0" err="1"/>
              <a:t>completa</a:t>
            </a:r>
            <a:r>
              <a:rPr lang="en-US" sz="1800" dirty="0"/>
              <a:t>, </a:t>
            </a:r>
            <a:r>
              <a:rPr lang="en-US" sz="1800" dirty="0" err="1"/>
              <a:t>donde</a:t>
            </a:r>
            <a:r>
              <a:rPr lang="en-US" sz="1800" dirty="0"/>
              <a:t> se </a:t>
            </a:r>
            <a:r>
              <a:rPr lang="en-US" sz="1800" dirty="0" err="1"/>
              <a:t>cuenta</a:t>
            </a:r>
            <a:r>
              <a:rPr lang="en-US" sz="1800" dirty="0"/>
              <a:t> con la mayor </a:t>
            </a:r>
            <a:r>
              <a:rPr lang="en-US" sz="1800" dirty="0" err="1"/>
              <a:t>cantidad</a:t>
            </a:r>
            <a:r>
              <a:rPr lang="en-US" sz="1800" dirty="0"/>
              <a:t> de </a:t>
            </a:r>
            <a:r>
              <a:rPr lang="en-US" sz="1800" dirty="0" err="1"/>
              <a:t>reservaciones</a:t>
            </a:r>
            <a:r>
              <a:rPr lang="en-US" sz="1800" dirty="0"/>
              <a:t> y </a:t>
            </a:r>
            <a:r>
              <a:rPr lang="en-US" sz="1800" dirty="0" err="1"/>
              <a:t>el</a:t>
            </a:r>
            <a:r>
              <a:rPr lang="en-US" sz="1800" dirty="0"/>
              <a:t> mayor </a:t>
            </a:r>
            <a:r>
              <a:rPr lang="en-US" sz="1800" dirty="0" err="1"/>
              <a:t>precio</a:t>
            </a:r>
            <a:r>
              <a:rPr lang="en-US" sz="1800" dirty="0"/>
              <a:t> </a:t>
            </a:r>
            <a:r>
              <a:rPr lang="en-US" sz="1800" dirty="0" err="1"/>
              <a:t>por</a:t>
            </a:r>
            <a:r>
              <a:rPr lang="en-US" sz="1800" dirty="0"/>
              <a:t> </a:t>
            </a:r>
            <a:r>
              <a:rPr lang="en-US" sz="1800" dirty="0" err="1"/>
              <a:t>noche</a:t>
            </a:r>
            <a:r>
              <a:rPr lang="en-US" sz="1800" dirty="0"/>
              <a:t> </a:t>
            </a:r>
            <a:r>
              <a:rPr lang="en-US" sz="1800" dirty="0" err="1"/>
              <a:t>en</a:t>
            </a:r>
            <a:r>
              <a:rPr lang="en-US" sz="1800" dirty="0"/>
              <a:t> la reserve. </a:t>
            </a:r>
          </a:p>
          <a:p>
            <a:pPr marL="285750" indent="-285750">
              <a:lnSpc>
                <a:spcPct val="100000"/>
              </a:lnSpc>
              <a:buFont typeface="Arial" panose="020B0604020202020204" pitchFamily="34" charset="0"/>
              <a:buChar char="•"/>
            </a:pPr>
            <a:r>
              <a:rPr lang="en-US" sz="1800" dirty="0"/>
              <a:t>Se </a:t>
            </a:r>
            <a:r>
              <a:rPr lang="en-US" sz="1800" dirty="0" err="1"/>
              <a:t>tiene</a:t>
            </a:r>
            <a:r>
              <a:rPr lang="en-US" sz="1800" dirty="0"/>
              <a:t> </a:t>
            </a:r>
            <a:r>
              <a:rPr lang="en-US" sz="1800" dirty="0" err="1"/>
              <a:t>una</a:t>
            </a:r>
            <a:r>
              <a:rPr lang="en-US" sz="1800" dirty="0"/>
              <a:t> </a:t>
            </a:r>
            <a:r>
              <a:rPr lang="en-US" sz="1800" dirty="0" err="1"/>
              <a:t>hipotesis</a:t>
            </a:r>
            <a:r>
              <a:rPr lang="en-US" sz="1800" dirty="0"/>
              <a:t> de que </a:t>
            </a:r>
            <a:r>
              <a:rPr lang="en-US" sz="1800" dirty="0" err="1"/>
              <a:t>el</a:t>
            </a:r>
            <a:r>
              <a:rPr lang="en-US" sz="1800" dirty="0"/>
              <a:t> </a:t>
            </a:r>
            <a:r>
              <a:rPr lang="en-US" sz="1800" dirty="0" err="1"/>
              <a:t>precio</a:t>
            </a:r>
            <a:r>
              <a:rPr lang="en-US" sz="1800" dirty="0"/>
              <a:t> </a:t>
            </a:r>
            <a:r>
              <a:rPr lang="en-US" sz="1800" dirty="0" err="1"/>
              <a:t>por</a:t>
            </a:r>
            <a:r>
              <a:rPr lang="en-US" sz="1800" dirty="0"/>
              <a:t> </a:t>
            </a:r>
            <a:r>
              <a:rPr lang="en-US" sz="1800" dirty="0" err="1"/>
              <a:t>noche</a:t>
            </a:r>
            <a:r>
              <a:rPr lang="en-US" sz="1800" dirty="0"/>
              <a:t> no es </a:t>
            </a:r>
            <a:r>
              <a:rPr lang="en-US" sz="1800" dirty="0" err="1"/>
              <a:t>una</a:t>
            </a:r>
            <a:r>
              <a:rPr lang="en-US" sz="1800" dirty="0"/>
              <a:t> variable que </a:t>
            </a:r>
            <a:r>
              <a:rPr lang="en-US" sz="1800" dirty="0" err="1"/>
              <a:t>esté</a:t>
            </a:r>
            <a:r>
              <a:rPr lang="en-US" sz="1800" dirty="0"/>
              <a:t> </a:t>
            </a:r>
            <a:r>
              <a:rPr lang="en-US" sz="1800" dirty="0" err="1"/>
              <a:t>afectando</a:t>
            </a:r>
            <a:r>
              <a:rPr lang="en-US" sz="1800" dirty="0"/>
              <a:t> </a:t>
            </a:r>
            <a:r>
              <a:rPr lang="en-US" sz="1800" dirty="0" err="1"/>
              <a:t>el</a:t>
            </a:r>
            <a:r>
              <a:rPr lang="en-US" sz="1800" dirty="0"/>
              <a:t> </a:t>
            </a:r>
            <a:r>
              <a:rPr lang="en-US" sz="1800" dirty="0" err="1"/>
              <a:t>número</a:t>
            </a:r>
            <a:r>
              <a:rPr lang="en-US" sz="1800" dirty="0"/>
              <a:t> de </a:t>
            </a:r>
            <a:r>
              <a:rPr lang="en-US" sz="1800" dirty="0" err="1"/>
              <a:t>reservaciones</a:t>
            </a:r>
            <a:r>
              <a:rPr lang="en-US" sz="1800" dirty="0"/>
              <a:t> que se </a:t>
            </a:r>
            <a:r>
              <a:rPr lang="en-US" sz="1800" dirty="0" err="1"/>
              <a:t>tenga</a:t>
            </a:r>
            <a:r>
              <a:rPr lang="en-US" sz="1800" dirty="0"/>
              <a:t>.  </a:t>
            </a:r>
          </a:p>
        </p:txBody>
      </p:sp>
      <p:pic>
        <p:nvPicPr>
          <p:cNvPr id="3" name="Imagen 2">
            <a:extLst>
              <a:ext uri="{FF2B5EF4-FFF2-40B4-BE49-F238E27FC236}">
                <a16:creationId xmlns:a16="http://schemas.microsoft.com/office/drawing/2014/main" id="{1D089AA1-E28F-3D80-22A6-3B9884B3741F}"/>
              </a:ext>
            </a:extLst>
          </p:cNvPr>
          <p:cNvPicPr>
            <a:picLocks noChangeAspect="1"/>
          </p:cNvPicPr>
          <p:nvPr/>
        </p:nvPicPr>
        <p:blipFill>
          <a:blip r:embed="rId2"/>
          <a:stretch>
            <a:fillRect/>
          </a:stretch>
        </p:blipFill>
        <p:spPr>
          <a:xfrm>
            <a:off x="6662168" y="2110810"/>
            <a:ext cx="5028041" cy="3771030"/>
          </a:xfrm>
          <a:prstGeom prst="rect">
            <a:avLst/>
          </a:prstGeom>
        </p:spPr>
      </p:pic>
      <p:sp>
        <p:nvSpPr>
          <p:cNvPr id="18" name="Rectangle 17">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886908"/>
      </p:ext>
    </p:extLst>
  </p:cSld>
  <p:clrMapOvr>
    <a:masterClrMapping/>
  </p:clrMapOvr>
</p:sld>
</file>

<file path=ppt/theme/theme1.xml><?xml version="1.0" encoding="utf-8"?>
<a:theme xmlns:a="http://schemas.openxmlformats.org/drawingml/2006/main" name="GestaltVTI">
  <a:themeElements>
    <a:clrScheme name="AnalogousFromLightSeedRightStep">
      <a:dk1>
        <a:srgbClr val="000000"/>
      </a:dk1>
      <a:lt1>
        <a:srgbClr val="FFFFFF"/>
      </a:lt1>
      <a:dk2>
        <a:srgbClr val="3A3621"/>
      </a:dk2>
      <a:lt2>
        <a:srgbClr val="E2E8E5"/>
      </a:lt2>
      <a:accent1>
        <a:srgbClr val="EA73A4"/>
      </a:accent1>
      <a:accent2>
        <a:srgbClr val="E55454"/>
      </a:accent2>
      <a:accent3>
        <a:srgbClr val="E59053"/>
      </a:accent3>
      <a:accent4>
        <a:srgbClr val="B6A343"/>
      </a:accent4>
      <a:accent5>
        <a:srgbClr val="95AB54"/>
      </a:accent5>
      <a:accent6>
        <a:srgbClr val="69B643"/>
      </a:accent6>
      <a:hlink>
        <a:srgbClr val="578F78"/>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144</TotalTime>
  <Words>383</Words>
  <Application>Microsoft Office PowerPoint</Application>
  <PresentationFormat>Panorámica</PresentationFormat>
  <Paragraphs>16</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Bierstadt</vt:lpstr>
      <vt:lpstr>GestaltVTI</vt:lpstr>
      <vt:lpstr>Análisis ejecutivo – Inversiones inmobiliarias Praga, República Checa</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ejecutivo – Inversiones inmobiliarias Praga, República Checa</dc:title>
  <dc:creator>Angie Paola Rincon Briceño</dc:creator>
  <cp:lastModifiedBy>Angie Paola Rincon Briceño</cp:lastModifiedBy>
  <cp:revision>4</cp:revision>
  <dcterms:created xsi:type="dcterms:W3CDTF">2023-09-04T02:06:11Z</dcterms:created>
  <dcterms:modified xsi:type="dcterms:W3CDTF">2023-09-04T04:30:50Z</dcterms:modified>
</cp:coreProperties>
</file>