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Abril Fatface"/>
      <p:regular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brilFatfac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b715f0dd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b715f0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b715f0dd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b715f0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8b715f0dd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b715f0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Mistake Comedy Club</a:t>
            </a:r>
            <a:endParaRPr>
              <a:solidFill>
                <a:schemeClr val="dk1"/>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1: Current MA student; native Chinese speaker</a:t>
            </a:r>
            <a:endParaRPr>
              <a:solidFill>
                <a:srgbClr val="38761D"/>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2: Visiting scholar; native Chinese speaker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afe87f8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afe87f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Mistake Comedy Club</a:t>
            </a:r>
            <a:endParaRPr>
              <a:solidFill>
                <a:schemeClr val="dk1"/>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1: Current MA student; native Chinese speaker</a:t>
            </a:r>
            <a:endParaRPr>
              <a:solidFill>
                <a:srgbClr val="38761D"/>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2: Visiting scholar; native Chinese speaker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 did you feel when you’re telling your story?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 think it’s funny because it’s after the fact … the crazier it is, the better a story it is”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 long as I live through it, everything is a positive experience (approach for mistakes in general)”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afe87f8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afe87f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Cultural Checker</a:t>
            </a:r>
            <a:endParaRPr>
              <a:solidFill>
                <a:schemeClr val="dk1"/>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1: Current MA student; native Chinese speaker with multiple international travel experience</a:t>
            </a:r>
            <a:endParaRPr>
              <a:solidFill>
                <a:srgbClr val="38761D"/>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2: Current MA student; native English speaker with international travel experience </a:t>
            </a:r>
            <a:endParaRPr sz="1200">
              <a:solidFill>
                <a:schemeClr val="dk1"/>
              </a:solidFill>
              <a:latin typeface="Roboto"/>
              <a:ea typeface="Roboto"/>
              <a:cs typeface="Roboto"/>
              <a:sym typeface="Roboto"/>
            </a:endParaRPr>
          </a:p>
          <a:p>
            <a:pPr indent="0" lvl="0" marL="0" rtl="0" algn="l">
              <a:lnSpc>
                <a:spcPct val="140000"/>
              </a:lnSpc>
              <a:spcBef>
                <a:spcPts val="0"/>
              </a:spcBef>
              <a:spcAft>
                <a:spcPts val="0"/>
              </a:spcAft>
              <a:buNone/>
            </a:pPr>
            <a:r>
              <a:rPr lang="en" sz="1200">
                <a:solidFill>
                  <a:schemeClr val="dk1"/>
                </a:solidFill>
                <a:latin typeface="Roboto"/>
                <a:ea typeface="Roboto"/>
                <a:cs typeface="Roboto"/>
                <a:sym typeface="Roboto"/>
              </a:rPr>
              <a:t>Experience Prototype: we simulated a travel experience through role-play</a:t>
            </a:r>
            <a:endParaRPr sz="12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Process - simulate experience through role-play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An actor that acts as an intelligent system that gives cultural checks upon request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One actor as the local in the imaginary culture; interact with the user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Two observers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user tells the system what they plan to do, and the system gives them the checkers, i.e., a list of Dos and Don’ts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users check before saying and do certain things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users can also go back to the system anytime to check if what they want to say or do is appropriate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actor needs to improvise based on the interactions with the user with the goal to probe users needs in a foreign culture and if they find the cultural checks useful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Artifacts: passport, money made out of post-its; Chairs to simulate taxi ride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Script: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Just landed in Chailand, need to take a taxi to the hotel and check in. Interact with taxi driver and interact with hotel receptionist.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Unspoken rules: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When handling money or passing over anything, must pass left hand to left hand while holding hands right hand to right hand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Smiling at strangers is very rude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Looking at strangers is very rude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It’s rude to talk to a taxi driver, just sit in silence and look out the window</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When flagging a taxi, use two hands and “pull upwards”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Always tip around 10% for everything, but if you tip more than that it means you think the service was really bad and you’re suggesting they use the money to sustain themselves after quitting the job</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When you give money, you have to ask for how much change you want or else it’s just assumed that you’re tipping the remainder</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afe87f85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afe87f8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dk1"/>
              </a:buClr>
              <a:buSzPts val="1100"/>
              <a:buFont typeface="Arial"/>
              <a:buChar char="●"/>
            </a:pPr>
            <a:r>
              <a:rPr lang="en">
                <a:solidFill>
                  <a:schemeClr val="dk1"/>
                </a:solidFill>
              </a:rPr>
              <a:t>If language is not a problem, we want to test if not knowing cultural norms can be a source of </a:t>
            </a:r>
            <a:r>
              <a:rPr lang="en">
                <a:solidFill>
                  <a:schemeClr val="dk1"/>
                </a:solidFill>
              </a:rPr>
              <a:t>embarrassment</a:t>
            </a:r>
            <a:endParaRPr>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
                <a:solidFill>
                  <a:schemeClr val="dk1"/>
                </a:solidFill>
              </a:rPr>
              <a:t>We wanted to test our assumption that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6afe87f85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6afe87f8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assumption is validated by both participant. Here’s a quote from one of them.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afe87f85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afe87f8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dk1"/>
              </a:buClr>
              <a:buSzPts val="1100"/>
              <a:buFont typeface="Arial"/>
              <a:buChar char="●"/>
            </a:pPr>
            <a:r>
              <a:rPr lang="en">
                <a:solidFill>
                  <a:schemeClr val="dk1"/>
                </a:solidFill>
              </a:rPr>
              <a:t>If language is not a problem, we want to test if not knowing cultural norms can be a source of embarrassment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afe87f85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afe87f8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We tested with 2 people;</a:t>
            </a:r>
            <a:endParaRPr>
              <a:solidFill>
                <a:schemeClr val="dk1"/>
              </a:solidFill>
            </a:endParaRPr>
          </a:p>
          <a:p>
            <a:pPr indent="0" lvl="0" marL="0" marR="0" rtl="0" algn="l">
              <a:lnSpc>
                <a:spcPct val="115000"/>
              </a:lnSpc>
              <a:spcBef>
                <a:spcPts val="0"/>
              </a:spcBef>
              <a:spcAft>
                <a:spcPts val="0"/>
              </a:spcAft>
              <a:buNone/>
            </a:pPr>
            <a:r>
              <a:rPr lang="en">
                <a:solidFill>
                  <a:schemeClr val="dk1"/>
                </a:solidFill>
              </a:rPr>
              <a:t>More specifically, we found that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6afe87f85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afe87f8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More specifically, we found that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c922d5a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c922d5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asked learners to act out a scene from a given prompt, in order to </a:t>
            </a:r>
            <a:r>
              <a:rPr lang="en"/>
              <a:t>successfully</a:t>
            </a:r>
            <a:r>
              <a:rPr lang="en"/>
              <a:t> accomplish a task. Instructions were given in their native language, but all acting had to be done in the language they were learning  </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Virtual Language Immersion:</a:t>
            </a:r>
            <a:endParaRPr b="1">
              <a:solidFill>
                <a:schemeClr val="dk1"/>
              </a:solidFill>
            </a:endParaRPr>
          </a:p>
          <a:p>
            <a:pPr indent="-298450" lvl="1" marL="914400" rtl="0" algn="l">
              <a:lnSpc>
                <a:spcPct val="115000"/>
              </a:lnSpc>
              <a:spcBef>
                <a:spcPts val="0"/>
              </a:spcBef>
              <a:spcAft>
                <a:spcPts val="0"/>
              </a:spcAft>
              <a:buClr>
                <a:srgbClr val="38761D"/>
              </a:buClr>
              <a:buSzPts val="1100"/>
              <a:buChar char="○"/>
            </a:pPr>
            <a:r>
              <a:rPr lang="en">
                <a:solidFill>
                  <a:srgbClr val="38761D"/>
                </a:solidFill>
              </a:rPr>
              <a:t>Recruited Participants 1: Visiting scholar; native Chinese speaker</a:t>
            </a:r>
            <a:endParaRPr>
              <a:solidFill>
                <a:srgbClr val="38761D"/>
              </a:solidFill>
            </a:endParaRPr>
          </a:p>
          <a:p>
            <a:pPr indent="-298450" lvl="1" marL="914400" rtl="0" algn="l">
              <a:lnSpc>
                <a:spcPct val="115000"/>
              </a:lnSpc>
              <a:spcBef>
                <a:spcPts val="0"/>
              </a:spcBef>
              <a:spcAft>
                <a:spcPts val="0"/>
              </a:spcAft>
              <a:buClr>
                <a:schemeClr val="dk1"/>
              </a:buClr>
              <a:buSzPts val="1100"/>
              <a:buChar char="○"/>
            </a:pPr>
            <a:r>
              <a:rPr lang="en">
                <a:solidFill>
                  <a:srgbClr val="38761D"/>
                </a:solidFill>
              </a:rPr>
              <a:t>Recruited Participants 2: Current MA student; native English speaker, Spanish language learner (studied in high school and college) with international travel experience </a:t>
            </a:r>
            <a:br>
              <a:rPr lang="en">
                <a:solidFill>
                  <a:schemeClr val="dk1"/>
                </a:solidFill>
              </a:rPr>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b715f0dd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b715f0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6afe87f8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6afe87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b715f0dd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b715f0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b715f0dd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b715f0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c922d5ae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c922d5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b715f0dd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b715f0d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b715f0dd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b715f0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c922d5a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c922d5a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b715f0dd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b715f0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Reorganizing it, top 3 groups of HMW are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b715f0dd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b715f0d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b715f0dd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b715f0d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b715f0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b715f0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0" y="0"/>
            <a:ext cx="7680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57" name="Google Shape;57;p14"/>
          <p:cNvSpPr txBox="1"/>
          <p:nvPr>
            <p:ph type="ctrTitle"/>
          </p:nvPr>
        </p:nvSpPr>
        <p:spPr>
          <a:xfrm>
            <a:off x="1339025" y="848825"/>
            <a:ext cx="5838600" cy="1159800"/>
          </a:xfrm>
          <a:prstGeom prst="rect">
            <a:avLst/>
          </a:prstGeom>
        </p:spPr>
        <p:txBody>
          <a:bodyPr anchorCtr="0" anchor="t"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8" name="Shape 58"/>
        <p:cNvGrpSpPr/>
        <p:nvPr/>
      </p:nvGrpSpPr>
      <p:grpSpPr>
        <a:xfrm>
          <a:off x="0" y="0"/>
          <a:ext cx="0" cy="0"/>
          <a:chOff x="0" y="0"/>
          <a:chExt cx="0" cy="0"/>
        </a:xfrm>
      </p:grpSpPr>
      <p:sp>
        <p:nvSpPr>
          <p:cNvPr id="59" name="Google Shape;59;p15"/>
          <p:cNvSpPr/>
          <p:nvPr/>
        </p:nvSpPr>
        <p:spPr>
          <a:xfrm>
            <a:off x="0" y="0"/>
            <a:ext cx="2523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61" name="Google Shape;61;p15"/>
          <p:cNvSpPr txBox="1"/>
          <p:nvPr>
            <p:ph type="ctrTitle"/>
          </p:nvPr>
        </p:nvSpPr>
        <p:spPr>
          <a:xfrm>
            <a:off x="1351100" y="771900"/>
            <a:ext cx="5832600" cy="1159800"/>
          </a:xfrm>
          <a:prstGeom prst="rect">
            <a:avLst/>
          </a:prstGeom>
        </p:spPr>
        <p:txBody>
          <a:bodyPr anchorCtr="0" anchor="t" bIns="91425" lIns="91425" spcFirstLastPara="1" rIns="91425" wrap="square" tIns="91425"/>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62" name="Google Shape;62;p15"/>
          <p:cNvSpPr txBox="1"/>
          <p:nvPr>
            <p:ph idx="1" type="subTitle"/>
          </p:nvPr>
        </p:nvSpPr>
        <p:spPr>
          <a:xfrm>
            <a:off x="1351100" y="2485801"/>
            <a:ext cx="58326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highlight>
                  <a:srgbClr val="000000"/>
                </a:highlight>
              </a:defRPr>
            </a:lvl1pPr>
            <a:lvl2pPr lvl="1" rtl="0">
              <a:spcBef>
                <a:spcPts val="0"/>
              </a:spcBef>
              <a:spcAft>
                <a:spcPts val="0"/>
              </a:spcAft>
              <a:buClr>
                <a:srgbClr val="FFFFFF"/>
              </a:buClr>
              <a:buSzPts val="1800"/>
              <a:buNone/>
              <a:defRPr sz="1800">
                <a:solidFill>
                  <a:srgbClr val="FFFFFF"/>
                </a:solidFill>
                <a:highlight>
                  <a:srgbClr val="000000"/>
                </a:highlight>
              </a:defRPr>
            </a:lvl2pPr>
            <a:lvl3pPr lvl="2" rtl="0">
              <a:spcBef>
                <a:spcPts val="0"/>
              </a:spcBef>
              <a:spcAft>
                <a:spcPts val="0"/>
              </a:spcAft>
              <a:buClr>
                <a:srgbClr val="FFFFFF"/>
              </a:buClr>
              <a:buSzPts val="1800"/>
              <a:buNone/>
              <a:defRPr sz="1800">
                <a:solidFill>
                  <a:srgbClr val="FFFFFF"/>
                </a:solidFill>
                <a:highlight>
                  <a:srgbClr val="000000"/>
                </a:highlight>
              </a:defRPr>
            </a:lvl3pPr>
            <a:lvl4pPr lvl="3" rtl="0">
              <a:spcBef>
                <a:spcPts val="0"/>
              </a:spcBef>
              <a:spcAft>
                <a:spcPts val="0"/>
              </a:spcAft>
              <a:buClr>
                <a:srgbClr val="FFFFFF"/>
              </a:buClr>
              <a:buSzPts val="1800"/>
              <a:buNone/>
              <a:defRPr sz="1800">
                <a:solidFill>
                  <a:srgbClr val="FFFFFF"/>
                </a:solidFill>
                <a:highlight>
                  <a:srgbClr val="000000"/>
                </a:highlight>
              </a:defRPr>
            </a:lvl4pPr>
            <a:lvl5pPr lvl="4" rtl="0">
              <a:spcBef>
                <a:spcPts val="0"/>
              </a:spcBef>
              <a:spcAft>
                <a:spcPts val="0"/>
              </a:spcAft>
              <a:buClr>
                <a:srgbClr val="FFFFFF"/>
              </a:buClr>
              <a:buSzPts val="1800"/>
              <a:buNone/>
              <a:defRPr sz="1800">
                <a:solidFill>
                  <a:srgbClr val="FFFFFF"/>
                </a:solidFill>
                <a:highlight>
                  <a:srgbClr val="000000"/>
                </a:highlight>
              </a:defRPr>
            </a:lvl5pPr>
            <a:lvl6pPr lvl="5" rtl="0">
              <a:spcBef>
                <a:spcPts val="0"/>
              </a:spcBef>
              <a:spcAft>
                <a:spcPts val="0"/>
              </a:spcAft>
              <a:buClr>
                <a:srgbClr val="FFFFFF"/>
              </a:buClr>
              <a:buSzPts val="1800"/>
              <a:buNone/>
              <a:defRPr sz="1800">
                <a:solidFill>
                  <a:srgbClr val="FFFFFF"/>
                </a:solidFill>
                <a:highlight>
                  <a:srgbClr val="000000"/>
                </a:highlight>
              </a:defRPr>
            </a:lvl6pPr>
            <a:lvl7pPr lvl="6" rtl="0">
              <a:spcBef>
                <a:spcPts val="0"/>
              </a:spcBef>
              <a:spcAft>
                <a:spcPts val="0"/>
              </a:spcAft>
              <a:buClr>
                <a:srgbClr val="FFFFFF"/>
              </a:buClr>
              <a:buSzPts val="1800"/>
              <a:buNone/>
              <a:defRPr sz="1800">
                <a:solidFill>
                  <a:srgbClr val="FFFFFF"/>
                </a:solidFill>
                <a:highlight>
                  <a:srgbClr val="000000"/>
                </a:highlight>
              </a:defRPr>
            </a:lvl7pPr>
            <a:lvl8pPr lvl="7" rtl="0">
              <a:spcBef>
                <a:spcPts val="0"/>
              </a:spcBef>
              <a:spcAft>
                <a:spcPts val="0"/>
              </a:spcAft>
              <a:buClr>
                <a:srgbClr val="FFFFFF"/>
              </a:buClr>
              <a:buSzPts val="1800"/>
              <a:buNone/>
              <a:defRPr sz="1800">
                <a:solidFill>
                  <a:srgbClr val="FFFFFF"/>
                </a:solidFill>
                <a:highlight>
                  <a:srgbClr val="000000"/>
                </a:highlight>
              </a:defRPr>
            </a:lvl8pPr>
            <a:lvl9pPr lvl="8" rtl="0">
              <a:spcBef>
                <a:spcPts val="0"/>
              </a:spcBef>
              <a:spcAft>
                <a:spcPts val="0"/>
              </a:spcAft>
              <a:buClr>
                <a:srgbClr val="FFFFFF"/>
              </a:buClr>
              <a:buSzPts val="1800"/>
              <a:buNone/>
              <a:defRPr sz="1800">
                <a:solidFill>
                  <a:srgbClr val="FFFFFF"/>
                </a:solidFill>
                <a:highlight>
                  <a:srgbClr val="000000"/>
                </a:highlight>
              </a:defRPr>
            </a:lvl9pPr>
          </a:lstStyle>
          <a:p/>
        </p:txBody>
      </p:sp>
      <p:sp>
        <p:nvSpPr>
          <p:cNvPr id="63" name="Google Shape;63;p15"/>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4" name="Shape 64"/>
        <p:cNvGrpSpPr/>
        <p:nvPr/>
      </p:nvGrpSpPr>
      <p:grpSpPr>
        <a:xfrm>
          <a:off x="0" y="0"/>
          <a:ext cx="0" cy="0"/>
          <a:chOff x="0" y="0"/>
          <a:chExt cx="0" cy="0"/>
        </a:xfrm>
      </p:grpSpPr>
      <p:sp>
        <p:nvSpPr>
          <p:cNvPr id="65" name="Google Shape;65;p16"/>
          <p:cNvSpPr/>
          <p:nvPr/>
        </p:nvSpPr>
        <p:spPr>
          <a:xfrm>
            <a:off x="0" y="0"/>
            <a:ext cx="7680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67" name="Google Shape;67;p16"/>
          <p:cNvSpPr txBox="1"/>
          <p:nvPr>
            <p:ph idx="1" type="body"/>
          </p:nvPr>
        </p:nvSpPr>
        <p:spPr>
          <a:xfrm>
            <a:off x="1910425" y="1051950"/>
            <a:ext cx="5321400" cy="819900"/>
          </a:xfrm>
          <a:prstGeom prst="rect">
            <a:avLst/>
          </a:prstGeom>
        </p:spPr>
        <p:txBody>
          <a:bodyPr anchorCtr="0" anchor="t" bIns="91425" lIns="91425" spcFirstLastPara="1" rIns="91425" wrap="square" tIns="91425"/>
          <a:lstStyle>
            <a:lvl1pPr indent="-444500" lvl="0" marL="457200" rtl="0">
              <a:spcBef>
                <a:spcPts val="600"/>
              </a:spcBef>
              <a:spcAft>
                <a:spcPts val="0"/>
              </a:spcAft>
              <a:buSzPts val="3400"/>
              <a:buFont typeface="Abril Fatface"/>
              <a:buChar char="▫"/>
              <a:defRPr sz="3400">
                <a:latin typeface="Abril Fatface"/>
                <a:ea typeface="Abril Fatface"/>
                <a:cs typeface="Abril Fatface"/>
                <a:sym typeface="Abril Fatface"/>
              </a:defRPr>
            </a:lvl1pPr>
            <a:lvl2pPr indent="-444500" lvl="1" marL="914400" rtl="0">
              <a:spcBef>
                <a:spcPts val="0"/>
              </a:spcBef>
              <a:spcAft>
                <a:spcPts val="0"/>
              </a:spcAft>
              <a:buSzPts val="3400"/>
              <a:buFont typeface="Abril Fatface"/>
              <a:buChar char="◦"/>
              <a:defRPr sz="3400">
                <a:latin typeface="Abril Fatface"/>
                <a:ea typeface="Abril Fatface"/>
                <a:cs typeface="Abril Fatface"/>
                <a:sym typeface="Abril Fatface"/>
              </a:defRPr>
            </a:lvl2pPr>
            <a:lvl3pPr indent="-444500" lvl="2" marL="1371600" rtl="0">
              <a:spcBef>
                <a:spcPts val="0"/>
              </a:spcBef>
              <a:spcAft>
                <a:spcPts val="0"/>
              </a:spcAft>
              <a:buSzPts val="3400"/>
              <a:buFont typeface="Abril Fatface"/>
              <a:buChar char="■"/>
              <a:defRPr sz="3400">
                <a:latin typeface="Abril Fatface"/>
                <a:ea typeface="Abril Fatface"/>
                <a:cs typeface="Abril Fatface"/>
                <a:sym typeface="Abril Fatface"/>
              </a:defRPr>
            </a:lvl3pPr>
            <a:lvl4pPr indent="-444500" lvl="3" marL="1828800" rtl="0">
              <a:spcBef>
                <a:spcPts val="0"/>
              </a:spcBef>
              <a:spcAft>
                <a:spcPts val="0"/>
              </a:spcAft>
              <a:buSzPts val="3400"/>
              <a:buFont typeface="Abril Fatface"/>
              <a:buChar char="●"/>
              <a:defRPr sz="3400">
                <a:latin typeface="Abril Fatface"/>
                <a:ea typeface="Abril Fatface"/>
                <a:cs typeface="Abril Fatface"/>
                <a:sym typeface="Abril Fatface"/>
              </a:defRPr>
            </a:lvl4pPr>
            <a:lvl5pPr indent="-444500" lvl="4" marL="2286000" rtl="0">
              <a:spcBef>
                <a:spcPts val="0"/>
              </a:spcBef>
              <a:spcAft>
                <a:spcPts val="0"/>
              </a:spcAft>
              <a:buSzPts val="3400"/>
              <a:buFont typeface="Abril Fatface"/>
              <a:buChar char="○"/>
              <a:defRPr sz="3400">
                <a:latin typeface="Abril Fatface"/>
                <a:ea typeface="Abril Fatface"/>
                <a:cs typeface="Abril Fatface"/>
                <a:sym typeface="Abril Fatface"/>
              </a:defRPr>
            </a:lvl5pPr>
            <a:lvl6pPr indent="-444500" lvl="5" marL="2743200" rtl="0">
              <a:spcBef>
                <a:spcPts val="0"/>
              </a:spcBef>
              <a:spcAft>
                <a:spcPts val="0"/>
              </a:spcAft>
              <a:buSzPts val="3400"/>
              <a:buFont typeface="Abril Fatface"/>
              <a:buChar char="■"/>
              <a:defRPr sz="3400">
                <a:latin typeface="Abril Fatface"/>
                <a:ea typeface="Abril Fatface"/>
                <a:cs typeface="Abril Fatface"/>
                <a:sym typeface="Abril Fatface"/>
              </a:defRPr>
            </a:lvl6pPr>
            <a:lvl7pPr indent="-444500" lvl="6" marL="3200400" rtl="0">
              <a:spcBef>
                <a:spcPts val="0"/>
              </a:spcBef>
              <a:spcAft>
                <a:spcPts val="0"/>
              </a:spcAft>
              <a:buSzPts val="3400"/>
              <a:buFont typeface="Abril Fatface"/>
              <a:buChar char="●"/>
              <a:defRPr sz="3400">
                <a:latin typeface="Abril Fatface"/>
                <a:ea typeface="Abril Fatface"/>
                <a:cs typeface="Abril Fatface"/>
                <a:sym typeface="Abril Fatface"/>
              </a:defRPr>
            </a:lvl7pPr>
            <a:lvl8pPr indent="-444500" lvl="7" marL="3657600" rtl="0">
              <a:spcBef>
                <a:spcPts val="0"/>
              </a:spcBef>
              <a:spcAft>
                <a:spcPts val="0"/>
              </a:spcAft>
              <a:buSzPts val="3400"/>
              <a:buFont typeface="Abril Fatface"/>
              <a:buChar char="○"/>
              <a:defRPr sz="3400">
                <a:latin typeface="Abril Fatface"/>
                <a:ea typeface="Abril Fatface"/>
                <a:cs typeface="Abril Fatface"/>
                <a:sym typeface="Abril Fatface"/>
              </a:defRPr>
            </a:lvl8pPr>
            <a:lvl9pPr indent="-444500" lvl="8" marL="4114800" rtl="0">
              <a:spcBef>
                <a:spcPts val="0"/>
              </a:spcBef>
              <a:spcAft>
                <a:spcPts val="0"/>
              </a:spcAft>
              <a:buSzPts val="3400"/>
              <a:buFont typeface="Abril Fatface"/>
              <a:buChar char="■"/>
              <a:defRPr sz="3400">
                <a:latin typeface="Abril Fatface"/>
                <a:ea typeface="Abril Fatface"/>
                <a:cs typeface="Abril Fatface"/>
                <a:sym typeface="Abril Fatface"/>
              </a:defRPr>
            </a:lvl9pPr>
          </a:lstStyle>
          <a:p/>
        </p:txBody>
      </p:sp>
      <p:sp>
        <p:nvSpPr>
          <p:cNvPr id="68" name="Google Shape;68;p16"/>
          <p:cNvSpPr txBox="1"/>
          <p:nvPr/>
        </p:nvSpPr>
        <p:spPr>
          <a:xfrm>
            <a:off x="814275" y="892575"/>
            <a:ext cx="1708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Raleway"/>
                <a:ea typeface="Raleway"/>
                <a:cs typeface="Raleway"/>
                <a:sym typeface="Raleway"/>
              </a:rPr>
              <a:t>“</a:t>
            </a:r>
            <a:endParaRPr b="1" sz="7200">
              <a:latin typeface="Raleway"/>
              <a:ea typeface="Raleway"/>
              <a:cs typeface="Raleway"/>
              <a:sym typeface="Raleway"/>
            </a:endParaRPr>
          </a:p>
        </p:txBody>
      </p:sp>
      <p:sp>
        <p:nvSpPr>
          <p:cNvPr id="69" name="Google Shape;69;p16"/>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atin typeface="Abril Fatface"/>
                <a:ea typeface="Abril Fatface"/>
                <a:cs typeface="Abril Fatface"/>
                <a:sym typeface="Abril Fatface"/>
              </a:defRPr>
            </a:lvl1pPr>
            <a:lvl2pPr lvl="1" rtl="0">
              <a:buNone/>
              <a:defRPr>
                <a:latin typeface="Abril Fatface"/>
                <a:ea typeface="Abril Fatface"/>
                <a:cs typeface="Abril Fatface"/>
                <a:sym typeface="Abril Fatface"/>
              </a:defRPr>
            </a:lvl2pPr>
            <a:lvl3pPr lvl="2" rtl="0">
              <a:buNone/>
              <a:defRPr>
                <a:latin typeface="Abril Fatface"/>
                <a:ea typeface="Abril Fatface"/>
                <a:cs typeface="Abril Fatface"/>
                <a:sym typeface="Abril Fatface"/>
              </a:defRPr>
            </a:lvl3pPr>
            <a:lvl4pPr lvl="3" rtl="0">
              <a:buNone/>
              <a:defRPr>
                <a:latin typeface="Abril Fatface"/>
                <a:ea typeface="Abril Fatface"/>
                <a:cs typeface="Abril Fatface"/>
                <a:sym typeface="Abril Fatface"/>
              </a:defRPr>
            </a:lvl4pPr>
            <a:lvl5pPr lvl="4" rtl="0">
              <a:buNone/>
              <a:defRPr>
                <a:latin typeface="Abril Fatface"/>
                <a:ea typeface="Abril Fatface"/>
                <a:cs typeface="Abril Fatface"/>
                <a:sym typeface="Abril Fatface"/>
              </a:defRPr>
            </a:lvl5pPr>
            <a:lvl6pPr lvl="5" rtl="0">
              <a:buNone/>
              <a:defRPr>
                <a:latin typeface="Abril Fatface"/>
                <a:ea typeface="Abril Fatface"/>
                <a:cs typeface="Abril Fatface"/>
                <a:sym typeface="Abril Fatface"/>
              </a:defRPr>
            </a:lvl6pPr>
            <a:lvl7pPr lvl="6" rtl="0">
              <a:buNone/>
              <a:defRPr>
                <a:latin typeface="Abril Fatface"/>
                <a:ea typeface="Abril Fatface"/>
                <a:cs typeface="Abril Fatface"/>
                <a:sym typeface="Abril Fatface"/>
              </a:defRPr>
            </a:lvl7pPr>
            <a:lvl8pPr lvl="7" rtl="0">
              <a:buNone/>
              <a:defRPr>
                <a:latin typeface="Abril Fatface"/>
                <a:ea typeface="Abril Fatface"/>
                <a:cs typeface="Abril Fatface"/>
                <a:sym typeface="Abril Fatface"/>
              </a:defRPr>
            </a:lvl8pPr>
            <a:lvl9pPr lvl="8" rtl="0">
              <a:buNone/>
              <a:defRPr>
                <a:latin typeface="Abril Fatface"/>
                <a:ea typeface="Abril Fatface"/>
                <a:cs typeface="Abril Fatface"/>
                <a:sym typeface="Abril Fatfac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0" name="Shape 70"/>
        <p:cNvGrpSpPr/>
        <p:nvPr/>
      </p:nvGrpSpPr>
      <p:grpSpPr>
        <a:xfrm>
          <a:off x="0" y="0"/>
          <a:ext cx="0" cy="0"/>
          <a:chOff x="0" y="0"/>
          <a:chExt cx="0" cy="0"/>
        </a:xfrm>
      </p:grpSpPr>
      <p:sp>
        <p:nvSpPr>
          <p:cNvPr id="71" name="Google Shape;71;p17"/>
          <p:cNvSpPr/>
          <p:nvPr/>
        </p:nvSpPr>
        <p:spPr>
          <a:xfrm>
            <a:off x="0" y="0"/>
            <a:ext cx="2523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515675" y="780975"/>
            <a:ext cx="2616300" cy="2299050"/>
          </a:xfrm>
          <a:custGeom>
            <a:rect b="b" l="l" r="r" t="t"/>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med" w="med" type="none"/>
            <a:tailEnd len="med" w="med" type="none"/>
          </a:ln>
        </p:spPr>
      </p:sp>
      <p:sp>
        <p:nvSpPr>
          <p:cNvPr id="73" name="Google Shape;73;p17"/>
          <p:cNvSpPr txBox="1"/>
          <p:nvPr>
            <p:ph type="title"/>
          </p:nvPr>
        </p:nvSpPr>
        <p:spPr>
          <a:xfrm>
            <a:off x="1101500" y="1048150"/>
            <a:ext cx="1836300" cy="19071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4" name="Google Shape;74;p17"/>
          <p:cNvSpPr txBox="1"/>
          <p:nvPr>
            <p:ph idx="1" type="body"/>
          </p:nvPr>
        </p:nvSpPr>
        <p:spPr>
          <a:xfrm>
            <a:off x="4112850" y="599950"/>
            <a:ext cx="4016100" cy="35757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75" name="Google Shape;75;p17"/>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6" name="Shape 76"/>
        <p:cNvGrpSpPr/>
        <p:nvPr/>
      </p:nvGrpSpPr>
      <p:grpSpPr>
        <a:xfrm>
          <a:off x="0" y="0"/>
          <a:ext cx="0" cy="0"/>
          <a:chOff x="0" y="0"/>
          <a:chExt cx="0" cy="0"/>
        </a:xfrm>
      </p:grpSpPr>
      <p:sp>
        <p:nvSpPr>
          <p:cNvPr id="77" name="Google Shape;77;p18"/>
          <p:cNvSpPr/>
          <p:nvPr/>
        </p:nvSpPr>
        <p:spPr>
          <a:xfrm>
            <a:off x="0" y="0"/>
            <a:ext cx="2523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515675" y="780975"/>
            <a:ext cx="2616300" cy="2299050"/>
          </a:xfrm>
          <a:custGeom>
            <a:rect b="b" l="l" r="r" t="t"/>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med" w="med" type="none"/>
            <a:tailEnd len="med" w="med" type="none"/>
          </a:ln>
        </p:spPr>
      </p:sp>
      <p:sp>
        <p:nvSpPr>
          <p:cNvPr id="79" name="Google Shape;79;p18"/>
          <p:cNvSpPr txBox="1"/>
          <p:nvPr>
            <p:ph type="title"/>
          </p:nvPr>
        </p:nvSpPr>
        <p:spPr>
          <a:xfrm>
            <a:off x="1101500" y="1048150"/>
            <a:ext cx="1836300" cy="19071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0" name="Google Shape;80;p18"/>
          <p:cNvSpPr txBox="1"/>
          <p:nvPr>
            <p:ph idx="1" type="body"/>
          </p:nvPr>
        </p:nvSpPr>
        <p:spPr>
          <a:xfrm>
            <a:off x="3604900" y="992250"/>
            <a:ext cx="2466600" cy="3933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1" name="Google Shape;81;p18"/>
          <p:cNvSpPr txBox="1"/>
          <p:nvPr>
            <p:ph idx="2" type="body"/>
          </p:nvPr>
        </p:nvSpPr>
        <p:spPr>
          <a:xfrm>
            <a:off x="6220100" y="992250"/>
            <a:ext cx="2466600" cy="3933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2" name="Google Shape;82;p18"/>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sp>
        <p:nvSpPr>
          <p:cNvPr id="84" name="Google Shape;84;p19"/>
          <p:cNvSpPr/>
          <p:nvPr/>
        </p:nvSpPr>
        <p:spPr>
          <a:xfrm>
            <a:off x="0" y="0"/>
            <a:ext cx="2523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a:off x="515675" y="780975"/>
            <a:ext cx="2616300" cy="2299050"/>
          </a:xfrm>
          <a:custGeom>
            <a:rect b="b" l="l" r="r" t="t"/>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med" w="med" type="none"/>
            <a:tailEnd len="med" w="med" type="none"/>
          </a:ln>
        </p:spPr>
      </p:sp>
      <p:sp>
        <p:nvSpPr>
          <p:cNvPr id="86" name="Google Shape;86;p19"/>
          <p:cNvSpPr txBox="1"/>
          <p:nvPr>
            <p:ph type="title"/>
          </p:nvPr>
        </p:nvSpPr>
        <p:spPr>
          <a:xfrm>
            <a:off x="1101500" y="1048150"/>
            <a:ext cx="1836300" cy="19071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 name="Google Shape;87;p19"/>
          <p:cNvSpPr txBox="1"/>
          <p:nvPr>
            <p:ph idx="1" type="body"/>
          </p:nvPr>
        </p:nvSpPr>
        <p:spPr>
          <a:xfrm>
            <a:off x="3523150" y="1009350"/>
            <a:ext cx="1705500" cy="3569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9"/>
          <p:cNvSpPr txBox="1"/>
          <p:nvPr>
            <p:ph idx="2" type="body"/>
          </p:nvPr>
        </p:nvSpPr>
        <p:spPr>
          <a:xfrm>
            <a:off x="5316438" y="1009350"/>
            <a:ext cx="1705500" cy="3569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9" name="Google Shape;89;p19"/>
          <p:cNvSpPr txBox="1"/>
          <p:nvPr>
            <p:ph idx="3" type="body"/>
          </p:nvPr>
        </p:nvSpPr>
        <p:spPr>
          <a:xfrm>
            <a:off x="7109725" y="1009350"/>
            <a:ext cx="1705500" cy="3569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0" name="Google Shape;90;p19"/>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20"/>
          <p:cNvSpPr/>
          <p:nvPr/>
        </p:nvSpPr>
        <p:spPr>
          <a:xfrm>
            <a:off x="0" y="0"/>
            <a:ext cx="2523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p:nvPr/>
        </p:nvSpPr>
        <p:spPr>
          <a:xfrm>
            <a:off x="515675" y="780975"/>
            <a:ext cx="2616300" cy="2299050"/>
          </a:xfrm>
          <a:custGeom>
            <a:rect b="b" l="l" r="r" t="t"/>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med" w="med" type="none"/>
            <a:tailEnd len="med" w="med" type="none"/>
          </a:ln>
        </p:spPr>
      </p:sp>
      <p:sp>
        <p:nvSpPr>
          <p:cNvPr id="94" name="Google Shape;94;p20"/>
          <p:cNvSpPr txBox="1"/>
          <p:nvPr>
            <p:ph type="title"/>
          </p:nvPr>
        </p:nvSpPr>
        <p:spPr>
          <a:xfrm>
            <a:off x="1101500" y="1048150"/>
            <a:ext cx="1836300" cy="19071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5" name="Google Shape;95;p20"/>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6" name="Shape 96"/>
        <p:cNvGrpSpPr/>
        <p:nvPr/>
      </p:nvGrpSpPr>
      <p:grpSpPr>
        <a:xfrm>
          <a:off x="0" y="0"/>
          <a:ext cx="0" cy="0"/>
          <a:chOff x="0" y="0"/>
          <a:chExt cx="0" cy="0"/>
        </a:xfrm>
      </p:grpSpPr>
      <p:sp>
        <p:nvSpPr>
          <p:cNvPr id="97" name="Google Shape;97;p21"/>
          <p:cNvSpPr/>
          <p:nvPr/>
        </p:nvSpPr>
        <p:spPr>
          <a:xfrm>
            <a:off x="0" y="4122925"/>
            <a:ext cx="9144000" cy="10206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99" name="Google Shape;99;p21"/>
          <p:cNvSpPr txBox="1"/>
          <p:nvPr>
            <p:ph idx="1" type="body"/>
          </p:nvPr>
        </p:nvSpPr>
        <p:spPr>
          <a:xfrm>
            <a:off x="821175" y="4089494"/>
            <a:ext cx="7595700" cy="515100"/>
          </a:xfrm>
          <a:prstGeom prst="rect">
            <a:avLst/>
          </a:prstGeom>
        </p:spPr>
        <p:txBody>
          <a:bodyPr anchorCtr="0" anchor="ctr" bIns="91425" lIns="91425" spcFirstLastPara="1" rIns="91425" wrap="square" tIns="91425"/>
          <a:lstStyle>
            <a:lvl1pPr indent="-228600" lvl="0" marL="457200" rtl="0" algn="ctr">
              <a:spcBef>
                <a:spcPts val="360"/>
              </a:spcBef>
              <a:spcAft>
                <a:spcPts val="0"/>
              </a:spcAft>
              <a:buSzPts val="1400"/>
              <a:buNone/>
              <a:defRPr sz="1400"/>
            </a:lvl1pPr>
          </a:lstStyle>
          <a:p/>
        </p:txBody>
      </p:sp>
      <p:sp>
        <p:nvSpPr>
          <p:cNvPr id="100" name="Google Shape;100;p21"/>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CAPTION_ONLY_1">
    <p:spTree>
      <p:nvGrpSpPr>
        <p:cNvPr id="101" name="Shape 101"/>
        <p:cNvGrpSpPr/>
        <p:nvPr/>
      </p:nvGrpSpPr>
      <p:grpSpPr>
        <a:xfrm>
          <a:off x="0" y="0"/>
          <a:ext cx="0" cy="0"/>
          <a:chOff x="0" y="0"/>
          <a:chExt cx="0" cy="0"/>
        </a:xfrm>
      </p:grpSpPr>
      <p:sp>
        <p:nvSpPr>
          <p:cNvPr id="102" name="Google Shape;102;p22"/>
          <p:cNvSpPr/>
          <p:nvPr/>
        </p:nvSpPr>
        <p:spPr>
          <a:xfrm>
            <a:off x="5203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FFFFFF"/>
            </a:solidFill>
            <a:prstDash val="solid"/>
            <a:miter lim="8000"/>
            <a:headEnd len="med" w="med" type="none"/>
            <a:tailEnd len="med" w="med" type="none"/>
          </a:ln>
        </p:spPr>
      </p:sp>
      <p:sp>
        <p:nvSpPr>
          <p:cNvPr id="103" name="Google Shape;103;p22"/>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Google Shape;105;p23"/>
          <p:cNvSpPr/>
          <p:nvPr/>
        </p:nvSpPr>
        <p:spPr>
          <a:xfrm>
            <a:off x="0" y="0"/>
            <a:ext cx="7680000" cy="5143500"/>
          </a:xfrm>
          <a:prstGeom prst="rect">
            <a:avLst/>
          </a:prstGeom>
          <a:gradFill>
            <a:gsLst>
              <a:gs pos="0">
                <a:srgbClr val="C0CAFC"/>
              </a:gs>
              <a:gs pos="50000">
                <a:srgbClr val="D0F5FF"/>
              </a:gs>
              <a:gs pos="100000">
                <a:srgbClr val="DAFBDD"/>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3"/>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107" name="Google Shape;107;p23"/>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01500" y="1048150"/>
            <a:ext cx="1836300" cy="1907100"/>
          </a:xfrm>
          <a:prstGeom prst="rect">
            <a:avLst/>
          </a:prstGeom>
          <a:noFill/>
          <a:ln>
            <a:noFill/>
          </a:ln>
        </p:spPr>
        <p:txBody>
          <a:bodyPr anchorCtr="0" anchor="t" bIns="91425" lIns="91425" spcFirstLastPara="1" rIns="91425" wrap="square" tIns="91425"/>
          <a:lstStyle>
            <a:lvl1pPr lvl="0" rtl="0">
              <a:spcBef>
                <a:spcPts val="0"/>
              </a:spcBef>
              <a:spcAft>
                <a:spcPts val="0"/>
              </a:spcAft>
              <a:buSzPts val="2400"/>
              <a:buFont typeface="Abril Fatface"/>
              <a:buNone/>
              <a:defRPr sz="2400">
                <a:latin typeface="Abril Fatface"/>
                <a:ea typeface="Abril Fatface"/>
                <a:cs typeface="Abril Fatface"/>
                <a:sym typeface="Abril Fatface"/>
              </a:defRPr>
            </a:lvl1pPr>
            <a:lvl2pPr lvl="1" rtl="0">
              <a:spcBef>
                <a:spcPts val="0"/>
              </a:spcBef>
              <a:spcAft>
                <a:spcPts val="0"/>
              </a:spcAft>
              <a:buSzPts val="2400"/>
              <a:buFont typeface="Abril Fatface"/>
              <a:buNone/>
              <a:defRPr sz="2400">
                <a:latin typeface="Abril Fatface"/>
                <a:ea typeface="Abril Fatface"/>
                <a:cs typeface="Abril Fatface"/>
                <a:sym typeface="Abril Fatface"/>
              </a:defRPr>
            </a:lvl2pPr>
            <a:lvl3pPr lvl="2" rtl="0">
              <a:spcBef>
                <a:spcPts val="0"/>
              </a:spcBef>
              <a:spcAft>
                <a:spcPts val="0"/>
              </a:spcAft>
              <a:buSzPts val="2400"/>
              <a:buFont typeface="Abril Fatface"/>
              <a:buNone/>
              <a:defRPr sz="2400">
                <a:latin typeface="Abril Fatface"/>
                <a:ea typeface="Abril Fatface"/>
                <a:cs typeface="Abril Fatface"/>
                <a:sym typeface="Abril Fatface"/>
              </a:defRPr>
            </a:lvl3pPr>
            <a:lvl4pPr lvl="3" rtl="0">
              <a:spcBef>
                <a:spcPts val="0"/>
              </a:spcBef>
              <a:spcAft>
                <a:spcPts val="0"/>
              </a:spcAft>
              <a:buSzPts val="2400"/>
              <a:buFont typeface="Abril Fatface"/>
              <a:buNone/>
              <a:defRPr sz="2400">
                <a:latin typeface="Abril Fatface"/>
                <a:ea typeface="Abril Fatface"/>
                <a:cs typeface="Abril Fatface"/>
                <a:sym typeface="Abril Fatface"/>
              </a:defRPr>
            </a:lvl4pPr>
            <a:lvl5pPr lvl="4" rtl="0">
              <a:spcBef>
                <a:spcPts val="0"/>
              </a:spcBef>
              <a:spcAft>
                <a:spcPts val="0"/>
              </a:spcAft>
              <a:buSzPts val="2400"/>
              <a:buFont typeface="Abril Fatface"/>
              <a:buNone/>
              <a:defRPr sz="2400">
                <a:latin typeface="Abril Fatface"/>
                <a:ea typeface="Abril Fatface"/>
                <a:cs typeface="Abril Fatface"/>
                <a:sym typeface="Abril Fatface"/>
              </a:defRPr>
            </a:lvl5pPr>
            <a:lvl6pPr lvl="5" rtl="0">
              <a:spcBef>
                <a:spcPts val="0"/>
              </a:spcBef>
              <a:spcAft>
                <a:spcPts val="0"/>
              </a:spcAft>
              <a:buSzPts val="2400"/>
              <a:buFont typeface="Abril Fatface"/>
              <a:buNone/>
              <a:defRPr sz="2400">
                <a:latin typeface="Abril Fatface"/>
                <a:ea typeface="Abril Fatface"/>
                <a:cs typeface="Abril Fatface"/>
                <a:sym typeface="Abril Fatface"/>
              </a:defRPr>
            </a:lvl6pPr>
            <a:lvl7pPr lvl="6" rtl="0">
              <a:spcBef>
                <a:spcPts val="0"/>
              </a:spcBef>
              <a:spcAft>
                <a:spcPts val="0"/>
              </a:spcAft>
              <a:buSzPts val="2400"/>
              <a:buFont typeface="Abril Fatface"/>
              <a:buNone/>
              <a:defRPr sz="2400">
                <a:latin typeface="Abril Fatface"/>
                <a:ea typeface="Abril Fatface"/>
                <a:cs typeface="Abril Fatface"/>
                <a:sym typeface="Abril Fatface"/>
              </a:defRPr>
            </a:lvl7pPr>
            <a:lvl8pPr lvl="7" rtl="0">
              <a:spcBef>
                <a:spcPts val="0"/>
              </a:spcBef>
              <a:spcAft>
                <a:spcPts val="0"/>
              </a:spcAft>
              <a:buSzPts val="2400"/>
              <a:buFont typeface="Abril Fatface"/>
              <a:buNone/>
              <a:defRPr sz="2400">
                <a:latin typeface="Abril Fatface"/>
                <a:ea typeface="Abril Fatface"/>
                <a:cs typeface="Abril Fatface"/>
                <a:sym typeface="Abril Fatface"/>
              </a:defRPr>
            </a:lvl8pPr>
            <a:lvl9pPr lvl="8" rtl="0">
              <a:spcBef>
                <a:spcPts val="0"/>
              </a:spcBef>
              <a:spcAft>
                <a:spcPts val="0"/>
              </a:spcAft>
              <a:buSzPts val="2400"/>
              <a:buFont typeface="Abril Fatface"/>
              <a:buNone/>
              <a:defRPr sz="2400">
                <a:latin typeface="Abril Fatface"/>
                <a:ea typeface="Abril Fatface"/>
                <a:cs typeface="Abril Fatface"/>
                <a:sym typeface="Abril Fatface"/>
              </a:defRPr>
            </a:lvl9pPr>
          </a:lstStyle>
          <a:p/>
        </p:txBody>
      </p:sp>
      <p:sp>
        <p:nvSpPr>
          <p:cNvPr id="52" name="Google Shape;52;p13"/>
          <p:cNvSpPr txBox="1"/>
          <p:nvPr>
            <p:ph idx="1" type="body"/>
          </p:nvPr>
        </p:nvSpPr>
        <p:spPr>
          <a:xfrm>
            <a:off x="4112850" y="599950"/>
            <a:ext cx="4016100" cy="3575700"/>
          </a:xfrm>
          <a:prstGeom prst="rect">
            <a:avLst/>
          </a:prstGeom>
          <a:noFill/>
          <a:ln>
            <a:noFill/>
          </a:ln>
        </p:spPr>
        <p:txBody>
          <a:bodyPr anchorCtr="0" anchor="t" bIns="91425" lIns="91425" spcFirstLastPara="1" rIns="91425" wrap="square" tIns="91425"/>
          <a:lstStyle>
            <a:lvl1pPr indent="-368300" lvl="0" marL="457200" rtl="0">
              <a:spcBef>
                <a:spcPts val="600"/>
              </a:spcBef>
              <a:spcAft>
                <a:spcPts val="0"/>
              </a:spcAft>
              <a:buClr>
                <a:srgbClr val="C0CAFC"/>
              </a:buClr>
              <a:buSzPts val="2200"/>
              <a:buFont typeface="Raleway"/>
              <a:buChar char="▫"/>
              <a:defRPr sz="2200">
                <a:latin typeface="Raleway"/>
                <a:ea typeface="Raleway"/>
                <a:cs typeface="Raleway"/>
                <a:sym typeface="Raleway"/>
              </a:defRPr>
            </a:lvl1pPr>
            <a:lvl2pPr indent="-368300" lvl="1" marL="914400" rtl="0">
              <a:spcBef>
                <a:spcPts val="0"/>
              </a:spcBef>
              <a:spcAft>
                <a:spcPts val="0"/>
              </a:spcAft>
              <a:buClr>
                <a:srgbClr val="BDECE5"/>
              </a:buClr>
              <a:buSzPts val="2200"/>
              <a:buFont typeface="Raleway"/>
              <a:buChar char="◦"/>
              <a:defRPr sz="2200">
                <a:latin typeface="Raleway"/>
                <a:ea typeface="Raleway"/>
                <a:cs typeface="Raleway"/>
                <a:sym typeface="Raleway"/>
              </a:defRPr>
            </a:lvl2pPr>
            <a:lvl3pPr indent="-368300" lvl="2" marL="1371600" rtl="0">
              <a:spcBef>
                <a:spcPts val="0"/>
              </a:spcBef>
              <a:spcAft>
                <a:spcPts val="0"/>
              </a:spcAft>
              <a:buSzPts val="2200"/>
              <a:buFont typeface="Raleway"/>
              <a:buChar char="■"/>
              <a:defRPr sz="2200">
                <a:latin typeface="Raleway"/>
                <a:ea typeface="Raleway"/>
                <a:cs typeface="Raleway"/>
                <a:sym typeface="Raleway"/>
              </a:defRPr>
            </a:lvl3pPr>
            <a:lvl4pPr indent="-368300" lvl="3" marL="1828800" rtl="0">
              <a:spcBef>
                <a:spcPts val="0"/>
              </a:spcBef>
              <a:spcAft>
                <a:spcPts val="0"/>
              </a:spcAft>
              <a:buSzPts val="2200"/>
              <a:buFont typeface="Raleway"/>
              <a:buChar char="●"/>
              <a:defRPr sz="2200">
                <a:latin typeface="Raleway"/>
                <a:ea typeface="Raleway"/>
                <a:cs typeface="Raleway"/>
                <a:sym typeface="Raleway"/>
              </a:defRPr>
            </a:lvl4pPr>
            <a:lvl5pPr indent="-368300" lvl="4" marL="2286000" rtl="0">
              <a:spcBef>
                <a:spcPts val="0"/>
              </a:spcBef>
              <a:spcAft>
                <a:spcPts val="0"/>
              </a:spcAft>
              <a:buSzPts val="2200"/>
              <a:buFont typeface="Raleway"/>
              <a:buChar char="○"/>
              <a:defRPr sz="2200">
                <a:latin typeface="Raleway"/>
                <a:ea typeface="Raleway"/>
                <a:cs typeface="Raleway"/>
                <a:sym typeface="Raleway"/>
              </a:defRPr>
            </a:lvl5pPr>
            <a:lvl6pPr indent="-368300" lvl="5" marL="2743200" rtl="0">
              <a:spcBef>
                <a:spcPts val="0"/>
              </a:spcBef>
              <a:spcAft>
                <a:spcPts val="0"/>
              </a:spcAft>
              <a:buSzPts val="2200"/>
              <a:buFont typeface="Raleway"/>
              <a:buChar char="■"/>
              <a:defRPr sz="2200">
                <a:latin typeface="Raleway"/>
                <a:ea typeface="Raleway"/>
                <a:cs typeface="Raleway"/>
                <a:sym typeface="Raleway"/>
              </a:defRPr>
            </a:lvl6pPr>
            <a:lvl7pPr indent="-368300" lvl="6" marL="3200400" rtl="0">
              <a:spcBef>
                <a:spcPts val="0"/>
              </a:spcBef>
              <a:spcAft>
                <a:spcPts val="0"/>
              </a:spcAft>
              <a:buSzPts val="2200"/>
              <a:buFont typeface="Raleway"/>
              <a:buChar char="●"/>
              <a:defRPr sz="2200">
                <a:latin typeface="Raleway"/>
                <a:ea typeface="Raleway"/>
                <a:cs typeface="Raleway"/>
                <a:sym typeface="Raleway"/>
              </a:defRPr>
            </a:lvl7pPr>
            <a:lvl8pPr indent="-368300" lvl="7" marL="3657600" rtl="0">
              <a:spcBef>
                <a:spcPts val="0"/>
              </a:spcBef>
              <a:spcAft>
                <a:spcPts val="0"/>
              </a:spcAft>
              <a:buSzPts val="2200"/>
              <a:buFont typeface="Raleway"/>
              <a:buChar char="○"/>
              <a:defRPr sz="2200">
                <a:latin typeface="Raleway"/>
                <a:ea typeface="Raleway"/>
                <a:cs typeface="Raleway"/>
                <a:sym typeface="Raleway"/>
              </a:defRPr>
            </a:lvl8pPr>
            <a:lvl9pPr indent="-368300" lvl="8" marL="4114800" rtl="0">
              <a:spcBef>
                <a:spcPts val="0"/>
              </a:spcBef>
              <a:spcAft>
                <a:spcPts val="0"/>
              </a:spcAft>
              <a:buSzPts val="2200"/>
              <a:buFont typeface="Raleway"/>
              <a:buChar char="■"/>
              <a:defRPr sz="2200">
                <a:latin typeface="Raleway"/>
                <a:ea typeface="Raleway"/>
                <a:cs typeface="Raleway"/>
                <a:sym typeface="Raleway"/>
              </a:defRPr>
            </a:lvl9pPr>
          </a:lstStyle>
          <a:p/>
        </p:txBody>
      </p:sp>
      <p:sp>
        <p:nvSpPr>
          <p:cNvPr id="53" name="Google Shape;53;p13"/>
          <p:cNvSpPr txBox="1"/>
          <p:nvPr>
            <p:ph idx="12" type="sldNum"/>
          </p:nvPr>
        </p:nvSpPr>
        <p:spPr>
          <a:xfrm>
            <a:off x="8536449"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200">
                <a:solidFill>
                  <a:srgbClr val="AFCFEC"/>
                </a:solidFill>
                <a:latin typeface="Abril Fatface"/>
                <a:ea typeface="Abril Fatface"/>
                <a:cs typeface="Abril Fatface"/>
                <a:sym typeface="Abril Fatface"/>
              </a:defRPr>
            </a:lvl1pPr>
            <a:lvl2pPr lvl="1" rtl="0" algn="r">
              <a:buNone/>
              <a:defRPr sz="1200">
                <a:solidFill>
                  <a:srgbClr val="AFCFEC"/>
                </a:solidFill>
                <a:latin typeface="Abril Fatface"/>
                <a:ea typeface="Abril Fatface"/>
                <a:cs typeface="Abril Fatface"/>
                <a:sym typeface="Abril Fatface"/>
              </a:defRPr>
            </a:lvl2pPr>
            <a:lvl3pPr lvl="2" rtl="0" algn="r">
              <a:buNone/>
              <a:defRPr sz="1200">
                <a:solidFill>
                  <a:srgbClr val="AFCFEC"/>
                </a:solidFill>
                <a:latin typeface="Abril Fatface"/>
                <a:ea typeface="Abril Fatface"/>
                <a:cs typeface="Abril Fatface"/>
                <a:sym typeface="Abril Fatface"/>
              </a:defRPr>
            </a:lvl3pPr>
            <a:lvl4pPr lvl="3" rtl="0" algn="r">
              <a:buNone/>
              <a:defRPr sz="1200">
                <a:solidFill>
                  <a:srgbClr val="AFCFEC"/>
                </a:solidFill>
                <a:latin typeface="Abril Fatface"/>
                <a:ea typeface="Abril Fatface"/>
                <a:cs typeface="Abril Fatface"/>
                <a:sym typeface="Abril Fatface"/>
              </a:defRPr>
            </a:lvl4pPr>
            <a:lvl5pPr lvl="4" rtl="0" algn="r">
              <a:buNone/>
              <a:defRPr sz="1200">
                <a:solidFill>
                  <a:srgbClr val="AFCFEC"/>
                </a:solidFill>
                <a:latin typeface="Abril Fatface"/>
                <a:ea typeface="Abril Fatface"/>
                <a:cs typeface="Abril Fatface"/>
                <a:sym typeface="Abril Fatface"/>
              </a:defRPr>
            </a:lvl5pPr>
            <a:lvl6pPr lvl="5" rtl="0" algn="r">
              <a:buNone/>
              <a:defRPr sz="1200">
                <a:solidFill>
                  <a:srgbClr val="AFCFEC"/>
                </a:solidFill>
                <a:latin typeface="Abril Fatface"/>
                <a:ea typeface="Abril Fatface"/>
                <a:cs typeface="Abril Fatface"/>
                <a:sym typeface="Abril Fatface"/>
              </a:defRPr>
            </a:lvl6pPr>
            <a:lvl7pPr lvl="6" rtl="0" algn="r">
              <a:buNone/>
              <a:defRPr sz="1200">
                <a:solidFill>
                  <a:srgbClr val="AFCFEC"/>
                </a:solidFill>
                <a:latin typeface="Abril Fatface"/>
                <a:ea typeface="Abril Fatface"/>
                <a:cs typeface="Abril Fatface"/>
                <a:sym typeface="Abril Fatface"/>
              </a:defRPr>
            </a:lvl7pPr>
            <a:lvl8pPr lvl="7" rtl="0" algn="r">
              <a:buNone/>
              <a:defRPr sz="1200">
                <a:solidFill>
                  <a:srgbClr val="AFCFEC"/>
                </a:solidFill>
                <a:latin typeface="Abril Fatface"/>
                <a:ea typeface="Abril Fatface"/>
                <a:cs typeface="Abril Fatface"/>
                <a:sym typeface="Abril Fatface"/>
              </a:defRPr>
            </a:lvl8pPr>
            <a:lvl9pPr lvl="8" rtl="0" algn="r">
              <a:buNone/>
              <a:defRPr sz="1200">
                <a:solidFill>
                  <a:srgbClr val="AFCFEC"/>
                </a:solidFill>
                <a:latin typeface="Abril Fatface"/>
                <a:ea typeface="Abril Fatface"/>
                <a:cs typeface="Abril Fatface"/>
                <a:sym typeface="Abril Fatfac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4"/>
          <p:cNvSpPr txBox="1"/>
          <p:nvPr>
            <p:ph type="ctrTitle"/>
          </p:nvPr>
        </p:nvSpPr>
        <p:spPr>
          <a:xfrm>
            <a:off x="1339025" y="848825"/>
            <a:ext cx="6336300" cy="3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Building</a:t>
            </a:r>
            <a:r>
              <a:rPr b="1" lang="en" sz="4800">
                <a:latin typeface="Montserrat"/>
                <a:ea typeface="Montserrat"/>
                <a:cs typeface="Montserrat"/>
                <a:sym typeface="Montserrat"/>
              </a:rPr>
              <a:t> </a:t>
            </a:r>
            <a:endParaRPr b="1" sz="4800">
              <a:latin typeface="Montserrat"/>
              <a:ea typeface="Montserrat"/>
              <a:cs typeface="Montserrat"/>
              <a:sym typeface="Montserrat"/>
            </a:endParaRPr>
          </a:p>
          <a:p>
            <a:pPr indent="0" lvl="0" marL="0" rtl="0" algn="l">
              <a:spcBef>
                <a:spcPts val="0"/>
              </a:spcBef>
              <a:spcAft>
                <a:spcPts val="0"/>
              </a:spcAft>
              <a:buNone/>
            </a:pPr>
            <a:r>
              <a:rPr b="1" lang="en" sz="4800">
                <a:latin typeface="Montserrat"/>
                <a:ea typeface="Montserrat"/>
                <a:cs typeface="Montserrat"/>
                <a:sym typeface="Montserrat"/>
              </a:rPr>
              <a:t>Language &amp; Cultural </a:t>
            </a:r>
            <a:r>
              <a:rPr lang="en" sz="4800">
                <a:latin typeface="Montserrat"/>
                <a:ea typeface="Montserrat"/>
                <a:cs typeface="Montserrat"/>
                <a:sym typeface="Montserrat"/>
              </a:rPr>
              <a:t>Connections</a:t>
            </a:r>
            <a:endParaRPr sz="4800">
              <a:latin typeface="Montserrat"/>
              <a:ea typeface="Montserrat"/>
              <a:cs typeface="Montserrat"/>
              <a:sym typeface="Montserrat"/>
            </a:endParaRPr>
          </a:p>
        </p:txBody>
      </p:sp>
      <p:pic>
        <p:nvPicPr>
          <p:cNvPr id="113" name="Google Shape;113;p24"/>
          <p:cNvPicPr preferRelativeResize="0"/>
          <p:nvPr/>
        </p:nvPicPr>
        <p:blipFill>
          <a:blip r:embed="rId3">
            <a:alphaModFix/>
          </a:blip>
          <a:stretch>
            <a:fillRect/>
          </a:stretch>
        </p:blipFill>
        <p:spPr>
          <a:xfrm>
            <a:off x="6027875" y="1471047"/>
            <a:ext cx="2201400" cy="2201400"/>
          </a:xfrm>
          <a:prstGeom prst="rect">
            <a:avLst/>
          </a:prstGeom>
          <a:noFill/>
          <a:ln>
            <a:noFill/>
          </a:ln>
        </p:spPr>
      </p:pic>
      <p:sp>
        <p:nvSpPr>
          <p:cNvPr id="114" name="Google Shape;114;p24"/>
          <p:cNvSpPr txBox="1"/>
          <p:nvPr/>
        </p:nvSpPr>
        <p:spPr>
          <a:xfrm>
            <a:off x="1344750" y="4096600"/>
            <a:ext cx="3113400" cy="3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595959"/>
                </a:solidFill>
                <a:latin typeface="Avenir"/>
                <a:ea typeface="Avenir"/>
                <a:cs typeface="Avenir"/>
                <a:sym typeface="Avenir"/>
              </a:rPr>
              <a:t>CS377E </a:t>
            </a:r>
            <a:r>
              <a:rPr lang="en" sz="1200">
                <a:solidFill>
                  <a:srgbClr val="595959"/>
                </a:solidFill>
                <a:latin typeface="Avenir"/>
                <a:ea typeface="Avenir"/>
                <a:cs typeface="Avenir"/>
                <a:sym typeface="Avenir"/>
              </a:rPr>
              <a:t>Global Grand Challenges - Team 4</a:t>
            </a:r>
            <a:endParaRPr sz="1200">
              <a:solidFill>
                <a:srgbClr val="595959"/>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ctrTitle"/>
          </p:nvPr>
        </p:nvSpPr>
        <p:spPr>
          <a:xfrm>
            <a:off x="1351100" y="771900"/>
            <a:ext cx="58326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a:t>
            </a:r>
            <a:r>
              <a:rPr lang="en">
                <a:latin typeface="Montserrat"/>
                <a:ea typeface="Montserrat"/>
                <a:cs typeface="Montserrat"/>
                <a:sym typeface="Montserrat"/>
              </a:rPr>
              <a:t>xperience Prototypes</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82" name="Google Shape;182;p33"/>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33"/>
          <p:cNvSpPr/>
          <p:nvPr/>
        </p:nvSpPr>
        <p:spPr>
          <a:xfrm>
            <a:off x="6963818" y="2939212"/>
            <a:ext cx="282436" cy="26967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33"/>
          <p:cNvGrpSpPr/>
          <p:nvPr/>
        </p:nvGrpSpPr>
        <p:grpSpPr>
          <a:xfrm>
            <a:off x="6613189" y="1424684"/>
            <a:ext cx="1210036" cy="1210355"/>
            <a:chOff x="6654650" y="3665275"/>
            <a:chExt cx="409100" cy="409125"/>
          </a:xfrm>
        </p:grpSpPr>
        <p:sp>
          <p:nvSpPr>
            <p:cNvPr id="185" name="Google Shape;185;p3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33"/>
          <p:cNvGrpSpPr/>
          <p:nvPr/>
        </p:nvGrpSpPr>
        <p:grpSpPr>
          <a:xfrm rot="1056968">
            <a:off x="5447194" y="2376391"/>
            <a:ext cx="799480" cy="799540"/>
            <a:chOff x="570875" y="4322250"/>
            <a:chExt cx="443300" cy="443325"/>
          </a:xfrm>
        </p:grpSpPr>
        <p:sp>
          <p:nvSpPr>
            <p:cNvPr id="188" name="Google Shape;188;p3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33"/>
          <p:cNvSpPr/>
          <p:nvPr/>
        </p:nvSpPr>
        <p:spPr>
          <a:xfrm rot="2466694">
            <a:off x="5536815" y="1659322"/>
            <a:ext cx="392403" cy="37468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p:nvPr/>
        </p:nvSpPr>
        <p:spPr>
          <a:xfrm rot="-1609568">
            <a:off x="6110709" y="1895084"/>
            <a:ext cx="282387" cy="2696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rot="2926471">
            <a:off x="7823017" y="2108704"/>
            <a:ext cx="211468" cy="20191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rot="-1609175">
            <a:off x="6942934" y="755896"/>
            <a:ext cx="190566" cy="18195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txBox="1"/>
          <p:nvPr/>
        </p:nvSpPr>
        <p:spPr>
          <a:xfrm>
            <a:off x="3641425" y="464275"/>
            <a:ext cx="524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Mistake Comedy Club</a:t>
            </a:r>
            <a:endParaRPr b="1">
              <a:latin typeface="Montserrat"/>
              <a:ea typeface="Montserrat"/>
              <a:cs typeface="Montserrat"/>
              <a:sym typeface="Montserrat"/>
            </a:endParaRPr>
          </a:p>
        </p:txBody>
      </p:sp>
      <p:sp>
        <p:nvSpPr>
          <p:cNvPr id="202" name="Google Shape;202;p34"/>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4"/>
          <p:cNvPicPr preferRelativeResize="0"/>
          <p:nvPr/>
        </p:nvPicPr>
        <p:blipFill rotWithShape="1">
          <a:blip r:embed="rId3">
            <a:alphaModFix/>
          </a:blip>
          <a:srcRect b="0" l="5829" r="0" t="0"/>
          <a:stretch/>
        </p:blipFill>
        <p:spPr>
          <a:xfrm rot="820409">
            <a:off x="2998026" y="291300"/>
            <a:ext cx="5963897" cy="4749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Mistake Comedy Club</a:t>
            </a:r>
            <a:endParaRPr b="1">
              <a:latin typeface="Montserrat"/>
              <a:ea typeface="Montserrat"/>
              <a:cs typeface="Montserrat"/>
              <a:sym typeface="Montserrat"/>
            </a:endParaRPr>
          </a:p>
        </p:txBody>
      </p:sp>
      <p:sp>
        <p:nvSpPr>
          <p:cNvPr id="209" name="Google Shape;209;p35"/>
          <p:cNvSpPr txBox="1"/>
          <p:nvPr>
            <p:ph idx="1" type="body"/>
          </p:nvPr>
        </p:nvSpPr>
        <p:spPr>
          <a:xfrm>
            <a:off x="3950925" y="599950"/>
            <a:ext cx="5079900" cy="44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Change the perception of making a mistake</a:t>
            </a:r>
            <a:endParaRPr/>
          </a:p>
          <a:p>
            <a:pPr indent="0" lvl="0" marL="0" rtl="0" algn="l">
              <a:spcBef>
                <a:spcPts val="600"/>
              </a:spcBef>
              <a:spcAft>
                <a:spcPts val="0"/>
              </a:spcAft>
              <a:buNone/>
            </a:pPr>
            <a:r>
              <a:t/>
            </a:r>
            <a:endParaRPr sz="1000"/>
          </a:p>
          <a:p>
            <a:pPr indent="0" lvl="0" marL="0" rtl="0" algn="l">
              <a:spcBef>
                <a:spcPts val="600"/>
              </a:spcBef>
              <a:spcAft>
                <a:spcPts val="0"/>
              </a:spcAft>
              <a:buNone/>
            </a:pPr>
            <a:r>
              <a:rPr lang="en"/>
              <a:t>Assumption</a:t>
            </a:r>
            <a:r>
              <a:rPr b="1" lang="en"/>
              <a:t>:</a:t>
            </a:r>
            <a:r>
              <a:rPr lang="en"/>
              <a:t> People are more likely to share after seeing other stories</a:t>
            </a:r>
            <a:endParaRPr/>
          </a:p>
          <a:p>
            <a:pPr indent="0" lvl="0" marL="0" rtl="0" algn="l">
              <a:spcBef>
                <a:spcPts val="600"/>
              </a:spcBef>
              <a:spcAft>
                <a:spcPts val="0"/>
              </a:spcAft>
              <a:buNone/>
            </a:pPr>
            <a:r>
              <a:rPr lang="en"/>
              <a:t>Observed</a:t>
            </a:r>
            <a:r>
              <a:rPr lang="en"/>
              <a:t>: What we expected!</a:t>
            </a:r>
            <a:endParaRPr/>
          </a:p>
          <a:p>
            <a:pPr indent="0" lvl="0" marL="0" rtl="0" algn="l">
              <a:spcBef>
                <a:spcPts val="600"/>
              </a:spcBef>
              <a:spcAft>
                <a:spcPts val="0"/>
              </a:spcAft>
              <a:buNone/>
            </a:pPr>
            <a:r>
              <a:t/>
            </a:r>
            <a:endParaRPr sz="1000"/>
          </a:p>
          <a:p>
            <a:pPr indent="0" lvl="0" marL="0" rtl="0" algn="l">
              <a:spcBef>
                <a:spcPts val="600"/>
              </a:spcBef>
              <a:spcAft>
                <a:spcPts val="0"/>
              </a:spcAft>
              <a:buNone/>
            </a:pPr>
            <a:r>
              <a:rPr lang="en">
                <a:solidFill>
                  <a:schemeClr val="dk1"/>
                </a:solidFill>
              </a:rPr>
              <a:t>Assumption</a:t>
            </a:r>
            <a:r>
              <a:rPr lang="en"/>
              <a:t>: </a:t>
            </a:r>
            <a:r>
              <a:rPr lang="en">
                <a:solidFill>
                  <a:schemeClr val="dk1"/>
                </a:solidFill>
              </a:rPr>
              <a:t>User </a:t>
            </a:r>
            <a:r>
              <a:rPr lang="en">
                <a:solidFill>
                  <a:schemeClr val="dk1"/>
                </a:solidFill>
              </a:rPr>
              <a:t>stories are based on </a:t>
            </a:r>
            <a:r>
              <a:rPr b="1" lang="en">
                <a:solidFill>
                  <a:schemeClr val="dk1"/>
                </a:solidFill>
              </a:rPr>
              <a:t>emotional </a:t>
            </a:r>
            <a:r>
              <a:rPr lang="en">
                <a:solidFill>
                  <a:schemeClr val="dk1"/>
                </a:solidFill>
              </a:rPr>
              <a:t>similarity of other stories</a:t>
            </a:r>
            <a:endParaRPr/>
          </a:p>
          <a:p>
            <a:pPr indent="0" lvl="0" marL="0" rtl="0" algn="l">
              <a:spcBef>
                <a:spcPts val="600"/>
              </a:spcBef>
              <a:spcAft>
                <a:spcPts val="0"/>
              </a:spcAft>
              <a:buNone/>
            </a:pPr>
            <a:r>
              <a:rPr lang="en"/>
              <a:t>Observed: User stories are based on </a:t>
            </a:r>
            <a:r>
              <a:rPr b="1" lang="en"/>
              <a:t>contextual </a:t>
            </a:r>
            <a:r>
              <a:rPr lang="en"/>
              <a:t>similarity of other stories</a:t>
            </a:r>
            <a:endParaRPr/>
          </a:p>
        </p:txBody>
      </p:sp>
      <p:sp>
        <p:nvSpPr>
          <p:cNvPr id="210" name="Google Shape;210;p35"/>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35"/>
          <p:cNvPicPr preferRelativeResize="0"/>
          <p:nvPr/>
        </p:nvPicPr>
        <p:blipFill>
          <a:blip r:embed="rId3">
            <a:alphaModFix amt="30000"/>
          </a:blip>
          <a:stretch>
            <a:fillRect/>
          </a:stretch>
        </p:blipFill>
        <p:spPr>
          <a:xfrm>
            <a:off x="3372500" y="3697100"/>
            <a:ext cx="442801" cy="442799"/>
          </a:xfrm>
          <a:prstGeom prst="rect">
            <a:avLst/>
          </a:prstGeom>
          <a:noFill/>
          <a:ln>
            <a:noFill/>
          </a:ln>
        </p:spPr>
      </p:pic>
      <p:pic>
        <p:nvPicPr>
          <p:cNvPr id="212" name="Google Shape;212;p35"/>
          <p:cNvPicPr preferRelativeResize="0"/>
          <p:nvPr/>
        </p:nvPicPr>
        <p:blipFill>
          <a:blip r:embed="rId4">
            <a:alphaModFix amt="15000"/>
          </a:blip>
          <a:stretch>
            <a:fillRect/>
          </a:stretch>
        </p:blipFill>
        <p:spPr>
          <a:xfrm>
            <a:off x="3372500" y="2044825"/>
            <a:ext cx="442799" cy="44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Cultural Checker</a:t>
            </a:r>
            <a:endParaRPr b="1">
              <a:latin typeface="Montserrat"/>
              <a:ea typeface="Montserrat"/>
              <a:cs typeface="Montserrat"/>
              <a:sym typeface="Montserrat"/>
            </a:endParaRPr>
          </a:p>
        </p:txBody>
      </p:sp>
      <p:sp>
        <p:nvSpPr>
          <p:cNvPr id="218" name="Google Shape;218;p36"/>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6"/>
          <p:cNvPicPr preferRelativeResize="0"/>
          <p:nvPr/>
        </p:nvPicPr>
        <p:blipFill rotWithShape="1">
          <a:blip r:embed="rId3">
            <a:alphaModFix/>
          </a:blip>
          <a:srcRect b="0" l="9403" r="26624" t="0"/>
          <a:stretch/>
        </p:blipFill>
        <p:spPr>
          <a:xfrm rot="698858">
            <a:off x="2978400" y="118350"/>
            <a:ext cx="5883406" cy="5173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Cultural Checker</a:t>
            </a:r>
            <a:endParaRPr b="1">
              <a:latin typeface="Montserrat"/>
              <a:ea typeface="Montserrat"/>
              <a:cs typeface="Montserrat"/>
              <a:sym typeface="Montserrat"/>
            </a:endParaRPr>
          </a:p>
        </p:txBody>
      </p:sp>
      <p:sp>
        <p:nvSpPr>
          <p:cNvPr id="225" name="Google Shape;225;p37"/>
          <p:cNvSpPr txBox="1"/>
          <p:nvPr>
            <p:ph idx="1" type="body"/>
          </p:nvPr>
        </p:nvSpPr>
        <p:spPr>
          <a:xfrm>
            <a:off x="4112850" y="599950"/>
            <a:ext cx="4917900" cy="44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Goal</a:t>
            </a:r>
            <a:r>
              <a:rPr lang="en"/>
              <a:t>: Avoid </a:t>
            </a:r>
            <a:r>
              <a:rPr lang="en">
                <a:solidFill>
                  <a:schemeClr val="dk1"/>
                </a:solidFill>
              </a:rPr>
              <a:t>embarrassments from violating cultural norms through the use of a cultural checker</a:t>
            </a:r>
            <a:endParaRPr/>
          </a:p>
          <a:p>
            <a:pPr indent="0" lvl="0" marL="0" rtl="0" algn="l">
              <a:spcBef>
                <a:spcPts val="600"/>
              </a:spcBef>
              <a:spcAft>
                <a:spcPts val="0"/>
              </a:spcAft>
              <a:buNone/>
            </a:pPr>
            <a:r>
              <a:t/>
            </a:r>
            <a:endParaRPr sz="1000"/>
          </a:p>
          <a:p>
            <a:pPr indent="0" lvl="0" marL="0" rtl="0" algn="l">
              <a:spcBef>
                <a:spcPts val="600"/>
              </a:spcBef>
              <a:spcAft>
                <a:spcPts val="0"/>
              </a:spcAft>
              <a:buNone/>
            </a:pPr>
            <a:r>
              <a:rPr b="1" lang="en"/>
              <a:t>Assumption</a:t>
            </a:r>
            <a:r>
              <a:rPr lang="en"/>
              <a:t>: Not knowing unspoken rules can be a source of </a:t>
            </a:r>
            <a:r>
              <a:rPr lang="en"/>
              <a:t>embarrassment</a:t>
            </a:r>
            <a:r>
              <a:rPr lang="en"/>
              <a:t> and a cultural checker can be helpful</a:t>
            </a:r>
            <a:endParaRPr/>
          </a:p>
          <a:p>
            <a:pPr indent="0" lvl="0" marL="0" rtl="0" algn="l">
              <a:spcBef>
                <a:spcPts val="600"/>
              </a:spcBef>
              <a:spcAft>
                <a:spcPts val="0"/>
              </a:spcAft>
              <a:buNone/>
            </a:pPr>
            <a:r>
              <a:t/>
            </a:r>
            <a:endParaRPr/>
          </a:p>
        </p:txBody>
      </p:sp>
      <p:sp>
        <p:nvSpPr>
          <p:cNvPr id="226" name="Google Shape;226;p37"/>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idx="1" type="body"/>
          </p:nvPr>
        </p:nvSpPr>
        <p:spPr>
          <a:xfrm>
            <a:off x="1935550" y="775500"/>
            <a:ext cx="5704200" cy="34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latin typeface="Montserrat"/>
                <a:ea typeface="Montserrat"/>
                <a:cs typeface="Montserrat"/>
                <a:sym typeface="Montserrat"/>
              </a:rPr>
              <a:t>This is like the most painful thing while traveling abroad… </a:t>
            </a:r>
            <a:r>
              <a:rPr b="1" lang="en" sz="2600">
                <a:latin typeface="Montserrat"/>
                <a:ea typeface="Montserrat"/>
                <a:cs typeface="Montserrat"/>
                <a:sym typeface="Montserrat"/>
              </a:rPr>
              <a:t>there are all these cultural traditions, norms that people don’t talk about. They just assume that you know things. And if you don’t, it is just embarrassing. </a:t>
            </a:r>
            <a:r>
              <a:rPr lang="en" sz="2600">
                <a:latin typeface="Montserrat"/>
                <a:ea typeface="Montserrat"/>
                <a:cs typeface="Montserrat"/>
                <a:sym typeface="Montserrat"/>
              </a:rPr>
              <a:t>Nobody is gonna tell you … like … everything</a:t>
            </a:r>
            <a:endParaRPr sz="2600">
              <a:latin typeface="Montserrat"/>
              <a:ea typeface="Montserrat"/>
              <a:cs typeface="Montserrat"/>
              <a:sym typeface="Montserrat"/>
            </a:endParaRPr>
          </a:p>
        </p:txBody>
      </p:sp>
      <p:sp>
        <p:nvSpPr>
          <p:cNvPr id="232" name="Google Shape;232;p38"/>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38"/>
          <p:cNvPicPr preferRelativeResize="0"/>
          <p:nvPr/>
        </p:nvPicPr>
        <p:blipFill>
          <a:blip r:embed="rId3">
            <a:alphaModFix amt="15000"/>
          </a:blip>
          <a:stretch>
            <a:fillRect/>
          </a:stretch>
        </p:blipFill>
        <p:spPr>
          <a:xfrm>
            <a:off x="7639750" y="548150"/>
            <a:ext cx="721550" cy="72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Cultural Checker</a:t>
            </a:r>
            <a:endParaRPr b="1">
              <a:latin typeface="Montserrat"/>
              <a:ea typeface="Montserrat"/>
              <a:cs typeface="Montserrat"/>
              <a:sym typeface="Montserrat"/>
            </a:endParaRPr>
          </a:p>
        </p:txBody>
      </p:sp>
      <p:sp>
        <p:nvSpPr>
          <p:cNvPr id="239" name="Google Shape;239;p39"/>
          <p:cNvSpPr txBox="1"/>
          <p:nvPr>
            <p:ph idx="1" type="body"/>
          </p:nvPr>
        </p:nvSpPr>
        <p:spPr>
          <a:xfrm>
            <a:off x="4112850" y="599950"/>
            <a:ext cx="4917900" cy="44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Interesting </a:t>
            </a:r>
            <a:r>
              <a:rPr lang="en"/>
              <a:t>Observations: </a:t>
            </a:r>
            <a:endParaRPr/>
          </a:p>
          <a:p>
            <a:pPr indent="-368300" lvl="0" marL="457200" rtl="0" algn="l">
              <a:spcBef>
                <a:spcPts val="600"/>
              </a:spcBef>
              <a:spcAft>
                <a:spcPts val="0"/>
              </a:spcAft>
              <a:buSzPts val="2200"/>
              <a:buChar char="▫"/>
            </a:pPr>
            <a:r>
              <a:rPr lang="en"/>
              <a:t>Asked a lot of questions </a:t>
            </a:r>
            <a:r>
              <a:rPr b="1" lang="en"/>
              <a:t>upfront</a:t>
            </a:r>
            <a:r>
              <a:rPr lang="en"/>
              <a:t>, as well as </a:t>
            </a:r>
            <a:r>
              <a:rPr b="1" lang="en"/>
              <a:t>between</a:t>
            </a:r>
            <a:r>
              <a:rPr lang="en"/>
              <a:t> interactions</a:t>
            </a:r>
            <a:endParaRPr/>
          </a:p>
          <a:p>
            <a:pPr indent="-368300" lvl="0" marL="457200" rtl="0" algn="l">
              <a:spcBef>
                <a:spcPts val="0"/>
              </a:spcBef>
              <a:spcAft>
                <a:spcPts val="0"/>
              </a:spcAft>
              <a:buSzPts val="2200"/>
              <a:buChar char="▫"/>
            </a:pPr>
            <a:r>
              <a:rPr lang="en"/>
              <a:t>Asked about online reservation and tried to </a:t>
            </a:r>
            <a:r>
              <a:rPr b="1" lang="en"/>
              <a:t>confirm</a:t>
            </a:r>
            <a:r>
              <a:rPr lang="en"/>
              <a:t> calculated </a:t>
            </a:r>
            <a:r>
              <a:rPr lang="en"/>
              <a:t>amount of tips</a:t>
            </a:r>
            <a:r>
              <a:rPr lang="en"/>
              <a:t> with the checker</a:t>
            </a:r>
            <a:endParaRPr/>
          </a:p>
          <a:p>
            <a:pPr indent="-368300" lvl="0" marL="457200" rtl="0" algn="l">
              <a:spcBef>
                <a:spcPts val="0"/>
              </a:spcBef>
              <a:spcAft>
                <a:spcPts val="0"/>
              </a:spcAft>
              <a:buSzPts val="2200"/>
              <a:buChar char="▫"/>
            </a:pPr>
            <a:r>
              <a:rPr b="1" lang="en"/>
              <a:t>proactively</a:t>
            </a:r>
            <a:r>
              <a:rPr lang="en"/>
              <a:t> follow the local norms once they knew about it.</a:t>
            </a:r>
            <a:endParaRPr/>
          </a:p>
          <a:p>
            <a:pPr indent="-368300" lvl="0" marL="457200" rtl="0" algn="l">
              <a:spcBef>
                <a:spcPts val="0"/>
              </a:spcBef>
              <a:spcAft>
                <a:spcPts val="0"/>
              </a:spcAft>
              <a:buSzPts val="2200"/>
              <a:buChar char="▫"/>
            </a:pPr>
            <a:r>
              <a:rPr lang="en"/>
              <a:t>Users would like to know the </a:t>
            </a:r>
            <a:r>
              <a:rPr b="1" lang="en"/>
              <a:t>why</a:t>
            </a:r>
            <a:r>
              <a:rPr lang="en"/>
              <a:t> behind the customs</a:t>
            </a:r>
            <a:endParaRPr/>
          </a:p>
          <a:p>
            <a:pPr indent="0" lvl="0" marL="0" rtl="0" algn="l">
              <a:spcBef>
                <a:spcPts val="600"/>
              </a:spcBef>
              <a:spcAft>
                <a:spcPts val="0"/>
              </a:spcAft>
              <a:buNone/>
            </a:pPr>
            <a:r>
              <a:t/>
            </a:r>
            <a:endParaRPr/>
          </a:p>
        </p:txBody>
      </p:sp>
      <p:sp>
        <p:nvSpPr>
          <p:cNvPr id="240" name="Google Shape;240;p39"/>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Cultural Checker</a:t>
            </a:r>
            <a:endParaRPr b="1">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2200">
                <a:solidFill>
                  <a:schemeClr val="dk1"/>
                </a:solidFill>
                <a:latin typeface="Montserrat"/>
                <a:ea typeface="Montserrat"/>
                <a:cs typeface="Montserrat"/>
                <a:sym typeface="Montserrat"/>
              </a:rPr>
              <a:t>Insights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
        <p:nvSpPr>
          <p:cNvPr id="246" name="Google Shape;246;p40"/>
          <p:cNvSpPr txBox="1"/>
          <p:nvPr>
            <p:ph idx="1" type="body"/>
          </p:nvPr>
        </p:nvSpPr>
        <p:spPr>
          <a:xfrm>
            <a:off x="4112850" y="599950"/>
            <a:ext cx="4917900" cy="44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Users </a:t>
            </a:r>
            <a:r>
              <a:rPr b="1" lang="en"/>
              <a:t>wanted</a:t>
            </a:r>
            <a:r>
              <a:rPr lang="en"/>
              <a:t> to have this tool: </a:t>
            </a:r>
            <a:endParaRPr/>
          </a:p>
          <a:p>
            <a:pPr indent="-368300" lvl="0" marL="457200" rtl="0" algn="l">
              <a:spcBef>
                <a:spcPts val="600"/>
              </a:spcBef>
              <a:spcAft>
                <a:spcPts val="0"/>
              </a:spcAft>
              <a:buSzPts val="2200"/>
              <a:buChar char="▫"/>
            </a:pPr>
            <a:r>
              <a:rPr lang="en"/>
              <a:t>“I need this thing” </a:t>
            </a:r>
            <a:endParaRPr/>
          </a:p>
          <a:p>
            <a:pPr indent="-368300" lvl="0" marL="457200" rtl="0" algn="l">
              <a:spcBef>
                <a:spcPts val="0"/>
              </a:spcBef>
              <a:spcAft>
                <a:spcPts val="0"/>
              </a:spcAft>
              <a:buSzPts val="2200"/>
              <a:buChar char="▫"/>
            </a:pPr>
            <a:r>
              <a:rPr lang="en"/>
              <a:t>“I would be very happy to have it”</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Both suggested they probably would have done some research before going to a foreign country,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47" name="Google Shape;247;p40"/>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40"/>
          <p:cNvPicPr preferRelativeResize="0"/>
          <p:nvPr/>
        </p:nvPicPr>
        <p:blipFill>
          <a:blip r:embed="rId3">
            <a:alphaModFix amt="15000"/>
          </a:blip>
          <a:stretch>
            <a:fillRect/>
          </a:stretch>
        </p:blipFill>
        <p:spPr>
          <a:xfrm>
            <a:off x="8309200" y="697250"/>
            <a:ext cx="721550" cy="72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Cultural Checker</a:t>
            </a:r>
            <a:endParaRPr b="1">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2200">
                <a:solidFill>
                  <a:schemeClr val="dk1"/>
                </a:solidFill>
                <a:latin typeface="Montserrat"/>
                <a:ea typeface="Montserrat"/>
                <a:cs typeface="Montserrat"/>
                <a:sym typeface="Montserrat"/>
              </a:rPr>
              <a:t>Insights</a:t>
            </a:r>
            <a:endParaRPr>
              <a:solidFill>
                <a:schemeClr val="dk1"/>
              </a:solidFill>
              <a:latin typeface="Montserrat"/>
              <a:ea typeface="Montserrat"/>
              <a:cs typeface="Montserrat"/>
              <a:sym typeface="Montserrat"/>
            </a:endParaRPr>
          </a:p>
        </p:txBody>
      </p:sp>
      <p:sp>
        <p:nvSpPr>
          <p:cNvPr id="254" name="Google Shape;254;p41"/>
          <p:cNvSpPr txBox="1"/>
          <p:nvPr>
            <p:ph idx="1" type="body"/>
          </p:nvPr>
        </p:nvSpPr>
        <p:spPr>
          <a:xfrm>
            <a:off x="3368300" y="599950"/>
            <a:ext cx="5662500" cy="44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a:t>but</a:t>
            </a:r>
            <a:r>
              <a:rPr lang="en"/>
              <a:t> having a checker is </a:t>
            </a:r>
            <a:r>
              <a:rPr b="1" lang="en"/>
              <a:t>different</a:t>
            </a:r>
            <a:r>
              <a:rPr lang="en"/>
              <a:t> from just reading online articles</a:t>
            </a:r>
            <a:endParaRPr/>
          </a:p>
          <a:p>
            <a:pPr indent="-368300" lvl="0" marL="457200" rtl="0" algn="l">
              <a:spcBef>
                <a:spcPts val="600"/>
              </a:spcBef>
              <a:spcAft>
                <a:spcPts val="0"/>
              </a:spcAft>
              <a:buSzPts val="2200"/>
              <a:buChar char="▫"/>
            </a:pPr>
            <a:r>
              <a:rPr lang="en"/>
              <a:t>“</a:t>
            </a:r>
            <a:r>
              <a:rPr b="1" lang="en"/>
              <a:t>just-in-time feedback</a:t>
            </a:r>
            <a:r>
              <a:rPr lang="en"/>
              <a:t>” </a:t>
            </a:r>
            <a:endParaRPr/>
          </a:p>
          <a:p>
            <a:pPr indent="-368300" lvl="0" marL="457200" rtl="0" algn="l">
              <a:spcBef>
                <a:spcPts val="0"/>
              </a:spcBef>
              <a:spcAft>
                <a:spcPts val="0"/>
              </a:spcAft>
              <a:buSzPts val="2200"/>
              <a:buChar char="▫"/>
            </a:pPr>
            <a:r>
              <a:rPr lang="en"/>
              <a:t>Give a </a:t>
            </a:r>
            <a:r>
              <a:rPr b="1" lang="en"/>
              <a:t>whole debrief about a specific situation</a:t>
            </a:r>
            <a:r>
              <a:rPr lang="en"/>
              <a:t> before initiating an interaction</a:t>
            </a:r>
            <a:endParaRPr/>
          </a:p>
          <a:p>
            <a:pPr indent="-368300" lvl="0" marL="457200" rtl="0" algn="l">
              <a:spcBef>
                <a:spcPts val="0"/>
              </a:spcBef>
              <a:spcAft>
                <a:spcPts val="0"/>
              </a:spcAft>
              <a:buSzPts val="2200"/>
              <a:buChar char="▫"/>
            </a:pPr>
            <a:r>
              <a:rPr b="1" lang="en"/>
              <a:t>Reminders</a:t>
            </a:r>
            <a:endParaRPr b="1"/>
          </a:p>
          <a:p>
            <a:pPr indent="-368300" lvl="1" marL="914400" rtl="0" algn="l">
              <a:spcBef>
                <a:spcPts val="0"/>
              </a:spcBef>
              <a:spcAft>
                <a:spcPts val="0"/>
              </a:spcAft>
              <a:buSzPts val="2200"/>
              <a:buChar char="◦"/>
            </a:pPr>
            <a:r>
              <a:rPr lang="en"/>
              <a:t>“There are probably cultural things that I’m used to that I might revert back to do it if I’m not reminded about it”</a:t>
            </a:r>
            <a:endParaRPr/>
          </a:p>
        </p:txBody>
      </p:sp>
      <p:sp>
        <p:nvSpPr>
          <p:cNvPr id="255" name="Google Shape;255;p41"/>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910350" y="1048150"/>
            <a:ext cx="20274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Immersive Practice </a:t>
            </a:r>
            <a:endParaRPr b="1">
              <a:latin typeface="Montserrat"/>
              <a:ea typeface="Montserrat"/>
              <a:cs typeface="Montserrat"/>
              <a:sym typeface="Montserrat"/>
            </a:endParaRPr>
          </a:p>
        </p:txBody>
      </p:sp>
      <p:sp>
        <p:nvSpPr>
          <p:cNvPr id="261" name="Google Shape;261;p42"/>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42"/>
          <p:cNvPicPr preferRelativeResize="0"/>
          <p:nvPr/>
        </p:nvPicPr>
        <p:blipFill rotWithShape="1">
          <a:blip r:embed="rId3">
            <a:alphaModFix/>
          </a:blip>
          <a:srcRect b="15254" l="13042" r="25870" t="0"/>
          <a:stretch/>
        </p:blipFill>
        <p:spPr>
          <a:xfrm rot="330470">
            <a:off x="2880570" y="235148"/>
            <a:ext cx="6108383" cy="47642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idx="4294967295" type="ctrTitle"/>
          </p:nvPr>
        </p:nvSpPr>
        <p:spPr>
          <a:xfrm>
            <a:off x="1352175" y="994350"/>
            <a:ext cx="3622200" cy="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a:ea typeface="Montserrat"/>
                <a:cs typeface="Montserrat"/>
                <a:sym typeface="Montserrat"/>
              </a:rPr>
              <a:t>POV 1</a:t>
            </a:r>
            <a:endParaRPr sz="3600">
              <a:latin typeface="Montserrat"/>
              <a:ea typeface="Montserrat"/>
              <a:cs typeface="Montserrat"/>
              <a:sym typeface="Montserrat"/>
            </a:endParaRPr>
          </a:p>
        </p:txBody>
      </p:sp>
      <p:sp>
        <p:nvSpPr>
          <p:cNvPr id="120" name="Google Shape;120;p25"/>
          <p:cNvSpPr txBox="1"/>
          <p:nvPr>
            <p:ph idx="4294967295" type="subTitle"/>
          </p:nvPr>
        </p:nvSpPr>
        <p:spPr>
          <a:xfrm>
            <a:off x="1352175" y="1732050"/>
            <a:ext cx="6286200" cy="209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We met Klint</a:t>
            </a:r>
            <a:r>
              <a:rPr b="1" lang="en" sz="1800"/>
              <a:t>, </a:t>
            </a:r>
            <a:r>
              <a:rPr lang="en" sz="1800"/>
              <a:t>a graduate student from the U.S. who enjoys traveling. We were amazed to realize that though he has a really </a:t>
            </a:r>
            <a:r>
              <a:rPr b="1" lang="en" sz="1800"/>
              <a:t>strong desire to connect with people from different cultures</a:t>
            </a:r>
            <a:r>
              <a:rPr lang="en" sz="1800"/>
              <a:t>, he has </a:t>
            </a:r>
            <a:r>
              <a:rPr b="1" lang="en" sz="1800"/>
              <a:t>no self-discipline to learn the languages</a:t>
            </a:r>
            <a:r>
              <a:rPr lang="en" sz="1800"/>
              <a:t> that would help him build those connections. It would be game-changing if we could </a:t>
            </a:r>
            <a:r>
              <a:rPr b="1" lang="en" sz="1800"/>
              <a:t>help Klint build deeper connections while traveling.</a:t>
            </a:r>
            <a:endParaRPr b="1" sz="1800"/>
          </a:p>
        </p:txBody>
      </p:sp>
      <p:sp>
        <p:nvSpPr>
          <p:cNvPr id="121" name="Google Shape;121;p25"/>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5"/>
          <p:cNvPicPr preferRelativeResize="0"/>
          <p:nvPr/>
        </p:nvPicPr>
        <p:blipFill>
          <a:blip r:embed="rId3">
            <a:alphaModFix amt="30000"/>
          </a:blip>
          <a:stretch>
            <a:fillRect/>
          </a:stretch>
        </p:blipFill>
        <p:spPr>
          <a:xfrm>
            <a:off x="6569575" y="3632700"/>
            <a:ext cx="923150" cy="923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1101500" y="1048150"/>
            <a:ext cx="19299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Immersive Practice </a:t>
            </a:r>
            <a:endParaRPr b="1">
              <a:latin typeface="Montserrat"/>
              <a:ea typeface="Montserrat"/>
              <a:cs typeface="Montserrat"/>
              <a:sym typeface="Montserrat"/>
            </a:endParaRPr>
          </a:p>
        </p:txBody>
      </p:sp>
      <p:sp>
        <p:nvSpPr>
          <p:cNvPr id="268" name="Google Shape;268;p43"/>
          <p:cNvSpPr txBox="1"/>
          <p:nvPr>
            <p:ph idx="1" type="body"/>
          </p:nvPr>
        </p:nvSpPr>
        <p:spPr>
          <a:xfrm>
            <a:off x="3355450" y="223050"/>
            <a:ext cx="5181000" cy="469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b="1" lang="en"/>
              <a:t>Goal:</a:t>
            </a:r>
            <a:r>
              <a:rPr lang="en"/>
              <a:t> Build confidence, motivation and practical </a:t>
            </a:r>
            <a:r>
              <a:rPr lang="en"/>
              <a:t>language</a:t>
            </a:r>
            <a:r>
              <a:rPr lang="en"/>
              <a:t> skills through goal oriented </a:t>
            </a:r>
            <a:r>
              <a:rPr lang="en"/>
              <a:t>virtual</a:t>
            </a:r>
            <a:r>
              <a:rPr lang="en"/>
              <a:t> </a:t>
            </a:r>
            <a:r>
              <a:rPr lang="en"/>
              <a:t>scenarios</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Assumption: </a:t>
            </a:r>
            <a:r>
              <a:rPr lang="en"/>
              <a:t>Practicing</a:t>
            </a:r>
            <a:r>
              <a:rPr lang="en"/>
              <a:t> non-typical </a:t>
            </a:r>
            <a:r>
              <a:rPr lang="en"/>
              <a:t>situations</a:t>
            </a:r>
            <a:r>
              <a:rPr lang="en"/>
              <a:t> will challenge learners in unique ways.</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b="1" lang="en">
                <a:solidFill>
                  <a:schemeClr val="dk1"/>
                </a:solidFill>
              </a:rPr>
              <a:t>Observed: </a:t>
            </a:r>
            <a:r>
              <a:rPr lang="en">
                <a:solidFill>
                  <a:schemeClr val="dk1"/>
                </a:solidFill>
              </a:rPr>
              <a:t>Non-typical situations quickly uncover important gaps in language skills and Vocab </a:t>
            </a:r>
            <a:endParaRPr/>
          </a:p>
        </p:txBody>
      </p:sp>
      <p:sp>
        <p:nvSpPr>
          <p:cNvPr id="269" name="Google Shape;269;p43"/>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43"/>
          <p:cNvPicPr preferRelativeResize="0"/>
          <p:nvPr/>
        </p:nvPicPr>
        <p:blipFill>
          <a:blip r:embed="rId3">
            <a:alphaModFix amt="15000"/>
          </a:blip>
          <a:stretch>
            <a:fillRect/>
          </a:stretch>
        </p:blipFill>
        <p:spPr>
          <a:xfrm>
            <a:off x="8206475" y="3905400"/>
            <a:ext cx="721550" cy="72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idx="1" type="body"/>
          </p:nvPr>
        </p:nvSpPr>
        <p:spPr>
          <a:xfrm>
            <a:off x="3291225" y="937625"/>
            <a:ext cx="2514000" cy="393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Participants responded to real time feedback</a:t>
            </a:r>
            <a:endParaRPr b="1"/>
          </a:p>
          <a:p>
            <a:pPr indent="0" lvl="0" marL="0" rtl="0" algn="l">
              <a:spcBef>
                <a:spcPts val="600"/>
              </a:spcBef>
              <a:spcAft>
                <a:spcPts val="0"/>
              </a:spcAft>
              <a:buNone/>
            </a:pPr>
            <a:r>
              <a:rPr lang="en"/>
              <a:t>Repeating what they said with corrected grammar was a useful tool </a:t>
            </a:r>
            <a:endParaRPr/>
          </a:p>
        </p:txBody>
      </p:sp>
      <p:sp>
        <p:nvSpPr>
          <p:cNvPr id="276" name="Google Shape;276;p44"/>
          <p:cNvSpPr txBox="1"/>
          <p:nvPr>
            <p:ph idx="2" type="body"/>
          </p:nvPr>
        </p:nvSpPr>
        <p:spPr>
          <a:xfrm>
            <a:off x="6144350" y="746450"/>
            <a:ext cx="2886300" cy="346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 the real world </a:t>
            </a:r>
            <a:r>
              <a:rPr b="1" lang="en"/>
              <a:t>Google translate isn’t enough </a:t>
            </a:r>
            <a:r>
              <a:rPr lang="en"/>
              <a:t>often</a:t>
            </a:r>
            <a:r>
              <a:rPr b="1" lang="en"/>
              <a:t> </a:t>
            </a:r>
            <a:r>
              <a:rPr lang="en"/>
              <a:t>the direct translations don’t make sense in the context, and some translations (like names of snakes) are unknown. </a:t>
            </a:r>
            <a:r>
              <a:rPr b="1" lang="en">
                <a:solidFill>
                  <a:schemeClr val="dk1"/>
                </a:solidFill>
              </a:rPr>
              <a:t>Meta communication strategies</a:t>
            </a:r>
            <a:r>
              <a:rPr lang="en">
                <a:solidFill>
                  <a:schemeClr val="dk1"/>
                </a:solidFill>
              </a:rPr>
              <a:t> were needed.</a:t>
            </a:r>
            <a:endParaRPr>
              <a:solidFill>
                <a:schemeClr val="dk1"/>
              </a:solidFill>
            </a:endParaRPr>
          </a:p>
          <a:p>
            <a:pPr indent="0" lvl="0" marL="0" rtl="0" algn="l">
              <a:spcBef>
                <a:spcPts val="600"/>
              </a:spcBef>
              <a:spcAft>
                <a:spcPts val="0"/>
              </a:spcAft>
              <a:buNone/>
            </a:pPr>
            <a:r>
              <a:t/>
            </a:r>
            <a:endParaRPr/>
          </a:p>
        </p:txBody>
      </p:sp>
      <p:sp>
        <p:nvSpPr>
          <p:cNvPr id="277" name="Google Shape;277;p44"/>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4"/>
          <p:cNvSpPr txBox="1"/>
          <p:nvPr>
            <p:ph type="title"/>
          </p:nvPr>
        </p:nvSpPr>
        <p:spPr>
          <a:xfrm>
            <a:off x="1101500" y="1048150"/>
            <a:ext cx="1929900" cy="1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Immersive Practice </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Insights</a:t>
            </a:r>
            <a:endParaRPr>
              <a:latin typeface="Montserrat"/>
              <a:ea typeface="Montserrat"/>
              <a:cs typeface="Montserrat"/>
              <a:sym typeface="Montserrat"/>
            </a:endParaRPr>
          </a:p>
        </p:txBody>
      </p:sp>
      <p:sp>
        <p:nvSpPr>
          <p:cNvPr id="279" name="Google Shape;279;p44"/>
          <p:cNvSpPr txBox="1"/>
          <p:nvPr>
            <p:ph idx="2" type="body"/>
          </p:nvPr>
        </p:nvSpPr>
        <p:spPr>
          <a:xfrm>
            <a:off x="3291225" y="3883575"/>
            <a:ext cx="4228200" cy="116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Gestures are important</a:t>
            </a:r>
            <a:endParaRPr b="1"/>
          </a:p>
          <a:p>
            <a:pPr indent="0" lvl="0" marL="0" rtl="0" algn="l">
              <a:spcBef>
                <a:spcPts val="600"/>
              </a:spcBef>
              <a:spcAft>
                <a:spcPts val="0"/>
              </a:spcAft>
              <a:buNone/>
            </a:pPr>
            <a:r>
              <a:rPr lang="en"/>
              <a:t>Both participants used their hands and full body to act out things </a:t>
            </a:r>
            <a:endParaRPr/>
          </a:p>
        </p:txBody>
      </p:sp>
      <p:sp>
        <p:nvSpPr>
          <p:cNvPr id="280" name="Google Shape;280;p44"/>
          <p:cNvSpPr txBox="1"/>
          <p:nvPr>
            <p:ph idx="2" type="body"/>
          </p:nvPr>
        </p:nvSpPr>
        <p:spPr>
          <a:xfrm>
            <a:off x="49250" y="3286375"/>
            <a:ext cx="2339700" cy="152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 thought people might be shy or </a:t>
            </a:r>
            <a:r>
              <a:rPr b="1" lang="en"/>
              <a:t>embarrassed. Turns out, NOT at all!</a:t>
            </a:r>
            <a:r>
              <a:rPr b="1" lang="en"/>
              <a:t> </a:t>
            </a:r>
            <a:endParaRPr b="1"/>
          </a:p>
        </p:txBody>
      </p:sp>
      <p:pic>
        <p:nvPicPr>
          <p:cNvPr id="281" name="Google Shape;281;p44"/>
          <p:cNvPicPr preferRelativeResize="0"/>
          <p:nvPr/>
        </p:nvPicPr>
        <p:blipFill>
          <a:blip r:embed="rId3">
            <a:alphaModFix amt="30000"/>
          </a:blip>
          <a:stretch>
            <a:fillRect/>
          </a:stretch>
        </p:blipFill>
        <p:spPr>
          <a:xfrm>
            <a:off x="2001725" y="4307050"/>
            <a:ext cx="442801" cy="442799"/>
          </a:xfrm>
          <a:prstGeom prst="rect">
            <a:avLst/>
          </a:prstGeom>
          <a:noFill/>
          <a:ln>
            <a:noFill/>
          </a:ln>
        </p:spPr>
      </p:pic>
      <p:pic>
        <p:nvPicPr>
          <p:cNvPr id="282" name="Google Shape;282;p44"/>
          <p:cNvPicPr preferRelativeResize="0"/>
          <p:nvPr/>
        </p:nvPicPr>
        <p:blipFill>
          <a:blip r:embed="rId4">
            <a:alphaModFix amt="15000"/>
          </a:blip>
          <a:stretch>
            <a:fillRect/>
          </a:stretch>
        </p:blipFill>
        <p:spPr>
          <a:xfrm>
            <a:off x="4920100" y="888675"/>
            <a:ext cx="442799" cy="442799"/>
          </a:xfrm>
          <a:prstGeom prst="rect">
            <a:avLst/>
          </a:prstGeom>
          <a:noFill/>
          <a:ln>
            <a:noFill/>
          </a:ln>
        </p:spPr>
      </p:pic>
      <p:pic>
        <p:nvPicPr>
          <p:cNvPr id="283" name="Google Shape;283;p44"/>
          <p:cNvPicPr preferRelativeResize="0"/>
          <p:nvPr/>
        </p:nvPicPr>
        <p:blipFill>
          <a:blip r:embed="rId4">
            <a:alphaModFix amt="15000"/>
          </a:blip>
          <a:stretch>
            <a:fillRect/>
          </a:stretch>
        </p:blipFill>
        <p:spPr>
          <a:xfrm>
            <a:off x="8349775" y="2843575"/>
            <a:ext cx="442799" cy="442799"/>
          </a:xfrm>
          <a:prstGeom prst="rect">
            <a:avLst/>
          </a:prstGeom>
          <a:noFill/>
          <a:ln>
            <a:noFill/>
          </a:ln>
        </p:spPr>
      </p:pic>
      <p:pic>
        <p:nvPicPr>
          <p:cNvPr id="284" name="Google Shape;284;p44"/>
          <p:cNvPicPr preferRelativeResize="0"/>
          <p:nvPr/>
        </p:nvPicPr>
        <p:blipFill>
          <a:blip r:embed="rId5">
            <a:alphaModFix amt="20000"/>
          </a:blip>
          <a:stretch>
            <a:fillRect/>
          </a:stretch>
        </p:blipFill>
        <p:spPr>
          <a:xfrm>
            <a:off x="6144346" y="3963525"/>
            <a:ext cx="442801" cy="442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idx="1" type="body"/>
          </p:nvPr>
        </p:nvSpPr>
        <p:spPr>
          <a:xfrm>
            <a:off x="1910425" y="1051950"/>
            <a:ext cx="5590800" cy="81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latin typeface="Montserrat"/>
                <a:ea typeface="Montserrat"/>
                <a:cs typeface="Montserrat"/>
                <a:sym typeface="Montserrat"/>
              </a:rPr>
              <a:t>Going to the </a:t>
            </a:r>
            <a:r>
              <a:rPr b="1" lang="en" sz="3000">
                <a:latin typeface="Montserrat"/>
                <a:ea typeface="Montserrat"/>
                <a:cs typeface="Montserrat"/>
                <a:sym typeface="Montserrat"/>
              </a:rPr>
              <a:t>mechanic in this new country made me feel l</a:t>
            </a:r>
            <a:r>
              <a:rPr b="1" lang="en" sz="3000">
                <a:latin typeface="Montserrat"/>
                <a:ea typeface="Montserrat"/>
                <a:cs typeface="Montserrat"/>
                <a:sym typeface="Montserrat"/>
              </a:rPr>
              <a:t>ike a baby</a:t>
            </a:r>
            <a:r>
              <a:rPr lang="en" sz="3000">
                <a:latin typeface="Montserrat"/>
                <a:ea typeface="Montserrat"/>
                <a:cs typeface="Montserrat"/>
                <a:sym typeface="Montserrat"/>
              </a:rPr>
              <a:t>… it’s like what they say I assume it’s right. If they are asking more money I would accept assuming it is correct</a:t>
            </a:r>
            <a:endParaRPr sz="3000">
              <a:latin typeface="Montserrat"/>
              <a:ea typeface="Montserrat"/>
              <a:cs typeface="Montserrat"/>
              <a:sym typeface="Montserrat"/>
            </a:endParaRPr>
          </a:p>
        </p:txBody>
      </p:sp>
      <p:sp>
        <p:nvSpPr>
          <p:cNvPr id="290" name="Google Shape;290;p45"/>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6"/>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6"/>
          <p:cNvSpPr txBox="1"/>
          <p:nvPr>
            <p:ph idx="4294967295" type="title"/>
          </p:nvPr>
        </p:nvSpPr>
        <p:spPr>
          <a:xfrm>
            <a:off x="3875550" y="2723200"/>
            <a:ext cx="1392900" cy="1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Thanks</a:t>
            </a:r>
            <a:endParaRPr>
              <a:latin typeface="Montserrat"/>
              <a:ea typeface="Montserrat"/>
              <a:cs typeface="Montserrat"/>
              <a:sym typeface="Montserrat"/>
            </a:endParaRPr>
          </a:p>
        </p:txBody>
      </p:sp>
      <p:pic>
        <p:nvPicPr>
          <p:cNvPr id="297" name="Google Shape;297;p46"/>
          <p:cNvPicPr preferRelativeResize="0"/>
          <p:nvPr/>
        </p:nvPicPr>
        <p:blipFill>
          <a:blip r:embed="rId3">
            <a:alphaModFix amt="30000"/>
          </a:blip>
          <a:stretch>
            <a:fillRect/>
          </a:stretch>
        </p:blipFill>
        <p:spPr>
          <a:xfrm>
            <a:off x="4074000" y="1666325"/>
            <a:ext cx="923150" cy="92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idx="4294967295" type="ctrTitle"/>
          </p:nvPr>
        </p:nvSpPr>
        <p:spPr>
          <a:xfrm>
            <a:off x="1352175" y="994350"/>
            <a:ext cx="3622200" cy="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a:ea typeface="Montserrat"/>
                <a:cs typeface="Montserrat"/>
                <a:sym typeface="Montserrat"/>
              </a:rPr>
              <a:t>POV 2</a:t>
            </a:r>
            <a:endParaRPr sz="3600">
              <a:latin typeface="Montserrat"/>
              <a:ea typeface="Montserrat"/>
              <a:cs typeface="Montserrat"/>
              <a:sym typeface="Montserrat"/>
            </a:endParaRPr>
          </a:p>
        </p:txBody>
      </p:sp>
      <p:sp>
        <p:nvSpPr>
          <p:cNvPr id="128" name="Google Shape;128;p26"/>
          <p:cNvSpPr txBox="1"/>
          <p:nvPr>
            <p:ph idx="4294967295" type="subTitle"/>
          </p:nvPr>
        </p:nvSpPr>
        <p:spPr>
          <a:xfrm>
            <a:off x="1352175" y="1732050"/>
            <a:ext cx="5996100" cy="209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We met David,</a:t>
            </a:r>
            <a:r>
              <a:rPr b="1" lang="en" sz="1800"/>
              <a:t> </a:t>
            </a:r>
            <a:r>
              <a:rPr lang="en" sz="1800"/>
              <a:t>a university lecturer from Ireland who has been working in China for the past 7 years. We were amazed to realize that his </a:t>
            </a:r>
            <a:r>
              <a:rPr b="1" lang="en" sz="1800"/>
              <a:t>social life and community is limited to an English-speaking minority</a:t>
            </a:r>
            <a:r>
              <a:rPr lang="en" sz="1800"/>
              <a:t> because of his limited Chinese proficiency. It would be game-changing to </a:t>
            </a:r>
            <a:r>
              <a:rPr b="1" lang="en" sz="1800"/>
              <a:t>expand his social boundaries and opportunities to include non-English-speakers</a:t>
            </a:r>
            <a:r>
              <a:rPr lang="en" sz="1800"/>
              <a:t>.</a:t>
            </a:r>
            <a:endParaRPr sz="1800"/>
          </a:p>
        </p:txBody>
      </p:sp>
      <p:sp>
        <p:nvSpPr>
          <p:cNvPr id="129" name="Google Shape;129;p26"/>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6"/>
          <p:cNvPicPr preferRelativeResize="0"/>
          <p:nvPr/>
        </p:nvPicPr>
        <p:blipFill>
          <a:blip r:embed="rId3">
            <a:alphaModFix amt="30000"/>
          </a:blip>
          <a:stretch>
            <a:fillRect/>
          </a:stretch>
        </p:blipFill>
        <p:spPr>
          <a:xfrm>
            <a:off x="6646900" y="3605400"/>
            <a:ext cx="923150" cy="92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idx="4294967295" type="ctrTitle"/>
          </p:nvPr>
        </p:nvSpPr>
        <p:spPr>
          <a:xfrm>
            <a:off x="1352175" y="994350"/>
            <a:ext cx="3622200" cy="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a:ea typeface="Montserrat"/>
                <a:cs typeface="Montserrat"/>
                <a:sym typeface="Montserrat"/>
              </a:rPr>
              <a:t>POV 3</a:t>
            </a:r>
            <a:endParaRPr sz="3600">
              <a:latin typeface="Montserrat"/>
              <a:ea typeface="Montserrat"/>
              <a:cs typeface="Montserrat"/>
              <a:sym typeface="Montserrat"/>
            </a:endParaRPr>
          </a:p>
        </p:txBody>
      </p:sp>
      <p:sp>
        <p:nvSpPr>
          <p:cNvPr id="136" name="Google Shape;136;p27"/>
          <p:cNvSpPr txBox="1"/>
          <p:nvPr>
            <p:ph idx="4294967295" type="subTitle"/>
          </p:nvPr>
        </p:nvSpPr>
        <p:spPr>
          <a:xfrm>
            <a:off x="1352175" y="1732050"/>
            <a:ext cx="6162000" cy="209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We met </a:t>
            </a:r>
            <a:r>
              <a:rPr lang="en" sz="1800"/>
              <a:t>Zixuan</a:t>
            </a:r>
            <a:r>
              <a:rPr lang="en" sz="1800"/>
              <a:t>, a 17-year-old from China attending a pre-college program in the US. We were surprised to realize that she doesn’t want to talk to people in English because </a:t>
            </a:r>
            <a:r>
              <a:rPr b="1" lang="en" sz="1800"/>
              <a:t>making mistakes makes her feel stupid</a:t>
            </a:r>
            <a:r>
              <a:rPr lang="en" sz="1800"/>
              <a:t>. It would be game-changing to help her </a:t>
            </a:r>
            <a:r>
              <a:rPr b="1" lang="en" sz="1800"/>
              <a:t>embrace mistakes as positive and good for growth</a:t>
            </a:r>
            <a:r>
              <a:rPr lang="en" sz="1800"/>
              <a:t>.</a:t>
            </a:r>
            <a:endParaRPr sz="1800"/>
          </a:p>
        </p:txBody>
      </p:sp>
      <p:sp>
        <p:nvSpPr>
          <p:cNvPr id="137" name="Google Shape;137;p27"/>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7"/>
          <p:cNvPicPr preferRelativeResize="0"/>
          <p:nvPr/>
        </p:nvPicPr>
        <p:blipFill>
          <a:blip r:embed="rId3">
            <a:alphaModFix amt="30000"/>
          </a:blip>
          <a:stretch>
            <a:fillRect/>
          </a:stretch>
        </p:blipFill>
        <p:spPr>
          <a:xfrm>
            <a:off x="6519450" y="3414200"/>
            <a:ext cx="923150" cy="92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102025" y="260238"/>
            <a:ext cx="4510901" cy="4334313"/>
          </a:xfrm>
          <a:prstGeom prst="rect">
            <a:avLst/>
          </a:prstGeom>
          <a:noFill/>
          <a:ln>
            <a:noFill/>
          </a:ln>
        </p:spPr>
      </p:pic>
      <p:pic>
        <p:nvPicPr>
          <p:cNvPr id="144" name="Google Shape;144;p28"/>
          <p:cNvPicPr preferRelativeResize="0"/>
          <p:nvPr/>
        </p:nvPicPr>
        <p:blipFill rotWithShape="1">
          <a:blip r:embed="rId4">
            <a:alphaModFix/>
          </a:blip>
          <a:srcRect b="0" l="0" r="0" t="46958"/>
          <a:stretch/>
        </p:blipFill>
        <p:spPr>
          <a:xfrm>
            <a:off x="4824875" y="940050"/>
            <a:ext cx="4205825" cy="1912224"/>
          </a:xfrm>
          <a:prstGeom prst="rect">
            <a:avLst/>
          </a:prstGeom>
          <a:noFill/>
          <a:ln>
            <a:noFill/>
          </a:ln>
        </p:spPr>
      </p:pic>
      <p:pic>
        <p:nvPicPr>
          <p:cNvPr id="145" name="Google Shape;145;p28"/>
          <p:cNvPicPr preferRelativeResize="0"/>
          <p:nvPr/>
        </p:nvPicPr>
        <p:blipFill rotWithShape="1">
          <a:blip r:embed="rId5">
            <a:alphaModFix/>
          </a:blip>
          <a:srcRect b="90520" l="0" r="0" t="0"/>
          <a:stretch/>
        </p:blipFill>
        <p:spPr>
          <a:xfrm>
            <a:off x="4301325" y="318625"/>
            <a:ext cx="5835066" cy="474149"/>
          </a:xfrm>
          <a:prstGeom prst="rect">
            <a:avLst/>
          </a:prstGeom>
          <a:noFill/>
          <a:ln>
            <a:noFill/>
          </a:ln>
        </p:spPr>
      </p:pic>
      <p:pic>
        <p:nvPicPr>
          <p:cNvPr id="146" name="Google Shape;146;p28"/>
          <p:cNvPicPr preferRelativeResize="0"/>
          <p:nvPr/>
        </p:nvPicPr>
        <p:blipFill>
          <a:blip r:embed="rId6">
            <a:alphaModFix/>
          </a:blip>
          <a:stretch>
            <a:fillRect/>
          </a:stretch>
        </p:blipFill>
        <p:spPr>
          <a:xfrm>
            <a:off x="4650625" y="2999550"/>
            <a:ext cx="4165769" cy="2143949"/>
          </a:xfrm>
          <a:prstGeom prst="rect">
            <a:avLst/>
          </a:prstGeom>
          <a:noFill/>
          <a:ln>
            <a:noFill/>
          </a:ln>
        </p:spPr>
      </p:pic>
      <p:pic>
        <p:nvPicPr>
          <p:cNvPr id="147" name="Google Shape;147;p28"/>
          <p:cNvPicPr preferRelativeResize="0"/>
          <p:nvPr/>
        </p:nvPicPr>
        <p:blipFill>
          <a:blip r:embed="rId7">
            <a:alphaModFix amt="83000"/>
          </a:blip>
          <a:stretch>
            <a:fillRect/>
          </a:stretch>
        </p:blipFill>
        <p:spPr>
          <a:xfrm>
            <a:off x="0" y="0"/>
            <a:ext cx="9144002" cy="5143501"/>
          </a:xfrm>
          <a:prstGeom prst="rect">
            <a:avLst/>
          </a:prstGeom>
          <a:noFill/>
          <a:ln>
            <a:noFill/>
          </a:ln>
        </p:spPr>
      </p:pic>
      <p:sp>
        <p:nvSpPr>
          <p:cNvPr id="148" name="Google Shape;148;p28"/>
          <p:cNvSpPr txBox="1"/>
          <p:nvPr>
            <p:ph idx="4294967295" type="ctrTitle"/>
          </p:nvPr>
        </p:nvSpPr>
        <p:spPr>
          <a:xfrm>
            <a:off x="955875" y="658650"/>
            <a:ext cx="7265700" cy="3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53 HMWs</a:t>
            </a:r>
            <a:endParaRPr sz="4800">
              <a:latin typeface="Montserrat"/>
              <a:ea typeface="Montserrat"/>
              <a:cs typeface="Montserrat"/>
              <a:sym typeface="Montserrat"/>
            </a:endParaRPr>
          </a:p>
          <a:p>
            <a:pPr indent="0" lvl="0" marL="0" rtl="0" algn="l">
              <a:spcBef>
                <a:spcPts val="0"/>
              </a:spcBef>
              <a:spcAft>
                <a:spcPts val="0"/>
              </a:spcAft>
              <a:buNone/>
            </a:pPr>
            <a:r>
              <a:t/>
            </a:r>
            <a:endParaRPr sz="4800">
              <a:latin typeface="Montserrat"/>
              <a:ea typeface="Montserrat"/>
              <a:cs typeface="Montserrat"/>
              <a:sym typeface="Montserrat"/>
            </a:endParaRPr>
          </a:p>
          <a:p>
            <a:pPr indent="0" lvl="0" marL="0" rtl="0" algn="l">
              <a:spcBef>
                <a:spcPts val="0"/>
              </a:spcBef>
              <a:spcAft>
                <a:spcPts val="0"/>
              </a:spcAft>
              <a:buNone/>
            </a:pPr>
            <a:r>
              <a:rPr lang="en" sz="4800">
                <a:latin typeface="Montserrat"/>
                <a:ea typeface="Montserrat"/>
                <a:cs typeface="Montserrat"/>
                <a:sym typeface="Montserrat"/>
              </a:rPr>
              <a:t>8 Categories</a:t>
            </a:r>
            <a:endParaRPr sz="4800">
              <a:latin typeface="Montserrat"/>
              <a:ea typeface="Montserrat"/>
              <a:cs typeface="Montserrat"/>
              <a:sym typeface="Montserrat"/>
            </a:endParaRPr>
          </a:p>
          <a:p>
            <a:pPr indent="0" lvl="0" marL="0" rtl="0" algn="l">
              <a:spcBef>
                <a:spcPts val="0"/>
              </a:spcBef>
              <a:spcAft>
                <a:spcPts val="0"/>
              </a:spcAft>
              <a:buNone/>
            </a:pPr>
            <a:r>
              <a:rPr lang="en" sz="4800">
                <a:latin typeface="Montserrat"/>
                <a:ea typeface="Montserrat"/>
                <a:cs typeface="Montserrat"/>
                <a:sym typeface="Montserrat"/>
              </a:rPr>
              <a:t> </a:t>
            </a:r>
            <a:endParaRPr sz="4800">
              <a:latin typeface="Montserrat"/>
              <a:ea typeface="Montserrat"/>
              <a:cs typeface="Montserrat"/>
              <a:sym typeface="Montserrat"/>
            </a:endParaRPr>
          </a:p>
          <a:p>
            <a:pPr indent="0" lvl="0" marL="0" rtl="0" algn="l">
              <a:spcBef>
                <a:spcPts val="0"/>
              </a:spcBef>
              <a:spcAft>
                <a:spcPts val="0"/>
              </a:spcAft>
              <a:buNone/>
            </a:pPr>
            <a:r>
              <a:rPr b="1" lang="en" sz="1400">
                <a:latin typeface="Montserrat"/>
                <a:ea typeface="Montserrat"/>
                <a:cs typeface="Montserrat"/>
                <a:sym typeface="Montserrat"/>
              </a:rPr>
              <a:t>THEMES:</a:t>
            </a:r>
            <a:r>
              <a:rPr lang="en" sz="1400">
                <a:latin typeface="Montserrat"/>
                <a:ea typeface="Montserrat"/>
                <a:cs typeface="Montserrat"/>
                <a:sym typeface="Montserrat"/>
              </a:rPr>
              <a:t> MISTAKES ARE GOOD, PSYCHOLOGICAL SAFETY (NOT EMBARRASSED), ACTUALLY, WE DON’T NEED LANGUAGE, MISCELLANEOUS, MISTAKES ARE NOT BAD, FEEDBACK MOTIVATION, BUILDING COMMUNITY &amp; CONNECTIONS</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p:txBody>
      </p:sp>
      <p:pic>
        <p:nvPicPr>
          <p:cNvPr id="149" name="Google Shape;149;p28"/>
          <p:cNvPicPr preferRelativeResize="0"/>
          <p:nvPr/>
        </p:nvPicPr>
        <p:blipFill>
          <a:blip r:embed="rId8">
            <a:alphaModFix amt="30000"/>
          </a:blip>
          <a:stretch>
            <a:fillRect/>
          </a:stretch>
        </p:blipFill>
        <p:spPr>
          <a:xfrm>
            <a:off x="5377025" y="895350"/>
            <a:ext cx="2380100" cy="238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dk1"/>
                </a:solidFill>
                <a:latin typeface="Arial"/>
                <a:ea typeface="Arial"/>
                <a:cs typeface="Arial"/>
                <a:sym typeface="Arial"/>
              </a:rPr>
              <a:t>MISTAKES ARE GOOD</a:t>
            </a:r>
            <a:r>
              <a:rPr b="1" lang="en" sz="2000">
                <a:solidFill>
                  <a:schemeClr val="dk1"/>
                </a:solidFill>
                <a:latin typeface="Arial"/>
                <a:ea typeface="Arial"/>
                <a:cs typeface="Arial"/>
                <a:sym typeface="Arial"/>
              </a:rPr>
              <a:t> </a:t>
            </a:r>
            <a:endParaRPr sz="2000"/>
          </a:p>
        </p:txBody>
      </p:sp>
      <p:sp>
        <p:nvSpPr>
          <p:cNvPr id="155" name="Google Shape;155;p29"/>
          <p:cNvSpPr txBox="1"/>
          <p:nvPr>
            <p:ph idx="1" type="body"/>
          </p:nvPr>
        </p:nvSpPr>
        <p:spPr>
          <a:xfrm>
            <a:off x="3604900" y="794450"/>
            <a:ext cx="42681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highlight>
                  <a:srgbClr val="C0CAFC"/>
                </a:highlight>
              </a:rPr>
              <a:t>HMWs</a:t>
            </a:r>
            <a:endParaRPr sz="2400">
              <a:highlight>
                <a:srgbClr val="C0CAFC"/>
              </a:highlight>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mistakes more like achievements? </a:t>
            </a:r>
            <a:endParaRPr b="1"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mistakes more like currency?</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making mistakes fun &amp; playful?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encourage learners to make mistakes?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mistakes more like magic portals?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help learners love their mistakes?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learners want to make mistakes?</a:t>
            </a:r>
            <a:endParaRPr sz="1400"/>
          </a:p>
        </p:txBody>
      </p:sp>
      <p:sp>
        <p:nvSpPr>
          <p:cNvPr id="156" name="Google Shape;156;p29"/>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1101500" y="1048150"/>
            <a:ext cx="1836300" cy="190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rial"/>
                <a:ea typeface="Arial"/>
                <a:cs typeface="Arial"/>
                <a:sym typeface="Arial"/>
              </a:rPr>
              <a:t>ACTUALLY, WE DON’T NEED LANGUAGE</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2000">
                <a:solidFill>
                  <a:schemeClr val="dk1"/>
                </a:solidFill>
                <a:latin typeface="Arial"/>
                <a:ea typeface="Arial"/>
                <a:cs typeface="Arial"/>
                <a:sym typeface="Arial"/>
              </a:rPr>
              <a:t>[dark horse] </a:t>
            </a:r>
            <a:endParaRPr sz="2000"/>
          </a:p>
        </p:txBody>
      </p:sp>
      <p:sp>
        <p:nvSpPr>
          <p:cNvPr id="162" name="Google Shape;162;p30"/>
          <p:cNvSpPr txBox="1"/>
          <p:nvPr>
            <p:ph idx="1" type="body"/>
          </p:nvPr>
        </p:nvSpPr>
        <p:spPr>
          <a:xfrm>
            <a:off x="3604900" y="794450"/>
            <a:ext cx="42681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highlight>
                  <a:srgbClr val="C0CAFC"/>
                </a:highlight>
              </a:rPr>
              <a:t>HMWs</a:t>
            </a:r>
            <a:endParaRPr sz="2400">
              <a:highlight>
                <a:srgbClr val="C0CAFC"/>
              </a:highlight>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connect people without language?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help David enjoy living in a non-English speaking country without investing a lot of time and effort to learn the language (e.g., order the food he might enjoy)?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help David form strong social bonds with people who don’t speak English?</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create connection opportunities that transcend language?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make cultural immersion language agnostic?</a:t>
            </a:r>
            <a:endParaRPr sz="14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None/>
            </a:pPr>
            <a:r>
              <a:t/>
            </a:r>
            <a:endParaRPr sz="1200"/>
          </a:p>
        </p:txBody>
      </p:sp>
      <p:sp>
        <p:nvSpPr>
          <p:cNvPr id="163" name="Google Shape;163;p30"/>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899450" y="1048150"/>
            <a:ext cx="2398200" cy="190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Arial"/>
                <a:ea typeface="Arial"/>
                <a:cs typeface="Arial"/>
                <a:sym typeface="Arial"/>
              </a:rPr>
              <a:t>PSYCHOLOGICAL SAFETY (NOT EMBARRASSED)</a:t>
            </a:r>
            <a:r>
              <a:rPr b="1" lang="en" sz="1800">
                <a:solidFill>
                  <a:schemeClr val="dk1"/>
                </a:solidFill>
                <a:latin typeface="Arial"/>
                <a:ea typeface="Arial"/>
                <a:cs typeface="Arial"/>
                <a:sym typeface="Arial"/>
              </a:rPr>
              <a:t> </a:t>
            </a:r>
            <a:endParaRPr sz="1800"/>
          </a:p>
        </p:txBody>
      </p:sp>
      <p:sp>
        <p:nvSpPr>
          <p:cNvPr id="169" name="Google Shape;169;p31"/>
          <p:cNvSpPr txBox="1"/>
          <p:nvPr>
            <p:ph idx="1" type="body"/>
          </p:nvPr>
        </p:nvSpPr>
        <p:spPr>
          <a:xfrm>
            <a:off x="3604900" y="794450"/>
            <a:ext cx="42681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highlight>
                  <a:srgbClr val="C0CAFC"/>
                </a:highlight>
              </a:rPr>
              <a:t>HMWs</a:t>
            </a:r>
            <a:endParaRPr sz="2400">
              <a:highlight>
                <a:srgbClr val="C0CAFC"/>
              </a:highlight>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provide practice opportunities that can’t cause embarrassment?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create a safe environment to get learners to use the language they want to learn.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take the self out of language learning?</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remove judgment from language learning environments?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HMW eliminate the embarrassment associated with not being able to speak the local language?</a:t>
            </a:r>
            <a:endParaRPr sz="1400">
              <a:solidFill>
                <a:schemeClr val="dk1"/>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None/>
            </a:pPr>
            <a:r>
              <a:t/>
            </a:r>
            <a:endParaRPr sz="1200"/>
          </a:p>
        </p:txBody>
      </p:sp>
      <p:sp>
        <p:nvSpPr>
          <p:cNvPr id="170" name="Google Shape;170;p31"/>
          <p:cNvSpPr txBox="1"/>
          <p:nvPr>
            <p:ph idx="12" type="sldNum"/>
          </p:nvPr>
        </p:nvSpPr>
        <p:spPr>
          <a:xfrm>
            <a:off x="8536449"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2"/>
          <p:cNvPicPr preferRelativeResize="0"/>
          <p:nvPr/>
        </p:nvPicPr>
        <p:blipFill rotWithShape="1">
          <a:blip r:embed="rId3">
            <a:alphaModFix/>
          </a:blip>
          <a:srcRect b="8760" l="8189" r="9756" t="16685"/>
          <a:stretch/>
        </p:blipFill>
        <p:spPr>
          <a:xfrm rot="-594031">
            <a:off x="81058" y="413844"/>
            <a:ext cx="5429507" cy="3699964"/>
          </a:xfrm>
          <a:prstGeom prst="rect">
            <a:avLst/>
          </a:prstGeom>
          <a:noFill/>
          <a:ln>
            <a:noFill/>
          </a:ln>
        </p:spPr>
      </p:pic>
      <p:sp>
        <p:nvSpPr>
          <p:cNvPr id="176" name="Google Shape;176;p32"/>
          <p:cNvSpPr txBox="1"/>
          <p:nvPr>
            <p:ph idx="4294967295" type="ctrTitle"/>
          </p:nvPr>
        </p:nvSpPr>
        <p:spPr>
          <a:xfrm>
            <a:off x="5720275" y="806725"/>
            <a:ext cx="2961900" cy="29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Top Three</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Solutions</a:t>
            </a:r>
            <a:br>
              <a:rPr lang="en">
                <a:solidFill>
                  <a:schemeClr val="dk1"/>
                </a:solidFill>
              </a:rPr>
            </a:b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Mistake Comedy Club</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Cultural Checker</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Immersive Practice</a:t>
            </a:r>
            <a:endParaRPr sz="18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riz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