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79" r:id="rId2"/>
    <p:sldId id="280" r:id="rId3"/>
    <p:sldId id="276" r:id="rId4"/>
    <p:sldId id="278" r:id="rId5"/>
    <p:sldId id="259" r:id="rId6"/>
    <p:sldId id="261" r:id="rId7"/>
    <p:sldId id="263" r:id="rId8"/>
    <p:sldId id="265" r:id="rId9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9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AAFF0D-ED55-4BB6-A17C-EEE83C2180BA}" type="datetimeFigureOut">
              <a:rPr lang="id-ID" smtClean="0"/>
              <a:pPr/>
              <a:t>06/03/2023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ECEA64-FD06-4E75-8FC6-A3B9532C99B4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84116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E648C-3619-4B88-8C17-A48D37F1849C}" type="datetimeFigureOut">
              <a:rPr lang="id-ID" smtClean="0"/>
              <a:pPr/>
              <a:t>06/03/2023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73D7-B95A-40EA-8D67-44D5377DAE94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E648C-3619-4B88-8C17-A48D37F1849C}" type="datetimeFigureOut">
              <a:rPr lang="id-ID" smtClean="0"/>
              <a:pPr/>
              <a:t>06/03/2023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73D7-B95A-40EA-8D67-44D5377DAE94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E648C-3619-4B88-8C17-A48D37F1849C}" type="datetimeFigureOut">
              <a:rPr lang="id-ID" smtClean="0"/>
              <a:pPr/>
              <a:t>06/03/2023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73D7-B95A-40EA-8D67-44D5377DAE94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E648C-3619-4B88-8C17-A48D37F1849C}" type="datetimeFigureOut">
              <a:rPr lang="id-ID" smtClean="0"/>
              <a:pPr/>
              <a:t>06/03/2023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73D7-B95A-40EA-8D67-44D5377DAE94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E648C-3619-4B88-8C17-A48D37F1849C}" type="datetimeFigureOut">
              <a:rPr lang="id-ID" smtClean="0"/>
              <a:pPr/>
              <a:t>06/03/2023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73D7-B95A-40EA-8D67-44D5377DAE94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E648C-3619-4B88-8C17-A48D37F1849C}" type="datetimeFigureOut">
              <a:rPr lang="id-ID" smtClean="0"/>
              <a:pPr/>
              <a:t>06/03/2023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73D7-B95A-40EA-8D67-44D5377DAE94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E648C-3619-4B88-8C17-A48D37F1849C}" type="datetimeFigureOut">
              <a:rPr lang="id-ID" smtClean="0"/>
              <a:pPr/>
              <a:t>06/03/2023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73D7-B95A-40EA-8D67-44D5377DAE94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E648C-3619-4B88-8C17-A48D37F1849C}" type="datetimeFigureOut">
              <a:rPr lang="id-ID" smtClean="0"/>
              <a:pPr/>
              <a:t>06/03/2023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73D7-B95A-40EA-8D67-44D5377DAE94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E648C-3619-4B88-8C17-A48D37F1849C}" type="datetimeFigureOut">
              <a:rPr lang="id-ID" smtClean="0"/>
              <a:pPr/>
              <a:t>06/03/2023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73D7-B95A-40EA-8D67-44D5377DAE94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E648C-3619-4B88-8C17-A48D37F1849C}" type="datetimeFigureOut">
              <a:rPr lang="id-ID" smtClean="0"/>
              <a:pPr/>
              <a:t>06/03/2023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73D7-B95A-40EA-8D67-44D5377DAE94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E648C-3619-4B88-8C17-A48D37F1849C}" type="datetimeFigureOut">
              <a:rPr lang="id-ID" smtClean="0"/>
              <a:pPr/>
              <a:t>06/03/2023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73D7-B95A-40EA-8D67-44D5377DAE94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E648C-3619-4B88-8C17-A48D37F1849C}" type="datetimeFigureOut">
              <a:rPr lang="id-ID" smtClean="0"/>
              <a:pPr/>
              <a:t>06/03/2023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273D7-B95A-40EA-8D67-44D5377DAE94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6" Type="http://schemas.openxmlformats.org/officeDocument/2006/relationships/audio" Target="../media/audio5.wav"/><Relationship Id="rId5" Type="http://schemas.openxmlformats.org/officeDocument/2006/relationships/audio" Target="../media/audio4.wav"/><Relationship Id="rId4" Type="http://schemas.openxmlformats.org/officeDocument/2006/relationships/audio" Target="../media/audio3.wav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audio7.wav"/><Relationship Id="rId2" Type="http://schemas.openxmlformats.org/officeDocument/2006/relationships/audio" Target="../media/audio6.wav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audio" Target="../media/audio1.wav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6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6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14356"/>
            <a:ext cx="8229600" cy="5411807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ctr">
              <a:buNone/>
            </a:pPr>
            <a:endParaRPr lang="id-ID" sz="9600" b="1" dirty="0" smtClean="0">
              <a:solidFill>
                <a:srgbClr val="C00000"/>
              </a:solidFill>
              <a:latin typeface="Algerian" pitchFamily="82" charset="0"/>
            </a:endParaRPr>
          </a:p>
          <a:p>
            <a:pPr marL="0" indent="0" algn="ctr">
              <a:buNone/>
            </a:pPr>
            <a:r>
              <a:rPr lang="id-ID" sz="9600" b="1" dirty="0" smtClean="0">
                <a:solidFill>
                  <a:srgbClr val="0000CC"/>
                </a:solidFill>
                <a:latin typeface="Algerian" pitchFamily="82" charset="0"/>
              </a:rPr>
              <a:t>Motivasi </a:t>
            </a:r>
            <a:endParaRPr lang="id-ID" sz="9600" b="1" dirty="0">
              <a:solidFill>
                <a:srgbClr val="0000CC"/>
              </a:solidFill>
              <a:latin typeface="Algerian" pitchFamily="8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d-ID" sz="7200" b="1" dirty="0" smtClean="0">
                <a:solidFill>
                  <a:srgbClr val="FF0000"/>
                </a:solidFill>
              </a:rPr>
              <a:t>MOTIF </a:t>
            </a:r>
            <a:r>
              <a:rPr lang="id-ID" sz="7200" b="1" dirty="0" smtClean="0"/>
              <a:t>/ </a:t>
            </a:r>
            <a:r>
              <a:rPr lang="id-ID" sz="7200" b="1" dirty="0" smtClean="0">
                <a:solidFill>
                  <a:srgbClr val="0000CC"/>
                </a:solidFill>
              </a:rPr>
              <a:t>MOTIVASI</a:t>
            </a:r>
            <a:endParaRPr lang="id-ID" sz="7200" b="1" dirty="0">
              <a:solidFill>
                <a:srgbClr val="0000C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3600" b="1" dirty="0" smtClean="0">
                <a:solidFill>
                  <a:srgbClr val="A50021"/>
                </a:solidFill>
              </a:rPr>
              <a:t>ADALAH</a:t>
            </a:r>
            <a:r>
              <a:rPr lang="id-ID" sz="3600" dirty="0" smtClean="0"/>
              <a:t> “ </a:t>
            </a:r>
            <a:r>
              <a:rPr lang="id-ID" sz="3600" b="1" dirty="0" smtClean="0">
                <a:solidFill>
                  <a:schemeClr val="accent2">
                    <a:lumMod val="50000"/>
                  </a:schemeClr>
                </a:solidFill>
              </a:rPr>
              <a:t>DORONGAN </a:t>
            </a:r>
            <a:r>
              <a:rPr lang="id-ID" sz="3600" b="1" dirty="0" smtClean="0">
                <a:solidFill>
                  <a:srgbClr val="0000CC"/>
                </a:solidFill>
              </a:rPr>
              <a:t>YANG BERASAL DARI DALAM DIRI SESEORANG, YANG </a:t>
            </a:r>
            <a:r>
              <a:rPr lang="id-ID" sz="3600" b="1" dirty="0" smtClean="0">
                <a:solidFill>
                  <a:srgbClr val="A50021"/>
                </a:solidFill>
              </a:rPr>
              <a:t>MEMBANGUNKAN</a:t>
            </a:r>
            <a:r>
              <a:rPr lang="id-ID" sz="3600" b="1" dirty="0" smtClean="0">
                <a:solidFill>
                  <a:srgbClr val="0000CC"/>
                </a:solidFill>
              </a:rPr>
              <a:t> , </a:t>
            </a:r>
            <a:r>
              <a:rPr lang="id-ID" sz="3600" b="1" dirty="0" smtClean="0">
                <a:solidFill>
                  <a:srgbClr val="00B050"/>
                </a:solidFill>
              </a:rPr>
              <a:t>MENGARAHKAN</a:t>
            </a:r>
            <a:r>
              <a:rPr lang="id-ID" sz="3600" b="1" dirty="0" smtClean="0">
                <a:solidFill>
                  <a:srgbClr val="0000CC"/>
                </a:solidFill>
              </a:rPr>
              <a:t> DAN </a:t>
            </a:r>
            <a:r>
              <a:rPr lang="id-ID" sz="3600" b="1" dirty="0" smtClean="0">
                <a:solidFill>
                  <a:srgbClr val="00B0F0"/>
                </a:solidFill>
              </a:rPr>
              <a:t>MENGINTEGRASIKAN </a:t>
            </a:r>
            <a:r>
              <a:rPr lang="id-ID" sz="3600" b="1" dirty="0" smtClean="0">
                <a:solidFill>
                  <a:srgbClr val="0000CC"/>
                </a:solidFill>
              </a:rPr>
              <a:t>TINGKAH LAKU SESEORANG PADA </a:t>
            </a:r>
            <a:r>
              <a:rPr lang="id-ID" sz="3600" b="1" dirty="0" smtClean="0">
                <a:solidFill>
                  <a:schemeClr val="accent6">
                    <a:lumMod val="50000"/>
                  </a:schemeClr>
                </a:solidFill>
              </a:rPr>
              <a:t>SITUASI TERTENTU </a:t>
            </a:r>
            <a:r>
              <a:rPr lang="id-ID" sz="3600" b="1" dirty="0" smtClean="0">
                <a:solidFill>
                  <a:srgbClr val="0000CC"/>
                </a:solidFill>
              </a:rPr>
              <a:t>UNTUK MENCAPAI </a:t>
            </a:r>
            <a:r>
              <a:rPr lang="id-ID" sz="3600" b="1" dirty="0" smtClean="0">
                <a:solidFill>
                  <a:srgbClr val="FF0000"/>
                </a:solidFill>
              </a:rPr>
              <a:t>TUJUAN</a:t>
            </a:r>
            <a:r>
              <a:rPr lang="id-ID" sz="3600" b="1" dirty="0" smtClean="0">
                <a:solidFill>
                  <a:srgbClr val="0000CC"/>
                </a:solidFill>
              </a:rPr>
              <a:t> TERTENTU PULA “</a:t>
            </a:r>
            <a:endParaRPr lang="id-ID" sz="3600" b="1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4" name="WordArt 6"/>
          <p:cNvSpPr>
            <a:spLocks noChangeArrowheads="1" noChangeShapeType="1" noTextEdit="1"/>
          </p:cNvSpPr>
          <p:nvPr/>
        </p:nvSpPr>
        <p:spPr bwMode="auto">
          <a:xfrm>
            <a:off x="685800" y="1295400"/>
            <a:ext cx="1966913" cy="381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id-ID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MANUSIA :</a:t>
            </a:r>
          </a:p>
        </p:txBody>
      </p:sp>
      <p:sp>
        <p:nvSpPr>
          <p:cNvPr id="365575" name="WordArt 7"/>
          <p:cNvSpPr>
            <a:spLocks noChangeArrowheads="1" noChangeShapeType="1" noTextEdit="1"/>
          </p:cNvSpPr>
          <p:nvPr/>
        </p:nvSpPr>
        <p:spPr bwMode="auto">
          <a:xfrm>
            <a:off x="3124200" y="1066800"/>
            <a:ext cx="2438400" cy="304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id-ID" sz="1200" i="1" kern="1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808080">
                      <a:alpha val="79999"/>
                    </a:srgbClr>
                  </a:outerShdw>
                </a:effectLst>
                <a:latin typeface="Arial Black"/>
              </a:rPr>
              <a:t>*  MAKHLUK BIOLOGIS</a:t>
            </a:r>
          </a:p>
        </p:txBody>
      </p:sp>
      <p:sp>
        <p:nvSpPr>
          <p:cNvPr id="365576" name="WordArt 8"/>
          <p:cNvSpPr>
            <a:spLocks noChangeArrowheads="1" noChangeShapeType="1" noTextEdit="1"/>
          </p:cNvSpPr>
          <p:nvPr/>
        </p:nvSpPr>
        <p:spPr bwMode="auto">
          <a:xfrm>
            <a:off x="3124200" y="1676400"/>
            <a:ext cx="2438400" cy="304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id-ID" sz="1200" i="1" kern="1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808080">
                      <a:alpha val="79999"/>
                    </a:srgbClr>
                  </a:outerShdw>
                </a:effectLst>
                <a:latin typeface="Arial Black"/>
              </a:rPr>
              <a:t>*  MAKHLUK SOSIAL</a:t>
            </a:r>
          </a:p>
        </p:txBody>
      </p:sp>
      <p:sp>
        <p:nvSpPr>
          <p:cNvPr id="365577" name="WordArt 9"/>
          <p:cNvSpPr>
            <a:spLocks noChangeArrowheads="1" noChangeShapeType="1" noTextEdit="1"/>
          </p:cNvSpPr>
          <p:nvPr/>
        </p:nvSpPr>
        <p:spPr bwMode="auto">
          <a:xfrm>
            <a:off x="6858000" y="1371600"/>
            <a:ext cx="1905000" cy="304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id-ID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LINGKUNGAN</a:t>
            </a:r>
          </a:p>
        </p:txBody>
      </p:sp>
      <p:sp>
        <p:nvSpPr>
          <p:cNvPr id="365578" name="AutoShape 10"/>
          <p:cNvSpPr>
            <a:spLocks noChangeArrowheads="1"/>
          </p:cNvSpPr>
          <p:nvPr/>
        </p:nvSpPr>
        <p:spPr bwMode="auto">
          <a:xfrm rot="5400000">
            <a:off x="5791200" y="1143000"/>
            <a:ext cx="838200" cy="838200"/>
          </a:xfrm>
          <a:prstGeom prst="triangle">
            <a:avLst>
              <a:gd name="adj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365579" name="Text Box 11"/>
          <p:cNvSpPr txBox="1">
            <a:spLocks noChangeArrowheads="1"/>
          </p:cNvSpPr>
          <p:nvPr/>
        </p:nvSpPr>
        <p:spPr bwMode="auto">
          <a:xfrm>
            <a:off x="4267200" y="2514600"/>
            <a:ext cx="2895600" cy="395288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latin typeface="Arial" charset="0"/>
              </a:rPr>
              <a:t>TIGA MOTIVE SOSIAL</a:t>
            </a:r>
          </a:p>
        </p:txBody>
      </p:sp>
      <p:sp>
        <p:nvSpPr>
          <p:cNvPr id="365580" name="Freeform 12"/>
          <p:cNvSpPr>
            <a:spLocks/>
          </p:cNvSpPr>
          <p:nvPr/>
        </p:nvSpPr>
        <p:spPr bwMode="auto">
          <a:xfrm>
            <a:off x="3654425" y="2181225"/>
            <a:ext cx="609600" cy="533400"/>
          </a:xfrm>
          <a:custGeom>
            <a:avLst/>
            <a:gdLst>
              <a:gd name="T0" fmla="*/ 0 w 384"/>
              <a:gd name="T1" fmla="*/ 0 h 336"/>
              <a:gd name="T2" fmla="*/ 0 w 384"/>
              <a:gd name="T3" fmla="*/ 846772589 h 336"/>
              <a:gd name="T4" fmla="*/ 967740089 w 384"/>
              <a:gd name="T5" fmla="*/ 846772589 h 336"/>
              <a:gd name="T6" fmla="*/ 0 60000 65536"/>
              <a:gd name="T7" fmla="*/ 0 60000 65536"/>
              <a:gd name="T8" fmla="*/ 0 60000 65536"/>
              <a:gd name="T9" fmla="*/ 0 w 384"/>
              <a:gd name="T10" fmla="*/ 0 h 336"/>
              <a:gd name="T11" fmla="*/ 384 w 384"/>
              <a:gd name="T12" fmla="*/ 336 h 3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84" h="336">
                <a:moveTo>
                  <a:pt x="0" y="0"/>
                </a:moveTo>
                <a:lnTo>
                  <a:pt x="0" y="336"/>
                </a:lnTo>
                <a:lnTo>
                  <a:pt x="384" y="336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365582" name="Freeform 14"/>
          <p:cNvSpPr>
            <a:spLocks/>
          </p:cNvSpPr>
          <p:nvPr/>
        </p:nvSpPr>
        <p:spPr bwMode="auto">
          <a:xfrm>
            <a:off x="7159625" y="2181225"/>
            <a:ext cx="685800" cy="533400"/>
          </a:xfrm>
          <a:custGeom>
            <a:avLst/>
            <a:gdLst>
              <a:gd name="T0" fmla="*/ 0 w 432"/>
              <a:gd name="T1" fmla="*/ 846772589 h 336"/>
              <a:gd name="T2" fmla="*/ 1088707589 w 432"/>
              <a:gd name="T3" fmla="*/ 846772589 h 336"/>
              <a:gd name="T4" fmla="*/ 1088707589 w 432"/>
              <a:gd name="T5" fmla="*/ 0 h 336"/>
              <a:gd name="T6" fmla="*/ 0 60000 65536"/>
              <a:gd name="T7" fmla="*/ 0 60000 65536"/>
              <a:gd name="T8" fmla="*/ 0 60000 65536"/>
              <a:gd name="T9" fmla="*/ 0 w 432"/>
              <a:gd name="T10" fmla="*/ 0 h 336"/>
              <a:gd name="T11" fmla="*/ 432 w 432"/>
              <a:gd name="T12" fmla="*/ 336 h 3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336">
                <a:moveTo>
                  <a:pt x="0" y="336"/>
                </a:moveTo>
                <a:lnTo>
                  <a:pt x="432" y="336"/>
                </a:lnTo>
                <a:lnTo>
                  <a:pt x="432" y="0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id-ID"/>
          </a:p>
        </p:txBody>
      </p:sp>
      <p:sp>
        <p:nvSpPr>
          <p:cNvPr id="365583" name="WordArt 15"/>
          <p:cNvSpPr>
            <a:spLocks noChangeArrowheads="1" noChangeShapeType="1" noTextEdit="1"/>
          </p:cNvSpPr>
          <p:nvPr/>
        </p:nvSpPr>
        <p:spPr bwMode="auto">
          <a:xfrm>
            <a:off x="381000" y="3048000"/>
            <a:ext cx="2447925" cy="2476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id-ID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Impact"/>
              </a:rPr>
              <a:t>TIGA MOTIVE SOSIAL  :</a:t>
            </a:r>
          </a:p>
        </p:txBody>
      </p:sp>
      <p:sp>
        <p:nvSpPr>
          <p:cNvPr id="365584" name="Text Box 16"/>
          <p:cNvSpPr txBox="1">
            <a:spLocks noChangeArrowheads="1"/>
          </p:cNvSpPr>
          <p:nvPr/>
        </p:nvSpPr>
        <p:spPr bwMode="auto">
          <a:xfrm>
            <a:off x="685800" y="3429000"/>
            <a:ext cx="80772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0"/>
              </a:spcBef>
              <a:buFontTx/>
              <a:buAutoNum type="arabicPeriod"/>
            </a:pPr>
            <a:r>
              <a:rPr lang="en-US" sz="2400" b="1">
                <a:latin typeface="Arial" charset="0"/>
              </a:rPr>
              <a:t>MOTIVE BERSAHABAT ( AFFILIATION MOTIVE )</a:t>
            </a:r>
          </a:p>
          <a:p>
            <a:pPr marL="342900" indent="-342900">
              <a:spcBef>
                <a:spcPct val="0"/>
              </a:spcBef>
              <a:buFontTx/>
              <a:buAutoNum type="arabicPeriod"/>
            </a:pPr>
            <a:r>
              <a:rPr lang="en-US" sz="2400" b="1">
                <a:latin typeface="Arial" charset="0"/>
              </a:rPr>
              <a:t>MOTIVE BERKUASA ( POWER MOTIVE )</a:t>
            </a:r>
          </a:p>
          <a:p>
            <a:pPr marL="342900" indent="-342900">
              <a:spcBef>
                <a:spcPct val="0"/>
              </a:spcBef>
              <a:buFontTx/>
              <a:buAutoNum type="arabicPeriod"/>
            </a:pPr>
            <a:r>
              <a:rPr lang="en-US" sz="2400" b="1">
                <a:latin typeface="Arial" charset="0"/>
              </a:rPr>
              <a:t>MOTIVE BERPRESTASI (ACHIEVEMENT MOTIVE )</a:t>
            </a:r>
          </a:p>
        </p:txBody>
      </p:sp>
      <p:sp>
        <p:nvSpPr>
          <p:cNvPr id="365585" name="Text Box 17"/>
          <p:cNvSpPr txBox="1">
            <a:spLocks noChangeArrowheads="1"/>
          </p:cNvSpPr>
          <p:nvPr/>
        </p:nvSpPr>
        <p:spPr bwMode="auto">
          <a:xfrm>
            <a:off x="304800" y="4876800"/>
            <a:ext cx="85344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8288" indent="-268288">
              <a:buFontTx/>
              <a:buChar char="•"/>
            </a:pPr>
            <a:r>
              <a:rPr lang="en-US" sz="2400"/>
              <a:t>KEKUATAN MASING-MASING MOTIVE PADA SESEORANG TIDAKLAH SAMA, JUGA MOTIVE ORANG YANG SATU BERBEDA DENGAN MOTIVE ORANG YANG LAIN</a:t>
            </a: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457200" y="76200"/>
            <a:ext cx="8153400" cy="838200"/>
            <a:chOff x="288" y="50"/>
            <a:chExt cx="5136" cy="528"/>
          </a:xfrm>
        </p:grpSpPr>
        <p:sp>
          <p:nvSpPr>
            <p:cNvPr id="10254" name="WordArt 4"/>
            <p:cNvSpPr>
              <a:spLocks noChangeArrowheads="1" noChangeShapeType="1" noTextEdit="1"/>
            </p:cNvSpPr>
            <p:nvPr/>
          </p:nvSpPr>
          <p:spPr bwMode="auto">
            <a:xfrm>
              <a:off x="1872" y="144"/>
              <a:ext cx="1803" cy="18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id-ID" sz="3600" kern="10">
                  <a:ln w="9525">
                    <a:noFill/>
                    <a:round/>
                    <a:headEnd/>
                    <a:tailEnd/>
                  </a:ln>
                  <a:gradFill rotWithShape="1">
                    <a:gsLst>
                      <a:gs pos="0">
                        <a:srgbClr val="FFFF00"/>
                      </a:gs>
                      <a:gs pos="100000">
                        <a:srgbClr val="FF9933"/>
                      </a:gs>
                    </a:gsLst>
                    <a:path path="rect">
                      <a:fillToRect l="50000" t="50000" r="50000" b="50000"/>
                    </a:path>
                  </a:gradFill>
                  <a:effectLst>
                    <a:outerShdw dist="35921" dir="2700000" algn="ctr" rotWithShape="0">
                      <a:srgbClr val="C0C0C0">
                        <a:alpha val="79999"/>
                      </a:srgbClr>
                    </a:outerShdw>
                  </a:effectLst>
                  <a:latin typeface="Impact"/>
                </a:rPr>
                <a:t>3 MOTIVE SOSIAL</a:t>
              </a:r>
            </a:p>
          </p:txBody>
        </p:sp>
        <p:sp>
          <p:nvSpPr>
            <p:cNvPr id="10255" name="WordArt 5"/>
            <p:cNvSpPr>
              <a:spLocks noChangeArrowheads="1" noChangeShapeType="1" noTextEdit="1"/>
            </p:cNvSpPr>
            <p:nvPr/>
          </p:nvSpPr>
          <p:spPr bwMode="auto">
            <a:xfrm>
              <a:off x="1440" y="384"/>
              <a:ext cx="2820" cy="9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sv-SE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effectLst>
                    <a:outerShdw dist="35921" dir="2700000" algn="ctr" rotWithShape="0">
                      <a:srgbClr val="808080">
                        <a:alpha val="79999"/>
                      </a:srgbClr>
                    </a:outerShdw>
                  </a:effectLst>
                  <a:latin typeface="Arial Black"/>
                </a:rPr>
                <a:t>PROF. DR. DAVID C. McCLELLAND</a:t>
              </a:r>
              <a:endParaRPr lang="id-ID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>
                  <a:outerShdw dist="35921" dir="2700000" algn="ctr" rotWithShape="0">
                    <a:srgbClr val="808080">
                      <a:alpha val="79999"/>
                    </a:srgbClr>
                  </a:outerShdw>
                </a:effectLst>
                <a:latin typeface="Arial Black"/>
              </a:endParaRPr>
            </a:p>
          </p:txBody>
        </p:sp>
        <p:sp>
          <p:nvSpPr>
            <p:cNvPr id="10256" name="Rectangle 18"/>
            <p:cNvSpPr>
              <a:spLocks noChangeArrowheads="1"/>
            </p:cNvSpPr>
            <p:nvPr/>
          </p:nvSpPr>
          <p:spPr bwMode="auto">
            <a:xfrm>
              <a:off x="288" y="50"/>
              <a:ext cx="5136" cy="5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d-ID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655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655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655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6557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655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6557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655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6557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655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6557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6557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800" decel="100000"/>
                                        <p:tgtEl>
                                          <p:spTgt spid="3655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800" decel="100000" fill="hold"/>
                                        <p:tgtEl>
                                          <p:spTgt spid="3655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800" decel="100000" fill="hold"/>
                                        <p:tgtEl>
                                          <p:spTgt spid="3655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800" decel="100000" fill="hold"/>
                                        <p:tgtEl>
                                          <p:spTgt spid="3655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655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655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800" decel="100000"/>
                                        <p:tgtEl>
                                          <p:spTgt spid="3655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800" decel="100000" fill="hold"/>
                                        <p:tgtEl>
                                          <p:spTgt spid="3655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800" decel="100000" fill="hold"/>
                                        <p:tgtEl>
                                          <p:spTgt spid="3655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800" decel="100000" fill="hold"/>
                                        <p:tgtEl>
                                          <p:spTgt spid="3655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655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655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2" dur="500"/>
                                        <p:tgtEl>
                                          <p:spTgt spid="3655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7" dur="500"/>
                                        <p:tgtEl>
                                          <p:spTgt spid="3655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2" dur="2000"/>
                                        <p:tgtEl>
                                          <p:spTgt spid="36558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ind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6" dur="2000"/>
                                        <p:tgtEl>
                                          <p:spTgt spid="3655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ind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000"/>
                            </p:stCondLst>
                            <p:childTnLst>
                              <p:par>
                                <p:cTn id="68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0" dur="2000"/>
                                        <p:tgtEl>
                                          <p:spTgt spid="36558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ind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655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65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900" decel="100000" fill="hold"/>
                                        <p:tgtEl>
                                          <p:spTgt spid="365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65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ind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8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655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8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655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8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655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9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92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655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655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9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655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9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00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655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0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655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655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655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655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3655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3655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5574" grpId="0" animBg="1"/>
      <p:bldP spid="365575" grpId="0" animBg="1"/>
      <p:bldP spid="365576" grpId="0" animBg="1"/>
      <p:bldP spid="365577" grpId="0" animBg="1"/>
      <p:bldP spid="365578" grpId="0" animBg="1"/>
      <p:bldP spid="365579" grpId="0" animBg="1"/>
      <p:bldP spid="365580" grpId="0" animBg="1"/>
      <p:bldP spid="365582" grpId="0" animBg="1"/>
      <p:bldP spid="365583" grpId="0" animBg="1"/>
      <p:bldP spid="36558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9" name="Text Box 9"/>
          <p:cNvSpPr txBox="1">
            <a:spLocks noChangeArrowheads="1"/>
          </p:cNvSpPr>
          <p:nvPr/>
        </p:nvSpPr>
        <p:spPr bwMode="auto">
          <a:xfrm>
            <a:off x="609600" y="4083050"/>
            <a:ext cx="8305800" cy="2446338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8288" indent="-268288">
              <a:spcBef>
                <a:spcPct val="0"/>
              </a:spcBef>
              <a:buFontTx/>
              <a:buChar char="•"/>
            </a:pPr>
            <a:r>
              <a:rPr lang="en-US" sz="2200" b="1">
                <a:latin typeface="Arial" charset="0"/>
              </a:rPr>
              <a:t>KURANG MENGHIRAUKAN ORANG LAIN</a:t>
            </a:r>
          </a:p>
          <a:p>
            <a:pPr marL="268288" indent="-268288">
              <a:spcBef>
                <a:spcPct val="0"/>
              </a:spcBef>
              <a:buFontTx/>
              <a:buChar char="•"/>
            </a:pPr>
            <a:r>
              <a:rPr lang="en-US" sz="2200" b="1">
                <a:latin typeface="Arial" charset="0"/>
              </a:rPr>
              <a:t>LINGKUNGAN DAN KAWAN ADALAH ALAT UNTUK MENCAPAI TUJUAN</a:t>
            </a:r>
          </a:p>
          <a:p>
            <a:pPr marL="268288" indent="-268288">
              <a:spcBef>
                <a:spcPct val="0"/>
              </a:spcBef>
              <a:buFontTx/>
              <a:buChar char="•"/>
            </a:pPr>
            <a:r>
              <a:rPr lang="en-US" sz="2200" b="1">
                <a:latin typeface="Arial" charset="0"/>
              </a:rPr>
              <a:t>SELALU INGIN MENCAPAI HASIL YANG LEBIH BAIK DAN MERASA PUAS BILA BERPRESTASI</a:t>
            </a:r>
          </a:p>
          <a:p>
            <a:pPr marL="268288" indent="-268288">
              <a:spcBef>
                <a:spcPct val="0"/>
              </a:spcBef>
              <a:buFontTx/>
              <a:buChar char="•"/>
            </a:pPr>
            <a:r>
              <a:rPr lang="en-US" sz="2200" b="1">
                <a:latin typeface="Arial" charset="0"/>
              </a:rPr>
              <a:t>BERUSAHA MELAKUKAN SESUATU DENGAN CARA YANG KREATIF DAN INOVATIF</a:t>
            </a:r>
          </a:p>
        </p:txBody>
      </p:sp>
      <p:sp>
        <p:nvSpPr>
          <p:cNvPr id="368647" name="Text Box 7"/>
          <p:cNvSpPr txBox="1">
            <a:spLocks noChangeArrowheads="1"/>
          </p:cNvSpPr>
          <p:nvPr/>
        </p:nvSpPr>
        <p:spPr bwMode="auto">
          <a:xfrm>
            <a:off x="609600" y="2254250"/>
            <a:ext cx="8305800" cy="1106488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8288" indent="-268288">
              <a:spcBef>
                <a:spcPct val="0"/>
              </a:spcBef>
              <a:buFontTx/>
              <a:buChar char="•"/>
            </a:pPr>
            <a:r>
              <a:rPr lang="en-US" sz="2200" b="1">
                <a:latin typeface="Arial" charset="0"/>
              </a:rPr>
              <a:t>INGIN MENGUASAI ORANG LAIN</a:t>
            </a:r>
          </a:p>
          <a:p>
            <a:pPr marL="268288" indent="-268288">
              <a:spcBef>
                <a:spcPct val="0"/>
              </a:spcBef>
              <a:buFontTx/>
              <a:buChar char="•"/>
            </a:pPr>
            <a:r>
              <a:rPr lang="en-US" sz="2200" b="1">
                <a:latin typeface="Arial" charset="0"/>
              </a:rPr>
              <a:t>TIDAK PEDULI DENGAN PERASAAN ORANG LAIN</a:t>
            </a:r>
          </a:p>
          <a:p>
            <a:pPr marL="268288" indent="-268288">
              <a:spcBef>
                <a:spcPct val="0"/>
              </a:spcBef>
              <a:buFontTx/>
              <a:buChar char="•"/>
            </a:pPr>
            <a:r>
              <a:rPr lang="en-US" sz="2200" b="1">
                <a:latin typeface="Arial" charset="0"/>
              </a:rPr>
              <a:t>BERUSAHA MENOLONG ORANG LAIN TANPA DIMINTA</a:t>
            </a:r>
          </a:p>
        </p:txBody>
      </p:sp>
      <p:sp>
        <p:nvSpPr>
          <p:cNvPr id="368645" name="Text Box 5"/>
          <p:cNvSpPr txBox="1">
            <a:spLocks noChangeArrowheads="1"/>
          </p:cNvSpPr>
          <p:nvPr/>
        </p:nvSpPr>
        <p:spPr bwMode="auto">
          <a:xfrm>
            <a:off x="609600" y="733425"/>
            <a:ext cx="8305800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8288" indent="-268288">
              <a:spcBef>
                <a:spcPct val="0"/>
              </a:spcBef>
              <a:buFontTx/>
              <a:buChar char="•"/>
            </a:pPr>
            <a:r>
              <a:rPr lang="en-US" sz="2400" b="1">
                <a:latin typeface="Arial" charset="0"/>
              </a:rPr>
              <a:t>MENGUTAMAKAN KEAKRABAN</a:t>
            </a:r>
          </a:p>
          <a:p>
            <a:pPr marL="268288" indent="-268288">
              <a:spcBef>
                <a:spcPct val="0"/>
              </a:spcBef>
              <a:buFontTx/>
              <a:buChar char="•"/>
            </a:pPr>
            <a:r>
              <a:rPr lang="en-US" sz="2400" b="1">
                <a:latin typeface="Arial" charset="0"/>
              </a:rPr>
              <a:t>SUKA MEMPERHATIKAN ORANG LAIN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120650" y="304800"/>
            <a:ext cx="2667000" cy="457200"/>
            <a:chOff x="76" y="192"/>
            <a:chExt cx="1680" cy="288"/>
          </a:xfrm>
        </p:grpSpPr>
        <p:sp>
          <p:nvSpPr>
            <p:cNvPr id="11276" name="AutoShape 11"/>
            <p:cNvSpPr>
              <a:spLocks noChangeArrowheads="1"/>
            </p:cNvSpPr>
            <p:nvPr/>
          </p:nvSpPr>
          <p:spPr bwMode="auto">
            <a:xfrm>
              <a:off x="76" y="192"/>
              <a:ext cx="1680" cy="288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1277" name="WordArt 4"/>
            <p:cNvSpPr>
              <a:spLocks noChangeArrowheads="1" noChangeShapeType="1" noTextEdit="1"/>
            </p:cNvSpPr>
            <p:nvPr/>
          </p:nvSpPr>
          <p:spPr bwMode="auto">
            <a:xfrm>
              <a:off x="144" y="260"/>
              <a:ext cx="1536" cy="14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id-ID" sz="1400" b="1" i="1" kern="10" dirty="0">
                  <a:ln w="9525">
                    <a:solidFill>
                      <a:schemeClr val="bg2"/>
                    </a:solidFill>
                    <a:round/>
                    <a:headEnd/>
                    <a:tailEnd/>
                  </a:ln>
                  <a:gradFill rotWithShape="1">
                    <a:gsLst>
                      <a:gs pos="0">
                        <a:srgbClr val="FF3300"/>
                      </a:gs>
                      <a:gs pos="50000">
                        <a:srgbClr val="FFFFCC"/>
                      </a:gs>
                      <a:gs pos="100000">
                        <a:srgbClr val="FF3300"/>
                      </a:gs>
                    </a:gsLst>
                    <a:lin ang="5400000" scaled="1"/>
                  </a:gradFill>
                  <a:effectLst>
                    <a:outerShdw dist="35921" dir="2700000" algn="ctr" rotWithShape="0">
                      <a:srgbClr val="808080">
                        <a:alpha val="79999"/>
                      </a:srgbClr>
                    </a:outerShdw>
                  </a:effectLst>
                  <a:latin typeface="Arial Black"/>
                </a:rPr>
                <a:t>MOTIVE BERSAHABAT</a:t>
              </a:r>
            </a:p>
          </p:txBody>
        </p:sp>
      </p:grp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228600" y="1828800"/>
            <a:ext cx="2667000" cy="457200"/>
            <a:chOff x="94" y="1296"/>
            <a:chExt cx="1680" cy="288"/>
          </a:xfrm>
        </p:grpSpPr>
        <p:sp>
          <p:nvSpPr>
            <p:cNvPr id="11274" name="AutoShape 14"/>
            <p:cNvSpPr>
              <a:spLocks noChangeArrowheads="1"/>
            </p:cNvSpPr>
            <p:nvPr/>
          </p:nvSpPr>
          <p:spPr bwMode="auto">
            <a:xfrm>
              <a:off x="94" y="1296"/>
              <a:ext cx="1680" cy="288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1275" name="WordArt 6"/>
            <p:cNvSpPr>
              <a:spLocks noChangeArrowheads="1" noChangeShapeType="1" noTextEdit="1"/>
            </p:cNvSpPr>
            <p:nvPr/>
          </p:nvSpPr>
          <p:spPr bwMode="auto">
            <a:xfrm>
              <a:off x="182" y="1364"/>
              <a:ext cx="1536" cy="14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id-ID" sz="1400" b="1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gradFill rotWithShape="1">
                    <a:gsLst>
                      <a:gs pos="0">
                        <a:srgbClr val="FF3300"/>
                      </a:gs>
                      <a:gs pos="50000">
                        <a:srgbClr val="FFFFCC"/>
                      </a:gs>
                      <a:gs pos="100000">
                        <a:srgbClr val="FF3300"/>
                      </a:gs>
                    </a:gsLst>
                    <a:lin ang="5400000" scaled="1"/>
                  </a:gradFill>
                  <a:effectLst>
                    <a:outerShdw dist="35921" dir="2700000" algn="ctr" rotWithShape="0">
                      <a:srgbClr val="808080">
                        <a:alpha val="79999"/>
                      </a:srgbClr>
                    </a:outerShdw>
                  </a:effectLst>
                  <a:latin typeface="Arial Black"/>
                </a:rPr>
                <a:t>MOTIVE BERKUASA</a:t>
              </a:r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228600" y="3657600"/>
            <a:ext cx="2667000" cy="457200"/>
            <a:chOff x="114" y="2496"/>
            <a:chExt cx="1680" cy="288"/>
          </a:xfrm>
        </p:grpSpPr>
        <p:sp>
          <p:nvSpPr>
            <p:cNvPr id="11272" name="AutoShape 15"/>
            <p:cNvSpPr>
              <a:spLocks noChangeArrowheads="1"/>
            </p:cNvSpPr>
            <p:nvPr/>
          </p:nvSpPr>
          <p:spPr bwMode="auto">
            <a:xfrm>
              <a:off x="114" y="2496"/>
              <a:ext cx="1680" cy="288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1273" name="WordArt 8"/>
            <p:cNvSpPr>
              <a:spLocks noChangeArrowheads="1" noChangeShapeType="1" noTextEdit="1"/>
            </p:cNvSpPr>
            <p:nvPr/>
          </p:nvSpPr>
          <p:spPr bwMode="auto">
            <a:xfrm>
              <a:off x="144" y="2552"/>
              <a:ext cx="1584" cy="14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id-ID" sz="1400" b="1" i="1" kern="10">
                  <a:ln w="9525">
                    <a:solidFill>
                      <a:schemeClr val="bg2"/>
                    </a:solidFill>
                    <a:round/>
                    <a:headEnd/>
                    <a:tailEnd/>
                  </a:ln>
                  <a:gradFill rotWithShape="1">
                    <a:gsLst>
                      <a:gs pos="0">
                        <a:srgbClr val="FF3300"/>
                      </a:gs>
                      <a:gs pos="50000">
                        <a:srgbClr val="FFFFCC"/>
                      </a:gs>
                      <a:gs pos="100000">
                        <a:srgbClr val="FF3300"/>
                      </a:gs>
                    </a:gsLst>
                    <a:lin ang="5400000" scaled="1"/>
                  </a:gradFill>
                  <a:effectLst>
                    <a:outerShdw dist="35921" dir="2700000" algn="ctr" rotWithShape="0">
                      <a:srgbClr val="808080">
                        <a:alpha val="79999"/>
                      </a:srgbClr>
                    </a:outerShdw>
                  </a:effectLst>
                  <a:latin typeface="Arial Black"/>
                </a:rPr>
                <a:t>MOTIVE BERPRESTASI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68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68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68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686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686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686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5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60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686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6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686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6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686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6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6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686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6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686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7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686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7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686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7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686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7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686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0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02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686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0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686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686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0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10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686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1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686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1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686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1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1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686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1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686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2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686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2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2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686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2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686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2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686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Horizontal Scroll 51"/>
          <p:cNvSpPr/>
          <p:nvPr/>
        </p:nvSpPr>
        <p:spPr>
          <a:xfrm>
            <a:off x="1500188" y="571500"/>
            <a:ext cx="6000750" cy="785813"/>
          </a:xfrm>
          <a:prstGeom prst="horizontalScroll">
            <a:avLst/>
          </a:prstGeom>
          <a:solidFill>
            <a:srgbClr val="FFC00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195" name="Title 1"/>
          <p:cNvSpPr>
            <a:spLocks noGrp="1"/>
          </p:cNvSpPr>
          <p:nvPr>
            <p:ph type="title"/>
          </p:nvPr>
        </p:nvSpPr>
        <p:spPr>
          <a:xfrm>
            <a:off x="457200" y="571500"/>
            <a:ext cx="8229600" cy="7143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800" smtClean="0"/>
              <a:t>..</a:t>
            </a:r>
          </a:p>
        </p:txBody>
      </p:sp>
      <p:sp>
        <p:nvSpPr>
          <p:cNvPr id="8196" name="Content Placeholder 2"/>
          <p:cNvSpPr>
            <a:spLocks noGrp="1"/>
          </p:cNvSpPr>
          <p:nvPr>
            <p:ph sz="quarter" idx="1"/>
          </p:nvPr>
        </p:nvSpPr>
        <p:spPr>
          <a:xfrm>
            <a:off x="500063" y="714375"/>
            <a:ext cx="8229600" cy="5715000"/>
          </a:xfrm>
        </p:spPr>
        <p:txBody>
          <a:bodyPr/>
          <a:lstStyle/>
          <a:p>
            <a:pPr algn="ctr" eaLnBrk="1" hangingPunct="1">
              <a:buFont typeface="Wingdings 2" pitchFamily="18" charset="2"/>
              <a:buNone/>
            </a:pPr>
            <a:r>
              <a:rPr lang="en-US" sz="2800" dirty="0" smtClean="0">
                <a:latin typeface="Gloucester MT Extra Condensed" pitchFamily="18" charset="0"/>
              </a:rPr>
              <a:t>ALUR POLA PIKIR DAN TINGKAH LAKU MANUSIA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00063" y="3000375"/>
            <a:ext cx="1143000" cy="914400"/>
          </a:xfrm>
          <a:prstGeom prst="roundRect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KEBUTUHAN</a:t>
            </a:r>
          </a:p>
        </p:txBody>
      </p:sp>
      <p:sp>
        <p:nvSpPr>
          <p:cNvPr id="6" name="Right Arrow Callout 5"/>
          <p:cNvSpPr/>
          <p:nvPr/>
        </p:nvSpPr>
        <p:spPr>
          <a:xfrm>
            <a:off x="1857375" y="3071813"/>
            <a:ext cx="1428750" cy="857250"/>
          </a:xfrm>
          <a:prstGeom prst="rightArrowCallou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FFFF00"/>
                </a:solidFill>
              </a:rPr>
              <a:t>DORO-NGAN</a:t>
            </a:r>
          </a:p>
        </p:txBody>
      </p:sp>
      <p:sp>
        <p:nvSpPr>
          <p:cNvPr id="9" name="Explosion 2 8"/>
          <p:cNvSpPr/>
          <p:nvPr/>
        </p:nvSpPr>
        <p:spPr>
          <a:xfrm>
            <a:off x="3214688" y="1428750"/>
            <a:ext cx="1928812" cy="1071563"/>
          </a:xfrm>
          <a:prstGeom prst="irregularSeal2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SIKON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4714875" y="3357563"/>
            <a:ext cx="428625" cy="357187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Flowchart: Multidocument 12"/>
          <p:cNvSpPr/>
          <p:nvPr/>
        </p:nvSpPr>
        <p:spPr>
          <a:xfrm>
            <a:off x="5214938" y="3000375"/>
            <a:ext cx="1285875" cy="1071563"/>
          </a:xfrm>
          <a:prstGeom prst="flowChartMultidocument">
            <a:avLst/>
          </a:prstGeom>
          <a:solidFill>
            <a:schemeClr val="tx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FFFFFF"/>
                </a:solidFill>
              </a:rPr>
              <a:t>TINGKAH LAKU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6643688" y="3357563"/>
            <a:ext cx="571500" cy="428625"/>
          </a:xfrm>
          <a:prstGeom prst="rightArrow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358063" y="2857500"/>
            <a:ext cx="1071562" cy="1357313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GOAL</a:t>
            </a:r>
          </a:p>
        </p:txBody>
      </p:sp>
      <p:sp>
        <p:nvSpPr>
          <p:cNvPr id="18" name="Up-Down Arrow 17"/>
          <p:cNvSpPr/>
          <p:nvPr/>
        </p:nvSpPr>
        <p:spPr>
          <a:xfrm>
            <a:off x="4000500" y="2428875"/>
            <a:ext cx="142875" cy="42862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Up-Down Arrow 22"/>
          <p:cNvSpPr/>
          <p:nvPr/>
        </p:nvSpPr>
        <p:spPr>
          <a:xfrm>
            <a:off x="5715000" y="4143375"/>
            <a:ext cx="142875" cy="28575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7" name="Round Same Side Corner Rectangle 26"/>
          <p:cNvSpPr/>
          <p:nvPr/>
        </p:nvSpPr>
        <p:spPr>
          <a:xfrm>
            <a:off x="928688" y="4500563"/>
            <a:ext cx="2286000" cy="357187"/>
          </a:xfrm>
          <a:prstGeom prst="round2Same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MOTIF BERSAHABAT</a:t>
            </a:r>
          </a:p>
        </p:txBody>
      </p:sp>
      <p:sp>
        <p:nvSpPr>
          <p:cNvPr id="28" name="Round Same Side Corner Rectangle 27"/>
          <p:cNvSpPr/>
          <p:nvPr/>
        </p:nvSpPr>
        <p:spPr>
          <a:xfrm>
            <a:off x="928688" y="5000625"/>
            <a:ext cx="2286000" cy="357188"/>
          </a:xfrm>
          <a:prstGeom prst="round2Same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MOTIF BERKUASA</a:t>
            </a:r>
          </a:p>
        </p:txBody>
      </p:sp>
      <p:sp>
        <p:nvSpPr>
          <p:cNvPr id="29" name="Round Same Side Corner Rectangle 28"/>
          <p:cNvSpPr/>
          <p:nvPr/>
        </p:nvSpPr>
        <p:spPr>
          <a:xfrm>
            <a:off x="928688" y="5500688"/>
            <a:ext cx="2286000" cy="357187"/>
          </a:xfrm>
          <a:prstGeom prst="round2SameRect">
            <a:avLst/>
          </a:prstGeom>
          <a:solidFill>
            <a:srgbClr val="00B0F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MOTIF BERPRESTASI</a:t>
            </a:r>
          </a:p>
        </p:txBody>
      </p:sp>
      <p:sp>
        <p:nvSpPr>
          <p:cNvPr id="30" name="Snip Diagonal Corner Rectangle 29"/>
          <p:cNvSpPr/>
          <p:nvPr/>
        </p:nvSpPr>
        <p:spPr>
          <a:xfrm>
            <a:off x="4857750" y="4500563"/>
            <a:ext cx="2071688" cy="428625"/>
          </a:xfrm>
          <a:prstGeom prst="snip2DiagRect">
            <a:avLst>
              <a:gd name="adj1" fmla="val 0"/>
              <a:gd name="adj2" fmla="val 16667"/>
            </a:avLst>
          </a:prstGeom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KEPRIBADIAN</a:t>
            </a:r>
          </a:p>
        </p:txBody>
      </p:sp>
      <p:sp>
        <p:nvSpPr>
          <p:cNvPr id="31" name="Horizontal Scroll 30"/>
          <p:cNvSpPr/>
          <p:nvPr/>
        </p:nvSpPr>
        <p:spPr>
          <a:xfrm>
            <a:off x="4857750" y="5143500"/>
            <a:ext cx="2143125" cy="571500"/>
          </a:xfrm>
          <a:prstGeom prst="horizontalScroll">
            <a:avLst/>
          </a:prstGeom>
          <a:solidFill>
            <a:srgbClr val="C00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bg1"/>
                </a:solidFill>
              </a:rPr>
              <a:t>BUDAYA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4500563" y="2357438"/>
            <a:ext cx="857250" cy="5715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urved Left Arrow 46"/>
          <p:cNvSpPr/>
          <p:nvPr/>
        </p:nvSpPr>
        <p:spPr>
          <a:xfrm>
            <a:off x="3286125" y="4500563"/>
            <a:ext cx="285750" cy="1214437"/>
          </a:xfrm>
          <a:prstGeom prst="curvedLeftArrow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Down Arrow 47"/>
          <p:cNvSpPr/>
          <p:nvPr/>
        </p:nvSpPr>
        <p:spPr>
          <a:xfrm>
            <a:off x="5715000" y="4929188"/>
            <a:ext cx="117475" cy="2143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9" name="Donut 48"/>
          <p:cNvSpPr/>
          <p:nvPr/>
        </p:nvSpPr>
        <p:spPr>
          <a:xfrm>
            <a:off x="3286125" y="2928938"/>
            <a:ext cx="1357313" cy="1071562"/>
          </a:xfrm>
          <a:prstGeom prst="donut">
            <a:avLst/>
          </a:prstGeom>
          <a:solidFill>
            <a:schemeClr val="accent6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MOTIF</a:t>
            </a:r>
          </a:p>
        </p:txBody>
      </p:sp>
      <p:sp>
        <p:nvSpPr>
          <p:cNvPr id="51" name="Curved Left Arrow 50"/>
          <p:cNvSpPr/>
          <p:nvPr/>
        </p:nvSpPr>
        <p:spPr>
          <a:xfrm>
            <a:off x="3857625" y="4000500"/>
            <a:ext cx="428625" cy="1214438"/>
          </a:xfrm>
          <a:prstGeom prst="curvedLeftArrow">
            <a:avLst>
              <a:gd name="adj1" fmla="val 25000"/>
              <a:gd name="adj2" fmla="val 50000"/>
              <a:gd name="adj3" fmla="val 0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Right Arrow 53"/>
          <p:cNvSpPr/>
          <p:nvPr/>
        </p:nvSpPr>
        <p:spPr>
          <a:xfrm>
            <a:off x="1643063" y="3429000"/>
            <a:ext cx="142875" cy="1428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381000"/>
            <a:ext cx="64008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b="1" u="sng" dirty="0" smtClean="0">
                <a:solidFill>
                  <a:srgbClr val="00B050"/>
                </a:solidFill>
              </a:rPr>
              <a:t>MOTIVE BERSAHABAT</a:t>
            </a:r>
            <a:r>
              <a:rPr lang="en-US" sz="3200" b="1" dirty="0" smtClean="0">
                <a:solidFill>
                  <a:srgbClr val="00B050"/>
                </a:solidFill>
              </a:rPr>
              <a:t/>
            </a:r>
            <a:br>
              <a:rPr lang="en-US" sz="3200" b="1" dirty="0" smtClean="0">
                <a:solidFill>
                  <a:srgbClr val="00B050"/>
                </a:solidFill>
              </a:rPr>
            </a:br>
            <a:r>
              <a:rPr lang="en-US" sz="2400" b="1" dirty="0" smtClean="0">
                <a:solidFill>
                  <a:srgbClr val="00B050"/>
                </a:solidFill>
              </a:rPr>
              <a:t>(AFFILIATION MOTIVE)</a:t>
            </a:r>
          </a:p>
        </p:txBody>
      </p:sp>
      <p:sp>
        <p:nvSpPr>
          <p:cNvPr id="374788" name="Text Box 4"/>
          <p:cNvSpPr txBox="1">
            <a:spLocks noChangeArrowheads="1"/>
          </p:cNvSpPr>
          <p:nvPr/>
        </p:nvSpPr>
        <p:spPr bwMode="auto">
          <a:xfrm>
            <a:off x="228600" y="1949450"/>
            <a:ext cx="8686800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58775" indent="-342900"/>
            <a:r>
              <a:rPr lang="en-US" sz="2400" b="1" u="sng" dirty="0"/>
              <a:t>PEMIKIRAN :</a:t>
            </a:r>
          </a:p>
          <a:p>
            <a:pPr marL="358775" indent="-342900"/>
            <a:endParaRPr lang="en-US" sz="500" b="1" u="sng" dirty="0"/>
          </a:p>
          <a:p>
            <a:pPr marL="358775" indent="-342900">
              <a:spcBef>
                <a:spcPct val="0"/>
              </a:spcBef>
              <a:buFontTx/>
              <a:buAutoNum type="arabicPeriod"/>
            </a:pPr>
            <a:r>
              <a:rPr lang="en-US" sz="2000" b="1" dirty="0">
                <a:latin typeface="Arial" charset="0"/>
              </a:rPr>
              <a:t>MENGADAKAN, MEMPERBAIKI ATAU MEMELIHARA TATA HUBUNGAN YANG ERAT, HANGAT DAN BERSAHABAT</a:t>
            </a:r>
          </a:p>
          <a:p>
            <a:pPr marL="358775" indent="-342900">
              <a:spcBef>
                <a:spcPct val="0"/>
              </a:spcBef>
              <a:buFontTx/>
              <a:buAutoNum type="arabicPeriod"/>
            </a:pPr>
            <a:r>
              <a:rPr lang="en-US" sz="2000" b="1" dirty="0">
                <a:latin typeface="Arial" charset="0"/>
              </a:rPr>
              <a:t>MERISAUKAN PERPISAHAN DENGAN ORANG (</a:t>
            </a:r>
            <a:r>
              <a:rPr lang="en-US" sz="2000" b="1" dirty="0" err="1">
                <a:latin typeface="Arial" charset="0"/>
              </a:rPr>
              <a:t>Orang-orang</a:t>
            </a:r>
            <a:r>
              <a:rPr lang="en-US" sz="2000" b="1" dirty="0">
                <a:latin typeface="Arial" charset="0"/>
              </a:rPr>
              <a:t>) LAIN</a:t>
            </a:r>
          </a:p>
          <a:p>
            <a:pPr marL="358775" indent="-342900">
              <a:spcBef>
                <a:spcPct val="0"/>
              </a:spcBef>
              <a:buFontTx/>
              <a:buAutoNum type="arabicPeriod"/>
            </a:pPr>
            <a:r>
              <a:rPr lang="en-US" sz="2000" b="1" dirty="0">
                <a:latin typeface="Arial" charset="0"/>
              </a:rPr>
              <a:t>MERINDUKAN PERTEMUAN DENGAN </a:t>
            </a:r>
            <a:r>
              <a:rPr lang="en-US" sz="2000" b="1" dirty="0" err="1">
                <a:latin typeface="Arial" charset="0"/>
              </a:rPr>
              <a:t>DENGAN</a:t>
            </a:r>
            <a:r>
              <a:rPr lang="en-US" sz="2000" b="1" dirty="0">
                <a:latin typeface="Arial" charset="0"/>
              </a:rPr>
              <a:t> ORANG (</a:t>
            </a:r>
            <a:r>
              <a:rPr lang="en-US" sz="2000" b="1" dirty="0" err="1">
                <a:latin typeface="Arial" charset="0"/>
              </a:rPr>
              <a:t>Orang-orang</a:t>
            </a:r>
            <a:r>
              <a:rPr lang="en-US" sz="2000" b="1" dirty="0">
                <a:latin typeface="Arial" charset="0"/>
              </a:rPr>
              <a:t>) LAIN</a:t>
            </a:r>
          </a:p>
          <a:p>
            <a:pPr marL="358775" indent="-342900">
              <a:spcBef>
                <a:spcPct val="0"/>
              </a:spcBef>
              <a:buFontTx/>
              <a:buAutoNum type="arabicPeriod"/>
            </a:pPr>
            <a:r>
              <a:rPr lang="en-US" sz="2000" b="1" dirty="0">
                <a:latin typeface="Arial" charset="0"/>
              </a:rPr>
              <a:t>MENYUKAI KEGIATAN PERSAHABATAN</a:t>
            </a:r>
          </a:p>
        </p:txBody>
      </p:sp>
      <p:sp>
        <p:nvSpPr>
          <p:cNvPr id="374789" name="Text Box 5"/>
          <p:cNvSpPr txBox="1">
            <a:spLocks noChangeArrowheads="1"/>
          </p:cNvSpPr>
          <p:nvPr/>
        </p:nvSpPr>
        <p:spPr bwMode="auto">
          <a:xfrm>
            <a:off x="209550" y="4562475"/>
            <a:ext cx="9067800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58775" indent="-342900"/>
            <a:r>
              <a:rPr lang="en-US" sz="2400" b="1" u="sng" dirty="0">
                <a:solidFill>
                  <a:srgbClr val="00B050"/>
                </a:solidFill>
              </a:rPr>
              <a:t>PERBUATAN/TINGKAH LAKU </a:t>
            </a:r>
            <a:r>
              <a:rPr lang="en-US" sz="2400" b="1" u="sng" dirty="0">
                <a:solidFill>
                  <a:srgbClr val="FFFF00"/>
                </a:solidFill>
              </a:rPr>
              <a:t>:</a:t>
            </a:r>
          </a:p>
          <a:p>
            <a:pPr marL="358775" indent="-342900"/>
            <a:endParaRPr lang="en-US" sz="500" b="1" u="sng" dirty="0">
              <a:solidFill>
                <a:srgbClr val="FFFF00"/>
              </a:solidFill>
            </a:endParaRPr>
          </a:p>
          <a:p>
            <a:pPr marL="358775" indent="-342900">
              <a:spcBef>
                <a:spcPct val="0"/>
              </a:spcBef>
              <a:buFontTx/>
              <a:buAutoNum type="arabicPeriod"/>
            </a:pPr>
            <a:r>
              <a:rPr lang="en-US" sz="2000" b="1" dirty="0">
                <a:latin typeface="Arial" charset="0"/>
              </a:rPr>
              <a:t>LEBIH SUKA BERSAMA ‘ORANG LAIN’</a:t>
            </a:r>
          </a:p>
          <a:p>
            <a:pPr marL="358775" indent="-342900">
              <a:spcBef>
                <a:spcPct val="0"/>
              </a:spcBef>
              <a:buFontTx/>
              <a:buAutoNum type="arabicPeriod"/>
            </a:pPr>
            <a:r>
              <a:rPr lang="en-US" sz="2000" b="1" dirty="0">
                <a:latin typeface="Arial" charset="0"/>
              </a:rPr>
              <a:t>SERING BERGAUL DENGAN ‘ORANG LAIN’</a:t>
            </a:r>
          </a:p>
          <a:p>
            <a:pPr marL="358775" indent="-342900">
              <a:spcBef>
                <a:spcPct val="0"/>
              </a:spcBef>
              <a:buFontTx/>
              <a:buAutoNum type="arabicPeriod"/>
            </a:pPr>
            <a:r>
              <a:rPr lang="en-US" sz="2000" b="1" dirty="0">
                <a:latin typeface="Arial" charset="0"/>
              </a:rPr>
              <a:t>LEBIH MEMENTINGKAN ‘HUBUNGAN ANTAR PRIBADI’ DARIPADA ‘HUBUNGAN PEKERJAAN / KEDINASAN’</a:t>
            </a:r>
          </a:p>
          <a:p>
            <a:pPr marL="358775" indent="-342900">
              <a:spcBef>
                <a:spcPct val="0"/>
              </a:spcBef>
              <a:buFontTx/>
              <a:buAutoNum type="arabicPeriod"/>
            </a:pPr>
            <a:r>
              <a:rPr lang="en-US" sz="2000" b="1" dirty="0">
                <a:latin typeface="Arial" charset="0"/>
              </a:rPr>
              <a:t>LEBIH MENYUKAI KERJA BERSAMA-SAMA DITENGAH ORANG LAIN</a:t>
            </a:r>
          </a:p>
        </p:txBody>
      </p:sp>
      <p:pic>
        <p:nvPicPr>
          <p:cNvPr id="374790" name="Picture 6" descr="AA"/>
          <p:cNvPicPr>
            <a:picLocks noGrp="1" noChangeAspect="1" noChangeArrowheads="1"/>
          </p:cNvPicPr>
          <p:nvPr>
            <p:ph idx="1"/>
          </p:nvPr>
        </p:nvPicPr>
        <p:blipFill>
          <a:blip r:embed="rId5">
            <a:lum bright="24000"/>
          </a:blip>
          <a:srcRect/>
          <a:stretch>
            <a:fillRect/>
          </a:stretch>
        </p:blipFill>
        <p:spPr>
          <a:xfrm>
            <a:off x="304800" y="88900"/>
            <a:ext cx="1636713" cy="1752600"/>
          </a:xfr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747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747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747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7478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7478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7478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7478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7478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7478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7478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7478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drumroll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747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747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747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u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747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747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747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747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747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747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747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747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747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747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747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747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747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747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747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747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747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747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747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747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747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747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747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747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747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747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747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747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747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747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747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747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747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747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747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747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747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747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747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3747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478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286000" y="381000"/>
            <a:ext cx="64008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u="sng" dirty="0" smtClean="0">
                <a:solidFill>
                  <a:srgbClr val="C00000"/>
                </a:solidFill>
              </a:rPr>
              <a:t>MOTIVE KUASA</a:t>
            </a:r>
            <a:r>
              <a:rPr lang="en-US" sz="3200" dirty="0" smtClean="0">
                <a:solidFill>
                  <a:srgbClr val="C00000"/>
                </a:solidFill>
              </a:rPr>
              <a:t/>
            </a:r>
            <a:br>
              <a:rPr lang="en-US" sz="3200" dirty="0" smtClean="0">
                <a:solidFill>
                  <a:srgbClr val="C00000"/>
                </a:solidFill>
              </a:rPr>
            </a:br>
            <a:r>
              <a:rPr lang="en-US" sz="2400" dirty="0" smtClean="0">
                <a:solidFill>
                  <a:srgbClr val="C00000"/>
                </a:solidFill>
              </a:rPr>
              <a:t>(POWER MOTIVE)</a:t>
            </a:r>
          </a:p>
        </p:txBody>
      </p:sp>
      <p:sp>
        <p:nvSpPr>
          <p:cNvPr id="377859" name="Text Box 3"/>
          <p:cNvSpPr txBox="1">
            <a:spLocks noChangeArrowheads="1"/>
          </p:cNvSpPr>
          <p:nvPr/>
        </p:nvSpPr>
        <p:spPr bwMode="auto">
          <a:xfrm>
            <a:off x="228600" y="1949450"/>
            <a:ext cx="8686800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58775" indent="-342900"/>
            <a:r>
              <a:rPr lang="en-US" sz="2400" b="1" u="sng" dirty="0">
                <a:solidFill>
                  <a:srgbClr val="C00000"/>
                </a:solidFill>
              </a:rPr>
              <a:t>PEMIKIRAN :</a:t>
            </a:r>
          </a:p>
          <a:p>
            <a:pPr marL="358775" indent="-342900"/>
            <a:endParaRPr lang="en-US" sz="500" b="1" u="sng" dirty="0">
              <a:solidFill>
                <a:srgbClr val="FFFF00"/>
              </a:solidFill>
            </a:endParaRPr>
          </a:p>
          <a:p>
            <a:pPr marL="358775" indent="-342900">
              <a:spcBef>
                <a:spcPct val="0"/>
              </a:spcBef>
              <a:buFontTx/>
              <a:buAutoNum type="arabicPeriod"/>
            </a:pPr>
            <a:r>
              <a:rPr lang="en-US" sz="2000" b="1" dirty="0">
                <a:latin typeface="Arial" charset="0"/>
              </a:rPr>
              <a:t>MEMPENGARUHI ORANG LAIN, BAIK SECARA KERAS MAUPUN LEMBUT</a:t>
            </a:r>
          </a:p>
          <a:p>
            <a:pPr marL="358775" indent="-342900">
              <a:spcBef>
                <a:spcPct val="0"/>
              </a:spcBef>
              <a:buFontTx/>
              <a:buAutoNum type="arabicPeriod"/>
            </a:pPr>
            <a:r>
              <a:rPr lang="en-US" sz="2000" b="1" dirty="0">
                <a:latin typeface="Arial" charset="0"/>
              </a:rPr>
              <a:t>MEMBERIKAN PERTOLONGAN TANPA DIMINTA</a:t>
            </a:r>
          </a:p>
          <a:p>
            <a:pPr marL="358775" indent="-342900">
              <a:spcBef>
                <a:spcPct val="0"/>
              </a:spcBef>
              <a:buFontTx/>
              <a:buAutoNum type="arabicPeriod"/>
            </a:pPr>
            <a:r>
              <a:rPr lang="en-US" sz="2000" b="1" dirty="0">
                <a:latin typeface="Arial" charset="0"/>
              </a:rPr>
              <a:t>MENGATUR TINGKAH LAKU DAN KEHIDUPAN ORANG LAIN</a:t>
            </a:r>
          </a:p>
          <a:p>
            <a:pPr marL="358775" indent="-342900">
              <a:spcBef>
                <a:spcPct val="0"/>
              </a:spcBef>
              <a:buFontTx/>
              <a:buAutoNum type="arabicPeriod"/>
            </a:pPr>
            <a:r>
              <a:rPr lang="en-US" sz="2000" b="1" dirty="0">
                <a:latin typeface="Arial" charset="0"/>
              </a:rPr>
              <a:t>MEMBUAT ORANG LAIN MENJADI TERKESAN</a:t>
            </a:r>
          </a:p>
          <a:p>
            <a:pPr marL="358775" indent="-342900">
              <a:spcBef>
                <a:spcPct val="0"/>
              </a:spcBef>
              <a:buFontTx/>
              <a:buAutoNum type="arabicPeriod"/>
            </a:pPr>
            <a:r>
              <a:rPr lang="en-US" sz="2000" b="1" dirty="0">
                <a:latin typeface="Arial" charset="0"/>
              </a:rPr>
              <a:t>MERISAUKAN KEDUDUKAN/REPUTASI ORANG LAIN</a:t>
            </a:r>
          </a:p>
        </p:txBody>
      </p:sp>
      <p:sp>
        <p:nvSpPr>
          <p:cNvPr id="377860" name="Text Box 4"/>
          <p:cNvSpPr txBox="1">
            <a:spLocks noChangeArrowheads="1"/>
          </p:cNvSpPr>
          <p:nvPr/>
        </p:nvSpPr>
        <p:spPr bwMode="auto">
          <a:xfrm>
            <a:off x="209550" y="4562475"/>
            <a:ext cx="9067800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58775" indent="-342900"/>
            <a:r>
              <a:rPr lang="en-US" sz="2400" b="1" u="sng" dirty="0">
                <a:solidFill>
                  <a:srgbClr val="C00000"/>
                </a:solidFill>
              </a:rPr>
              <a:t>PERBUATAN/TINGKAH LAKU :</a:t>
            </a:r>
          </a:p>
          <a:p>
            <a:pPr marL="358775" indent="-342900"/>
            <a:endParaRPr lang="en-US" sz="500" b="1" u="sng" dirty="0">
              <a:solidFill>
                <a:srgbClr val="FFFF00"/>
              </a:solidFill>
            </a:endParaRPr>
          </a:p>
          <a:p>
            <a:pPr marL="358775" indent="-342900">
              <a:spcBef>
                <a:spcPct val="0"/>
              </a:spcBef>
              <a:buFontTx/>
              <a:buAutoNum type="arabicPeriod"/>
            </a:pPr>
            <a:r>
              <a:rPr lang="en-US" sz="2000" b="1" dirty="0">
                <a:latin typeface="Arial" charset="0"/>
              </a:rPr>
              <a:t>AKTIF MENJALANKAN POLITIK/ORGANISASI</a:t>
            </a:r>
          </a:p>
          <a:p>
            <a:pPr marL="358775" indent="-342900">
              <a:spcBef>
                <a:spcPct val="0"/>
              </a:spcBef>
              <a:buFontTx/>
              <a:buAutoNum type="arabicPeriod"/>
            </a:pPr>
            <a:r>
              <a:rPr lang="en-US" sz="2000" b="1" dirty="0">
                <a:latin typeface="Arial" charset="0"/>
              </a:rPr>
              <a:t>PEKA TERHADAP PENGARUH ANTAR PRIBADI DALAM KELOMPOK</a:t>
            </a:r>
          </a:p>
          <a:p>
            <a:pPr marL="358775" indent="-342900">
              <a:spcBef>
                <a:spcPct val="0"/>
              </a:spcBef>
              <a:buFontTx/>
              <a:buAutoNum type="arabicPeriod"/>
            </a:pPr>
            <a:r>
              <a:rPr lang="en-US" sz="2000" b="1" dirty="0">
                <a:latin typeface="Arial" charset="0"/>
              </a:rPr>
              <a:t>MENGOLEKSI BENDA-BENDA BERGENGSI</a:t>
            </a:r>
          </a:p>
          <a:p>
            <a:pPr marL="358775" indent="-342900">
              <a:spcBef>
                <a:spcPct val="0"/>
              </a:spcBef>
              <a:buFontTx/>
              <a:buAutoNum type="arabicPeriod"/>
            </a:pPr>
            <a:r>
              <a:rPr lang="en-US" sz="2000" b="1" dirty="0">
                <a:latin typeface="Arial" charset="0"/>
              </a:rPr>
              <a:t>MEMASUKI ORGANISASI BERGENGSI</a:t>
            </a:r>
          </a:p>
          <a:p>
            <a:pPr marL="358775" indent="-342900">
              <a:spcBef>
                <a:spcPct val="0"/>
              </a:spcBef>
              <a:buFontTx/>
              <a:buAutoNum type="arabicPeriod"/>
            </a:pPr>
            <a:r>
              <a:rPr lang="en-US" sz="2000" b="1" dirty="0">
                <a:latin typeface="Arial" charset="0"/>
              </a:rPr>
              <a:t>MEMBANTU TANPA DIMINTA</a:t>
            </a:r>
          </a:p>
        </p:txBody>
      </p:sp>
      <p:pic>
        <p:nvPicPr>
          <p:cNvPr id="377866" name="Picture 10" descr="CH072382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>
          <a:xfrm>
            <a:off x="533400" y="152400"/>
            <a:ext cx="1905000" cy="1600200"/>
          </a:xfrm>
          <a:solidFill>
            <a:srgbClr val="FFFFCC"/>
          </a:solidFill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778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778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778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7785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778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7785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778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7785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778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7785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7785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drumroll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77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77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77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77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77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77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77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77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77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77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77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77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77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77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77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77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77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77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77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77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77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77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77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77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778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778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778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778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778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778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778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778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778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778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778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778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778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778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778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778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778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778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3778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778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778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3778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3778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3778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785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286000" y="381000"/>
            <a:ext cx="64008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u="sng" dirty="0" smtClean="0">
                <a:solidFill>
                  <a:srgbClr val="0000CC"/>
                </a:solidFill>
              </a:rPr>
              <a:t>MOTIVE BERPRESTASI</a:t>
            </a:r>
            <a:r>
              <a:rPr lang="en-US" sz="3200" dirty="0" smtClean="0">
                <a:solidFill>
                  <a:srgbClr val="0000CC"/>
                </a:solidFill>
              </a:rPr>
              <a:t/>
            </a:r>
            <a:br>
              <a:rPr lang="en-US" sz="3200" dirty="0" smtClean="0">
                <a:solidFill>
                  <a:srgbClr val="0000CC"/>
                </a:solidFill>
              </a:rPr>
            </a:br>
            <a:r>
              <a:rPr lang="en-US" sz="2400" dirty="0" smtClean="0">
                <a:solidFill>
                  <a:srgbClr val="0000CC"/>
                </a:solidFill>
              </a:rPr>
              <a:t>(ACHIEVEMENT MOTIVE)</a:t>
            </a:r>
          </a:p>
        </p:txBody>
      </p:sp>
      <p:sp>
        <p:nvSpPr>
          <p:cNvPr id="379907" name="Text Box 3"/>
          <p:cNvSpPr txBox="1">
            <a:spLocks noChangeArrowheads="1"/>
          </p:cNvSpPr>
          <p:nvPr/>
        </p:nvSpPr>
        <p:spPr bwMode="auto">
          <a:xfrm>
            <a:off x="228600" y="1806575"/>
            <a:ext cx="8686800" cy="300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58775" indent="-342900"/>
            <a:r>
              <a:rPr lang="en-US" sz="2400" b="1" u="sng" dirty="0">
                <a:solidFill>
                  <a:srgbClr val="0000CC"/>
                </a:solidFill>
              </a:rPr>
              <a:t>PEMIKIRAN :</a:t>
            </a:r>
          </a:p>
          <a:p>
            <a:pPr marL="358775" indent="-342900"/>
            <a:endParaRPr lang="en-US" sz="500" b="1" u="sng" dirty="0">
              <a:solidFill>
                <a:srgbClr val="FFFF00"/>
              </a:solidFill>
            </a:endParaRPr>
          </a:p>
          <a:p>
            <a:pPr marL="358775" indent="-342900">
              <a:spcBef>
                <a:spcPct val="0"/>
              </a:spcBef>
              <a:buFontTx/>
              <a:buAutoNum type="arabicPeriod"/>
            </a:pPr>
            <a:r>
              <a:rPr lang="en-US" sz="2000" b="1" dirty="0">
                <a:latin typeface="Arial" charset="0"/>
              </a:rPr>
              <a:t>MENYAINGI, MENYAMAI, MENGATASI, BAHKAN MELEBIHI HASIL KARYA ORANG LAIN YANG LEBIH BAIK</a:t>
            </a:r>
          </a:p>
          <a:p>
            <a:pPr marL="358775" indent="-342900">
              <a:spcBef>
                <a:spcPct val="0"/>
              </a:spcBef>
              <a:buFontTx/>
              <a:buAutoNum type="arabicPeriod"/>
            </a:pPr>
            <a:r>
              <a:rPr lang="en-US" sz="2000" b="1" dirty="0">
                <a:latin typeface="Arial" charset="0"/>
              </a:rPr>
              <a:t>MENYAINGI, MEMENUHI MELEBIHI UKURAN HASIL KARYA SENDIRI SEBELUMNYA</a:t>
            </a:r>
          </a:p>
          <a:p>
            <a:pPr marL="358775" indent="-342900">
              <a:spcBef>
                <a:spcPct val="0"/>
              </a:spcBef>
              <a:buFontTx/>
              <a:buAutoNum type="arabicPeriod"/>
            </a:pPr>
            <a:r>
              <a:rPr lang="en-US" sz="2000" b="1" dirty="0">
                <a:latin typeface="Arial" charset="0"/>
              </a:rPr>
              <a:t>MELAKUKAN SESUATU YANG BERSIFAT KHAS LAIN DARI YANG LAIN SECARA KREATIF DAN INOVATIF</a:t>
            </a:r>
          </a:p>
          <a:p>
            <a:pPr marL="358775" indent="-342900">
              <a:spcBef>
                <a:spcPct val="0"/>
              </a:spcBef>
              <a:buFontTx/>
              <a:buAutoNum type="arabicPeriod"/>
            </a:pPr>
            <a:r>
              <a:rPr lang="en-US" sz="2000" b="1" dirty="0">
                <a:latin typeface="Arial" charset="0"/>
              </a:rPr>
              <a:t>GIAT BERSIBUK DIRI DENGAN USAHA-USAHA UNTUK MENCAPAI TUJUAN JANGKA PANJANG</a:t>
            </a:r>
          </a:p>
        </p:txBody>
      </p:sp>
      <p:sp>
        <p:nvSpPr>
          <p:cNvPr id="379908" name="Text Box 4"/>
          <p:cNvSpPr txBox="1">
            <a:spLocks noChangeArrowheads="1"/>
          </p:cNvSpPr>
          <p:nvPr/>
        </p:nvSpPr>
        <p:spPr bwMode="auto">
          <a:xfrm>
            <a:off x="152400" y="4930775"/>
            <a:ext cx="9067800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58775" indent="-342900"/>
            <a:r>
              <a:rPr lang="en-US" sz="2400" b="1" u="sng" dirty="0">
                <a:solidFill>
                  <a:srgbClr val="0000CC"/>
                </a:solidFill>
              </a:rPr>
              <a:t>PERBUATAN/TINGKAH LAKU </a:t>
            </a:r>
            <a:r>
              <a:rPr lang="en-US" sz="2400" b="1" u="sng" dirty="0">
                <a:solidFill>
                  <a:srgbClr val="FFFF00"/>
                </a:solidFill>
              </a:rPr>
              <a:t>:</a:t>
            </a:r>
          </a:p>
          <a:p>
            <a:pPr marL="358775" indent="-342900"/>
            <a:endParaRPr lang="en-US" sz="500" b="1" u="sng" dirty="0">
              <a:solidFill>
                <a:srgbClr val="FFFF00"/>
              </a:solidFill>
            </a:endParaRPr>
          </a:p>
          <a:p>
            <a:pPr marL="358775" indent="-342900">
              <a:spcBef>
                <a:spcPct val="0"/>
              </a:spcBef>
              <a:buFontTx/>
              <a:buAutoNum type="arabicPeriod"/>
            </a:pPr>
            <a:r>
              <a:rPr lang="en-US" sz="2000" b="1" dirty="0">
                <a:latin typeface="Arial" charset="0"/>
              </a:rPr>
              <a:t>BERTANGGUNG JAWAB SECARA PRIBADI ATAS SEGALA PERBUATAN</a:t>
            </a:r>
          </a:p>
          <a:p>
            <a:pPr marL="358775" indent="-342900">
              <a:spcBef>
                <a:spcPct val="0"/>
              </a:spcBef>
              <a:buFontTx/>
              <a:buAutoNum type="arabicPeriod"/>
            </a:pPr>
            <a:r>
              <a:rPr lang="en-US" sz="2000" b="1" dirty="0">
                <a:latin typeface="Arial" charset="0"/>
              </a:rPr>
              <a:t>MEMPERHITUNGKAN DAN MENGAMBIL RESIKO SEDANG/WAJAR</a:t>
            </a:r>
          </a:p>
          <a:p>
            <a:pPr marL="358775" indent="-342900">
              <a:spcBef>
                <a:spcPct val="0"/>
              </a:spcBef>
              <a:buFontTx/>
              <a:buAutoNum type="arabicPeriod"/>
            </a:pPr>
            <a:r>
              <a:rPr lang="en-US" sz="2000" b="1" dirty="0">
                <a:latin typeface="Arial" charset="0"/>
              </a:rPr>
              <a:t>MELAKUKAN SEGALA SESUATU SECARA KREATIF DAN INOVATIF</a:t>
            </a:r>
          </a:p>
        </p:txBody>
      </p:sp>
      <p:pic>
        <p:nvPicPr>
          <p:cNvPr id="379911" name="Picture 7" descr="M3653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>
          <a:xfrm>
            <a:off x="381000" y="117475"/>
            <a:ext cx="1905000" cy="1593850"/>
          </a:xfrm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799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799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799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7990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7990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7990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7990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7990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7990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7990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7990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drumroll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79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79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79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79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79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79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79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79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79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79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79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79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79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79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79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79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79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79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79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79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799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799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799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799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799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799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799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799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799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799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799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799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799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799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799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799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90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383</Words>
  <Application>Microsoft Office PowerPoint</Application>
  <PresentationFormat>On-screen Show (4:3)</PresentationFormat>
  <Paragraphs>81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MOTIF / MOTIVASI</vt:lpstr>
      <vt:lpstr>PowerPoint Presentation</vt:lpstr>
      <vt:lpstr>PowerPoint Presentation</vt:lpstr>
      <vt:lpstr>..</vt:lpstr>
      <vt:lpstr>MOTIVE BERSAHABAT (AFFILIATION MOTIVE)</vt:lpstr>
      <vt:lpstr>MOTIVE KUASA (POWER MOTIVE)</vt:lpstr>
      <vt:lpstr>MOTIVE BERPRESTASI (ACHIEVEMENT MOTIVE)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MEMBANGUN KEPRIBADIAN PRESTASI TINGGI YANG ABADI</dc:title>
  <dc:creator>pc</dc:creator>
  <cp:lastModifiedBy>User</cp:lastModifiedBy>
  <cp:revision>26</cp:revision>
  <dcterms:created xsi:type="dcterms:W3CDTF">2014-01-04T14:55:47Z</dcterms:created>
  <dcterms:modified xsi:type="dcterms:W3CDTF">2023-03-06T11:15:55Z</dcterms:modified>
</cp:coreProperties>
</file>