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4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4" y="2906349"/>
            <a:ext cx="10620375" cy="2308324"/>
          </a:xfrm>
          <a:prstGeom prst="rect">
            <a:avLst/>
          </a:prstGeom>
          <a:noFill/>
        </p:spPr>
        <p:txBody>
          <a:bodyPr wrap="square" rtlCol="0">
            <a:spAutoFit/>
          </a:bodyPr>
          <a:lstStyle/>
          <a:p>
            <a:r>
              <a:rPr lang="en-US" sz="2400" dirty="0" smtClean="0"/>
              <a:t>STUDENT NAME ANGELINE BROWN.D:</a:t>
            </a:r>
          </a:p>
          <a:p>
            <a:r>
              <a:rPr lang="en-US" sz="2400" dirty="0" smtClean="0"/>
              <a:t>REGISTER NO:    2213391042006     N.M  (N.O)261DBE5F33A6ADF92ED444BE4577DO9B</a:t>
            </a:r>
          </a:p>
          <a:p>
            <a:r>
              <a:rPr lang="en-US" sz="2400" dirty="0" smtClean="0"/>
              <a:t>DEPARTMENT:BACHELOR OF COMMERCE(CORPORATE SECRETARYSHIP)</a:t>
            </a:r>
          </a:p>
          <a:p>
            <a:r>
              <a:rPr lang="en-US" sz="2400" dirty="0" smtClean="0"/>
              <a:t>COLLEGE    QUEEN MARYS COLLEGE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Rectangle 1"/>
          <p:cNvSpPr/>
          <p:nvPr/>
        </p:nvSpPr>
        <p:spPr>
          <a:xfrm>
            <a:off x="2286000" y="1653938"/>
            <a:ext cx="6096000" cy="2585323"/>
          </a:xfrm>
          <a:prstGeom prst="rect">
            <a:avLst/>
          </a:prstGeom>
        </p:spPr>
        <p:txBody>
          <a:bodyPr>
            <a:spAutoFit/>
          </a:bodyPr>
          <a:lstStyle/>
          <a:p>
            <a:r>
              <a:rPr lang="en-US" dirty="0"/>
              <a:t>Total </a:t>
            </a:r>
            <a:r>
              <a:rPr lang="en-US" dirty="0" err="1"/>
              <a:t>Salaries:The</a:t>
            </a:r>
            <a:r>
              <a:rPr lang="en-US" dirty="0"/>
              <a:t> Grand Total salary amount is 435,848,867. This represents the combined sum of the salaries across the three categories: </a:t>
            </a:r>
            <a:r>
              <a:rPr lang="en-US" dirty="0" err="1"/>
              <a:t>Cheerper</a:t>
            </a:r>
            <a:r>
              <a:rPr lang="en-US" dirty="0"/>
              <a:t>, Glasses, and </a:t>
            </a:r>
            <a:r>
              <a:rPr lang="en-US" dirty="0" err="1"/>
              <a:t>Pear.Category</a:t>
            </a:r>
            <a:r>
              <a:rPr lang="en-US" dirty="0"/>
              <a:t> </a:t>
            </a:r>
            <a:r>
              <a:rPr lang="en-US" dirty="0" err="1"/>
              <a:t>Breakdown:Cheerper</a:t>
            </a:r>
            <a:r>
              <a:rPr lang="en-US" dirty="0"/>
              <a:t>: 108,730,581Glasses: 207,942,256.9 (highest allocation)Pear: 119,176,029.2The Glasses category has the largest salary allocation, followed by Pear, and </a:t>
            </a:r>
            <a:r>
              <a:rPr lang="en-US" dirty="0" err="1"/>
              <a:t>Cheerper</a:t>
            </a:r>
            <a:r>
              <a:rPr lang="en-US" dirty="0"/>
              <a:t> has the smallest </a:t>
            </a:r>
            <a:r>
              <a:rPr lang="en-US" dirty="0" err="1"/>
              <a:t>allocation.Descriptive</a:t>
            </a:r>
            <a:r>
              <a:rPr lang="en-US" dirty="0"/>
              <a:t> </a:t>
            </a:r>
            <a:r>
              <a:rPr lang="en-US" dirty="0" err="1"/>
              <a:t>Statistics:Average</a:t>
            </a:r>
            <a:r>
              <a:rPr lang="en-US" dirty="0"/>
              <a:t> Salary: The mean salary for the three categories is calculated as approximately 145,282,622.7.</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2413338"/>
            <a:ext cx="8686800" cy="1477328"/>
          </a:xfrm>
          <a:prstGeom prst="rect">
            <a:avLst/>
          </a:prstGeom>
        </p:spPr>
        <p:txBody>
          <a:bodyPr wrap="square">
            <a:spAutoFit/>
          </a:bodyPr>
          <a:lstStyle/>
          <a:p>
            <a:r>
              <a:rPr lang="en-US" dirty="0" err="1"/>
              <a:t>Conclusion:The</a:t>
            </a:r>
            <a:r>
              <a:rPr lang="en-US" dirty="0"/>
              <a:t> provided salary data indicates a clear disparity in allocations, with Glasses receiving the largest share of the total budget. By analyzing this distribution, the organization can ensure that salary allocations align with its strategic goals and operational needs. Future reviews or adjustments may be necessary to maintain a balanced and equitable distribution that supports overall organizational effectiveness.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COMPANY EMPLOYEE DETAILS</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p:cNvGraphicFramePr>
            <a:graphicFrameLocks noGrp="1"/>
          </p:cNvGraphicFramePr>
          <p:nvPr>
            <p:extLst>
              <p:ext uri="{D42A27DB-BD31-4B8C-83A1-F6EECF244321}">
                <p14:modId xmlns:p14="http://schemas.microsoft.com/office/powerpoint/2010/main" val="3206032213"/>
              </p:ext>
            </p:extLst>
          </p:nvPr>
        </p:nvGraphicFramePr>
        <p:xfrm>
          <a:off x="27762200" y="3269456"/>
          <a:ext cx="1727200" cy="1143000"/>
        </p:xfrm>
        <a:graphic>
          <a:graphicData uri="http://schemas.openxmlformats.org/drawingml/2006/table">
            <a:tbl>
              <a:tblPr/>
              <a:tblGrid>
                <a:gridCol w="876300"/>
                <a:gridCol w="850900"/>
              </a:tblGrid>
              <a:tr h="190500">
                <a:tc>
                  <a:txBody>
                    <a:bodyPr/>
                    <a:lstStyle/>
                    <a:p>
                      <a:pPr algn="l" fontAlgn="b"/>
                      <a:r>
                        <a:rPr lang="en-IN"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Sum of salary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BDBDB"/>
                    </a:solidFill>
                  </a:tcPr>
                </a:tc>
              </a:tr>
              <a:tr h="190500">
                <a:tc>
                  <a:txBody>
                    <a:bodyPr/>
                    <a:lstStyle/>
                    <a:p>
                      <a:pPr algn="l" fontAlgn="b"/>
                      <a:r>
                        <a:rPr lang="en-IN" sz="1100" b="0" i="0" u="none" strike="noStrike">
                          <a:solidFill>
                            <a:srgbClr val="FFFFFF"/>
                          </a:solidFill>
                          <a:effectLst/>
                          <a:latin typeface="Calibri" panose="020F0502020204030204" pitchFamily="34" charset="0"/>
                        </a:rPr>
                        <a:t>Cheerper</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70AD47"/>
                    </a:solidFill>
                  </a:tcPr>
                </a:tc>
                <a:tc>
                  <a:txBody>
                    <a:bodyPr/>
                    <a:lstStyle/>
                    <a:p>
                      <a:pPr algn="r" fontAlgn="b"/>
                      <a:r>
                        <a:rPr lang="en-IN" sz="1100" b="0" i="0" u="none" strike="noStrike">
                          <a:solidFill>
                            <a:srgbClr val="FFFFFF"/>
                          </a:solidFill>
                          <a:effectLst/>
                          <a:latin typeface="Calibri" panose="020F0502020204030204" pitchFamily="34" charset="0"/>
                        </a:rPr>
                        <a:t>108730581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F4B084"/>
                    </a:solidFill>
                  </a:tcPr>
                </a:tc>
              </a:tr>
              <a:tr h="190500">
                <a:tc>
                  <a:txBody>
                    <a:bodyPr/>
                    <a:lstStyle/>
                    <a:p>
                      <a:pPr algn="l" fontAlgn="b"/>
                      <a:r>
                        <a:rPr lang="en-IN" sz="1100" b="0" i="0" u="none" strike="noStrike">
                          <a:solidFill>
                            <a:srgbClr val="FFFFFF"/>
                          </a:solidFill>
                          <a:effectLst/>
                          <a:latin typeface="Calibri" panose="020F0502020204030204" pitchFamily="34" charset="0"/>
                        </a:rPr>
                        <a:t>Glasses</a:t>
                      </a:r>
                    </a:p>
                  </a:txBody>
                  <a:tcPr marL="9525" marR="9525" marT="9525" marB="0" anchor="b">
                    <a:lnL>
                      <a:noFill/>
                    </a:lnL>
                    <a:lnR>
                      <a:noFill/>
                    </a:lnR>
                    <a:lnT>
                      <a:noFill/>
                    </a:lnT>
                    <a:lnB>
                      <a:noFill/>
                    </a:lnB>
                    <a:solidFill>
                      <a:srgbClr val="70AD47"/>
                    </a:solidFill>
                  </a:tcPr>
                </a:tc>
                <a:tc>
                  <a:txBody>
                    <a:bodyPr/>
                    <a:lstStyle/>
                    <a:p>
                      <a:pPr algn="r" fontAlgn="b"/>
                      <a:r>
                        <a:rPr lang="en-IN" sz="1100" b="0" i="0" u="none" strike="noStrike">
                          <a:solidFill>
                            <a:srgbClr val="FFFFFF"/>
                          </a:solidFill>
                          <a:effectLst/>
                          <a:latin typeface="Calibri" panose="020F0502020204030204" pitchFamily="34" charset="0"/>
                        </a:rPr>
                        <a:t>207942256.9</a:t>
                      </a:r>
                    </a:p>
                  </a:txBody>
                  <a:tcPr marL="9525" marR="9525" marT="9525" marB="0" anchor="b">
                    <a:lnL>
                      <a:noFill/>
                    </a:lnL>
                    <a:lnR>
                      <a:noFill/>
                    </a:lnR>
                    <a:lnT>
                      <a:noFill/>
                    </a:lnT>
                    <a:lnB>
                      <a:noFill/>
                    </a:lnB>
                    <a:solidFill>
                      <a:srgbClr val="F4B084"/>
                    </a:solidFill>
                  </a:tcPr>
                </a:tc>
              </a:tr>
              <a:tr h="190500">
                <a:tc>
                  <a:txBody>
                    <a:bodyPr/>
                    <a:lstStyle/>
                    <a:p>
                      <a:pPr algn="l" fontAlgn="b"/>
                      <a:r>
                        <a:rPr lang="en-IN" sz="1100" b="0" i="0" u="none" strike="noStrike" dirty="0">
                          <a:solidFill>
                            <a:srgbClr val="FFFFFF"/>
                          </a:solidFill>
                          <a:effectLst/>
                          <a:latin typeface="Calibri" panose="020F0502020204030204" pitchFamily="34" charset="0"/>
                        </a:rPr>
                        <a:t>Pear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70AD47"/>
                    </a:solidFill>
                  </a:tcPr>
                </a:tc>
                <a:tc>
                  <a:txBody>
                    <a:bodyPr/>
                    <a:lstStyle/>
                    <a:p>
                      <a:pPr algn="r" fontAlgn="b"/>
                      <a:r>
                        <a:rPr lang="en-IN" sz="1100" b="0" i="0" u="none" strike="noStrike" dirty="0">
                          <a:solidFill>
                            <a:srgbClr val="FFFFFF"/>
                          </a:solidFill>
                          <a:effectLst/>
                          <a:latin typeface="Calibri" panose="020F0502020204030204" pitchFamily="34" charset="0"/>
                        </a:rPr>
                        <a:t>119176029.2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F4B084"/>
                    </a:solidFill>
                  </a:tcPr>
                </a:tc>
              </a:tr>
              <a:tr h="190500">
                <a:tc>
                  <a:txBody>
                    <a:bodyPr/>
                    <a:lstStyle/>
                    <a:p>
                      <a:pPr algn="l" fontAlgn="b"/>
                      <a:r>
                        <a:rPr lang="en-IN" sz="1100" b="1" i="0" u="none" strike="noStrike">
                          <a:solidFill>
                            <a:srgbClr val="FFFFFF"/>
                          </a:solidFill>
                          <a:effectLst/>
                          <a:latin typeface="Calibri" panose="020F0502020204030204" pitchFamily="34" charset="0"/>
                        </a:rPr>
                        <a:t>Grand Total</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70AD47"/>
                    </a:solidFill>
                  </a:tcPr>
                </a:tc>
                <a:tc>
                  <a:txBody>
                    <a:bodyPr/>
                    <a:lstStyle/>
                    <a:p>
                      <a:pPr algn="r" fontAlgn="b"/>
                      <a:r>
                        <a:rPr lang="en-IN" sz="1100" b="1" i="0" u="none" strike="noStrike" dirty="0">
                          <a:solidFill>
                            <a:srgbClr val="FFFFFF"/>
                          </a:solidFill>
                          <a:effectLst/>
                          <a:latin typeface="Calibri" panose="020F0502020204030204" pitchFamily="34" charset="0"/>
                        </a:rPr>
                        <a:t>435848867</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70AD47"/>
                    </a:solidFill>
                  </a:tcPr>
                </a:tc>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bl>
          </a:graphicData>
        </a:graphic>
      </p:graphicFrame>
      <p:sp>
        <p:nvSpPr>
          <p:cNvPr id="12" name="Rectangle 11"/>
          <p:cNvSpPr/>
          <p:nvPr/>
        </p:nvSpPr>
        <p:spPr>
          <a:xfrm>
            <a:off x="990600" y="1695450"/>
            <a:ext cx="8153400" cy="2308324"/>
          </a:xfrm>
          <a:prstGeom prst="rect">
            <a:avLst/>
          </a:prstGeom>
        </p:spPr>
        <p:txBody>
          <a:bodyPr wrap="square">
            <a:spAutoFit/>
          </a:bodyPr>
          <a:lstStyle/>
          <a:p>
            <a:r>
              <a:rPr lang="en-US" dirty="0"/>
              <a:t>Identify Data Discrepancies: Examine the data provided for any inconsistencies or errors in the "Sum of salary" figures to ensure accurate </a:t>
            </a:r>
            <a:r>
              <a:rPr lang="en-US" dirty="0" err="1"/>
              <a:t>calculations.Verify</a:t>
            </a:r>
            <a:r>
              <a:rPr lang="en-US" dirty="0"/>
              <a:t> Totals: Cross-check the grand total against the sum of individual categories to confirm that the values add up </a:t>
            </a:r>
            <a:r>
              <a:rPr lang="en-US" dirty="0" err="1"/>
              <a:t>correctly.Review</a:t>
            </a:r>
            <a:r>
              <a:rPr lang="en-US" dirty="0"/>
              <a:t> Calculations: Ensure that all summations and aggregations are correctly performed, particularly for categories like "</a:t>
            </a:r>
            <a:r>
              <a:rPr lang="en-US" dirty="0" err="1"/>
              <a:t>Cheerper</a:t>
            </a:r>
            <a:r>
              <a:rPr lang="en-US" dirty="0"/>
              <a:t>," "Glasses," and "</a:t>
            </a:r>
            <a:r>
              <a:rPr lang="en-US" dirty="0" err="1"/>
              <a:t>Pear."Correct</a:t>
            </a:r>
            <a:r>
              <a:rPr lang="en-US" dirty="0"/>
              <a:t> Errors: If discrepancies are found, adjust the figures or calculations accordingly to reflect the accurate grand total and individual category sums.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677656"/>
          </a:xfrm>
          <a:prstGeom prst="rect">
            <a:avLst/>
          </a:prstGeom>
          <a:noFill/>
        </p:spPr>
        <p:txBody>
          <a:bodyPr wrap="square" rtlCol="0">
            <a:spAutoFit/>
          </a:bodyPr>
          <a:lstStyle/>
          <a:p>
            <a:pPr>
              <a:buFont typeface="Arial" panose="020B0604020202020204" pitchFamily="34" charset="0"/>
              <a:buChar char="•"/>
            </a:pPr>
            <a:r>
              <a:rPr lang="en-US" sz="2400">
                <a:solidFill>
                  <a:srgbClr val="0D0D0D"/>
                </a:solidFill>
                <a:latin typeface="Times New Roman" panose="02020603050405020304" pitchFamily="18" charset="0"/>
                <a:cs typeface="Times New Roman" panose="02020603050405020304" pitchFamily="18" charset="0"/>
              </a:rPr>
              <a:t>This project involves analyzing salary distribution across three categories: Cheerper, Glasses, and Pear. The total salary amount sums up to 435,848,867, with Glasses having the highest allocation at 207,942,256.9, followed by Pear and Cheerper. The focus is on ensuring accuracy in salary calculations and understanding the distribution to make informed financial decisions.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2133600"/>
            <a:ext cx="6096000" cy="2862322"/>
          </a:xfrm>
          <a:prstGeom prst="rect">
            <a:avLst/>
          </a:prstGeom>
        </p:spPr>
        <p:txBody>
          <a:bodyPr>
            <a:spAutoFit/>
          </a:bodyPr>
          <a:lstStyle/>
          <a:p>
            <a:r>
              <a:rPr lang="en-US" dirty="0"/>
              <a:t>The end users for this salary distribution data are </a:t>
            </a:r>
            <a:r>
              <a:rPr lang="en-US" dirty="0" err="1"/>
              <a:t>likely:Finance</a:t>
            </a:r>
            <a:r>
              <a:rPr lang="en-US" dirty="0"/>
              <a:t> Department: Responsible for budget allocation, financial planning, and ensuring salary distribution aligns with the organization’s financial </a:t>
            </a:r>
            <a:r>
              <a:rPr lang="en-US" dirty="0" err="1"/>
              <a:t>goals.Human</a:t>
            </a:r>
            <a:r>
              <a:rPr lang="en-US" dirty="0"/>
              <a:t> Resources (HR): Manages employee compensation and benefits, and uses this data to ensure equitable pay across different </a:t>
            </a:r>
            <a:r>
              <a:rPr lang="en-US" dirty="0" err="1"/>
              <a:t>categories.Management</a:t>
            </a:r>
            <a:r>
              <a:rPr lang="en-US" dirty="0"/>
              <a:t> Team: Uses salary data for strategic decision-making and assessing departmental </a:t>
            </a:r>
            <a:r>
              <a:rPr lang="en-US" dirty="0" err="1"/>
              <a:t>expenditures.Auditors</a:t>
            </a:r>
            <a:r>
              <a:rPr lang="en-US" dirty="0"/>
              <a:t>/Compliance Officers: Ensure that salary distributions comply with internal policies and external regulations.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73097" y="416436"/>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651200" y="1067946"/>
            <a:ext cx="18592800" cy="1200329"/>
          </a:xfrm>
          <a:prstGeom prst="rect">
            <a:avLst/>
          </a:prstGeom>
        </p:spPr>
        <p:txBody>
          <a:bodyPr wrap="square">
            <a:spAutoFit/>
          </a:bodyPr>
          <a:lstStyle/>
          <a:p>
            <a:r>
              <a:rPr lang="en-IN" dirty="0"/>
              <a:t>For managing and </a:t>
            </a:r>
            <a:r>
              <a:rPr lang="en-IN" dirty="0" err="1"/>
              <a:t>analyzing</a:t>
            </a:r>
            <a:r>
              <a:rPr lang="en-IN" dirty="0"/>
              <a:t> the salary distribution data provided, the following tools might be </a:t>
            </a:r>
            <a:r>
              <a:rPr lang="en-IN" dirty="0" err="1"/>
              <a:t>used:Spreadsheet</a:t>
            </a:r>
            <a:r>
              <a:rPr lang="en-IN" dirty="0"/>
              <a:t> Software (e.g., Microsoft Excel, Google Sheets): For data entry, calculation, and visualization of salary figures and </a:t>
            </a:r>
            <a:r>
              <a:rPr lang="en-IN" dirty="0" err="1"/>
              <a:t>totals.Data</a:t>
            </a:r>
            <a:r>
              <a:rPr lang="en-IN" dirty="0"/>
              <a:t> Analysis Software (e.g., Tableau, Power BI): For creating detailed reports, visualizations, and dashboards to interpret salary </a:t>
            </a:r>
            <a:r>
              <a:rPr lang="en-IN" dirty="0" err="1"/>
              <a:t>distribution.Database</a:t>
            </a:r>
            <a:r>
              <a:rPr lang="en-IN" dirty="0"/>
              <a:t> Management Systems (e.g., SQL Server, Oracle): For storing, querying, and managing large datasets </a:t>
            </a:r>
            <a:r>
              <a:rPr lang="en-IN" dirty="0" err="1"/>
              <a:t>efficiently.Financial</a:t>
            </a:r>
            <a:r>
              <a:rPr lang="en-IN" dirty="0"/>
              <a:t> Software (e.g., SAP, QuickBooks): For integrating salary data with broader financial planning, accounting, and payroll systems.</a:t>
            </a:r>
          </a:p>
        </p:txBody>
      </p:sp>
      <p:sp>
        <p:nvSpPr>
          <p:cNvPr id="10" name="Rectangle 9"/>
          <p:cNvSpPr/>
          <p:nvPr/>
        </p:nvSpPr>
        <p:spPr>
          <a:xfrm>
            <a:off x="3048000" y="1859340"/>
            <a:ext cx="6096000" cy="3139321"/>
          </a:xfrm>
          <a:prstGeom prst="rect">
            <a:avLst/>
          </a:prstGeom>
        </p:spPr>
        <p:txBody>
          <a:bodyPr>
            <a:spAutoFit/>
          </a:bodyPr>
          <a:lstStyle/>
          <a:p>
            <a:r>
              <a:rPr lang="en-IN" dirty="0"/>
              <a:t>For managing and </a:t>
            </a:r>
            <a:r>
              <a:rPr lang="en-IN" dirty="0" err="1"/>
              <a:t>analyzing</a:t>
            </a:r>
            <a:r>
              <a:rPr lang="en-IN" dirty="0"/>
              <a:t> the salary distribution data provided, the following tools might be </a:t>
            </a:r>
            <a:r>
              <a:rPr lang="en-IN" dirty="0" err="1"/>
              <a:t>used:Spreadsheet</a:t>
            </a:r>
            <a:r>
              <a:rPr lang="en-IN" dirty="0"/>
              <a:t> Software (e.g., Microsoft Excel, Google Sheets): For data entry, calculation, and visualization of salary figures and </a:t>
            </a:r>
            <a:r>
              <a:rPr lang="en-IN" dirty="0" err="1"/>
              <a:t>totals.Data</a:t>
            </a:r>
            <a:r>
              <a:rPr lang="en-IN" dirty="0"/>
              <a:t> Analysis Software (e.g., Tableau, Power BI): For creating detailed reports, visualizations, and dashboards to interpret salary </a:t>
            </a:r>
            <a:r>
              <a:rPr lang="en-IN" dirty="0" err="1"/>
              <a:t>distribution.Database</a:t>
            </a:r>
            <a:r>
              <a:rPr lang="en-IN" dirty="0"/>
              <a:t> Management Systems (e.g., SQL Server, Oracle): For storing, querying, and managing large datasets </a:t>
            </a:r>
            <a:r>
              <a:rPr lang="en-IN" dirty="0" err="1"/>
              <a:t>efficiently.Financial</a:t>
            </a:r>
            <a:r>
              <a:rPr lang="en-IN" dirty="0"/>
              <a:t> Software (e.g., SAP, QuickBooks): For integrating salary data with broader financial planning, accounting, and payroll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600200"/>
            <a:ext cx="7924800" cy="1754326"/>
          </a:xfrm>
          <a:prstGeom prst="rect">
            <a:avLst/>
          </a:prstGeom>
        </p:spPr>
        <p:txBody>
          <a:bodyPr wrap="square">
            <a:spAutoFit/>
          </a:bodyPr>
          <a:lstStyle/>
          <a:p>
            <a:r>
              <a:rPr lang="en-US" dirty="0"/>
              <a:t>Example Descriptive </a:t>
            </a:r>
            <a:r>
              <a:rPr lang="en-US" dirty="0" err="1"/>
              <a:t>Summary:Average</a:t>
            </a:r>
            <a:r>
              <a:rPr lang="en-US" dirty="0"/>
              <a:t> Salary: Calculate to find the mean salary of the </a:t>
            </a:r>
            <a:r>
              <a:rPr lang="en-US" dirty="0" err="1"/>
              <a:t>categories.Minimum</a:t>
            </a:r>
            <a:r>
              <a:rPr lang="en-US" dirty="0"/>
              <a:t> Salary: Identify the category with the lowest </a:t>
            </a:r>
            <a:r>
              <a:rPr lang="en-US" dirty="0" err="1"/>
              <a:t>salary.Maximum</a:t>
            </a:r>
            <a:r>
              <a:rPr lang="en-US" dirty="0"/>
              <a:t> Salary: Identify the category with the highest </a:t>
            </a:r>
            <a:r>
              <a:rPr lang="en-US" dirty="0" err="1"/>
              <a:t>salary.Total</a:t>
            </a:r>
            <a:r>
              <a:rPr lang="en-US" dirty="0"/>
              <a:t> Salary Distribution: Confirm that the sum of the individual salaries matches the Grand </a:t>
            </a:r>
            <a:r>
              <a:rPr lang="en-US" dirty="0" err="1"/>
              <a:t>Total.This</a:t>
            </a:r>
            <a:r>
              <a:rPr lang="en-US" dirty="0"/>
              <a:t> approach provides a comprehensive overview of the dataset, facilitating easier analysis and decision-making.</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28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0600" y="1524000"/>
            <a:ext cx="8153400" cy="2031325"/>
          </a:xfrm>
          <a:prstGeom prst="rect">
            <a:avLst/>
          </a:prstGeom>
        </p:spPr>
        <p:txBody>
          <a:bodyPr wrap="square">
            <a:spAutoFit/>
          </a:bodyPr>
          <a:lstStyle/>
          <a:p>
            <a:r>
              <a:rPr lang="en-US" dirty="0"/>
              <a:t>STEP 1 FIRST SIGNED IN KAGGLE AND CREATED A ACCOUNT                                                                    STEP 2 AND DOWNLOADED A EMPLOYEE DATA SHEET                                                                           STEP 3 IN MSEXCEL INSERT A DOWNLOADED DATA SET AND SELECT AN INSERT OPTION AND SELECT PIVOT                                                                                                                                     STEP 4  AND IN PIVOT SELECT COMPANY AND SALARY AND PRESENTED A DATASET AND RECOMMONDATION CHARTS                                                                                                           STEP 5 PREPARED A PPT BY USING THE CHAT GPT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800</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2024-08-28T16:49:31Z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