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47" r:id="rId3"/>
    <p:sldId id="290" r:id="rId4"/>
    <p:sldId id="289" r:id="rId5"/>
    <p:sldId id="291" r:id="rId6"/>
    <p:sldId id="292" r:id="rId7"/>
    <p:sldId id="293" r:id="rId8"/>
    <p:sldId id="304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3" r:id="rId17"/>
    <p:sldId id="301" r:id="rId18"/>
    <p:sldId id="286" r:id="rId19"/>
    <p:sldId id="287" r:id="rId20"/>
    <p:sldId id="288" r:id="rId21"/>
    <p:sldId id="285" r:id="rId22"/>
    <p:sldId id="305" r:id="rId23"/>
    <p:sldId id="311" r:id="rId24"/>
    <p:sldId id="307" r:id="rId25"/>
    <p:sldId id="308" r:id="rId26"/>
    <p:sldId id="309" r:id="rId27"/>
    <p:sldId id="310" r:id="rId28"/>
    <p:sldId id="313" r:id="rId29"/>
    <p:sldId id="314" r:id="rId30"/>
    <p:sldId id="348" r:id="rId31"/>
    <p:sldId id="318" r:id="rId32"/>
    <p:sldId id="316" r:id="rId33"/>
    <p:sldId id="315" r:id="rId34"/>
    <p:sldId id="317" r:id="rId35"/>
    <p:sldId id="336" r:id="rId36"/>
    <p:sldId id="337" r:id="rId37"/>
    <p:sldId id="345" r:id="rId38"/>
    <p:sldId id="338" r:id="rId39"/>
    <p:sldId id="339" r:id="rId40"/>
    <p:sldId id="340" r:id="rId41"/>
    <p:sldId id="341" r:id="rId42"/>
    <p:sldId id="346" r:id="rId43"/>
    <p:sldId id="312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charset="0"/>
              </a:rPr>
              <a:t>Rich get richer, and poor get poorer = short jobs get through the system faster, long jobs take even longer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 happens to me -- you go to the store to buy a carton of milk, you get stuck behind someone with a huge basket?  And insists on paying in pennies.  Feature -- gives you time to read the National Enquirer.  Computer science professor has space alien's baby.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 happens to me -- you go to the store to buy a carton of milk, you get stuck behind someone with a huge basket?  And insists on paying in pennies.  Feature -- gives you time to read the National Enquirer.  Computer science professor has space alien's baby.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charset="0"/>
              </a:rPr>
              <a:t>What does CPU scheduling have to do with efficient use of the disk? </a:t>
            </a:r>
          </a:p>
          <a:p>
            <a:r>
              <a:rPr lang="en-US">
                <a:latin typeface="Comic Sans MS" charset="0"/>
              </a:rPr>
              <a:t>A lot! Have to have the CPU to make a disk request</a:t>
            </a:r>
          </a:p>
          <a:p>
            <a:r>
              <a:rPr lang="en-US">
                <a:latin typeface="Comic Sans MS" charset="0"/>
              </a:rPr>
              <a:t>Fairness: Minimize # of angry phone calls? Minimize my response time?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charset="0"/>
              </a:rPr>
              <a:t>What does CPU scheduling have to do with efficient use of the disk? </a:t>
            </a:r>
          </a:p>
          <a:p>
            <a:r>
              <a:rPr lang="en-US">
                <a:latin typeface="Comic Sans MS" charset="0"/>
              </a:rPr>
              <a:t>A lot! Have to have the CPU to make a disk request</a:t>
            </a:r>
          </a:p>
          <a:p>
            <a:r>
              <a:rPr lang="en-US">
                <a:latin typeface="Comic Sans MS" charset="0"/>
              </a:rPr>
              <a:t>Fairness: Minimize # of angry phone calls? Minimize my response time?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</a:t>
            </a:r>
            <a:r>
              <a:rPr lang="en-US" baseline="0" dirty="0" smtClean="0"/>
              <a:t> is fair, but average response time in this case is awful – everyone finishes very late!  In fact, this case is exactly when FIFO is optimal, RR is poor.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other hand, if we’re running streaming video, RR is great – everything happens in turn.  SJF maximizes variance.  But RR minimizes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8C0-7C28-E941-8FEB-8DC5A2BA3ABA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9998-6035-C149-887A-052FBF016646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6F1C-840F-BA49-94C1-35B4936EAEA0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5202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EB22-8F99-0340-8CA3-512D24237E13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CFC-BE2D-2341-93E4-07A6F0F3E373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280-1E5C-3141-BDCC-669E096D6623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979-93F5-6B40-8139-BAE9A59704AD}" type="datetime1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F595-B1BD-E642-8B27-1C875F805D24}" type="datetime1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678-FA22-604E-BBAA-3E71F547DEEB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24BB-726A-5147-9F39-61E7040F3F52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2FF7-6B81-6C4C-8E50-F42FB7A5AF10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F1B060A4-2884-D54A-9728-23431F51F412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Intro to Scheduling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(+ OS sync wrap)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Sept 17,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</a:t>
            </a:r>
            <a:r>
              <a:rPr lang="en-US" dirty="0" smtClean="0"/>
              <a:t>7-7.1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HW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smtClean="0"/>
              <a:t>due wed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smtClean="0"/>
              <a:t>design review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1418" y="5686455"/>
            <a:ext cx="5019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https://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computing.llnl.gov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/tutorials/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pthreads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41419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5425" y="1405270"/>
            <a:ext cx="10767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26" name="Freeform 25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1172771" y="801991"/>
            <a:ext cx="5146005" cy="986567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92212" y="1057485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41419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5425" y="1405270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173907" y="1074670"/>
            <a:ext cx="2524483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43031" y="2776102"/>
            <a:ext cx="21055" cy="30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 flipH="1">
            <a:off x="1172771" y="801991"/>
            <a:ext cx="5146005" cy="986567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92212" y="1057485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8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41419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5425" y="1405270"/>
            <a:ext cx="103105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173907" y="1074670"/>
            <a:ext cx="2524483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43031" y="2776102"/>
            <a:ext cx="21055" cy="30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37363" y="3251924"/>
            <a:ext cx="2905668" cy="13956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7363" y="3557918"/>
            <a:ext cx="1318669" cy="89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72323" y="4585160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1419" y="1193824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41419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5425" y="1405270"/>
            <a:ext cx="103105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43031" y="2776102"/>
            <a:ext cx="21055" cy="30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37363" y="3251924"/>
            <a:ext cx="2905668" cy="13956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7363" y="3557918"/>
            <a:ext cx="1318669" cy="89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72323" y="4585160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56032" y="4756301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173907" y="1074670"/>
            <a:ext cx="2524483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41419" y="1193824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41419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5425" y="1405270"/>
            <a:ext cx="103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6318776" y="801992"/>
            <a:ext cx="379614" cy="775122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43031" y="2776102"/>
            <a:ext cx="21055" cy="30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37363" y="3251924"/>
            <a:ext cx="2905668" cy="13956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7363" y="3557918"/>
            <a:ext cx="1318669" cy="89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72323" y="4585160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56032" y="4756301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flipH="1">
            <a:off x="5135431" y="1242151"/>
            <a:ext cx="1953697" cy="347785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1419" y="1193824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41419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5425" y="1405270"/>
            <a:ext cx="103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6318776" y="801992"/>
            <a:ext cx="379614" cy="775122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43031" y="2776102"/>
            <a:ext cx="21055" cy="30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37363" y="3251924"/>
            <a:ext cx="2905668" cy="13956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7363" y="3557918"/>
            <a:ext cx="1318669" cy="89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72323" y="4585160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56032" y="4756301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flipH="1">
            <a:off x="5135431" y="1242151"/>
            <a:ext cx="1953697" cy="347785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609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80344" y="5875793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437363" y="3747621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437363" y="3852064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1419" y="1193824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41419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5425" y="1405270"/>
            <a:ext cx="103105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 flipH="1">
            <a:off x="1098156" y="801992"/>
            <a:ext cx="5220620" cy="1192658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43031" y="2776102"/>
            <a:ext cx="21055" cy="30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37363" y="3251924"/>
            <a:ext cx="2905668" cy="13956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7363" y="3557918"/>
            <a:ext cx="1318669" cy="89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72323" y="4585160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56032" y="4756301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flipH="1">
            <a:off x="5135431" y="1242151"/>
            <a:ext cx="1953697" cy="347785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609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80344" y="5875793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437363" y="3747621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437363" y="3852064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390318" y="3084443"/>
            <a:ext cx="2952713" cy="143545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730063" y="125601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41419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5425" y="1405270"/>
            <a:ext cx="103105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43031" y="2776102"/>
            <a:ext cx="21055" cy="30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37363" y="3251924"/>
            <a:ext cx="2905668" cy="13956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7363" y="3557918"/>
            <a:ext cx="1318669" cy="89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72323" y="4585160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56032" y="4756301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flipH="1">
            <a:off x="5135431" y="1242151"/>
            <a:ext cx="1953697" cy="347785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609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80344" y="5875793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437363" y="3747621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437363" y="3852064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390318" y="3084443"/>
            <a:ext cx="2952713" cy="143545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  <p:sp>
        <p:nvSpPr>
          <p:cNvPr id="39" name="Freeform 38"/>
          <p:cNvSpPr/>
          <p:nvPr/>
        </p:nvSpPr>
        <p:spPr>
          <a:xfrm flipH="1">
            <a:off x="1098156" y="801992"/>
            <a:ext cx="5220620" cy="1192658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30063" y="125601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479548" y="2903005"/>
            <a:ext cx="1981607" cy="1074670"/>
          </a:xfrm>
          <a:custGeom>
            <a:avLst/>
            <a:gdLst>
              <a:gd name="connsiteX0" fmla="*/ 0 w 1981607"/>
              <a:gd name="connsiteY0" fmla="*/ 293092 h 1074670"/>
              <a:gd name="connsiteX1" fmla="*/ 460515 w 1981607"/>
              <a:gd name="connsiteY1" fmla="*/ 502443 h 1074670"/>
              <a:gd name="connsiteX2" fmla="*/ 586109 w 1981607"/>
              <a:gd name="connsiteY2" fmla="*/ 711794 h 1074670"/>
              <a:gd name="connsiteX3" fmla="*/ 307010 w 1981607"/>
              <a:gd name="connsiteY3" fmla="*/ 1074670 h 1074670"/>
              <a:gd name="connsiteX4" fmla="*/ 307010 w 1981607"/>
              <a:gd name="connsiteY4" fmla="*/ 1074670 h 1074670"/>
              <a:gd name="connsiteX5" fmla="*/ 307010 w 1981607"/>
              <a:gd name="connsiteY5" fmla="*/ 1074670 h 1074670"/>
              <a:gd name="connsiteX6" fmla="*/ 1981607 w 1981607"/>
              <a:gd name="connsiteY6" fmla="*/ 0 h 107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1607" h="1074670">
                <a:moveTo>
                  <a:pt x="0" y="293092"/>
                </a:moveTo>
                <a:lnTo>
                  <a:pt x="460515" y="502443"/>
                </a:lnTo>
                <a:lnTo>
                  <a:pt x="586109" y="711794"/>
                </a:lnTo>
                <a:lnTo>
                  <a:pt x="307010" y="1074670"/>
                </a:lnTo>
                <a:lnTo>
                  <a:pt x="307010" y="1074670"/>
                </a:lnTo>
                <a:lnTo>
                  <a:pt x="307010" y="1074670"/>
                </a:lnTo>
                <a:lnTo>
                  <a:pt x="1981607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14" idx="1"/>
          </p:cNvCxnSpPr>
          <p:nvPr/>
        </p:nvCxnSpPr>
        <p:spPr>
          <a:xfrm flipH="1">
            <a:off x="6438419" y="2972695"/>
            <a:ext cx="8781" cy="334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unched Tape 14"/>
          <p:cNvSpPr/>
          <p:nvPr/>
        </p:nvSpPr>
        <p:spPr>
          <a:xfrm rot="16200000">
            <a:off x="475170" y="2166672"/>
            <a:ext cx="1510904" cy="1453190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Multiple Consumers,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57" y="3859425"/>
            <a:ext cx="8229600" cy="14407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general relationships require mutual exclusion</a:t>
            </a:r>
          </a:p>
          <a:p>
            <a:pPr lvl="1"/>
            <a:r>
              <a:rPr lang="en-US" dirty="0" smtClean="0"/>
              <a:t>Each line is consumed exactly once!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41734" y="2464520"/>
            <a:ext cx="115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Producer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4684" y="2867346"/>
            <a:ext cx="1147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 file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6987" y="3250348"/>
            <a:ext cx="1236824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 of text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189884" y="2419320"/>
            <a:ext cx="663467" cy="473947"/>
          </a:xfrm>
          <a:custGeom>
            <a:avLst/>
            <a:gdLst>
              <a:gd name="connsiteX0" fmla="*/ 0 w 663467"/>
              <a:gd name="connsiteY0" fmla="*/ 0 h 473947"/>
              <a:gd name="connsiteX1" fmla="*/ 663467 w 663467"/>
              <a:gd name="connsiteY1" fmla="*/ 0 h 473947"/>
              <a:gd name="connsiteX2" fmla="*/ 663467 w 663467"/>
              <a:gd name="connsiteY2" fmla="*/ 473947 h 473947"/>
              <a:gd name="connsiteX3" fmla="*/ 18956 w 663467"/>
              <a:gd name="connsiteY3" fmla="*/ 454989 h 4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467" h="473947">
                <a:moveTo>
                  <a:pt x="0" y="0"/>
                </a:moveTo>
                <a:lnTo>
                  <a:pt x="663467" y="0"/>
                </a:lnTo>
                <a:lnTo>
                  <a:pt x="663467" y="473947"/>
                </a:lnTo>
                <a:lnTo>
                  <a:pt x="18956" y="45498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87964" y="2419320"/>
            <a:ext cx="0" cy="46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27" y="2149490"/>
            <a:ext cx="123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of text</a:t>
            </a:r>
          </a:p>
        </p:txBody>
      </p:sp>
      <p:sp>
        <p:nvSpPr>
          <p:cNvPr id="17" name="Oval 16"/>
          <p:cNvSpPr/>
          <p:nvPr/>
        </p:nvSpPr>
        <p:spPr>
          <a:xfrm>
            <a:off x="2032681" y="2276790"/>
            <a:ext cx="1713097" cy="8818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3811" y="2287887"/>
            <a:ext cx="1913453" cy="8707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45951" y="2689815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4312777" y="2729930"/>
            <a:ext cx="669404" cy="739355"/>
          </a:xfrm>
          <a:custGeom>
            <a:avLst/>
            <a:gdLst>
              <a:gd name="connsiteX0" fmla="*/ 407318 w 669404"/>
              <a:gd name="connsiteY0" fmla="*/ 0 h 928934"/>
              <a:gd name="connsiteX1" fmla="*/ 653749 w 669404"/>
              <a:gd name="connsiteY1" fmla="*/ 246451 h 928934"/>
              <a:gd name="connsiteX2" fmla="*/ 9238 w 669404"/>
              <a:gd name="connsiteY2" fmla="*/ 758313 h 928934"/>
              <a:gd name="connsiteX3" fmla="*/ 255669 w 669404"/>
              <a:gd name="connsiteY3" fmla="*/ 928934 h 92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04" h="928934">
                <a:moveTo>
                  <a:pt x="407318" y="0"/>
                </a:moveTo>
                <a:cubicBezTo>
                  <a:pt x="563707" y="60033"/>
                  <a:pt x="720096" y="120066"/>
                  <a:pt x="653749" y="246451"/>
                </a:cubicBezTo>
                <a:cubicBezTo>
                  <a:pt x="587402" y="372836"/>
                  <a:pt x="75585" y="644566"/>
                  <a:pt x="9238" y="758313"/>
                </a:cubicBezTo>
                <a:cubicBezTo>
                  <a:pt x="-57109" y="872060"/>
                  <a:pt x="255669" y="928934"/>
                  <a:pt x="255669" y="928934"/>
                </a:cubicBez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2554035"/>
            <a:ext cx="126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Consumer</a:t>
            </a:r>
            <a:endParaRPr lang="en-US" sz="2000" b="1" dirty="0"/>
          </a:p>
        </p:txBody>
      </p:sp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22" y="1250517"/>
            <a:ext cx="1296712" cy="103737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4982181" y="2709445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01273" y="1616494"/>
            <a:ext cx="1913453" cy="8707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57262" y="1882642"/>
            <a:ext cx="126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Consumer</a:t>
            </a:r>
            <a:endParaRPr lang="en-US" sz="2000" b="1" dirty="0"/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 flipV="1">
            <a:off x="5119643" y="2051889"/>
            <a:ext cx="781630" cy="63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88287" y="3033890"/>
            <a:ext cx="1913453" cy="8707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44276" y="3300038"/>
            <a:ext cx="126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Consumer</a:t>
            </a:r>
            <a:endParaRPr lang="en-US" sz="20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19643" y="2729930"/>
            <a:ext cx="1037619" cy="740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8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Incorporate </a:t>
            </a:r>
            <a:r>
              <a:rPr lang="en-US" dirty="0" err="1" smtClean="0"/>
              <a:t>Mutex</a:t>
            </a:r>
            <a:r>
              <a:rPr lang="en-US" dirty="0" smtClean="0"/>
              <a:t> into shared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716373"/>
          </a:xfrm>
        </p:spPr>
        <p:txBody>
          <a:bodyPr/>
          <a:lstStyle/>
          <a:p>
            <a:r>
              <a:rPr lang="en-US" dirty="0" smtClean="0"/>
              <a:t>Methods on the object provide the synchronization</a:t>
            </a:r>
          </a:p>
          <a:p>
            <a:pPr lvl="1"/>
            <a:r>
              <a:rPr lang="en-US" dirty="0" smtClean="0"/>
              <a:t>Exactly one consumer will process the 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883" y="2663814"/>
            <a:ext cx="4572000" cy="18466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typedef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sharedobject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pthread_mutex_t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flag;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525" y="3646570"/>
            <a:ext cx="6032795" cy="28007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while </a:t>
            </a:r>
            <a:r>
              <a:rPr lang="en-US" sz="1600" dirty="0">
                <a:latin typeface="Courier"/>
                <a:cs typeface="Courier"/>
              </a:rPr>
              <a:t>(1)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pthread_mutex_lock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if (so-&gt;flag </a:t>
            </a:r>
            <a:r>
              <a:rPr lang="en-US" sz="1600" dirty="0">
                <a:latin typeface="Courier"/>
                <a:cs typeface="Courier"/>
              </a:rPr>
              <a:t>==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return </a:t>
            </a:r>
            <a:r>
              <a:rPr lang="en-US" sz="1600" dirty="0">
                <a:latin typeface="Courier"/>
                <a:cs typeface="Courier"/>
              </a:rPr>
              <a:t>1; /* </a:t>
            </a:r>
            <a:r>
              <a:rPr lang="en-US" sz="1600" dirty="0" err="1" smtClean="0">
                <a:latin typeface="Courier"/>
                <a:cs typeface="Courier"/>
              </a:rPr>
              <a:t>rtn</a:t>
            </a:r>
            <a:r>
              <a:rPr lang="en-US" sz="1600" dirty="0" smtClean="0">
                <a:latin typeface="Courier"/>
                <a:cs typeface="Courier"/>
              </a:rPr>
              <a:t> with </a:t>
            </a:r>
            <a:r>
              <a:rPr lang="en-US" sz="1600" dirty="0">
                <a:latin typeface="Courier"/>
                <a:cs typeface="Courier"/>
              </a:rPr>
              <a:t>object locked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 smtClean="0">
                <a:latin typeface="Courier"/>
                <a:cs typeface="Courier"/>
              </a:rPr>
              <a:t>} </a:t>
            </a:r>
          </a:p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release(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*so) {</a:t>
            </a:r>
          </a:p>
          <a:p>
            <a:r>
              <a:rPr lang="en-US" sz="1600" dirty="0"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5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the concept of scheduling</a:t>
            </a:r>
          </a:p>
          <a:p>
            <a:r>
              <a:rPr lang="en-US" dirty="0" smtClean="0"/>
              <a:t>General topic that applies in many context</a:t>
            </a:r>
          </a:p>
          <a:p>
            <a:pPr lvl="1"/>
            <a:r>
              <a:rPr lang="en-US" dirty="0" smtClean="0"/>
              <a:t>rich theory and practice</a:t>
            </a:r>
          </a:p>
          <a:p>
            <a:r>
              <a:rPr lang="en-US" dirty="0" smtClean="0"/>
              <a:t>Fundamental trade-offs</a:t>
            </a:r>
          </a:p>
          <a:p>
            <a:pPr lvl="1"/>
            <a:r>
              <a:rPr lang="en-US" dirty="0" smtClean="0"/>
              <a:t>not a simple find the “best”</a:t>
            </a:r>
          </a:p>
          <a:p>
            <a:pPr lvl="1"/>
            <a:r>
              <a:rPr lang="en-US" dirty="0" smtClean="0"/>
              <a:t>resolution depends on context</a:t>
            </a:r>
          </a:p>
          <a:p>
            <a:r>
              <a:rPr lang="en-US" dirty="0" smtClean="0"/>
              <a:t>Ground it in OS context</a:t>
            </a:r>
          </a:p>
          <a:p>
            <a:r>
              <a:rPr lang="en-US" dirty="0" smtClean="0"/>
              <a:t>Ground implementation in Pintos</a:t>
            </a:r>
          </a:p>
          <a:p>
            <a:r>
              <a:rPr lang="en-US" dirty="0" smtClean="0"/>
              <a:t>… after synch implementation wrap-up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Multi Consumer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85" y="914400"/>
            <a:ext cx="7981210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*producer(void *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 = 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*ret = </a:t>
            </a:r>
            <a:r>
              <a:rPr lang="en-US" sz="1600" dirty="0" err="1">
                <a:latin typeface="Courier"/>
                <a:cs typeface="Courier"/>
              </a:rPr>
              <a:t>malloc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sizeof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 = so-&gt;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w = 0;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(line = </a:t>
            </a:r>
            <a:r>
              <a:rPr lang="en-US" sz="1600" dirty="0" err="1">
                <a:latin typeface="Courier"/>
                <a:cs typeface="Courier"/>
              </a:rPr>
              <a:t>readline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));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0);            /* grab lock when empty */</a:t>
            </a:r>
          </a:p>
          <a:p>
            <a:r>
              <a:rPr lang="en-US" sz="1600" dirty="0">
                <a:latin typeface="Courier"/>
                <a:cs typeface="Courier"/>
              </a:rPr>
              <a:t>    so-&gt;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            /* update the shared state */</a:t>
            </a:r>
          </a:p>
          <a:p>
            <a:r>
              <a:rPr lang="en-US" sz="1600" dirty="0">
                <a:latin typeface="Courier"/>
                <a:cs typeface="Courier"/>
              </a:rPr>
              <a:t>    so-&gt;line = line;            /* share the line */</a:t>
            </a:r>
          </a:p>
          <a:p>
            <a:r>
              <a:rPr lang="en-US" sz="1600" dirty="0">
                <a:latin typeface="Courier"/>
                <a:cs typeface="Courier"/>
              </a:rPr>
              <a:t>    so-&gt;flag = 1;               /* mark full */</a:t>
            </a:r>
          </a:p>
          <a:p>
            <a:r>
              <a:rPr lang="en-US" sz="1600" dirty="0">
                <a:latin typeface="Courier"/>
                <a:cs typeface="Courier"/>
              </a:rPr>
              <a:t>    release(so);      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fprintf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stdout</a:t>
            </a:r>
            <a:r>
              <a:rPr lang="en-US" sz="1600" dirty="0">
                <a:latin typeface="Courier"/>
                <a:cs typeface="Courier"/>
              </a:rPr>
              <a:t>, "Prod: [%d] %s",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line);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0);              /* grab lock when empty */</a:t>
            </a:r>
          </a:p>
          <a:p>
            <a:r>
              <a:rPr lang="en-US" sz="1600" dirty="0">
                <a:latin typeface="Courier"/>
                <a:cs typeface="Courier"/>
              </a:rPr>
              <a:t>  so-&gt;line = NULL;</a:t>
            </a:r>
          </a:p>
          <a:p>
            <a:r>
              <a:rPr lang="en-US" sz="1600" dirty="0">
                <a:latin typeface="Courier"/>
                <a:cs typeface="Courier"/>
              </a:rPr>
              <a:t>  so-&gt;flag = 1;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("Prod: %d lines\n",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release(so);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*ret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pthread_exit</a:t>
            </a:r>
            <a:r>
              <a:rPr lang="en-US" sz="1600" dirty="0">
                <a:latin typeface="Courier"/>
                <a:cs typeface="Courier"/>
              </a:rPr>
              <a:t>(ret);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977515" y="2947939"/>
            <a:ext cx="2409152" cy="12007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art, theory, and practice of deciding what to do next</a:t>
            </a:r>
          </a:p>
          <a:p>
            <a:r>
              <a:rPr lang="en-US" dirty="0" smtClean="0"/>
              <a:t>Ex: FIFO non-</a:t>
            </a:r>
            <a:r>
              <a:rPr lang="en-US" dirty="0" err="1" smtClean="0"/>
              <a:t>premptive</a:t>
            </a:r>
            <a:r>
              <a:rPr lang="en-US" dirty="0" smtClean="0"/>
              <a:t> scheduling</a:t>
            </a:r>
          </a:p>
          <a:p>
            <a:r>
              <a:rPr lang="en-US" dirty="0" smtClean="0"/>
              <a:t>Ex: Round-Robin</a:t>
            </a:r>
            <a:endParaRPr lang="en-US" dirty="0"/>
          </a:p>
          <a:p>
            <a:r>
              <a:rPr lang="en-US" dirty="0" smtClean="0"/>
              <a:t>Ex: Priority-based</a:t>
            </a:r>
          </a:p>
          <a:p>
            <a:r>
              <a:rPr lang="en-US" dirty="0" smtClean="0"/>
              <a:t>Ex: Coordinated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standing-in-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47" y="2735525"/>
            <a:ext cx="3878346" cy="2219124"/>
          </a:xfrm>
          <a:prstGeom prst="rect">
            <a:avLst/>
          </a:prstGeom>
        </p:spPr>
      </p:pic>
      <p:pic>
        <p:nvPicPr>
          <p:cNvPr id="8" name="Picture 7" descr="sandy-and-students-sitting-in-circ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01" y="4575109"/>
            <a:ext cx="2743607" cy="2057705"/>
          </a:xfrm>
          <a:prstGeom prst="rect">
            <a:avLst/>
          </a:prstGeom>
        </p:spPr>
      </p:pic>
      <p:pic>
        <p:nvPicPr>
          <p:cNvPr id="10" name="Picture 9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62" y="4748488"/>
            <a:ext cx="1555806" cy="1555806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21" y="4455767"/>
            <a:ext cx="1666921" cy="2029295"/>
          </a:xfrm>
          <a:prstGeom prst="rect">
            <a:avLst/>
          </a:prstGeom>
        </p:spPr>
      </p:pic>
      <p:pic>
        <p:nvPicPr>
          <p:cNvPr id="11" name="Picture 10" descr="Olympics-Games-opening-ceremonies-over-the-years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135" y="4486388"/>
            <a:ext cx="3697085" cy="23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00" y="1088571"/>
            <a:ext cx="8725220" cy="55408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Scheduling policy: algorithm for determining what to do next, when there are</a:t>
            </a:r>
          </a:p>
          <a:p>
            <a:pPr lvl="1"/>
            <a:r>
              <a:rPr lang="en-US" dirty="0" smtClean="0"/>
              <a:t>multiple threads to run, or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packets to send, or web requests to serve, or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Job or Task: unit of scheduling</a:t>
            </a:r>
          </a:p>
          <a:p>
            <a:pPr lvl="1"/>
            <a:r>
              <a:rPr lang="en-US" dirty="0" smtClean="0"/>
              <a:t>quanta of a thread</a:t>
            </a:r>
          </a:p>
          <a:p>
            <a:pPr lvl="1"/>
            <a:r>
              <a:rPr lang="en-US" dirty="0" smtClean="0"/>
              <a:t>program to completion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/>
              <a:t>Workload</a:t>
            </a:r>
          </a:p>
          <a:p>
            <a:pPr lvl="1"/>
            <a:r>
              <a:rPr lang="en-US" dirty="0"/>
              <a:t>Set of tasks for system to </a:t>
            </a:r>
            <a:r>
              <a:rPr lang="en-US" dirty="0" smtClean="0"/>
              <a:t>perform</a:t>
            </a:r>
          </a:p>
          <a:p>
            <a:pPr lvl="1"/>
            <a:r>
              <a:rPr lang="en-US" dirty="0" smtClean="0"/>
              <a:t>Typically formed over time as scheduled tasks produce other tasks</a:t>
            </a:r>
          </a:p>
          <a:p>
            <a:r>
              <a:rPr lang="en-US" dirty="0" smtClean="0"/>
              <a:t>Metrics: properties that scheduling may seek to optimize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Processor </a:t>
            </a: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Scheduling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51" y="3870132"/>
            <a:ext cx="8819546" cy="3124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life</a:t>
            </a: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-cycle of a thread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Active threads work their way from Ready queue to Running to various waiting queues.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Scheduling</a:t>
            </a:r>
            <a:r>
              <a:rPr lang="en-US" altLang="ko-KR" sz="2400" dirty="0">
                <a:latin typeface="Helvetica" charset="0"/>
                <a:ea typeface="굴림" charset="-127"/>
                <a:cs typeface="굴림" charset="-127"/>
              </a:rPr>
              <a:t>: deciding which threads are given access to resources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How </a:t>
            </a: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to decide which of several threads to </a:t>
            </a:r>
            <a:r>
              <a:rPr lang="en-US" altLang="ko-KR" sz="2400" dirty="0" err="1" smtClean="0">
                <a:latin typeface="Helvetica" charset="0"/>
                <a:ea typeface="굴림" charset="-127"/>
                <a:cs typeface="굴림" charset="-127"/>
              </a:rPr>
              <a:t>de</a:t>
            </a:r>
            <a:r>
              <a:rPr lang="en-US" altLang="ko-KR" sz="2400" b="0" dirty="0" err="1" smtClean="0">
                <a:latin typeface="Helvetica" charset="0"/>
                <a:ea typeface="굴림" charset="-127"/>
                <a:cs typeface="굴림" charset="-127"/>
              </a:rPr>
              <a:t>queue</a:t>
            </a: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 and run?</a:t>
            </a:r>
            <a:endParaRPr lang="en-US" altLang="ko-KR" sz="2400" b="0" dirty="0">
              <a:latin typeface="Helvetica" charset="0"/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So far </a:t>
            </a:r>
            <a:r>
              <a:rPr lang="en-US" altLang="ko-KR" sz="2000" dirty="0" smtClean="0">
                <a:latin typeface="Helvetica" charset="0"/>
                <a:ea typeface="굴림" charset="-127"/>
                <a:cs typeface="굴림" charset="-127"/>
              </a:rPr>
              <a:t>we have a single 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ready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Reason for wait-&gt;ready may make a big difference!</a:t>
            </a: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1050732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Concretely: Pintos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90" y="4508032"/>
            <a:ext cx="8435610" cy="1796262"/>
          </a:xfrm>
        </p:spPr>
        <p:txBody>
          <a:bodyPr/>
          <a:lstStyle/>
          <a:p>
            <a:r>
              <a:rPr lang="en-US" dirty="0" smtClean="0"/>
              <a:t>Initially a round-robin scheduler of thread quanta</a:t>
            </a:r>
          </a:p>
          <a:p>
            <a:r>
              <a:rPr lang="en-US" dirty="0" smtClean="0"/>
              <a:t>Algorithm: </a:t>
            </a:r>
            <a:r>
              <a:rPr lang="en-US" dirty="0" err="1" smtClean="0"/>
              <a:t>next_thread_to_run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13667" y="1172918"/>
            <a:ext cx="5173133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static </a:t>
            </a:r>
            <a:r>
              <a:rPr lang="en-US" sz="1400" dirty="0" smtClean="0">
                <a:latin typeface="Courier"/>
                <a:cs typeface="Courier"/>
              </a:rPr>
              <a:t>void schedule </a:t>
            </a:r>
            <a:r>
              <a:rPr lang="en-US" sz="1400" dirty="0">
                <a:latin typeface="Courier"/>
                <a:cs typeface="Courier"/>
              </a:rPr>
              <a:t>(void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*cur = </a:t>
            </a:r>
            <a:r>
              <a:rPr lang="en-US" sz="1400" dirty="0" err="1">
                <a:latin typeface="Courier"/>
                <a:cs typeface="Courier"/>
              </a:rPr>
              <a:t>running_thread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*next = </a:t>
            </a:r>
            <a:r>
              <a:rPr lang="en-US" sz="1400" dirty="0" err="1">
                <a:latin typeface="Courier"/>
                <a:cs typeface="Courier"/>
              </a:rPr>
              <a:t>next_thread_to_run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NULL;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intr_get_level</a:t>
            </a:r>
            <a:r>
              <a:rPr lang="en-US" sz="1400" dirty="0">
                <a:latin typeface="Courier"/>
                <a:cs typeface="Courier"/>
              </a:rPr>
              <a:t> () == INTR_OFF);</a:t>
            </a:r>
          </a:p>
          <a:p>
            <a:r>
              <a:rPr lang="en-US" sz="1400" dirty="0">
                <a:latin typeface="Courier"/>
                <a:cs typeface="Courier"/>
              </a:rPr>
              <a:t>  ASSERT (cur-&gt;status != THREAD_RUNNING);</a:t>
            </a: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is_thread</a:t>
            </a:r>
            <a:r>
              <a:rPr lang="en-US" sz="1400" dirty="0">
                <a:latin typeface="Courier"/>
                <a:cs typeface="Courier"/>
              </a:rPr>
              <a:t> (next));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(cur != next)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switch_threads</a:t>
            </a:r>
            <a:r>
              <a:rPr lang="en-US" sz="1400" dirty="0">
                <a:latin typeface="Courier"/>
                <a:cs typeface="Courier"/>
              </a:rPr>
              <a:t> (cur, next);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thread_schedule_tail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11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320" y="4318470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threads call into scheduler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457200" y="1046756"/>
            <a:ext cx="8229600" cy="10746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various points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sema_down</a:t>
            </a:r>
            <a:r>
              <a:rPr lang="en-US" dirty="0" smtClean="0"/>
              <a:t>) kernel thread must block itself</a:t>
            </a:r>
          </a:p>
          <a:p>
            <a:pPr lvl="1"/>
            <a:r>
              <a:rPr lang="en-US" dirty="0" smtClean="0"/>
              <a:t>it calls schedule to allow next task to be selected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6962" y="4910993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288372" y="5428529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6657848" y="5932292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32600" y="2647277"/>
            <a:ext cx="5154200" cy="10328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017716" y="3275838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24856" y="3931401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532600" y="3703542"/>
            <a:ext cx="5154199" cy="16820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70" y="43007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797" y="4273304"/>
            <a:ext cx="1178729" cy="111005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70" y="4279210"/>
            <a:ext cx="1178729" cy="1110059"/>
          </a:xfrm>
          <a:prstGeom prst="rect">
            <a:avLst/>
          </a:prstGeom>
        </p:spPr>
      </p:pic>
      <p:sp>
        <p:nvSpPr>
          <p:cNvPr id="55" name="Freeform 54"/>
          <p:cNvSpPr/>
          <p:nvPr/>
        </p:nvSpPr>
        <p:spPr>
          <a:xfrm>
            <a:off x="3512426" y="3275839"/>
            <a:ext cx="428625" cy="1238552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4499664" y="3391606"/>
            <a:ext cx="428625" cy="1153311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5558426" y="3168184"/>
            <a:ext cx="428625" cy="1376734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320" y="5532182"/>
            <a:ext cx="817872" cy="129436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699" y="5532182"/>
            <a:ext cx="817872" cy="1294369"/>
          </a:xfrm>
          <a:prstGeom prst="rect">
            <a:avLst/>
          </a:prstGeom>
        </p:spPr>
      </p:pic>
      <p:sp>
        <p:nvSpPr>
          <p:cNvPr id="83" name="Freeform 82"/>
          <p:cNvSpPr/>
          <p:nvPr/>
        </p:nvSpPr>
        <p:spPr>
          <a:xfrm>
            <a:off x="5583161" y="575035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53255" y="2652942"/>
            <a:ext cx="1211389" cy="738664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schedule( .. ) {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4320" y="2206005"/>
            <a:ext cx="5040463" cy="1384995"/>
          </a:xfrm>
          <a:prstGeom prst="rect">
            <a:avLst/>
          </a:prstGeom>
          <a:solidFill>
            <a:srgbClr val="FFFF00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void </a:t>
            </a:r>
            <a:r>
              <a:rPr lang="en-US" sz="1400" dirty="0" err="1" smtClean="0">
                <a:latin typeface="Courier"/>
                <a:cs typeface="Courier"/>
              </a:rPr>
              <a:t>thread_block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(void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ASSERT (!</a:t>
            </a:r>
            <a:r>
              <a:rPr lang="en-US" sz="1400" dirty="0" err="1">
                <a:latin typeface="Courier"/>
                <a:cs typeface="Courier"/>
              </a:rPr>
              <a:t>intr_context</a:t>
            </a:r>
            <a:r>
              <a:rPr lang="en-US" sz="1400" dirty="0">
                <a:latin typeface="Courier"/>
                <a:cs typeface="Courier"/>
              </a:rPr>
              <a:t> ());</a:t>
            </a: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intr_get_level</a:t>
            </a:r>
            <a:r>
              <a:rPr lang="en-US" sz="1400" dirty="0">
                <a:latin typeface="Courier"/>
                <a:cs typeface="Courier"/>
              </a:rPr>
              <a:t> () == INTR_OFF)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thread_current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>
                <a:latin typeface="Courier"/>
                <a:cs typeface="Courier"/>
              </a:rPr>
              <a:t>)-&gt;status = THREAD_BLOCKED;</a:t>
            </a:r>
          </a:p>
          <a:p>
            <a:r>
              <a:rPr lang="en-US" sz="1400" dirty="0">
                <a:latin typeface="Courier"/>
                <a:cs typeface="Courier"/>
              </a:rPr>
              <a:t>  schedule ();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pic>
        <p:nvPicPr>
          <p:cNvPr id="34" name="Picture 33" descr="Screen Shot 2014-09-21 at 9.23.4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" y="5095896"/>
            <a:ext cx="3212067" cy="12128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1" name="Picture 90" descr="Screen Shot 2014-09-21 at 9.23.4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3" y="5248296"/>
            <a:ext cx="3212067" cy="12128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2" name="Picture 91" descr="Screen Shot 2014-09-21 at 9.23.4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3" y="5400696"/>
            <a:ext cx="3212067" cy="12128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5" name="Rectangle 34"/>
          <p:cNvSpPr/>
          <p:nvPr/>
        </p:nvSpPr>
        <p:spPr>
          <a:xfrm>
            <a:off x="7503644" y="3761036"/>
            <a:ext cx="1113380" cy="5016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Ready Threads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7230325" y="3168184"/>
            <a:ext cx="428625" cy="141489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009837" y="3838698"/>
            <a:ext cx="2637492" cy="864791"/>
          </a:xfrm>
          <a:custGeom>
            <a:avLst/>
            <a:gdLst>
              <a:gd name="connsiteX0" fmla="*/ 2637492 w 2637492"/>
              <a:gd name="connsiteY0" fmla="*/ 55236 h 864791"/>
              <a:gd name="connsiteX1" fmla="*/ 348875 w 2637492"/>
              <a:gd name="connsiteY1" fmla="*/ 69193 h 864791"/>
              <a:gd name="connsiteX2" fmla="*/ 530290 w 2637492"/>
              <a:gd name="connsiteY2" fmla="*/ 739117 h 864791"/>
              <a:gd name="connsiteX3" fmla="*/ 0 w 2637492"/>
              <a:gd name="connsiteY3" fmla="*/ 864728 h 86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492" h="864791">
                <a:moveTo>
                  <a:pt x="2637492" y="55236"/>
                </a:moveTo>
                <a:cubicBezTo>
                  <a:pt x="1668783" y="5224"/>
                  <a:pt x="700075" y="-44787"/>
                  <a:pt x="348875" y="69193"/>
                </a:cubicBezTo>
                <a:cubicBezTo>
                  <a:pt x="-2325" y="183173"/>
                  <a:pt x="588436" y="606528"/>
                  <a:pt x="530290" y="739117"/>
                </a:cubicBezTo>
                <a:cubicBezTo>
                  <a:pt x="472144" y="871706"/>
                  <a:pt x="0" y="864728"/>
                  <a:pt x="0" y="86472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58584" y="4577620"/>
            <a:ext cx="488424" cy="125869"/>
          </a:xfrm>
          <a:custGeom>
            <a:avLst/>
            <a:gdLst>
              <a:gd name="connsiteX0" fmla="*/ 488424 w 488424"/>
              <a:gd name="connsiteY0" fmla="*/ 153720 h 188563"/>
              <a:gd name="connsiteX1" fmla="*/ 293054 w 488424"/>
              <a:gd name="connsiteY1" fmla="*/ 195 h 188563"/>
              <a:gd name="connsiteX2" fmla="*/ 293054 w 488424"/>
              <a:gd name="connsiteY2" fmla="*/ 181633 h 188563"/>
              <a:gd name="connsiteX3" fmla="*/ 0 w 488424"/>
              <a:gd name="connsiteY3" fmla="*/ 153720 h 18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24" h="188563">
                <a:moveTo>
                  <a:pt x="488424" y="153720"/>
                </a:moveTo>
                <a:cubicBezTo>
                  <a:pt x="407020" y="74631"/>
                  <a:pt x="325616" y="-4457"/>
                  <a:pt x="293054" y="195"/>
                </a:cubicBezTo>
                <a:cubicBezTo>
                  <a:pt x="260492" y="4847"/>
                  <a:pt x="341896" y="156045"/>
                  <a:pt x="293054" y="181633"/>
                </a:cubicBezTo>
                <a:cubicBezTo>
                  <a:pt x="244212" y="207221"/>
                  <a:pt x="0" y="153720"/>
                  <a:pt x="0" y="15372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In First </a:t>
            </a:r>
            <a:r>
              <a:rPr lang="en-US" dirty="0" smtClean="0"/>
              <a:t>Out - FCFS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29" y="1091733"/>
            <a:ext cx="8229600" cy="1437601"/>
          </a:xfrm>
        </p:spPr>
        <p:txBody>
          <a:bodyPr/>
          <a:lstStyle/>
          <a:p>
            <a:r>
              <a:rPr lang="en-US" dirty="0" smtClean="0"/>
              <a:t>Schedule tasks in the order they arrive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un </a:t>
            </a:r>
            <a:r>
              <a:rPr lang="en-US" dirty="0" smtClean="0"/>
              <a:t>until they complete or give up the </a:t>
            </a:r>
            <a:r>
              <a:rPr lang="en-US" dirty="0" smtClean="0"/>
              <a:t>processor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flipV="1">
            <a:off x="1939742" y="3081891"/>
            <a:ext cx="2093247" cy="163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28038" y="3277286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53633" y="3053976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950092" y="2521591"/>
            <a:ext cx="75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282769" y="25804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542730" y="2620946"/>
            <a:ext cx="55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032989" y="2995097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9742" y="3001200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4" idx="1"/>
          </p:cNvCxnSpPr>
          <p:nvPr/>
        </p:nvCxnSpPr>
        <p:spPr>
          <a:xfrm>
            <a:off x="1353633" y="3163706"/>
            <a:ext cx="586109" cy="0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1668804" y="2599501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3753900" y="2587483"/>
            <a:ext cx="50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 flipV="1">
            <a:off x="4228359" y="3726477"/>
            <a:ext cx="1493183" cy="1953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28038" y="3921876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81543" y="3698566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49452" y="3679656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28359" y="3645787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5916912" y="4339454"/>
            <a:ext cx="2093247" cy="163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28038" y="4534849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34341" y="4240659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10159" y="4252660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16912" y="4270525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8" idx="1"/>
          </p:cNvCxnSpPr>
          <p:nvPr/>
        </p:nvCxnSpPr>
        <p:spPr>
          <a:xfrm>
            <a:off x="1409453" y="3808293"/>
            <a:ext cx="2818906" cy="15881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0" idx="1"/>
          </p:cNvCxnSpPr>
          <p:nvPr/>
        </p:nvCxnSpPr>
        <p:spPr>
          <a:xfrm>
            <a:off x="2634571" y="4409239"/>
            <a:ext cx="3282341" cy="12030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060899" y="2596301"/>
            <a:ext cx="2957517" cy="1325572"/>
            <a:chOff x="4060899" y="2596301"/>
            <a:chExt cx="2957517" cy="1325572"/>
          </a:xfrm>
        </p:grpSpPr>
        <p:sp>
          <p:nvSpPr>
            <p:cNvPr id="65" name="Rectangle 64"/>
            <p:cNvSpPr/>
            <p:nvPr/>
          </p:nvSpPr>
          <p:spPr>
            <a:xfrm>
              <a:off x="4060899" y="3161776"/>
              <a:ext cx="141369" cy="760097"/>
            </a:xfrm>
            <a:prstGeom prst="rect">
              <a:avLst/>
            </a:prstGeom>
            <a:pattFill prst="ltUpDiag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52614" y="2596301"/>
              <a:ext cx="2165802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scheduling overhead</a:t>
              </a:r>
              <a:endParaRPr lang="en-US" i="1" dirty="0"/>
            </a:p>
          </p:txBody>
        </p:sp>
        <p:cxnSp>
          <p:nvCxnSpPr>
            <p:cNvPr id="68" name="Straight Connector 67"/>
            <p:cNvCxnSpPr>
              <a:stCxn id="65" idx="3"/>
            </p:cNvCxnSpPr>
            <p:nvPr/>
          </p:nvCxnSpPr>
          <p:spPr>
            <a:xfrm flipV="1">
              <a:off x="4202268" y="2817714"/>
              <a:ext cx="765705" cy="724111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634571" y="4644371"/>
            <a:ext cx="5375588" cy="369332"/>
            <a:chOff x="2634571" y="4644371"/>
            <a:chExt cx="5375588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2634571" y="4815080"/>
              <a:ext cx="5375588" cy="1395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032989" y="4644371"/>
              <a:ext cx="1519729" cy="369332"/>
            </a:xfrm>
            <a:prstGeom prst="rect">
              <a:avLst/>
            </a:prstGeom>
            <a:solidFill>
              <a:srgbClr val="D9D9D9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 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982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1282497" y="2912188"/>
            <a:ext cx="4240948" cy="0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91343" y="4239537"/>
            <a:ext cx="3659125" cy="0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29" y="1091733"/>
            <a:ext cx="8229600" cy="5077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task gets a fixed amount of the resource (time quantum)</a:t>
            </a:r>
          </a:p>
          <a:p>
            <a:pPr lvl="1"/>
            <a:r>
              <a:rPr lang="en-US" dirty="0" smtClean="0"/>
              <a:t>if does not complete, goes back into queue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large a time quantum?</a:t>
            </a:r>
          </a:p>
          <a:p>
            <a:pPr lvl="1"/>
            <a:r>
              <a:rPr lang="en-US" dirty="0" smtClean="0"/>
              <a:t>Too short?  Too long?  Trade-offs?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84810" y="3107584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10405" y="2884274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23445" y="2804727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08090" y="2856360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4506094" y="3528864"/>
            <a:ext cx="307011" cy="192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84810" y="3752174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22045" y="3528864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27061" y="3469985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24424" y="3460227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84810" y="4365147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1113" y="4070957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67754" y="4095819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73426" y="4070957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8" idx="1"/>
          </p:cNvCxnSpPr>
          <p:nvPr/>
        </p:nvCxnSpPr>
        <p:spPr>
          <a:xfrm flipV="1">
            <a:off x="1422045" y="3625360"/>
            <a:ext cx="3084049" cy="13231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91343" y="4659336"/>
            <a:ext cx="407641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989761" y="4474669"/>
            <a:ext cx="1519729" cy="369332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8090" y="2912188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24424" y="3509954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40758" y="2881223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57092" y="3509953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73426" y="4133585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9760" y="2894585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13105" y="4162356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29439" y="2876809"/>
            <a:ext cx="180051" cy="2472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607175" y="4162356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123509" y="4163214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Scheduling </a:t>
            </a: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Metrics</a:t>
            </a:r>
            <a:endParaRPr lang="en-US" altLang="ko-KR" dirty="0">
              <a:latin typeface="Helvetica" charset="0"/>
              <a:ea typeface="굴림" charset="-127"/>
              <a:cs typeface="굴림" charset="-127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75465"/>
            <a:ext cx="86868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dirty="0" smtClean="0">
                <a:latin typeface="Helvetica" charset="0"/>
                <a:ea typeface="굴림" charset="-127"/>
                <a:cs typeface="굴림" charset="-127"/>
              </a:rPr>
              <a:t>Waiting Time</a:t>
            </a: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: time the job is waiting in the ready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Time between job’s arrival in the ready queue and launching the job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dirty="0" smtClean="0">
                <a:latin typeface="Helvetica" charset="0"/>
                <a:ea typeface="굴림" charset="-127"/>
                <a:cs typeface="굴림" charset="-127"/>
              </a:rPr>
              <a:t>Service (Execution) Time</a:t>
            </a: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: time the job is running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dirty="0" smtClean="0">
                <a:latin typeface="Helvetica" charset="0"/>
                <a:ea typeface="굴림" charset="-127"/>
                <a:cs typeface="굴림" charset="-127"/>
              </a:rPr>
              <a:t>Response (Completion) Time</a:t>
            </a: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ime between job’s arrival in the ready queue and job’s completion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Time to compile a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program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2400" b="0" i="1" dirty="0" smtClean="0">
                <a:latin typeface="Helvetica" charset="0"/>
                <a:ea typeface="굴림" charset="-127"/>
                <a:cs typeface="굴림" charset="-127"/>
              </a:rPr>
              <a:t>Response Time = Waiting Time + Service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defRPr/>
            </a:pPr>
            <a:endParaRPr lang="en-US" altLang="ko-KR" sz="2400" b="0" dirty="0">
              <a:latin typeface="Helvetica" charset="0"/>
              <a:ea typeface="굴림" charset="-127"/>
              <a:cs typeface="굴림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dirty="0" smtClean="0">
                <a:latin typeface="Helvetica" charset="0"/>
                <a:ea typeface="굴림" charset="-127"/>
                <a:cs typeface="굴림" charset="-127"/>
              </a:rPr>
              <a:t>Throughput:</a:t>
            </a: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 number of jobs completed per unit of time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Throughput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related to response time, but not 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same thing:</a:t>
            </a: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Minimizing response time will lead to more context switching than if you only maximized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throughput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1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-127"/>
                <a:cs typeface="굴림" charset="-127"/>
              </a:rPr>
              <a:t>Scheduling Policy Goals/Criteria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46756"/>
            <a:ext cx="8686800" cy="56588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800" b="0" dirty="0">
                <a:latin typeface="Helvetica" charset="0"/>
                <a:ea typeface="굴림" charset="-127"/>
                <a:cs typeface="굴림" charset="-127"/>
              </a:rPr>
              <a:t>Minimize Response Time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Minimize elapsed time to do an operation (or job</a:t>
            </a: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)</a:t>
            </a:r>
            <a:endParaRPr lang="en-US" altLang="ko-KR" sz="2800" b="0" dirty="0" smtClean="0">
              <a:latin typeface="Helvetica" charset="0"/>
              <a:ea typeface="굴림" charset="-127"/>
              <a:cs typeface="굴림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800" b="0" dirty="0" smtClean="0">
                <a:latin typeface="Helvetica" charset="0"/>
                <a:ea typeface="굴림" charset="-127"/>
                <a:cs typeface="굴림" charset="-127"/>
              </a:rPr>
              <a:t>Maximize </a:t>
            </a:r>
            <a:r>
              <a:rPr lang="en-US" altLang="ko-KR" sz="2800" b="0" dirty="0">
                <a:latin typeface="Helvetica" charset="0"/>
                <a:ea typeface="굴림" charset="-127"/>
                <a:cs typeface="굴림" charset="-127"/>
              </a:rPr>
              <a:t>Throughput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Two </a:t>
            </a: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parts to maximizing throughput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Minimize overhead (for example, context-switching)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Efficient use of resources (CPU, disk, memory, </a:t>
            </a:r>
            <a:r>
              <a:rPr lang="en-US" altLang="ko-KR" sz="2000" b="0" dirty="0" err="1">
                <a:latin typeface="Helvetica" charset="0"/>
                <a:ea typeface="굴림" charset="-127"/>
                <a:cs typeface="굴림" charset="-127"/>
              </a:rPr>
              <a:t>etc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)</a:t>
            </a:r>
            <a:endParaRPr lang="en-US" altLang="ko-KR" sz="2800" b="0" dirty="0" smtClean="0">
              <a:latin typeface="Helvetica" charset="0"/>
              <a:ea typeface="굴림" charset="-127"/>
              <a:cs typeface="굴림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800" b="0" dirty="0" smtClean="0">
                <a:latin typeface="Helvetica" charset="0"/>
                <a:ea typeface="굴림" charset="-127"/>
                <a:cs typeface="굴림" charset="-127"/>
              </a:rPr>
              <a:t>Fairness</a:t>
            </a:r>
            <a:endParaRPr lang="en-US" altLang="ko-KR" sz="2800" b="0" dirty="0">
              <a:latin typeface="Helvetica" charset="0"/>
              <a:ea typeface="굴림" charset="-127"/>
              <a:cs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Share CPU among users in some equitable way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Fairness is not minimizing average response time: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Better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average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response time by making system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less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104493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Value: FREE (0) or BUSY (1)</a:t>
            </a:r>
          </a:p>
          <a:p>
            <a:r>
              <a:rPr lang="en-US" dirty="0" smtClean="0"/>
              <a:t>A queue of waiters (threads*)</a:t>
            </a:r>
          </a:p>
          <a:p>
            <a:pPr lvl="1"/>
            <a:r>
              <a:rPr lang="en-US" dirty="0" smtClean="0"/>
              <a:t>attempting to acquire</a:t>
            </a:r>
          </a:p>
          <a:p>
            <a:r>
              <a:rPr lang="en-US" dirty="0" smtClean="0"/>
              <a:t>An owner (thread)</a:t>
            </a:r>
          </a:p>
          <a:p>
            <a:endParaRPr lang="en-US" dirty="0"/>
          </a:p>
          <a:p>
            <a:r>
              <a:rPr lang="en-US" dirty="0" smtClean="0"/>
              <a:t>Acquire: wait till Free, take ownership, make busy</a:t>
            </a:r>
          </a:p>
          <a:p>
            <a:r>
              <a:rPr lang="en-US" dirty="0" smtClean="0"/>
              <a:t>Release: relinquish ownership, make Free, if waiter allow it to complete acquire</a:t>
            </a:r>
          </a:p>
          <a:p>
            <a:r>
              <a:rPr lang="en-US" dirty="0" smtClean="0"/>
              <a:t>Both are </a:t>
            </a:r>
            <a:r>
              <a:rPr lang="en-US" i="1" dirty="0" smtClean="0"/>
              <a:t>atomic relative to other threads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665181" y="1088572"/>
            <a:ext cx="540399" cy="14515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641" y="1649452"/>
            <a:ext cx="245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semaphore has these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- value is </a:t>
            </a:r>
            <a:r>
              <a:rPr lang="en-US" sz="2000" i="1" dirty="0" err="1" smtClean="0"/>
              <a:t>int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6426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50" y="1088571"/>
            <a:ext cx="9004449" cy="5215723"/>
          </a:xfrm>
        </p:spPr>
        <p:txBody>
          <a:bodyPr/>
          <a:lstStyle/>
          <a:p>
            <a:r>
              <a:rPr lang="en-US" dirty="0" smtClean="0"/>
              <a:t>Priorities can be a way to express desired outcome to the scheduler</a:t>
            </a:r>
          </a:p>
          <a:p>
            <a:pPr lvl="1"/>
            <a:r>
              <a:rPr lang="en-US" dirty="0" smtClean="0"/>
              <a:t>important (high priority) tasks first, quicker, …</a:t>
            </a:r>
          </a:p>
          <a:p>
            <a:pPr lvl="1"/>
            <a:r>
              <a:rPr lang="en-US" dirty="0" smtClean="0"/>
              <a:t>while low priority ones when resources available, …</a:t>
            </a:r>
          </a:p>
          <a:p>
            <a:r>
              <a:rPr lang="en-US" i="1" dirty="0" smtClean="0">
                <a:solidFill>
                  <a:srgbClr val="3366FF"/>
                </a:solidFill>
              </a:rPr>
              <a:t>Peer discussion: in groups of 2-4 come up with two ways to introduce priorities into FIFO and RR.</a:t>
            </a:r>
          </a:p>
          <a:p>
            <a:endParaRPr lang="en-US" dirty="0"/>
          </a:p>
          <a:p>
            <a:r>
              <a:rPr lang="en-US" dirty="0" smtClean="0"/>
              <a:t>How might priorities interact positively / negatively with synchronization?  With I/O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</a:t>
            </a:r>
            <a:r>
              <a:rPr lang="en-US" dirty="0" err="1" smtClean="0"/>
              <a:t>vs</a:t>
            </a:r>
            <a:r>
              <a:rPr lang="en-US" dirty="0" smtClean="0"/>
              <a:t> FIFO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27422" y="2745902"/>
            <a:ext cx="3659125" cy="0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4463" y="1613949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0058" y="1390639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09036" y="1331760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7743" y="1362725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4463" y="2258539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1698" y="2035229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5370" y="1976350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4463" y="2871512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27422" y="2590087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25023" y="2569916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5370" y="2569916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81698" y="2131725"/>
            <a:ext cx="3084049" cy="13231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67743" y="1418553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09036" y="2057197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4077" y="1418473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5370" y="2622677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00411" y="1418553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16745" y="1418553"/>
            <a:ext cx="180051" cy="2472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48" idx="3"/>
          </p:cNvCxnSpPr>
          <p:nvPr/>
        </p:nvCxnSpPr>
        <p:spPr>
          <a:xfrm flipV="1">
            <a:off x="1227422" y="5205728"/>
            <a:ext cx="1231188" cy="17273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6328" y="4091048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1923" y="3867738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83569" y="3782663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09608" y="3839824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6328" y="4735638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23563" y="4512328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55686" y="4487940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86328" y="5370680"/>
            <a:ext cx="7075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27422" y="5073940"/>
            <a:ext cx="0" cy="29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69293" y="5029742"/>
            <a:ext cx="0" cy="351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69096" y="5018960"/>
            <a:ext cx="0" cy="35197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23563" y="4622055"/>
            <a:ext cx="862674" cy="1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09608" y="3895652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25942" y="4534296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58610" y="3869376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42276" y="5099776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74944" y="3869456"/>
            <a:ext cx="516334" cy="211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91278" y="3869456"/>
            <a:ext cx="180051" cy="2472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59959" y="962428"/>
            <a:ext cx="60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53225" y="3413331"/>
            <a:ext cx="139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equalLength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1680" r="-31680"/>
          <a:stretch>
            <a:fillRect/>
          </a:stretch>
        </p:blipFill>
        <p:spPr>
          <a:xfrm>
            <a:off x="-648268" y="992236"/>
            <a:ext cx="10665772" cy="5865764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vs. FIFO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CPU </a:t>
            </a: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43400"/>
            <a:ext cx="9144000" cy="2514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rograms </a:t>
            </a: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With </a:t>
            </a:r>
            <a:r>
              <a:rPr lang="en-US" altLang="ko-KR" sz="2000" b="0" dirty="0" err="1">
                <a:latin typeface="Helvetica" charset="0"/>
                <a:ea typeface="굴림" charset="-127"/>
                <a:cs typeface="굴림" charset="-127"/>
              </a:rPr>
              <a:t>timeslicing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, thread may be forced to give up CPU before finishing current CPU burst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6429687" y="507101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285541" y="1272393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945994" y="1690393"/>
            <a:ext cx="35448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Weighted toward small bursts</a:t>
            </a:r>
          </a:p>
        </p:txBody>
      </p:sp>
      <p:sp>
        <p:nvSpPr>
          <p:cNvPr id="24582" name="Freeform 8"/>
          <p:cNvSpPr>
            <a:spLocks/>
          </p:cNvSpPr>
          <p:nvPr/>
        </p:nvSpPr>
        <p:spPr bwMode="auto">
          <a:xfrm>
            <a:off x="904719" y="2039643"/>
            <a:ext cx="914400" cy="495300"/>
          </a:xfrm>
          <a:custGeom>
            <a:avLst/>
            <a:gdLst>
              <a:gd name="T0" fmla="*/ 2147483647 w 576"/>
              <a:gd name="T1" fmla="*/ 0 h 312"/>
              <a:gd name="T2" fmla="*/ 2147483647 w 576"/>
              <a:gd name="T3" fmla="*/ 2147483647 h 312"/>
              <a:gd name="T4" fmla="*/ 0 w 576"/>
              <a:gd name="T5" fmla="*/ 2147483647 h 312"/>
              <a:gd name="T6" fmla="*/ 0 60000 65536"/>
              <a:gd name="T7" fmla="*/ 0 60000 65536"/>
              <a:gd name="T8" fmla="*/ 0 60000 65536"/>
              <a:gd name="T9" fmla="*/ 0 w 576"/>
              <a:gd name="T10" fmla="*/ 0 h 312"/>
              <a:gd name="T11" fmla="*/ 576 w 57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</a:t>
            </a:r>
            <a:r>
              <a:rPr lang="en-US" dirty="0" smtClean="0"/>
              <a:t>Robin Slice</a:t>
            </a:r>
            <a:endParaRPr lang="en-US" dirty="0"/>
          </a:p>
        </p:txBody>
      </p:sp>
      <p:pic>
        <p:nvPicPr>
          <p:cNvPr id="6" name="Content Placeholder 5" descr="badFIFORR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1680" r="-31680"/>
          <a:stretch>
            <a:fillRect/>
          </a:stretch>
        </p:blipFill>
        <p:spPr>
          <a:xfrm>
            <a:off x="-335541" y="1164224"/>
            <a:ext cx="10353045" cy="5693776"/>
          </a:xfrm>
        </p:spPr>
      </p:pic>
    </p:spTree>
    <p:extLst>
      <p:ext uri="{BB962C8B-B14F-4D97-AF65-F5344CB8AC3E}">
        <p14:creationId xmlns:p14="http://schemas.microsoft.com/office/powerpoint/2010/main" val="126980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291" y="1024929"/>
            <a:ext cx="8415337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infinite (</a:t>
            </a:r>
            <a:r>
              <a:rPr lang="en-US" altLang="ko-KR" b="0" i="1" dirty="0">
                <a:latin typeface="Helvetica" charset="0"/>
                <a:ea typeface="굴림" charset="0"/>
                <a:cs typeface="굴림" charset="0"/>
                <a:sym typeface="Symbol" charset="0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Get back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  <a:sym typeface="Symbol" charset="0"/>
              </a:rPr>
              <a:t>FCFS/FIFO</a:t>
            </a:r>
            <a:endParaRPr lang="en-US" altLang="ko-KR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Actual choices of </a:t>
            </a:r>
            <a:r>
              <a:rPr lang="en-US" altLang="ko-KR" b="0" dirty="0" err="1">
                <a:latin typeface="Helvetica" charset="0"/>
                <a:ea typeface="굴림" charset="0"/>
                <a:cs typeface="굴림" charset="0"/>
                <a:sym typeface="Symbol" charset="0"/>
              </a:rPr>
              <a:t>timeslice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Initially, UNIX </a:t>
            </a:r>
            <a:r>
              <a:rPr lang="en-US" altLang="ko-KR" b="0" dirty="0" err="1">
                <a:latin typeface="Helvetica" charset="0"/>
                <a:ea typeface="굴림" charset="0"/>
                <a:cs typeface="굴림" charset="0"/>
                <a:sym typeface="Symbol" charset="0"/>
              </a:rPr>
              <a:t>timeslice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In practice, 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Typical time slice today is between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Typical context-switching overhead is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Roughly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1%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endParaRPr lang="ko-KR" altLang="en-US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3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64606"/>
            <a:ext cx="8610600" cy="6019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sz="2800" b="0" dirty="0" smtClean="0">
                <a:latin typeface="Helvetica" charset="0"/>
                <a:ea typeface="굴림" charset="0"/>
                <a:cs typeface="굴림" charset="0"/>
              </a:rPr>
              <a:t>Shortest </a:t>
            </a: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Job First (SJF):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Run whatever job has the least amount of </a:t>
            </a:r>
            <a:b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computation to </a:t>
            </a: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do</a:t>
            </a:r>
            <a:endParaRPr lang="en-US" altLang="ko-KR" sz="24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Shortest Remaining Time First (SRTF):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Preemptive version of SJF: if job arrives and has a shorter time to completion than the remaining time on the current job, immediately preempt CPU</a:t>
            </a:r>
          </a:p>
          <a:p>
            <a:pPr lvl="2">
              <a:defRPr/>
            </a:pPr>
            <a:r>
              <a:rPr lang="en-US" altLang="ko-KR" sz="2000" b="0" dirty="0" smtClean="0">
                <a:latin typeface="Helvetica" charset="0"/>
                <a:ea typeface="굴림" charset="0"/>
                <a:cs typeface="굴림" charset="0"/>
              </a:rPr>
              <a:t>but how do you now???</a:t>
            </a:r>
            <a:endParaRPr lang="en-US" altLang="ko-KR" sz="2000" b="0" dirty="0">
              <a:latin typeface="Helvetica" charset="0"/>
              <a:ea typeface="굴림" charset="0"/>
              <a:cs typeface="굴림" charset="0"/>
            </a:endParaRPr>
          </a:p>
          <a:p>
            <a:pPr>
              <a:defRPr/>
            </a:pPr>
            <a:r>
              <a:rPr lang="en-US" altLang="ko-KR" sz="2800" b="0" dirty="0" smtClean="0">
                <a:latin typeface="Helvetica" charset="0"/>
                <a:ea typeface="굴림" charset="0"/>
                <a:cs typeface="굴림" charset="0"/>
              </a:rPr>
              <a:t>Idea </a:t>
            </a:r>
            <a:r>
              <a:rPr lang="en-US" altLang="ko-KR" sz="2800" b="0" dirty="0">
                <a:latin typeface="Helvetica" charset="0"/>
                <a:ea typeface="굴림" charset="0"/>
                <a:cs typeface="굴림" charset="0"/>
              </a:rPr>
              <a:t>is to get short jobs out of the system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Big effect on short jobs, only small effect on long ones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Result is better average response </a:t>
            </a: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time</a:t>
            </a:r>
          </a:p>
          <a:p>
            <a:pPr>
              <a:defRPr/>
            </a:pPr>
            <a:r>
              <a:rPr lang="en-US" altLang="ko-KR" sz="2800" dirty="0" smtClean="0">
                <a:latin typeface="Helvetica" charset="0"/>
                <a:ea typeface="굴림" charset="0"/>
                <a:cs typeface="굴림" charset="0"/>
              </a:rPr>
              <a:t>Want a simple approximation to SRTF …</a:t>
            </a:r>
            <a:endParaRPr lang="en-US" altLang="ko-KR" sz="2800" b="0" dirty="0">
              <a:latin typeface="Helvetica" charset="0"/>
              <a:ea typeface="굴림" charset="0"/>
              <a:cs typeface="굴림" charset="0"/>
            </a:endParaRP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17686"/>
            <a:ext cx="19812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64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vs. SJF</a:t>
            </a:r>
            <a:endParaRPr lang="en-US" dirty="0"/>
          </a:p>
        </p:txBody>
      </p:sp>
      <p:pic>
        <p:nvPicPr>
          <p:cNvPr id="4" name="Content Placeholder 3" descr="badFIFO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1680" r="-31680"/>
          <a:stretch>
            <a:fillRect/>
          </a:stretch>
        </p:blipFill>
        <p:spPr>
          <a:xfrm>
            <a:off x="-1229395" y="1033959"/>
            <a:ext cx="10247801" cy="5635896"/>
          </a:xfrm>
        </p:spPr>
      </p:pic>
      <p:sp>
        <p:nvSpPr>
          <p:cNvPr id="5" name="Cloud Callout 4"/>
          <p:cNvSpPr/>
          <p:nvPr/>
        </p:nvSpPr>
        <p:spPr>
          <a:xfrm>
            <a:off x="3418970" y="4145155"/>
            <a:ext cx="3446880" cy="1856248"/>
          </a:xfrm>
          <a:prstGeom prst="cloudCallout">
            <a:avLst>
              <a:gd name="adj1" fmla="val -77328"/>
              <a:gd name="adj2" fmla="val 322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what if more and more short jobs keep arriving, e.g., lots of little I/</a:t>
            </a:r>
            <a:r>
              <a:rPr lang="en-US" dirty="0" err="1" smtClean="0"/>
              <a:t>Os</a:t>
            </a:r>
            <a:r>
              <a:rPr lang="en-US" dirty="0" smtClean="0"/>
              <a:t> ???</a:t>
            </a:r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35" y="3144352"/>
            <a:ext cx="1608311" cy="1773651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86" y="367647"/>
            <a:ext cx="1291710" cy="13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9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Discussion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1236"/>
            <a:ext cx="8534400" cy="5105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SJF/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SRTF are best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at minimizing average response time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Provably optimal (SJF among non-preemptive, SRTF among preemptive)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Since SRTF is always at least as good as SJF, focus on SRTF</a:t>
            </a:r>
          </a:p>
          <a:p>
            <a:pPr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Comparison of SRTF with FCFS and RR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all jobs the same length?</a:t>
            </a:r>
          </a:p>
          <a:p>
            <a:pPr lvl="2">
              <a:defRPr/>
            </a:pP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SJF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becomes the same as FCFS (i.e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.,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FCFS is best can do if all jobs the same length)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jobs have varying length?</a:t>
            </a:r>
          </a:p>
          <a:p>
            <a:pPr lvl="2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SRTF (and RR): short jobs not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313171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Example to illustrate benefits of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3505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Three jobs:	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A,B: CPU bound, each run for a week</a:t>
            </a:r>
            <a:br>
              <a:rPr lang="en-US" altLang="ko-KR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C: I/O bound, loop 1ms CPU, 9ms disk I/O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If only one at a time, C uses 90% of the disk, A or B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use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100% of the CPU</a:t>
            </a:r>
          </a:p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With FIFO: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Once A or B get in, keep CPU for one week each</a:t>
            </a:r>
          </a:p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about RR or SRTF?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Easier to see with a timeline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410200" y="914400"/>
            <a:ext cx="2136775" cy="1785938"/>
            <a:chOff x="574" y="576"/>
            <a:chExt cx="1346" cy="1125"/>
          </a:xfrm>
        </p:grpSpPr>
        <p:sp>
          <p:nvSpPr>
            <p:cNvPr id="71689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71690" name="Group 33"/>
            <p:cNvGrpSpPr>
              <a:grpSpLocks/>
            </p:cNvGrpSpPr>
            <p:nvPr/>
          </p:nvGrpSpPr>
          <p:grpSpPr bwMode="auto">
            <a:xfrm>
              <a:off x="574" y="576"/>
              <a:ext cx="1301" cy="1125"/>
              <a:chOff x="574" y="576"/>
              <a:chExt cx="1301" cy="1125"/>
            </a:xfrm>
          </p:grpSpPr>
          <p:sp>
            <p:nvSpPr>
              <p:cNvPr id="71691" name="Text Box 18"/>
              <p:cNvSpPr txBox="1">
                <a:spLocks noChangeArrowheads="1"/>
              </p:cNvSpPr>
              <p:nvPr/>
            </p:nvSpPr>
            <p:spPr bwMode="auto">
              <a:xfrm>
                <a:off x="1088" y="576"/>
                <a:ext cx="22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>
                  <a:buFontTx/>
                  <a:buNone/>
                </a:pPr>
                <a:r>
                  <a:rPr lang="en-US" sz="1800">
                    <a:latin typeface="Arial" charset="0"/>
                    <a:cs typeface="Arial" charset="0"/>
                  </a:rPr>
                  <a:t>C</a:t>
                </a:r>
              </a:p>
            </p:txBody>
          </p:sp>
          <p:grpSp>
            <p:nvGrpSpPr>
              <p:cNvPr id="71692" name="Group 20"/>
              <p:cNvGrpSpPr>
                <a:grpSpLocks/>
              </p:cNvGrpSpPr>
              <p:nvPr/>
            </p:nvGrpSpPr>
            <p:grpSpPr bwMode="auto">
              <a:xfrm>
                <a:off x="574" y="844"/>
                <a:ext cx="435" cy="857"/>
                <a:chOff x="574" y="844"/>
                <a:chExt cx="435" cy="857"/>
              </a:xfrm>
            </p:grpSpPr>
            <p:sp>
              <p:nvSpPr>
                <p:cNvPr id="71705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1706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71707" name="Group 12"/>
                <p:cNvGrpSpPr>
                  <a:grpSpLocks/>
                </p:cNvGrpSpPr>
                <p:nvPr/>
              </p:nvGrpSpPr>
              <p:grpSpPr bwMode="auto">
                <a:xfrm>
                  <a:off x="611" y="1276"/>
                  <a:ext cx="398" cy="425"/>
                  <a:chOff x="642" y="1296"/>
                  <a:chExt cx="318" cy="425"/>
                </a:xfrm>
              </p:grpSpPr>
              <p:sp>
                <p:nvSpPr>
                  <p:cNvPr id="7170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0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2" y="1343"/>
                    <a:ext cx="280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C’s </a:t>
                    </a:r>
                  </a:p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71693" name="Group 21"/>
              <p:cNvGrpSpPr>
                <a:grpSpLocks/>
              </p:cNvGrpSpPr>
              <p:nvPr/>
            </p:nvGrpSpPr>
            <p:grpSpPr bwMode="auto">
              <a:xfrm>
                <a:off x="1008" y="844"/>
                <a:ext cx="435" cy="857"/>
                <a:chOff x="574" y="844"/>
                <a:chExt cx="435" cy="857"/>
              </a:xfrm>
            </p:grpSpPr>
            <p:sp>
              <p:nvSpPr>
                <p:cNvPr id="71700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1701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71702" name="Group 24"/>
                <p:cNvGrpSpPr>
                  <a:grpSpLocks/>
                </p:cNvGrpSpPr>
                <p:nvPr/>
              </p:nvGrpSpPr>
              <p:grpSpPr bwMode="auto">
                <a:xfrm>
                  <a:off x="611" y="1276"/>
                  <a:ext cx="398" cy="425"/>
                  <a:chOff x="642" y="1296"/>
                  <a:chExt cx="318" cy="425"/>
                </a:xfrm>
              </p:grpSpPr>
              <p:sp>
                <p:nvSpPr>
                  <p:cNvPr id="717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0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2" y="1343"/>
                    <a:ext cx="280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C’s </a:t>
                    </a:r>
                  </a:p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71694" name="Group 27"/>
              <p:cNvGrpSpPr>
                <a:grpSpLocks/>
              </p:cNvGrpSpPr>
              <p:nvPr/>
            </p:nvGrpSpPr>
            <p:grpSpPr bwMode="auto">
              <a:xfrm>
                <a:off x="1440" y="844"/>
                <a:ext cx="435" cy="857"/>
                <a:chOff x="574" y="844"/>
                <a:chExt cx="435" cy="857"/>
              </a:xfrm>
            </p:grpSpPr>
            <p:sp>
              <p:nvSpPr>
                <p:cNvPr id="71695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71696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71697" name="Group 30"/>
                <p:cNvGrpSpPr>
                  <a:grpSpLocks/>
                </p:cNvGrpSpPr>
                <p:nvPr/>
              </p:nvGrpSpPr>
              <p:grpSpPr bwMode="auto">
                <a:xfrm>
                  <a:off x="611" y="1276"/>
                  <a:ext cx="398" cy="425"/>
                  <a:chOff x="642" y="1296"/>
                  <a:chExt cx="318" cy="425"/>
                </a:xfrm>
              </p:grpSpPr>
              <p:sp>
                <p:nvSpPr>
                  <p:cNvPr id="7169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69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2" y="1343"/>
                    <a:ext cx="280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C’s </a:t>
                    </a:r>
                  </a:p>
                  <a:p>
                    <a:pPr algn="r">
                      <a:buFontTx/>
                      <a:buNone/>
                    </a:pPr>
                    <a:r>
                      <a:rPr lang="en-US" sz="1800">
                        <a:latin typeface="Arial" charset="0"/>
                        <a:cs typeface="Arial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139825" y="957263"/>
            <a:ext cx="3127375" cy="992187"/>
            <a:chOff x="574" y="603"/>
            <a:chExt cx="1970" cy="625"/>
          </a:xfrm>
        </p:grpSpPr>
        <p:sp>
          <p:nvSpPr>
            <p:cNvPr id="71685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6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7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8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4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Arial" charset="0"/>
                  <a:cs typeface="Arial" charset="0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02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“else” question ???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42" y="1086290"/>
            <a:ext cx="7127533" cy="534565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205843" y="2422987"/>
            <a:ext cx="2476828" cy="297244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7011972" y="3391492"/>
            <a:ext cx="2013006" cy="893232"/>
          </a:xfrm>
          <a:prstGeom prst="borderCallout1">
            <a:avLst>
              <a:gd name="adj1" fmla="val 6250"/>
              <a:gd name="adj2" fmla="val -14"/>
              <a:gd name="adj3" fmla="val -51563"/>
              <a:gd name="adj4" fmla="val -36254"/>
            </a:avLst>
          </a:prstGeom>
          <a:solidFill>
            <a:srgbClr val="CCFFCC"/>
          </a:solidFill>
          <a:ln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Don’t we need to do this regardless?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7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RR vs. SRTF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735013" y="2786063"/>
            <a:ext cx="7567612" cy="1635125"/>
            <a:chOff x="463" y="1755"/>
            <a:chExt cx="4767" cy="1030"/>
          </a:xfrm>
        </p:grpSpPr>
        <p:sp>
          <p:nvSpPr>
            <p:cNvPr id="73775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73776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73795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96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77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73793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94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78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73791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92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79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73789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90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80" name="Group 41"/>
            <p:cNvGrpSpPr>
              <a:grpSpLocks/>
            </p:cNvGrpSpPr>
            <p:nvPr/>
          </p:nvGrpSpPr>
          <p:grpSpPr bwMode="auto">
            <a:xfrm>
              <a:off x="581" y="2360"/>
              <a:ext cx="426" cy="425"/>
              <a:chOff x="619" y="1296"/>
              <a:chExt cx="341" cy="425"/>
            </a:xfrm>
          </p:grpSpPr>
          <p:sp>
            <p:nvSpPr>
              <p:cNvPr id="73787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88" name="Text Box 43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sp>
          <p:nvSpPr>
            <p:cNvPr id="73781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5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200">
                  <a:latin typeface="Helvetica" charset="0"/>
                  <a:cs typeface="Helvetica" charset="0"/>
                </a:rPr>
                <a:t>CABAB…</a:t>
              </a:r>
            </a:p>
          </p:txBody>
        </p:sp>
        <p:sp>
          <p:nvSpPr>
            <p:cNvPr id="73782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200">
                  <a:latin typeface="Helvetica" charset="0"/>
                  <a:cs typeface="Helvetica" charset="0"/>
                </a:rPr>
                <a:t>C</a:t>
              </a:r>
            </a:p>
          </p:txBody>
        </p:sp>
        <p:grpSp>
          <p:nvGrpSpPr>
            <p:cNvPr id="73783" name="Group 75"/>
            <p:cNvGrpSpPr>
              <a:grpSpLocks/>
            </p:cNvGrpSpPr>
            <p:nvPr/>
          </p:nvGrpSpPr>
          <p:grpSpPr bwMode="auto">
            <a:xfrm>
              <a:off x="1061" y="2360"/>
              <a:ext cx="426" cy="425"/>
              <a:chOff x="619" y="1296"/>
              <a:chExt cx="341" cy="425"/>
            </a:xfrm>
          </p:grpSpPr>
          <p:sp>
            <p:nvSpPr>
              <p:cNvPr id="73785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86" name="Text Box 77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sp>
          <p:nvSpPr>
            <p:cNvPr id="73784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7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2400">
                  <a:latin typeface="Helvetica" charset="0"/>
                  <a:cs typeface="Helvetica" charset="0"/>
                </a:rPr>
                <a:t>RR 1ms time slice</a:t>
              </a: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835025" y="957263"/>
            <a:ext cx="7467600" cy="1743075"/>
            <a:chOff x="526" y="603"/>
            <a:chExt cx="4704" cy="1098"/>
          </a:xfrm>
        </p:grpSpPr>
        <p:grpSp>
          <p:nvGrpSpPr>
            <p:cNvPr id="73757" name="Group 72"/>
            <p:cNvGrpSpPr>
              <a:grpSpLocks/>
            </p:cNvGrpSpPr>
            <p:nvPr/>
          </p:nvGrpSpPr>
          <p:grpSpPr bwMode="auto">
            <a:xfrm>
              <a:off x="4420" y="1276"/>
              <a:ext cx="426" cy="425"/>
              <a:chOff x="619" y="1296"/>
              <a:chExt cx="341" cy="425"/>
            </a:xfrm>
          </p:grpSpPr>
          <p:sp>
            <p:nvSpPr>
              <p:cNvPr id="73773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74" name="Text Box 74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grpSp>
          <p:nvGrpSpPr>
            <p:cNvPr id="73758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73767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68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69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70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71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72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59" name="Group 14"/>
            <p:cNvGrpSpPr>
              <a:grpSpLocks/>
            </p:cNvGrpSpPr>
            <p:nvPr/>
          </p:nvGrpSpPr>
          <p:grpSpPr bwMode="auto">
            <a:xfrm>
              <a:off x="572" y="1276"/>
              <a:ext cx="435" cy="425"/>
              <a:chOff x="612" y="1296"/>
              <a:chExt cx="348" cy="425"/>
            </a:xfrm>
          </p:grpSpPr>
          <p:sp>
            <p:nvSpPr>
              <p:cNvPr id="73765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66" name="Text Box 13"/>
              <p:cNvSpPr txBox="1">
                <a:spLocks noChangeArrowheads="1"/>
              </p:cNvSpPr>
              <p:nvPr/>
            </p:nvSpPr>
            <p:spPr bwMode="auto">
              <a:xfrm>
                <a:off x="612" y="1343"/>
                <a:ext cx="280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sp>
          <p:nvSpPr>
            <p:cNvPr id="73760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C</a:t>
              </a:r>
            </a:p>
          </p:txBody>
        </p:sp>
        <p:sp>
          <p:nvSpPr>
            <p:cNvPr id="73761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73762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B</a:t>
              </a:r>
            </a:p>
          </p:txBody>
        </p:sp>
        <p:sp>
          <p:nvSpPr>
            <p:cNvPr id="73763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C</a:t>
              </a:r>
            </a:p>
          </p:txBody>
        </p:sp>
        <p:sp>
          <p:nvSpPr>
            <p:cNvPr id="73764" name="Text Box 79"/>
            <p:cNvSpPr txBox="1">
              <a:spLocks noChangeArrowheads="1"/>
            </p:cNvSpPr>
            <p:nvPr/>
          </p:nvSpPr>
          <p:spPr bwMode="auto">
            <a:xfrm>
              <a:off x="1882" y="1230"/>
              <a:ext cx="19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2400">
                  <a:latin typeface="Helvetica" charset="0"/>
                  <a:cs typeface="Helvetica" charset="0"/>
                </a:rPr>
                <a:t>RR 100ms time slice</a:t>
              </a:r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822325" y="4614863"/>
            <a:ext cx="7480300" cy="1743075"/>
            <a:chOff x="518" y="2907"/>
            <a:chExt cx="4712" cy="1098"/>
          </a:xfrm>
        </p:grpSpPr>
        <p:sp>
          <p:nvSpPr>
            <p:cNvPr id="73736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73737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73755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6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38" name="Group 53"/>
            <p:cNvGrpSpPr>
              <a:grpSpLocks/>
            </p:cNvGrpSpPr>
            <p:nvPr/>
          </p:nvGrpSpPr>
          <p:grpSpPr bwMode="auto">
            <a:xfrm>
              <a:off x="581" y="3580"/>
              <a:ext cx="426" cy="425"/>
              <a:chOff x="619" y="1296"/>
              <a:chExt cx="341" cy="425"/>
            </a:xfrm>
          </p:grpSpPr>
          <p:sp>
            <p:nvSpPr>
              <p:cNvPr id="73753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4" name="Text Box 55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sp>
          <p:nvSpPr>
            <p:cNvPr id="73739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73740" name="Text Box 59"/>
            <p:cNvSpPr txBox="1">
              <a:spLocks noChangeArrowheads="1"/>
            </p:cNvSpPr>
            <p:nvPr/>
          </p:nvSpPr>
          <p:spPr bwMode="auto">
            <a:xfrm>
              <a:off x="518" y="2907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C</a:t>
              </a:r>
            </a:p>
          </p:txBody>
        </p:sp>
        <p:grpSp>
          <p:nvGrpSpPr>
            <p:cNvPr id="73741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73751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2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73742" name="Group 64"/>
            <p:cNvGrpSpPr>
              <a:grpSpLocks/>
            </p:cNvGrpSpPr>
            <p:nvPr/>
          </p:nvGrpSpPr>
          <p:grpSpPr bwMode="auto">
            <a:xfrm>
              <a:off x="1013" y="3580"/>
              <a:ext cx="426" cy="425"/>
              <a:chOff x="619" y="1296"/>
              <a:chExt cx="341" cy="425"/>
            </a:xfrm>
          </p:grpSpPr>
          <p:sp>
            <p:nvSpPr>
              <p:cNvPr id="73749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0" name="Text Box 66"/>
              <p:cNvSpPr txBox="1">
                <a:spLocks noChangeArrowheads="1"/>
              </p:cNvSpPr>
              <p:nvPr/>
            </p:nvSpPr>
            <p:spPr bwMode="auto">
              <a:xfrm>
                <a:off x="619" y="1343"/>
                <a:ext cx="28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C’s </a:t>
                </a:r>
              </a:p>
              <a:p>
                <a:pPr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I/O</a:t>
                </a:r>
              </a:p>
            </p:txBody>
          </p:sp>
        </p:grpSp>
        <p:grpSp>
          <p:nvGrpSpPr>
            <p:cNvPr id="73743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73747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48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3744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73745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73746" name="Text Box 81"/>
            <p:cNvSpPr txBox="1">
              <a:spLocks noChangeArrowheads="1"/>
            </p:cNvSpPr>
            <p:nvPr/>
          </p:nvSpPr>
          <p:spPr bwMode="auto">
            <a:xfrm>
              <a:off x="2566" y="3435"/>
              <a:ext cx="6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2400">
                  <a:latin typeface="Helvetica" charset="0"/>
                  <a:cs typeface="Helvetica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553200" y="1828800"/>
            <a:ext cx="2438400" cy="1143000"/>
          </a:xfrm>
          <a:prstGeom prst="wedgeRoundRectCallout">
            <a:avLst>
              <a:gd name="adj1" fmla="val -232135"/>
              <a:gd name="adj2" fmla="val 66059"/>
              <a:gd name="adj3" fmla="val 16667"/>
            </a:avLst>
          </a:prstGeom>
          <a:solidFill>
            <a:srgbClr val="D9D9D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478" tIns="44445" rIns="90478" bIns="44445" anchor="ctr"/>
          <a:lstStyle/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629400" y="4191000"/>
            <a:ext cx="2286000" cy="914400"/>
          </a:xfrm>
          <a:prstGeom prst="wedgeRoundRectCallout">
            <a:avLst>
              <a:gd name="adj1" fmla="val -226603"/>
              <a:gd name="adj2" fmla="val 52716"/>
              <a:gd name="adj3" fmla="val 16667"/>
            </a:avLst>
          </a:prstGeom>
          <a:solidFill>
            <a:srgbClr val="D9D9D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478" tIns="44445" rIns="90478" bIns="44445" anchor="ctr"/>
          <a:lstStyle/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553200" y="4572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478" tIns="44445" rIns="90478" bIns="44445" anchor="ctr"/>
          <a:lstStyle/>
          <a:p>
            <a:pPr>
              <a:buFontTx/>
              <a:buNone/>
              <a:defRPr/>
            </a:pPr>
            <a:r>
              <a:rPr lang="en-US" sz="1800" dirty="0">
                <a:latin typeface="Helvetica" charset="0"/>
                <a:cs typeface="Helvetica" charset="0"/>
              </a:rPr>
              <a:t>Disk Utilization: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Helvetica" charset="0"/>
                <a:cs typeface="Helvetica" charset="0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424273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2733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SRTF Further discussion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61218"/>
            <a:ext cx="8686800" cy="6096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Starvation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SRTF can lead to starvation if many small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Large jobs never get to run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Somehow need to predict future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How can we do this?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Some systems ask the user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0"/>
                <a:cs typeface="굴림" charset="0"/>
              </a:rPr>
              <a:t>When you submit a job, have to say how long it will take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0"/>
                <a:cs typeface="굴림" charset="0"/>
              </a:rPr>
              <a:t>To stop cheating, system kills job if takes too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But: even non-malicious users have trouble predicting runtime of their jobs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Bottom line, can’t really know how long job will take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However, can use SRTF as a yardstick </a:t>
            </a:r>
            <a:b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for measuring other policies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 smtClean="0">
                <a:latin typeface="Helvetica" charset="0"/>
                <a:ea typeface="굴림" charset="0"/>
                <a:cs typeface="굴림" charset="0"/>
              </a:rPr>
              <a:t>Optimal</a:t>
            </a:r>
            <a:r>
              <a:rPr lang="en-US" altLang="ko-KR" sz="2000" dirty="0">
                <a:latin typeface="Helvetica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smtClean="0">
                <a:latin typeface="Helvetica" charset="0"/>
                <a:ea typeface="굴림" charset="0"/>
                <a:cs typeface="굴림" charset="0"/>
              </a:rPr>
              <a:t>=&gt; Practical approximations?</a:t>
            </a:r>
            <a:endParaRPr lang="en-US" altLang="ko-KR" sz="2000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 smtClean="0">
                <a:latin typeface="Helvetica" charset="0"/>
                <a:ea typeface="굴림" charset="0"/>
                <a:cs typeface="굴림" charset="0"/>
              </a:rPr>
              <a:t>SRTF Pros &amp;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 smtClean="0">
                <a:latin typeface="Helvetica" charset="0"/>
                <a:ea typeface="굴림" charset="0"/>
                <a:cs typeface="굴림" charset="0"/>
              </a:rPr>
              <a:t>Optimal </a:t>
            </a: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(average response time) (+)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Hard to predict future (-)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Unfair (-)</a:t>
            </a:r>
          </a:p>
        </p:txBody>
      </p:sp>
    </p:spTree>
    <p:extLst>
      <p:ext uri="{BB962C8B-B14F-4D97-AF65-F5344CB8AC3E}">
        <p14:creationId xmlns:p14="http://schemas.microsoft.com/office/powerpoint/2010/main" val="324527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Summary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63480"/>
            <a:ext cx="8763000" cy="573576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 selecting a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process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from the ready queue and allocating the CPU to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it</a:t>
            </a:r>
            <a:endParaRPr lang="en-US" altLang="ko-KR" b="0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FCFS 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Run threads to completion in order of submission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Pros: Simple (+)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Cons: Short jobs get stuck behind long ones (-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)</a:t>
            </a: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Round-Robin 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 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Give each thread a small amount of CPU time when it executes; cycle between all ready threads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Pros: Better for short jobs (+)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Cons: Poor when jobs are same length (-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)</a:t>
            </a:r>
          </a:p>
          <a:p>
            <a:pPr>
              <a:lnSpc>
                <a:spcPct val="85000"/>
              </a:lnSpc>
              <a:defRPr/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Shortest </a:t>
            </a: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Remaining Time First (SRTF)</a:t>
            </a: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: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Run whatever job has the least </a:t>
            </a: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remaining </a:t>
            </a: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amount of computation to do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Cons: Hard to predict future, Unfair</a:t>
            </a:r>
          </a:p>
          <a:p>
            <a:pPr lvl="1">
              <a:spcBef>
                <a:spcPct val="25000"/>
              </a:spcBef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1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Backup Detail on Scheduling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1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1295400"/>
            <a:ext cx="17351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800">
                <a:latin typeface="Helvetica" charset="0"/>
                <a:ea typeface="굴림" charset="-127"/>
                <a:cs typeface="굴림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2"/>
            <a:ext cx="8686800" cy="6248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In early systems, FCFS meant one program </a:t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u="sng" dirty="0">
                <a:latin typeface="Helvetica" charset="0"/>
                <a:ea typeface="굴림" charset="-127"/>
                <a:cs typeface="굴림" charset="-127"/>
              </a:rPr>
              <a:t>Burst Time</a:t>
            </a:r>
            <a:br>
              <a:rPr lang="en-US" altLang="ko-KR" sz="1600" b="0" u="sng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i="1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600" b="0" i="1" baseline="-25000" dirty="0" smtClean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24</a:t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dirty="0" smtClean="0">
                <a:latin typeface="Helvetica" charset="0"/>
                <a:ea typeface="굴림" charset="-127"/>
                <a:cs typeface="굴림" charset="-127"/>
              </a:rPr>
              <a:t> </a:t>
            </a:r>
            <a:r>
              <a:rPr lang="en-US" altLang="ko-KR" sz="1600" b="0" i="1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600" b="0" i="1" baseline="-25000" dirty="0" smtClean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1600" b="0" dirty="0" smtClean="0">
                <a:latin typeface="Helvetica" charset="0"/>
                <a:ea typeface="굴림" charset="-127"/>
                <a:cs typeface="굴림" charset="-127"/>
              </a:rPr>
              <a:t> 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	3</a:t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600" b="0" i="1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600" b="0" i="1" baseline="-25000" dirty="0" smtClean="0"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1600" b="0" i="1" baseline="-2500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1600" b="0" i="1" baseline="-25000" dirty="0">
                <a:latin typeface="Helvetica" charset="0"/>
                <a:ea typeface="굴림" charset="-127"/>
                <a:cs typeface="굴림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Suppose processes arrive in the order: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,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,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3  </a:t>
            </a:r>
            <a:b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for the schedule is: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600" b="0" dirty="0">
                <a:latin typeface="Helvetica" charset="0"/>
                <a:ea typeface="굴림" charset="-127"/>
                <a:cs typeface="굴림" charset="-127"/>
              </a:rPr>
            </a:br>
            <a:endParaRPr lang="en-US" altLang="ko-KR" sz="16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Waiting time for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 = 0;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 = 24;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3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completion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  <a:defRPr/>
            </a:pPr>
            <a:r>
              <a:rPr lang="en-US" altLang="ko-KR" sz="2400" b="0" i="1" dirty="0">
                <a:latin typeface="Helvetica" charset="0"/>
                <a:ea typeface="굴림" charset="-127"/>
                <a:cs typeface="굴림" charset="-127"/>
              </a:rPr>
              <a:t>Convoy effect:</a:t>
            </a: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 short process behind long process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0863" y="4038602"/>
            <a:ext cx="5551487" cy="1131888"/>
            <a:chOff x="1099" y="3408"/>
            <a:chExt cx="3497" cy="713"/>
          </a:xfrm>
        </p:grpSpPr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cs typeface="+mn-cs"/>
              </a:endParaRP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2015" y="3456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P</a:t>
              </a:r>
              <a:r>
                <a:rPr lang="en-US" altLang="ko-KR" sz="1800" b="0" baseline="-25000">
                  <a:latin typeface="Helvetica" charset="0"/>
                  <a:ea typeface="굴림" charset="0"/>
                  <a:cs typeface="굴림" charset="0"/>
                </a:rPr>
                <a:t>1</a:t>
              </a:r>
              <a:endParaRPr lang="en-US" altLang="ko-KR" sz="1800" b="0">
                <a:latin typeface="Helvetica" charset="0"/>
                <a:ea typeface="굴림" charset="0"/>
                <a:cs typeface="굴림" charset="0"/>
              </a:endParaRP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3503" y="3456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P</a:t>
              </a:r>
              <a:r>
                <a:rPr lang="en-US" altLang="ko-KR" sz="1800" b="0" baseline="-25000">
                  <a:latin typeface="Helvetica" charset="0"/>
                  <a:ea typeface="굴림" charset="0"/>
                  <a:cs typeface="굴림" charset="0"/>
                </a:rPr>
                <a:t>2</a:t>
              </a:r>
              <a:endParaRPr lang="en-US" altLang="ko-KR" sz="1800" b="0">
                <a:latin typeface="Helvetica" charset="0"/>
                <a:ea typeface="굴림" charset="0"/>
                <a:cs typeface="굴림" charset="0"/>
              </a:endParaRP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4079" y="3456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P</a:t>
              </a:r>
              <a:r>
                <a:rPr lang="en-US" altLang="ko-KR" sz="1800" b="0" baseline="-25000">
                  <a:latin typeface="Helvetica" charset="0"/>
                  <a:ea typeface="굴림" charset="0"/>
                  <a:cs typeface="굴림" charset="0"/>
                </a:rPr>
                <a:t>3</a:t>
              </a:r>
              <a:endParaRPr lang="en-US" altLang="ko-KR" sz="1800" b="0">
                <a:latin typeface="Helvetica" charset="0"/>
                <a:ea typeface="굴림" charset="0"/>
                <a:cs typeface="굴림" charset="0"/>
              </a:endParaRP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3166" y="3888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24</a:t>
              </a: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3742" y="3888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27</a:t>
              </a:r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4318" y="3888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30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1099" y="3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 b="0">
                  <a:latin typeface="Helvetica" charset="0"/>
                  <a:ea typeface="굴림" charset="0"/>
                  <a:cs typeface="굴림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87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-127"/>
                <a:cs typeface="굴림" charset="-127"/>
              </a:rPr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44233"/>
            <a:ext cx="8763000" cy="6172200"/>
          </a:xfrm>
        </p:spPr>
        <p:txBody>
          <a:bodyPr>
            <a:no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Example continued: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Suppose that processes arrive in order: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,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,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Now, the Gantt chart for the schedule is: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endParaRPr lang="en-US" altLang="ko-KR" sz="2400" b="0" dirty="0" smtClean="0">
              <a:latin typeface="Helvetica" charset="0"/>
              <a:ea typeface="굴림" charset="-127"/>
              <a:cs typeface="굴림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endParaRPr lang="en-US" altLang="ko-KR" sz="2400" b="0" dirty="0">
              <a:latin typeface="Helvetica" charset="0"/>
              <a:ea typeface="굴림" charset="-127"/>
              <a:cs typeface="굴림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endParaRPr lang="en-US" altLang="ko-KR" sz="24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lnSpc>
                <a:spcPct val="6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Waiting time for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1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=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6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;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= 0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;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2000" b="0" i="1" baseline="-25000" dirty="0">
                <a:latin typeface="Helvetica" charset="0"/>
                <a:ea typeface="굴림" charset="-127"/>
                <a:cs typeface="굴림" charset="-127"/>
              </a:rPr>
              <a:t>3 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=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3</a:t>
            </a:r>
            <a:endParaRPr lang="en-US" altLang="ko-KR" sz="2000" b="0" i="1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waiting time:   (6 + 0 + 3)/3 = 3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Completion time: (3 + 6 + 30)/3 = 13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In second case: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verage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waiting time is much better (before it was 17)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completion time is better (before it was 27)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400" b="0" dirty="0" smtClean="0">
                <a:latin typeface="Helvetica" charset="0"/>
                <a:ea typeface="굴림" charset="-127"/>
                <a:cs typeface="굴림" charset="-127"/>
              </a:rPr>
              <a:t>FCFS </a:t>
            </a: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Pros and Cons: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Simple (+)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Short jobs get stuck behind long ones (-)</a:t>
            </a:r>
          </a:p>
          <a:p>
            <a:pPr marL="1085850" lvl="2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Safeway: Getting milk, always stuck behind cart full of small items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15544" y="1968500"/>
            <a:ext cx="5599112" cy="1120775"/>
            <a:chOff x="1185" y="1641"/>
            <a:chExt cx="3527" cy="706"/>
          </a:xfrm>
        </p:grpSpPr>
        <p:sp>
          <p:nvSpPr>
            <p:cNvPr id="32772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3" name="Text Box 6"/>
            <p:cNvSpPr txBox="1">
              <a:spLocks noChangeArrowheads="1"/>
            </p:cNvSpPr>
            <p:nvPr/>
          </p:nvSpPr>
          <p:spPr bwMode="auto">
            <a:xfrm flipH="1">
              <a:off x="3508" y="1695"/>
              <a:ext cx="2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 flipH="1">
              <a:off x="2020" y="1695"/>
              <a:ext cx="2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 flipH="1">
              <a:off x="1444" y="1695"/>
              <a:ext cx="28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32776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15"/>
            <p:cNvSpPr txBox="1">
              <a:spLocks noChangeArrowheads="1"/>
            </p:cNvSpPr>
            <p:nvPr/>
          </p:nvSpPr>
          <p:spPr bwMode="auto">
            <a:xfrm flipH="1">
              <a:off x="2389" y="2127"/>
              <a:ext cx="20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</a:t>
              </a: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 flipH="1">
              <a:off x="1813" y="2127"/>
              <a:ext cx="20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3</a:t>
              </a: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 flipH="1">
              <a:off x="4416" y="2127"/>
              <a:ext cx="29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30</a:t>
              </a:r>
            </a:p>
          </p:txBody>
        </p:sp>
        <p:sp>
          <p:nvSpPr>
            <p:cNvPr id="32785" name="Text Box 18"/>
            <p:cNvSpPr txBox="1">
              <a:spLocks noChangeArrowheads="1"/>
            </p:cNvSpPr>
            <p:nvPr/>
          </p:nvSpPr>
          <p:spPr bwMode="auto">
            <a:xfrm flipH="1">
              <a:off x="1185" y="2127"/>
              <a:ext cx="20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35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62138"/>
            <a:ext cx="12192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-127"/>
                <a:cs typeface="굴림" charset="-127"/>
              </a:rPr>
              <a:t>Round Robin (RR)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40" y="1032800"/>
            <a:ext cx="8727560" cy="521982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FCFS Scheme: Potentially bad for short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Depends on submit order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If you are first in line at supermarket with milk, you don’t care who is behind you, on the other hand…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Round Robin Scheme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Each process gets a small unit of CPU time 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(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time quantum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), usually 10-100 milliseconds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After quantum expires, the process is preempted </a:t>
            </a:r>
            <a:b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and added to the end of the ready 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</a:rPr>
              <a:t>n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processes in ready queue and time quantum is </a:t>
            </a: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</a:rPr>
              <a:t>q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</a:t>
            </a: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Each process gets 1/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n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 of the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In chunks of at most </a:t>
            </a:r>
            <a:r>
              <a:rPr lang="en-US" altLang="ko-KR" sz="1800" b="0" i="1" dirty="0" err="1">
                <a:latin typeface="Helvetica" charset="0"/>
                <a:ea typeface="굴림" charset="-127"/>
                <a:cs typeface="굴림" charset="-127"/>
              </a:rPr>
              <a:t>q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 time units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800" b="0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No process waits more than (</a:t>
            </a:r>
            <a:r>
              <a:rPr lang="en-US" altLang="ko-KR" sz="1800" b="0" i="1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n</a:t>
            </a:r>
            <a:r>
              <a:rPr lang="en-US" altLang="ko-KR" sz="1800" b="0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-1)</a:t>
            </a:r>
            <a:r>
              <a:rPr lang="en-US" altLang="ko-KR" sz="1800" b="0" i="1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q </a:t>
            </a:r>
            <a:r>
              <a:rPr lang="en-US" altLang="ko-KR" sz="1800" b="0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time units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400" b="0" dirty="0">
                <a:latin typeface="Helvetica" charset="0"/>
                <a:ea typeface="굴림" charset="-127"/>
                <a:cs typeface="굴림" charset="-127"/>
              </a:rPr>
              <a:t>Performance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</a:rPr>
              <a:t>q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 large </a:t>
            </a:r>
            <a:r>
              <a:rPr lang="en-US" altLang="ko-KR" sz="2000" b="0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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q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small </a:t>
            </a:r>
            <a:r>
              <a:rPr lang="en-US" altLang="ko-KR" sz="2000" b="0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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  <a:sym typeface="Symbol" charset="2"/>
              </a:rPr>
              <a:t>Interleaved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2000" b="0" i="1" dirty="0" err="1">
                <a:latin typeface="Helvetica" charset="0"/>
                <a:ea typeface="굴림" charset="-127"/>
                <a:cs typeface="굴림" charset="-127"/>
                <a:sym typeface="Symbol" charset="2"/>
              </a:rPr>
              <a:t>q</a:t>
            </a:r>
            <a:r>
              <a:rPr lang="en-US" altLang="ko-KR" sz="2000" b="0" i="1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  <a:sym typeface="Symbol" charset="2"/>
              </a:rPr>
              <a:t>must be large with respect to context switch, otherwise overhead is too high (all overhead)</a:t>
            </a:r>
          </a:p>
        </p:txBody>
      </p:sp>
    </p:spTree>
    <p:extLst>
      <p:ext uri="{BB962C8B-B14F-4D97-AF65-F5344CB8AC3E}">
        <p14:creationId xmlns:p14="http://schemas.microsoft.com/office/powerpoint/2010/main" val="41022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40775" cy="844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200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53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68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24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2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40775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</a:t>
            </a:r>
            <a: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68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24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38915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38916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38917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38918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6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33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68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24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0963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0968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0969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0964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0966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56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15425" y="1405270"/>
            <a:ext cx="10767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4402" y="138010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6318776" y="801992"/>
            <a:ext cx="379614" cy="775122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33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48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24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3011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3018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3019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3020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3012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3017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43013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43014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3015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0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424" y="0"/>
            <a:ext cx="8480951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33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48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4</a:t>
            </a:r>
            <a:endParaRPr lang="en-US" altLang="ko-KR" sz="1800" b="0" dirty="0">
              <a:solidFill>
                <a:srgbClr val="FF0000"/>
              </a:solidFill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5059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5069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5070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5071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5060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5068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45061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5066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  <p:grpSp>
        <p:nvGrpSpPr>
          <p:cNvPr id="45062" name="Group 8"/>
          <p:cNvGrpSpPr>
            <a:grpSpLocks/>
          </p:cNvGrpSpPr>
          <p:nvPr/>
        </p:nvGrpSpPr>
        <p:grpSpPr bwMode="auto">
          <a:xfrm>
            <a:off x="3413125" y="2528888"/>
            <a:ext cx="831850" cy="968375"/>
            <a:chOff x="3412491" y="2528888"/>
            <a:chExt cx="832485" cy="968375"/>
          </a:xfrm>
        </p:grpSpPr>
        <p:sp>
          <p:nvSpPr>
            <p:cNvPr id="45063" name="Rectangle 9"/>
            <p:cNvSpPr>
              <a:spLocks noChangeArrowheads="1"/>
            </p:cNvSpPr>
            <p:nvPr/>
          </p:nvSpPr>
          <p:spPr bwMode="auto">
            <a:xfrm>
              <a:off x="341249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45064" name="Text Box 20"/>
            <p:cNvSpPr txBox="1">
              <a:spLocks noChangeArrowheads="1"/>
            </p:cNvSpPr>
            <p:nvPr/>
          </p:nvSpPr>
          <p:spPr bwMode="auto">
            <a:xfrm>
              <a:off x="37750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08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424" y="0"/>
            <a:ext cx="8480951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13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48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  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7107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7120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7121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7122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7108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7119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47109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47116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7117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3413125" y="2528888"/>
            <a:ext cx="831850" cy="968375"/>
            <a:chOff x="3412491" y="2528888"/>
            <a:chExt cx="832485" cy="968375"/>
          </a:xfrm>
        </p:grpSpPr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341249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47115" name="Text Box 20"/>
            <p:cNvSpPr txBox="1">
              <a:spLocks noChangeArrowheads="1"/>
            </p:cNvSpPr>
            <p:nvPr/>
          </p:nvSpPr>
          <p:spPr bwMode="auto">
            <a:xfrm>
              <a:off x="37750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68</a:t>
              </a:r>
            </a:p>
          </p:txBody>
        </p:sp>
      </p:grp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3976688" y="2528888"/>
            <a:ext cx="801687" cy="968375"/>
            <a:chOff x="3976371" y="2528888"/>
            <a:chExt cx="802005" cy="968375"/>
          </a:xfrm>
        </p:grpSpPr>
        <p:sp>
          <p:nvSpPr>
            <p:cNvPr id="47112" name="Rectangle 10"/>
            <p:cNvSpPr>
              <a:spLocks noChangeArrowheads="1"/>
            </p:cNvSpPr>
            <p:nvPr/>
          </p:nvSpPr>
          <p:spPr bwMode="auto">
            <a:xfrm>
              <a:off x="397637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</a:p>
          </p:txBody>
        </p:sp>
        <p:sp>
          <p:nvSpPr>
            <p:cNvPr id="47113" name="Text Box 21"/>
            <p:cNvSpPr txBox="1">
              <a:spLocks noChangeArrowheads="1"/>
            </p:cNvSpPr>
            <p:nvPr/>
          </p:nvSpPr>
          <p:spPr bwMode="auto">
            <a:xfrm>
              <a:off x="4308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16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514" y="0"/>
            <a:ext cx="8508861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1828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13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</a:t>
            </a:r>
            <a:r>
              <a:rPr lang="en-US" altLang="ko-KR" sz="1800" b="0" dirty="0" smtClean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>28</a:t>
            </a:r>
            <a: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  4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49155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49171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49172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49173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49156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49157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49167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9168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  <p:grpSp>
        <p:nvGrpSpPr>
          <p:cNvPr id="49158" name="Group 8"/>
          <p:cNvGrpSpPr>
            <a:grpSpLocks/>
          </p:cNvGrpSpPr>
          <p:nvPr/>
        </p:nvGrpSpPr>
        <p:grpSpPr bwMode="auto">
          <a:xfrm>
            <a:off x="3413125" y="2528888"/>
            <a:ext cx="831850" cy="968375"/>
            <a:chOff x="3412491" y="2528888"/>
            <a:chExt cx="832485" cy="968375"/>
          </a:xfrm>
        </p:grpSpPr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341249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49166" name="Text Box 20"/>
            <p:cNvSpPr txBox="1">
              <a:spLocks noChangeArrowheads="1"/>
            </p:cNvSpPr>
            <p:nvPr/>
          </p:nvSpPr>
          <p:spPr bwMode="auto">
            <a:xfrm>
              <a:off x="37750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68</a:t>
              </a:r>
            </a:p>
          </p:txBody>
        </p:sp>
      </p:grp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3976688" y="2528888"/>
            <a:ext cx="801687" cy="968375"/>
            <a:chOff x="3976371" y="2528888"/>
            <a:chExt cx="802005" cy="968375"/>
          </a:xfrm>
        </p:grpSpPr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397637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</a:p>
          </p:txBody>
        </p:sp>
        <p:sp>
          <p:nvSpPr>
            <p:cNvPr id="49164" name="Text Box 21"/>
            <p:cNvSpPr txBox="1">
              <a:spLocks noChangeArrowheads="1"/>
            </p:cNvSpPr>
            <p:nvPr/>
          </p:nvSpPr>
          <p:spPr bwMode="auto">
            <a:xfrm>
              <a:off x="4308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88</a:t>
              </a:r>
            </a:p>
          </p:txBody>
        </p:sp>
      </p:grpSp>
      <p:grpSp>
        <p:nvGrpSpPr>
          <p:cNvPr id="49160" name="Group 6"/>
          <p:cNvGrpSpPr>
            <a:grpSpLocks/>
          </p:cNvGrpSpPr>
          <p:nvPr/>
        </p:nvGrpSpPr>
        <p:grpSpPr bwMode="auto">
          <a:xfrm>
            <a:off x="4540250" y="2528888"/>
            <a:ext cx="842963" cy="968375"/>
            <a:chOff x="4540251" y="2528888"/>
            <a:chExt cx="842962" cy="968375"/>
          </a:xfrm>
        </p:grpSpPr>
        <p:sp>
          <p:nvSpPr>
            <p:cNvPr id="49161" name="Rectangle 11"/>
            <p:cNvSpPr>
              <a:spLocks noChangeArrowheads="1"/>
            </p:cNvSpPr>
            <p:nvPr/>
          </p:nvSpPr>
          <p:spPr bwMode="auto">
            <a:xfrm>
              <a:off x="454025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49162" name="Text Box 22"/>
            <p:cNvSpPr txBox="1">
              <a:spLocks noChangeArrowheads="1"/>
            </p:cNvSpPr>
            <p:nvPr/>
          </p:nvSpPr>
          <p:spPr bwMode="auto">
            <a:xfrm>
              <a:off x="47704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39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2604" y="0"/>
            <a:ext cx="8536771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Example: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Process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	</a:t>
            </a:r>
            <a:r>
              <a:rPr lang="en-US" altLang="ko-KR" sz="1800" b="0" u="sng" dirty="0">
                <a:latin typeface="Helvetica" charset="0"/>
                <a:ea typeface="굴림" charset="-127"/>
                <a:cs typeface="굴림" charset="-127"/>
              </a:rPr>
              <a:t>Burst 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Time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	</a:t>
            </a:r>
            <a:r>
              <a:rPr lang="en-US" altLang="ko-KR" sz="1800" b="0" u="sng" dirty="0" smtClean="0">
                <a:latin typeface="Helvetica" charset="0"/>
                <a:ea typeface="굴림" charset="-127"/>
                <a:cs typeface="굴림" charset="-127"/>
              </a:rPr>
              <a:t>Remaining Time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	 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1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53 	           0</a:t>
            </a:r>
            <a:b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2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8		           0</a:t>
            </a: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3		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68	           0</a:t>
            </a:r>
            <a: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  <a:t/>
            </a:r>
            <a:br>
              <a:rPr lang="en-US" altLang="ko-KR" sz="1800" b="0" dirty="0">
                <a:solidFill>
                  <a:srgbClr val="FF0000"/>
                </a:solidFill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sz="1800" b="0" dirty="0">
                <a:latin typeface="Helvetica" charset="0"/>
                <a:ea typeface="굴림" charset="-127"/>
                <a:cs typeface="굴림" charset="-127"/>
              </a:rPr>
              <a:t>	 </a:t>
            </a:r>
            <a:r>
              <a:rPr lang="en-US" altLang="ko-KR" sz="1800" b="0" i="1" dirty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sz="1800" b="0" i="1" baseline="-25000" dirty="0">
                <a:latin typeface="Helvetica" charset="0"/>
                <a:ea typeface="굴림" charset="-127"/>
                <a:cs typeface="굴림" charset="-127"/>
              </a:rPr>
              <a:t>4		 </a:t>
            </a:r>
            <a:r>
              <a:rPr lang="en-US" altLang="ko-KR" sz="1800" b="0" dirty="0" smtClean="0">
                <a:latin typeface="Helvetica" charset="0"/>
                <a:ea typeface="굴림" charset="-127"/>
                <a:cs typeface="굴림" charset="-127"/>
              </a:rPr>
              <a:t>24	           0</a:t>
            </a:r>
            <a:endParaRPr lang="en-US" altLang="ko-KR" sz="18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The Gantt chart is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 smtClean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Waiting time for 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P</a:t>
            </a:r>
            <a:r>
              <a:rPr lang="en-US" altLang="ko-KR" b="0" baseline="-25000" dirty="0" smtClean="0">
                <a:latin typeface="Helvetica" charset="0"/>
                <a:ea typeface="굴림" charset="-127"/>
                <a:cs typeface="굴림" charset="-127"/>
              </a:rPr>
              <a:t>1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=(68-20)+(112-88)=72		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   		                         P</a:t>
            </a:r>
            <a:r>
              <a:rPr lang="en-US" altLang="ko-KR" b="0" baseline="-25000" dirty="0" smtClean="0">
                <a:latin typeface="Helvetica" charset="0"/>
                <a:ea typeface="굴림" charset="-127"/>
                <a:cs typeface="굴림" charset="-127"/>
              </a:rPr>
              <a:t>2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=(20-0)=20</a:t>
            </a:r>
            <a:br>
              <a:rPr lang="en-US" altLang="ko-KR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	                          P</a:t>
            </a:r>
            <a:r>
              <a:rPr lang="en-US" altLang="ko-KR" b="0" baseline="-25000" dirty="0">
                <a:latin typeface="Helvetica" charset="0"/>
                <a:ea typeface="굴림" charset="-127"/>
                <a:cs typeface="굴림" charset="-127"/>
              </a:rPr>
              <a:t>3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=(28-0)+(88-48)+(125-108)=85</a:t>
            </a:r>
            <a:br>
              <a:rPr lang="en-US" altLang="ko-KR" b="0" dirty="0">
                <a:latin typeface="Helvetica" charset="0"/>
                <a:ea typeface="굴림" charset="-127"/>
                <a:cs typeface="굴림" charset="-127"/>
              </a:rPr>
            </a:b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	                          P</a:t>
            </a:r>
            <a:r>
              <a:rPr lang="en-US" altLang="ko-KR" b="0" baseline="-25000" dirty="0">
                <a:latin typeface="Helvetica" charset="0"/>
                <a:ea typeface="굴림" charset="-127"/>
                <a:cs typeface="굴림" charset="-127"/>
              </a:rPr>
              <a:t>4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  <a:defRPr/>
            </a:pPr>
            <a:r>
              <a:rPr lang="en-US" altLang="ko-KR" sz="2000" b="0" dirty="0">
                <a:latin typeface="Helvetica" charset="0"/>
                <a:ea typeface="굴림" charset="-127"/>
                <a:cs typeface="굴림" charset="-127"/>
              </a:rPr>
              <a:t>Context-switching time adds up for long jobs (-</a:t>
            </a:r>
            <a:r>
              <a:rPr lang="en-US" altLang="ko-KR" sz="2000" b="0" dirty="0" smtClean="0">
                <a:latin typeface="Helvetica" charset="0"/>
                <a:ea typeface="굴림" charset="-127"/>
                <a:cs typeface="굴림" charset="-127"/>
              </a:rPr>
              <a:t>)</a:t>
            </a: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  <a:p>
            <a:pPr marL="457200" lvl="1" indent="0">
              <a:buFontTx/>
              <a:buNone/>
              <a:tabLst>
                <a:tab pos="2630488" algn="ctr"/>
                <a:tab pos="3206750" algn="l"/>
                <a:tab pos="4459288" algn="ctr"/>
              </a:tabLst>
              <a:defRPr/>
            </a:pPr>
            <a:endParaRPr lang="en-US" altLang="ko-KR" sz="2000" b="0" dirty="0">
              <a:latin typeface="Helvetica" charset="0"/>
              <a:ea typeface="굴림" charset="-127"/>
              <a:cs typeface="굴림" charset="-127"/>
            </a:endParaRPr>
          </a:p>
        </p:txBody>
      </p:sp>
      <p:grpSp>
        <p:nvGrpSpPr>
          <p:cNvPr id="51203" name="Group 11"/>
          <p:cNvGrpSpPr>
            <a:grpSpLocks/>
          </p:cNvGrpSpPr>
          <p:nvPr/>
        </p:nvGrpSpPr>
        <p:grpSpPr bwMode="auto">
          <a:xfrm>
            <a:off x="1560513" y="2528888"/>
            <a:ext cx="931862" cy="968375"/>
            <a:chOff x="1560513" y="2528888"/>
            <a:chExt cx="931863" cy="968375"/>
          </a:xfrm>
        </p:grpSpPr>
        <p:sp>
          <p:nvSpPr>
            <p:cNvPr id="51231" name="Rectangle 6"/>
            <p:cNvSpPr>
              <a:spLocks noChangeArrowheads="1"/>
            </p:cNvSpPr>
            <p:nvPr/>
          </p:nvSpPr>
          <p:spPr bwMode="auto">
            <a:xfrm>
              <a:off x="172085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  <a:endParaRPr lang="en-US" b="0">
                <a:latin typeface="Helvetica" charset="0"/>
              </a:endParaRPr>
            </a:p>
          </p:txBody>
        </p:sp>
        <p:sp>
          <p:nvSpPr>
            <p:cNvPr id="51232" name="Text Box 16"/>
            <p:cNvSpPr txBox="1">
              <a:spLocks noChangeArrowheads="1"/>
            </p:cNvSpPr>
            <p:nvPr/>
          </p:nvSpPr>
          <p:spPr bwMode="auto">
            <a:xfrm>
              <a:off x="1560513" y="3148013"/>
              <a:ext cx="3270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0</a:t>
              </a:r>
            </a:p>
          </p:txBody>
        </p:sp>
        <p:sp>
          <p:nvSpPr>
            <p:cNvPr id="51233" name="Text Box 17"/>
            <p:cNvSpPr txBox="1">
              <a:spLocks noChangeArrowheads="1"/>
            </p:cNvSpPr>
            <p:nvPr/>
          </p:nvSpPr>
          <p:spPr bwMode="auto">
            <a:xfrm>
              <a:off x="2022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20</a:t>
              </a:r>
            </a:p>
          </p:txBody>
        </p:sp>
      </p:grpSp>
      <p:grpSp>
        <p:nvGrpSpPr>
          <p:cNvPr id="51204" name="Group 10"/>
          <p:cNvGrpSpPr>
            <a:grpSpLocks/>
          </p:cNvGrpSpPr>
          <p:nvPr/>
        </p:nvGrpSpPr>
        <p:grpSpPr bwMode="auto">
          <a:xfrm>
            <a:off x="2284413" y="2528888"/>
            <a:ext cx="741362" cy="968375"/>
            <a:chOff x="2284731" y="2528888"/>
            <a:chExt cx="741045" cy="968375"/>
          </a:xfrm>
        </p:grpSpPr>
        <p:sp>
          <p:nvSpPr>
            <p:cNvPr id="22545" name="Rectangle 7"/>
            <p:cNvSpPr>
              <a:spLocks noChangeArrowheads="1"/>
            </p:cNvSpPr>
            <p:nvPr/>
          </p:nvSpPr>
          <p:spPr bwMode="auto">
            <a:xfrm>
              <a:off x="2284731" y="2528888"/>
              <a:ext cx="563321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2</a:t>
              </a:r>
            </a:p>
          </p:txBody>
        </p:sp>
        <p:sp>
          <p:nvSpPr>
            <p:cNvPr id="51230" name="Text Box 18"/>
            <p:cNvSpPr txBox="1">
              <a:spLocks noChangeArrowheads="1"/>
            </p:cNvSpPr>
            <p:nvPr/>
          </p:nvSpPr>
          <p:spPr bwMode="auto">
            <a:xfrm>
              <a:off x="25558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28</a:t>
              </a:r>
            </a:p>
          </p:txBody>
        </p:sp>
      </p:grpSp>
      <p:grpSp>
        <p:nvGrpSpPr>
          <p:cNvPr id="51205" name="Group 9"/>
          <p:cNvGrpSpPr>
            <a:grpSpLocks/>
          </p:cNvGrpSpPr>
          <p:nvPr/>
        </p:nvGrpSpPr>
        <p:grpSpPr bwMode="auto">
          <a:xfrm>
            <a:off x="2847975" y="2528888"/>
            <a:ext cx="781050" cy="968375"/>
            <a:chOff x="2848611" y="2528888"/>
            <a:chExt cx="780415" cy="968375"/>
          </a:xfrm>
        </p:grpSpPr>
        <p:sp>
          <p:nvSpPr>
            <p:cNvPr id="51227" name="Rectangle 8"/>
            <p:cNvSpPr>
              <a:spLocks noChangeArrowheads="1"/>
            </p:cNvSpPr>
            <p:nvPr/>
          </p:nvSpPr>
          <p:spPr bwMode="auto">
            <a:xfrm>
              <a:off x="284861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51228" name="Text Box 19"/>
            <p:cNvSpPr txBox="1">
              <a:spLocks noChangeArrowheads="1"/>
            </p:cNvSpPr>
            <p:nvPr/>
          </p:nvSpPr>
          <p:spPr bwMode="auto">
            <a:xfrm>
              <a:off x="315912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48</a:t>
              </a:r>
            </a:p>
          </p:txBody>
        </p:sp>
      </p:grpSp>
      <p:grpSp>
        <p:nvGrpSpPr>
          <p:cNvPr id="51206" name="Group 8"/>
          <p:cNvGrpSpPr>
            <a:grpSpLocks/>
          </p:cNvGrpSpPr>
          <p:nvPr/>
        </p:nvGrpSpPr>
        <p:grpSpPr bwMode="auto">
          <a:xfrm>
            <a:off x="3413125" y="2528888"/>
            <a:ext cx="831850" cy="968375"/>
            <a:chOff x="3412491" y="2528888"/>
            <a:chExt cx="832485" cy="968375"/>
          </a:xfrm>
        </p:grpSpPr>
        <p:sp>
          <p:nvSpPr>
            <p:cNvPr id="51225" name="Rectangle 9"/>
            <p:cNvSpPr>
              <a:spLocks noChangeArrowheads="1"/>
            </p:cNvSpPr>
            <p:nvPr/>
          </p:nvSpPr>
          <p:spPr bwMode="auto">
            <a:xfrm>
              <a:off x="341249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51226" name="Text Box 20"/>
            <p:cNvSpPr txBox="1">
              <a:spLocks noChangeArrowheads="1"/>
            </p:cNvSpPr>
            <p:nvPr/>
          </p:nvSpPr>
          <p:spPr bwMode="auto">
            <a:xfrm>
              <a:off x="37750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68</a:t>
              </a:r>
            </a:p>
          </p:txBody>
        </p:sp>
      </p:grpSp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3976688" y="2528888"/>
            <a:ext cx="801687" cy="968375"/>
            <a:chOff x="3976371" y="2528888"/>
            <a:chExt cx="802005" cy="968375"/>
          </a:xfrm>
        </p:grpSpPr>
        <p:sp>
          <p:nvSpPr>
            <p:cNvPr id="51223" name="Rectangle 10"/>
            <p:cNvSpPr>
              <a:spLocks noChangeArrowheads="1"/>
            </p:cNvSpPr>
            <p:nvPr/>
          </p:nvSpPr>
          <p:spPr bwMode="auto">
            <a:xfrm>
              <a:off x="397637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</a:p>
          </p:txBody>
        </p:sp>
        <p:sp>
          <p:nvSpPr>
            <p:cNvPr id="51224" name="Text Box 21"/>
            <p:cNvSpPr txBox="1">
              <a:spLocks noChangeArrowheads="1"/>
            </p:cNvSpPr>
            <p:nvPr/>
          </p:nvSpPr>
          <p:spPr bwMode="auto">
            <a:xfrm>
              <a:off x="4308476" y="3148013"/>
              <a:ext cx="4699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88</a:t>
              </a:r>
            </a:p>
          </p:txBody>
        </p:sp>
      </p:grpSp>
      <p:grpSp>
        <p:nvGrpSpPr>
          <p:cNvPr id="51208" name="Group 6"/>
          <p:cNvGrpSpPr>
            <a:grpSpLocks/>
          </p:cNvGrpSpPr>
          <p:nvPr/>
        </p:nvGrpSpPr>
        <p:grpSpPr bwMode="auto">
          <a:xfrm>
            <a:off x="4540250" y="2528888"/>
            <a:ext cx="842963" cy="968375"/>
            <a:chOff x="4540251" y="2528888"/>
            <a:chExt cx="842962" cy="968375"/>
          </a:xfrm>
        </p:grpSpPr>
        <p:sp>
          <p:nvSpPr>
            <p:cNvPr id="51221" name="Rectangle 11"/>
            <p:cNvSpPr>
              <a:spLocks noChangeArrowheads="1"/>
            </p:cNvSpPr>
            <p:nvPr/>
          </p:nvSpPr>
          <p:spPr bwMode="auto">
            <a:xfrm>
              <a:off x="454025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47704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108</a:t>
              </a:r>
            </a:p>
          </p:txBody>
        </p:sp>
      </p:grpSp>
      <p:grpSp>
        <p:nvGrpSpPr>
          <p:cNvPr id="51209" name="Group 22"/>
          <p:cNvGrpSpPr>
            <a:grpSpLocks/>
          </p:cNvGrpSpPr>
          <p:nvPr/>
        </p:nvGrpSpPr>
        <p:grpSpPr bwMode="auto">
          <a:xfrm>
            <a:off x="5103813" y="2528888"/>
            <a:ext cx="881062" cy="968375"/>
            <a:chOff x="5104131" y="2528888"/>
            <a:chExt cx="880745" cy="968375"/>
          </a:xfrm>
        </p:grpSpPr>
        <p:sp>
          <p:nvSpPr>
            <p:cNvPr id="51219" name="Rectangle 12"/>
            <p:cNvSpPr>
              <a:spLocks noChangeArrowheads="1"/>
            </p:cNvSpPr>
            <p:nvPr/>
          </p:nvSpPr>
          <p:spPr bwMode="auto">
            <a:xfrm>
              <a:off x="5104131" y="2528888"/>
              <a:ext cx="563880" cy="609600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4</a:t>
              </a:r>
            </a:p>
          </p:txBody>
        </p:sp>
        <p:sp>
          <p:nvSpPr>
            <p:cNvPr id="51220" name="Text Box 23"/>
            <p:cNvSpPr txBox="1">
              <a:spLocks noChangeArrowheads="1"/>
            </p:cNvSpPr>
            <p:nvPr/>
          </p:nvSpPr>
          <p:spPr bwMode="auto">
            <a:xfrm>
              <a:off x="5389563" y="3148013"/>
              <a:ext cx="595313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112</a:t>
              </a:r>
            </a:p>
          </p:txBody>
        </p:sp>
      </p:grpSp>
      <p:grpSp>
        <p:nvGrpSpPr>
          <p:cNvPr id="51210" name="Group 25"/>
          <p:cNvGrpSpPr>
            <a:grpSpLocks/>
          </p:cNvGrpSpPr>
          <p:nvPr/>
        </p:nvGrpSpPr>
        <p:grpSpPr bwMode="auto">
          <a:xfrm>
            <a:off x="5667375" y="2528888"/>
            <a:ext cx="858838" cy="968375"/>
            <a:chOff x="5668011" y="2528888"/>
            <a:chExt cx="858202" cy="968375"/>
          </a:xfrm>
        </p:grpSpPr>
        <p:sp>
          <p:nvSpPr>
            <p:cNvPr id="51217" name="Rectangle 13"/>
            <p:cNvSpPr>
              <a:spLocks noChangeArrowheads="1"/>
            </p:cNvSpPr>
            <p:nvPr/>
          </p:nvSpPr>
          <p:spPr bwMode="auto">
            <a:xfrm>
              <a:off x="5668011" y="2528888"/>
              <a:ext cx="563880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1</a:t>
              </a:r>
            </a:p>
          </p:txBody>
        </p:sp>
        <p:sp>
          <p:nvSpPr>
            <p:cNvPr id="51218" name="Text Box 24"/>
            <p:cNvSpPr txBox="1">
              <a:spLocks noChangeArrowheads="1"/>
            </p:cNvSpPr>
            <p:nvPr/>
          </p:nvSpPr>
          <p:spPr bwMode="auto">
            <a:xfrm>
              <a:off x="59134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125</a:t>
              </a:r>
            </a:p>
          </p:txBody>
        </p:sp>
      </p:grpSp>
      <p:grpSp>
        <p:nvGrpSpPr>
          <p:cNvPr id="51211" name="Group 28"/>
          <p:cNvGrpSpPr>
            <a:grpSpLocks/>
          </p:cNvGrpSpPr>
          <p:nvPr/>
        </p:nvGrpSpPr>
        <p:grpSpPr bwMode="auto">
          <a:xfrm>
            <a:off x="6232525" y="2528888"/>
            <a:ext cx="877888" cy="968375"/>
            <a:chOff x="6231891" y="2528888"/>
            <a:chExt cx="878522" cy="968375"/>
          </a:xfrm>
        </p:grpSpPr>
        <p:sp>
          <p:nvSpPr>
            <p:cNvPr id="51215" name="Rectangle 14"/>
            <p:cNvSpPr>
              <a:spLocks noChangeArrowheads="1"/>
            </p:cNvSpPr>
            <p:nvPr/>
          </p:nvSpPr>
          <p:spPr bwMode="auto">
            <a:xfrm>
              <a:off x="623189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51216" name="Text Box 25"/>
            <p:cNvSpPr txBox="1">
              <a:spLocks noChangeArrowheads="1"/>
            </p:cNvSpPr>
            <p:nvPr/>
          </p:nvSpPr>
          <p:spPr bwMode="auto">
            <a:xfrm>
              <a:off x="64976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145</a:t>
              </a:r>
            </a:p>
          </p:txBody>
        </p:sp>
      </p:grpSp>
      <p:grpSp>
        <p:nvGrpSpPr>
          <p:cNvPr id="51212" name="Group 31"/>
          <p:cNvGrpSpPr>
            <a:grpSpLocks/>
          </p:cNvGrpSpPr>
          <p:nvPr/>
        </p:nvGrpSpPr>
        <p:grpSpPr bwMode="auto">
          <a:xfrm>
            <a:off x="6796088" y="2528888"/>
            <a:ext cx="847725" cy="968375"/>
            <a:chOff x="6795771" y="2528888"/>
            <a:chExt cx="848042" cy="968375"/>
          </a:xfrm>
        </p:grpSpPr>
        <p:sp>
          <p:nvSpPr>
            <p:cNvPr id="51213" name="Rectangle 15"/>
            <p:cNvSpPr>
              <a:spLocks noChangeArrowheads="1"/>
            </p:cNvSpPr>
            <p:nvPr/>
          </p:nvSpPr>
          <p:spPr bwMode="auto">
            <a:xfrm>
              <a:off x="6795771" y="2528888"/>
              <a:ext cx="56388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0">
                  <a:latin typeface="Helvetica" charset="0"/>
                </a:rPr>
                <a:t>P</a:t>
              </a:r>
              <a:r>
                <a:rPr lang="en-US" b="0" baseline="-25000">
                  <a:latin typeface="Helvetica" charset="0"/>
                </a:rPr>
                <a:t>3</a:t>
              </a:r>
            </a:p>
          </p:txBody>
        </p:sp>
        <p:sp>
          <p:nvSpPr>
            <p:cNvPr id="51214" name="Text Box 26"/>
            <p:cNvSpPr txBox="1">
              <a:spLocks noChangeArrowheads="1"/>
            </p:cNvSpPr>
            <p:nvPr/>
          </p:nvSpPr>
          <p:spPr bwMode="auto">
            <a:xfrm>
              <a:off x="7031038" y="3148013"/>
              <a:ext cx="61277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b="0">
                  <a:latin typeface="Helvetica" charset="0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97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291" y="1024929"/>
            <a:ext cx="8415337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What if infinite (</a:t>
            </a:r>
            <a:r>
              <a:rPr lang="en-US" altLang="ko-KR" b="0" i="1" dirty="0">
                <a:latin typeface="Helvetica" charset="0"/>
                <a:ea typeface="굴림" charset="0"/>
                <a:cs typeface="굴림" charset="0"/>
                <a:sym typeface="Symbol" charset="0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Get back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  <a:sym typeface="Symbol" charset="0"/>
              </a:rPr>
              <a:t>FCFS/FIFO</a:t>
            </a:r>
            <a:endParaRPr lang="en-US" altLang="ko-KR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Actual choices of </a:t>
            </a:r>
            <a:r>
              <a:rPr lang="en-US" altLang="ko-KR" b="0" dirty="0" err="1">
                <a:latin typeface="Helvetica" charset="0"/>
                <a:ea typeface="굴림" charset="0"/>
                <a:cs typeface="굴림" charset="0"/>
                <a:sym typeface="Symbol" charset="0"/>
              </a:rPr>
              <a:t>timeslice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Initially, UNIX </a:t>
            </a:r>
            <a:r>
              <a:rPr lang="en-US" altLang="ko-KR" b="0" dirty="0" err="1">
                <a:latin typeface="Helvetica" charset="0"/>
                <a:ea typeface="굴림" charset="0"/>
                <a:cs typeface="굴림" charset="0"/>
                <a:sym typeface="Symbol" charset="0"/>
              </a:rPr>
              <a:t>timeslice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In practice, 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Typical time slice today is between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Typical context-switching overhead is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Roughly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  <a:sym typeface="Symbol" charset="0"/>
              </a:rPr>
              <a:t>1%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  <a:sym typeface="Symbol" charset="0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endParaRPr lang="ko-KR" altLang="en-US" b="0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3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ko-KR" sz="2800">
                <a:latin typeface="Helvetica" charset="0"/>
                <a:ea typeface="굴림" charset="0"/>
                <a:cs typeface="굴림" charset="0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Simple example:</a:t>
            </a: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 	10 jobs, each takes 100s of CPU time</a:t>
            </a:r>
            <a:b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	RR scheduler quantum of 1s</a:t>
            </a:r>
            <a:b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Completion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Times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:</a:t>
            </a:r>
            <a:b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</a:b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FIFO average 550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RR average </a:t>
            </a:r>
            <a:r>
              <a:rPr lang="en-US" altLang="ko-KR" b="0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995.5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!</a:t>
            </a: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</p:nvPr>
        </p:nvGraphicFramePr>
        <p:xfrm>
          <a:off x="3429000" y="4206875"/>
          <a:ext cx="3733800" cy="2193948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Job #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FIFO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RR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991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2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200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992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…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…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…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999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10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1000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1000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592932" name="Group 592931"/>
          <p:cNvGrpSpPr>
            <a:grpSpLocks/>
          </p:cNvGrpSpPr>
          <p:nvPr/>
        </p:nvGrpSpPr>
        <p:grpSpPr bwMode="auto">
          <a:xfrm>
            <a:off x="-80963" y="2286000"/>
            <a:ext cx="9169401" cy="914400"/>
            <a:chOff x="-81400" y="2286000"/>
            <a:chExt cx="9170237" cy="914400"/>
          </a:xfrm>
        </p:grpSpPr>
        <p:sp>
          <p:nvSpPr>
            <p:cNvPr id="55363" name="Rectangle 1"/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P1</a:t>
              </a:r>
            </a:p>
          </p:txBody>
        </p:sp>
        <p:sp>
          <p:nvSpPr>
            <p:cNvPr id="55364" name="Rectangle 5"/>
            <p:cNvSpPr>
              <a:spLocks noChangeArrowheads="1"/>
            </p:cNvSpPr>
            <p:nvPr/>
          </p:nvSpPr>
          <p:spPr bwMode="auto">
            <a:xfrm>
              <a:off x="2438400" y="2286000"/>
              <a:ext cx="175260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P2</a:t>
              </a:r>
            </a:p>
          </p:txBody>
        </p:sp>
        <p:sp>
          <p:nvSpPr>
            <p:cNvPr id="55365" name="Rectangle 6"/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P9</a:t>
              </a:r>
            </a:p>
          </p:txBody>
        </p:sp>
        <p:sp>
          <p:nvSpPr>
            <p:cNvPr id="55366" name="Rectangle 7"/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P10</a:t>
              </a:r>
            </a:p>
          </p:txBody>
        </p:sp>
        <p:sp>
          <p:nvSpPr>
            <p:cNvPr id="55367" name="Rectangle 8"/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68" name="TextBox 2"/>
            <p:cNvSpPr txBox="1">
              <a:spLocks noChangeArrowheads="1"/>
            </p:cNvSpPr>
            <p:nvPr/>
          </p:nvSpPr>
          <p:spPr bwMode="auto">
            <a:xfrm>
              <a:off x="540350" y="2851587"/>
              <a:ext cx="32730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55369" name="TextBox 10"/>
            <p:cNvSpPr txBox="1">
              <a:spLocks noChangeArrowheads="1"/>
            </p:cNvSpPr>
            <p:nvPr/>
          </p:nvSpPr>
          <p:spPr bwMode="auto">
            <a:xfrm>
              <a:off x="2109755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</a:t>
              </a:r>
            </a:p>
          </p:txBody>
        </p:sp>
        <p:sp>
          <p:nvSpPr>
            <p:cNvPr id="55370" name="TextBox 11"/>
            <p:cNvSpPr txBox="1">
              <a:spLocks noChangeArrowheads="1"/>
            </p:cNvSpPr>
            <p:nvPr/>
          </p:nvSpPr>
          <p:spPr bwMode="auto">
            <a:xfrm>
              <a:off x="48976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800</a:t>
              </a:r>
            </a:p>
          </p:txBody>
        </p:sp>
        <p:sp>
          <p:nvSpPr>
            <p:cNvPr id="55371" name="TextBox 12"/>
            <p:cNvSpPr txBox="1">
              <a:spLocks noChangeArrowheads="1"/>
            </p:cNvSpPr>
            <p:nvPr/>
          </p:nvSpPr>
          <p:spPr bwMode="auto">
            <a:xfrm>
              <a:off x="66502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900</a:t>
              </a:r>
            </a:p>
          </p:txBody>
        </p:sp>
        <p:sp>
          <p:nvSpPr>
            <p:cNvPr id="55372" name="TextBox 13"/>
            <p:cNvSpPr txBox="1">
              <a:spLocks noChangeArrowheads="1"/>
            </p:cNvSpPr>
            <p:nvPr/>
          </p:nvSpPr>
          <p:spPr bwMode="auto">
            <a:xfrm>
              <a:off x="8333602" y="2819400"/>
              <a:ext cx="75523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1000</a:t>
              </a:r>
            </a:p>
          </p:txBody>
        </p:sp>
        <p:sp>
          <p:nvSpPr>
            <p:cNvPr id="55373" name="TextBox 14"/>
            <p:cNvSpPr txBox="1">
              <a:spLocks noChangeArrowheads="1"/>
            </p:cNvSpPr>
            <p:nvPr/>
          </p:nvSpPr>
          <p:spPr bwMode="auto">
            <a:xfrm>
              <a:off x="39070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200</a:t>
              </a:r>
            </a:p>
          </p:txBody>
        </p:sp>
        <p:sp>
          <p:nvSpPr>
            <p:cNvPr id="55374" name="TextBox 592930"/>
            <p:cNvSpPr txBox="1">
              <a:spLocks noChangeArrowheads="1"/>
            </p:cNvSpPr>
            <p:nvPr/>
          </p:nvSpPr>
          <p:spPr bwMode="auto">
            <a:xfrm>
              <a:off x="-81400" y="2362200"/>
              <a:ext cx="85429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FCFS</a:t>
              </a:r>
            </a:p>
          </p:txBody>
        </p:sp>
      </p:grpSp>
      <p:grpSp>
        <p:nvGrpSpPr>
          <p:cNvPr id="592933" name="Group 592932"/>
          <p:cNvGrpSpPr>
            <a:grpSpLocks/>
          </p:cNvGrpSpPr>
          <p:nvPr/>
        </p:nvGrpSpPr>
        <p:grpSpPr bwMode="auto">
          <a:xfrm>
            <a:off x="130175" y="3200400"/>
            <a:ext cx="9090025" cy="1143000"/>
            <a:chOff x="130690" y="3200400"/>
            <a:chExt cx="9089510" cy="1143000"/>
          </a:xfrm>
        </p:grpSpPr>
        <p:sp>
          <p:nvSpPr>
            <p:cNvPr id="55331" name="Rectangle 15"/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32" name="Rectangle 16"/>
            <p:cNvSpPr>
              <a:spLocks noChangeArrowheads="1"/>
            </p:cNvSpPr>
            <p:nvPr/>
          </p:nvSpPr>
          <p:spPr bwMode="auto">
            <a:xfrm>
              <a:off x="91440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33" name="Rectangle 19"/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34" name="TextBox 20"/>
            <p:cNvSpPr txBox="1">
              <a:spLocks noChangeArrowheads="1"/>
            </p:cNvSpPr>
            <p:nvPr/>
          </p:nvSpPr>
          <p:spPr bwMode="auto">
            <a:xfrm>
              <a:off x="533400" y="3765987"/>
              <a:ext cx="32730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55335" name="TextBox 21"/>
            <p:cNvSpPr txBox="1">
              <a:spLocks noChangeArrowheads="1"/>
            </p:cNvSpPr>
            <p:nvPr/>
          </p:nvSpPr>
          <p:spPr bwMode="auto">
            <a:xfrm>
              <a:off x="2174140" y="3733800"/>
              <a:ext cx="46992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55336" name="TextBox 22"/>
            <p:cNvSpPr txBox="1">
              <a:spLocks noChangeArrowheads="1"/>
            </p:cNvSpPr>
            <p:nvPr/>
          </p:nvSpPr>
          <p:spPr bwMode="auto">
            <a:xfrm>
              <a:off x="4890719" y="3733800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980</a:t>
              </a:r>
            </a:p>
          </p:txBody>
        </p:sp>
        <p:sp>
          <p:nvSpPr>
            <p:cNvPr id="55337" name="TextBox 23"/>
            <p:cNvSpPr txBox="1">
              <a:spLocks noChangeArrowheads="1"/>
            </p:cNvSpPr>
            <p:nvPr/>
          </p:nvSpPr>
          <p:spPr bwMode="auto">
            <a:xfrm>
              <a:off x="6643319" y="3733800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990</a:t>
              </a:r>
            </a:p>
          </p:txBody>
        </p:sp>
        <p:sp>
          <p:nvSpPr>
            <p:cNvPr id="55338" name="TextBox 24"/>
            <p:cNvSpPr txBox="1">
              <a:spLocks noChangeArrowheads="1"/>
            </p:cNvSpPr>
            <p:nvPr/>
          </p:nvSpPr>
          <p:spPr bwMode="auto">
            <a:xfrm>
              <a:off x="8464965" y="3733800"/>
              <a:ext cx="75523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1000</a:t>
              </a:r>
            </a:p>
          </p:txBody>
        </p:sp>
        <p:sp>
          <p:nvSpPr>
            <p:cNvPr id="55339" name="TextBox 25"/>
            <p:cNvSpPr txBox="1">
              <a:spLocks noChangeArrowheads="1"/>
            </p:cNvSpPr>
            <p:nvPr/>
          </p:nvSpPr>
          <p:spPr bwMode="auto">
            <a:xfrm>
              <a:off x="3971436" y="3733800"/>
              <a:ext cx="46992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20</a:t>
              </a:r>
            </a:p>
          </p:txBody>
        </p:sp>
        <p:sp>
          <p:nvSpPr>
            <p:cNvPr id="55340" name="Rectangle 26"/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1" name="Rectangle 27"/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2" name="Rectangle 28"/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43" name="Rectangle 29"/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4" name="Rectangle 30"/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5" name="Rectangle 31"/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6" name="Rectangle 32"/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7" name="Rectangle 33"/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48" name="Rectangle 39"/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49" name="Rectangle 40"/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0" name="Rectangle 41"/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1" name="Rectangle 42"/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2" name="Rectangle 43"/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53" name="Rectangle 44"/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4" name="Rectangle 45"/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5" name="Rectangle 46"/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6" name="Rectangle 47"/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5357" name="Rectangle 48"/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5358" name="TextBox 49"/>
            <p:cNvSpPr txBox="1">
              <a:spLocks noChangeArrowheads="1"/>
            </p:cNvSpPr>
            <p:nvPr/>
          </p:nvSpPr>
          <p:spPr bwMode="auto">
            <a:xfrm>
              <a:off x="8074225" y="3994587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999</a:t>
              </a:r>
            </a:p>
          </p:txBody>
        </p:sp>
        <p:cxnSp>
          <p:nvCxnSpPr>
            <p:cNvPr id="55359" name="Straight Arrow Connector 4"/>
            <p:cNvCxnSpPr>
              <a:cxnSpLocks noChangeShapeType="1"/>
              <a:stCxn id="55358" idx="0"/>
            </p:cNvCxnSpPr>
            <p:nvPr/>
          </p:nvCxnSpPr>
          <p:spPr bwMode="auto">
            <a:xfrm flipV="1">
              <a:off x="8380505" y="3733801"/>
              <a:ext cx="77695" cy="2607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60" name="TextBox 53"/>
            <p:cNvSpPr txBox="1">
              <a:spLocks noChangeArrowheads="1"/>
            </p:cNvSpPr>
            <p:nvPr/>
          </p:nvSpPr>
          <p:spPr bwMode="auto">
            <a:xfrm>
              <a:off x="7540825" y="3994587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991</a:t>
              </a:r>
            </a:p>
          </p:txBody>
        </p:sp>
        <p:cxnSp>
          <p:nvCxnSpPr>
            <p:cNvPr id="55361" name="Straight Arrow Connector 54"/>
            <p:cNvCxnSpPr>
              <a:cxnSpLocks noChangeShapeType="1"/>
            </p:cNvCxnSpPr>
            <p:nvPr/>
          </p:nvCxnSpPr>
          <p:spPr bwMode="auto">
            <a:xfrm flipH="1" flipV="1">
              <a:off x="7162800" y="3733800"/>
              <a:ext cx="6096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62" name="TextBox 59"/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555110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780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ko-KR" sz="2800">
                <a:latin typeface="Helvetica" charset="0"/>
                <a:ea typeface="굴림" charset="0"/>
                <a:cs typeface="굴림" charset="0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Simple example:</a:t>
            </a: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 	10 jobs, each takes 100s of CPU time</a:t>
            </a:r>
            <a:b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	RR scheduler quantum of 1s</a:t>
            </a:r>
            <a:b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sz="2000" b="0" dirty="0">
                <a:latin typeface="Helvetica" charset="0"/>
                <a:ea typeface="굴림" charset="0"/>
                <a:cs typeface="굴림" charset="0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600" b="0" dirty="0">
                <a:latin typeface="Helvetica" charset="0"/>
                <a:ea typeface="굴림" charset="0"/>
                <a:cs typeface="굴림" charset="0"/>
              </a:rPr>
              <a:t>Both RR and FCFS finish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600" b="0" dirty="0">
                <a:latin typeface="Helvetica" charset="0"/>
                <a:ea typeface="굴림" charset="0"/>
                <a:cs typeface="굴림" charset="0"/>
              </a:rPr>
              <a:t>Average response time is much worse under RR!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Also: Cache state must be shared between all jobs with RR but can be devoted to each job with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Total time for RR longer even for zero-cost switch!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</p:txBody>
      </p:sp>
      <p:grpSp>
        <p:nvGrpSpPr>
          <p:cNvPr id="57347" name="Group 592931"/>
          <p:cNvGrpSpPr>
            <a:grpSpLocks/>
          </p:cNvGrpSpPr>
          <p:nvPr/>
        </p:nvGrpSpPr>
        <p:grpSpPr bwMode="auto">
          <a:xfrm>
            <a:off x="-80963" y="2286000"/>
            <a:ext cx="9169401" cy="914400"/>
            <a:chOff x="-81400" y="2286000"/>
            <a:chExt cx="9170237" cy="914400"/>
          </a:xfrm>
        </p:grpSpPr>
        <p:sp>
          <p:nvSpPr>
            <p:cNvPr id="57381" name="Rectangle 1"/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38193" y="2286000"/>
              <a:ext cx="175276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r>
                <a:rPr lang="en-US" dirty="0">
                  <a:latin typeface="Helvetica"/>
                  <a:cs typeface="Helvetica"/>
                </a:rPr>
                <a:t>P2</a:t>
              </a:r>
            </a:p>
          </p:txBody>
        </p:sp>
        <p:sp>
          <p:nvSpPr>
            <p:cNvPr id="57383" name="Rectangle 6"/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P9</a:t>
              </a:r>
            </a:p>
          </p:txBody>
        </p:sp>
        <p:sp>
          <p:nvSpPr>
            <p:cNvPr id="57384" name="Rectangle 7"/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P10</a:t>
              </a:r>
            </a:p>
          </p:txBody>
        </p:sp>
        <p:sp>
          <p:nvSpPr>
            <p:cNvPr id="57385" name="Rectangle 8"/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86" name="TextBox 2"/>
            <p:cNvSpPr txBox="1">
              <a:spLocks noChangeArrowheads="1"/>
            </p:cNvSpPr>
            <p:nvPr/>
          </p:nvSpPr>
          <p:spPr bwMode="auto">
            <a:xfrm>
              <a:off x="540350" y="2851587"/>
              <a:ext cx="32730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57387" name="TextBox 10"/>
            <p:cNvSpPr txBox="1">
              <a:spLocks noChangeArrowheads="1"/>
            </p:cNvSpPr>
            <p:nvPr/>
          </p:nvSpPr>
          <p:spPr bwMode="auto">
            <a:xfrm>
              <a:off x="2109755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</a:t>
              </a:r>
            </a:p>
          </p:txBody>
        </p:sp>
        <p:sp>
          <p:nvSpPr>
            <p:cNvPr id="57388" name="TextBox 11"/>
            <p:cNvSpPr txBox="1">
              <a:spLocks noChangeArrowheads="1"/>
            </p:cNvSpPr>
            <p:nvPr/>
          </p:nvSpPr>
          <p:spPr bwMode="auto">
            <a:xfrm>
              <a:off x="48976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800</a:t>
              </a:r>
            </a:p>
          </p:txBody>
        </p:sp>
        <p:sp>
          <p:nvSpPr>
            <p:cNvPr id="57389" name="TextBox 12"/>
            <p:cNvSpPr txBox="1">
              <a:spLocks noChangeArrowheads="1"/>
            </p:cNvSpPr>
            <p:nvPr/>
          </p:nvSpPr>
          <p:spPr bwMode="auto">
            <a:xfrm>
              <a:off x="66502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900</a:t>
              </a:r>
            </a:p>
          </p:txBody>
        </p:sp>
        <p:sp>
          <p:nvSpPr>
            <p:cNvPr id="57390" name="TextBox 13"/>
            <p:cNvSpPr txBox="1">
              <a:spLocks noChangeArrowheads="1"/>
            </p:cNvSpPr>
            <p:nvPr/>
          </p:nvSpPr>
          <p:spPr bwMode="auto">
            <a:xfrm>
              <a:off x="8333602" y="2819400"/>
              <a:ext cx="75523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1000</a:t>
              </a:r>
            </a:p>
          </p:txBody>
        </p:sp>
        <p:sp>
          <p:nvSpPr>
            <p:cNvPr id="57391" name="TextBox 14"/>
            <p:cNvSpPr txBox="1">
              <a:spLocks noChangeArrowheads="1"/>
            </p:cNvSpPr>
            <p:nvPr/>
          </p:nvSpPr>
          <p:spPr bwMode="auto">
            <a:xfrm>
              <a:off x="3907051" y="2819400"/>
              <a:ext cx="61259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200</a:t>
              </a:r>
            </a:p>
          </p:txBody>
        </p:sp>
        <p:sp>
          <p:nvSpPr>
            <p:cNvPr id="57392" name="TextBox 592930"/>
            <p:cNvSpPr txBox="1">
              <a:spLocks noChangeArrowheads="1"/>
            </p:cNvSpPr>
            <p:nvPr/>
          </p:nvSpPr>
          <p:spPr bwMode="auto">
            <a:xfrm>
              <a:off x="-81400" y="2362200"/>
              <a:ext cx="85429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FCFS</a:t>
              </a:r>
            </a:p>
          </p:txBody>
        </p:sp>
      </p:grpSp>
      <p:grpSp>
        <p:nvGrpSpPr>
          <p:cNvPr id="57348" name="Group 592932"/>
          <p:cNvGrpSpPr>
            <a:grpSpLocks/>
          </p:cNvGrpSpPr>
          <p:nvPr/>
        </p:nvGrpSpPr>
        <p:grpSpPr bwMode="auto">
          <a:xfrm>
            <a:off x="130175" y="3200400"/>
            <a:ext cx="9090025" cy="1143000"/>
            <a:chOff x="130690" y="3200400"/>
            <a:chExt cx="9089510" cy="1143000"/>
          </a:xfrm>
        </p:grpSpPr>
        <p:sp>
          <p:nvSpPr>
            <p:cNvPr id="57349" name="Rectangle 15"/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14871" y="3200400"/>
              <a:ext cx="234937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7351" name="Rectangle 19"/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52" name="TextBox 20"/>
            <p:cNvSpPr txBox="1">
              <a:spLocks noChangeArrowheads="1"/>
            </p:cNvSpPr>
            <p:nvPr/>
          </p:nvSpPr>
          <p:spPr bwMode="auto">
            <a:xfrm>
              <a:off x="533400" y="3765987"/>
              <a:ext cx="32730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57353" name="TextBox 21"/>
            <p:cNvSpPr txBox="1">
              <a:spLocks noChangeArrowheads="1"/>
            </p:cNvSpPr>
            <p:nvPr/>
          </p:nvSpPr>
          <p:spPr bwMode="auto">
            <a:xfrm>
              <a:off x="2174140" y="3733800"/>
              <a:ext cx="46992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57354" name="TextBox 22"/>
            <p:cNvSpPr txBox="1">
              <a:spLocks noChangeArrowheads="1"/>
            </p:cNvSpPr>
            <p:nvPr/>
          </p:nvSpPr>
          <p:spPr bwMode="auto">
            <a:xfrm>
              <a:off x="4890719" y="3733800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980</a:t>
              </a:r>
            </a:p>
          </p:txBody>
        </p:sp>
        <p:sp>
          <p:nvSpPr>
            <p:cNvPr id="57355" name="TextBox 23"/>
            <p:cNvSpPr txBox="1">
              <a:spLocks noChangeArrowheads="1"/>
            </p:cNvSpPr>
            <p:nvPr/>
          </p:nvSpPr>
          <p:spPr bwMode="auto">
            <a:xfrm>
              <a:off x="6643319" y="3733800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990</a:t>
              </a:r>
            </a:p>
          </p:txBody>
        </p:sp>
        <p:sp>
          <p:nvSpPr>
            <p:cNvPr id="57356" name="TextBox 24"/>
            <p:cNvSpPr txBox="1">
              <a:spLocks noChangeArrowheads="1"/>
            </p:cNvSpPr>
            <p:nvPr/>
          </p:nvSpPr>
          <p:spPr bwMode="auto">
            <a:xfrm>
              <a:off x="8464965" y="3733800"/>
              <a:ext cx="755235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1000</a:t>
              </a:r>
            </a:p>
          </p:txBody>
        </p:sp>
        <p:sp>
          <p:nvSpPr>
            <p:cNvPr id="57357" name="TextBox 25"/>
            <p:cNvSpPr txBox="1">
              <a:spLocks noChangeArrowheads="1"/>
            </p:cNvSpPr>
            <p:nvPr/>
          </p:nvSpPr>
          <p:spPr bwMode="auto">
            <a:xfrm>
              <a:off x="3971436" y="3733800"/>
              <a:ext cx="469923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20</a:t>
              </a:r>
            </a:p>
          </p:txBody>
        </p:sp>
        <p:sp>
          <p:nvSpPr>
            <p:cNvPr id="57358" name="Rectangle 26"/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59" name="Rectangle 27"/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0" name="Rectangle 28"/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61" name="Rectangle 29"/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2" name="Rectangle 30"/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3" name="Rectangle 31"/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4" name="Rectangle 32"/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5" name="Rectangle 33"/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66" name="Rectangle 39"/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7" name="Rectangle 40"/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8" name="Rectangle 41"/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69" name="Rectangle 42"/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0" name="Rectangle 43"/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71" name="Rectangle 44"/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2" name="Rectangle 45"/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3" name="Rectangle 46"/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4" name="Rectangle 47"/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7375" name="Rectangle 48"/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57376" name="TextBox 49"/>
            <p:cNvSpPr txBox="1">
              <a:spLocks noChangeArrowheads="1"/>
            </p:cNvSpPr>
            <p:nvPr/>
          </p:nvSpPr>
          <p:spPr bwMode="auto">
            <a:xfrm>
              <a:off x="8074225" y="3994587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999</a:t>
              </a:r>
            </a:p>
          </p:txBody>
        </p:sp>
        <p:cxnSp>
          <p:nvCxnSpPr>
            <p:cNvPr id="57377" name="Straight Arrow Connector 4"/>
            <p:cNvCxnSpPr>
              <a:cxnSpLocks noChangeShapeType="1"/>
              <a:stCxn id="57376" idx="0"/>
            </p:cNvCxnSpPr>
            <p:nvPr/>
          </p:nvCxnSpPr>
          <p:spPr bwMode="auto">
            <a:xfrm flipV="1">
              <a:off x="8380505" y="3733801"/>
              <a:ext cx="77695" cy="2607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78" name="TextBox 53"/>
            <p:cNvSpPr txBox="1">
              <a:spLocks noChangeArrowheads="1"/>
            </p:cNvSpPr>
            <p:nvPr/>
          </p:nvSpPr>
          <p:spPr bwMode="auto">
            <a:xfrm>
              <a:off x="7540825" y="3994587"/>
              <a:ext cx="61255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991</a:t>
              </a:r>
            </a:p>
          </p:txBody>
        </p:sp>
        <p:cxnSp>
          <p:nvCxnSpPr>
            <p:cNvPr id="57379" name="Straight Arrow Connector 54"/>
            <p:cNvCxnSpPr>
              <a:cxnSpLocks noChangeShapeType="1"/>
            </p:cNvCxnSpPr>
            <p:nvPr/>
          </p:nvCxnSpPr>
          <p:spPr bwMode="auto">
            <a:xfrm flipH="1" flipV="1">
              <a:off x="7162800" y="3733800"/>
              <a:ext cx="6096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80" name="TextBox 59"/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555110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>
                  <a:latin typeface="Helvetica" charset="0"/>
                  <a:cs typeface="Helvetica" charset="0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603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5951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2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3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4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5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59394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5947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7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5948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8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49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0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951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59395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396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7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8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9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Quantum</a:t>
            </a:r>
          </a:p>
        </p:txBody>
      </p:sp>
      <p:sp>
        <p:nvSpPr>
          <p:cNvPr id="59400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1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Completion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59402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Wait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59403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Average</a:t>
            </a:r>
          </a:p>
        </p:txBody>
      </p:sp>
      <p:sp>
        <p:nvSpPr>
          <p:cNvPr id="59404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5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6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7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9408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09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0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1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2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3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4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5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6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7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8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19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0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1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2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3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4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5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26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Earlier Example with Different Time Quantum</a:t>
            </a:r>
          </a:p>
        </p:txBody>
      </p:sp>
      <p:grpSp>
        <p:nvGrpSpPr>
          <p:cNvPr id="28708" name="Group 196"/>
          <p:cNvGrpSpPr>
            <a:grpSpLocks/>
          </p:cNvGrpSpPr>
          <p:nvPr/>
        </p:nvGrpSpPr>
        <p:grpSpPr bwMode="auto">
          <a:xfrm>
            <a:off x="955675" y="838200"/>
            <a:ext cx="7353300" cy="955675"/>
            <a:chOff x="650" y="624"/>
            <a:chExt cx="4632" cy="602"/>
          </a:xfrm>
        </p:grpSpPr>
        <p:grpSp>
          <p:nvGrpSpPr>
            <p:cNvPr id="59462" name="Group 197"/>
            <p:cNvGrpSpPr>
              <a:grpSpLocks/>
            </p:cNvGrpSpPr>
            <p:nvPr/>
          </p:nvGrpSpPr>
          <p:grpSpPr bwMode="auto">
            <a:xfrm>
              <a:off x="1467" y="624"/>
              <a:ext cx="3815" cy="602"/>
              <a:chOff x="1247" y="624"/>
              <a:chExt cx="3815" cy="602"/>
            </a:xfrm>
          </p:grpSpPr>
          <p:sp>
            <p:nvSpPr>
              <p:cNvPr id="26830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800" b="0" dirty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 dirty="0">
                    <a:latin typeface="Helvetica" charset="0"/>
                    <a:cs typeface="Helvetica" charset="0"/>
                  </a:rPr>
                  <a:t>2</a:t>
                </a:r>
                <a:endParaRPr lang="en-US" sz="1800" b="0" dirty="0">
                  <a:latin typeface="Helvetica" charset="0"/>
                  <a:cs typeface="Helvetica" charset="0"/>
                </a:endParaRPr>
              </a:p>
              <a:p>
                <a:pPr>
                  <a:buFontTx/>
                  <a:buNone/>
                  <a:defRPr/>
                </a:pPr>
                <a:r>
                  <a:rPr lang="en-US" sz="1800" b="0" dirty="0">
                    <a:latin typeface="Helvetica" charset="0"/>
                    <a:cs typeface="Helvetica" charset="0"/>
                  </a:rPr>
                  <a:t>[8]</a:t>
                </a:r>
              </a:p>
            </p:txBody>
          </p:sp>
          <p:sp>
            <p:nvSpPr>
              <p:cNvPr id="5946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4</a:t>
                </a:r>
                <a:endParaRPr lang="en-US" sz="1800" b="0">
                  <a:latin typeface="Helvetica" charset="0"/>
                  <a:cs typeface="Helvetica" charset="0"/>
                </a:endParaRPr>
              </a:p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[24]</a:t>
                </a:r>
                <a:endParaRPr lang="en-US" sz="1800" b="0" baseline="-2500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6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[53]</a:t>
                </a:r>
                <a:endParaRPr lang="en-US" sz="1800" b="0" baseline="-2500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6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[68]</a:t>
                </a:r>
                <a:endParaRPr lang="en-US" sz="1800" b="0" baseline="-2500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68" name="Text Box 202"/>
              <p:cNvSpPr txBox="1">
                <a:spLocks noChangeArrowheads="1"/>
              </p:cNvSpPr>
              <p:nvPr/>
            </p:nvSpPr>
            <p:spPr bwMode="auto">
              <a:xfrm>
                <a:off x="1247" y="1022"/>
                <a:ext cx="1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59469" name="Text Box 203"/>
              <p:cNvSpPr txBox="1">
                <a:spLocks noChangeArrowheads="1"/>
              </p:cNvSpPr>
              <p:nvPr/>
            </p:nvSpPr>
            <p:spPr bwMode="auto">
              <a:xfrm>
                <a:off x="1527" y="1022"/>
                <a:ext cx="19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59470" name="Text Box 204"/>
              <p:cNvSpPr txBox="1">
                <a:spLocks noChangeArrowheads="1"/>
              </p:cNvSpPr>
              <p:nvPr/>
            </p:nvSpPr>
            <p:spPr bwMode="auto">
              <a:xfrm>
                <a:off x="2259" y="1022"/>
                <a:ext cx="27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59471" name="Text Box 205"/>
              <p:cNvSpPr txBox="1">
                <a:spLocks noChangeArrowheads="1"/>
              </p:cNvSpPr>
              <p:nvPr/>
            </p:nvSpPr>
            <p:spPr bwMode="auto">
              <a:xfrm>
                <a:off x="3319" y="1022"/>
                <a:ext cx="27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59472" name="Text Box 206"/>
              <p:cNvSpPr txBox="1">
                <a:spLocks noChangeArrowheads="1"/>
              </p:cNvSpPr>
              <p:nvPr/>
            </p:nvSpPr>
            <p:spPr bwMode="auto">
              <a:xfrm>
                <a:off x="4703" y="1022"/>
                <a:ext cx="359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</p:grpSp>
        <p:sp>
          <p:nvSpPr>
            <p:cNvPr id="5946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90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Best FCFS:</a:t>
              </a:r>
            </a:p>
          </p:txBody>
        </p:sp>
      </p:grpSp>
      <p:sp>
        <p:nvSpPr>
          <p:cNvPr id="59429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430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1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59432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59455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31¼</a:t>
                </a:r>
              </a:p>
            </p:txBody>
          </p:sp>
          <p:sp>
            <p:nvSpPr>
              <p:cNvPr id="59456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59457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59458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59459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59460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59461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9433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59449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0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1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2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3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54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</p:grpSp>
        <p:grpSp>
          <p:nvGrpSpPr>
            <p:cNvPr id="59434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59442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69½</a:t>
                </a:r>
              </a:p>
            </p:txBody>
          </p:sp>
          <p:sp>
            <p:nvSpPr>
              <p:cNvPr id="59443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59444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59445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59446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59447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59448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9435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59436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37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38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39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40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59441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0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61594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5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6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7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8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9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0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1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2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3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4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5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6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7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8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09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0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1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2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3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4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5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6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7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8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19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0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1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2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3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4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5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6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7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8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29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0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1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2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3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4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635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61442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61552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3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4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5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6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7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58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61559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0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1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2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3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4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5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6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7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8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69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0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1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2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3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4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5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6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7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8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79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0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1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2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3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4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5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6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7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8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89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0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1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2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1593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61443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44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5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6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7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Quantum</a:t>
            </a:r>
          </a:p>
        </p:txBody>
      </p:sp>
      <p:sp>
        <p:nvSpPr>
          <p:cNvPr id="61448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49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Completion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61450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Wait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61451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Average</a:t>
            </a:r>
          </a:p>
        </p:txBody>
      </p:sp>
      <p:sp>
        <p:nvSpPr>
          <p:cNvPr id="61452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53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54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55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1456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57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58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59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0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1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2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3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4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6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7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8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69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0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1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2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3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4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Earlier Example with Different Time Quantum</a:t>
            </a:r>
          </a:p>
        </p:txBody>
      </p:sp>
      <p:sp>
        <p:nvSpPr>
          <p:cNvPr id="61476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7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61478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61522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61545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31¼</a:t>
                </a:r>
              </a:p>
            </p:txBody>
          </p:sp>
          <p:sp>
            <p:nvSpPr>
              <p:cNvPr id="61546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1547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1548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1549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1550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61551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1523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61539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0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1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2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3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44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</p:grpSp>
        <p:grpSp>
          <p:nvGrpSpPr>
            <p:cNvPr id="61524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61532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69½</a:t>
                </a:r>
              </a:p>
            </p:txBody>
          </p:sp>
          <p:sp>
            <p:nvSpPr>
              <p:cNvPr id="61533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1534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1535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1536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1537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61538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1525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61526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7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8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9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30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31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166" name="Group 483"/>
          <p:cNvGrpSpPr>
            <a:grpSpLocks/>
          </p:cNvGrpSpPr>
          <p:nvPr/>
        </p:nvGrpSpPr>
        <p:grpSpPr bwMode="auto">
          <a:xfrm>
            <a:off x="1752600" y="2219325"/>
            <a:ext cx="6858000" cy="4333875"/>
            <a:chOff x="1104" y="1401"/>
            <a:chExt cx="4320" cy="2730"/>
          </a:xfrm>
        </p:grpSpPr>
        <p:grpSp>
          <p:nvGrpSpPr>
            <p:cNvPr id="61492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61515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16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17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18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19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0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21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1493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61509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121¾</a:t>
                </a:r>
              </a:p>
            </p:txBody>
          </p:sp>
          <p:sp>
            <p:nvSpPr>
              <p:cNvPr id="61510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145</a:t>
                </a:r>
              </a:p>
            </p:txBody>
          </p:sp>
          <p:sp>
            <p:nvSpPr>
              <p:cNvPr id="61511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1512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1513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</a:t>
                </a:r>
              </a:p>
            </p:txBody>
          </p:sp>
          <p:sp>
            <p:nvSpPr>
              <p:cNvPr id="61514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Worst FCFS</a:t>
                </a:r>
              </a:p>
            </p:txBody>
          </p:sp>
        </p:grpSp>
        <p:grpSp>
          <p:nvGrpSpPr>
            <p:cNvPr id="61494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61502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3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4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5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6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7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1508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1495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61496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83½</a:t>
                </a:r>
              </a:p>
            </p:txBody>
          </p:sp>
          <p:sp>
            <p:nvSpPr>
              <p:cNvPr id="61497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</a:t>
                </a:r>
              </a:p>
            </p:txBody>
          </p:sp>
          <p:sp>
            <p:nvSpPr>
              <p:cNvPr id="61498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1499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145</a:t>
                </a:r>
              </a:p>
            </p:txBody>
          </p:sp>
          <p:sp>
            <p:nvSpPr>
              <p:cNvPr id="61500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1501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Worst FCFS</a:t>
                </a:r>
              </a:p>
            </p:txBody>
          </p:sp>
        </p:grpSp>
      </p:grpSp>
      <p:sp>
        <p:nvSpPr>
          <p:cNvPr id="61480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81063" y="838200"/>
            <a:ext cx="7500937" cy="955675"/>
            <a:chOff x="880937" y="838200"/>
            <a:chExt cx="7501063" cy="955675"/>
          </a:xfrm>
        </p:grpSpPr>
        <p:sp>
          <p:nvSpPr>
            <p:cNvPr id="61482" name="Rectangle 198"/>
            <p:cNvSpPr>
              <a:spLocks noChangeArrowheads="1"/>
            </p:cNvSpPr>
            <p:nvPr/>
          </p:nvSpPr>
          <p:spPr bwMode="auto">
            <a:xfrm>
              <a:off x="7620000" y="838200"/>
              <a:ext cx="457200" cy="609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P</a:t>
              </a:r>
              <a:r>
                <a:rPr lang="en-US" sz="1800" b="0" baseline="-25000">
                  <a:latin typeface="Helvetica" charset="0"/>
                  <a:cs typeface="Helvetica" charset="0"/>
                </a:rPr>
                <a:t>2</a:t>
              </a:r>
              <a:endParaRPr lang="en-US" sz="1800" b="0">
                <a:latin typeface="Helvetica" charset="0"/>
                <a:cs typeface="Helvetica" charset="0"/>
              </a:endParaRPr>
            </a:p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[8]</a:t>
              </a:r>
            </a:p>
          </p:txBody>
        </p:sp>
        <p:sp>
          <p:nvSpPr>
            <p:cNvPr id="61483" name="Rectangle 199"/>
            <p:cNvSpPr>
              <a:spLocks noChangeArrowheads="1"/>
            </p:cNvSpPr>
            <p:nvPr/>
          </p:nvSpPr>
          <p:spPr bwMode="auto">
            <a:xfrm>
              <a:off x="6384925" y="838200"/>
              <a:ext cx="1235075" cy="6096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P</a:t>
              </a:r>
              <a:r>
                <a:rPr lang="en-US" sz="1800" b="0" baseline="-25000">
                  <a:latin typeface="Helvetica" charset="0"/>
                  <a:cs typeface="Helvetica" charset="0"/>
                </a:rPr>
                <a:t>4</a:t>
              </a:r>
              <a:endParaRPr lang="en-US" sz="1800" b="0">
                <a:latin typeface="Helvetica" charset="0"/>
                <a:cs typeface="Helvetica" charset="0"/>
              </a:endParaRPr>
            </a:p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[24]</a:t>
              </a:r>
              <a:endParaRPr lang="en-US" sz="18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61484" name="Rectangle 200"/>
            <p:cNvSpPr>
              <a:spLocks noChangeArrowheads="1"/>
            </p:cNvSpPr>
            <p:nvPr/>
          </p:nvSpPr>
          <p:spPr bwMode="auto">
            <a:xfrm>
              <a:off x="4724400" y="838200"/>
              <a:ext cx="1660525" cy="609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P</a:t>
              </a:r>
              <a:r>
                <a:rPr lang="en-US" sz="1800" b="0" baseline="-25000">
                  <a:latin typeface="Helvetica" charset="0"/>
                  <a:cs typeface="Helvetica" charset="0"/>
                </a:rPr>
                <a:t>1</a:t>
              </a:r>
              <a:endParaRPr lang="en-US" sz="1800" b="0">
                <a:latin typeface="Helvetica" charset="0"/>
                <a:cs typeface="Helvetica" charset="0"/>
              </a:endParaRPr>
            </a:p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[53]</a:t>
              </a:r>
              <a:endParaRPr lang="en-US" sz="18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61485" name="Rectangle 201"/>
            <p:cNvSpPr>
              <a:spLocks noChangeArrowheads="1"/>
            </p:cNvSpPr>
            <p:nvPr/>
          </p:nvSpPr>
          <p:spPr bwMode="auto">
            <a:xfrm>
              <a:off x="2438400" y="838200"/>
              <a:ext cx="228600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P</a:t>
              </a:r>
              <a:r>
                <a:rPr lang="en-US" sz="1800" b="0" baseline="-25000">
                  <a:latin typeface="Helvetica" charset="0"/>
                  <a:cs typeface="Helvetica" charset="0"/>
                </a:rPr>
                <a:t>3</a:t>
              </a:r>
              <a:endParaRPr lang="en-US" sz="1800" b="0">
                <a:latin typeface="Helvetica" charset="0"/>
                <a:cs typeface="Helvetica" charset="0"/>
              </a:endParaRPr>
            </a:p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[68]</a:t>
              </a:r>
              <a:endParaRPr lang="en-US" sz="18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61486" name="Text Box 202"/>
            <p:cNvSpPr txBox="1">
              <a:spLocks noChangeArrowheads="1"/>
            </p:cNvSpPr>
            <p:nvPr/>
          </p:nvSpPr>
          <p:spPr bwMode="auto">
            <a:xfrm>
              <a:off x="2252663" y="1470025"/>
              <a:ext cx="3127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61487" name="Text Box 203"/>
            <p:cNvSpPr txBox="1">
              <a:spLocks noChangeArrowheads="1"/>
            </p:cNvSpPr>
            <p:nvPr/>
          </p:nvSpPr>
          <p:spPr bwMode="auto">
            <a:xfrm>
              <a:off x="4511578" y="1470367"/>
              <a:ext cx="44142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68</a:t>
              </a:r>
            </a:p>
          </p:txBody>
        </p:sp>
        <p:sp>
          <p:nvSpPr>
            <p:cNvPr id="61488" name="Text Box 204"/>
            <p:cNvSpPr txBox="1">
              <a:spLocks noChangeArrowheads="1"/>
            </p:cNvSpPr>
            <p:nvPr/>
          </p:nvSpPr>
          <p:spPr bwMode="auto">
            <a:xfrm>
              <a:off x="6123837" y="1470367"/>
              <a:ext cx="5698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121</a:t>
              </a:r>
            </a:p>
          </p:txBody>
        </p:sp>
        <p:sp>
          <p:nvSpPr>
            <p:cNvPr id="61489" name="Text Box 205"/>
            <p:cNvSpPr txBox="1">
              <a:spLocks noChangeArrowheads="1"/>
            </p:cNvSpPr>
            <p:nvPr/>
          </p:nvSpPr>
          <p:spPr bwMode="auto">
            <a:xfrm>
              <a:off x="7343037" y="1470367"/>
              <a:ext cx="5698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145</a:t>
              </a:r>
            </a:p>
          </p:txBody>
        </p:sp>
        <p:sp>
          <p:nvSpPr>
            <p:cNvPr id="61490" name="Text Box 206"/>
            <p:cNvSpPr txBox="1">
              <a:spLocks noChangeArrowheads="1"/>
            </p:cNvSpPr>
            <p:nvPr/>
          </p:nvSpPr>
          <p:spPr bwMode="auto">
            <a:xfrm>
              <a:off x="7812087" y="1470025"/>
              <a:ext cx="56991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153</a:t>
              </a:r>
            </a:p>
          </p:txBody>
        </p:sp>
        <p:sp>
          <p:nvSpPr>
            <p:cNvPr id="61491" name="Text Box 207"/>
            <p:cNvSpPr txBox="1">
              <a:spLocks noChangeArrowheads="1"/>
            </p:cNvSpPr>
            <p:nvPr/>
          </p:nvSpPr>
          <p:spPr bwMode="auto">
            <a:xfrm>
              <a:off x="880937" y="1003300"/>
              <a:ext cx="157822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FontTx/>
                <a:buNone/>
              </a:pPr>
              <a:r>
                <a:rPr lang="en-US" sz="1800">
                  <a:latin typeface="Helvetica" charset="0"/>
                  <a:cs typeface="Helvetica" charset="0"/>
                </a:rPr>
                <a:t>Worst FCFS: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40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15425" y="1405270"/>
            <a:ext cx="10767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9" name="Freeform 8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4402" y="138010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6318776" y="801992"/>
            <a:ext cx="379614" cy="775122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63744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5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6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7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8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9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0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1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2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3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4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5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6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7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8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59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0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1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2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3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4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5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6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7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8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69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0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1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2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3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4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5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6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7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8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79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0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1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2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3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4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85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63490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63702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3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4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5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6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7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08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buFontTx/>
                <a:buNone/>
              </a:pPr>
              <a:r>
                <a:rPr lang="en-US" sz="1800" b="0">
                  <a:latin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63709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0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1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2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3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4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5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6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7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8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19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0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1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2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3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4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5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6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7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8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29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0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1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2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3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4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5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6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7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8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39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0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1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2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63743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800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63491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492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93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94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95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Quantum</a:t>
            </a:r>
          </a:p>
        </p:txBody>
      </p:sp>
      <p:sp>
        <p:nvSpPr>
          <p:cNvPr id="63496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497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Completion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63498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Wait</a:t>
            </a: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63499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Average</a:t>
            </a:r>
          </a:p>
        </p:txBody>
      </p:sp>
      <p:sp>
        <p:nvSpPr>
          <p:cNvPr id="63500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501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502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503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63504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5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6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7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8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09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0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1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2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3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4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5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6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7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8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19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20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21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22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Earlier Example with Different Time Quantum</a:t>
            </a:r>
          </a:p>
        </p:txBody>
      </p:sp>
      <p:sp>
        <p:nvSpPr>
          <p:cNvPr id="63524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25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267200" y="2222500"/>
            <a:ext cx="1066800" cy="2152650"/>
          </a:xfrm>
          <a:prstGeom prst="rect">
            <a:avLst/>
          </a:prstGeom>
          <a:solidFill>
            <a:srgbClr val="BFBFB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267200" y="4387850"/>
            <a:ext cx="1066800" cy="2165350"/>
          </a:xfrm>
          <a:prstGeom prst="rect">
            <a:avLst/>
          </a:prstGeom>
          <a:solidFill>
            <a:srgbClr val="BFBFB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334000" y="2222500"/>
            <a:ext cx="1066800" cy="2152650"/>
          </a:xfrm>
          <a:prstGeom prst="rect">
            <a:avLst/>
          </a:prstGeom>
          <a:solidFill>
            <a:srgbClr val="BFBFB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334000" y="4387850"/>
            <a:ext cx="1066800" cy="2165350"/>
          </a:xfrm>
          <a:prstGeom prst="rect">
            <a:avLst/>
          </a:prstGeom>
          <a:solidFill>
            <a:srgbClr val="BFBFB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1800" b="0">
              <a:latin typeface="Helvetica" charset="0"/>
              <a:cs typeface="Helvetica" charset="0"/>
            </a:endParaRPr>
          </a:p>
        </p:txBody>
      </p:sp>
      <p:grpSp>
        <p:nvGrpSpPr>
          <p:cNvPr id="6" name="Group 485"/>
          <p:cNvGrpSpPr>
            <a:grpSpLocks/>
          </p:cNvGrpSpPr>
          <p:nvPr/>
        </p:nvGrpSpPr>
        <p:grpSpPr bwMode="auto">
          <a:xfrm>
            <a:off x="1752600" y="2533650"/>
            <a:ext cx="6858000" cy="3714750"/>
            <a:chOff x="1104" y="1596"/>
            <a:chExt cx="4320" cy="2340"/>
          </a:xfrm>
        </p:grpSpPr>
        <p:grpSp>
          <p:nvGrpSpPr>
            <p:cNvPr id="6367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6369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62</a:t>
                </a:r>
              </a:p>
            </p:txBody>
          </p:sp>
          <p:sp>
            <p:nvSpPr>
              <p:cNvPr id="6369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57</a:t>
                </a:r>
              </a:p>
            </p:txBody>
          </p:sp>
          <p:sp>
            <p:nvSpPr>
              <p:cNvPr id="6369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9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22</a:t>
                </a:r>
              </a:p>
            </p:txBody>
          </p:sp>
          <p:sp>
            <p:nvSpPr>
              <p:cNvPr id="6369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84</a:t>
                </a:r>
              </a:p>
            </p:txBody>
          </p:sp>
          <p:sp>
            <p:nvSpPr>
              <p:cNvPr id="6370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1</a:t>
                </a:r>
              </a:p>
            </p:txBody>
          </p:sp>
          <p:sp>
            <p:nvSpPr>
              <p:cNvPr id="6370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7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6368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104½</a:t>
                </a:r>
              </a:p>
            </p:txBody>
          </p:sp>
          <p:sp>
            <p:nvSpPr>
              <p:cNvPr id="6368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112</a:t>
                </a:r>
              </a:p>
            </p:txBody>
          </p:sp>
          <p:sp>
            <p:nvSpPr>
              <p:cNvPr id="6369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9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28</a:t>
                </a:r>
              </a:p>
            </p:txBody>
          </p:sp>
          <p:sp>
            <p:nvSpPr>
              <p:cNvPr id="6369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125</a:t>
                </a:r>
              </a:p>
            </p:txBody>
          </p:sp>
          <p:sp>
            <p:nvSpPr>
              <p:cNvPr id="6369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20</a:t>
                </a:r>
              </a:p>
            </p:txBody>
          </p:sp>
          <p:sp>
            <p:nvSpPr>
              <p:cNvPr id="6369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7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6368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100½</a:t>
                </a:r>
              </a:p>
            </p:txBody>
          </p:sp>
          <p:sp>
            <p:nvSpPr>
              <p:cNvPr id="6368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81</a:t>
                </a:r>
              </a:p>
            </p:txBody>
          </p:sp>
          <p:sp>
            <p:nvSpPr>
              <p:cNvPr id="6368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8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30</a:t>
                </a:r>
              </a:p>
            </p:txBody>
          </p:sp>
          <p:sp>
            <p:nvSpPr>
              <p:cNvPr id="6368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137</a:t>
                </a:r>
              </a:p>
            </p:txBody>
          </p:sp>
          <p:sp>
            <p:nvSpPr>
              <p:cNvPr id="6368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1</a:t>
                </a:r>
              </a:p>
            </p:txBody>
          </p:sp>
          <p:sp>
            <p:nvSpPr>
              <p:cNvPr id="6368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7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6367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66¼ </a:t>
                </a:r>
              </a:p>
            </p:txBody>
          </p:sp>
          <p:sp>
            <p:nvSpPr>
              <p:cNvPr id="6367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88</a:t>
                </a:r>
              </a:p>
            </p:txBody>
          </p:sp>
          <p:sp>
            <p:nvSpPr>
              <p:cNvPr id="6367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7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20</a:t>
                </a:r>
              </a:p>
            </p:txBody>
          </p:sp>
          <p:sp>
            <p:nvSpPr>
              <p:cNvPr id="6367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72</a:t>
                </a:r>
              </a:p>
            </p:txBody>
          </p:sp>
          <p:sp>
            <p:nvSpPr>
              <p:cNvPr id="6367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20</a:t>
                </a:r>
              </a:p>
            </p:txBody>
          </p:sp>
          <p:sp>
            <p:nvSpPr>
              <p:cNvPr id="6368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3531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6364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6366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31¼</a:t>
                </a:r>
              </a:p>
            </p:txBody>
          </p:sp>
          <p:sp>
            <p:nvSpPr>
              <p:cNvPr id="6366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366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6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366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366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6366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4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6365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121¾</a:t>
                </a:r>
              </a:p>
            </p:txBody>
          </p:sp>
          <p:sp>
            <p:nvSpPr>
              <p:cNvPr id="6365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145</a:t>
                </a:r>
              </a:p>
            </p:txBody>
          </p:sp>
          <p:sp>
            <p:nvSpPr>
              <p:cNvPr id="6365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366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6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</a:t>
                </a:r>
              </a:p>
            </p:txBody>
          </p:sp>
          <p:sp>
            <p:nvSpPr>
              <p:cNvPr id="6366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Worst FCFS</a:t>
                </a:r>
              </a:p>
            </p:txBody>
          </p:sp>
        </p:grpSp>
        <p:grpSp>
          <p:nvGrpSpPr>
            <p:cNvPr id="6364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6365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69½</a:t>
                </a:r>
              </a:p>
            </p:txBody>
          </p:sp>
          <p:sp>
            <p:nvSpPr>
              <p:cNvPr id="6365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365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5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365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5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Best FCFS</a:t>
                </a:r>
              </a:p>
            </p:txBody>
          </p:sp>
          <p:sp>
            <p:nvSpPr>
              <p:cNvPr id="6365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4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6364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83½</a:t>
                </a:r>
              </a:p>
            </p:txBody>
          </p:sp>
          <p:sp>
            <p:nvSpPr>
              <p:cNvPr id="6364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121</a:t>
                </a:r>
              </a:p>
            </p:txBody>
          </p:sp>
          <p:sp>
            <p:nvSpPr>
              <p:cNvPr id="6364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364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145</a:t>
                </a:r>
              </a:p>
            </p:txBody>
          </p:sp>
          <p:sp>
            <p:nvSpPr>
              <p:cNvPr id="6364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364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Worst FCFS</a:t>
                </a:r>
              </a:p>
            </p:txBody>
          </p:sp>
        </p:grpSp>
      </p:grpSp>
      <p:grpSp>
        <p:nvGrpSpPr>
          <p:cNvPr id="16" name="Group 484"/>
          <p:cNvGrpSpPr>
            <a:grpSpLocks/>
          </p:cNvGrpSpPr>
          <p:nvPr/>
        </p:nvGrpSpPr>
        <p:grpSpPr bwMode="auto">
          <a:xfrm>
            <a:off x="1752600" y="3152775"/>
            <a:ext cx="6858000" cy="2476500"/>
            <a:chOff x="1104" y="1986"/>
            <a:chExt cx="4320" cy="1560"/>
          </a:xfrm>
        </p:grpSpPr>
        <p:grpSp>
          <p:nvGrpSpPr>
            <p:cNvPr id="6362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6363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95½</a:t>
                </a:r>
              </a:p>
            </p:txBody>
          </p:sp>
          <p:sp>
            <p:nvSpPr>
              <p:cNvPr id="6363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80</a:t>
                </a:r>
              </a:p>
            </p:txBody>
          </p:sp>
          <p:sp>
            <p:nvSpPr>
              <p:cNvPr id="6363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3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16</a:t>
                </a:r>
              </a:p>
            </p:txBody>
          </p:sp>
          <p:sp>
            <p:nvSpPr>
              <p:cNvPr id="6363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133</a:t>
                </a:r>
              </a:p>
            </p:txBody>
          </p:sp>
          <p:sp>
            <p:nvSpPr>
              <p:cNvPr id="6363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8</a:t>
                </a:r>
              </a:p>
            </p:txBody>
          </p:sp>
          <p:sp>
            <p:nvSpPr>
              <p:cNvPr id="6363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62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6362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57¼</a:t>
                </a:r>
              </a:p>
            </p:txBody>
          </p:sp>
          <p:sp>
            <p:nvSpPr>
              <p:cNvPr id="6362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56</a:t>
                </a:r>
              </a:p>
            </p:txBody>
          </p:sp>
          <p:sp>
            <p:nvSpPr>
              <p:cNvPr id="6362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2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363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80</a:t>
                </a:r>
              </a:p>
            </p:txBody>
          </p:sp>
          <p:sp>
            <p:nvSpPr>
              <p:cNvPr id="6363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8</a:t>
                </a:r>
              </a:p>
            </p:txBody>
          </p:sp>
          <p:sp>
            <p:nvSpPr>
              <p:cNvPr id="6363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486"/>
          <p:cNvGrpSpPr>
            <a:grpSpLocks/>
          </p:cNvGrpSpPr>
          <p:nvPr/>
        </p:nvGrpSpPr>
        <p:grpSpPr bwMode="auto">
          <a:xfrm>
            <a:off x="1752600" y="2843213"/>
            <a:ext cx="6858000" cy="3095625"/>
            <a:chOff x="1104" y="1791"/>
            <a:chExt cx="4320" cy="1950"/>
          </a:xfrm>
        </p:grpSpPr>
        <p:grpSp>
          <p:nvGrpSpPr>
            <p:cNvPr id="6359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6361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99½</a:t>
                </a:r>
              </a:p>
            </p:txBody>
          </p:sp>
          <p:sp>
            <p:nvSpPr>
              <p:cNvPr id="6361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92</a:t>
                </a:r>
              </a:p>
            </p:txBody>
          </p:sp>
          <p:sp>
            <p:nvSpPr>
              <p:cNvPr id="6361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2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18</a:t>
                </a:r>
              </a:p>
            </p:txBody>
          </p:sp>
          <p:sp>
            <p:nvSpPr>
              <p:cNvPr id="6362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135</a:t>
                </a:r>
              </a:p>
            </p:txBody>
          </p:sp>
          <p:sp>
            <p:nvSpPr>
              <p:cNvPr id="6362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10</a:t>
                </a:r>
              </a:p>
            </p:txBody>
          </p:sp>
          <p:sp>
            <p:nvSpPr>
              <p:cNvPr id="6362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59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6361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99½</a:t>
                </a:r>
              </a:p>
            </p:txBody>
          </p:sp>
          <p:sp>
            <p:nvSpPr>
              <p:cNvPr id="6361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82</a:t>
                </a:r>
              </a:p>
            </p:txBody>
          </p:sp>
          <p:sp>
            <p:nvSpPr>
              <p:cNvPr id="6361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  <p:sp>
            <p:nvSpPr>
              <p:cNvPr id="6361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28</a:t>
                </a:r>
              </a:p>
            </p:txBody>
          </p:sp>
          <p:sp>
            <p:nvSpPr>
              <p:cNvPr id="6361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135</a:t>
                </a:r>
              </a:p>
            </p:txBody>
          </p:sp>
          <p:sp>
            <p:nvSpPr>
              <p:cNvPr id="6361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5</a:t>
                </a:r>
              </a:p>
            </p:txBody>
          </p:sp>
          <p:sp>
            <p:nvSpPr>
              <p:cNvPr id="6361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59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6360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61¼</a:t>
                </a:r>
              </a:p>
            </p:txBody>
          </p:sp>
          <p:sp>
            <p:nvSpPr>
              <p:cNvPr id="6360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68</a:t>
                </a:r>
              </a:p>
            </p:txBody>
          </p:sp>
          <p:sp>
            <p:nvSpPr>
              <p:cNvPr id="6360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60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6360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82</a:t>
                </a:r>
              </a:p>
            </p:txBody>
          </p:sp>
          <p:sp>
            <p:nvSpPr>
              <p:cNvPr id="6360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10</a:t>
                </a:r>
              </a:p>
            </p:txBody>
          </p:sp>
          <p:sp>
            <p:nvSpPr>
              <p:cNvPr id="6360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6359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6359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61¼</a:t>
                </a:r>
              </a:p>
            </p:txBody>
          </p:sp>
          <p:sp>
            <p:nvSpPr>
              <p:cNvPr id="6359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58</a:t>
                </a:r>
              </a:p>
            </p:txBody>
          </p:sp>
          <p:sp>
            <p:nvSpPr>
              <p:cNvPr id="6359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85</a:t>
                </a:r>
              </a:p>
            </p:txBody>
          </p:sp>
          <p:sp>
            <p:nvSpPr>
              <p:cNvPr id="6359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20</a:t>
                </a:r>
              </a:p>
            </p:txBody>
          </p:sp>
          <p:sp>
            <p:nvSpPr>
              <p:cNvPr id="6360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82</a:t>
                </a:r>
              </a:p>
            </p:txBody>
          </p:sp>
          <p:sp>
            <p:nvSpPr>
              <p:cNvPr id="6360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Q = 5</a:t>
                </a:r>
              </a:p>
            </p:txBody>
          </p:sp>
          <p:sp>
            <p:nvSpPr>
              <p:cNvPr id="6360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253"/>
          <p:cNvGrpSpPr>
            <a:grpSpLocks/>
          </p:cNvGrpSpPr>
          <p:nvPr/>
        </p:nvGrpSpPr>
        <p:grpSpPr bwMode="auto">
          <a:xfrm>
            <a:off x="-76200" y="2133600"/>
            <a:ext cx="9297988" cy="3276600"/>
            <a:chOff x="-83496" y="685800"/>
            <a:chExt cx="9297302" cy="3276603"/>
          </a:xfrm>
        </p:grpSpPr>
        <p:grpSp>
          <p:nvGrpSpPr>
            <p:cNvPr id="63547" name="Group 298"/>
            <p:cNvGrpSpPr>
              <a:grpSpLocks/>
            </p:cNvGrpSpPr>
            <p:nvPr/>
          </p:nvGrpSpPr>
          <p:grpSpPr bwMode="auto">
            <a:xfrm>
              <a:off x="-83496" y="685800"/>
              <a:ext cx="9297302" cy="990600"/>
              <a:chOff x="-83496" y="762000"/>
              <a:chExt cx="9297302" cy="990600"/>
            </a:xfrm>
          </p:grpSpPr>
          <p:sp>
            <p:nvSpPr>
              <p:cNvPr id="63550" name="Rectangle 257"/>
              <p:cNvSpPr>
                <a:spLocks noChangeArrowheads="1"/>
              </p:cNvSpPr>
              <p:nvPr/>
            </p:nvSpPr>
            <p:spPr bwMode="auto">
              <a:xfrm>
                <a:off x="0" y="762000"/>
                <a:ext cx="9144000" cy="990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1" name="Rectangle 198"/>
              <p:cNvSpPr>
                <a:spLocks noChangeArrowheads="1"/>
              </p:cNvSpPr>
              <p:nvPr/>
            </p:nvSpPr>
            <p:spPr bwMode="auto">
              <a:xfrm>
                <a:off x="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2" name="Text Box 202"/>
              <p:cNvSpPr txBox="1">
                <a:spLocks noChangeArrowheads="1"/>
              </p:cNvSpPr>
              <p:nvPr/>
            </p:nvSpPr>
            <p:spPr bwMode="auto">
              <a:xfrm>
                <a:off x="-83496" y="1317174"/>
                <a:ext cx="313043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63553" name="Text Box 203"/>
              <p:cNvSpPr txBox="1">
                <a:spLocks noChangeArrowheads="1"/>
              </p:cNvSpPr>
              <p:nvPr/>
            </p:nvSpPr>
            <p:spPr bwMode="auto">
              <a:xfrm>
                <a:off x="303854" y="1317174"/>
                <a:ext cx="313043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</a:t>
                </a:r>
              </a:p>
            </p:txBody>
          </p:sp>
          <p:sp>
            <p:nvSpPr>
              <p:cNvPr id="63554" name="Text Box 204"/>
              <p:cNvSpPr txBox="1">
                <a:spLocks noChangeArrowheads="1"/>
              </p:cNvSpPr>
              <p:nvPr/>
            </p:nvSpPr>
            <p:spPr bwMode="auto">
              <a:xfrm>
                <a:off x="2990851" y="1331461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56</a:t>
                </a:r>
              </a:p>
            </p:txBody>
          </p:sp>
          <p:sp>
            <p:nvSpPr>
              <p:cNvPr id="263" name="Rectangle 198"/>
              <p:cNvSpPr>
                <a:spLocks noChangeArrowheads="1"/>
              </p:cNvSpPr>
              <p:nvPr/>
            </p:nvSpPr>
            <p:spPr bwMode="auto">
              <a:xfrm>
                <a:off x="457802" y="838200"/>
                <a:ext cx="457166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800" b="0" dirty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 dirty="0">
                    <a:latin typeface="Helvetica" charset="0"/>
                    <a:cs typeface="Helvetica" charset="0"/>
                  </a:rPr>
                  <a:t>2</a:t>
                </a:r>
                <a:endParaRPr lang="en-US" sz="1800" b="0" dirty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6" name="Rectangle 198"/>
              <p:cNvSpPr>
                <a:spLocks noChangeArrowheads="1"/>
              </p:cNvSpPr>
              <p:nvPr/>
            </p:nvSpPr>
            <p:spPr bwMode="auto">
              <a:xfrm>
                <a:off x="9144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7" name="Rectangle 198"/>
              <p:cNvSpPr>
                <a:spLocks noChangeArrowheads="1"/>
              </p:cNvSpPr>
              <p:nvPr/>
            </p:nvSpPr>
            <p:spPr bwMode="auto">
              <a:xfrm>
                <a:off x="1371600" y="838200"/>
                <a:ext cx="457200" cy="4572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4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8" name="Rectangle 198"/>
              <p:cNvSpPr>
                <a:spLocks noChangeArrowheads="1"/>
              </p:cNvSpPr>
              <p:nvPr/>
            </p:nvSpPr>
            <p:spPr bwMode="auto">
              <a:xfrm>
                <a:off x="18288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59" name="Rectangle 198"/>
              <p:cNvSpPr>
                <a:spLocks noChangeArrowheads="1"/>
              </p:cNvSpPr>
              <p:nvPr/>
            </p:nvSpPr>
            <p:spPr bwMode="auto">
              <a:xfrm>
                <a:off x="22860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0" name="Rectangle 198"/>
              <p:cNvSpPr>
                <a:spLocks noChangeArrowheads="1"/>
              </p:cNvSpPr>
              <p:nvPr/>
            </p:nvSpPr>
            <p:spPr bwMode="auto">
              <a:xfrm>
                <a:off x="2743200" y="838200"/>
                <a:ext cx="457200" cy="4572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4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1" name="Rectangle 198"/>
              <p:cNvSpPr>
                <a:spLocks noChangeArrowheads="1"/>
              </p:cNvSpPr>
              <p:nvPr/>
            </p:nvSpPr>
            <p:spPr bwMode="auto">
              <a:xfrm>
                <a:off x="32004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2" name="Rectangle 198"/>
              <p:cNvSpPr>
                <a:spLocks noChangeArrowheads="1"/>
              </p:cNvSpPr>
              <p:nvPr/>
            </p:nvSpPr>
            <p:spPr bwMode="auto">
              <a:xfrm>
                <a:off x="36576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3" name="Rectangle 198"/>
              <p:cNvSpPr>
                <a:spLocks noChangeArrowheads="1"/>
              </p:cNvSpPr>
              <p:nvPr/>
            </p:nvSpPr>
            <p:spPr bwMode="auto">
              <a:xfrm>
                <a:off x="4114800" y="838200"/>
                <a:ext cx="457200" cy="457200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4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4" name="Rectangle 198"/>
              <p:cNvSpPr>
                <a:spLocks noChangeArrowheads="1"/>
              </p:cNvSpPr>
              <p:nvPr/>
            </p:nvSpPr>
            <p:spPr bwMode="auto">
              <a:xfrm>
                <a:off x="45720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5" name="Rectangle 198"/>
              <p:cNvSpPr>
                <a:spLocks noChangeArrowheads="1"/>
              </p:cNvSpPr>
              <p:nvPr/>
            </p:nvSpPr>
            <p:spPr bwMode="auto">
              <a:xfrm>
                <a:off x="50292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6" name="Rectangle 198"/>
              <p:cNvSpPr>
                <a:spLocks noChangeArrowheads="1"/>
              </p:cNvSpPr>
              <p:nvPr/>
            </p:nvSpPr>
            <p:spPr bwMode="auto">
              <a:xfrm>
                <a:off x="54864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7" name="Rectangle 198"/>
              <p:cNvSpPr>
                <a:spLocks noChangeArrowheads="1"/>
              </p:cNvSpPr>
              <p:nvPr/>
            </p:nvSpPr>
            <p:spPr bwMode="auto">
              <a:xfrm>
                <a:off x="59436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8" name="Rectangle 198"/>
              <p:cNvSpPr>
                <a:spLocks noChangeArrowheads="1"/>
              </p:cNvSpPr>
              <p:nvPr/>
            </p:nvSpPr>
            <p:spPr bwMode="auto">
              <a:xfrm>
                <a:off x="82296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69" name="Rectangle 198"/>
              <p:cNvSpPr>
                <a:spLocks noChangeArrowheads="1"/>
              </p:cNvSpPr>
              <p:nvPr/>
            </p:nvSpPr>
            <p:spPr bwMode="auto">
              <a:xfrm>
                <a:off x="77724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70" name="Text Box 203"/>
              <p:cNvSpPr txBox="1">
                <a:spLocks noChangeArrowheads="1"/>
              </p:cNvSpPr>
              <p:nvPr/>
            </p:nvSpPr>
            <p:spPr bwMode="auto">
              <a:xfrm>
                <a:off x="685801" y="1317174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16</a:t>
                </a:r>
              </a:p>
            </p:txBody>
          </p:sp>
          <p:sp>
            <p:nvSpPr>
              <p:cNvPr id="63571" name="Text Box 203"/>
              <p:cNvSpPr txBox="1">
                <a:spLocks noChangeArrowheads="1"/>
              </p:cNvSpPr>
              <p:nvPr/>
            </p:nvSpPr>
            <p:spPr bwMode="auto">
              <a:xfrm>
                <a:off x="11587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24</a:t>
                </a:r>
              </a:p>
            </p:txBody>
          </p:sp>
          <p:sp>
            <p:nvSpPr>
              <p:cNvPr id="63572" name="Text Box 203"/>
              <p:cNvSpPr txBox="1">
                <a:spLocks noChangeArrowheads="1"/>
              </p:cNvSpPr>
              <p:nvPr/>
            </p:nvSpPr>
            <p:spPr bwMode="auto">
              <a:xfrm>
                <a:off x="16159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32</a:t>
                </a:r>
              </a:p>
            </p:txBody>
          </p:sp>
          <p:sp>
            <p:nvSpPr>
              <p:cNvPr id="63573" name="Text Box 203"/>
              <p:cNvSpPr txBox="1">
                <a:spLocks noChangeArrowheads="1"/>
              </p:cNvSpPr>
              <p:nvPr/>
            </p:nvSpPr>
            <p:spPr bwMode="auto">
              <a:xfrm>
                <a:off x="20731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40</a:t>
                </a:r>
              </a:p>
            </p:txBody>
          </p:sp>
          <p:sp>
            <p:nvSpPr>
              <p:cNvPr id="63574" name="Text Box 203"/>
              <p:cNvSpPr txBox="1">
                <a:spLocks noChangeArrowheads="1"/>
              </p:cNvSpPr>
              <p:nvPr/>
            </p:nvSpPr>
            <p:spPr bwMode="auto">
              <a:xfrm>
                <a:off x="25303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48</a:t>
                </a:r>
              </a:p>
            </p:txBody>
          </p:sp>
          <p:sp>
            <p:nvSpPr>
              <p:cNvPr id="63575" name="Text Box 204"/>
              <p:cNvSpPr txBox="1">
                <a:spLocks noChangeArrowheads="1"/>
              </p:cNvSpPr>
              <p:nvPr/>
            </p:nvSpPr>
            <p:spPr bwMode="auto">
              <a:xfrm>
                <a:off x="3505201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64</a:t>
                </a:r>
              </a:p>
            </p:txBody>
          </p:sp>
          <p:sp>
            <p:nvSpPr>
              <p:cNvPr id="63576" name="Text Box 204"/>
              <p:cNvSpPr txBox="1">
                <a:spLocks noChangeArrowheads="1"/>
              </p:cNvSpPr>
              <p:nvPr/>
            </p:nvSpPr>
            <p:spPr bwMode="auto">
              <a:xfrm>
                <a:off x="39019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72</a:t>
                </a:r>
              </a:p>
            </p:txBody>
          </p:sp>
          <p:sp>
            <p:nvSpPr>
              <p:cNvPr id="63577" name="Text Box 204"/>
              <p:cNvSpPr txBox="1">
                <a:spLocks noChangeArrowheads="1"/>
              </p:cNvSpPr>
              <p:nvPr/>
            </p:nvSpPr>
            <p:spPr bwMode="auto">
              <a:xfrm>
                <a:off x="4359179" y="1318483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Helvetica" charset="0"/>
                    <a:cs typeface="Helvetica" charset="0"/>
                  </a:rPr>
                  <a:t>80</a:t>
                </a:r>
              </a:p>
            </p:txBody>
          </p:sp>
          <p:sp>
            <p:nvSpPr>
              <p:cNvPr id="63578" name="Text Box 204"/>
              <p:cNvSpPr txBox="1">
                <a:spLocks noChangeArrowheads="1"/>
              </p:cNvSpPr>
              <p:nvPr/>
            </p:nvSpPr>
            <p:spPr bwMode="auto">
              <a:xfrm>
                <a:off x="4816379" y="1330151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88</a:t>
                </a:r>
              </a:p>
            </p:txBody>
          </p:sp>
          <p:sp>
            <p:nvSpPr>
              <p:cNvPr id="63579" name="Text Box 204"/>
              <p:cNvSpPr txBox="1">
                <a:spLocks noChangeArrowheads="1"/>
              </p:cNvSpPr>
              <p:nvPr/>
            </p:nvSpPr>
            <p:spPr bwMode="auto">
              <a:xfrm>
                <a:off x="5257801" y="1330151"/>
                <a:ext cx="44142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96</a:t>
                </a:r>
              </a:p>
            </p:txBody>
          </p:sp>
          <p:sp>
            <p:nvSpPr>
              <p:cNvPr id="63580" name="Text Box 204"/>
              <p:cNvSpPr txBox="1">
                <a:spLocks noChangeArrowheads="1"/>
              </p:cNvSpPr>
              <p:nvPr/>
            </p:nvSpPr>
            <p:spPr bwMode="auto">
              <a:xfrm>
                <a:off x="5638801" y="1318483"/>
                <a:ext cx="569797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104</a:t>
                </a:r>
              </a:p>
            </p:txBody>
          </p:sp>
          <p:sp>
            <p:nvSpPr>
              <p:cNvPr id="63581" name="Text Box 204"/>
              <p:cNvSpPr txBox="1">
                <a:spLocks noChangeArrowheads="1"/>
              </p:cNvSpPr>
              <p:nvPr/>
            </p:nvSpPr>
            <p:spPr bwMode="auto">
              <a:xfrm>
                <a:off x="6149038" y="1318483"/>
                <a:ext cx="55656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112</a:t>
                </a:r>
              </a:p>
            </p:txBody>
          </p:sp>
          <p:sp>
            <p:nvSpPr>
              <p:cNvPr id="63582" name="Rectangle 198"/>
              <p:cNvSpPr>
                <a:spLocks noChangeArrowheads="1"/>
              </p:cNvSpPr>
              <p:nvPr/>
            </p:nvSpPr>
            <p:spPr bwMode="auto">
              <a:xfrm>
                <a:off x="64008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83" name="Rectangle 198"/>
              <p:cNvSpPr>
                <a:spLocks noChangeArrowheads="1"/>
              </p:cNvSpPr>
              <p:nvPr/>
            </p:nvSpPr>
            <p:spPr bwMode="auto">
              <a:xfrm>
                <a:off x="68580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84" name="Rectangle 198"/>
              <p:cNvSpPr>
                <a:spLocks noChangeArrowheads="1"/>
              </p:cNvSpPr>
              <p:nvPr/>
            </p:nvSpPr>
            <p:spPr bwMode="auto">
              <a:xfrm>
                <a:off x="7315200" y="8382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1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85" name="Text Box 204"/>
              <p:cNvSpPr txBox="1">
                <a:spLocks noChangeArrowheads="1"/>
              </p:cNvSpPr>
              <p:nvPr/>
            </p:nvSpPr>
            <p:spPr bwMode="auto">
              <a:xfrm>
                <a:off x="6606238" y="1331307"/>
                <a:ext cx="530913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 b="0">
                    <a:latin typeface="Helvetica" charset="0"/>
                    <a:cs typeface="Helvetica" charset="0"/>
                  </a:rPr>
                  <a:t>120</a:t>
                </a:r>
              </a:p>
            </p:txBody>
          </p:sp>
          <p:sp>
            <p:nvSpPr>
              <p:cNvPr id="63586" name="Text Box 204"/>
              <p:cNvSpPr txBox="1">
                <a:spLocks noChangeArrowheads="1"/>
              </p:cNvSpPr>
              <p:nvPr/>
            </p:nvSpPr>
            <p:spPr bwMode="auto">
              <a:xfrm>
                <a:off x="7050201" y="1331307"/>
                <a:ext cx="530913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 b="0">
                    <a:latin typeface="Helvetica" charset="0"/>
                    <a:cs typeface="Helvetica" charset="0"/>
                  </a:rPr>
                  <a:t>128</a:t>
                </a:r>
              </a:p>
            </p:txBody>
          </p:sp>
          <p:sp>
            <p:nvSpPr>
              <p:cNvPr id="63587" name="Text Box 204"/>
              <p:cNvSpPr txBox="1">
                <a:spLocks noChangeArrowheads="1"/>
              </p:cNvSpPr>
              <p:nvPr/>
            </p:nvSpPr>
            <p:spPr bwMode="auto">
              <a:xfrm>
                <a:off x="7507401" y="1331307"/>
                <a:ext cx="527005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>
                    <a:latin typeface="Helvetica" charset="0"/>
                    <a:cs typeface="Helvetica" charset="0"/>
                  </a:rPr>
                  <a:t>133</a:t>
                </a:r>
              </a:p>
            </p:txBody>
          </p:sp>
          <p:sp>
            <p:nvSpPr>
              <p:cNvPr id="63588" name="Text Box 204"/>
              <p:cNvSpPr txBox="1">
                <a:spLocks noChangeArrowheads="1"/>
              </p:cNvSpPr>
              <p:nvPr/>
            </p:nvSpPr>
            <p:spPr bwMode="auto">
              <a:xfrm>
                <a:off x="7924801" y="1331307"/>
                <a:ext cx="527005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 b="0">
                    <a:latin typeface="Helvetica" charset="0"/>
                    <a:cs typeface="Helvetica" charset="0"/>
                  </a:rPr>
                  <a:t>141</a:t>
                </a:r>
              </a:p>
            </p:txBody>
          </p:sp>
          <p:sp>
            <p:nvSpPr>
              <p:cNvPr id="63589" name="Text Box 204"/>
              <p:cNvSpPr txBox="1">
                <a:spLocks noChangeArrowheads="1"/>
              </p:cNvSpPr>
              <p:nvPr/>
            </p:nvSpPr>
            <p:spPr bwMode="auto">
              <a:xfrm>
                <a:off x="8305801" y="1331307"/>
                <a:ext cx="530913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 b="0">
                    <a:latin typeface="Helvetica" charset="0"/>
                    <a:cs typeface="Helvetica" charset="0"/>
                  </a:rPr>
                  <a:t>149</a:t>
                </a:r>
              </a:p>
            </p:txBody>
          </p:sp>
          <p:sp>
            <p:nvSpPr>
              <p:cNvPr id="63590" name="Rectangle 198"/>
              <p:cNvSpPr>
                <a:spLocks noChangeArrowheads="1"/>
              </p:cNvSpPr>
              <p:nvPr/>
            </p:nvSpPr>
            <p:spPr bwMode="auto">
              <a:xfrm>
                <a:off x="8686800" y="838200"/>
                <a:ext cx="4572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en-US" sz="1800" b="0">
                    <a:latin typeface="Helvetica" charset="0"/>
                    <a:cs typeface="Helvetica" charset="0"/>
                  </a:rPr>
                  <a:t>P</a:t>
                </a:r>
                <a:r>
                  <a:rPr lang="en-US" sz="1800" b="0" baseline="-25000">
                    <a:latin typeface="Helvetica" charset="0"/>
                    <a:cs typeface="Helvetica" charset="0"/>
                  </a:rPr>
                  <a:t>3</a:t>
                </a:r>
                <a:endParaRPr lang="en-US" sz="1800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63591" name="Text Box 204"/>
              <p:cNvSpPr txBox="1">
                <a:spLocks noChangeArrowheads="1"/>
              </p:cNvSpPr>
              <p:nvPr/>
            </p:nvSpPr>
            <p:spPr bwMode="auto">
              <a:xfrm>
                <a:off x="8686801" y="1331307"/>
                <a:ext cx="527005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600">
                    <a:latin typeface="Helvetica" charset="0"/>
                    <a:cs typeface="Helvetica" charset="0"/>
                  </a:rPr>
                  <a:t>153</a:t>
                </a:r>
              </a:p>
            </p:txBody>
          </p:sp>
        </p:grpSp>
        <p:cxnSp>
          <p:nvCxnSpPr>
            <p:cNvPr id="63548" name="Straight Arrow Connector 255"/>
            <p:cNvCxnSpPr>
              <a:cxnSpLocks noChangeShapeType="1"/>
            </p:cNvCxnSpPr>
            <p:nvPr/>
          </p:nvCxnSpPr>
          <p:spPr bwMode="auto">
            <a:xfrm flipH="1">
              <a:off x="2888085" y="1676400"/>
              <a:ext cx="312318" cy="15240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49" name="Straight Arrow Connector 256"/>
            <p:cNvCxnSpPr>
              <a:cxnSpLocks noChangeShapeType="1"/>
            </p:cNvCxnSpPr>
            <p:nvPr/>
          </p:nvCxnSpPr>
          <p:spPr bwMode="auto">
            <a:xfrm rot="5400000">
              <a:off x="1866893" y="2476495"/>
              <a:ext cx="2286002" cy="6858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535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36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537" name="Rectangle 198"/>
          <p:cNvSpPr>
            <a:spLocks noChangeArrowheads="1"/>
          </p:cNvSpPr>
          <p:nvPr/>
        </p:nvSpPr>
        <p:spPr bwMode="auto">
          <a:xfrm>
            <a:off x="7620000" y="838200"/>
            <a:ext cx="457200" cy="609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  <a:endParaRPr lang="en-US" sz="1800" b="0">
              <a:latin typeface="Helvetica" charset="0"/>
              <a:cs typeface="Helvetica" charset="0"/>
            </a:endParaRP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[8]</a:t>
            </a:r>
          </a:p>
        </p:txBody>
      </p:sp>
      <p:sp>
        <p:nvSpPr>
          <p:cNvPr id="63538" name="Rectangle 199"/>
          <p:cNvSpPr>
            <a:spLocks noChangeArrowheads="1"/>
          </p:cNvSpPr>
          <p:nvPr/>
        </p:nvSpPr>
        <p:spPr bwMode="auto">
          <a:xfrm>
            <a:off x="6384925" y="838200"/>
            <a:ext cx="1235075" cy="609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  <a:endParaRPr lang="en-US" sz="1800" b="0">
              <a:latin typeface="Helvetica" charset="0"/>
              <a:cs typeface="Helvetica" charset="0"/>
            </a:endParaRP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[24]</a:t>
            </a:r>
            <a:endParaRPr lang="en-US" sz="1800" b="0" baseline="-25000">
              <a:latin typeface="Helvetica" charset="0"/>
              <a:cs typeface="Helvetica" charset="0"/>
            </a:endParaRPr>
          </a:p>
        </p:txBody>
      </p:sp>
      <p:sp>
        <p:nvSpPr>
          <p:cNvPr id="63539" name="Rectangle 200"/>
          <p:cNvSpPr>
            <a:spLocks noChangeArrowheads="1"/>
          </p:cNvSpPr>
          <p:nvPr/>
        </p:nvSpPr>
        <p:spPr bwMode="auto">
          <a:xfrm>
            <a:off x="4724400" y="838200"/>
            <a:ext cx="1660525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  <a:endParaRPr lang="en-US" sz="1800" b="0">
              <a:latin typeface="Helvetica" charset="0"/>
              <a:cs typeface="Helvetica" charset="0"/>
            </a:endParaRP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[53]</a:t>
            </a:r>
            <a:endParaRPr lang="en-US" sz="1800" b="0" baseline="-25000">
              <a:latin typeface="Helvetica" charset="0"/>
              <a:cs typeface="Helvetica" charset="0"/>
            </a:endParaRPr>
          </a:p>
        </p:txBody>
      </p:sp>
      <p:sp>
        <p:nvSpPr>
          <p:cNvPr id="63540" name="Rectangle 201"/>
          <p:cNvSpPr>
            <a:spLocks noChangeArrowheads="1"/>
          </p:cNvSpPr>
          <p:nvPr/>
        </p:nvSpPr>
        <p:spPr bwMode="auto">
          <a:xfrm>
            <a:off x="2438400" y="838200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P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  <a:endParaRPr lang="en-US" sz="1800" b="0">
              <a:latin typeface="Helvetica" charset="0"/>
              <a:cs typeface="Helvetica" charset="0"/>
            </a:endParaRPr>
          </a:p>
          <a:p>
            <a:pPr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[68]</a:t>
            </a:r>
            <a:endParaRPr lang="en-US" sz="1800" b="0" baseline="-25000">
              <a:latin typeface="Helvetica" charset="0"/>
              <a:cs typeface="Helvetica" charset="0"/>
            </a:endParaRPr>
          </a:p>
        </p:txBody>
      </p:sp>
      <p:sp>
        <p:nvSpPr>
          <p:cNvPr id="63541" name="Text Box 202"/>
          <p:cNvSpPr txBox="1">
            <a:spLocks noChangeArrowheads="1"/>
          </p:cNvSpPr>
          <p:nvPr/>
        </p:nvSpPr>
        <p:spPr bwMode="auto">
          <a:xfrm>
            <a:off x="2252663" y="1470025"/>
            <a:ext cx="3127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0</a:t>
            </a:r>
          </a:p>
        </p:txBody>
      </p:sp>
      <p:sp>
        <p:nvSpPr>
          <p:cNvPr id="63542" name="Text Box 203"/>
          <p:cNvSpPr txBox="1">
            <a:spLocks noChangeArrowheads="1"/>
          </p:cNvSpPr>
          <p:nvPr/>
        </p:nvSpPr>
        <p:spPr bwMode="auto">
          <a:xfrm>
            <a:off x="4511675" y="1470025"/>
            <a:ext cx="441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68</a:t>
            </a:r>
          </a:p>
        </p:txBody>
      </p:sp>
      <p:sp>
        <p:nvSpPr>
          <p:cNvPr id="63543" name="Text Box 204"/>
          <p:cNvSpPr txBox="1">
            <a:spLocks noChangeArrowheads="1"/>
          </p:cNvSpPr>
          <p:nvPr/>
        </p:nvSpPr>
        <p:spPr bwMode="auto">
          <a:xfrm>
            <a:off x="6124575" y="1470025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121</a:t>
            </a:r>
          </a:p>
        </p:txBody>
      </p:sp>
      <p:sp>
        <p:nvSpPr>
          <p:cNvPr id="63544" name="Text Box 205"/>
          <p:cNvSpPr txBox="1">
            <a:spLocks noChangeArrowheads="1"/>
          </p:cNvSpPr>
          <p:nvPr/>
        </p:nvSpPr>
        <p:spPr bwMode="auto">
          <a:xfrm>
            <a:off x="7343775" y="1470025"/>
            <a:ext cx="568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145</a:t>
            </a:r>
          </a:p>
        </p:txBody>
      </p:sp>
      <p:sp>
        <p:nvSpPr>
          <p:cNvPr id="63545" name="Text Box 206"/>
          <p:cNvSpPr txBox="1">
            <a:spLocks noChangeArrowheads="1"/>
          </p:cNvSpPr>
          <p:nvPr/>
        </p:nvSpPr>
        <p:spPr bwMode="auto">
          <a:xfrm>
            <a:off x="7812088" y="1470025"/>
            <a:ext cx="5699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 b="0">
                <a:latin typeface="Helvetica" charset="0"/>
                <a:cs typeface="Helvetica" charset="0"/>
              </a:rPr>
              <a:t>153</a:t>
            </a:r>
          </a:p>
        </p:txBody>
      </p:sp>
      <p:sp>
        <p:nvSpPr>
          <p:cNvPr id="63546" name="Text Box 207"/>
          <p:cNvSpPr txBox="1">
            <a:spLocks noChangeArrowheads="1"/>
          </p:cNvSpPr>
          <p:nvPr/>
        </p:nvSpPr>
        <p:spPr bwMode="auto">
          <a:xfrm>
            <a:off x="881063" y="1003300"/>
            <a:ext cx="1577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sz="1800">
                <a:latin typeface="Helvetica" charset="0"/>
                <a:cs typeface="Helvetica" charset="0"/>
              </a:rPr>
              <a:t>Worst FCFS:</a:t>
            </a:r>
          </a:p>
        </p:txBody>
      </p:sp>
    </p:spTree>
    <p:extLst>
      <p:ext uri="{BB962C8B-B14F-4D97-AF65-F5344CB8AC3E}">
        <p14:creationId xmlns:p14="http://schemas.microsoft.com/office/powerpoint/2010/main" val="224828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1419" y="1786465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15425" y="1419227"/>
            <a:ext cx="10767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25" name="Freeform 24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148203" y="2984554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5777360" y="2155797"/>
            <a:ext cx="237235" cy="152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4402" y="138010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318776" y="801992"/>
            <a:ext cx="379614" cy="775122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1419" y="1786465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15425" y="1419227"/>
            <a:ext cx="10767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25" name="Freeform 24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 flipH="1">
            <a:off x="1172771" y="801991"/>
            <a:ext cx="5146005" cy="986567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692212" y="1057485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41419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557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4" y="2833221"/>
            <a:ext cx="754317" cy="72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164" y="283322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43031" y="1994650"/>
            <a:ext cx="2104169" cy="781452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69" h="781452">
                <a:moveTo>
                  <a:pt x="2104169" y="712960"/>
                </a:moveTo>
                <a:cubicBezTo>
                  <a:pt x="2027416" y="772276"/>
                  <a:pt x="1950664" y="831592"/>
                  <a:pt x="1685520" y="712960"/>
                </a:cubicBezTo>
                <a:cubicBezTo>
                  <a:pt x="1420376" y="594328"/>
                  <a:pt x="790076" y="29080"/>
                  <a:pt x="513302" y="1166"/>
                </a:cubicBezTo>
                <a:cubicBezTo>
                  <a:pt x="236528" y="-26748"/>
                  <a:pt x="99304" y="454760"/>
                  <a:pt x="24877" y="545479"/>
                </a:cubicBezTo>
                <a:cubicBezTo>
                  <a:pt x="-49550" y="636198"/>
                  <a:pt x="66742" y="545479"/>
                  <a:pt x="66742" y="54547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1419" y="1772508"/>
            <a:ext cx="103135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15425" y="1405270"/>
            <a:ext cx="10767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25" name="Freeform 24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H="1">
            <a:off x="1172771" y="801991"/>
            <a:ext cx="5146005" cy="986567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92212" y="1057485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4596" y="432659"/>
            <a:ext cx="8130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4193</TotalTime>
  <Words>3642</Words>
  <Application>Microsoft Macintosh PowerPoint</Application>
  <PresentationFormat>On-screen Show (4:3)</PresentationFormat>
  <Paragraphs>1252</Paragraphs>
  <Slides>60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cs162-fa14</vt:lpstr>
      <vt:lpstr>Intro to Scheduling (+ OS sync wrap)</vt:lpstr>
      <vt:lpstr>Objectives</vt:lpstr>
      <vt:lpstr>Recall: A Lock</vt:lpstr>
      <vt:lpstr>Recall: the “else” question ???</vt:lpstr>
      <vt:lpstr>Locks</vt:lpstr>
      <vt:lpstr>Locks</vt:lpstr>
      <vt:lpstr>Locks</vt:lpstr>
      <vt:lpstr>Locks</vt:lpstr>
      <vt:lpstr>Locks</vt:lpstr>
      <vt:lpstr>Locks</vt:lpstr>
      <vt:lpstr>Locks</vt:lpstr>
      <vt:lpstr>Locks</vt:lpstr>
      <vt:lpstr>Locks</vt:lpstr>
      <vt:lpstr>Locks</vt:lpstr>
      <vt:lpstr>Locks</vt:lpstr>
      <vt:lpstr>Locks</vt:lpstr>
      <vt:lpstr>Locks</vt:lpstr>
      <vt:lpstr>recall: Multiple Consumers, etc.</vt:lpstr>
      <vt:lpstr>Incorporate Mutex into shared object</vt:lpstr>
      <vt:lpstr>Recall: Multi Consumer</vt:lpstr>
      <vt:lpstr>Scheduling</vt:lpstr>
      <vt:lpstr>Definition</vt:lpstr>
      <vt:lpstr>Processor Scheduling</vt:lpstr>
      <vt:lpstr>Concretely: Pintos Scheduler</vt:lpstr>
      <vt:lpstr>Kernel threads call into scheduler</vt:lpstr>
      <vt:lpstr>First In First Out - FCFS</vt:lpstr>
      <vt:lpstr>Round-Robin</vt:lpstr>
      <vt:lpstr>Scheduling Metrics</vt:lpstr>
      <vt:lpstr>Scheduling Policy Goals/Criteria</vt:lpstr>
      <vt:lpstr>Priority Scheduling</vt:lpstr>
      <vt:lpstr>Round Robin vs FIFO</vt:lpstr>
      <vt:lpstr>Round Robin vs. FIFO</vt:lpstr>
      <vt:lpstr>CPU Bursts</vt:lpstr>
      <vt:lpstr>Round Robin Slice</vt:lpstr>
      <vt:lpstr>Round-Robin Discussion</vt:lpstr>
      <vt:lpstr>What if we Knew the Future?</vt:lpstr>
      <vt:lpstr>FIFO vs. SJF</vt:lpstr>
      <vt:lpstr>Discussion</vt:lpstr>
      <vt:lpstr>Example to illustrate benefits of SRTF</vt:lpstr>
      <vt:lpstr>RR vs. SRTF</vt:lpstr>
      <vt:lpstr>SRTF Further discussion</vt:lpstr>
      <vt:lpstr>Summary</vt:lpstr>
      <vt:lpstr>Backup Detail on Scheduling Trade-Offs</vt:lpstr>
      <vt:lpstr>First-Come, First-Served (FCFS) Scheduling</vt:lpstr>
      <vt:lpstr>FCFS Scheduling (Cont.)</vt:lpstr>
      <vt:lpstr>Round Robin (RR)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Example of RR with Time Quantum = 20</vt:lpstr>
      <vt:lpstr>Round-Robin Discussion</vt:lpstr>
      <vt:lpstr>Comparisons between FCFS and Round Robin</vt:lpstr>
      <vt:lpstr>Comparisons between FCFS and Round Robin</vt:lpstr>
      <vt:lpstr>Earlier Example with Different Time Quantum</vt:lpstr>
      <vt:lpstr>Earlier Example with Different Time Quantum</vt:lpstr>
      <vt:lpstr>Earlier Example with Different Time Quantum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99</cp:revision>
  <dcterms:created xsi:type="dcterms:W3CDTF">2014-09-03T19:24:22Z</dcterms:created>
  <dcterms:modified xsi:type="dcterms:W3CDTF">2014-09-22T16:12:24Z</dcterms:modified>
</cp:coreProperties>
</file>