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7" r:id="rId3"/>
    <p:sldId id="315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17" r:id="rId17"/>
    <p:sldId id="331" r:id="rId18"/>
    <p:sldId id="332" r:id="rId19"/>
    <p:sldId id="333" r:id="rId20"/>
    <p:sldId id="334" r:id="rId21"/>
    <p:sldId id="335" r:id="rId22"/>
    <p:sldId id="336" r:id="rId23"/>
    <p:sldId id="360" r:id="rId24"/>
    <p:sldId id="337" r:id="rId25"/>
    <p:sldId id="345" r:id="rId26"/>
    <p:sldId id="338" r:id="rId27"/>
    <p:sldId id="339" r:id="rId28"/>
    <p:sldId id="340" r:id="rId29"/>
    <p:sldId id="341" r:id="rId30"/>
    <p:sldId id="348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61" r:id="rId39"/>
    <p:sldId id="35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Rich get richer, and poor get poorer = short jobs get through the system faster, long jobs take even longer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520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7-7.1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2 due 9/26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/>
              <a:t> </a:t>
            </a:r>
            <a:r>
              <a:rPr lang="en-US" dirty="0" smtClean="0"/>
              <a:t>1 design review</a:t>
            </a:r>
          </a:p>
          <a:p>
            <a:r>
              <a:rPr lang="en-US" dirty="0" smtClean="0"/>
              <a:t>MT1: 9/29 6:00-7:00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3011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3018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3019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3020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3012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3017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3014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3015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4</a:t>
            </a:r>
            <a:endParaRPr lang="en-US" altLang="ko-KR" sz="1800" b="0" dirty="0">
              <a:solidFill>
                <a:srgbClr val="FF0000"/>
              </a:solidFill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5059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5069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5070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5068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5066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5063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5064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8925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13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7107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7120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7121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7122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7108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7119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7109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7116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7117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7115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47112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47113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6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13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28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9171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9172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9173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9156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9157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9167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9168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9166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49164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4540250" y="2528888"/>
            <a:ext cx="842963" cy="968375"/>
            <a:chOff x="4540251" y="2528888"/>
            <a:chExt cx="842962" cy="968375"/>
          </a:xfrm>
        </p:grpSpPr>
        <p:sp>
          <p:nvSpPr>
            <p:cNvPr id="49161" name="Rectangle 11"/>
            <p:cNvSpPr>
              <a:spLocks noChangeArrowheads="1"/>
            </p:cNvSpPr>
            <p:nvPr/>
          </p:nvSpPr>
          <p:spPr bwMode="auto">
            <a:xfrm>
              <a:off x="454025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9162" name="Text Box 22"/>
            <p:cNvSpPr txBox="1">
              <a:spLocks noChangeArrowheads="1"/>
            </p:cNvSpPr>
            <p:nvPr/>
          </p:nvSpPr>
          <p:spPr bwMode="auto">
            <a:xfrm>
              <a:off x="4770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108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  0</a:t>
            </a:r>
            <a:b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  0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0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742950" lvl="1">
              <a:lnSpc>
                <a:spcPct val="110000"/>
              </a:lnSpc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Waiting 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time for 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=(68-20)+(112-88)=72		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   		                         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=(20-0)=20</a:t>
            </a:r>
            <a:br>
              <a:rPr lang="en-US" altLang="ko-KR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=(28-0)+(88-48)+(125-108)=85</a:t>
            </a:r>
            <a:br>
              <a:rPr lang="en-US" altLang="ko-KR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4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=(48-0)+(108-68)=88</a:t>
            </a:r>
          </a:p>
          <a:p>
            <a:pPr marL="742950" lvl="1" indent="-285750">
              <a:lnSpc>
                <a:spcPct val="110000"/>
              </a:lnSpc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 = (72+20+85+88)/4=66¼</a:t>
            </a:r>
          </a:p>
          <a:p>
            <a:pPr marL="742950" lvl="1" indent="-285750">
              <a:lnSpc>
                <a:spcPct val="110000"/>
              </a:lnSpc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 = (125+28+153+112)/4 = 104½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Thus, Round-Robin Pros and Cons: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Better for short jobs, Fair (+)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Context-switching time adds up for long jobs (-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)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51203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51231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51232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51233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51204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51230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51205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51227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28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51206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51225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51226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51223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51224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  <p:grpSp>
        <p:nvGrpSpPr>
          <p:cNvPr id="51208" name="Group 6"/>
          <p:cNvGrpSpPr>
            <a:grpSpLocks/>
          </p:cNvGrpSpPr>
          <p:nvPr/>
        </p:nvGrpSpPr>
        <p:grpSpPr bwMode="auto">
          <a:xfrm>
            <a:off x="4540250" y="2528888"/>
            <a:ext cx="842963" cy="968375"/>
            <a:chOff x="4540251" y="2528888"/>
            <a:chExt cx="842962" cy="968375"/>
          </a:xfrm>
        </p:grpSpPr>
        <p:sp>
          <p:nvSpPr>
            <p:cNvPr id="51221" name="Rectangle 11"/>
            <p:cNvSpPr>
              <a:spLocks noChangeArrowheads="1"/>
            </p:cNvSpPr>
            <p:nvPr/>
          </p:nvSpPr>
          <p:spPr bwMode="auto">
            <a:xfrm>
              <a:off x="454025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4770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108</a:t>
              </a:r>
            </a:p>
          </p:txBody>
        </p:sp>
      </p:grpSp>
      <p:grpSp>
        <p:nvGrpSpPr>
          <p:cNvPr id="51209" name="Group 22"/>
          <p:cNvGrpSpPr>
            <a:grpSpLocks/>
          </p:cNvGrpSpPr>
          <p:nvPr/>
        </p:nvGrpSpPr>
        <p:grpSpPr bwMode="auto">
          <a:xfrm>
            <a:off x="5103813" y="2528888"/>
            <a:ext cx="881062" cy="968375"/>
            <a:chOff x="5104131" y="2528888"/>
            <a:chExt cx="880745" cy="968375"/>
          </a:xfrm>
        </p:grpSpPr>
        <p:sp>
          <p:nvSpPr>
            <p:cNvPr id="51219" name="Rectangle 12"/>
            <p:cNvSpPr>
              <a:spLocks noChangeArrowheads="1"/>
            </p:cNvSpPr>
            <p:nvPr/>
          </p:nvSpPr>
          <p:spPr bwMode="auto">
            <a:xfrm>
              <a:off x="510413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51220" name="Text Box 23"/>
            <p:cNvSpPr txBox="1">
              <a:spLocks noChangeArrowheads="1"/>
            </p:cNvSpPr>
            <p:nvPr/>
          </p:nvSpPr>
          <p:spPr bwMode="auto">
            <a:xfrm>
              <a:off x="5389563" y="3148013"/>
              <a:ext cx="59531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112</a:t>
              </a:r>
            </a:p>
          </p:txBody>
        </p:sp>
      </p:grpSp>
      <p:grpSp>
        <p:nvGrpSpPr>
          <p:cNvPr id="51210" name="Group 25"/>
          <p:cNvGrpSpPr>
            <a:grpSpLocks/>
          </p:cNvGrpSpPr>
          <p:nvPr/>
        </p:nvGrpSpPr>
        <p:grpSpPr bwMode="auto">
          <a:xfrm>
            <a:off x="5667375" y="2528888"/>
            <a:ext cx="858838" cy="968375"/>
            <a:chOff x="5668011" y="2528888"/>
            <a:chExt cx="858202" cy="968375"/>
          </a:xfrm>
        </p:grpSpPr>
        <p:sp>
          <p:nvSpPr>
            <p:cNvPr id="51217" name="Rectangle 13"/>
            <p:cNvSpPr>
              <a:spLocks noChangeArrowheads="1"/>
            </p:cNvSpPr>
            <p:nvPr/>
          </p:nvSpPr>
          <p:spPr bwMode="auto">
            <a:xfrm>
              <a:off x="566801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51218" name="Text Box 24"/>
            <p:cNvSpPr txBox="1">
              <a:spLocks noChangeArrowheads="1"/>
            </p:cNvSpPr>
            <p:nvPr/>
          </p:nvSpPr>
          <p:spPr bwMode="auto">
            <a:xfrm>
              <a:off x="5913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125</a:t>
              </a:r>
            </a:p>
          </p:txBody>
        </p:sp>
      </p:grpSp>
      <p:grpSp>
        <p:nvGrpSpPr>
          <p:cNvPr id="51211" name="Group 28"/>
          <p:cNvGrpSpPr>
            <a:grpSpLocks/>
          </p:cNvGrpSpPr>
          <p:nvPr/>
        </p:nvGrpSpPr>
        <p:grpSpPr bwMode="auto">
          <a:xfrm>
            <a:off x="6232525" y="2528888"/>
            <a:ext cx="877888" cy="968375"/>
            <a:chOff x="6231891" y="2528888"/>
            <a:chExt cx="878522" cy="968375"/>
          </a:xfrm>
        </p:grpSpPr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623189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16" name="Text Box 25"/>
            <p:cNvSpPr txBox="1">
              <a:spLocks noChangeArrowheads="1"/>
            </p:cNvSpPr>
            <p:nvPr/>
          </p:nvSpPr>
          <p:spPr bwMode="auto">
            <a:xfrm>
              <a:off x="64976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145</a:t>
              </a:r>
            </a:p>
          </p:txBody>
        </p:sp>
      </p:grpSp>
      <p:grpSp>
        <p:nvGrpSpPr>
          <p:cNvPr id="51212" name="Group 31"/>
          <p:cNvGrpSpPr>
            <a:grpSpLocks/>
          </p:cNvGrpSpPr>
          <p:nvPr/>
        </p:nvGrpSpPr>
        <p:grpSpPr bwMode="auto">
          <a:xfrm>
            <a:off x="6796088" y="2528888"/>
            <a:ext cx="847725" cy="968375"/>
            <a:chOff x="6795771" y="2528888"/>
            <a:chExt cx="848042" cy="968375"/>
          </a:xfrm>
        </p:grpSpPr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679577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14" name="Text Box 26"/>
            <p:cNvSpPr txBox="1">
              <a:spLocks noChangeArrowheads="1"/>
            </p:cNvSpPr>
            <p:nvPr/>
          </p:nvSpPr>
          <p:spPr bwMode="auto">
            <a:xfrm>
              <a:off x="70310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153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1" y="1024929"/>
            <a:ext cx="8415337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infinite (</a:t>
            </a:r>
            <a:r>
              <a:rPr lang="en-US" altLang="ko-KR" b="0" i="1" dirty="0">
                <a:latin typeface="Helvetica" charset="0"/>
                <a:ea typeface="굴림" charset="0"/>
                <a:cs typeface="굴림" charset="0"/>
                <a:sym typeface="Symbol" charset="0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Get back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  <a:sym typeface="Symbol" charset="0"/>
              </a:rPr>
              <a:t>FCFS/FIFO</a:t>
            </a: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Actual choices of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Initially, UNIX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time slice today is between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context-switching overhead is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Roughly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1%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endParaRPr lang="ko-KR" altLang="en-US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Slice</a:t>
            </a:r>
            <a:endParaRPr lang="en-US" dirty="0"/>
          </a:p>
        </p:txBody>
      </p:sp>
      <p:pic>
        <p:nvPicPr>
          <p:cNvPr id="6" name="Content Placeholder 5" descr="badFIFORR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1680" r="-31680"/>
          <a:stretch>
            <a:fillRect/>
          </a:stretch>
        </p:blipFill>
        <p:spPr>
          <a:xfrm>
            <a:off x="-335541" y="1164224"/>
            <a:ext cx="10353045" cy="569377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ko-KR" sz="2800">
                <a:latin typeface="Helvetica" charset="0"/>
                <a:ea typeface="굴림" charset="0"/>
                <a:cs typeface="굴림" charset="0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207" y="908487"/>
            <a:ext cx="8839200" cy="617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Simple example:</a:t>
            </a:r>
            <a:r>
              <a:rPr lang="en-US" altLang="ko-KR" sz="1600" b="0" dirty="0">
                <a:latin typeface="Helvetica" charset="0"/>
                <a:ea typeface="굴림" charset="0"/>
                <a:cs typeface="굴림" charset="0"/>
              </a:rPr>
              <a:t> 	10 jobs, each takes 100s of CPU time</a:t>
            </a:r>
            <a:br>
              <a:rPr lang="en-US" altLang="ko-KR" sz="16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1600" b="0" dirty="0">
                <a:latin typeface="Helvetica" charset="0"/>
                <a:ea typeface="굴림" charset="0"/>
                <a:cs typeface="굴림" charset="0"/>
              </a:rPr>
              <a:t>	RR scheduler quantum of 1s</a:t>
            </a:r>
            <a:br>
              <a:rPr lang="en-US" altLang="ko-KR" sz="16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1600" b="0" dirty="0">
                <a:latin typeface="Helvetica" charset="0"/>
                <a:ea typeface="굴림" charset="0"/>
                <a:cs typeface="굴림" charset="0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Completion </a:t>
            </a: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Times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:</a:t>
            </a:r>
            <a:b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</a:b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FIFO average 550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RR average </a:t>
            </a:r>
            <a:r>
              <a:rPr lang="en-US" altLang="ko-KR" sz="2400" b="0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995.5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!</a:t>
            </a: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3429000" y="4206875"/>
          <a:ext cx="3733800" cy="2193948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Job #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FIFO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2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200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992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999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592932" name="Group 592931"/>
          <p:cNvGrpSpPr>
            <a:grpSpLocks/>
          </p:cNvGrpSpPr>
          <p:nvPr/>
        </p:nvGrpSpPr>
        <p:grpSpPr bwMode="auto">
          <a:xfrm>
            <a:off x="-80963" y="2286000"/>
            <a:ext cx="9169401" cy="914400"/>
            <a:chOff x="-81400" y="2286000"/>
            <a:chExt cx="9170237" cy="914400"/>
          </a:xfrm>
        </p:grpSpPr>
        <p:sp>
          <p:nvSpPr>
            <p:cNvPr id="55363" name="Rectangle 1"/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</a:t>
              </a:r>
            </a:p>
          </p:txBody>
        </p:sp>
        <p:sp>
          <p:nvSpPr>
            <p:cNvPr id="55364" name="Rectangle 5"/>
            <p:cNvSpPr>
              <a:spLocks noChangeArrowheads="1"/>
            </p:cNvSpPr>
            <p:nvPr/>
          </p:nvSpPr>
          <p:spPr bwMode="auto">
            <a:xfrm>
              <a:off x="2438400" y="2286000"/>
              <a:ext cx="175260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P2</a:t>
              </a:r>
            </a:p>
          </p:txBody>
        </p:sp>
        <p:sp>
          <p:nvSpPr>
            <p:cNvPr id="55365" name="Rectangle 6"/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P9</a:t>
              </a:r>
            </a:p>
          </p:txBody>
        </p:sp>
        <p:sp>
          <p:nvSpPr>
            <p:cNvPr id="55366" name="Rectangle 7"/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P10</a:t>
              </a:r>
            </a:p>
          </p:txBody>
        </p:sp>
        <p:sp>
          <p:nvSpPr>
            <p:cNvPr id="55367" name="Rectangle 8"/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68" name="TextBox 2"/>
            <p:cNvSpPr txBox="1">
              <a:spLocks noChangeArrowheads="1"/>
            </p:cNvSpPr>
            <p:nvPr/>
          </p:nvSpPr>
          <p:spPr bwMode="auto">
            <a:xfrm>
              <a:off x="540350" y="28515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5369" name="TextBox 10"/>
            <p:cNvSpPr txBox="1">
              <a:spLocks noChangeArrowheads="1"/>
            </p:cNvSpPr>
            <p:nvPr/>
          </p:nvSpPr>
          <p:spPr bwMode="auto">
            <a:xfrm>
              <a:off x="2109755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</a:t>
              </a:r>
            </a:p>
          </p:txBody>
        </p:sp>
        <p:sp>
          <p:nvSpPr>
            <p:cNvPr id="55370" name="TextBox 11"/>
            <p:cNvSpPr txBox="1">
              <a:spLocks noChangeArrowheads="1"/>
            </p:cNvSpPr>
            <p:nvPr/>
          </p:nvSpPr>
          <p:spPr bwMode="auto">
            <a:xfrm>
              <a:off x="48976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800</a:t>
              </a:r>
            </a:p>
          </p:txBody>
        </p:sp>
        <p:sp>
          <p:nvSpPr>
            <p:cNvPr id="55371" name="TextBox 12"/>
            <p:cNvSpPr txBox="1">
              <a:spLocks noChangeArrowheads="1"/>
            </p:cNvSpPr>
            <p:nvPr/>
          </p:nvSpPr>
          <p:spPr bwMode="auto">
            <a:xfrm>
              <a:off x="66502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900</a:t>
              </a:r>
            </a:p>
          </p:txBody>
        </p:sp>
        <p:sp>
          <p:nvSpPr>
            <p:cNvPr id="55372" name="TextBox 13"/>
            <p:cNvSpPr txBox="1">
              <a:spLocks noChangeArrowheads="1"/>
            </p:cNvSpPr>
            <p:nvPr/>
          </p:nvSpPr>
          <p:spPr bwMode="auto">
            <a:xfrm>
              <a:off x="8333602" y="28194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5373" name="TextBox 14"/>
            <p:cNvSpPr txBox="1">
              <a:spLocks noChangeArrowheads="1"/>
            </p:cNvSpPr>
            <p:nvPr/>
          </p:nvSpPr>
          <p:spPr bwMode="auto">
            <a:xfrm>
              <a:off x="39070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200</a:t>
              </a:r>
            </a:p>
          </p:txBody>
        </p:sp>
        <p:sp>
          <p:nvSpPr>
            <p:cNvPr id="55374" name="TextBox 592930"/>
            <p:cNvSpPr txBox="1">
              <a:spLocks noChangeArrowheads="1"/>
            </p:cNvSpPr>
            <p:nvPr/>
          </p:nvSpPr>
          <p:spPr bwMode="auto">
            <a:xfrm>
              <a:off x="-81400" y="2362200"/>
              <a:ext cx="85429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FCFS</a:t>
              </a:r>
            </a:p>
          </p:txBody>
        </p:sp>
      </p:grpSp>
      <p:grpSp>
        <p:nvGrpSpPr>
          <p:cNvPr id="592933" name="Group 592932"/>
          <p:cNvGrpSpPr>
            <a:grpSpLocks/>
          </p:cNvGrpSpPr>
          <p:nvPr/>
        </p:nvGrpSpPr>
        <p:grpSpPr bwMode="auto">
          <a:xfrm>
            <a:off x="130175" y="3200400"/>
            <a:ext cx="9090025" cy="1143000"/>
            <a:chOff x="130690" y="3200400"/>
            <a:chExt cx="9089510" cy="1143000"/>
          </a:xfrm>
        </p:grpSpPr>
        <p:sp>
          <p:nvSpPr>
            <p:cNvPr id="55331" name="Rectangle 15"/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32" name="Rectangle 16"/>
            <p:cNvSpPr>
              <a:spLocks noChangeArrowheads="1"/>
            </p:cNvSpPr>
            <p:nvPr/>
          </p:nvSpPr>
          <p:spPr bwMode="auto">
            <a:xfrm>
              <a:off x="91440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33" name="Rectangle 19"/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34" name="TextBox 20"/>
            <p:cNvSpPr txBox="1">
              <a:spLocks noChangeArrowheads="1"/>
            </p:cNvSpPr>
            <p:nvPr/>
          </p:nvSpPr>
          <p:spPr bwMode="auto">
            <a:xfrm>
              <a:off x="533400" y="37659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5335" name="TextBox 21"/>
            <p:cNvSpPr txBox="1">
              <a:spLocks noChangeArrowheads="1"/>
            </p:cNvSpPr>
            <p:nvPr/>
          </p:nvSpPr>
          <p:spPr bwMode="auto">
            <a:xfrm>
              <a:off x="2174140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55336" name="TextBox 22"/>
            <p:cNvSpPr txBox="1">
              <a:spLocks noChangeArrowheads="1"/>
            </p:cNvSpPr>
            <p:nvPr/>
          </p:nvSpPr>
          <p:spPr bwMode="auto">
            <a:xfrm>
              <a:off x="48907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980</a:t>
              </a:r>
            </a:p>
          </p:txBody>
        </p:sp>
        <p:sp>
          <p:nvSpPr>
            <p:cNvPr id="55337" name="TextBox 23"/>
            <p:cNvSpPr txBox="1">
              <a:spLocks noChangeArrowheads="1"/>
            </p:cNvSpPr>
            <p:nvPr/>
          </p:nvSpPr>
          <p:spPr bwMode="auto">
            <a:xfrm>
              <a:off x="66433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990</a:t>
              </a:r>
            </a:p>
          </p:txBody>
        </p:sp>
        <p:sp>
          <p:nvSpPr>
            <p:cNvPr id="55338" name="TextBox 24"/>
            <p:cNvSpPr txBox="1">
              <a:spLocks noChangeArrowheads="1"/>
            </p:cNvSpPr>
            <p:nvPr/>
          </p:nvSpPr>
          <p:spPr bwMode="auto">
            <a:xfrm>
              <a:off x="8464965" y="37338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5339" name="TextBox 25"/>
            <p:cNvSpPr txBox="1">
              <a:spLocks noChangeArrowheads="1"/>
            </p:cNvSpPr>
            <p:nvPr/>
          </p:nvSpPr>
          <p:spPr bwMode="auto">
            <a:xfrm>
              <a:off x="3971436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</a:t>
              </a:r>
            </a:p>
          </p:txBody>
        </p:sp>
        <p:sp>
          <p:nvSpPr>
            <p:cNvPr id="55340" name="Rectangle 26"/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1" name="Rectangle 27"/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2" name="Rectangle 28"/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43" name="Rectangle 29"/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4" name="Rectangle 30"/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5" name="Rectangle 31"/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6" name="Rectangle 32"/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7" name="Rectangle 33"/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48" name="Rectangle 39"/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9" name="Rectangle 40"/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0" name="Rectangle 41"/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1" name="Rectangle 42"/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2" name="Rectangle 43"/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53" name="Rectangle 44"/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4" name="Rectangle 45"/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5" name="Rectangle 46"/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6" name="Rectangle 47"/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7" name="Rectangle 48"/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58" name="TextBox 49"/>
            <p:cNvSpPr txBox="1">
              <a:spLocks noChangeArrowheads="1"/>
            </p:cNvSpPr>
            <p:nvPr/>
          </p:nvSpPr>
          <p:spPr bwMode="auto">
            <a:xfrm>
              <a:off x="80742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999</a:t>
              </a:r>
            </a:p>
          </p:txBody>
        </p:sp>
        <p:cxnSp>
          <p:nvCxnSpPr>
            <p:cNvPr id="55359" name="Straight Arrow Connector 4"/>
            <p:cNvCxnSpPr>
              <a:cxnSpLocks noChangeShapeType="1"/>
              <a:stCxn id="55358" idx="0"/>
            </p:cNvCxnSpPr>
            <p:nvPr/>
          </p:nvCxnSpPr>
          <p:spPr bwMode="auto">
            <a:xfrm flipV="1">
              <a:off x="8380505" y="3733801"/>
              <a:ext cx="77695" cy="2607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0" name="TextBox 53"/>
            <p:cNvSpPr txBox="1">
              <a:spLocks noChangeArrowheads="1"/>
            </p:cNvSpPr>
            <p:nvPr/>
          </p:nvSpPr>
          <p:spPr bwMode="auto">
            <a:xfrm>
              <a:off x="75408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991</a:t>
              </a:r>
            </a:p>
          </p:txBody>
        </p:sp>
        <p:cxnSp>
          <p:nvCxnSpPr>
            <p:cNvPr id="55361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7162800" y="3733800"/>
              <a:ext cx="6096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2" name="TextBox 59"/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555110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780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ko-KR" sz="2800">
                <a:latin typeface="Helvetica" charset="0"/>
                <a:ea typeface="굴림" charset="0"/>
                <a:cs typeface="굴림" charset="0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Simple example:</a:t>
            </a: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 	10 jobs, each takes 100s of CPU time</a:t>
            </a:r>
            <a:b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	RR scheduler quantum of 1s</a:t>
            </a:r>
            <a:b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 smtClean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  <a:defRPr/>
            </a:pPr>
            <a:endParaRPr lang="en-US" altLang="ko-KR" sz="28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Both RR and FCFS finish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Average response time is much worse under RR!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Also: Cache state must be shared between all jobs with RR but can be devoted to each job with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Total time for RR longer even for zero-cost switch!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</p:txBody>
      </p:sp>
      <p:grpSp>
        <p:nvGrpSpPr>
          <p:cNvPr id="57347" name="Group 592931"/>
          <p:cNvGrpSpPr>
            <a:grpSpLocks/>
          </p:cNvGrpSpPr>
          <p:nvPr/>
        </p:nvGrpSpPr>
        <p:grpSpPr bwMode="auto">
          <a:xfrm>
            <a:off x="-80963" y="2286000"/>
            <a:ext cx="9169401" cy="914400"/>
            <a:chOff x="-81400" y="2286000"/>
            <a:chExt cx="9170237" cy="914400"/>
          </a:xfrm>
        </p:grpSpPr>
        <p:sp>
          <p:nvSpPr>
            <p:cNvPr id="57381" name="Rectangle 1"/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dirty="0">
                  <a:latin typeface="Helvetica"/>
                  <a:cs typeface="Helvetica"/>
                </a:rPr>
                <a:t>P2</a:t>
              </a:r>
            </a:p>
          </p:txBody>
        </p:sp>
        <p:sp>
          <p:nvSpPr>
            <p:cNvPr id="57383" name="Rectangle 6"/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P9</a:t>
              </a:r>
            </a:p>
          </p:txBody>
        </p:sp>
        <p:sp>
          <p:nvSpPr>
            <p:cNvPr id="57384" name="Rectangle 7"/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P10</a:t>
              </a:r>
            </a:p>
          </p:txBody>
        </p:sp>
        <p:sp>
          <p:nvSpPr>
            <p:cNvPr id="57385" name="Rectangle 8"/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86" name="TextBox 2"/>
            <p:cNvSpPr txBox="1">
              <a:spLocks noChangeArrowheads="1"/>
            </p:cNvSpPr>
            <p:nvPr/>
          </p:nvSpPr>
          <p:spPr bwMode="auto">
            <a:xfrm>
              <a:off x="540350" y="28515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7387" name="TextBox 10"/>
            <p:cNvSpPr txBox="1">
              <a:spLocks noChangeArrowheads="1"/>
            </p:cNvSpPr>
            <p:nvPr/>
          </p:nvSpPr>
          <p:spPr bwMode="auto">
            <a:xfrm>
              <a:off x="2109755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</a:t>
              </a:r>
            </a:p>
          </p:txBody>
        </p:sp>
        <p:sp>
          <p:nvSpPr>
            <p:cNvPr id="57388" name="TextBox 11"/>
            <p:cNvSpPr txBox="1">
              <a:spLocks noChangeArrowheads="1"/>
            </p:cNvSpPr>
            <p:nvPr/>
          </p:nvSpPr>
          <p:spPr bwMode="auto">
            <a:xfrm>
              <a:off x="48976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800</a:t>
              </a:r>
            </a:p>
          </p:txBody>
        </p:sp>
        <p:sp>
          <p:nvSpPr>
            <p:cNvPr id="57389" name="TextBox 12"/>
            <p:cNvSpPr txBox="1">
              <a:spLocks noChangeArrowheads="1"/>
            </p:cNvSpPr>
            <p:nvPr/>
          </p:nvSpPr>
          <p:spPr bwMode="auto">
            <a:xfrm>
              <a:off x="66502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900</a:t>
              </a:r>
            </a:p>
          </p:txBody>
        </p:sp>
        <p:sp>
          <p:nvSpPr>
            <p:cNvPr id="57390" name="TextBox 13"/>
            <p:cNvSpPr txBox="1">
              <a:spLocks noChangeArrowheads="1"/>
            </p:cNvSpPr>
            <p:nvPr/>
          </p:nvSpPr>
          <p:spPr bwMode="auto">
            <a:xfrm>
              <a:off x="8333602" y="28194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7391" name="TextBox 14"/>
            <p:cNvSpPr txBox="1">
              <a:spLocks noChangeArrowheads="1"/>
            </p:cNvSpPr>
            <p:nvPr/>
          </p:nvSpPr>
          <p:spPr bwMode="auto">
            <a:xfrm>
              <a:off x="39070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200</a:t>
              </a:r>
            </a:p>
          </p:txBody>
        </p:sp>
        <p:sp>
          <p:nvSpPr>
            <p:cNvPr id="57392" name="TextBox 592930"/>
            <p:cNvSpPr txBox="1">
              <a:spLocks noChangeArrowheads="1"/>
            </p:cNvSpPr>
            <p:nvPr/>
          </p:nvSpPr>
          <p:spPr bwMode="auto">
            <a:xfrm>
              <a:off x="-81400" y="2362200"/>
              <a:ext cx="85429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FCFS</a:t>
              </a:r>
            </a:p>
          </p:txBody>
        </p:sp>
      </p:grpSp>
      <p:grpSp>
        <p:nvGrpSpPr>
          <p:cNvPr id="57348" name="Group 592932"/>
          <p:cNvGrpSpPr>
            <a:grpSpLocks/>
          </p:cNvGrpSpPr>
          <p:nvPr/>
        </p:nvGrpSpPr>
        <p:grpSpPr bwMode="auto">
          <a:xfrm>
            <a:off x="130175" y="3200400"/>
            <a:ext cx="9090025" cy="1143000"/>
            <a:chOff x="130690" y="3200400"/>
            <a:chExt cx="9089510" cy="1143000"/>
          </a:xfrm>
        </p:grpSpPr>
        <p:sp>
          <p:nvSpPr>
            <p:cNvPr id="57349" name="Rectangle 15"/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52" name="TextBox 20"/>
            <p:cNvSpPr txBox="1">
              <a:spLocks noChangeArrowheads="1"/>
            </p:cNvSpPr>
            <p:nvPr/>
          </p:nvSpPr>
          <p:spPr bwMode="auto">
            <a:xfrm>
              <a:off x="533400" y="37659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7353" name="TextBox 21"/>
            <p:cNvSpPr txBox="1">
              <a:spLocks noChangeArrowheads="1"/>
            </p:cNvSpPr>
            <p:nvPr/>
          </p:nvSpPr>
          <p:spPr bwMode="auto">
            <a:xfrm>
              <a:off x="2174140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57354" name="TextBox 22"/>
            <p:cNvSpPr txBox="1">
              <a:spLocks noChangeArrowheads="1"/>
            </p:cNvSpPr>
            <p:nvPr/>
          </p:nvSpPr>
          <p:spPr bwMode="auto">
            <a:xfrm>
              <a:off x="48907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980</a:t>
              </a:r>
            </a:p>
          </p:txBody>
        </p:sp>
        <p:sp>
          <p:nvSpPr>
            <p:cNvPr id="57355" name="TextBox 23"/>
            <p:cNvSpPr txBox="1">
              <a:spLocks noChangeArrowheads="1"/>
            </p:cNvSpPr>
            <p:nvPr/>
          </p:nvSpPr>
          <p:spPr bwMode="auto">
            <a:xfrm>
              <a:off x="66433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990</a:t>
              </a:r>
            </a:p>
          </p:txBody>
        </p:sp>
        <p:sp>
          <p:nvSpPr>
            <p:cNvPr id="57356" name="TextBox 24"/>
            <p:cNvSpPr txBox="1">
              <a:spLocks noChangeArrowheads="1"/>
            </p:cNvSpPr>
            <p:nvPr/>
          </p:nvSpPr>
          <p:spPr bwMode="auto">
            <a:xfrm>
              <a:off x="8464965" y="37338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7357" name="TextBox 25"/>
            <p:cNvSpPr txBox="1">
              <a:spLocks noChangeArrowheads="1"/>
            </p:cNvSpPr>
            <p:nvPr/>
          </p:nvSpPr>
          <p:spPr bwMode="auto">
            <a:xfrm>
              <a:off x="3971436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</a:t>
              </a:r>
            </a:p>
          </p:txBody>
        </p:sp>
        <p:sp>
          <p:nvSpPr>
            <p:cNvPr id="57358" name="Rectangle 26"/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59" name="Rectangle 27"/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0" name="Rectangle 28"/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61" name="Rectangle 29"/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2" name="Rectangle 30"/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3" name="Rectangle 31"/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4" name="Rectangle 32"/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5" name="Rectangle 33"/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66" name="Rectangle 39"/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7" name="Rectangle 40"/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8" name="Rectangle 41"/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9" name="Rectangle 42"/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0" name="Rectangle 43"/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71" name="Rectangle 44"/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2" name="Rectangle 45"/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3" name="Rectangle 46"/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4" name="Rectangle 47"/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5" name="Rectangle 48"/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76" name="TextBox 49"/>
            <p:cNvSpPr txBox="1">
              <a:spLocks noChangeArrowheads="1"/>
            </p:cNvSpPr>
            <p:nvPr/>
          </p:nvSpPr>
          <p:spPr bwMode="auto">
            <a:xfrm>
              <a:off x="80742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999</a:t>
              </a:r>
            </a:p>
          </p:txBody>
        </p:sp>
        <p:cxnSp>
          <p:nvCxnSpPr>
            <p:cNvPr id="57377" name="Straight Arrow Connector 4"/>
            <p:cNvCxnSpPr>
              <a:cxnSpLocks noChangeShapeType="1"/>
              <a:stCxn id="57376" idx="0"/>
            </p:cNvCxnSpPr>
            <p:nvPr/>
          </p:nvCxnSpPr>
          <p:spPr bwMode="auto">
            <a:xfrm flipV="1">
              <a:off x="8380505" y="3733801"/>
              <a:ext cx="77695" cy="2607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78" name="TextBox 53"/>
            <p:cNvSpPr txBox="1">
              <a:spLocks noChangeArrowheads="1"/>
            </p:cNvSpPr>
            <p:nvPr/>
          </p:nvSpPr>
          <p:spPr bwMode="auto">
            <a:xfrm>
              <a:off x="75408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991</a:t>
              </a:r>
            </a:p>
          </p:txBody>
        </p:sp>
        <p:cxnSp>
          <p:nvCxnSpPr>
            <p:cNvPr id="57379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7162800" y="3733800"/>
              <a:ext cx="6096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80" name="TextBox 59"/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555110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3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5951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59394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5947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5948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59395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396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7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8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9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59400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1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59402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59403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59404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5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6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7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8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09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0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1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2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3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4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5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6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7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8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9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0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1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2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3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4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5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6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grpSp>
        <p:nvGrpSpPr>
          <p:cNvPr id="28708" name="Group 196"/>
          <p:cNvGrpSpPr>
            <a:grpSpLocks/>
          </p:cNvGrpSpPr>
          <p:nvPr/>
        </p:nvGrpSpPr>
        <p:grpSpPr bwMode="auto">
          <a:xfrm>
            <a:off x="955675" y="838200"/>
            <a:ext cx="7353300" cy="955675"/>
            <a:chOff x="650" y="624"/>
            <a:chExt cx="4632" cy="602"/>
          </a:xfrm>
        </p:grpSpPr>
        <p:grpSp>
          <p:nvGrpSpPr>
            <p:cNvPr id="59462" name="Group 197"/>
            <p:cNvGrpSpPr>
              <a:grpSpLocks/>
            </p:cNvGrpSpPr>
            <p:nvPr/>
          </p:nvGrpSpPr>
          <p:grpSpPr bwMode="auto">
            <a:xfrm>
              <a:off x="1467" y="624"/>
              <a:ext cx="3815" cy="602"/>
              <a:chOff x="1247" y="624"/>
              <a:chExt cx="3815" cy="602"/>
            </a:xfrm>
          </p:grpSpPr>
          <p:sp>
            <p:nvSpPr>
              <p:cNvPr id="26830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 dirty="0">
                    <a:latin typeface="Helvetica" charset="0"/>
                    <a:cs typeface="Helvetica" charset="0"/>
                  </a:rPr>
                  <a:t>2</a:t>
                </a:r>
                <a:endParaRPr lang="en-US" sz="1800" b="0" dirty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[8]</a:t>
                </a:r>
              </a:p>
            </p:txBody>
          </p:sp>
          <p:sp>
            <p:nvSpPr>
              <p:cNvPr id="5946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[24]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[53]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[68]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8" name="Text Box 202"/>
              <p:cNvSpPr txBox="1">
                <a:spLocks noChangeArrowheads="1"/>
              </p:cNvSpPr>
              <p:nvPr/>
            </p:nvSpPr>
            <p:spPr bwMode="auto">
              <a:xfrm>
                <a:off x="1247" y="1022"/>
                <a:ext cx="1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59469" name="Text Box 203"/>
              <p:cNvSpPr txBox="1">
                <a:spLocks noChangeArrowheads="1"/>
              </p:cNvSpPr>
              <p:nvPr/>
            </p:nvSpPr>
            <p:spPr bwMode="auto">
              <a:xfrm>
                <a:off x="1527" y="1022"/>
                <a:ext cx="1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70" name="Text Box 204"/>
              <p:cNvSpPr txBox="1">
                <a:spLocks noChangeArrowheads="1"/>
              </p:cNvSpPr>
              <p:nvPr/>
            </p:nvSpPr>
            <p:spPr bwMode="auto">
              <a:xfrm>
                <a:off x="2259" y="1022"/>
                <a:ext cx="27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71" name="Text Box 205"/>
              <p:cNvSpPr txBox="1">
                <a:spLocks noChangeArrowheads="1"/>
              </p:cNvSpPr>
              <p:nvPr/>
            </p:nvSpPr>
            <p:spPr bwMode="auto">
              <a:xfrm>
                <a:off x="3319" y="1022"/>
                <a:ext cx="27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72" name="Text Box 206"/>
              <p:cNvSpPr txBox="1">
                <a:spLocks noChangeArrowheads="1"/>
              </p:cNvSpPr>
              <p:nvPr/>
            </p:nvSpPr>
            <p:spPr bwMode="auto">
              <a:xfrm>
                <a:off x="4703" y="1022"/>
                <a:ext cx="35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</p:grpSp>
        <p:sp>
          <p:nvSpPr>
            <p:cNvPr id="5946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0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Best FCFS:</a:t>
              </a:r>
            </a:p>
          </p:txBody>
        </p:sp>
      </p:grpSp>
      <p:sp>
        <p:nvSpPr>
          <p:cNvPr id="59429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30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1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5943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5945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5945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5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5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5945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6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5946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943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5944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  <p:grpSp>
          <p:nvGrpSpPr>
            <p:cNvPr id="5943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5944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5944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4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5944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4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4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5944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943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5943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4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4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concept of scheduling</a:t>
            </a:r>
          </a:p>
          <a:p>
            <a:r>
              <a:rPr lang="en-US" dirty="0" smtClean="0"/>
              <a:t>General topic that applies in many context</a:t>
            </a:r>
          </a:p>
          <a:p>
            <a:pPr lvl="1"/>
            <a:r>
              <a:rPr lang="en-US" dirty="0" smtClean="0"/>
              <a:t>rich theory and practice</a:t>
            </a:r>
          </a:p>
          <a:p>
            <a:r>
              <a:rPr lang="en-US" dirty="0" smtClean="0"/>
              <a:t>Fundamental trade-offs</a:t>
            </a:r>
          </a:p>
          <a:p>
            <a:pPr lvl="1"/>
            <a:r>
              <a:rPr lang="en-US" dirty="0" smtClean="0"/>
              <a:t>not a simple find the “best”</a:t>
            </a:r>
          </a:p>
          <a:p>
            <a:pPr lvl="1"/>
            <a:r>
              <a:rPr lang="en-US" dirty="0" smtClean="0"/>
              <a:t>resolution depends on context</a:t>
            </a:r>
          </a:p>
          <a:p>
            <a:r>
              <a:rPr lang="en-US" dirty="0" smtClean="0"/>
              <a:t>Ground it in OS context</a:t>
            </a:r>
          </a:p>
          <a:p>
            <a:r>
              <a:rPr lang="en-US" dirty="0" smtClean="0"/>
              <a:t>Ground implementation in Pintos</a:t>
            </a:r>
          </a:p>
          <a:p>
            <a:r>
              <a:rPr lang="en-US" dirty="0" smtClean="0"/>
              <a:t>… after synch implementation wrap-up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61594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5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6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7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8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9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0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1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2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3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4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5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6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7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8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9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0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1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2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3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4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5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6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7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8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9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0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1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2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3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4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5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6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7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8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9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0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1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2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3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4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5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61442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61552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3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4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5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6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7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8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61559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0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1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2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3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4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5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6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7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8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9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0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1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2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3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4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5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6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7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8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9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0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1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2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3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4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5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6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7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8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9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0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1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2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3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61443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44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5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6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7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61448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49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1451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61452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3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4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5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6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7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8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9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0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1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2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3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4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6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7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8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9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0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1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2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3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4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sp>
        <p:nvSpPr>
          <p:cNvPr id="61476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7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61478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6152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154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6154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154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154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154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155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155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52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153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  <p:grpSp>
          <p:nvGrpSpPr>
            <p:cNvPr id="6152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153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6153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153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153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153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153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153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52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152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3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3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66" name="Group 483"/>
          <p:cNvGrpSpPr>
            <a:grpSpLocks/>
          </p:cNvGrpSpPr>
          <p:nvPr/>
        </p:nvGrpSpPr>
        <p:grpSpPr bwMode="auto">
          <a:xfrm>
            <a:off x="1752600" y="2219325"/>
            <a:ext cx="6858000" cy="4333875"/>
            <a:chOff x="1104" y="1401"/>
            <a:chExt cx="4320" cy="2730"/>
          </a:xfrm>
        </p:grpSpPr>
        <p:grpSp>
          <p:nvGrpSpPr>
            <p:cNvPr id="6149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151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49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150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121¾</a:t>
                </a:r>
              </a:p>
            </p:txBody>
          </p:sp>
          <p:sp>
            <p:nvSpPr>
              <p:cNvPr id="6151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151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151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151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151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  <p:grpSp>
          <p:nvGrpSpPr>
            <p:cNvPr id="6149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150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49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149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83½</a:t>
                </a:r>
              </a:p>
            </p:txBody>
          </p:sp>
          <p:sp>
            <p:nvSpPr>
              <p:cNvPr id="6149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149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149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150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150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</p:grpSp>
      <p:sp>
        <p:nvSpPr>
          <p:cNvPr id="61480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81063" y="838200"/>
            <a:ext cx="7500937" cy="955675"/>
            <a:chOff x="880937" y="838200"/>
            <a:chExt cx="7501063" cy="955675"/>
          </a:xfrm>
        </p:grpSpPr>
        <p:sp>
          <p:nvSpPr>
            <p:cNvPr id="61482" name="Rectangle 198"/>
            <p:cNvSpPr>
              <a:spLocks noChangeArrowheads="1"/>
            </p:cNvSpPr>
            <p:nvPr/>
          </p:nvSpPr>
          <p:spPr bwMode="auto">
            <a:xfrm>
              <a:off x="7620000" y="838200"/>
              <a:ext cx="457200" cy="609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2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[8]</a:t>
              </a:r>
            </a:p>
          </p:txBody>
        </p:sp>
        <p:sp>
          <p:nvSpPr>
            <p:cNvPr id="61483" name="Rectangle 199"/>
            <p:cNvSpPr>
              <a:spLocks noChangeArrowheads="1"/>
            </p:cNvSpPr>
            <p:nvPr/>
          </p:nvSpPr>
          <p:spPr bwMode="auto">
            <a:xfrm>
              <a:off x="6384925" y="838200"/>
              <a:ext cx="1235075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4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[24]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4" name="Rectangle 200"/>
            <p:cNvSpPr>
              <a:spLocks noChangeArrowheads="1"/>
            </p:cNvSpPr>
            <p:nvPr/>
          </p:nvSpPr>
          <p:spPr bwMode="auto">
            <a:xfrm>
              <a:off x="4724400" y="838200"/>
              <a:ext cx="1660525" cy="609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1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[53]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5" name="Rectangle 201"/>
            <p:cNvSpPr>
              <a:spLocks noChangeArrowheads="1"/>
            </p:cNvSpPr>
            <p:nvPr/>
          </p:nvSpPr>
          <p:spPr bwMode="auto">
            <a:xfrm>
              <a:off x="2438400" y="838200"/>
              <a:ext cx="228600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3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[68]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6" name="Text Box 202"/>
            <p:cNvSpPr txBox="1">
              <a:spLocks noChangeArrowheads="1"/>
            </p:cNvSpPr>
            <p:nvPr/>
          </p:nvSpPr>
          <p:spPr bwMode="auto">
            <a:xfrm>
              <a:off x="2252663" y="1470025"/>
              <a:ext cx="3127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61487" name="Text Box 203"/>
            <p:cNvSpPr txBox="1">
              <a:spLocks noChangeArrowheads="1"/>
            </p:cNvSpPr>
            <p:nvPr/>
          </p:nvSpPr>
          <p:spPr bwMode="auto">
            <a:xfrm>
              <a:off x="4511578" y="1470367"/>
              <a:ext cx="44142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68</a:t>
              </a:r>
            </a:p>
          </p:txBody>
        </p:sp>
        <p:sp>
          <p:nvSpPr>
            <p:cNvPr id="61488" name="Text Box 204"/>
            <p:cNvSpPr txBox="1">
              <a:spLocks noChangeArrowheads="1"/>
            </p:cNvSpPr>
            <p:nvPr/>
          </p:nvSpPr>
          <p:spPr bwMode="auto">
            <a:xfrm>
              <a:off x="6123837" y="1470367"/>
              <a:ext cx="5698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121</a:t>
              </a:r>
            </a:p>
          </p:txBody>
        </p:sp>
        <p:sp>
          <p:nvSpPr>
            <p:cNvPr id="61489" name="Text Box 205"/>
            <p:cNvSpPr txBox="1">
              <a:spLocks noChangeArrowheads="1"/>
            </p:cNvSpPr>
            <p:nvPr/>
          </p:nvSpPr>
          <p:spPr bwMode="auto">
            <a:xfrm>
              <a:off x="7343037" y="1470367"/>
              <a:ext cx="5698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145</a:t>
              </a:r>
            </a:p>
          </p:txBody>
        </p:sp>
        <p:sp>
          <p:nvSpPr>
            <p:cNvPr id="61490" name="Text Box 206"/>
            <p:cNvSpPr txBox="1">
              <a:spLocks noChangeArrowheads="1"/>
            </p:cNvSpPr>
            <p:nvPr/>
          </p:nvSpPr>
          <p:spPr bwMode="auto">
            <a:xfrm>
              <a:off x="7812087" y="1470025"/>
              <a:ext cx="56991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153</a:t>
              </a:r>
            </a:p>
          </p:txBody>
        </p:sp>
        <p:sp>
          <p:nvSpPr>
            <p:cNvPr id="61491" name="Text Box 207"/>
            <p:cNvSpPr txBox="1">
              <a:spLocks noChangeArrowheads="1"/>
            </p:cNvSpPr>
            <p:nvPr/>
          </p:nvSpPr>
          <p:spPr bwMode="auto">
            <a:xfrm>
              <a:off x="880937" y="1003300"/>
              <a:ext cx="157822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Worst FCFS: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63744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5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6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7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8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9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0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1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2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3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4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5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6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7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8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9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0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1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2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3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4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5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6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7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8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9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0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1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2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3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4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5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6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7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8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9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0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1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2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3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4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5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63490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63702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3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4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5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6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7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8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63709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0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1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2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3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4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5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6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7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8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9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0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1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2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3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4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5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6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7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8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9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0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1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2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3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4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5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6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7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8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9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0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1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2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3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63491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492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3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4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5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63496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497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3498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3499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63500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1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2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3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4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5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6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7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8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9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0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1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2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3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4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5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6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7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8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9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0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1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2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sp>
        <p:nvSpPr>
          <p:cNvPr id="63524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5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grpSp>
        <p:nvGrpSpPr>
          <p:cNvPr id="6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6367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6369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62</a:t>
                </a:r>
              </a:p>
            </p:txBody>
          </p:sp>
          <p:sp>
            <p:nvSpPr>
              <p:cNvPr id="6369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57</a:t>
                </a:r>
              </a:p>
            </p:txBody>
          </p:sp>
          <p:sp>
            <p:nvSpPr>
              <p:cNvPr id="6369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9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22</a:t>
                </a:r>
              </a:p>
            </p:txBody>
          </p:sp>
          <p:sp>
            <p:nvSpPr>
              <p:cNvPr id="6369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84</a:t>
                </a:r>
              </a:p>
            </p:txBody>
          </p:sp>
          <p:sp>
            <p:nvSpPr>
              <p:cNvPr id="6370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</a:t>
                </a:r>
              </a:p>
            </p:txBody>
          </p:sp>
          <p:sp>
            <p:nvSpPr>
              <p:cNvPr id="6370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6368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104½</a:t>
                </a:r>
              </a:p>
            </p:txBody>
          </p:sp>
          <p:sp>
            <p:nvSpPr>
              <p:cNvPr id="6368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112</a:t>
                </a:r>
              </a:p>
            </p:txBody>
          </p:sp>
          <p:sp>
            <p:nvSpPr>
              <p:cNvPr id="6369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9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28</a:t>
                </a:r>
              </a:p>
            </p:txBody>
          </p:sp>
          <p:sp>
            <p:nvSpPr>
              <p:cNvPr id="6369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125</a:t>
                </a:r>
              </a:p>
            </p:txBody>
          </p:sp>
          <p:sp>
            <p:nvSpPr>
              <p:cNvPr id="6369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20</a:t>
                </a:r>
              </a:p>
            </p:txBody>
          </p:sp>
          <p:sp>
            <p:nvSpPr>
              <p:cNvPr id="6369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6368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100½</a:t>
                </a:r>
              </a:p>
            </p:txBody>
          </p:sp>
          <p:sp>
            <p:nvSpPr>
              <p:cNvPr id="6368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81</a:t>
                </a:r>
              </a:p>
            </p:txBody>
          </p:sp>
          <p:sp>
            <p:nvSpPr>
              <p:cNvPr id="6368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8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30</a:t>
                </a:r>
              </a:p>
            </p:txBody>
          </p:sp>
          <p:sp>
            <p:nvSpPr>
              <p:cNvPr id="6368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137</a:t>
                </a:r>
              </a:p>
            </p:txBody>
          </p:sp>
          <p:sp>
            <p:nvSpPr>
              <p:cNvPr id="6368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</a:t>
                </a:r>
              </a:p>
            </p:txBody>
          </p:sp>
          <p:sp>
            <p:nvSpPr>
              <p:cNvPr id="6368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6367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66¼ </a:t>
                </a:r>
              </a:p>
            </p:txBody>
          </p:sp>
          <p:sp>
            <p:nvSpPr>
              <p:cNvPr id="6367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88</a:t>
                </a:r>
              </a:p>
            </p:txBody>
          </p:sp>
          <p:sp>
            <p:nvSpPr>
              <p:cNvPr id="6367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7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20</a:t>
                </a:r>
              </a:p>
            </p:txBody>
          </p:sp>
          <p:sp>
            <p:nvSpPr>
              <p:cNvPr id="6367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72</a:t>
                </a:r>
              </a:p>
            </p:txBody>
          </p:sp>
          <p:sp>
            <p:nvSpPr>
              <p:cNvPr id="6367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20</a:t>
                </a:r>
              </a:p>
            </p:txBody>
          </p:sp>
          <p:sp>
            <p:nvSpPr>
              <p:cNvPr id="6368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531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6364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366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6366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6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6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66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66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366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4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365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121¾</a:t>
                </a:r>
              </a:p>
            </p:txBody>
          </p:sp>
          <p:sp>
            <p:nvSpPr>
              <p:cNvPr id="6365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365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6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6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366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  <p:grpSp>
          <p:nvGrpSpPr>
            <p:cNvPr id="6364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365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6365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65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5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5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5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365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4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364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83½</a:t>
                </a:r>
              </a:p>
            </p:txBody>
          </p:sp>
          <p:sp>
            <p:nvSpPr>
              <p:cNvPr id="6364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364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64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364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4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</p:grpSp>
      <p:grpSp>
        <p:nvGrpSpPr>
          <p:cNvPr id="1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6362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6363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95½</a:t>
                </a:r>
              </a:p>
            </p:txBody>
          </p:sp>
          <p:sp>
            <p:nvSpPr>
              <p:cNvPr id="6363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63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3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16</a:t>
                </a:r>
              </a:p>
            </p:txBody>
          </p:sp>
          <p:sp>
            <p:nvSpPr>
              <p:cNvPr id="6363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133</a:t>
                </a:r>
              </a:p>
            </p:txBody>
          </p:sp>
          <p:sp>
            <p:nvSpPr>
              <p:cNvPr id="6363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8</a:t>
                </a:r>
              </a:p>
            </p:txBody>
          </p:sp>
          <p:sp>
            <p:nvSpPr>
              <p:cNvPr id="6363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2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6362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57¼</a:t>
                </a:r>
              </a:p>
            </p:txBody>
          </p:sp>
          <p:sp>
            <p:nvSpPr>
              <p:cNvPr id="6362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56</a:t>
                </a:r>
              </a:p>
            </p:txBody>
          </p:sp>
          <p:sp>
            <p:nvSpPr>
              <p:cNvPr id="6362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2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3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63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8</a:t>
                </a:r>
              </a:p>
            </p:txBody>
          </p:sp>
          <p:sp>
            <p:nvSpPr>
              <p:cNvPr id="6363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6359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6361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99½</a:t>
                </a:r>
              </a:p>
            </p:txBody>
          </p:sp>
          <p:sp>
            <p:nvSpPr>
              <p:cNvPr id="6361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92</a:t>
                </a:r>
              </a:p>
            </p:txBody>
          </p:sp>
          <p:sp>
            <p:nvSpPr>
              <p:cNvPr id="6361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2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18</a:t>
                </a:r>
              </a:p>
            </p:txBody>
          </p:sp>
          <p:sp>
            <p:nvSpPr>
              <p:cNvPr id="6362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135</a:t>
                </a:r>
              </a:p>
            </p:txBody>
          </p:sp>
          <p:sp>
            <p:nvSpPr>
              <p:cNvPr id="6362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10</a:t>
                </a:r>
              </a:p>
            </p:txBody>
          </p:sp>
          <p:sp>
            <p:nvSpPr>
              <p:cNvPr id="6362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6361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99½</a:t>
                </a:r>
              </a:p>
            </p:txBody>
          </p:sp>
          <p:sp>
            <p:nvSpPr>
              <p:cNvPr id="6361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1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1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28</a:t>
                </a:r>
              </a:p>
            </p:txBody>
          </p:sp>
          <p:sp>
            <p:nvSpPr>
              <p:cNvPr id="6361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135</a:t>
                </a:r>
              </a:p>
            </p:txBody>
          </p:sp>
          <p:sp>
            <p:nvSpPr>
              <p:cNvPr id="6361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5</a:t>
                </a:r>
              </a:p>
            </p:txBody>
          </p:sp>
          <p:sp>
            <p:nvSpPr>
              <p:cNvPr id="6361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6360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61¼</a:t>
                </a:r>
              </a:p>
            </p:txBody>
          </p:sp>
          <p:sp>
            <p:nvSpPr>
              <p:cNvPr id="6360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0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0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6360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0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10</a:t>
                </a:r>
              </a:p>
            </p:txBody>
          </p:sp>
          <p:sp>
            <p:nvSpPr>
              <p:cNvPr id="6360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6359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61¼</a:t>
                </a:r>
              </a:p>
            </p:txBody>
          </p:sp>
          <p:sp>
            <p:nvSpPr>
              <p:cNvPr id="6359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58</a:t>
                </a:r>
              </a:p>
            </p:txBody>
          </p:sp>
          <p:sp>
            <p:nvSpPr>
              <p:cNvPr id="6359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59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20</a:t>
                </a:r>
              </a:p>
            </p:txBody>
          </p:sp>
          <p:sp>
            <p:nvSpPr>
              <p:cNvPr id="6360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0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5</a:t>
                </a:r>
              </a:p>
            </p:txBody>
          </p:sp>
          <p:sp>
            <p:nvSpPr>
              <p:cNvPr id="6360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53"/>
          <p:cNvGrpSpPr>
            <a:grpSpLocks/>
          </p:cNvGrpSpPr>
          <p:nvPr/>
        </p:nvGrpSpPr>
        <p:grpSpPr bwMode="auto">
          <a:xfrm>
            <a:off x="-76200" y="2133600"/>
            <a:ext cx="9297988" cy="3276600"/>
            <a:chOff x="-83496" y="685800"/>
            <a:chExt cx="9297302" cy="3276603"/>
          </a:xfrm>
        </p:grpSpPr>
        <p:grpSp>
          <p:nvGrpSpPr>
            <p:cNvPr id="63547" name="Group 298"/>
            <p:cNvGrpSpPr>
              <a:grpSpLocks/>
            </p:cNvGrpSpPr>
            <p:nvPr/>
          </p:nvGrpSpPr>
          <p:grpSpPr bwMode="auto">
            <a:xfrm>
              <a:off x="-83496" y="685800"/>
              <a:ext cx="9297302" cy="990600"/>
              <a:chOff x="-83496" y="762000"/>
              <a:chExt cx="9297302" cy="990600"/>
            </a:xfrm>
          </p:grpSpPr>
          <p:sp>
            <p:nvSpPr>
              <p:cNvPr id="63550" name="Rectangle 257"/>
              <p:cNvSpPr>
                <a:spLocks noChangeArrowheads="1"/>
              </p:cNvSpPr>
              <p:nvPr/>
            </p:nvSpPr>
            <p:spPr bwMode="auto">
              <a:xfrm>
                <a:off x="0" y="762000"/>
                <a:ext cx="9144000" cy="990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1" name="Rectangle 198"/>
              <p:cNvSpPr>
                <a:spLocks noChangeArrowheads="1"/>
              </p:cNvSpPr>
              <p:nvPr/>
            </p:nvSpPr>
            <p:spPr bwMode="auto">
              <a:xfrm>
                <a:off x="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2" name="Text Box 202"/>
              <p:cNvSpPr txBox="1">
                <a:spLocks noChangeArrowheads="1"/>
              </p:cNvSpPr>
              <p:nvPr/>
            </p:nvSpPr>
            <p:spPr bwMode="auto">
              <a:xfrm>
                <a:off x="-83496" y="1317174"/>
                <a:ext cx="31304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553" name="Text Box 203"/>
              <p:cNvSpPr txBox="1">
                <a:spLocks noChangeArrowheads="1"/>
              </p:cNvSpPr>
              <p:nvPr/>
            </p:nvSpPr>
            <p:spPr bwMode="auto">
              <a:xfrm>
                <a:off x="303854" y="1317174"/>
                <a:ext cx="31304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554" name="Text Box 204"/>
              <p:cNvSpPr txBox="1">
                <a:spLocks noChangeArrowheads="1"/>
              </p:cNvSpPr>
              <p:nvPr/>
            </p:nvSpPr>
            <p:spPr bwMode="auto">
              <a:xfrm>
                <a:off x="2990851" y="133146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56</a:t>
                </a:r>
              </a:p>
            </p:txBody>
          </p:sp>
          <p:sp>
            <p:nvSpPr>
              <p:cNvPr id="263" name="Rectangle 198"/>
              <p:cNvSpPr>
                <a:spLocks noChangeArrowheads="1"/>
              </p:cNvSpPr>
              <p:nvPr/>
            </p:nvSpPr>
            <p:spPr bwMode="auto">
              <a:xfrm>
                <a:off x="457802" y="838200"/>
                <a:ext cx="45716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 dirty="0">
                    <a:latin typeface="Helvetica" charset="0"/>
                    <a:cs typeface="Helvetica" charset="0"/>
                  </a:rPr>
                  <a:t>2</a:t>
                </a:r>
                <a:endParaRPr lang="en-US" sz="1800" b="0" dirty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6" name="Rectangle 198"/>
              <p:cNvSpPr>
                <a:spLocks noChangeArrowheads="1"/>
              </p:cNvSpPr>
              <p:nvPr/>
            </p:nvSpPr>
            <p:spPr bwMode="auto">
              <a:xfrm>
                <a:off x="9144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7" name="Rectangle 198"/>
              <p:cNvSpPr>
                <a:spLocks noChangeArrowheads="1"/>
              </p:cNvSpPr>
              <p:nvPr/>
            </p:nvSpPr>
            <p:spPr bwMode="auto">
              <a:xfrm>
                <a:off x="13716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8" name="Rectangle 198"/>
              <p:cNvSpPr>
                <a:spLocks noChangeArrowheads="1"/>
              </p:cNvSpPr>
              <p:nvPr/>
            </p:nvSpPr>
            <p:spPr bwMode="auto">
              <a:xfrm>
                <a:off x="18288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9" name="Rectangle 198"/>
              <p:cNvSpPr>
                <a:spLocks noChangeArrowheads="1"/>
              </p:cNvSpPr>
              <p:nvPr/>
            </p:nvSpPr>
            <p:spPr bwMode="auto">
              <a:xfrm>
                <a:off x="22860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0" name="Rectangle 198"/>
              <p:cNvSpPr>
                <a:spLocks noChangeArrowheads="1"/>
              </p:cNvSpPr>
              <p:nvPr/>
            </p:nvSpPr>
            <p:spPr bwMode="auto">
              <a:xfrm>
                <a:off x="27432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1" name="Rectangle 198"/>
              <p:cNvSpPr>
                <a:spLocks noChangeArrowheads="1"/>
              </p:cNvSpPr>
              <p:nvPr/>
            </p:nvSpPr>
            <p:spPr bwMode="auto">
              <a:xfrm>
                <a:off x="32004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2" name="Rectangle 198"/>
              <p:cNvSpPr>
                <a:spLocks noChangeArrowheads="1"/>
              </p:cNvSpPr>
              <p:nvPr/>
            </p:nvSpPr>
            <p:spPr bwMode="auto">
              <a:xfrm>
                <a:off x="3657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3" name="Rectangle 198"/>
              <p:cNvSpPr>
                <a:spLocks noChangeArrowheads="1"/>
              </p:cNvSpPr>
              <p:nvPr/>
            </p:nvSpPr>
            <p:spPr bwMode="auto">
              <a:xfrm>
                <a:off x="41148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4" name="Rectangle 198"/>
              <p:cNvSpPr>
                <a:spLocks noChangeArrowheads="1"/>
              </p:cNvSpPr>
              <p:nvPr/>
            </p:nvSpPr>
            <p:spPr bwMode="auto">
              <a:xfrm>
                <a:off x="45720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5" name="Rectangle 198"/>
              <p:cNvSpPr>
                <a:spLocks noChangeArrowheads="1"/>
              </p:cNvSpPr>
              <p:nvPr/>
            </p:nvSpPr>
            <p:spPr bwMode="auto">
              <a:xfrm>
                <a:off x="50292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6" name="Rectangle 198"/>
              <p:cNvSpPr>
                <a:spLocks noChangeArrowheads="1"/>
              </p:cNvSpPr>
              <p:nvPr/>
            </p:nvSpPr>
            <p:spPr bwMode="auto">
              <a:xfrm>
                <a:off x="54864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7" name="Rectangle 198"/>
              <p:cNvSpPr>
                <a:spLocks noChangeArrowheads="1"/>
              </p:cNvSpPr>
              <p:nvPr/>
            </p:nvSpPr>
            <p:spPr bwMode="auto">
              <a:xfrm>
                <a:off x="5943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8" name="Rectangle 198"/>
              <p:cNvSpPr>
                <a:spLocks noChangeArrowheads="1"/>
              </p:cNvSpPr>
              <p:nvPr/>
            </p:nvSpPr>
            <p:spPr bwMode="auto">
              <a:xfrm>
                <a:off x="8229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9" name="Rectangle 198"/>
              <p:cNvSpPr>
                <a:spLocks noChangeArrowheads="1"/>
              </p:cNvSpPr>
              <p:nvPr/>
            </p:nvSpPr>
            <p:spPr bwMode="auto">
              <a:xfrm>
                <a:off x="77724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70" name="Text Box 203"/>
              <p:cNvSpPr txBox="1">
                <a:spLocks noChangeArrowheads="1"/>
              </p:cNvSpPr>
              <p:nvPr/>
            </p:nvSpPr>
            <p:spPr bwMode="auto">
              <a:xfrm>
                <a:off x="685801" y="1317174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16</a:t>
                </a:r>
              </a:p>
            </p:txBody>
          </p:sp>
          <p:sp>
            <p:nvSpPr>
              <p:cNvPr id="63571" name="Text Box 203"/>
              <p:cNvSpPr txBox="1">
                <a:spLocks noChangeArrowheads="1"/>
              </p:cNvSpPr>
              <p:nvPr/>
            </p:nvSpPr>
            <p:spPr bwMode="auto">
              <a:xfrm>
                <a:off x="11587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24</a:t>
                </a:r>
              </a:p>
            </p:txBody>
          </p:sp>
          <p:sp>
            <p:nvSpPr>
              <p:cNvPr id="63572" name="Text Box 203"/>
              <p:cNvSpPr txBox="1">
                <a:spLocks noChangeArrowheads="1"/>
              </p:cNvSpPr>
              <p:nvPr/>
            </p:nvSpPr>
            <p:spPr bwMode="auto">
              <a:xfrm>
                <a:off x="16159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573" name="Text Box 203"/>
              <p:cNvSpPr txBox="1">
                <a:spLocks noChangeArrowheads="1"/>
              </p:cNvSpPr>
              <p:nvPr/>
            </p:nvSpPr>
            <p:spPr bwMode="auto">
              <a:xfrm>
                <a:off x="20731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40</a:t>
                </a:r>
              </a:p>
            </p:txBody>
          </p:sp>
          <p:sp>
            <p:nvSpPr>
              <p:cNvPr id="63574" name="Text Box 203"/>
              <p:cNvSpPr txBox="1">
                <a:spLocks noChangeArrowheads="1"/>
              </p:cNvSpPr>
              <p:nvPr/>
            </p:nvSpPr>
            <p:spPr bwMode="auto">
              <a:xfrm>
                <a:off x="25303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48</a:t>
                </a:r>
              </a:p>
            </p:txBody>
          </p:sp>
          <p:sp>
            <p:nvSpPr>
              <p:cNvPr id="63575" name="Text Box 204"/>
              <p:cNvSpPr txBox="1">
                <a:spLocks noChangeArrowheads="1"/>
              </p:cNvSpPr>
              <p:nvPr/>
            </p:nvSpPr>
            <p:spPr bwMode="auto">
              <a:xfrm>
                <a:off x="3505201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64</a:t>
                </a:r>
              </a:p>
            </p:txBody>
          </p:sp>
          <p:sp>
            <p:nvSpPr>
              <p:cNvPr id="63576" name="Text Box 204"/>
              <p:cNvSpPr txBox="1">
                <a:spLocks noChangeArrowheads="1"/>
              </p:cNvSpPr>
              <p:nvPr/>
            </p:nvSpPr>
            <p:spPr bwMode="auto">
              <a:xfrm>
                <a:off x="39019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72</a:t>
                </a:r>
              </a:p>
            </p:txBody>
          </p:sp>
          <p:sp>
            <p:nvSpPr>
              <p:cNvPr id="63577" name="Text Box 204"/>
              <p:cNvSpPr txBox="1">
                <a:spLocks noChangeArrowheads="1"/>
              </p:cNvSpPr>
              <p:nvPr/>
            </p:nvSpPr>
            <p:spPr bwMode="auto">
              <a:xfrm>
                <a:off x="43591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578" name="Text Box 204"/>
              <p:cNvSpPr txBox="1">
                <a:spLocks noChangeArrowheads="1"/>
              </p:cNvSpPr>
              <p:nvPr/>
            </p:nvSpPr>
            <p:spPr bwMode="auto">
              <a:xfrm>
                <a:off x="4816379" y="133015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88</a:t>
                </a:r>
              </a:p>
            </p:txBody>
          </p:sp>
          <p:sp>
            <p:nvSpPr>
              <p:cNvPr id="63579" name="Text Box 204"/>
              <p:cNvSpPr txBox="1">
                <a:spLocks noChangeArrowheads="1"/>
              </p:cNvSpPr>
              <p:nvPr/>
            </p:nvSpPr>
            <p:spPr bwMode="auto">
              <a:xfrm>
                <a:off x="5257801" y="133015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96</a:t>
                </a:r>
              </a:p>
            </p:txBody>
          </p:sp>
          <p:sp>
            <p:nvSpPr>
              <p:cNvPr id="63580" name="Text Box 204"/>
              <p:cNvSpPr txBox="1">
                <a:spLocks noChangeArrowheads="1"/>
              </p:cNvSpPr>
              <p:nvPr/>
            </p:nvSpPr>
            <p:spPr bwMode="auto">
              <a:xfrm>
                <a:off x="5638801" y="1318483"/>
                <a:ext cx="569797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104</a:t>
                </a:r>
              </a:p>
            </p:txBody>
          </p:sp>
          <p:sp>
            <p:nvSpPr>
              <p:cNvPr id="63581" name="Text Box 204"/>
              <p:cNvSpPr txBox="1">
                <a:spLocks noChangeArrowheads="1"/>
              </p:cNvSpPr>
              <p:nvPr/>
            </p:nvSpPr>
            <p:spPr bwMode="auto">
              <a:xfrm>
                <a:off x="6149038" y="1318483"/>
                <a:ext cx="55656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112</a:t>
                </a:r>
              </a:p>
            </p:txBody>
          </p:sp>
          <p:sp>
            <p:nvSpPr>
              <p:cNvPr id="63582" name="Rectangle 198"/>
              <p:cNvSpPr>
                <a:spLocks noChangeArrowheads="1"/>
              </p:cNvSpPr>
              <p:nvPr/>
            </p:nvSpPr>
            <p:spPr bwMode="auto">
              <a:xfrm>
                <a:off x="64008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3" name="Rectangle 198"/>
              <p:cNvSpPr>
                <a:spLocks noChangeArrowheads="1"/>
              </p:cNvSpPr>
              <p:nvPr/>
            </p:nvSpPr>
            <p:spPr bwMode="auto">
              <a:xfrm>
                <a:off x="68580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4" name="Rectangle 198"/>
              <p:cNvSpPr>
                <a:spLocks noChangeArrowheads="1"/>
              </p:cNvSpPr>
              <p:nvPr/>
            </p:nvSpPr>
            <p:spPr bwMode="auto">
              <a:xfrm>
                <a:off x="73152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5" name="Text Box 204"/>
              <p:cNvSpPr txBox="1">
                <a:spLocks noChangeArrowheads="1"/>
              </p:cNvSpPr>
              <p:nvPr/>
            </p:nvSpPr>
            <p:spPr bwMode="auto">
              <a:xfrm>
                <a:off x="6606238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120</a:t>
                </a:r>
              </a:p>
            </p:txBody>
          </p:sp>
          <p:sp>
            <p:nvSpPr>
              <p:cNvPr id="63586" name="Text Box 204"/>
              <p:cNvSpPr txBox="1">
                <a:spLocks noChangeArrowheads="1"/>
              </p:cNvSpPr>
              <p:nvPr/>
            </p:nvSpPr>
            <p:spPr bwMode="auto">
              <a:xfrm>
                <a:off x="7050201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128</a:t>
                </a:r>
              </a:p>
            </p:txBody>
          </p:sp>
          <p:sp>
            <p:nvSpPr>
              <p:cNvPr id="63587" name="Text Box 204"/>
              <p:cNvSpPr txBox="1">
                <a:spLocks noChangeArrowheads="1"/>
              </p:cNvSpPr>
              <p:nvPr/>
            </p:nvSpPr>
            <p:spPr bwMode="auto">
              <a:xfrm>
                <a:off x="75074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>
                    <a:latin typeface="Helvetica" charset="0"/>
                    <a:cs typeface="Helvetica" charset="0"/>
                  </a:rPr>
                  <a:t>133</a:t>
                </a:r>
              </a:p>
            </p:txBody>
          </p:sp>
          <p:sp>
            <p:nvSpPr>
              <p:cNvPr id="63588" name="Text Box 204"/>
              <p:cNvSpPr txBox="1">
                <a:spLocks noChangeArrowheads="1"/>
              </p:cNvSpPr>
              <p:nvPr/>
            </p:nvSpPr>
            <p:spPr bwMode="auto">
              <a:xfrm>
                <a:off x="79248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141</a:t>
                </a:r>
              </a:p>
            </p:txBody>
          </p:sp>
          <p:sp>
            <p:nvSpPr>
              <p:cNvPr id="63589" name="Text Box 204"/>
              <p:cNvSpPr txBox="1">
                <a:spLocks noChangeArrowheads="1"/>
              </p:cNvSpPr>
              <p:nvPr/>
            </p:nvSpPr>
            <p:spPr bwMode="auto">
              <a:xfrm>
                <a:off x="8305801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149</a:t>
                </a:r>
              </a:p>
            </p:txBody>
          </p:sp>
          <p:sp>
            <p:nvSpPr>
              <p:cNvPr id="63590" name="Rectangle 198"/>
              <p:cNvSpPr>
                <a:spLocks noChangeArrowheads="1"/>
              </p:cNvSpPr>
              <p:nvPr/>
            </p:nvSpPr>
            <p:spPr bwMode="auto">
              <a:xfrm>
                <a:off x="86868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91" name="Text Box 204"/>
              <p:cNvSpPr txBox="1">
                <a:spLocks noChangeArrowheads="1"/>
              </p:cNvSpPr>
              <p:nvPr/>
            </p:nvSpPr>
            <p:spPr bwMode="auto">
              <a:xfrm>
                <a:off x="86868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</p:grpSp>
        <p:cxnSp>
          <p:nvCxnSpPr>
            <p:cNvPr id="63548" name="Straight Arrow Connector 255"/>
            <p:cNvCxnSpPr>
              <a:cxnSpLocks noChangeShapeType="1"/>
            </p:cNvCxnSpPr>
            <p:nvPr/>
          </p:nvCxnSpPr>
          <p:spPr bwMode="auto">
            <a:xfrm flipH="1">
              <a:off x="2888085" y="1676400"/>
              <a:ext cx="312318" cy="15240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9" name="Straight Arrow Connector 256"/>
            <p:cNvCxnSpPr>
              <a:cxnSpLocks noChangeShapeType="1"/>
            </p:cNvCxnSpPr>
            <p:nvPr/>
          </p:nvCxnSpPr>
          <p:spPr bwMode="auto">
            <a:xfrm rot="5400000">
              <a:off x="1866893" y="2476495"/>
              <a:ext cx="2286002" cy="6858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35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36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37" name="Rectangle 198"/>
          <p:cNvSpPr>
            <a:spLocks noChangeArrowheads="1"/>
          </p:cNvSpPr>
          <p:nvPr/>
        </p:nvSpPr>
        <p:spPr bwMode="auto">
          <a:xfrm>
            <a:off x="7620000" y="838200"/>
            <a:ext cx="457200" cy="609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[8]</a:t>
            </a:r>
          </a:p>
        </p:txBody>
      </p:sp>
      <p:sp>
        <p:nvSpPr>
          <p:cNvPr id="63538" name="Rectangle 199"/>
          <p:cNvSpPr>
            <a:spLocks noChangeArrowheads="1"/>
          </p:cNvSpPr>
          <p:nvPr/>
        </p:nvSpPr>
        <p:spPr bwMode="auto">
          <a:xfrm>
            <a:off x="6384925" y="838200"/>
            <a:ext cx="1235075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[24]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39" name="Rectangle 200"/>
          <p:cNvSpPr>
            <a:spLocks noChangeArrowheads="1"/>
          </p:cNvSpPr>
          <p:nvPr/>
        </p:nvSpPr>
        <p:spPr bwMode="auto">
          <a:xfrm>
            <a:off x="4724400" y="838200"/>
            <a:ext cx="1660525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[53]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40" name="Rectangle 201"/>
          <p:cNvSpPr>
            <a:spLocks noChangeArrowheads="1"/>
          </p:cNvSpPr>
          <p:nvPr/>
        </p:nvSpPr>
        <p:spPr bwMode="auto">
          <a:xfrm>
            <a:off x="2438400" y="8382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[68]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41" name="Text Box 202"/>
          <p:cNvSpPr txBox="1">
            <a:spLocks noChangeArrowheads="1"/>
          </p:cNvSpPr>
          <p:nvPr/>
        </p:nvSpPr>
        <p:spPr bwMode="auto">
          <a:xfrm>
            <a:off x="2252663" y="1470025"/>
            <a:ext cx="312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0</a:t>
            </a:r>
          </a:p>
        </p:txBody>
      </p:sp>
      <p:sp>
        <p:nvSpPr>
          <p:cNvPr id="63542" name="Text Box 203"/>
          <p:cNvSpPr txBox="1">
            <a:spLocks noChangeArrowheads="1"/>
          </p:cNvSpPr>
          <p:nvPr/>
        </p:nvSpPr>
        <p:spPr bwMode="auto">
          <a:xfrm>
            <a:off x="4511675" y="1470025"/>
            <a:ext cx="441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68</a:t>
            </a:r>
          </a:p>
        </p:txBody>
      </p:sp>
      <p:sp>
        <p:nvSpPr>
          <p:cNvPr id="63543" name="Text Box 204"/>
          <p:cNvSpPr txBox="1">
            <a:spLocks noChangeArrowheads="1"/>
          </p:cNvSpPr>
          <p:nvPr/>
        </p:nvSpPr>
        <p:spPr bwMode="auto">
          <a:xfrm>
            <a:off x="6124575" y="1470025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121</a:t>
            </a:r>
          </a:p>
        </p:txBody>
      </p:sp>
      <p:sp>
        <p:nvSpPr>
          <p:cNvPr id="63544" name="Text Box 205"/>
          <p:cNvSpPr txBox="1">
            <a:spLocks noChangeArrowheads="1"/>
          </p:cNvSpPr>
          <p:nvPr/>
        </p:nvSpPr>
        <p:spPr bwMode="auto">
          <a:xfrm>
            <a:off x="7343775" y="1470025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145</a:t>
            </a:r>
          </a:p>
        </p:txBody>
      </p:sp>
      <p:sp>
        <p:nvSpPr>
          <p:cNvPr id="63545" name="Text Box 206"/>
          <p:cNvSpPr txBox="1">
            <a:spLocks noChangeArrowheads="1"/>
          </p:cNvSpPr>
          <p:nvPr/>
        </p:nvSpPr>
        <p:spPr bwMode="auto">
          <a:xfrm>
            <a:off x="7812088" y="1470025"/>
            <a:ext cx="5699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153</a:t>
            </a:r>
          </a:p>
        </p:txBody>
      </p:sp>
      <p:sp>
        <p:nvSpPr>
          <p:cNvPr id="63546" name="Text Box 207"/>
          <p:cNvSpPr txBox="1">
            <a:spLocks noChangeArrowheads="1"/>
          </p:cNvSpPr>
          <p:nvPr/>
        </p:nvSpPr>
        <p:spPr bwMode="auto">
          <a:xfrm>
            <a:off x="881063" y="1003300"/>
            <a:ext cx="1577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Worst FCFS: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1" y="1024929"/>
            <a:ext cx="8415337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infinite (</a:t>
            </a:r>
            <a:r>
              <a:rPr lang="en-US" altLang="ko-KR" b="0" i="1" dirty="0">
                <a:latin typeface="Helvetica" charset="0"/>
                <a:ea typeface="굴림" charset="0"/>
                <a:cs typeface="굴림" charset="0"/>
                <a:sym typeface="Symbol" charset="0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Get back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  <a:sym typeface="Symbol" charset="0"/>
              </a:rPr>
              <a:t>FCFS/FIFO</a:t>
            </a: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Actual choices of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Initially, UNIX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time slice today is between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context-switching overhead is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Roughly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1%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endParaRPr lang="ko-KR" altLang="en-US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Survey thanks</a:t>
            </a:r>
          </a:p>
          <a:p>
            <a:r>
              <a:rPr lang="en-US" dirty="0" smtClean="0"/>
              <a:t>Midterm </a:t>
            </a:r>
            <a:r>
              <a:rPr lang="en-US" dirty="0" smtClean="0"/>
              <a:t>Monday 6pm</a:t>
            </a:r>
          </a:p>
          <a:p>
            <a:pPr lvl="1"/>
            <a:r>
              <a:rPr lang="en-US" dirty="0"/>
              <a:t>145 DWINELLE  (</a:t>
            </a:r>
            <a:r>
              <a:rPr lang="en-US" dirty="0" err="1"/>
              <a:t>aa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/>
              <a:t>ft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 2040 VALLEY LSB (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/>
              <a:t>jl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 2060 VALLEY LSB (</a:t>
            </a:r>
            <a:r>
              <a:rPr lang="en-US" dirty="0" err="1"/>
              <a:t>jm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/>
              <a:t>ni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session </a:t>
            </a:r>
            <a:r>
              <a:rPr lang="en-US" dirty="0" smtClean="0"/>
              <a:t>1-3</a:t>
            </a:r>
            <a:r>
              <a:rPr lang="en-US" dirty="0"/>
              <a:t>:00 pm on </a:t>
            </a:r>
            <a:r>
              <a:rPr lang="en-US" dirty="0" smtClean="0"/>
              <a:t>Sat 9/26 @100 GPB</a:t>
            </a:r>
          </a:p>
          <a:p>
            <a:r>
              <a:rPr lang="en-US" dirty="0" smtClean="0"/>
              <a:t>Vote: Q&amp;A Monday ???</a:t>
            </a:r>
          </a:p>
          <a:p>
            <a:r>
              <a:rPr lang="en-US" dirty="0" smtClean="0"/>
              <a:t>Design review is to help you get a clear path to completion – not a big grading hurdle</a:t>
            </a:r>
          </a:p>
          <a:p>
            <a:r>
              <a:rPr lang="en-US" dirty="0" smtClean="0"/>
              <a:t>HWs are to help you internalize the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project test jigs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pic>
        <p:nvPicPr>
          <p:cNvPr id="7" name="Picture 6" descr="Screen Shot 2014-09-24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4" y="914400"/>
            <a:ext cx="2334276" cy="22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6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64606"/>
            <a:ext cx="8610600" cy="6019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2800" b="0" dirty="0" smtClean="0">
                <a:latin typeface="Helvetica" charset="0"/>
                <a:ea typeface="굴림" charset="0"/>
                <a:cs typeface="굴림" charset="0"/>
              </a:rPr>
              <a:t>Shortest </a:t>
            </a: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Job First (SJF):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Run whatever job has the least amount of </a:t>
            </a:r>
            <a:b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computation to 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do</a:t>
            </a: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Shortest Remaining Time First (SRTF):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Preemptive version of SJF: if job arrives and has a shorter time to completion than the remaining time on the current job, immediately preempt CPU</a:t>
            </a:r>
          </a:p>
          <a:p>
            <a:pPr lvl="2"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but how do you now???</a:t>
            </a:r>
            <a:endParaRPr lang="en-US" altLang="ko-KR" sz="20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sz="2800" b="0" dirty="0" smtClean="0">
                <a:latin typeface="Helvetica" charset="0"/>
                <a:ea typeface="굴림" charset="0"/>
                <a:cs typeface="굴림" charset="0"/>
              </a:rPr>
              <a:t>Idea </a:t>
            </a: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is to get short jobs out of the system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Big effect on short jobs, only small effect on long ones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Result is better average response 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time</a:t>
            </a:r>
          </a:p>
          <a:p>
            <a:pPr>
              <a:defRPr/>
            </a:pPr>
            <a:r>
              <a:rPr lang="en-US" altLang="ko-KR" sz="2800" dirty="0" smtClean="0">
                <a:latin typeface="Helvetica" charset="0"/>
                <a:ea typeface="굴림" charset="0"/>
                <a:cs typeface="굴림" charset="0"/>
              </a:rPr>
              <a:t>Want a simple approximation to SRTF …</a:t>
            </a: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17686"/>
            <a:ext cx="19812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vs. SJF</a:t>
            </a:r>
            <a:endParaRPr lang="en-US" dirty="0"/>
          </a:p>
        </p:txBody>
      </p:sp>
      <p:pic>
        <p:nvPicPr>
          <p:cNvPr id="4" name="Content Placeholder 3" descr="badFIFO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1680" r="-31680"/>
          <a:stretch>
            <a:fillRect/>
          </a:stretch>
        </p:blipFill>
        <p:spPr>
          <a:xfrm>
            <a:off x="-1229395" y="1033959"/>
            <a:ext cx="10247801" cy="5635896"/>
          </a:xfrm>
        </p:spPr>
      </p:pic>
      <p:sp>
        <p:nvSpPr>
          <p:cNvPr id="5" name="Cloud Callout 4"/>
          <p:cNvSpPr/>
          <p:nvPr/>
        </p:nvSpPr>
        <p:spPr>
          <a:xfrm>
            <a:off x="3418970" y="4145155"/>
            <a:ext cx="3446880" cy="1856248"/>
          </a:xfrm>
          <a:prstGeom prst="cloudCallout">
            <a:avLst>
              <a:gd name="adj1" fmla="val -77328"/>
              <a:gd name="adj2" fmla="val 322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what if more and more short jobs keep arriving, e.g., lots of little I/</a:t>
            </a:r>
            <a:r>
              <a:rPr lang="en-US" dirty="0" err="1" smtClean="0"/>
              <a:t>Os</a:t>
            </a:r>
            <a:r>
              <a:rPr lang="en-US" dirty="0" smtClean="0"/>
              <a:t> ???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35" y="3144352"/>
            <a:ext cx="1608311" cy="1773651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86" y="367647"/>
            <a:ext cx="1291710" cy="13326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Discussion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1236"/>
            <a:ext cx="85344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SJF/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SRTF are best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at minimizing average response time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Provably optimal (SJF among non-preemptive, SRTF among preemptive)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Since SRTF is always at least as good as SJF, focus on SRTF</a:t>
            </a:r>
          </a:p>
          <a:p>
            <a:pPr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Comparison of SRTF with FCFS and RR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all jobs the same length?</a:t>
            </a:r>
          </a:p>
          <a:p>
            <a:pPr lvl="2"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SJF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becomes the same as FCFS (i.e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.,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FCFS is best can do if all jobs the same length)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jobs have varying length?</a:t>
            </a:r>
          </a:p>
          <a:p>
            <a:pPr lvl="2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SRTF (and RR): short jobs not stuck behind long ones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Three jobs:	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A,B: CPU bound, each run for a week</a:t>
            </a:r>
            <a:br>
              <a:rPr lang="en-US" altLang="ko-KR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C: I/O bound, loop 1ms CPU, 9ms disk I/O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If only one at a time, C uses 90% of the disk, A or B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use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100% of the CPU</a:t>
            </a: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With FIFO: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Once A or B get in, keep CPU for one week each</a:t>
            </a: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about RR or SRTF?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Easier to see with a timeline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10200" y="914400"/>
            <a:ext cx="2136775" cy="1785938"/>
            <a:chOff x="574" y="576"/>
            <a:chExt cx="1346" cy="1125"/>
          </a:xfrm>
        </p:grpSpPr>
        <p:sp>
          <p:nvSpPr>
            <p:cNvPr id="71689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1690" name="Group 33"/>
            <p:cNvGrpSpPr>
              <a:grpSpLocks/>
            </p:cNvGrpSpPr>
            <p:nvPr/>
          </p:nvGrpSpPr>
          <p:grpSpPr bwMode="auto">
            <a:xfrm>
              <a:off x="574" y="576"/>
              <a:ext cx="1301" cy="1125"/>
              <a:chOff x="574" y="576"/>
              <a:chExt cx="1301" cy="1125"/>
            </a:xfrm>
          </p:grpSpPr>
          <p:sp>
            <p:nvSpPr>
              <p:cNvPr id="71691" name="Text Box 18"/>
              <p:cNvSpPr txBox="1">
                <a:spLocks noChangeArrowheads="1"/>
              </p:cNvSpPr>
              <p:nvPr/>
            </p:nvSpPr>
            <p:spPr bwMode="auto">
              <a:xfrm>
                <a:off x="1088" y="576"/>
                <a:ext cx="22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buFontTx/>
                  <a:buNone/>
                </a:pPr>
                <a:r>
                  <a:rPr lang="en-US" sz="1800">
                    <a:latin typeface="Arial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71692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5" cy="857"/>
                <a:chOff x="574" y="844"/>
                <a:chExt cx="435" cy="857"/>
              </a:xfrm>
            </p:grpSpPr>
            <p:sp>
              <p:nvSpPr>
                <p:cNvPr id="71705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706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707" name="Group 12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70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71693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5" cy="857"/>
                <a:chOff x="574" y="844"/>
                <a:chExt cx="435" cy="857"/>
              </a:xfrm>
            </p:grpSpPr>
            <p:sp>
              <p:nvSpPr>
                <p:cNvPr id="71700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701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702" name="Group 24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7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71694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5" cy="857"/>
                <a:chOff x="574" y="844"/>
                <a:chExt cx="435" cy="857"/>
              </a:xfrm>
            </p:grpSpPr>
            <p:sp>
              <p:nvSpPr>
                <p:cNvPr id="71695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696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697" name="Group 30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6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69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71685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6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7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8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Arial" charset="0"/>
                  <a:cs typeface="Arial" charset="0"/>
                </a:rPr>
                <a:t>A or B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RR vs. SRTF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735013" y="2786063"/>
            <a:ext cx="7567612" cy="1635125"/>
            <a:chOff x="463" y="1755"/>
            <a:chExt cx="4767" cy="1030"/>
          </a:xfrm>
        </p:grpSpPr>
        <p:sp>
          <p:nvSpPr>
            <p:cNvPr id="73775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3776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73795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6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7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73793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4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8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73791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2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9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73789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0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80" name="Group 41"/>
            <p:cNvGrpSpPr>
              <a:grpSpLocks/>
            </p:cNvGrpSpPr>
            <p:nvPr/>
          </p:nvGrpSpPr>
          <p:grpSpPr bwMode="auto">
            <a:xfrm>
              <a:off x="581" y="2360"/>
              <a:ext cx="426" cy="425"/>
              <a:chOff x="619" y="1296"/>
              <a:chExt cx="341" cy="425"/>
            </a:xfrm>
          </p:grpSpPr>
          <p:sp>
            <p:nvSpPr>
              <p:cNvPr id="73787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88" name="Text Box 43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81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200">
                  <a:latin typeface="Helvetica" charset="0"/>
                  <a:cs typeface="Helvetica" charset="0"/>
                </a:rPr>
                <a:t>CABAB…</a:t>
              </a:r>
            </a:p>
          </p:txBody>
        </p:sp>
        <p:sp>
          <p:nvSpPr>
            <p:cNvPr id="73782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200">
                  <a:latin typeface="Helvetica" charset="0"/>
                  <a:cs typeface="Helvetica" charset="0"/>
                </a:rPr>
                <a:t>C</a:t>
              </a:r>
            </a:p>
          </p:txBody>
        </p:sp>
        <p:grpSp>
          <p:nvGrpSpPr>
            <p:cNvPr id="73783" name="Group 75"/>
            <p:cNvGrpSpPr>
              <a:grpSpLocks/>
            </p:cNvGrpSpPr>
            <p:nvPr/>
          </p:nvGrpSpPr>
          <p:grpSpPr bwMode="auto">
            <a:xfrm>
              <a:off x="1061" y="2360"/>
              <a:ext cx="426" cy="425"/>
              <a:chOff x="619" y="1296"/>
              <a:chExt cx="341" cy="425"/>
            </a:xfrm>
          </p:grpSpPr>
          <p:sp>
            <p:nvSpPr>
              <p:cNvPr id="73785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86" name="Text Box 77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84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RR 1ms time slice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835025" y="957263"/>
            <a:ext cx="7467600" cy="1743075"/>
            <a:chOff x="526" y="603"/>
            <a:chExt cx="4704" cy="1098"/>
          </a:xfrm>
        </p:grpSpPr>
        <p:grpSp>
          <p:nvGrpSpPr>
            <p:cNvPr id="73757" name="Group 72"/>
            <p:cNvGrpSpPr>
              <a:grpSpLocks/>
            </p:cNvGrpSpPr>
            <p:nvPr/>
          </p:nvGrpSpPr>
          <p:grpSpPr bwMode="auto">
            <a:xfrm>
              <a:off x="4420" y="1276"/>
              <a:ext cx="426" cy="425"/>
              <a:chOff x="619" y="1296"/>
              <a:chExt cx="341" cy="425"/>
            </a:xfrm>
          </p:grpSpPr>
          <p:sp>
            <p:nvSpPr>
              <p:cNvPr id="73773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4" name="Text Box 74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grpSp>
          <p:nvGrpSpPr>
            <p:cNvPr id="73758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73767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8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9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0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1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2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59" name="Group 14"/>
            <p:cNvGrpSpPr>
              <a:grpSpLocks/>
            </p:cNvGrpSpPr>
            <p:nvPr/>
          </p:nvGrpSpPr>
          <p:grpSpPr bwMode="auto">
            <a:xfrm>
              <a:off x="572" y="1276"/>
              <a:ext cx="435" cy="425"/>
              <a:chOff x="612" y="1296"/>
              <a:chExt cx="348" cy="425"/>
            </a:xfrm>
          </p:grpSpPr>
          <p:sp>
            <p:nvSpPr>
              <p:cNvPr id="73765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6" name="Text Box 13"/>
              <p:cNvSpPr txBox="1">
                <a:spLocks noChangeArrowheads="1"/>
              </p:cNvSpPr>
              <p:nvPr/>
            </p:nvSpPr>
            <p:spPr bwMode="auto">
              <a:xfrm>
                <a:off x="612" y="1343"/>
                <a:ext cx="280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60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73761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62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  <p:sp>
          <p:nvSpPr>
            <p:cNvPr id="73763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73764" name="Text Box 79"/>
            <p:cNvSpPr txBox="1">
              <a:spLocks noChangeArrowheads="1"/>
            </p:cNvSpPr>
            <p:nvPr/>
          </p:nvSpPr>
          <p:spPr bwMode="auto">
            <a:xfrm>
              <a:off x="1882" y="1230"/>
              <a:ext cx="19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RR 100ms time slice</a:t>
              </a:r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822325" y="4614863"/>
            <a:ext cx="7480300" cy="1743075"/>
            <a:chOff x="518" y="2907"/>
            <a:chExt cx="4712" cy="1098"/>
          </a:xfrm>
        </p:grpSpPr>
        <p:sp>
          <p:nvSpPr>
            <p:cNvPr id="73736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3737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73755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6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38" name="Group 53"/>
            <p:cNvGrpSpPr>
              <a:grpSpLocks/>
            </p:cNvGrpSpPr>
            <p:nvPr/>
          </p:nvGrpSpPr>
          <p:grpSpPr bwMode="auto">
            <a:xfrm>
              <a:off x="581" y="3580"/>
              <a:ext cx="426" cy="425"/>
              <a:chOff x="619" y="1296"/>
              <a:chExt cx="341" cy="425"/>
            </a:xfrm>
          </p:grpSpPr>
          <p:sp>
            <p:nvSpPr>
              <p:cNvPr id="73753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4" name="Text Box 55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39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0" name="Text Box 59"/>
            <p:cNvSpPr txBox="1">
              <a:spLocks noChangeArrowheads="1"/>
            </p:cNvSpPr>
            <p:nvPr/>
          </p:nvSpPr>
          <p:spPr bwMode="auto">
            <a:xfrm>
              <a:off x="518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grpSp>
          <p:nvGrpSpPr>
            <p:cNvPr id="73741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73751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2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42" name="Group 64"/>
            <p:cNvGrpSpPr>
              <a:grpSpLocks/>
            </p:cNvGrpSpPr>
            <p:nvPr/>
          </p:nvGrpSpPr>
          <p:grpSpPr bwMode="auto">
            <a:xfrm>
              <a:off x="1013" y="3580"/>
              <a:ext cx="426" cy="425"/>
              <a:chOff x="619" y="1296"/>
              <a:chExt cx="341" cy="425"/>
            </a:xfrm>
          </p:grpSpPr>
          <p:sp>
            <p:nvSpPr>
              <p:cNvPr id="73749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0" name="Text Box 66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grpSp>
          <p:nvGrpSpPr>
            <p:cNvPr id="73743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73747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8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3744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5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6" name="Text Box 81"/>
            <p:cNvSpPr txBox="1">
              <a:spLocks noChangeArrowheads="1"/>
            </p:cNvSpPr>
            <p:nvPr/>
          </p:nvSpPr>
          <p:spPr bwMode="auto">
            <a:xfrm>
              <a:off x="2566" y="3435"/>
              <a:ext cx="6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828800"/>
            <a:ext cx="2438400" cy="1143000"/>
          </a:xfrm>
          <a:prstGeom prst="wedgeRoundRectCallout">
            <a:avLst>
              <a:gd name="adj1" fmla="val -232135"/>
              <a:gd name="adj2" fmla="val 66059"/>
              <a:gd name="adj3" fmla="val 16667"/>
            </a:avLst>
          </a:prstGeom>
          <a:solidFill>
            <a:srgbClr val="D9D9D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226603"/>
              <a:gd name="adj2" fmla="val 52716"/>
              <a:gd name="adj3" fmla="val 16667"/>
            </a:avLst>
          </a:prstGeom>
          <a:solidFill>
            <a:srgbClr val="D9D9D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  <a:defRPr/>
            </a:pPr>
            <a:r>
              <a:rPr lang="en-US" sz="1800" dirty="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Helvetica" charset="0"/>
                <a:cs typeface="Helvetica" charset="0"/>
              </a:rPr>
              <a:t>9/201 ~ 4.5%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733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1218"/>
            <a:ext cx="8686800" cy="6096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SRTF can lead to starvation if many small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Large jobs never get to run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Somehow need to predict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How can we do this?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Some systems ask the user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Bottom line,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However, can use SRTF as a yardstick 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Optimal</a:t>
            </a: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smtClean="0">
                <a:latin typeface="Helvetica" charset="0"/>
                <a:ea typeface="굴림" charset="0"/>
                <a:cs typeface="굴림" charset="0"/>
              </a:rPr>
              <a:t>=&gt; Practical approximations?</a:t>
            </a:r>
            <a:endParaRPr lang="en-US" altLang="ko-KR" sz="20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Optimal 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Unfair (-)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Recall: CPU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9144000" cy="2514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rograms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With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</a:rPr>
              <a:t>timeslicing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, thread may be forced to give up CPU before finishing current CPU burst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429687" y="507101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285541" y="1272393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945994" y="1690393"/>
            <a:ext cx="35448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Weighted toward small bursts</a:t>
            </a:r>
          </a:p>
        </p:txBody>
      </p:sp>
      <p:sp>
        <p:nvSpPr>
          <p:cNvPr id="24582" name="Freeform 8"/>
          <p:cNvSpPr>
            <a:spLocks/>
          </p:cNvSpPr>
          <p:nvPr/>
        </p:nvSpPr>
        <p:spPr bwMode="auto">
          <a:xfrm>
            <a:off x="904719" y="2039643"/>
            <a:ext cx="914400" cy="495300"/>
          </a:xfrm>
          <a:custGeom>
            <a:avLst/>
            <a:gdLst>
              <a:gd name="T0" fmla="*/ 2147483647 w 576"/>
              <a:gd name="T1" fmla="*/ 0 h 312"/>
              <a:gd name="T2" fmla="*/ 2147483647 w 576"/>
              <a:gd name="T3" fmla="*/ 2147483647 h 312"/>
              <a:gd name="T4" fmla="*/ 0 w 576"/>
              <a:gd name="T5" fmla="*/ 2147483647 h 312"/>
              <a:gd name="T6" fmla="*/ 0 60000 65536"/>
              <a:gd name="T7" fmla="*/ 0 60000 65536"/>
              <a:gd name="T8" fmla="*/ 0 60000 65536"/>
              <a:gd name="T9" fmla="*/ 0 w 576"/>
              <a:gd name="T10" fmla="*/ 0 h 312"/>
              <a:gd name="T11" fmla="*/ 576 w 5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charset="0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3016"/>
            <a:ext cx="9144000" cy="56663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Adaptive</a:t>
            </a: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CPU scheduling, in virtual memory, in file systems, etc.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If computer behavior were random, wouldn’t help</a:t>
            </a:r>
            <a:endParaRPr lang="en-US" altLang="ko-KR" b="0" dirty="0">
              <a:latin typeface="Helvetica" charset="0"/>
              <a:cs typeface="Helvetica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</a:rPr>
              <a:t>Example: SRTF with estimated burst length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</a:rPr>
              <a:t>Use an estimator function on previous bursts: </a:t>
            </a:r>
            <a:br>
              <a:rPr lang="en-US" altLang="ko-KR" b="0" dirty="0">
                <a:latin typeface="Helvetica" charset="0"/>
                <a:cs typeface="Helvetica" charset="0"/>
              </a:rPr>
            </a:br>
            <a:r>
              <a:rPr lang="en-US" altLang="ko-KR" b="0" dirty="0">
                <a:latin typeface="Helvetica" charset="0"/>
                <a:cs typeface="Helvetica" charset="0"/>
              </a:rPr>
              <a:t>Let 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n-1</a:t>
            </a:r>
            <a:r>
              <a:rPr lang="en-US" altLang="ko-KR" b="0" dirty="0">
                <a:latin typeface="Helvetica" charset="0"/>
                <a:cs typeface="Helvetica" charset="0"/>
              </a:rPr>
              <a:t>, 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n-2</a:t>
            </a:r>
            <a:r>
              <a:rPr lang="en-US" altLang="ko-KR" b="0" dirty="0">
                <a:latin typeface="Helvetica" charset="0"/>
                <a:cs typeface="Helvetica" charset="0"/>
              </a:rPr>
              <a:t>, 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n-3</a:t>
            </a:r>
            <a:r>
              <a:rPr lang="en-US" altLang="ko-KR" b="0" dirty="0">
                <a:latin typeface="Helvetica" charset="0"/>
                <a:cs typeface="Helvetica" charset="0"/>
              </a:rPr>
              <a:t>, etc. be previous CPU burst lengths. </a:t>
            </a:r>
            <a:br>
              <a:rPr lang="en-US" altLang="ko-KR" b="0" dirty="0">
                <a:latin typeface="Helvetica" charset="0"/>
                <a:cs typeface="Helvetica" charset="0"/>
              </a:rPr>
            </a:br>
            <a:r>
              <a:rPr lang="en-US" altLang="ko-KR" b="0" dirty="0">
                <a:latin typeface="Helvetica" charset="0"/>
                <a:cs typeface="Helvetica" charset="0"/>
              </a:rPr>
              <a:t>Estimate next burst </a:t>
            </a: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</a:t>
            </a:r>
            <a:r>
              <a:rPr lang="en-US" altLang="ko-KR" b="0" baseline="-25000" dirty="0">
                <a:latin typeface="Helvetica" charset="0"/>
                <a:cs typeface="Helvetica" charset="0"/>
                <a:sym typeface="Symbol" charset="0"/>
              </a:rPr>
              <a:t>n</a:t>
            </a: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> = f(</a:t>
            </a:r>
            <a:r>
              <a:rPr lang="en-US" altLang="ko-KR" b="0" dirty="0">
                <a:latin typeface="Helvetica" charset="0"/>
                <a:cs typeface="Helvetica" charset="0"/>
              </a:rPr>
              <a:t>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n-1</a:t>
            </a:r>
            <a:r>
              <a:rPr lang="en-US" altLang="ko-KR" b="0" dirty="0">
                <a:latin typeface="Helvetica" charset="0"/>
                <a:cs typeface="Helvetica" charset="0"/>
              </a:rPr>
              <a:t>, 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n-2</a:t>
            </a:r>
            <a:r>
              <a:rPr lang="en-US" altLang="ko-KR" b="0" dirty="0">
                <a:latin typeface="Helvetica" charset="0"/>
                <a:cs typeface="Helvetica" charset="0"/>
              </a:rPr>
              <a:t>, t</a:t>
            </a:r>
            <a:r>
              <a:rPr lang="en-US" altLang="ko-KR" b="0" baseline="-25000" dirty="0">
                <a:latin typeface="Helvetica" charset="0"/>
                <a:cs typeface="Helvetica" charset="0"/>
              </a:rPr>
              <a:t>n-3</a:t>
            </a:r>
            <a:r>
              <a:rPr lang="en-US" altLang="ko-KR" b="0" dirty="0">
                <a:latin typeface="Helvetica" charset="0"/>
                <a:cs typeface="Helvetica" charset="0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</a:rPr>
              <a:t>Function f could be one of many different time series estimation schemes (</a:t>
            </a:r>
            <a:r>
              <a:rPr lang="en-US" altLang="ko-KR" b="0" dirty="0" err="1">
                <a:latin typeface="Helvetica" charset="0"/>
                <a:cs typeface="Helvetica" charset="0"/>
              </a:rPr>
              <a:t>Kalman</a:t>
            </a:r>
            <a:r>
              <a:rPr lang="en-US" altLang="ko-KR" b="0" dirty="0">
                <a:latin typeface="Helvetica" charset="0"/>
                <a:cs typeface="Helvetica" charset="0"/>
              </a:rPr>
              <a:t> filters, etc.)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cs typeface="Helvetica" charset="0"/>
              </a:rPr>
              <a:t>Example: </a:t>
            </a:r>
            <a:br>
              <a:rPr lang="en-US" altLang="ko-KR" b="0" dirty="0">
                <a:latin typeface="Helvetica" charset="0"/>
                <a:cs typeface="Helvetica" charset="0"/>
              </a:rPr>
            </a:br>
            <a:r>
              <a:rPr lang="en-US" altLang="ko-KR" b="0" dirty="0">
                <a:solidFill>
                  <a:schemeClr val="hlink"/>
                </a:solidFill>
                <a:latin typeface="Helvetica" charset="0"/>
                <a:cs typeface="Helvetica" charset="0"/>
              </a:rPr>
              <a:t>Exponential averaging</a:t>
            </a:r>
            <a:r>
              <a:rPr lang="en-US" altLang="ko-KR" b="0" dirty="0">
                <a:latin typeface="Helvetica" charset="0"/>
                <a:cs typeface="Helvetica" charset="0"/>
              </a:rPr>
              <a:t/>
            </a:r>
            <a:br>
              <a:rPr lang="en-US" altLang="ko-KR" b="0" dirty="0">
                <a:latin typeface="Helvetica" charset="0"/>
                <a:cs typeface="Helvetica" charset="0"/>
              </a:rPr>
            </a:b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</a:t>
            </a:r>
            <a:r>
              <a:rPr lang="en-US" altLang="ko-KR" sz="2400" b="0" baseline="-2500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n</a:t>
            </a: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 = t</a:t>
            </a:r>
            <a:r>
              <a:rPr lang="en-US" altLang="ko-KR" sz="2400" b="0" baseline="-2500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n-1</a:t>
            </a: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+(1-)</a:t>
            </a:r>
            <a:r>
              <a:rPr lang="en-US" altLang="ko-KR" sz="2400" b="0" baseline="-2500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n-1</a:t>
            </a: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/>
            </a:r>
            <a:b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</a:b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with (0&lt;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cs typeface="Helvetica" charset="0"/>
                <a:sym typeface="Symbol" charset="0"/>
              </a:rPr>
              <a:t>1)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defRPr/>
            </a:pPr>
            <a:r>
              <a:rPr lang="en-US" altLang="ko-KR" b="0" dirty="0">
                <a:latin typeface="Helvetica" charset="0"/>
                <a:cs typeface="Helvetica" charset="0"/>
                <a:sym typeface="Symbol" charset="0"/>
              </a:rPr>
              <a:t/>
            </a:r>
            <a:br>
              <a:rPr lang="en-US" altLang="ko-KR" b="0" dirty="0">
                <a:latin typeface="Helvetica" charset="0"/>
                <a:cs typeface="Helvetica" charset="0"/>
                <a:sym typeface="Symbol" charset="0"/>
              </a:rPr>
            </a:br>
            <a:endParaRPr lang="en-US" altLang="ko-KR" sz="2400" b="0" dirty="0">
              <a:latin typeface="Helvetica" charset="0"/>
              <a:cs typeface="Helvetica" charset="0"/>
              <a:sym typeface="Symbol" charset="0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5456396" y="4597394"/>
            <a:ext cx="3535203" cy="226060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charset="0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98398"/>
            <a:ext cx="8839200" cy="38981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ko-KR" b="0" dirty="0" smtClean="0">
                <a:ea typeface="굴림" charset="0"/>
              </a:rPr>
              <a:t>Another </a:t>
            </a:r>
            <a:r>
              <a:rPr lang="en-US" altLang="ko-KR" b="0" dirty="0">
                <a:ea typeface="굴림" charset="0"/>
              </a:rPr>
              <a:t>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First used in </a:t>
            </a:r>
            <a:r>
              <a:rPr lang="en-US" altLang="ko-KR" b="0" dirty="0" smtClean="0">
                <a:ea typeface="굴림" charset="0"/>
              </a:rPr>
              <a:t>Cambridge Time Sharing System (CTSS)</a:t>
            </a:r>
            <a:endParaRPr lang="en-US" altLang="ko-KR" b="0" dirty="0">
              <a:ea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ea typeface="굴림" charset="0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ea typeface="굴림" charset="0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e.g</a:t>
            </a:r>
            <a:r>
              <a:rPr lang="en-US" altLang="ko-KR" b="0" dirty="0" smtClean="0">
                <a:ea typeface="굴림" charset="0"/>
              </a:rPr>
              <a:t>., </a:t>
            </a:r>
            <a:r>
              <a:rPr lang="en-US" altLang="ko-KR" b="0" dirty="0">
                <a:ea typeface="굴림" charset="0"/>
              </a:rPr>
              <a:t>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Sometimes multiple RR priorities with quantum increasing exponentially (highest:1ms, next:2ms, next: 4ms, </a:t>
            </a:r>
            <a:r>
              <a:rPr lang="en-US" altLang="ko-KR" b="0" dirty="0" smtClean="0">
                <a:ea typeface="굴림" charset="0"/>
              </a:rPr>
              <a:t>etc.)</a:t>
            </a:r>
            <a:endParaRPr lang="en-US" altLang="ko-KR" b="0" dirty="0"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If timeout doesn’t expire, push up one level (or to top)</a:t>
            </a:r>
          </a:p>
        </p:txBody>
      </p:sp>
      <p:grpSp>
        <p:nvGrpSpPr>
          <p:cNvPr id="79875" name="Group 5"/>
          <p:cNvGrpSpPr>
            <a:grpSpLocks/>
          </p:cNvGrpSpPr>
          <p:nvPr/>
        </p:nvGrpSpPr>
        <p:grpSpPr bwMode="auto">
          <a:xfrm>
            <a:off x="2590800" y="1003103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9881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9882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1307903"/>
            <a:ext cx="2989263" cy="1208088"/>
            <a:chOff x="3600" y="624"/>
            <a:chExt cx="1883" cy="761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4210" y="624"/>
              <a:ext cx="1273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ko-KR" dirty="0" smtClean="0">
                  <a:latin typeface="Helvetica"/>
                  <a:ea typeface="굴림" charset="0"/>
                  <a:cs typeface="Helvetica"/>
                </a:rPr>
                <a:t>Long-Running </a:t>
              </a:r>
            </a:p>
            <a:p>
              <a:pPr>
                <a:buFontTx/>
                <a:buNone/>
                <a:defRPr/>
              </a:pPr>
              <a:r>
                <a:rPr lang="en-US" altLang="ko-KR" dirty="0" smtClean="0">
                  <a:latin typeface="Helvetica"/>
                  <a:ea typeface="굴림" charset="0"/>
                  <a:cs typeface="Helvetica"/>
                </a:rPr>
                <a:t>Compute tasks </a:t>
              </a:r>
            </a:p>
            <a:p>
              <a:pPr>
                <a:buFontTx/>
                <a:buNone/>
                <a:defRPr/>
              </a:pPr>
              <a:r>
                <a:rPr lang="en-US" altLang="ko-KR" dirty="0" smtClean="0">
                  <a:latin typeface="Helvetica"/>
                  <a:ea typeface="굴림" charset="0"/>
                  <a:cs typeface="Helvetica"/>
                </a:rPr>
                <a:t>demoted to </a:t>
              </a:r>
              <a:br>
                <a:rPr lang="en-US" altLang="ko-KR" dirty="0" smtClean="0">
                  <a:latin typeface="Helvetica"/>
                  <a:ea typeface="굴림" charset="0"/>
                  <a:cs typeface="Helvetica"/>
                </a:rPr>
              </a:br>
              <a:r>
                <a:rPr lang="en-US" altLang="ko-KR" dirty="0" smtClean="0">
                  <a:latin typeface="Helvetica"/>
                  <a:ea typeface="굴림" charset="0"/>
                  <a:cs typeface="Helvetica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charset="0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9138"/>
            <a:ext cx="8534400" cy="59864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Result </a:t>
            </a:r>
            <a:r>
              <a:rPr lang="en-US" altLang="ko-KR" b="0" dirty="0">
                <a:ea typeface="굴림" charset="0"/>
              </a:rPr>
              <a:t>approximates SRTF: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CPU bound jobs drop like a rock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Short-running I/O bound jobs stay near top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Scheduling </a:t>
            </a:r>
            <a:r>
              <a:rPr lang="en-US" altLang="ko-KR" b="0" dirty="0">
                <a:ea typeface="굴림" charset="0"/>
              </a:rPr>
              <a:t>must be done between the queues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ea typeface="굴림" charset="0"/>
              </a:rPr>
              <a:t>Fixed priority scheduling:</a:t>
            </a:r>
            <a:r>
              <a:rPr lang="en-US" altLang="ko-KR" b="0" dirty="0">
                <a:ea typeface="굴림" charset="0"/>
              </a:rPr>
              <a:t>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Serve </a:t>
            </a:r>
            <a:r>
              <a:rPr lang="en-US" altLang="ko-KR" b="0" dirty="0">
                <a:ea typeface="굴림" charset="0"/>
              </a:rPr>
              <a:t>all from highest priority, then next priority, etc.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ea typeface="굴림" charset="0"/>
              </a:rPr>
              <a:t>Time slice: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Each </a:t>
            </a:r>
            <a:r>
              <a:rPr lang="en-US" altLang="ko-KR" b="0" dirty="0">
                <a:ea typeface="굴림" charset="0"/>
              </a:rPr>
              <a:t>queue gets a certain amount of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e.g., 70% to highest, 20% next, 10% </a:t>
            </a:r>
            <a:r>
              <a:rPr lang="en-US" altLang="ko-KR" b="0" dirty="0" smtClean="0">
                <a:ea typeface="굴림" charset="0"/>
              </a:rPr>
              <a:t>lowest</a:t>
            </a:r>
            <a:endParaRPr lang="en-US" altLang="ko-KR" b="0" dirty="0">
              <a:ea typeface="굴림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What about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Strict fixed-priority scheduling between queues is unfair (run highest, then next, </a:t>
            </a:r>
            <a:r>
              <a:rPr lang="en-US" altLang="ko-KR" sz="2400" b="0" dirty="0" err="1"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Long 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running jobs may never get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In </a:t>
            </a:r>
            <a:r>
              <a:rPr lang="en-US" altLang="ko-KR" sz="2000" b="0" dirty="0" err="1">
                <a:latin typeface="Helvetica" charset="0"/>
                <a:ea typeface="굴림" charset="0"/>
                <a:cs typeface="굴림" charset="0"/>
              </a:rPr>
              <a:t>Multics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, shut down machine, found 10-year-old job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Must give long-running jobs a fraction of the CPU even when there are shorter jobs to run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Tradeoff: fairness gained by hurting </a:t>
            </a:r>
            <a:r>
              <a:rPr lang="en-US" altLang="ko-KR" sz="2400" b="0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average response </a:t>
            </a:r>
            <a:r>
              <a:rPr lang="en-US" altLang="ko-KR" sz="2400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time</a:t>
            </a:r>
            <a:r>
              <a:rPr lang="en-US" altLang="ko-KR" sz="2400" b="0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!</a:t>
            </a: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How to implement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Could give each queue some fraction of the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What if one long-running job and 100 short-running ones?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Like express lanes in a supermarket—sometimes express lanes get so long, get better service by going into one of the other lines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Could increase priority of jobs that don’t get service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What is done in UNIX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This is ad hoc—what rate should you increase priorities?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7731" y="1038113"/>
            <a:ext cx="8305800" cy="56576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Yet another alternative: Lottery Scheduling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Give each job some number of lottery tickets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On average, CPU time is proportional to number of tickets given to each 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job</a:t>
            </a: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How to assign tickets?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To avoid starvation, every job gets at least one ticket (everyone makes progress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)</a:t>
            </a: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Adding or deleting a job affects all jobs proportionally, independent of how many tickets each job possesses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Lottery Scheduling Example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Assume short jobs get 10 tickets, long jobs get 1 ticket</a:t>
            </a: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too many short jobs to give reasonable </a:t>
            </a:r>
            <a:br>
              <a:rPr lang="en-US" altLang="ko-KR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response time?  </a:t>
            </a:r>
          </a:p>
          <a:p>
            <a:pPr lvl="2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In UNIX, if load average is 100, hard to make progress</a:t>
            </a:r>
          </a:p>
          <a:p>
            <a:pPr lvl="2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219200" y="1828800"/>
          <a:ext cx="6934200" cy="2616201"/>
        </p:xfrm>
        <a:graphic>
          <a:graphicData uri="http://schemas.openxmlformats.org/drawingml/2006/table">
            <a:tbl>
              <a:tblPr/>
              <a:tblGrid>
                <a:gridCol w="2333625"/>
                <a:gridCol w="2333625"/>
                <a:gridCol w="2266950"/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굴림" charset="-127"/>
                          <a:cs typeface="Helvetica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charset="0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Takes </a:t>
            </a:r>
            <a:r>
              <a:rPr lang="en-US" altLang="ko-KR" b="0" dirty="0">
                <a:ea typeface="굴림" charset="0"/>
              </a:rPr>
              <a:t>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Queuing </a:t>
            </a:r>
            <a:r>
              <a:rPr lang="en-US" altLang="ko-KR" b="0" dirty="0">
                <a:ea typeface="굴림" charset="0"/>
              </a:rPr>
              <a:t>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ea typeface="굴림" charset="0"/>
              </a:rPr>
              <a:t>Build system which allows actual algorithms to be run against actual data.  Most flexible/general.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ea typeface="굴림" charset="0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4369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charset="0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1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ea typeface="굴림" charset="0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ea typeface="굴림" charset="0"/>
              </a:rPr>
              <a:t>When there aren’t enough resources to go around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ea typeface="굴림" charset="0"/>
              </a:rPr>
              <a:t>When should you simply buy a faster computer?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ea typeface="굴림" charset="0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ea typeface="굴림" charset="0"/>
              </a:rPr>
              <a:t>One approach: Buy it when it will pay </a:t>
            </a:r>
            <a:br>
              <a:rPr lang="en-US" altLang="ko-KR" sz="2400" b="0" dirty="0">
                <a:ea typeface="굴림" charset="0"/>
              </a:rPr>
            </a:br>
            <a:r>
              <a:rPr lang="en-US" altLang="ko-KR" sz="2400" b="0" dirty="0">
                <a:ea typeface="굴림" charset="0"/>
              </a:rPr>
              <a:t>for itself in improved response time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000" b="0" dirty="0">
                <a:ea typeface="굴림" charset="0"/>
              </a:rPr>
              <a:t>Assuming you’re paying for worse </a:t>
            </a:r>
            <a:br>
              <a:rPr lang="en-US" altLang="ko-KR" sz="2000" b="0" dirty="0">
                <a:ea typeface="굴림" charset="0"/>
              </a:rPr>
            </a:br>
            <a:r>
              <a:rPr lang="en-US" altLang="ko-KR" sz="2000" b="0" dirty="0">
                <a:ea typeface="굴림" charset="0"/>
              </a:rPr>
              <a:t>response time in reduced productivity, </a:t>
            </a:r>
            <a:br>
              <a:rPr lang="en-US" altLang="ko-KR" sz="2000" b="0" dirty="0">
                <a:ea typeface="굴림" charset="0"/>
              </a:rPr>
            </a:br>
            <a:r>
              <a:rPr lang="en-US" altLang="ko-KR" sz="2000" b="0" dirty="0">
                <a:ea typeface="굴림" charset="0"/>
              </a:rPr>
              <a:t>customer angst, etc…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000" b="0" dirty="0">
                <a:ea typeface="굴림" charset="0"/>
              </a:rPr>
              <a:t>Might think that you should buy a </a:t>
            </a:r>
            <a:br>
              <a:rPr lang="en-US" altLang="ko-KR" sz="2000" b="0" dirty="0">
                <a:ea typeface="굴림" charset="0"/>
              </a:rPr>
            </a:br>
            <a:r>
              <a:rPr lang="en-US" altLang="ko-KR" sz="2000" b="0" dirty="0">
                <a:ea typeface="굴림" charset="0"/>
              </a:rPr>
              <a:t>faster X when X is utilized 100%, </a:t>
            </a:r>
            <a:br>
              <a:rPr lang="en-US" altLang="ko-KR" sz="2000" b="0" dirty="0">
                <a:ea typeface="굴림" charset="0"/>
              </a:rPr>
            </a:br>
            <a:r>
              <a:rPr lang="en-US" altLang="ko-KR" sz="2000" b="0" dirty="0">
                <a:ea typeface="굴림" charset="0"/>
              </a:rPr>
              <a:t>but usually, response time goes </a:t>
            </a:r>
            <a:br>
              <a:rPr lang="en-US" altLang="ko-KR" sz="2000" b="0" dirty="0">
                <a:ea typeface="굴림" charset="0"/>
              </a:rPr>
            </a:br>
            <a:r>
              <a:rPr lang="en-US" altLang="ko-KR" sz="2000" b="0" dirty="0">
                <a:ea typeface="굴림" charset="0"/>
              </a:rPr>
              <a:t>to infinity as utilization</a:t>
            </a:r>
            <a:r>
              <a:rPr lang="en-US" altLang="ko-KR" sz="2000" b="0" dirty="0">
                <a:ea typeface="굴림" charset="0"/>
                <a:sym typeface="Symbol" charset="0"/>
              </a:rPr>
              <a:t></a:t>
            </a:r>
            <a:r>
              <a:rPr lang="en-US" altLang="ko-KR" sz="2000" b="0" dirty="0">
                <a:ea typeface="굴림" charset="0"/>
              </a:rPr>
              <a:t>100%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2800" b="0" dirty="0">
                <a:ea typeface="굴림" charset="0"/>
              </a:rPr>
              <a:t>An interesting implication of this curve: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ea typeface="굴림" charset="0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0" dirty="0">
                <a:ea typeface="굴림" charset="0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505575" y="2844799"/>
            <a:ext cx="2409825" cy="2438399"/>
            <a:chOff x="4098" y="1677"/>
            <a:chExt cx="1518" cy="1536"/>
          </a:xfrm>
          <a:solidFill>
            <a:schemeClr val="bg1">
              <a:lumMod val="85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55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9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560" y="2928"/>
              <a:ext cx="811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ko-KR" sz="1800" dirty="0" smtClean="0">
                  <a:latin typeface="Helvetica"/>
                  <a:ea typeface="굴림" charset="0"/>
                  <a:cs typeface="Helvetica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645" y="2247"/>
              <a:ext cx="1241" cy="2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ko-KR" sz="1800" dirty="0" smtClean="0">
                  <a:latin typeface="Helvetica"/>
                  <a:ea typeface="굴림" charset="0"/>
                  <a:cs typeface="Helvetica"/>
                </a:rPr>
                <a:t>Response 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6" y="2473"/>
              <a:ext cx="446" cy="1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ko-KR" sz="1600" dirty="0" smtClean="0">
                  <a:latin typeface="Helvetica"/>
                  <a:ea typeface="굴림" charset="0"/>
                  <a:cs typeface="Helvetica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cs typeface="Helvetica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Scheduling Summary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3480"/>
            <a:ext cx="8763000" cy="573576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selecting a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process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from the ready queue and allocating the CPU to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it</a:t>
            </a:r>
            <a:endParaRPr lang="en-US" altLang="ko-KR" b="0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FCFS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Run threads to completion in order of submission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Simple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Short jobs get stuck behind long ones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Round-Robin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Give each thread a small amount of CPU time when it executes; cycle between all ready threads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Better for short jobs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Poor when jobs are same length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85000"/>
              </a:lnSpc>
              <a:defRPr/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Shortest 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Remaining Time First (SRTF</a:t>
            </a: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)</a:t>
            </a:r>
            <a:endParaRPr lang="en-US" altLang="ko-KR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Run whatever job has the least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remaining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amount of computation to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do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!!!</a:t>
            </a:r>
            <a:endParaRPr lang="en-US" altLang="ko-KR" dirty="0">
              <a:solidFill>
                <a:srgbClr val="FF0000"/>
              </a:solidFill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Cons: Hard to predict future, Unfair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Summary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(cont’d)</a:t>
            </a:r>
            <a:endParaRPr lang="en-US" altLang="ko-KR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3041"/>
            <a:ext cx="8763000" cy="55668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b="0" dirty="0" smtClean="0">
                <a:solidFill>
                  <a:srgbClr val="FF0000"/>
                </a:solidFill>
                <a:ea typeface="굴림" charset="0"/>
              </a:rPr>
              <a:t>Multi-Level Feedback Scheduling</a:t>
            </a:r>
            <a:r>
              <a:rPr lang="en-US" altLang="ko-KR" b="0" dirty="0" smtClean="0">
                <a:ea typeface="굴림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Multiple queues of different priorities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solidFill>
                <a:srgbClr val="FF0000"/>
              </a:solidFill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solidFill>
                  <a:srgbClr val="FF0000"/>
                </a:solidFill>
                <a:ea typeface="굴림" charset="0"/>
              </a:rPr>
              <a:t>Lottery Scheduling</a:t>
            </a:r>
            <a:r>
              <a:rPr lang="en-US" altLang="ko-KR" b="0" dirty="0" smtClean="0">
                <a:ea typeface="굴림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Give each thread a number of tokens (short tasks </a:t>
            </a:r>
            <a:r>
              <a:rPr lang="en-US" altLang="ko-KR" b="0" dirty="0" smtClean="0">
                <a:ea typeface="굴림" charset="0"/>
                <a:sym typeface="Symbol" charset="0"/>
              </a:rPr>
              <a:t> more tokens)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Reserve a minimum number of tokens for every thread to ensure forward progress/fairness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 dirty="0" smtClean="0">
                <a:latin typeface="Helvetica" charset="0"/>
                <a:ea typeface="굴림" charset="-127"/>
                <a:cs typeface="굴림" charset="-127"/>
              </a:rPr>
              <a:t>Recall: First</a:t>
            </a:r>
            <a:r>
              <a:rPr lang="en-US" altLang="ko-KR" sz="2800" dirty="0">
                <a:latin typeface="Helvetica" charset="0"/>
                <a:ea typeface="굴림" charset="-127"/>
                <a:cs typeface="굴림" charset="-127"/>
              </a:rPr>
              <a:t>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2"/>
            <a:ext cx="8686800" cy="6248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In early systems, FCFS meant one program </a:t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  <a:t>Burst Time</a:t>
            </a:r>
            <a:b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24</a:t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3</a:t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600" b="0" i="1" baseline="-2500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600" b="0" i="1" baseline="-25000" dirty="0">
                <a:latin typeface="Helvetica" charset="0"/>
                <a:ea typeface="굴림" charset="-127"/>
                <a:cs typeface="굴림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Suppose processes arrive in the order: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 </a:t>
            </a:r>
            <a:b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for the schedule is: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endParaRPr lang="en-US" altLang="ko-KR" sz="16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endParaRPr lang="en-US" altLang="ko-KR" sz="16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for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 = 0;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 = 24;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= 27</a:t>
            </a:r>
          </a:p>
          <a:p>
            <a:pPr marL="742950" lvl="1" indent="-285750"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time:  (0 + 24 + 27)/3 = 17</a:t>
            </a:r>
          </a:p>
          <a:p>
            <a:pPr marL="742950" lvl="1" indent="-285750"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completion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time: (24 + 27 + 30)/3 = 27</a:t>
            </a:r>
          </a:p>
          <a:p>
            <a:pPr marL="342900" indent="-342900"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i="1" dirty="0">
                <a:latin typeface="Helvetica" charset="0"/>
                <a:ea typeface="굴림" charset="-127"/>
                <a:cs typeface="굴림" charset="-127"/>
              </a:rPr>
              <a:t>Convoy effect: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 short process behind long process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0863" y="4038602"/>
            <a:ext cx="5551487" cy="1131888"/>
            <a:chOff x="1099" y="3408"/>
            <a:chExt cx="3497" cy="713"/>
          </a:xfrm>
        </p:grpSpPr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cs typeface="+mn-cs"/>
              </a:endParaRP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2015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1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3503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2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4079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3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3166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24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742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27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4318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30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1099" y="3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0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44233"/>
            <a:ext cx="8763000" cy="6172200"/>
          </a:xfrm>
        </p:spPr>
        <p:txBody>
          <a:bodyPr>
            <a:no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Suppose that processes arrive in order: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Now, the Gantt chart for the schedule is: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for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=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6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;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= 0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=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3</a:t>
            </a:r>
            <a:endParaRPr lang="en-US" altLang="ko-KR" sz="2000" b="0" i="1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verage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FCFS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Safeway: Getting milk, always stuck behind cart full of small items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15544" y="1968500"/>
            <a:ext cx="5599112" cy="1120775"/>
            <a:chOff x="1185" y="1641"/>
            <a:chExt cx="3527" cy="706"/>
          </a:xfrm>
        </p:grpSpPr>
        <p:sp>
          <p:nvSpPr>
            <p:cNvPr id="32772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Text Box 6"/>
            <p:cNvSpPr txBox="1">
              <a:spLocks noChangeArrowheads="1"/>
            </p:cNvSpPr>
            <p:nvPr/>
          </p:nvSpPr>
          <p:spPr bwMode="auto">
            <a:xfrm flipH="1">
              <a:off x="3508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 flipH="1">
              <a:off x="2020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 flipH="1">
              <a:off x="1444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5"/>
            <p:cNvSpPr txBox="1">
              <a:spLocks noChangeArrowheads="1"/>
            </p:cNvSpPr>
            <p:nvPr/>
          </p:nvSpPr>
          <p:spPr bwMode="auto">
            <a:xfrm flipH="1">
              <a:off x="2389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</a:t>
              </a: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 flipH="1">
              <a:off x="1813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3</a:t>
              </a: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 flipH="1">
              <a:off x="4416" y="2127"/>
              <a:ext cx="29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30</a:t>
              </a: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 flipH="1">
              <a:off x="1185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62138"/>
            <a:ext cx="1219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Recall: Round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Robin (RR)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0" y="1032800"/>
            <a:ext cx="8727560" cy="521982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Each process gets a small unit of CPU time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(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time quantum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After quantum expires, the process is preempted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and added to the end of the ready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processes in ready queue and time quantum is </a:t>
            </a: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Each process gets 1/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In chunks of at most </a:t>
            </a:r>
            <a:r>
              <a:rPr lang="en-US" altLang="ko-KR" sz="18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No process waits more than (</a:t>
            </a:r>
            <a:r>
              <a:rPr lang="en-US" altLang="ko-KR" sz="1800" b="0" i="1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-1)</a:t>
            </a:r>
            <a:r>
              <a:rPr lang="en-US" altLang="ko-KR" sz="1800" b="0" i="1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q </a:t>
            </a: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large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small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  <a:sym typeface="Symbol" charset="2"/>
              </a:rPr>
              <a:t>Interleaved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200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8925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53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948113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38915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38916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8917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38918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9376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8925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8925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0963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0968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0969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0964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0966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4317</TotalTime>
  <Words>2847</Words>
  <Application>Microsoft Macintosh PowerPoint</Application>
  <PresentationFormat>On-screen Show (4:3)</PresentationFormat>
  <Paragraphs>915</Paragraphs>
  <Slides>39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cs162-fa14</vt:lpstr>
      <vt:lpstr>Scheduling</vt:lpstr>
      <vt:lpstr>Recall: Objectives</vt:lpstr>
      <vt:lpstr>Recall: CPU Bursts</vt:lpstr>
      <vt:lpstr>Recall: First-Come, First-Served (FCFS) Scheduling</vt:lpstr>
      <vt:lpstr>FCFS Scheduling (Cont.)</vt:lpstr>
      <vt:lpstr>Recall: Round Robin (RR)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Round-Robin Discussion</vt:lpstr>
      <vt:lpstr>Round Robin Slice</vt:lpstr>
      <vt:lpstr>Comparisons between FCFS and Round Robin</vt:lpstr>
      <vt:lpstr>Comparisons between FCFS and Round Robin</vt:lpstr>
      <vt:lpstr>Earlier Example with Different Time Quantum</vt:lpstr>
      <vt:lpstr>Earlier Example with Different Time Quantum</vt:lpstr>
      <vt:lpstr>Earlier Example with Different Time Quantum</vt:lpstr>
      <vt:lpstr>Round-Robin Discussion</vt:lpstr>
      <vt:lpstr>Administrative Break</vt:lpstr>
      <vt:lpstr>What if we Knew the Future?</vt:lpstr>
      <vt:lpstr>FIFO vs. SJF</vt:lpstr>
      <vt:lpstr>Discussion</vt:lpstr>
      <vt:lpstr>Example to illustrate benefits of SRTF</vt:lpstr>
      <vt:lpstr>RR vs. SRTF</vt:lpstr>
      <vt:lpstr>SRTF Further discussion</vt:lpstr>
      <vt:lpstr>Predicting the Length of the Next CPU Burst</vt:lpstr>
      <vt:lpstr>Multi-Level Feedback Scheduling</vt:lpstr>
      <vt:lpstr>Scheduling Details</vt:lpstr>
      <vt:lpstr>Scheduling Fairness</vt:lpstr>
      <vt:lpstr>Lottery Scheduling</vt:lpstr>
      <vt:lpstr>Lottery Scheduling Example</vt:lpstr>
      <vt:lpstr>How to Evaluate a Scheduling algorithm?</vt:lpstr>
      <vt:lpstr>A Final Word On Scheduling</vt:lpstr>
      <vt:lpstr>Scheduling Summary</vt:lpstr>
      <vt:lpstr>Summary (cont’d)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117</cp:revision>
  <dcterms:created xsi:type="dcterms:W3CDTF">2014-09-03T19:24:22Z</dcterms:created>
  <dcterms:modified xsi:type="dcterms:W3CDTF">2014-09-24T16:34:40Z</dcterms:modified>
</cp:coreProperties>
</file>