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1" r:id="rId3"/>
    <p:sldId id="292" r:id="rId4"/>
    <p:sldId id="290" r:id="rId5"/>
    <p:sldId id="287" r:id="rId6"/>
    <p:sldId id="288" r:id="rId7"/>
    <p:sldId id="281" r:id="rId8"/>
    <p:sldId id="273" r:id="rId9"/>
    <p:sldId id="282" r:id="rId10"/>
    <p:sldId id="283" r:id="rId11"/>
    <p:sldId id="284" r:id="rId12"/>
    <p:sldId id="274" r:id="rId13"/>
    <p:sldId id="275" r:id="rId14"/>
    <p:sldId id="276" r:id="rId15"/>
    <p:sldId id="277" r:id="rId16"/>
    <p:sldId id="293" r:id="rId17"/>
    <p:sldId id="303" r:id="rId18"/>
    <p:sldId id="296" r:id="rId19"/>
    <p:sldId id="297" r:id="rId20"/>
    <p:sldId id="298" r:id="rId21"/>
    <p:sldId id="304" r:id="rId22"/>
    <p:sldId id="299" r:id="rId23"/>
    <p:sldId id="306" r:id="rId24"/>
    <p:sldId id="300" r:id="rId25"/>
    <p:sldId id="301" r:id="rId26"/>
    <p:sldId id="302" r:id="rId27"/>
    <p:sldId id="294" r:id="rId28"/>
    <p:sldId id="30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9/26/14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9/26/14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cond_wait</a:t>
            </a:r>
            <a:r>
              <a:rPr lang="en-US" dirty="0" smtClean="0"/>
              <a:t> will sleep (mostly) until somebody</a:t>
            </a:r>
            <a:r>
              <a:rPr lang="en-US" baseline="0" dirty="0" smtClean="0"/>
              <a:t> signals it.  It releases the lock, allowing others to proceed, but re-acquires it “atomically” before restarting.  The loop is there to ensure that the scheduling invariance is met, as there may be spurious wake 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A818A-32A3-AC41-8A70-957E942FE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1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Martian rover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8C0-7C28-E941-8FEB-8DC5A2BA3ABA}" type="datetime1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9998-6035-C149-887A-052FBF016646}" type="datetime1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6F1C-840F-BA49-94C1-35B4936EAEA0}" type="datetime1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EB22-8F99-0340-8CA3-512D24237E13}" type="datetime1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CFC-BE2D-2341-93E4-07A6F0F3E373}" type="datetime1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7280-1E5C-3141-BDCC-669E096D6623}" type="datetime1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6979-93F5-6B40-8139-BAE9A59704AD}" type="datetime1">
              <a:rPr lang="en-US" smtClean="0"/>
              <a:t>9/26/14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F595-B1BD-E642-8B27-1C875F805D24}" type="datetime1">
              <a:rPr lang="en-US" smtClean="0"/>
              <a:t>9/26/14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678-FA22-604E-BBAA-3E71F547DEEB}" type="datetime1">
              <a:rPr lang="en-US" smtClean="0"/>
              <a:t>9/26/14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24BB-726A-5147-9F39-61E7040F3F52}" type="datetime1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2FF7-6B81-6C4C-8E50-F42FB7A5AF10}" type="datetime1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F1B060A4-2884-D54A-9728-23431F51F412}" type="datetime1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Signaling and Hardware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12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Sept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26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1200329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5-5.6 </a:t>
            </a:r>
          </a:p>
          <a:p>
            <a:r>
              <a:rPr lang="en-US" dirty="0" smtClean="0"/>
              <a:t>HW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smtClean="0"/>
              <a:t>due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smtClean="0"/>
              <a:t>Design Reviews</a:t>
            </a:r>
          </a:p>
          <a:p>
            <a:r>
              <a:rPr lang="en-US" dirty="0" smtClean="0"/>
              <a:t>Mid Term Monday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10752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*producer(void *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 = 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*ret = </a:t>
            </a:r>
            <a:r>
              <a:rPr lang="en-US" sz="1600" dirty="0" err="1">
                <a:latin typeface="Courier"/>
                <a:cs typeface="Courier"/>
              </a:rPr>
              <a:t>malloc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sizeof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));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 = so-&gt;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w = 0;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 (line = </a:t>
            </a:r>
            <a:r>
              <a:rPr lang="en-US" sz="1600" dirty="0" err="1">
                <a:latin typeface="Courier"/>
                <a:cs typeface="Courier"/>
              </a:rPr>
              <a:t>readline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));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waittill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(so, 0, 0);         /* grab lock when empty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so-&gt;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linenum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;            /* update the shared state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so-&gt;line = line;            /* share the line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release(so, 1, 0);          /* release the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loc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fprintf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stdout</a:t>
            </a:r>
            <a:r>
              <a:rPr lang="en-US" sz="1600" dirty="0">
                <a:latin typeface="Courier"/>
                <a:cs typeface="Courier"/>
              </a:rPr>
              <a:t>, "Prod: [%d] %s",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line);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0, 0);           /* grab lock when empty */</a:t>
            </a:r>
          </a:p>
          <a:p>
            <a:r>
              <a:rPr lang="en-US" sz="1600" dirty="0">
                <a:latin typeface="Courier"/>
                <a:cs typeface="Courier"/>
              </a:rPr>
              <a:t>  so-&gt;line = NULL;</a:t>
            </a:r>
          </a:p>
          <a:p>
            <a:r>
              <a:rPr lang="en-US" sz="1600" dirty="0">
                <a:latin typeface="Courier"/>
                <a:cs typeface="Courier"/>
              </a:rPr>
              <a:t>  release(so, 1, 0);            /* release it full and NULL */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("Prod: %d lines\n",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*ret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pthread_exit</a:t>
            </a:r>
            <a:r>
              <a:rPr lang="en-US" sz="1600" dirty="0">
                <a:latin typeface="Courier"/>
                <a:cs typeface="Courier"/>
              </a:rPr>
              <a:t>(ret);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26815" y="3104444"/>
            <a:ext cx="28222" cy="705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50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invariant on exit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" y="914400"/>
            <a:ext cx="8107523" cy="5601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*consumer(void *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targ_t</a:t>
            </a:r>
            <a:r>
              <a:rPr lang="en-US" sz="1600" dirty="0">
                <a:latin typeface="Courier"/>
                <a:cs typeface="Courier"/>
              </a:rPr>
              <a:t> *</a:t>
            </a:r>
            <a:r>
              <a:rPr lang="en-US" sz="1600" dirty="0" err="1">
                <a:latin typeface="Courier"/>
                <a:cs typeface="Courier"/>
              </a:rPr>
              <a:t>targ</a:t>
            </a:r>
            <a:r>
              <a:rPr lang="en-US" sz="1600" dirty="0">
                <a:latin typeface="Courier"/>
                <a:cs typeface="Courier"/>
              </a:rPr>
              <a:t> = (</a:t>
            </a:r>
            <a:r>
              <a:rPr lang="en-US" sz="1600" dirty="0" err="1">
                <a:latin typeface="Courier"/>
                <a:cs typeface="Courier"/>
              </a:rPr>
              <a:t>targ_t</a:t>
            </a:r>
            <a:r>
              <a:rPr lang="en-US" sz="1600" dirty="0">
                <a:latin typeface="Courier"/>
                <a:cs typeface="Courier"/>
              </a:rPr>
              <a:t> *) 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long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targ</a:t>
            </a:r>
            <a:r>
              <a:rPr lang="en-US" sz="1600" dirty="0">
                <a:latin typeface="Courier"/>
                <a:cs typeface="Courier"/>
              </a:rPr>
              <a:t>-&gt;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 = </a:t>
            </a:r>
            <a:r>
              <a:rPr lang="en-US" sz="1600" dirty="0" err="1">
                <a:latin typeface="Courier"/>
                <a:cs typeface="Courier"/>
              </a:rPr>
              <a:t>targ</a:t>
            </a:r>
            <a:r>
              <a:rPr lang="en-US" sz="1600" dirty="0">
                <a:latin typeface="Courier"/>
                <a:cs typeface="Courier"/>
              </a:rPr>
              <a:t>-&gt;</a:t>
            </a:r>
            <a:r>
              <a:rPr lang="en-US" sz="1600" dirty="0" err="1">
                <a:latin typeface="Courier"/>
                <a:cs typeface="Courier"/>
              </a:rPr>
              <a:t>soptr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*ret = </a:t>
            </a:r>
            <a:r>
              <a:rPr lang="en-US" sz="1600" dirty="0" err="1">
                <a:latin typeface="Courier"/>
                <a:cs typeface="Courier"/>
              </a:rPr>
              <a:t>malloc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sizeof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));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len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w = 0;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("Con %</a:t>
            </a:r>
            <a:r>
              <a:rPr lang="en-US" sz="1600" dirty="0" err="1">
                <a:latin typeface="Courier"/>
                <a:cs typeface="Courier"/>
              </a:rPr>
              <a:t>ld</a:t>
            </a:r>
            <a:r>
              <a:rPr lang="en-US" sz="1600" dirty="0">
                <a:latin typeface="Courier"/>
                <a:cs typeface="Courier"/>
              </a:rPr>
              <a:t> starting\n",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while (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1,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 &amp;&amp;</a:t>
            </a:r>
          </a:p>
          <a:p>
            <a:r>
              <a:rPr lang="en-US" sz="1600" dirty="0">
                <a:latin typeface="Courier"/>
                <a:cs typeface="Courier"/>
              </a:rPr>
              <a:t>         (line = so-&gt;line))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len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(line);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("Cons %</a:t>
            </a:r>
            <a:r>
              <a:rPr lang="en-US" sz="1600" dirty="0" err="1">
                <a:latin typeface="Courier"/>
                <a:cs typeface="Courier"/>
              </a:rPr>
              <a:t>ld</a:t>
            </a:r>
            <a:r>
              <a:rPr lang="en-US" sz="1600" dirty="0">
                <a:latin typeface="Courier"/>
                <a:cs typeface="Courier"/>
              </a:rPr>
              <a:t>: [%d:%d] %s",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so-&gt;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, line);</a:t>
            </a:r>
          </a:p>
          <a:p>
            <a:r>
              <a:rPr lang="en-US" sz="1600" dirty="0">
                <a:latin typeface="Courier"/>
                <a:cs typeface="Courier"/>
              </a:rPr>
              <a:t>    release(so, 0,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);      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++;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("Cons %</a:t>
            </a:r>
            <a:r>
              <a:rPr lang="en-US" sz="1600" dirty="0" err="1">
                <a:latin typeface="Courier"/>
                <a:cs typeface="Courier"/>
              </a:rPr>
              <a:t>ld</a:t>
            </a:r>
            <a:r>
              <a:rPr lang="en-US" sz="1600" dirty="0">
                <a:latin typeface="Courier"/>
                <a:cs typeface="Courier"/>
              </a:rPr>
              <a:t>: %d lines\n",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release_exit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(so,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tid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);                </a:t>
            </a:r>
            <a:r>
              <a:rPr lang="en-US" sz="1600" dirty="0">
                <a:latin typeface="Courier"/>
                <a:cs typeface="Courier"/>
              </a:rPr>
              <a:t>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*ret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pthread_exit</a:t>
            </a:r>
            <a:r>
              <a:rPr lang="en-US" sz="1600" dirty="0">
                <a:latin typeface="Courier"/>
                <a:cs typeface="Courier"/>
              </a:rPr>
              <a:t>(ret);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71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8801" y="1088571"/>
            <a:ext cx="8822179" cy="41646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ALWAYS hold lock when calling wait, signal, broadcast</a:t>
            </a:r>
          </a:p>
          <a:p>
            <a:pPr lvl="1"/>
            <a:r>
              <a:rPr lang="en-US" dirty="0" smtClean="0"/>
              <a:t>Condition variable is sync FOR shared state</a:t>
            </a:r>
          </a:p>
          <a:p>
            <a:pPr lvl="1"/>
            <a:r>
              <a:rPr lang="en-US" dirty="0" smtClean="0"/>
              <a:t>ALWAYS hold lock when accessing shared state</a:t>
            </a:r>
          </a:p>
          <a:p>
            <a:r>
              <a:rPr lang="en-US" dirty="0" smtClean="0"/>
              <a:t>Condition variable is </a:t>
            </a:r>
            <a:r>
              <a:rPr lang="en-US" dirty="0" err="1" smtClean="0"/>
              <a:t>memoryless</a:t>
            </a:r>
            <a:endParaRPr lang="en-US" dirty="0" smtClean="0"/>
          </a:p>
          <a:p>
            <a:pPr lvl="1"/>
            <a:r>
              <a:rPr lang="en-US" dirty="0" smtClean="0"/>
              <a:t>If signal when no one is waiting, no op</a:t>
            </a:r>
          </a:p>
          <a:p>
            <a:pPr lvl="1"/>
            <a:r>
              <a:rPr lang="en-US" dirty="0" smtClean="0"/>
              <a:t>If wait before signal, waiter wakes up</a:t>
            </a:r>
          </a:p>
          <a:p>
            <a:r>
              <a:rPr lang="en-US" dirty="0" smtClean="0"/>
              <a:t>Wait atomically releases lock</a:t>
            </a:r>
          </a:p>
          <a:p>
            <a:pPr lvl="1"/>
            <a:r>
              <a:rPr lang="en-US" dirty="0" smtClean="0"/>
              <a:t>What if wait, then release? What if release, then wait?</a:t>
            </a:r>
          </a:p>
        </p:txBody>
      </p:sp>
      <p:sp>
        <p:nvSpPr>
          <p:cNvPr id="2" name="Rectangle 1"/>
          <p:cNvSpPr/>
          <p:nvPr/>
        </p:nvSpPr>
        <p:spPr>
          <a:xfrm>
            <a:off x="3484246" y="5253222"/>
            <a:ext cx="5659754" cy="13849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waittill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so_t</a:t>
            </a:r>
            <a:r>
              <a:rPr lang="en-US" sz="1400" dirty="0">
                <a:latin typeface="Courier"/>
                <a:cs typeface="Courier"/>
              </a:rPr>
              <a:t> *so,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val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tid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pthread_mutex_lock</a:t>
            </a:r>
            <a:r>
              <a:rPr lang="en-US" sz="1400" dirty="0">
                <a:latin typeface="Courier"/>
                <a:cs typeface="Courier"/>
              </a:rPr>
              <a:t>(&amp;so-&gt;</a:t>
            </a:r>
            <a:r>
              <a:rPr lang="en-US" sz="1400" dirty="0" err="1">
                <a:latin typeface="Courier"/>
                <a:cs typeface="Courier"/>
              </a:rPr>
              <a:t>solock</a:t>
            </a:r>
            <a:r>
              <a:rPr lang="en-US" sz="1400" dirty="0">
                <a:latin typeface="Courier"/>
                <a:cs typeface="Courier"/>
              </a:rPr>
              <a:t>); </a:t>
            </a:r>
          </a:p>
          <a:p>
            <a:r>
              <a:rPr lang="en-US" sz="1400" dirty="0">
                <a:latin typeface="Courier"/>
                <a:cs typeface="Courier"/>
              </a:rPr>
              <a:t>  while (so-&gt;flag != </a:t>
            </a:r>
            <a:r>
              <a:rPr lang="en-US" sz="1400" dirty="0" err="1">
                <a:latin typeface="Courier"/>
                <a:cs typeface="Courier"/>
              </a:rPr>
              <a:t>val</a:t>
            </a:r>
            <a:r>
              <a:rPr lang="en-US" sz="1400" dirty="0">
                <a:latin typeface="Courier"/>
                <a:cs typeface="Courier"/>
              </a:rPr>
              <a:t>)                                         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pthread_cond_wait</a:t>
            </a:r>
            <a:r>
              <a:rPr lang="en-US" sz="1400" dirty="0">
                <a:latin typeface="Courier"/>
                <a:cs typeface="Courier"/>
              </a:rPr>
              <a:t>(&amp;so-&gt;</a:t>
            </a:r>
            <a:r>
              <a:rPr lang="en-US" sz="1400" dirty="0" err="1">
                <a:latin typeface="Courier"/>
                <a:cs typeface="Courier"/>
              </a:rPr>
              <a:t>flag_cv</a:t>
            </a:r>
            <a:r>
              <a:rPr lang="en-US" sz="1400" dirty="0">
                <a:latin typeface="Courier"/>
                <a:cs typeface="Courier"/>
              </a:rPr>
              <a:t>, &amp;so-&gt;</a:t>
            </a:r>
            <a:r>
              <a:rPr lang="en-US" sz="1400" dirty="0" err="1">
                <a:latin typeface="Courier"/>
                <a:cs typeface="Courier"/>
              </a:rPr>
              <a:t>solock</a:t>
            </a:r>
            <a:r>
              <a:rPr lang="en-US" sz="1400" dirty="0"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return </a:t>
            </a:r>
            <a:r>
              <a:rPr lang="en-US" sz="1400" dirty="0">
                <a:latin typeface="Courier"/>
                <a:cs typeface="Courier"/>
              </a:rPr>
              <a:t>1;</a:t>
            </a: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6" y="1145482"/>
            <a:ext cx="8229600" cy="47066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a thread is woken up from wait, it may not run immediately</a:t>
            </a:r>
          </a:p>
          <a:p>
            <a:pPr lvl="1"/>
            <a:r>
              <a:rPr lang="en-US" dirty="0" smtClean="0"/>
              <a:t>Signal/broadcast put thread on ready list</a:t>
            </a:r>
          </a:p>
          <a:p>
            <a:pPr lvl="1"/>
            <a:r>
              <a:rPr lang="en-US" dirty="0" smtClean="0"/>
              <a:t>When lock is released, anyone might acquire it</a:t>
            </a:r>
          </a:p>
          <a:p>
            <a:r>
              <a:rPr lang="en-US" dirty="0" smtClean="0"/>
              <a:t>Wait MUST be in a loop</a:t>
            </a:r>
          </a:p>
          <a:p>
            <a:pPr lvl="1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needToWait</a:t>
            </a:r>
            <a:r>
              <a:rPr lang="en-US" dirty="0" smtClean="0"/>
              <a:t>())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condition.Wait(lock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Simplifies implementation</a:t>
            </a:r>
          </a:p>
          <a:p>
            <a:pPr lvl="1"/>
            <a:r>
              <a:rPr lang="en-US" dirty="0" smtClean="0"/>
              <a:t>Of condition variables and locks</a:t>
            </a:r>
          </a:p>
          <a:p>
            <a:pPr lvl="1"/>
            <a:r>
              <a:rPr lang="en-US" dirty="0" smtClean="0"/>
              <a:t>Of code that uses condition variables and 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Synchronization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7456" y="1192522"/>
            <a:ext cx="8229600" cy="47212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Identify objects or data structures that can be accessed by multiple threads concurrently</a:t>
            </a:r>
          </a:p>
          <a:p>
            <a:pPr lvl="1"/>
            <a:r>
              <a:rPr lang="en-US" dirty="0" smtClean="0"/>
              <a:t>In Pintos kernel, everything!</a:t>
            </a:r>
          </a:p>
          <a:p>
            <a:r>
              <a:rPr lang="en-US" dirty="0" smtClean="0"/>
              <a:t>Add locks to object/module</a:t>
            </a:r>
          </a:p>
          <a:p>
            <a:pPr lvl="1"/>
            <a:r>
              <a:rPr lang="en-US" dirty="0" smtClean="0"/>
              <a:t>Grab lock on start to every method/procedure</a:t>
            </a:r>
          </a:p>
          <a:p>
            <a:pPr lvl="1"/>
            <a:r>
              <a:rPr lang="en-US" dirty="0" smtClean="0"/>
              <a:t>Release lock on finish</a:t>
            </a:r>
          </a:p>
          <a:p>
            <a:r>
              <a:rPr lang="en-US" dirty="0" smtClean="0"/>
              <a:t>If need to wait</a:t>
            </a:r>
          </a:p>
          <a:p>
            <a:pPr lvl="1"/>
            <a:r>
              <a:rPr lang="en-US" dirty="0" err="1" smtClean="0"/>
              <a:t>while(needToWait</a:t>
            </a:r>
            <a:r>
              <a:rPr lang="en-US" dirty="0" smtClean="0"/>
              <a:t>()) </a:t>
            </a:r>
            <a:r>
              <a:rPr lang="en-US" dirty="0" err="1" smtClean="0"/>
              <a:t>condition.Wait(lock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Do not assume when you wake up, </a:t>
            </a:r>
            <a:r>
              <a:rPr lang="en-US" dirty="0" err="1" smtClean="0"/>
              <a:t>signaller</a:t>
            </a:r>
            <a:r>
              <a:rPr lang="en-US" dirty="0" smtClean="0"/>
              <a:t> just ran</a:t>
            </a:r>
          </a:p>
          <a:p>
            <a:r>
              <a:rPr lang="en-US" dirty="0" smtClean="0"/>
              <a:t>If do something that might wake someone up</a:t>
            </a:r>
          </a:p>
          <a:p>
            <a:pPr lvl="1"/>
            <a:r>
              <a:rPr lang="en-US" dirty="0" smtClean="0"/>
              <a:t>Signal or Broadcast</a:t>
            </a:r>
          </a:p>
          <a:p>
            <a:r>
              <a:rPr lang="en-US" dirty="0" smtClean="0"/>
              <a:t>Always leave shared state variables in a consistent state</a:t>
            </a:r>
          </a:p>
          <a:p>
            <a:pPr lvl="1"/>
            <a:r>
              <a:rPr lang="en-US" dirty="0" smtClean="0"/>
              <a:t>When lock is released, or when waiting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2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Mesa vs. Hoare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Mesa (in textbook, Hansen)</a:t>
            </a:r>
          </a:p>
          <a:p>
            <a:pPr lvl="1"/>
            <a:r>
              <a:rPr lang="en-US" dirty="0" smtClean="0"/>
              <a:t>Signal puts waiter on ready list</a:t>
            </a:r>
          </a:p>
          <a:p>
            <a:pPr lvl="1"/>
            <a:r>
              <a:rPr lang="en-US" dirty="0" err="1" smtClean="0"/>
              <a:t>Signaller</a:t>
            </a:r>
            <a:r>
              <a:rPr lang="en-US" dirty="0" smtClean="0"/>
              <a:t> keeps lock and processor</a:t>
            </a:r>
          </a:p>
          <a:p>
            <a:r>
              <a:rPr lang="en-US" dirty="0" smtClean="0"/>
              <a:t>Hoare</a:t>
            </a:r>
          </a:p>
          <a:p>
            <a:pPr lvl="1"/>
            <a:r>
              <a:rPr lang="en-US" dirty="0" smtClean="0"/>
              <a:t>Signal gives processor and lock to waiter</a:t>
            </a:r>
          </a:p>
          <a:p>
            <a:pPr lvl="1"/>
            <a:r>
              <a:rPr lang="en-US" dirty="0" smtClean="0"/>
              <a:t>When waiter finishes, processor/lock given back to </a:t>
            </a:r>
            <a:r>
              <a:rPr lang="en-US" dirty="0" err="1" smtClean="0"/>
              <a:t>signaller</a:t>
            </a:r>
            <a:endParaRPr lang="en-US" dirty="0" smtClean="0"/>
          </a:p>
          <a:p>
            <a:pPr lvl="1"/>
            <a:r>
              <a:rPr lang="en-US" dirty="0" smtClean="0"/>
              <a:t>Nested signals possible!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28133" y="1085902"/>
            <a:ext cx="7958667" cy="5458831"/>
          </a:xfrm>
          <a:prstGeom prst="rect">
            <a:avLst/>
          </a:prstGeom>
          <a:gradFill>
            <a:gsLst>
              <a:gs pos="2000">
                <a:schemeClr val="tx2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606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Coordination Landscape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9692" y="1085902"/>
            <a:ext cx="3240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Concurrent Applications</a:t>
            </a:r>
            <a:endParaRPr lang="en-US" sz="2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6222" y="1837258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5184" y="1957970"/>
            <a:ext cx="373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Shared Coordinated Objects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53073" y="3075569"/>
            <a:ext cx="34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Synchronization Variables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321826" y="4066171"/>
            <a:ext cx="258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Atomic Operations</a:t>
            </a: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3548" y="5065238"/>
            <a:ext cx="128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Hardware</a:t>
            </a:r>
            <a:endParaRPr lang="en-US" sz="2000" i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86222" y="3075569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6222" y="407681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86222" y="506959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1512755" y="2419635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Bounded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311872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Ordered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680786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Dictionary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215938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Barrier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2755" y="35892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Locks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9400" y="3616859"/>
            <a:ext cx="126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Semaphore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8753" y="353723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Condition Variables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6857" y="3247527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Monitors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140" y="4527836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Disable/Enable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2796" y="455667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Test-and-Set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140" y="5586169"/>
            <a:ext cx="112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6166" y="5662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Controllers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9063" y="5586169"/>
            <a:ext cx="20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Multiple Processors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6928" y="5401503"/>
            <a:ext cx="123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mp&amp;swap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0546" y="5216837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xchng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0657" y="5923235"/>
            <a:ext cx="109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fetch&amp;inc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3199" y="58065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LL + 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986222" y="2611109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04302" y="1319537"/>
            <a:ext cx="2183555" cy="2812289"/>
            <a:chOff x="904302" y="1319537"/>
            <a:chExt cx="2183555" cy="2812289"/>
          </a:xfrm>
        </p:grpSpPr>
        <p:sp>
          <p:nvSpPr>
            <p:cNvPr id="35" name="Freeform 34"/>
            <p:cNvSpPr/>
            <p:nvPr/>
          </p:nvSpPr>
          <p:spPr>
            <a:xfrm>
              <a:off x="904302" y="1319537"/>
              <a:ext cx="2183555" cy="2812289"/>
            </a:xfrm>
            <a:custGeom>
              <a:avLst/>
              <a:gdLst>
                <a:gd name="connsiteX0" fmla="*/ 2101365 w 2183555"/>
                <a:gd name="connsiteY0" fmla="*/ 18196 h 2812289"/>
                <a:gd name="connsiteX1" fmla="*/ 1043031 w 2183555"/>
                <a:gd name="connsiteY1" fmla="*/ 170596 h 2812289"/>
                <a:gd name="connsiteX2" fmla="*/ 137098 w 2183555"/>
                <a:gd name="connsiteY2" fmla="*/ 1254330 h 2812289"/>
                <a:gd name="connsiteX3" fmla="*/ 52431 w 2183555"/>
                <a:gd name="connsiteY3" fmla="*/ 1999396 h 2812289"/>
                <a:gd name="connsiteX4" fmla="*/ 86298 w 2183555"/>
                <a:gd name="connsiteY4" fmla="*/ 2541263 h 2812289"/>
                <a:gd name="connsiteX5" fmla="*/ 1051498 w 2183555"/>
                <a:gd name="connsiteY5" fmla="*/ 2812196 h 2812289"/>
                <a:gd name="connsiteX6" fmla="*/ 1525631 w 2183555"/>
                <a:gd name="connsiteY6" fmla="*/ 2515863 h 2812289"/>
                <a:gd name="connsiteX7" fmla="*/ 1500231 w 2183555"/>
                <a:gd name="connsiteY7" fmla="*/ 1872396 h 2812289"/>
                <a:gd name="connsiteX8" fmla="*/ 1178498 w 2183555"/>
                <a:gd name="connsiteY8" fmla="*/ 1084996 h 2812289"/>
                <a:gd name="connsiteX9" fmla="*/ 1805031 w 2183555"/>
                <a:gd name="connsiteY9" fmla="*/ 416130 h 2812289"/>
                <a:gd name="connsiteX10" fmla="*/ 2177565 w 2183555"/>
                <a:gd name="connsiteY10" fmla="*/ 111330 h 2812289"/>
                <a:gd name="connsiteX11" fmla="*/ 1999765 w 2183555"/>
                <a:gd name="connsiteY11" fmla="*/ 9730 h 281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3555" h="2812289">
                  <a:moveTo>
                    <a:pt x="2101365" y="18196"/>
                  </a:moveTo>
                  <a:cubicBezTo>
                    <a:pt x="1735887" y="-8615"/>
                    <a:pt x="1370409" y="-35426"/>
                    <a:pt x="1043031" y="170596"/>
                  </a:cubicBezTo>
                  <a:cubicBezTo>
                    <a:pt x="715653" y="376618"/>
                    <a:pt x="302198" y="949530"/>
                    <a:pt x="137098" y="1254330"/>
                  </a:cubicBezTo>
                  <a:cubicBezTo>
                    <a:pt x="-28002" y="1559130"/>
                    <a:pt x="60898" y="1784907"/>
                    <a:pt x="52431" y="1999396"/>
                  </a:cubicBezTo>
                  <a:cubicBezTo>
                    <a:pt x="43964" y="2213885"/>
                    <a:pt x="-80213" y="2405796"/>
                    <a:pt x="86298" y="2541263"/>
                  </a:cubicBezTo>
                  <a:cubicBezTo>
                    <a:pt x="252809" y="2676730"/>
                    <a:pt x="811609" y="2816429"/>
                    <a:pt x="1051498" y="2812196"/>
                  </a:cubicBezTo>
                  <a:cubicBezTo>
                    <a:pt x="1291387" y="2807963"/>
                    <a:pt x="1450842" y="2672496"/>
                    <a:pt x="1525631" y="2515863"/>
                  </a:cubicBezTo>
                  <a:cubicBezTo>
                    <a:pt x="1600420" y="2359230"/>
                    <a:pt x="1558087" y="2110874"/>
                    <a:pt x="1500231" y="1872396"/>
                  </a:cubicBezTo>
                  <a:cubicBezTo>
                    <a:pt x="1442375" y="1633918"/>
                    <a:pt x="1127698" y="1327707"/>
                    <a:pt x="1178498" y="1084996"/>
                  </a:cubicBezTo>
                  <a:cubicBezTo>
                    <a:pt x="1229298" y="842285"/>
                    <a:pt x="1638520" y="578408"/>
                    <a:pt x="1805031" y="416130"/>
                  </a:cubicBezTo>
                  <a:cubicBezTo>
                    <a:pt x="1971542" y="253852"/>
                    <a:pt x="2145109" y="179063"/>
                    <a:pt x="2177565" y="111330"/>
                  </a:cubicBezTo>
                  <a:cubicBezTo>
                    <a:pt x="2210021" y="43597"/>
                    <a:pt x="2104893" y="26663"/>
                    <a:pt x="1999765" y="973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00696" y="1498359"/>
              <a:ext cx="101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lecture 8</a:t>
              </a:r>
              <a:endParaRPr lang="en-US" dirty="0"/>
            </a:p>
          </p:txBody>
        </p:sp>
      </p:grpSp>
      <p:sp>
        <p:nvSpPr>
          <p:cNvPr id="38" name="Freeform 37"/>
          <p:cNvSpPr/>
          <p:nvPr/>
        </p:nvSpPr>
        <p:spPr>
          <a:xfrm>
            <a:off x="1060465" y="3514851"/>
            <a:ext cx="5155828" cy="1609085"/>
          </a:xfrm>
          <a:custGeom>
            <a:avLst/>
            <a:gdLst>
              <a:gd name="connsiteX0" fmla="*/ 107935 w 5155828"/>
              <a:gd name="connsiteY0" fmla="*/ 828549 h 1609085"/>
              <a:gd name="connsiteX1" fmla="*/ 23268 w 5155828"/>
              <a:gd name="connsiteY1" fmla="*/ 1184149 h 1609085"/>
              <a:gd name="connsiteX2" fmla="*/ 251868 w 5155828"/>
              <a:gd name="connsiteY2" fmla="*/ 1590549 h 1609085"/>
              <a:gd name="connsiteX3" fmla="*/ 2360068 w 5155828"/>
              <a:gd name="connsiteY3" fmla="*/ 1505882 h 1609085"/>
              <a:gd name="connsiteX4" fmla="*/ 3520002 w 5155828"/>
              <a:gd name="connsiteY4" fmla="*/ 1201082 h 1609085"/>
              <a:gd name="connsiteX5" fmla="*/ 4933935 w 5155828"/>
              <a:gd name="connsiteY5" fmla="*/ 828549 h 1609085"/>
              <a:gd name="connsiteX6" fmla="*/ 5111735 w 5155828"/>
              <a:gd name="connsiteY6" fmla="*/ 151216 h 1609085"/>
              <a:gd name="connsiteX7" fmla="*/ 4519068 w 5155828"/>
              <a:gd name="connsiteY7" fmla="*/ 24216 h 1609085"/>
              <a:gd name="connsiteX8" fmla="*/ 3782468 w 5155828"/>
              <a:gd name="connsiteY8" fmla="*/ 32682 h 1609085"/>
              <a:gd name="connsiteX9" fmla="*/ 3045868 w 5155828"/>
              <a:gd name="connsiteY9" fmla="*/ 354416 h 1609085"/>
              <a:gd name="connsiteX10" fmla="*/ 2029868 w 5155828"/>
              <a:gd name="connsiteY10" fmla="*/ 726949 h 1609085"/>
              <a:gd name="connsiteX11" fmla="*/ 1073135 w 5155828"/>
              <a:gd name="connsiteY11" fmla="*/ 769282 h 1609085"/>
              <a:gd name="connsiteX12" fmla="*/ 319602 w 5155828"/>
              <a:gd name="connsiteY12" fmla="*/ 659216 h 1609085"/>
              <a:gd name="connsiteX13" fmla="*/ 158735 w 5155828"/>
              <a:gd name="connsiteY13" fmla="*/ 837016 h 160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5828" h="1609085">
                <a:moveTo>
                  <a:pt x="107935" y="828549"/>
                </a:moveTo>
                <a:cubicBezTo>
                  <a:pt x="53607" y="942849"/>
                  <a:pt x="-721" y="1057149"/>
                  <a:pt x="23268" y="1184149"/>
                </a:cubicBezTo>
                <a:cubicBezTo>
                  <a:pt x="47257" y="1311149"/>
                  <a:pt x="-137599" y="1536927"/>
                  <a:pt x="251868" y="1590549"/>
                </a:cubicBezTo>
                <a:cubicBezTo>
                  <a:pt x="641335" y="1644171"/>
                  <a:pt x="1815379" y="1570793"/>
                  <a:pt x="2360068" y="1505882"/>
                </a:cubicBezTo>
                <a:cubicBezTo>
                  <a:pt x="2904757" y="1440971"/>
                  <a:pt x="3520002" y="1201082"/>
                  <a:pt x="3520002" y="1201082"/>
                </a:cubicBezTo>
                <a:cubicBezTo>
                  <a:pt x="3948980" y="1088193"/>
                  <a:pt x="4668646" y="1003527"/>
                  <a:pt x="4933935" y="828549"/>
                </a:cubicBezTo>
                <a:cubicBezTo>
                  <a:pt x="5199224" y="653571"/>
                  <a:pt x="5180879" y="285271"/>
                  <a:pt x="5111735" y="151216"/>
                </a:cubicBezTo>
                <a:cubicBezTo>
                  <a:pt x="5042591" y="17161"/>
                  <a:pt x="4740612" y="43972"/>
                  <a:pt x="4519068" y="24216"/>
                </a:cubicBezTo>
                <a:cubicBezTo>
                  <a:pt x="4297524" y="4460"/>
                  <a:pt x="4028001" y="-22351"/>
                  <a:pt x="3782468" y="32682"/>
                </a:cubicBezTo>
                <a:cubicBezTo>
                  <a:pt x="3536935" y="87715"/>
                  <a:pt x="3337968" y="238705"/>
                  <a:pt x="3045868" y="354416"/>
                </a:cubicBezTo>
                <a:cubicBezTo>
                  <a:pt x="2753768" y="470127"/>
                  <a:pt x="2358657" y="657805"/>
                  <a:pt x="2029868" y="726949"/>
                </a:cubicBezTo>
                <a:cubicBezTo>
                  <a:pt x="1701079" y="796093"/>
                  <a:pt x="1358179" y="780571"/>
                  <a:pt x="1073135" y="769282"/>
                </a:cubicBezTo>
                <a:cubicBezTo>
                  <a:pt x="788091" y="757993"/>
                  <a:pt x="472002" y="647927"/>
                  <a:pt x="319602" y="659216"/>
                </a:cubicBezTo>
                <a:cubicBezTo>
                  <a:pt x="167202" y="670505"/>
                  <a:pt x="158735" y="837016"/>
                  <a:pt x="158735" y="837016"/>
                </a:cubicBezTo>
              </a:path>
            </a:pathLst>
          </a:custGeom>
          <a:solidFill>
            <a:srgbClr val="FFFF00">
              <a:alpha val="12000"/>
            </a:srgb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 rot="20074650">
            <a:off x="2157919" y="2744560"/>
            <a:ext cx="2327811" cy="158534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818" y="152400"/>
            <a:ext cx="8529782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Recall: OS Implementation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of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Locks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5988"/>
            <a:ext cx="8610600" cy="129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Key idea: maintain a lock variable and impose mutual exclusion only during operations on that variable</a:t>
            </a:r>
          </a:p>
          <a:p>
            <a:pPr>
              <a:lnSpc>
                <a:spcPct val="11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>
                <a:latin typeface="Courier New" charset="0"/>
                <a:ea typeface="굴림" charset="0"/>
                <a:cs typeface="굴림" charset="0"/>
              </a:rPr>
              <a:t>	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52400" y="2149475"/>
            <a:ext cx="4581525" cy="38933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900" dirty="0" err="1">
                <a:solidFill>
                  <a:srgbClr val="233AE1"/>
                </a:solidFill>
                <a:latin typeface="Courier New" charset="0"/>
              </a:rPr>
              <a:t>int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 value = FREE;</a:t>
            </a:r>
          </a:p>
          <a:p>
            <a:endParaRPr lang="en-US" sz="1900" dirty="0">
              <a:latin typeface="Courier New" charset="0"/>
            </a:endParaRPr>
          </a:p>
          <a:p>
            <a:r>
              <a:rPr lang="en-US" sz="1900" dirty="0">
                <a:latin typeface="Courier New" charset="0"/>
              </a:rPr>
              <a:t>Acquire()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</a:rPr>
              <a:t>value == BUSY</a:t>
            </a:r>
            <a:r>
              <a:rPr lang="en-US" sz="1900" dirty="0">
                <a:latin typeface="Courier New" charset="0"/>
              </a:rPr>
              <a:t>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put thread on wait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Go to sleep();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// Enable interrupts?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</a:rPr>
              <a:t>value = BUSY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	</a:t>
            </a: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19600" y="2225675"/>
            <a:ext cx="4876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900" dirty="0">
                <a:latin typeface="Courier New" charset="0"/>
              </a:rPr>
              <a:t>Release()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r>
              <a:rPr lang="en-US" sz="1900" dirty="0">
                <a:latin typeface="Courier New" charset="0"/>
              </a:rPr>
              <a:t/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(anyone on wait queue)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take thread off wait queue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Put at front of ready queue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FREE;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/>
            </a:r>
            <a:br>
              <a:rPr lang="en-US" sz="1900" dirty="0">
                <a:latin typeface="Courier New" charset="0"/>
              </a:rPr>
            </a:br>
            <a:endParaRPr lang="en-US" sz="1900" dirty="0">
              <a:latin typeface="Courier New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952816" y="2143522"/>
            <a:ext cx="609600" cy="685800"/>
            <a:chOff x="1776" y="912"/>
            <a:chExt cx="476" cy="576"/>
          </a:xfrm>
        </p:grpSpPr>
        <p:sp>
          <p:nvSpPr>
            <p:cNvPr id="62470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1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0 w 1303"/>
                <a:gd name="T1" fmla="*/ 0 h 1327"/>
                <a:gd name="T2" fmla="*/ 0 w 1303"/>
                <a:gd name="T3" fmla="*/ 0 h 1327"/>
                <a:gd name="T4" fmla="*/ 0 w 1303"/>
                <a:gd name="T5" fmla="*/ 0 h 1327"/>
                <a:gd name="T6" fmla="*/ 0 w 1303"/>
                <a:gd name="T7" fmla="*/ 0 h 1327"/>
                <a:gd name="T8" fmla="*/ 0 w 1303"/>
                <a:gd name="T9" fmla="*/ 0 h 1327"/>
                <a:gd name="T10" fmla="*/ 0 w 1303"/>
                <a:gd name="T11" fmla="*/ 0 h 1327"/>
                <a:gd name="T12" fmla="*/ 0 w 1303"/>
                <a:gd name="T13" fmla="*/ 0 h 1327"/>
                <a:gd name="T14" fmla="*/ 0 w 1303"/>
                <a:gd name="T15" fmla="*/ 0 h 1327"/>
                <a:gd name="T16" fmla="*/ 0 w 1303"/>
                <a:gd name="T17" fmla="*/ 0 h 1327"/>
                <a:gd name="T18" fmla="*/ 0 w 1303"/>
                <a:gd name="T19" fmla="*/ 0 h 1327"/>
                <a:gd name="T20" fmla="*/ 0 w 1303"/>
                <a:gd name="T21" fmla="*/ 0 h 1327"/>
                <a:gd name="T22" fmla="*/ 0 w 1303"/>
                <a:gd name="T23" fmla="*/ 0 h 1327"/>
                <a:gd name="T24" fmla="*/ 0 w 1303"/>
                <a:gd name="T25" fmla="*/ 0 h 1327"/>
                <a:gd name="T26" fmla="*/ 0 w 1303"/>
                <a:gd name="T27" fmla="*/ 0 h 1327"/>
                <a:gd name="T28" fmla="*/ 0 w 1303"/>
                <a:gd name="T29" fmla="*/ 0 h 1327"/>
                <a:gd name="T30" fmla="*/ 0 w 1303"/>
                <a:gd name="T31" fmla="*/ 0 h 1327"/>
                <a:gd name="T32" fmla="*/ 0 w 1303"/>
                <a:gd name="T33" fmla="*/ 0 h 1327"/>
                <a:gd name="T34" fmla="*/ 0 w 1303"/>
                <a:gd name="T35" fmla="*/ 0 h 1327"/>
                <a:gd name="T36" fmla="*/ 0 w 1303"/>
                <a:gd name="T37" fmla="*/ 0 h 1327"/>
                <a:gd name="T38" fmla="*/ 0 w 1303"/>
                <a:gd name="T39" fmla="*/ 0 h 1327"/>
                <a:gd name="T40" fmla="*/ 0 w 1303"/>
                <a:gd name="T41" fmla="*/ 0 h 1327"/>
                <a:gd name="T42" fmla="*/ 0 w 1303"/>
                <a:gd name="T43" fmla="*/ 0 h 1327"/>
                <a:gd name="T44" fmla="*/ 0 w 1303"/>
                <a:gd name="T45" fmla="*/ 0 h 1327"/>
                <a:gd name="T46" fmla="*/ 0 w 1303"/>
                <a:gd name="T47" fmla="*/ 0 h 1327"/>
                <a:gd name="T48" fmla="*/ 0 w 1303"/>
                <a:gd name="T49" fmla="*/ 0 h 1327"/>
                <a:gd name="T50" fmla="*/ 0 w 1303"/>
                <a:gd name="T51" fmla="*/ 0 h 1327"/>
                <a:gd name="T52" fmla="*/ 0 w 1303"/>
                <a:gd name="T53" fmla="*/ 0 h 1327"/>
                <a:gd name="T54" fmla="*/ 0 w 1303"/>
                <a:gd name="T55" fmla="*/ 0 h 1327"/>
                <a:gd name="T56" fmla="*/ 0 w 1303"/>
                <a:gd name="T57" fmla="*/ 0 h 1327"/>
                <a:gd name="T58" fmla="*/ 0 w 1303"/>
                <a:gd name="T59" fmla="*/ 0 h 1327"/>
                <a:gd name="T60" fmla="*/ 0 w 1303"/>
                <a:gd name="T61" fmla="*/ 0 h 1327"/>
                <a:gd name="T62" fmla="*/ 0 w 1303"/>
                <a:gd name="T63" fmla="*/ 0 h 1327"/>
                <a:gd name="T64" fmla="*/ 0 w 1303"/>
                <a:gd name="T65" fmla="*/ 0 h 1327"/>
                <a:gd name="T66" fmla="*/ 0 w 1303"/>
                <a:gd name="T67" fmla="*/ 0 h 1327"/>
                <a:gd name="T68" fmla="*/ 0 w 1303"/>
                <a:gd name="T69" fmla="*/ 0 h 1327"/>
                <a:gd name="T70" fmla="*/ 0 w 1303"/>
                <a:gd name="T71" fmla="*/ 0 h 1327"/>
                <a:gd name="T72" fmla="*/ 0 w 1303"/>
                <a:gd name="T73" fmla="*/ 0 h 1327"/>
                <a:gd name="T74" fmla="*/ 0 w 1303"/>
                <a:gd name="T75" fmla="*/ 0 h 1327"/>
                <a:gd name="T76" fmla="*/ 0 w 1303"/>
                <a:gd name="T77" fmla="*/ 0 h 1327"/>
                <a:gd name="T78" fmla="*/ 0 w 1303"/>
                <a:gd name="T79" fmla="*/ 0 h 1327"/>
                <a:gd name="T80" fmla="*/ 0 w 1303"/>
                <a:gd name="T81" fmla="*/ 0 h 1327"/>
                <a:gd name="T82" fmla="*/ 0 w 1303"/>
                <a:gd name="T83" fmla="*/ 0 h 1327"/>
                <a:gd name="T84" fmla="*/ 0 w 1303"/>
                <a:gd name="T85" fmla="*/ 0 h 1327"/>
                <a:gd name="T86" fmla="*/ 0 w 1303"/>
                <a:gd name="T87" fmla="*/ 0 h 1327"/>
                <a:gd name="T88" fmla="*/ 0 w 1303"/>
                <a:gd name="T89" fmla="*/ 0 h 1327"/>
                <a:gd name="T90" fmla="*/ 0 w 1303"/>
                <a:gd name="T91" fmla="*/ 0 h 1327"/>
                <a:gd name="T92" fmla="*/ 0 w 1303"/>
                <a:gd name="T93" fmla="*/ 0 h 1327"/>
                <a:gd name="T94" fmla="*/ 0 w 1303"/>
                <a:gd name="T95" fmla="*/ 0 h 1327"/>
                <a:gd name="T96" fmla="*/ 0 w 1303"/>
                <a:gd name="T97" fmla="*/ 0 h 1327"/>
                <a:gd name="T98" fmla="*/ 0 w 1303"/>
                <a:gd name="T99" fmla="*/ 0 h 1327"/>
                <a:gd name="T100" fmla="*/ 0 w 1303"/>
                <a:gd name="T101" fmla="*/ 0 h 1327"/>
                <a:gd name="T102" fmla="*/ 0 w 1303"/>
                <a:gd name="T103" fmla="*/ 0 h 1327"/>
                <a:gd name="T104" fmla="*/ 0 w 1303"/>
                <a:gd name="T105" fmla="*/ 0 h 1327"/>
                <a:gd name="T106" fmla="*/ 0 w 1303"/>
                <a:gd name="T107" fmla="*/ 0 h 1327"/>
                <a:gd name="T108" fmla="*/ 0 w 1303"/>
                <a:gd name="T109" fmla="*/ 0 h 1327"/>
                <a:gd name="T110" fmla="*/ 0 w 1303"/>
                <a:gd name="T111" fmla="*/ 0 h 1327"/>
                <a:gd name="T112" fmla="*/ 0 w 1303"/>
                <a:gd name="T113" fmla="*/ 0 h 1327"/>
                <a:gd name="T114" fmla="*/ 0 w 1303"/>
                <a:gd name="T115" fmla="*/ 0 h 1327"/>
                <a:gd name="T116" fmla="*/ 0 w 1303"/>
                <a:gd name="T117" fmla="*/ 0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03"/>
                <a:gd name="T178" fmla="*/ 0 h 1327"/>
                <a:gd name="T179" fmla="*/ 1303 w 1303"/>
                <a:gd name="T180" fmla="*/ 1327 h 1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2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0 w 285"/>
                <a:gd name="T1" fmla="*/ 0 h 411"/>
                <a:gd name="T2" fmla="*/ 0 w 285"/>
                <a:gd name="T3" fmla="*/ 0 h 411"/>
                <a:gd name="T4" fmla="*/ 0 w 285"/>
                <a:gd name="T5" fmla="*/ 0 h 411"/>
                <a:gd name="T6" fmla="*/ 0 w 285"/>
                <a:gd name="T7" fmla="*/ 0 h 411"/>
                <a:gd name="T8" fmla="*/ 0 w 285"/>
                <a:gd name="T9" fmla="*/ 0 h 411"/>
                <a:gd name="T10" fmla="*/ 0 w 285"/>
                <a:gd name="T11" fmla="*/ 0 h 411"/>
                <a:gd name="T12" fmla="*/ 0 w 285"/>
                <a:gd name="T13" fmla="*/ 0 h 411"/>
                <a:gd name="T14" fmla="*/ 0 w 285"/>
                <a:gd name="T15" fmla="*/ 0 h 411"/>
                <a:gd name="T16" fmla="*/ 0 w 285"/>
                <a:gd name="T17" fmla="*/ 0 h 411"/>
                <a:gd name="T18" fmla="*/ 0 w 285"/>
                <a:gd name="T19" fmla="*/ 0 h 411"/>
                <a:gd name="T20" fmla="*/ 0 w 285"/>
                <a:gd name="T21" fmla="*/ 0 h 411"/>
                <a:gd name="T22" fmla="*/ 0 w 285"/>
                <a:gd name="T23" fmla="*/ 0 h 411"/>
                <a:gd name="T24" fmla="*/ 0 w 285"/>
                <a:gd name="T25" fmla="*/ 0 h 411"/>
                <a:gd name="T26" fmla="*/ 0 w 285"/>
                <a:gd name="T27" fmla="*/ 0 h 411"/>
                <a:gd name="T28" fmla="*/ 0 w 285"/>
                <a:gd name="T29" fmla="*/ 0 h 411"/>
                <a:gd name="T30" fmla="*/ 0 w 285"/>
                <a:gd name="T31" fmla="*/ 0 h 411"/>
                <a:gd name="T32" fmla="*/ 0 w 285"/>
                <a:gd name="T33" fmla="*/ 0 h 411"/>
                <a:gd name="T34" fmla="*/ 0 w 285"/>
                <a:gd name="T35" fmla="*/ 0 h 411"/>
                <a:gd name="T36" fmla="*/ 0 w 285"/>
                <a:gd name="T37" fmla="*/ 0 h 411"/>
                <a:gd name="T38" fmla="*/ 0 w 285"/>
                <a:gd name="T39" fmla="*/ 0 h 411"/>
                <a:gd name="T40" fmla="*/ 0 w 285"/>
                <a:gd name="T41" fmla="*/ 0 h 411"/>
                <a:gd name="T42" fmla="*/ 0 w 285"/>
                <a:gd name="T43" fmla="*/ 0 h 411"/>
                <a:gd name="T44" fmla="*/ 0 w 285"/>
                <a:gd name="T45" fmla="*/ 0 h 411"/>
                <a:gd name="T46" fmla="*/ 0 w 285"/>
                <a:gd name="T47" fmla="*/ 0 h 411"/>
                <a:gd name="T48" fmla="*/ 0 w 285"/>
                <a:gd name="T49" fmla="*/ 0 h 411"/>
                <a:gd name="T50" fmla="*/ 0 w 285"/>
                <a:gd name="T51" fmla="*/ 0 h 411"/>
                <a:gd name="T52" fmla="*/ 0 w 285"/>
                <a:gd name="T53" fmla="*/ 0 h 411"/>
                <a:gd name="T54" fmla="*/ 0 w 285"/>
                <a:gd name="T55" fmla="*/ 0 h 411"/>
                <a:gd name="T56" fmla="*/ 0 w 285"/>
                <a:gd name="T57" fmla="*/ 0 h 411"/>
                <a:gd name="T58" fmla="*/ 0 w 285"/>
                <a:gd name="T59" fmla="*/ 0 h 411"/>
                <a:gd name="T60" fmla="*/ 0 w 285"/>
                <a:gd name="T61" fmla="*/ 0 h 411"/>
                <a:gd name="T62" fmla="*/ 0 w 285"/>
                <a:gd name="T63" fmla="*/ 0 h 411"/>
                <a:gd name="T64" fmla="*/ 0 w 285"/>
                <a:gd name="T65" fmla="*/ 0 h 411"/>
                <a:gd name="T66" fmla="*/ 0 w 285"/>
                <a:gd name="T67" fmla="*/ 0 h 411"/>
                <a:gd name="T68" fmla="*/ 0 w 285"/>
                <a:gd name="T69" fmla="*/ 0 h 411"/>
                <a:gd name="T70" fmla="*/ 0 w 285"/>
                <a:gd name="T71" fmla="*/ 0 h 411"/>
                <a:gd name="T72" fmla="*/ 0 w 285"/>
                <a:gd name="T73" fmla="*/ 0 h 411"/>
                <a:gd name="T74" fmla="*/ 0 w 285"/>
                <a:gd name="T75" fmla="*/ 0 h 411"/>
                <a:gd name="T76" fmla="*/ 0 w 285"/>
                <a:gd name="T77" fmla="*/ 0 h 411"/>
                <a:gd name="T78" fmla="*/ 0 w 285"/>
                <a:gd name="T79" fmla="*/ 0 h 411"/>
                <a:gd name="T80" fmla="*/ 0 w 285"/>
                <a:gd name="T81" fmla="*/ 0 h 411"/>
                <a:gd name="T82" fmla="*/ 0 w 285"/>
                <a:gd name="T83" fmla="*/ 0 h 411"/>
                <a:gd name="T84" fmla="*/ 0 w 285"/>
                <a:gd name="T85" fmla="*/ 0 h 411"/>
                <a:gd name="T86" fmla="*/ 0 w 285"/>
                <a:gd name="T87" fmla="*/ 0 h 411"/>
                <a:gd name="T88" fmla="*/ 0 w 285"/>
                <a:gd name="T89" fmla="*/ 0 h 411"/>
                <a:gd name="T90" fmla="*/ 0 w 285"/>
                <a:gd name="T91" fmla="*/ 0 h 411"/>
                <a:gd name="T92" fmla="*/ 0 w 285"/>
                <a:gd name="T93" fmla="*/ 0 h 411"/>
                <a:gd name="T94" fmla="*/ 0 w 285"/>
                <a:gd name="T95" fmla="*/ 0 h 411"/>
                <a:gd name="T96" fmla="*/ 0 w 285"/>
                <a:gd name="T97" fmla="*/ 0 h 411"/>
                <a:gd name="T98" fmla="*/ 0 w 285"/>
                <a:gd name="T99" fmla="*/ 0 h 411"/>
                <a:gd name="T100" fmla="*/ 0 w 285"/>
                <a:gd name="T101" fmla="*/ 0 h 411"/>
                <a:gd name="T102" fmla="*/ 0 w 285"/>
                <a:gd name="T103" fmla="*/ 0 h 411"/>
                <a:gd name="T104" fmla="*/ 0 w 285"/>
                <a:gd name="T105" fmla="*/ 0 h 411"/>
                <a:gd name="T106" fmla="*/ 0 w 285"/>
                <a:gd name="T107" fmla="*/ 0 h 411"/>
                <a:gd name="T108" fmla="*/ 0 w 285"/>
                <a:gd name="T109" fmla="*/ 0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85"/>
                <a:gd name="T166" fmla="*/ 0 h 411"/>
                <a:gd name="T167" fmla="*/ 285 w 285"/>
                <a:gd name="T168" fmla="*/ 411 h 41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3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0 w 942"/>
                <a:gd name="T1" fmla="*/ 0 h 833"/>
                <a:gd name="T2" fmla="*/ 0 w 942"/>
                <a:gd name="T3" fmla="*/ 0 h 833"/>
                <a:gd name="T4" fmla="*/ 0 w 942"/>
                <a:gd name="T5" fmla="*/ 0 h 833"/>
                <a:gd name="T6" fmla="*/ 0 w 942"/>
                <a:gd name="T7" fmla="*/ 0 h 833"/>
                <a:gd name="T8" fmla="*/ 0 w 942"/>
                <a:gd name="T9" fmla="*/ 0 h 833"/>
                <a:gd name="T10" fmla="*/ 0 w 942"/>
                <a:gd name="T11" fmla="*/ 0 h 833"/>
                <a:gd name="T12" fmla="*/ 0 w 942"/>
                <a:gd name="T13" fmla="*/ 0 h 833"/>
                <a:gd name="T14" fmla="*/ 0 w 942"/>
                <a:gd name="T15" fmla="*/ 0 h 833"/>
                <a:gd name="T16" fmla="*/ 0 w 942"/>
                <a:gd name="T17" fmla="*/ 0 h 833"/>
                <a:gd name="T18" fmla="*/ 0 w 942"/>
                <a:gd name="T19" fmla="*/ 0 h 833"/>
                <a:gd name="T20" fmla="*/ 0 w 942"/>
                <a:gd name="T21" fmla="*/ 0 h 833"/>
                <a:gd name="T22" fmla="*/ 0 w 942"/>
                <a:gd name="T23" fmla="*/ 0 h 833"/>
                <a:gd name="T24" fmla="*/ 0 w 942"/>
                <a:gd name="T25" fmla="*/ 0 h 833"/>
                <a:gd name="T26" fmla="*/ 0 w 942"/>
                <a:gd name="T27" fmla="*/ 0 h 833"/>
                <a:gd name="T28" fmla="*/ 0 w 942"/>
                <a:gd name="T29" fmla="*/ 0 h 833"/>
                <a:gd name="T30" fmla="*/ 0 w 942"/>
                <a:gd name="T31" fmla="*/ 0 h 833"/>
                <a:gd name="T32" fmla="*/ 0 w 942"/>
                <a:gd name="T33" fmla="*/ 0 h 833"/>
                <a:gd name="T34" fmla="*/ 0 w 942"/>
                <a:gd name="T35" fmla="*/ 0 h 833"/>
                <a:gd name="T36" fmla="*/ 0 w 942"/>
                <a:gd name="T37" fmla="*/ 0 h 833"/>
                <a:gd name="T38" fmla="*/ 0 w 942"/>
                <a:gd name="T39" fmla="*/ 0 h 833"/>
                <a:gd name="T40" fmla="*/ 0 w 942"/>
                <a:gd name="T41" fmla="*/ 0 h 833"/>
                <a:gd name="T42" fmla="*/ 0 w 942"/>
                <a:gd name="T43" fmla="*/ 0 h 833"/>
                <a:gd name="T44" fmla="*/ 0 w 942"/>
                <a:gd name="T45" fmla="*/ 0 h 833"/>
                <a:gd name="T46" fmla="*/ 0 w 942"/>
                <a:gd name="T47" fmla="*/ 0 h 833"/>
                <a:gd name="T48" fmla="*/ 0 w 942"/>
                <a:gd name="T49" fmla="*/ 0 h 833"/>
                <a:gd name="T50" fmla="*/ 0 w 942"/>
                <a:gd name="T51" fmla="*/ 0 h 833"/>
                <a:gd name="T52" fmla="*/ 0 w 942"/>
                <a:gd name="T53" fmla="*/ 0 h 833"/>
                <a:gd name="T54" fmla="*/ 0 w 942"/>
                <a:gd name="T55" fmla="*/ 0 h 833"/>
                <a:gd name="T56" fmla="*/ 0 w 942"/>
                <a:gd name="T57" fmla="*/ 0 h 833"/>
                <a:gd name="T58" fmla="*/ 0 w 942"/>
                <a:gd name="T59" fmla="*/ 0 h 833"/>
                <a:gd name="T60" fmla="*/ 0 w 942"/>
                <a:gd name="T61" fmla="*/ 0 h 833"/>
                <a:gd name="T62" fmla="*/ 0 w 942"/>
                <a:gd name="T63" fmla="*/ 0 h 833"/>
                <a:gd name="T64" fmla="*/ 0 w 942"/>
                <a:gd name="T65" fmla="*/ 0 h 833"/>
                <a:gd name="T66" fmla="*/ 0 w 942"/>
                <a:gd name="T67" fmla="*/ 0 h 833"/>
                <a:gd name="T68" fmla="*/ 0 w 942"/>
                <a:gd name="T69" fmla="*/ 0 h 833"/>
                <a:gd name="T70" fmla="*/ 0 w 942"/>
                <a:gd name="T71" fmla="*/ 0 h 833"/>
                <a:gd name="T72" fmla="*/ 0 w 942"/>
                <a:gd name="T73" fmla="*/ 0 h 833"/>
                <a:gd name="T74" fmla="*/ 0 w 942"/>
                <a:gd name="T75" fmla="*/ 0 h 833"/>
                <a:gd name="T76" fmla="*/ 0 w 942"/>
                <a:gd name="T77" fmla="*/ 0 h 833"/>
                <a:gd name="T78" fmla="*/ 0 w 942"/>
                <a:gd name="T79" fmla="*/ 0 h 833"/>
                <a:gd name="T80" fmla="*/ 0 w 942"/>
                <a:gd name="T81" fmla="*/ 0 h 833"/>
                <a:gd name="T82" fmla="*/ 0 w 942"/>
                <a:gd name="T83" fmla="*/ 0 h 833"/>
                <a:gd name="T84" fmla="*/ 0 w 942"/>
                <a:gd name="T85" fmla="*/ 0 h 833"/>
                <a:gd name="T86" fmla="*/ 0 w 942"/>
                <a:gd name="T87" fmla="*/ 0 h 833"/>
                <a:gd name="T88" fmla="*/ 0 w 942"/>
                <a:gd name="T89" fmla="*/ 0 h 833"/>
                <a:gd name="T90" fmla="*/ 0 w 942"/>
                <a:gd name="T91" fmla="*/ 0 h 833"/>
                <a:gd name="T92" fmla="*/ 0 w 942"/>
                <a:gd name="T93" fmla="*/ 0 h 833"/>
                <a:gd name="T94" fmla="*/ 0 w 942"/>
                <a:gd name="T95" fmla="*/ 0 h 833"/>
                <a:gd name="T96" fmla="*/ 0 w 942"/>
                <a:gd name="T97" fmla="*/ 0 h 833"/>
                <a:gd name="T98" fmla="*/ 0 w 942"/>
                <a:gd name="T99" fmla="*/ 0 h 833"/>
                <a:gd name="T100" fmla="*/ 0 w 942"/>
                <a:gd name="T101" fmla="*/ 0 h 833"/>
                <a:gd name="T102" fmla="*/ 0 w 942"/>
                <a:gd name="T103" fmla="*/ 0 h 833"/>
                <a:gd name="T104" fmla="*/ 0 w 942"/>
                <a:gd name="T105" fmla="*/ 0 h 833"/>
                <a:gd name="T106" fmla="*/ 0 w 942"/>
                <a:gd name="T107" fmla="*/ 0 h 833"/>
                <a:gd name="T108" fmla="*/ 0 w 942"/>
                <a:gd name="T109" fmla="*/ 0 h 833"/>
                <a:gd name="T110" fmla="*/ 0 w 942"/>
                <a:gd name="T111" fmla="*/ 0 h 833"/>
                <a:gd name="T112" fmla="*/ 0 w 942"/>
                <a:gd name="T113" fmla="*/ 0 h 833"/>
                <a:gd name="T114" fmla="*/ 0 w 942"/>
                <a:gd name="T115" fmla="*/ 0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42"/>
                <a:gd name="T175" fmla="*/ 0 h 833"/>
                <a:gd name="T176" fmla="*/ 942 w 942"/>
                <a:gd name="T177" fmla="*/ 833 h 83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4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0 w 243"/>
                <a:gd name="T1" fmla="*/ 0 h 87"/>
                <a:gd name="T2" fmla="*/ 0 w 243"/>
                <a:gd name="T3" fmla="*/ 0 h 87"/>
                <a:gd name="T4" fmla="*/ 0 w 243"/>
                <a:gd name="T5" fmla="*/ 0 h 87"/>
                <a:gd name="T6" fmla="*/ 0 w 243"/>
                <a:gd name="T7" fmla="*/ 0 h 87"/>
                <a:gd name="T8" fmla="*/ 0 w 243"/>
                <a:gd name="T9" fmla="*/ 0 h 87"/>
                <a:gd name="T10" fmla="*/ 0 w 243"/>
                <a:gd name="T11" fmla="*/ 0 h 87"/>
                <a:gd name="T12" fmla="*/ 0 w 243"/>
                <a:gd name="T13" fmla="*/ 0 h 87"/>
                <a:gd name="T14" fmla="*/ 0 w 243"/>
                <a:gd name="T15" fmla="*/ 0 h 87"/>
                <a:gd name="T16" fmla="*/ 0 w 243"/>
                <a:gd name="T17" fmla="*/ 0 h 87"/>
                <a:gd name="T18" fmla="*/ 0 w 243"/>
                <a:gd name="T19" fmla="*/ 0 h 87"/>
                <a:gd name="T20" fmla="*/ 0 w 243"/>
                <a:gd name="T21" fmla="*/ 0 h 87"/>
                <a:gd name="T22" fmla="*/ 0 w 243"/>
                <a:gd name="T23" fmla="*/ 0 h 87"/>
                <a:gd name="T24" fmla="*/ 0 w 243"/>
                <a:gd name="T25" fmla="*/ 0 h 87"/>
                <a:gd name="T26" fmla="*/ 0 w 243"/>
                <a:gd name="T27" fmla="*/ 0 h 87"/>
                <a:gd name="T28" fmla="*/ 0 w 243"/>
                <a:gd name="T29" fmla="*/ 0 h 87"/>
                <a:gd name="T30" fmla="*/ 0 w 243"/>
                <a:gd name="T31" fmla="*/ 0 h 87"/>
                <a:gd name="T32" fmla="*/ 0 w 243"/>
                <a:gd name="T33" fmla="*/ 0 h 87"/>
                <a:gd name="T34" fmla="*/ 0 w 243"/>
                <a:gd name="T35" fmla="*/ 0 h 87"/>
                <a:gd name="T36" fmla="*/ 0 w 243"/>
                <a:gd name="T37" fmla="*/ 0 h 87"/>
                <a:gd name="T38" fmla="*/ 0 w 243"/>
                <a:gd name="T39" fmla="*/ 0 h 87"/>
                <a:gd name="T40" fmla="*/ 0 w 243"/>
                <a:gd name="T41" fmla="*/ 0 h 87"/>
                <a:gd name="T42" fmla="*/ 0 w 243"/>
                <a:gd name="T43" fmla="*/ 0 h 87"/>
                <a:gd name="T44" fmla="*/ 0 w 243"/>
                <a:gd name="T45" fmla="*/ 0 h 87"/>
                <a:gd name="T46" fmla="*/ 0 w 243"/>
                <a:gd name="T47" fmla="*/ 0 h 87"/>
                <a:gd name="T48" fmla="*/ 0 w 243"/>
                <a:gd name="T49" fmla="*/ 0 h 87"/>
                <a:gd name="T50" fmla="*/ 0 w 243"/>
                <a:gd name="T51" fmla="*/ 0 h 87"/>
                <a:gd name="T52" fmla="*/ 0 w 243"/>
                <a:gd name="T53" fmla="*/ 0 h 87"/>
                <a:gd name="T54" fmla="*/ 0 w 243"/>
                <a:gd name="T55" fmla="*/ 0 h 87"/>
                <a:gd name="T56" fmla="*/ 0 w 243"/>
                <a:gd name="T57" fmla="*/ 0 h 87"/>
                <a:gd name="T58" fmla="*/ 0 w 243"/>
                <a:gd name="T59" fmla="*/ 0 h 87"/>
                <a:gd name="T60" fmla="*/ 0 w 243"/>
                <a:gd name="T61" fmla="*/ 0 h 87"/>
                <a:gd name="T62" fmla="*/ 0 w 243"/>
                <a:gd name="T63" fmla="*/ 0 h 87"/>
                <a:gd name="T64" fmla="*/ 0 w 243"/>
                <a:gd name="T65" fmla="*/ 0 h 87"/>
                <a:gd name="T66" fmla="*/ 0 w 243"/>
                <a:gd name="T67" fmla="*/ 0 h 87"/>
                <a:gd name="T68" fmla="*/ 0 w 243"/>
                <a:gd name="T69" fmla="*/ 0 h 87"/>
                <a:gd name="T70" fmla="*/ 0 w 243"/>
                <a:gd name="T71" fmla="*/ 0 h 87"/>
                <a:gd name="T72" fmla="*/ 0 w 243"/>
                <a:gd name="T73" fmla="*/ 0 h 87"/>
                <a:gd name="T74" fmla="*/ 0 w 243"/>
                <a:gd name="T75" fmla="*/ 0 h 87"/>
                <a:gd name="T76" fmla="*/ 0 w 243"/>
                <a:gd name="T77" fmla="*/ 0 h 87"/>
                <a:gd name="T78" fmla="*/ 0 w 243"/>
                <a:gd name="T79" fmla="*/ 0 h 87"/>
                <a:gd name="T80" fmla="*/ 0 w 243"/>
                <a:gd name="T81" fmla="*/ 0 h 87"/>
                <a:gd name="T82" fmla="*/ 0 w 243"/>
                <a:gd name="T83" fmla="*/ 0 h 87"/>
                <a:gd name="T84" fmla="*/ 0 w 243"/>
                <a:gd name="T85" fmla="*/ 0 h 87"/>
                <a:gd name="T86" fmla="*/ 0 w 243"/>
                <a:gd name="T87" fmla="*/ 0 h 87"/>
                <a:gd name="T88" fmla="*/ 0 w 243"/>
                <a:gd name="T89" fmla="*/ 0 h 87"/>
                <a:gd name="T90" fmla="*/ 0 w 243"/>
                <a:gd name="T91" fmla="*/ 0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3"/>
                <a:gd name="T139" fmla="*/ 0 h 87"/>
                <a:gd name="T140" fmla="*/ 243 w 243"/>
                <a:gd name="T141" fmla="*/ 87 h 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5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0 w 102"/>
                <a:gd name="T1" fmla="*/ 0 h 330"/>
                <a:gd name="T2" fmla="*/ 0 w 102"/>
                <a:gd name="T3" fmla="*/ 0 h 330"/>
                <a:gd name="T4" fmla="*/ 0 w 102"/>
                <a:gd name="T5" fmla="*/ 0 h 330"/>
                <a:gd name="T6" fmla="*/ 0 w 102"/>
                <a:gd name="T7" fmla="*/ 0 h 330"/>
                <a:gd name="T8" fmla="*/ 0 w 102"/>
                <a:gd name="T9" fmla="*/ 0 h 330"/>
                <a:gd name="T10" fmla="*/ 0 w 102"/>
                <a:gd name="T11" fmla="*/ 0 h 330"/>
                <a:gd name="T12" fmla="*/ 0 w 102"/>
                <a:gd name="T13" fmla="*/ 0 h 330"/>
                <a:gd name="T14" fmla="*/ 0 w 102"/>
                <a:gd name="T15" fmla="*/ 0 h 330"/>
                <a:gd name="T16" fmla="*/ 0 w 102"/>
                <a:gd name="T17" fmla="*/ 0 h 330"/>
                <a:gd name="T18" fmla="*/ 0 w 102"/>
                <a:gd name="T19" fmla="*/ 0 h 330"/>
                <a:gd name="T20" fmla="*/ 0 w 102"/>
                <a:gd name="T21" fmla="*/ 0 h 330"/>
                <a:gd name="T22" fmla="*/ 0 w 102"/>
                <a:gd name="T23" fmla="*/ 0 h 330"/>
                <a:gd name="T24" fmla="*/ 0 w 102"/>
                <a:gd name="T25" fmla="*/ 0 h 330"/>
                <a:gd name="T26" fmla="*/ 0 w 102"/>
                <a:gd name="T27" fmla="*/ 0 h 330"/>
                <a:gd name="T28" fmla="*/ 0 w 102"/>
                <a:gd name="T29" fmla="*/ 0 h 330"/>
                <a:gd name="T30" fmla="*/ 0 w 102"/>
                <a:gd name="T31" fmla="*/ 0 h 330"/>
                <a:gd name="T32" fmla="*/ 0 w 102"/>
                <a:gd name="T33" fmla="*/ 0 h 330"/>
                <a:gd name="T34" fmla="*/ 0 w 102"/>
                <a:gd name="T35" fmla="*/ 0 h 330"/>
                <a:gd name="T36" fmla="*/ 0 w 102"/>
                <a:gd name="T37" fmla="*/ 0 h 330"/>
                <a:gd name="T38" fmla="*/ 0 w 102"/>
                <a:gd name="T39" fmla="*/ 0 h 330"/>
                <a:gd name="T40" fmla="*/ 0 w 102"/>
                <a:gd name="T41" fmla="*/ 0 h 330"/>
                <a:gd name="T42" fmla="*/ 0 w 102"/>
                <a:gd name="T43" fmla="*/ 0 h 330"/>
                <a:gd name="T44" fmla="*/ 0 w 102"/>
                <a:gd name="T45" fmla="*/ 0 h 330"/>
                <a:gd name="T46" fmla="*/ 0 w 102"/>
                <a:gd name="T47" fmla="*/ 0 h 330"/>
                <a:gd name="T48" fmla="*/ 0 w 102"/>
                <a:gd name="T49" fmla="*/ 0 h 330"/>
                <a:gd name="T50" fmla="*/ 0 w 102"/>
                <a:gd name="T51" fmla="*/ 0 h 330"/>
                <a:gd name="T52" fmla="*/ 0 w 102"/>
                <a:gd name="T53" fmla="*/ 0 h 330"/>
                <a:gd name="T54" fmla="*/ 0 w 102"/>
                <a:gd name="T55" fmla="*/ 0 h 330"/>
                <a:gd name="T56" fmla="*/ 0 w 102"/>
                <a:gd name="T57" fmla="*/ 0 h 330"/>
                <a:gd name="T58" fmla="*/ 0 w 102"/>
                <a:gd name="T59" fmla="*/ 0 h 330"/>
                <a:gd name="T60" fmla="*/ 0 w 102"/>
                <a:gd name="T61" fmla="*/ 0 h 330"/>
                <a:gd name="T62" fmla="*/ 0 w 102"/>
                <a:gd name="T63" fmla="*/ 0 h 330"/>
                <a:gd name="T64" fmla="*/ 0 w 102"/>
                <a:gd name="T65" fmla="*/ 0 h 330"/>
                <a:gd name="T66" fmla="*/ 0 w 102"/>
                <a:gd name="T67" fmla="*/ 0 h 330"/>
                <a:gd name="T68" fmla="*/ 0 w 102"/>
                <a:gd name="T69" fmla="*/ 0 h 330"/>
                <a:gd name="T70" fmla="*/ 0 w 102"/>
                <a:gd name="T71" fmla="*/ 0 h 330"/>
                <a:gd name="T72" fmla="*/ 0 w 102"/>
                <a:gd name="T73" fmla="*/ 0 h 330"/>
                <a:gd name="T74" fmla="*/ 0 w 102"/>
                <a:gd name="T75" fmla="*/ 0 h 330"/>
                <a:gd name="T76" fmla="*/ 0 w 102"/>
                <a:gd name="T77" fmla="*/ 0 h 330"/>
                <a:gd name="T78" fmla="*/ 0 w 102"/>
                <a:gd name="T79" fmla="*/ 0 h 330"/>
                <a:gd name="T80" fmla="*/ 0 w 102"/>
                <a:gd name="T81" fmla="*/ 0 h 330"/>
                <a:gd name="T82" fmla="*/ 0 w 102"/>
                <a:gd name="T83" fmla="*/ 0 h 330"/>
                <a:gd name="T84" fmla="*/ 0 w 102"/>
                <a:gd name="T85" fmla="*/ 0 h 330"/>
                <a:gd name="T86" fmla="*/ 0 w 102"/>
                <a:gd name="T87" fmla="*/ 0 h 330"/>
                <a:gd name="T88" fmla="*/ 0 w 102"/>
                <a:gd name="T89" fmla="*/ 0 h 330"/>
                <a:gd name="T90" fmla="*/ 0 w 102"/>
                <a:gd name="T91" fmla="*/ 0 h 330"/>
                <a:gd name="T92" fmla="*/ 0 w 102"/>
                <a:gd name="T93" fmla="*/ 0 h 330"/>
                <a:gd name="T94" fmla="*/ 0 w 102"/>
                <a:gd name="T95" fmla="*/ 0 h 330"/>
                <a:gd name="T96" fmla="*/ 0 w 102"/>
                <a:gd name="T97" fmla="*/ 0 h 330"/>
                <a:gd name="T98" fmla="*/ 0 w 102"/>
                <a:gd name="T99" fmla="*/ 0 h 330"/>
                <a:gd name="T100" fmla="*/ 0 w 102"/>
                <a:gd name="T101" fmla="*/ 0 h 330"/>
                <a:gd name="T102" fmla="*/ 0 w 102"/>
                <a:gd name="T103" fmla="*/ 0 h 330"/>
                <a:gd name="T104" fmla="*/ 0 w 102"/>
                <a:gd name="T105" fmla="*/ 0 h 330"/>
                <a:gd name="T106" fmla="*/ 0 w 102"/>
                <a:gd name="T107" fmla="*/ 0 h 330"/>
                <a:gd name="T108" fmla="*/ 0 w 102"/>
                <a:gd name="T109" fmla="*/ 0 h 330"/>
                <a:gd name="T110" fmla="*/ 0 w 102"/>
                <a:gd name="T111" fmla="*/ 0 h 330"/>
                <a:gd name="T112" fmla="*/ 0 w 102"/>
                <a:gd name="T113" fmla="*/ 0 h 330"/>
                <a:gd name="T114" fmla="*/ 0 w 102"/>
                <a:gd name="T115" fmla="*/ 0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2"/>
                <a:gd name="T175" fmla="*/ 0 h 330"/>
                <a:gd name="T176" fmla="*/ 102 w 102"/>
                <a:gd name="T177" fmla="*/ 330 h 33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0 h 219"/>
                <a:gd name="T2" fmla="*/ 0 w 151"/>
                <a:gd name="T3" fmla="*/ 0 h 219"/>
                <a:gd name="T4" fmla="*/ 0 w 151"/>
                <a:gd name="T5" fmla="*/ 0 h 219"/>
                <a:gd name="T6" fmla="*/ 0 w 151"/>
                <a:gd name="T7" fmla="*/ 0 h 219"/>
                <a:gd name="T8" fmla="*/ 0 w 151"/>
                <a:gd name="T9" fmla="*/ 0 h 219"/>
                <a:gd name="T10" fmla="*/ 0 w 151"/>
                <a:gd name="T11" fmla="*/ 0 h 219"/>
                <a:gd name="T12" fmla="*/ 0 w 151"/>
                <a:gd name="T13" fmla="*/ 0 h 219"/>
                <a:gd name="T14" fmla="*/ 0 w 151"/>
                <a:gd name="T15" fmla="*/ 0 h 219"/>
                <a:gd name="T16" fmla="*/ 0 w 151"/>
                <a:gd name="T17" fmla="*/ 0 h 219"/>
                <a:gd name="T18" fmla="*/ 0 w 151"/>
                <a:gd name="T19" fmla="*/ 0 h 219"/>
                <a:gd name="T20" fmla="*/ 0 w 151"/>
                <a:gd name="T21" fmla="*/ 0 h 219"/>
                <a:gd name="T22" fmla="*/ 0 w 151"/>
                <a:gd name="T23" fmla="*/ 0 h 219"/>
                <a:gd name="T24" fmla="*/ 0 w 151"/>
                <a:gd name="T25" fmla="*/ 0 h 219"/>
                <a:gd name="T26" fmla="*/ 0 w 151"/>
                <a:gd name="T27" fmla="*/ 0 h 219"/>
                <a:gd name="T28" fmla="*/ 0 w 151"/>
                <a:gd name="T29" fmla="*/ 0 h 219"/>
                <a:gd name="T30" fmla="*/ 0 w 151"/>
                <a:gd name="T31" fmla="*/ 0 h 219"/>
                <a:gd name="T32" fmla="*/ 0 w 151"/>
                <a:gd name="T33" fmla="*/ 0 h 219"/>
                <a:gd name="T34" fmla="*/ 0 w 151"/>
                <a:gd name="T35" fmla="*/ 0 h 219"/>
                <a:gd name="T36" fmla="*/ 0 w 151"/>
                <a:gd name="T37" fmla="*/ 0 h 219"/>
                <a:gd name="T38" fmla="*/ 0 w 151"/>
                <a:gd name="T39" fmla="*/ 0 h 219"/>
                <a:gd name="T40" fmla="*/ 0 w 151"/>
                <a:gd name="T41" fmla="*/ 0 h 219"/>
                <a:gd name="T42" fmla="*/ 0 w 151"/>
                <a:gd name="T43" fmla="*/ 0 h 219"/>
                <a:gd name="T44" fmla="*/ 0 w 151"/>
                <a:gd name="T45" fmla="*/ 0 h 219"/>
                <a:gd name="T46" fmla="*/ 0 w 151"/>
                <a:gd name="T47" fmla="*/ 0 h 219"/>
                <a:gd name="T48" fmla="*/ 0 w 151"/>
                <a:gd name="T49" fmla="*/ 0 h 219"/>
                <a:gd name="T50" fmla="*/ 0 w 151"/>
                <a:gd name="T51" fmla="*/ 0 h 219"/>
                <a:gd name="T52" fmla="*/ 0 w 151"/>
                <a:gd name="T53" fmla="*/ 0 h 219"/>
                <a:gd name="T54" fmla="*/ 0 w 151"/>
                <a:gd name="T55" fmla="*/ 0 h 219"/>
                <a:gd name="T56" fmla="*/ 0 w 151"/>
                <a:gd name="T57" fmla="*/ 0 h 219"/>
                <a:gd name="T58" fmla="*/ 0 w 151"/>
                <a:gd name="T59" fmla="*/ 0 h 219"/>
                <a:gd name="T60" fmla="*/ 0 w 151"/>
                <a:gd name="T61" fmla="*/ 0 h 219"/>
                <a:gd name="T62" fmla="*/ 0 w 151"/>
                <a:gd name="T63" fmla="*/ 0 h 219"/>
                <a:gd name="T64" fmla="*/ 0 w 151"/>
                <a:gd name="T65" fmla="*/ 0 h 219"/>
                <a:gd name="T66" fmla="*/ 0 w 151"/>
                <a:gd name="T67" fmla="*/ 0 h 219"/>
                <a:gd name="T68" fmla="*/ 0 w 151"/>
                <a:gd name="T69" fmla="*/ 0 h 219"/>
                <a:gd name="T70" fmla="*/ 0 w 151"/>
                <a:gd name="T71" fmla="*/ 0 h 219"/>
                <a:gd name="T72" fmla="*/ 0 w 151"/>
                <a:gd name="T73" fmla="*/ 0 h 219"/>
                <a:gd name="T74" fmla="*/ 0 w 151"/>
                <a:gd name="T75" fmla="*/ 0 h 219"/>
                <a:gd name="T76" fmla="*/ 0 w 151"/>
                <a:gd name="T77" fmla="*/ 0 h 219"/>
                <a:gd name="T78" fmla="*/ 0 w 151"/>
                <a:gd name="T79" fmla="*/ 0 h 219"/>
                <a:gd name="T80" fmla="*/ 0 w 151"/>
                <a:gd name="T81" fmla="*/ 0 h 219"/>
                <a:gd name="T82" fmla="*/ 0 w 151"/>
                <a:gd name="T83" fmla="*/ 0 h 219"/>
                <a:gd name="T84" fmla="*/ 0 w 151"/>
                <a:gd name="T85" fmla="*/ 0 h 219"/>
                <a:gd name="T86" fmla="*/ 0 w 151"/>
                <a:gd name="T87" fmla="*/ 0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1"/>
                <a:gd name="T133" fmla="*/ 0 h 219"/>
                <a:gd name="T134" fmla="*/ 151 w 151"/>
                <a:gd name="T135" fmla="*/ 219 h 2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40121" y="1814463"/>
            <a:ext cx="5922049" cy="3080810"/>
            <a:chOff x="2740121" y="1814463"/>
            <a:chExt cx="5922049" cy="3080810"/>
          </a:xfrm>
        </p:grpSpPr>
        <p:sp>
          <p:nvSpPr>
            <p:cNvPr id="3" name="TextBox 2"/>
            <p:cNvSpPr txBox="1"/>
            <p:nvPr/>
          </p:nvSpPr>
          <p:spPr>
            <a:xfrm>
              <a:off x="4655945" y="1814463"/>
              <a:ext cx="4006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Checking and Setting are indivisible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 - otherwise two thread could see !BUSY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3244809" y="2143522"/>
              <a:ext cx="1489116" cy="1289326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740121" y="2115603"/>
              <a:ext cx="3331537" cy="277967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54947" y="3170382"/>
            <a:ext cx="2208470" cy="3216131"/>
            <a:chOff x="3354947" y="3170382"/>
            <a:chExt cx="2208470" cy="3216131"/>
          </a:xfrm>
        </p:grpSpPr>
        <p:sp>
          <p:nvSpPr>
            <p:cNvPr id="14" name="AutoShape 6"/>
            <p:cNvSpPr>
              <a:spLocks/>
            </p:cNvSpPr>
            <p:nvPr/>
          </p:nvSpPr>
          <p:spPr bwMode="auto">
            <a:xfrm>
              <a:off x="3354947" y="3170382"/>
              <a:ext cx="533400" cy="1905000"/>
            </a:xfrm>
            <a:prstGeom prst="rightBrace">
              <a:avLst>
                <a:gd name="adj1" fmla="val 29762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563292" y="5745163"/>
              <a:ext cx="1000125" cy="64135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</a:rPr>
                <a:t>Critical</a:t>
              </a:r>
            </a:p>
            <a:p>
              <a:r>
                <a:rPr lang="en-US" sz="1800" dirty="0">
                  <a:solidFill>
                    <a:srgbClr val="FF0000"/>
                  </a:solidFill>
                </a:rPr>
                <a:t>Section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88347" y="4133273"/>
              <a:ext cx="674945" cy="16118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25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5" grpId="0"/>
      <p:bldP spid="4454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Atomic Read-Modify-Write instructions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Problems with interrupt-based lock solution:</a:t>
            </a:r>
          </a:p>
          <a:p>
            <a:pPr lvl="1"/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Does not work at User level (only system)</a:t>
            </a:r>
          </a:p>
          <a:p>
            <a:pPr lvl="1"/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Doesn’t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work well on multiprocessor</a:t>
            </a:r>
          </a:p>
          <a:p>
            <a:pPr lvl="2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Disabling interrupts on all processors requires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coordination and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would be very time consuming</a:t>
            </a: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Alternative: atomic instruction sequences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These instructions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read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a value from memory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AND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write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a new value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atomically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Hardware is responsible for implementing this correctly </a:t>
            </a:r>
          </a:p>
          <a:p>
            <a:pPr lvl="2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on both uniprocessors (not too hard) </a:t>
            </a:r>
          </a:p>
          <a:p>
            <a:pPr lvl="2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and multiprocessors (requires help from cache coherence protocol)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Unlike disabling interrupts, can be used on both uniprocessors and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multiprocessors &amp; at User level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Examples of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52578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b="1" dirty="0" err="1">
                <a:latin typeface="Courier New" charset="0"/>
                <a:ea typeface="Gulim" charset="0"/>
                <a:cs typeface="Gulim" charset="0"/>
              </a:rPr>
              <a:t>test&amp;set</a:t>
            </a:r>
            <a:r>
              <a:rPr lang="en-US" altLang="ko-KR" sz="1800" b="1" dirty="0">
                <a:latin typeface="Courier New" charset="0"/>
                <a:ea typeface="Gulim" charset="0"/>
                <a:cs typeface="Gulim" charset="0"/>
              </a:rPr>
              <a:t> 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(&amp;address) {	 /* most architectures */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result = M[address];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M[address] = 1;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return result;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Tx/>
              <a:buNone/>
              <a:tabLst>
                <a:tab pos="801688" algn="l"/>
                <a:tab pos="1252538" algn="l"/>
              </a:tabLst>
            </a:pPr>
            <a:endParaRPr lang="en-US" altLang="ko-KR" sz="1800" dirty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i="1" dirty="0">
                <a:latin typeface="Courier New" charset="0"/>
                <a:ea typeface="Gulim" charset="0"/>
                <a:cs typeface="Gulim" charset="0"/>
              </a:rPr>
              <a:t>swap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 (&amp;address, register) { /* x86 */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 	temp = M[address];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M[address] = register;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register = temp;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</a:tabLst>
            </a:pPr>
            <a:endParaRPr lang="en-US" altLang="ko-KR" sz="1800" dirty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b="1" dirty="0" err="1">
                <a:latin typeface="Courier New" charset="0"/>
                <a:ea typeface="Gulim" charset="0"/>
                <a:cs typeface="Gulim" charset="0"/>
              </a:rPr>
              <a:t>compare&amp;swap</a:t>
            </a:r>
            <a:r>
              <a:rPr lang="en-US" altLang="ko-KR" sz="1800" b="1" dirty="0">
                <a:latin typeface="Courier New" charset="0"/>
                <a:ea typeface="Gulim" charset="0"/>
                <a:cs typeface="Gulim" charset="0"/>
              </a:rPr>
              <a:t> 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(&amp;address, reg1, reg2) { /* 68000 */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if (reg1 == M[address]) {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	M[address] = reg2;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	return success;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} else {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	return failure;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}</a:t>
            </a:r>
            <a:br>
              <a:rPr lang="en-US" altLang="ko-KR" sz="18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97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55" y="1130385"/>
            <a:ext cx="7329679" cy="54572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flags</a:t>
            </a:r>
          </a:p>
          <a:p>
            <a:r>
              <a:rPr lang="en-US" dirty="0" smtClean="0"/>
              <a:t>semaphores</a:t>
            </a:r>
          </a:p>
          <a:p>
            <a:pPr lvl="1"/>
            <a:r>
              <a:rPr lang="en-US" dirty="0" smtClean="0"/>
              <a:t>value, waiter*</a:t>
            </a:r>
          </a:p>
          <a:p>
            <a:pPr lvl="1"/>
            <a:r>
              <a:rPr lang="en-US" dirty="0" smtClean="0"/>
              <a:t>unstructured combination of </a:t>
            </a:r>
            <a:r>
              <a:rPr lang="en-US" dirty="0" err="1" smtClean="0"/>
              <a:t>mutex</a:t>
            </a:r>
            <a:r>
              <a:rPr lang="en-US" dirty="0" smtClean="0"/>
              <a:t> and </a:t>
            </a:r>
            <a:r>
              <a:rPr lang="en-US" dirty="0"/>
              <a:t>s</a:t>
            </a:r>
            <a:r>
              <a:rPr lang="en-US" dirty="0" smtClean="0"/>
              <a:t>cheduling</a:t>
            </a:r>
          </a:p>
          <a:p>
            <a:r>
              <a:rPr lang="en-US" dirty="0" smtClean="0"/>
              <a:t>locks</a:t>
            </a:r>
          </a:p>
          <a:p>
            <a:pPr lvl="1"/>
            <a:r>
              <a:rPr lang="en-US" dirty="0" smtClean="0"/>
              <a:t>state, waiter*, owner</a:t>
            </a:r>
          </a:p>
          <a:p>
            <a:pPr lvl="1"/>
            <a:r>
              <a:rPr lang="en-US" dirty="0" smtClean="0"/>
              <a:t>coarse uniprocessor implementation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=&gt; fine-grain multiprocessor 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condition variables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means of conveying scheduling under lock regime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810" y="1256047"/>
            <a:ext cx="1446319" cy="1872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42810" y="2943520"/>
            <a:ext cx="153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Key Roles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0490" y="107138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6054" y="1073429"/>
            <a:ext cx="14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4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Implementing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“Locks”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with </a:t>
            </a:r>
            <a:r>
              <a:rPr lang="en-US" altLang="ko-KR" dirty="0" err="1">
                <a:latin typeface="Helvetica" charset="0"/>
                <a:ea typeface="Gulim" charset="0"/>
                <a:cs typeface="Gulim" charset="0"/>
              </a:rPr>
              <a:t>test&amp;set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715000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Simple solution: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solidFill>
                  <a:srgbClr val="233AE1"/>
                </a:solidFill>
                <a:latin typeface="Helvetica" charset="0"/>
                <a:ea typeface="Gulim" charset="0"/>
                <a:cs typeface="Gulim" charset="0"/>
              </a:rPr>
              <a:t>		</a:t>
            </a:r>
            <a:r>
              <a:rPr lang="en-US" altLang="ko-KR" sz="2000" dirty="0" err="1">
                <a:latin typeface="Courier New" charset="0"/>
                <a:ea typeface="Gulim" charset="0"/>
                <a:cs typeface="Gulim" charset="0"/>
              </a:rPr>
              <a:t>int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 value = 0; // Free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	Acquire() {</a:t>
            </a:r>
            <a:br>
              <a:rPr lang="en-US" altLang="ko-KR" sz="20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	while (</a:t>
            </a:r>
            <a:r>
              <a:rPr lang="en-US" altLang="ko-KR" sz="2000" dirty="0" err="1">
                <a:latin typeface="Courier New" charset="0"/>
                <a:ea typeface="Gulim" charset="0"/>
                <a:cs typeface="Gulim" charset="0"/>
              </a:rPr>
              <a:t>test&amp;set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(value)); // while busy</a:t>
            </a:r>
            <a:br>
              <a:rPr lang="en-US" altLang="ko-KR" sz="20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}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	Release() {</a:t>
            </a:r>
            <a:br>
              <a:rPr lang="en-US" altLang="ko-KR" sz="20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	value = 0;</a:t>
            </a:r>
            <a:br>
              <a:rPr lang="en-US" altLang="ko-KR" sz="20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If free: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err="1" smtClean="0">
                <a:latin typeface="Helvetica" charset="0"/>
                <a:ea typeface="Gulim" charset="0"/>
                <a:cs typeface="Gulim" charset="0"/>
              </a:rPr>
              <a:t>test</a:t>
            </a:r>
            <a:r>
              <a:rPr lang="en-US" altLang="ko-KR" dirty="0" err="1">
                <a:latin typeface="Helvetica" charset="0"/>
                <a:ea typeface="Gulim" charset="0"/>
                <a:cs typeface="Gulim" charset="0"/>
              </a:rPr>
              <a:t>&amp;set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reads 0 and sets value=1, so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now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busy.  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returns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0 so while exits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if busy: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err="1" smtClean="0">
                <a:latin typeface="Helvetica" charset="0"/>
                <a:ea typeface="Gulim" charset="0"/>
                <a:cs typeface="Gulim" charset="0"/>
              </a:rPr>
              <a:t>test</a:t>
            </a:r>
            <a:r>
              <a:rPr lang="en-US" altLang="ko-KR" dirty="0" err="1">
                <a:latin typeface="Helvetica" charset="0"/>
                <a:ea typeface="Gulim" charset="0"/>
                <a:cs typeface="Gulim" charset="0"/>
              </a:rPr>
              <a:t>&amp;set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reads 1 and sets value=1 (no change).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while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loop continues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When we set value = 0, someone else can get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“lock”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69636" name="Rounded Rectangle 3"/>
          <p:cNvSpPr>
            <a:spLocks noChangeArrowheads="1"/>
          </p:cNvSpPr>
          <p:nvPr/>
        </p:nvSpPr>
        <p:spPr bwMode="auto">
          <a:xfrm>
            <a:off x="5870222" y="990601"/>
            <a:ext cx="3121377" cy="1417696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test&amp;set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 (&amp;address) {</a:t>
            </a:r>
          </a:p>
          <a:p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  result = M[address];</a:t>
            </a:r>
          </a:p>
          <a:p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  M[address] = 1;</a:t>
            </a:r>
          </a:p>
          <a:p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  return result;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 smtClean="0">
                <a:latin typeface="Courier New" charset="0"/>
                <a:ea typeface="Gulim" charset="0"/>
                <a:cs typeface="Gulim" charset="0"/>
              </a:rPr>
              <a:t>}</a:t>
            </a:r>
            <a:endParaRPr lang="en-US" altLang="ko-KR" sz="1600" dirty="0">
              <a:latin typeface="Courier New" charset="0"/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  <p:bldP spid="696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less </a:t>
            </a:r>
            <a:r>
              <a:rPr lang="en-US" dirty="0" smtClean="0"/>
              <a:t>than a </a:t>
            </a:r>
            <a:r>
              <a:rPr lang="en-US" dirty="0" smtClean="0"/>
              <a:t>Lock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96" y="914400"/>
            <a:ext cx="8869304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Positives for this solution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Machine can receive interrupts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User code can use this lock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Works on a multiprocessor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Negatives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Inefficient: busy-waiting thread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consume cycles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Waiting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thread takes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cycles away from thread holding lock!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Priority Inversion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: If busy-waiting thread has higher priority than thread holding lock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  <a:sym typeface="Symbol" charset="0"/>
              </a:rPr>
              <a:t> no progress!</a:t>
            </a:r>
          </a:p>
          <a:p>
            <a:pPr lvl="2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Priority Inversion problem with original Martian rover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For semaphores and monitors, waiting thread may wait for an arbitrary length of time!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Even if OK for locks, definitely not ok for other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primitives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pic>
        <p:nvPicPr>
          <p:cNvPr id="14339" name="Picture 9" descr="MCj028543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858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99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free locks quickly</a:t>
            </a:r>
          </a:p>
          <a:p>
            <a:endParaRPr lang="en-US" dirty="0"/>
          </a:p>
          <a:p>
            <a:r>
              <a:rPr lang="en-US" dirty="0" smtClean="0"/>
              <a:t>otherwise we are going to sleep anyways…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Locks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using </a:t>
            </a:r>
            <a:r>
              <a:rPr lang="en-US" altLang="ko-KR" dirty="0" err="1">
                <a:latin typeface="Helvetica" charset="0"/>
                <a:ea typeface="Gulim" charset="0"/>
                <a:cs typeface="Gulim" charset="0"/>
              </a:rPr>
              <a:t>test&amp;set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Can we build </a:t>
            </a:r>
            <a:r>
              <a:rPr lang="en-US" altLang="ko-KR" sz="2400" dirty="0" err="1">
                <a:latin typeface="Helvetica" charset="0"/>
                <a:ea typeface="Gulim" charset="0"/>
                <a:cs typeface="Gulim" charset="0"/>
              </a:rPr>
              <a:t>test&amp;set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 locks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without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Can’t entirely, but can minimize!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Idea: only busy-wait to atomically check lock value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4481513" y="1752600"/>
            <a:ext cx="4662487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900" dirty="0">
                <a:latin typeface="Courier New" charset="0"/>
              </a:rPr>
              <a:t>Release()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// Short busy-wait time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while (</a:t>
            </a:r>
            <a:r>
              <a:rPr lang="en-US" sz="1900" dirty="0" err="1">
                <a:solidFill>
                  <a:schemeClr val="hlink"/>
                </a:solidFill>
                <a:latin typeface="Courier New" charset="0"/>
              </a:rPr>
              <a:t>test&amp;set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(guard));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anyone on wait queue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take thread off wait queue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Place on ready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A40E2"/>
                </a:solidFill>
                <a:latin typeface="Courier New" charset="0"/>
              </a:rPr>
              <a:t>value = FREE;</a:t>
            </a:r>
            <a:r>
              <a:rPr lang="en-US" sz="1900" dirty="0">
                <a:latin typeface="Courier New" charset="0"/>
              </a:rPr>
              <a:t/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guard = 0;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endParaRPr lang="en-US" sz="1900" dirty="0">
              <a:solidFill>
                <a:schemeClr val="hlink"/>
              </a:solidFill>
              <a:latin typeface="Courier New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" y="1857375"/>
            <a:ext cx="4724400" cy="4186238"/>
            <a:chOff x="48" y="1218"/>
            <a:chExt cx="2976" cy="2637"/>
          </a:xfrm>
        </p:grpSpPr>
        <p:sp>
          <p:nvSpPr>
            <p:cNvPr id="16389" name="Text Box 4"/>
            <p:cNvSpPr txBox="1">
              <a:spLocks noChangeArrowheads="1"/>
            </p:cNvSpPr>
            <p:nvPr/>
          </p:nvSpPr>
          <p:spPr bwMode="auto">
            <a:xfrm>
              <a:off x="48" y="1218"/>
              <a:ext cx="2976" cy="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900" dirty="0" err="1">
                  <a:solidFill>
                    <a:schemeClr val="hlink"/>
                  </a:solidFill>
                  <a:latin typeface="Courier New" charset="0"/>
                </a:rPr>
                <a:t>int</a:t>
              </a:r>
              <a:r>
                <a:rPr lang="en-US" sz="1900" dirty="0">
                  <a:solidFill>
                    <a:schemeClr val="hlink"/>
                  </a:solidFill>
                  <a:latin typeface="Courier New" charset="0"/>
                </a:rPr>
                <a:t> guard = 0;</a:t>
              </a:r>
            </a:p>
            <a:p>
              <a:r>
                <a:rPr lang="en-US" sz="1900" dirty="0" err="1">
                  <a:solidFill>
                    <a:srgbClr val="233AE1"/>
                  </a:solidFill>
                  <a:latin typeface="Courier New" charset="0"/>
                </a:rPr>
                <a:t>int</a:t>
              </a:r>
              <a:r>
                <a:rPr lang="en-US" sz="1900" dirty="0">
                  <a:solidFill>
                    <a:srgbClr val="233AE1"/>
                  </a:solidFill>
                  <a:latin typeface="Courier New" charset="0"/>
                </a:rPr>
                <a:t> value = FREE;</a:t>
              </a:r>
            </a:p>
            <a:p>
              <a:r>
                <a:rPr lang="en-US" sz="1900" dirty="0" smtClean="0">
                  <a:latin typeface="Courier New" charset="0"/>
                </a:rPr>
                <a:t>… owner, waitlist</a:t>
              </a:r>
              <a:endParaRPr lang="en-US" sz="1900" dirty="0">
                <a:latin typeface="Courier New" charset="0"/>
              </a:endParaRPr>
            </a:p>
            <a:p>
              <a:r>
                <a:rPr lang="en-US" sz="1900" dirty="0">
                  <a:latin typeface="Courier New" charset="0"/>
                </a:rPr>
                <a:t>Acquire() {</a:t>
              </a:r>
            </a:p>
            <a:p>
              <a:r>
                <a:rPr lang="en-US" sz="1900" dirty="0">
                  <a:latin typeface="Courier New" charset="0"/>
                </a:rPr>
                <a:t>	// Short busy-wait time</a:t>
              </a:r>
              <a:br>
                <a:rPr lang="en-US" sz="1900" dirty="0">
                  <a:latin typeface="Courier New" charset="0"/>
                </a:rPr>
              </a:br>
              <a:r>
                <a:rPr lang="en-US" sz="1900" dirty="0">
                  <a:latin typeface="Courier New" charset="0"/>
                </a:rPr>
                <a:t>	</a:t>
              </a:r>
              <a:r>
                <a:rPr lang="en-US" sz="1900" dirty="0">
                  <a:solidFill>
                    <a:schemeClr val="hlink"/>
                  </a:solidFill>
                  <a:latin typeface="Courier New" charset="0"/>
                </a:rPr>
                <a:t>while (</a:t>
              </a:r>
              <a:r>
                <a:rPr lang="en-US" sz="1900" dirty="0" err="1">
                  <a:solidFill>
                    <a:schemeClr val="hlink"/>
                  </a:solidFill>
                  <a:latin typeface="Courier New" charset="0"/>
                </a:rPr>
                <a:t>test&amp;set</a:t>
              </a:r>
              <a:r>
                <a:rPr lang="en-US" sz="1900" dirty="0">
                  <a:solidFill>
                    <a:schemeClr val="hlink"/>
                  </a:solidFill>
                  <a:latin typeface="Courier New" charset="0"/>
                </a:rPr>
                <a:t>(guard));</a:t>
              </a:r>
              <a:r>
                <a:rPr lang="en-US" sz="1900" dirty="0">
                  <a:latin typeface="Courier New" charset="0"/>
                </a:rPr>
                <a:t/>
              </a:r>
              <a:br>
                <a:rPr lang="en-US" sz="1900" dirty="0">
                  <a:latin typeface="Courier New" charset="0"/>
                </a:rPr>
              </a:br>
              <a:r>
                <a:rPr lang="en-US" sz="1900" dirty="0">
                  <a:latin typeface="Courier New" charset="0"/>
                </a:rPr>
                <a:t>	if (</a:t>
              </a:r>
              <a:r>
                <a:rPr lang="en-US" sz="1900" dirty="0">
                  <a:solidFill>
                    <a:srgbClr val="2A40E2"/>
                  </a:solidFill>
                  <a:latin typeface="Courier New" charset="0"/>
                </a:rPr>
                <a:t>value == BUSY</a:t>
              </a:r>
              <a:r>
                <a:rPr lang="en-US" sz="1900" dirty="0">
                  <a:latin typeface="Courier New" charset="0"/>
                </a:rPr>
                <a:t>) {</a:t>
              </a:r>
            </a:p>
            <a:p>
              <a:r>
                <a:rPr lang="en-US" sz="1900" dirty="0">
                  <a:latin typeface="Courier New" charset="0"/>
                </a:rPr>
                <a:t>		put thread on wait queue;</a:t>
              </a:r>
            </a:p>
            <a:p>
              <a:r>
                <a:rPr lang="en-US" sz="1900" dirty="0">
                  <a:latin typeface="Courier New" charset="0"/>
                </a:rPr>
                <a:t>		go to sleep() &amp; </a:t>
              </a:r>
              <a:r>
                <a:rPr lang="en-US" sz="1900" dirty="0">
                  <a:solidFill>
                    <a:schemeClr val="hlink"/>
                  </a:solidFill>
                  <a:latin typeface="Courier New" charset="0"/>
                </a:rPr>
                <a:t>guard = 0</a:t>
              </a:r>
              <a:r>
                <a:rPr lang="en-US" sz="1900" dirty="0">
                  <a:latin typeface="Courier New" charset="0"/>
                </a:rPr>
                <a:t>;</a:t>
              </a:r>
              <a:br>
                <a:rPr lang="en-US" sz="1900" dirty="0">
                  <a:latin typeface="Courier New" charset="0"/>
                </a:rPr>
              </a:br>
              <a:r>
                <a:rPr lang="en-US" sz="1900" dirty="0">
                  <a:latin typeface="Courier New" charset="0"/>
                </a:rPr>
                <a:t>	} else {</a:t>
              </a:r>
              <a:br>
                <a:rPr lang="en-US" sz="1900" dirty="0">
                  <a:latin typeface="Courier New" charset="0"/>
                </a:rPr>
              </a:br>
              <a:r>
                <a:rPr lang="en-US" sz="1900" dirty="0">
                  <a:latin typeface="Courier New" charset="0"/>
                </a:rPr>
                <a:t>		</a:t>
              </a:r>
              <a:r>
                <a:rPr lang="en-US" sz="1900" dirty="0">
                  <a:solidFill>
                    <a:srgbClr val="2A40E2"/>
                  </a:solidFill>
                  <a:latin typeface="Courier New" charset="0"/>
                </a:rPr>
                <a:t>value = BUSY;</a:t>
              </a:r>
              <a:r>
                <a:rPr lang="en-US" sz="1900" dirty="0">
                  <a:latin typeface="Courier New" charset="0"/>
                </a:rPr>
                <a:t/>
              </a:r>
              <a:br>
                <a:rPr lang="en-US" sz="1900" dirty="0">
                  <a:latin typeface="Courier New" charset="0"/>
                </a:rPr>
              </a:br>
              <a:r>
                <a:rPr lang="en-US" sz="1900" dirty="0">
                  <a:latin typeface="Courier New" charset="0"/>
                </a:rPr>
                <a:t>		</a:t>
              </a:r>
              <a:r>
                <a:rPr lang="en-US" sz="1900" dirty="0">
                  <a:solidFill>
                    <a:schemeClr val="hlink"/>
                  </a:solidFill>
                  <a:latin typeface="Courier New" charset="0"/>
                </a:rPr>
                <a:t>guard = 0;</a:t>
              </a:r>
              <a:br>
                <a:rPr lang="en-US" sz="1900" dirty="0">
                  <a:solidFill>
                    <a:schemeClr val="hlink"/>
                  </a:solidFill>
                  <a:latin typeface="Courier New" charset="0"/>
                </a:rPr>
              </a:br>
              <a:r>
                <a:rPr lang="en-US" sz="1900" dirty="0">
                  <a:latin typeface="Courier New" charset="0"/>
                </a:rPr>
                <a:t>	}</a:t>
              </a:r>
              <a:br>
                <a:rPr lang="en-US" sz="1900" dirty="0">
                  <a:latin typeface="Courier New" charset="0"/>
                </a:rPr>
              </a:br>
              <a:r>
                <a:rPr lang="en-US" sz="1900" dirty="0">
                  <a:latin typeface="Courier New" charset="0"/>
                </a:rPr>
                <a:t>}</a:t>
              </a:r>
            </a:p>
          </p:txBody>
        </p:sp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1728" y="1248"/>
              <a:ext cx="384" cy="432"/>
              <a:chOff x="1776" y="912"/>
              <a:chExt cx="476" cy="576"/>
            </a:xfrm>
          </p:grpSpPr>
          <p:sp>
            <p:nvSpPr>
              <p:cNvPr id="16391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1776" y="912"/>
                <a:ext cx="4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Freeform 8"/>
              <p:cNvSpPr>
                <a:spLocks/>
              </p:cNvSpPr>
              <p:nvPr/>
            </p:nvSpPr>
            <p:spPr bwMode="auto">
              <a:xfrm>
                <a:off x="1818" y="1046"/>
                <a:ext cx="434" cy="442"/>
              </a:xfrm>
              <a:custGeom>
                <a:avLst/>
                <a:gdLst>
                  <a:gd name="T0" fmla="*/ 0 w 1303"/>
                  <a:gd name="T1" fmla="*/ 0 h 1327"/>
                  <a:gd name="T2" fmla="*/ 0 w 1303"/>
                  <a:gd name="T3" fmla="*/ 0 h 1327"/>
                  <a:gd name="T4" fmla="*/ 0 w 1303"/>
                  <a:gd name="T5" fmla="*/ 0 h 1327"/>
                  <a:gd name="T6" fmla="*/ 0 w 1303"/>
                  <a:gd name="T7" fmla="*/ 0 h 1327"/>
                  <a:gd name="T8" fmla="*/ 0 w 1303"/>
                  <a:gd name="T9" fmla="*/ 0 h 1327"/>
                  <a:gd name="T10" fmla="*/ 0 w 1303"/>
                  <a:gd name="T11" fmla="*/ 0 h 1327"/>
                  <a:gd name="T12" fmla="*/ 0 w 1303"/>
                  <a:gd name="T13" fmla="*/ 0 h 1327"/>
                  <a:gd name="T14" fmla="*/ 0 w 1303"/>
                  <a:gd name="T15" fmla="*/ 0 h 1327"/>
                  <a:gd name="T16" fmla="*/ 0 w 1303"/>
                  <a:gd name="T17" fmla="*/ 0 h 1327"/>
                  <a:gd name="T18" fmla="*/ 0 w 1303"/>
                  <a:gd name="T19" fmla="*/ 0 h 1327"/>
                  <a:gd name="T20" fmla="*/ 0 w 1303"/>
                  <a:gd name="T21" fmla="*/ 0 h 1327"/>
                  <a:gd name="T22" fmla="*/ 0 w 1303"/>
                  <a:gd name="T23" fmla="*/ 0 h 1327"/>
                  <a:gd name="T24" fmla="*/ 0 w 1303"/>
                  <a:gd name="T25" fmla="*/ 0 h 1327"/>
                  <a:gd name="T26" fmla="*/ 0 w 1303"/>
                  <a:gd name="T27" fmla="*/ 0 h 1327"/>
                  <a:gd name="T28" fmla="*/ 0 w 1303"/>
                  <a:gd name="T29" fmla="*/ 0 h 1327"/>
                  <a:gd name="T30" fmla="*/ 0 w 1303"/>
                  <a:gd name="T31" fmla="*/ 0 h 1327"/>
                  <a:gd name="T32" fmla="*/ 0 w 1303"/>
                  <a:gd name="T33" fmla="*/ 0 h 1327"/>
                  <a:gd name="T34" fmla="*/ 0 w 1303"/>
                  <a:gd name="T35" fmla="*/ 0 h 1327"/>
                  <a:gd name="T36" fmla="*/ 0 w 1303"/>
                  <a:gd name="T37" fmla="*/ 0 h 1327"/>
                  <a:gd name="T38" fmla="*/ 0 w 1303"/>
                  <a:gd name="T39" fmla="*/ 0 h 1327"/>
                  <a:gd name="T40" fmla="*/ 0 w 1303"/>
                  <a:gd name="T41" fmla="*/ 0 h 1327"/>
                  <a:gd name="T42" fmla="*/ 0 w 1303"/>
                  <a:gd name="T43" fmla="*/ 0 h 1327"/>
                  <a:gd name="T44" fmla="*/ 0 w 1303"/>
                  <a:gd name="T45" fmla="*/ 0 h 1327"/>
                  <a:gd name="T46" fmla="*/ 0 w 1303"/>
                  <a:gd name="T47" fmla="*/ 0 h 1327"/>
                  <a:gd name="T48" fmla="*/ 0 w 1303"/>
                  <a:gd name="T49" fmla="*/ 0 h 1327"/>
                  <a:gd name="T50" fmla="*/ 0 w 1303"/>
                  <a:gd name="T51" fmla="*/ 0 h 1327"/>
                  <a:gd name="T52" fmla="*/ 0 w 1303"/>
                  <a:gd name="T53" fmla="*/ 0 h 1327"/>
                  <a:gd name="T54" fmla="*/ 0 w 1303"/>
                  <a:gd name="T55" fmla="*/ 0 h 1327"/>
                  <a:gd name="T56" fmla="*/ 0 w 1303"/>
                  <a:gd name="T57" fmla="*/ 0 h 1327"/>
                  <a:gd name="T58" fmla="*/ 0 w 1303"/>
                  <a:gd name="T59" fmla="*/ 0 h 1327"/>
                  <a:gd name="T60" fmla="*/ 0 w 1303"/>
                  <a:gd name="T61" fmla="*/ 0 h 1327"/>
                  <a:gd name="T62" fmla="*/ 0 w 1303"/>
                  <a:gd name="T63" fmla="*/ 0 h 1327"/>
                  <a:gd name="T64" fmla="*/ 0 w 1303"/>
                  <a:gd name="T65" fmla="*/ 0 h 1327"/>
                  <a:gd name="T66" fmla="*/ 0 w 1303"/>
                  <a:gd name="T67" fmla="*/ 0 h 1327"/>
                  <a:gd name="T68" fmla="*/ 0 w 1303"/>
                  <a:gd name="T69" fmla="*/ 0 h 1327"/>
                  <a:gd name="T70" fmla="*/ 0 w 1303"/>
                  <a:gd name="T71" fmla="*/ 0 h 1327"/>
                  <a:gd name="T72" fmla="*/ 0 w 1303"/>
                  <a:gd name="T73" fmla="*/ 0 h 1327"/>
                  <a:gd name="T74" fmla="*/ 0 w 1303"/>
                  <a:gd name="T75" fmla="*/ 0 h 1327"/>
                  <a:gd name="T76" fmla="*/ 0 w 1303"/>
                  <a:gd name="T77" fmla="*/ 0 h 1327"/>
                  <a:gd name="T78" fmla="*/ 0 w 1303"/>
                  <a:gd name="T79" fmla="*/ 0 h 1327"/>
                  <a:gd name="T80" fmla="*/ 0 w 1303"/>
                  <a:gd name="T81" fmla="*/ 0 h 1327"/>
                  <a:gd name="T82" fmla="*/ 0 w 1303"/>
                  <a:gd name="T83" fmla="*/ 0 h 1327"/>
                  <a:gd name="T84" fmla="*/ 0 w 1303"/>
                  <a:gd name="T85" fmla="*/ 0 h 1327"/>
                  <a:gd name="T86" fmla="*/ 0 w 1303"/>
                  <a:gd name="T87" fmla="*/ 0 h 1327"/>
                  <a:gd name="T88" fmla="*/ 0 w 1303"/>
                  <a:gd name="T89" fmla="*/ 0 h 1327"/>
                  <a:gd name="T90" fmla="*/ 0 w 1303"/>
                  <a:gd name="T91" fmla="*/ 0 h 1327"/>
                  <a:gd name="T92" fmla="*/ 0 w 1303"/>
                  <a:gd name="T93" fmla="*/ 0 h 1327"/>
                  <a:gd name="T94" fmla="*/ 0 w 1303"/>
                  <a:gd name="T95" fmla="*/ 0 h 1327"/>
                  <a:gd name="T96" fmla="*/ 0 w 1303"/>
                  <a:gd name="T97" fmla="*/ 0 h 1327"/>
                  <a:gd name="T98" fmla="*/ 0 w 1303"/>
                  <a:gd name="T99" fmla="*/ 0 h 1327"/>
                  <a:gd name="T100" fmla="*/ 0 w 1303"/>
                  <a:gd name="T101" fmla="*/ 0 h 1327"/>
                  <a:gd name="T102" fmla="*/ 0 w 1303"/>
                  <a:gd name="T103" fmla="*/ 0 h 1327"/>
                  <a:gd name="T104" fmla="*/ 0 w 1303"/>
                  <a:gd name="T105" fmla="*/ 0 h 1327"/>
                  <a:gd name="T106" fmla="*/ 0 w 1303"/>
                  <a:gd name="T107" fmla="*/ 0 h 1327"/>
                  <a:gd name="T108" fmla="*/ 0 w 1303"/>
                  <a:gd name="T109" fmla="*/ 0 h 1327"/>
                  <a:gd name="T110" fmla="*/ 0 w 1303"/>
                  <a:gd name="T111" fmla="*/ 0 h 1327"/>
                  <a:gd name="T112" fmla="*/ 0 w 1303"/>
                  <a:gd name="T113" fmla="*/ 0 h 1327"/>
                  <a:gd name="T114" fmla="*/ 0 w 1303"/>
                  <a:gd name="T115" fmla="*/ 0 h 1327"/>
                  <a:gd name="T116" fmla="*/ 0 w 1303"/>
                  <a:gd name="T117" fmla="*/ 0 h 13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303"/>
                  <a:gd name="T178" fmla="*/ 0 h 1327"/>
                  <a:gd name="T179" fmla="*/ 1303 w 1303"/>
                  <a:gd name="T180" fmla="*/ 1327 h 132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303" h="1327">
                    <a:moveTo>
                      <a:pt x="28" y="680"/>
                    </a:moveTo>
                    <a:lnTo>
                      <a:pt x="28" y="681"/>
                    </a:lnTo>
                    <a:lnTo>
                      <a:pt x="30" y="684"/>
                    </a:lnTo>
                    <a:lnTo>
                      <a:pt x="30" y="686"/>
                    </a:lnTo>
                    <a:lnTo>
                      <a:pt x="30" y="688"/>
                    </a:lnTo>
                    <a:lnTo>
                      <a:pt x="33" y="691"/>
                    </a:lnTo>
                    <a:lnTo>
                      <a:pt x="34" y="697"/>
                    </a:lnTo>
                    <a:lnTo>
                      <a:pt x="36" y="698"/>
                    </a:lnTo>
                    <a:lnTo>
                      <a:pt x="36" y="704"/>
                    </a:lnTo>
                    <a:lnTo>
                      <a:pt x="37" y="708"/>
                    </a:lnTo>
                    <a:lnTo>
                      <a:pt x="40" y="714"/>
                    </a:lnTo>
                    <a:lnTo>
                      <a:pt x="43" y="720"/>
                    </a:lnTo>
                    <a:lnTo>
                      <a:pt x="44" y="725"/>
                    </a:lnTo>
                    <a:lnTo>
                      <a:pt x="47" y="733"/>
                    </a:lnTo>
                    <a:lnTo>
                      <a:pt x="51" y="740"/>
                    </a:lnTo>
                    <a:lnTo>
                      <a:pt x="53" y="745"/>
                    </a:lnTo>
                    <a:lnTo>
                      <a:pt x="55" y="752"/>
                    </a:lnTo>
                    <a:lnTo>
                      <a:pt x="60" y="761"/>
                    </a:lnTo>
                    <a:lnTo>
                      <a:pt x="64" y="769"/>
                    </a:lnTo>
                    <a:lnTo>
                      <a:pt x="67" y="778"/>
                    </a:lnTo>
                    <a:lnTo>
                      <a:pt x="70" y="785"/>
                    </a:lnTo>
                    <a:lnTo>
                      <a:pt x="74" y="795"/>
                    </a:lnTo>
                    <a:lnTo>
                      <a:pt x="80" y="804"/>
                    </a:lnTo>
                    <a:lnTo>
                      <a:pt x="84" y="812"/>
                    </a:lnTo>
                    <a:lnTo>
                      <a:pt x="87" y="822"/>
                    </a:lnTo>
                    <a:lnTo>
                      <a:pt x="92" y="832"/>
                    </a:lnTo>
                    <a:lnTo>
                      <a:pt x="98" y="842"/>
                    </a:lnTo>
                    <a:lnTo>
                      <a:pt x="101" y="852"/>
                    </a:lnTo>
                    <a:lnTo>
                      <a:pt x="108" y="861"/>
                    </a:lnTo>
                    <a:lnTo>
                      <a:pt x="114" y="872"/>
                    </a:lnTo>
                    <a:lnTo>
                      <a:pt x="118" y="883"/>
                    </a:lnTo>
                    <a:lnTo>
                      <a:pt x="124" y="893"/>
                    </a:lnTo>
                    <a:lnTo>
                      <a:pt x="129" y="903"/>
                    </a:lnTo>
                    <a:lnTo>
                      <a:pt x="136" y="915"/>
                    </a:lnTo>
                    <a:lnTo>
                      <a:pt x="142" y="926"/>
                    </a:lnTo>
                    <a:lnTo>
                      <a:pt x="148" y="936"/>
                    </a:lnTo>
                    <a:lnTo>
                      <a:pt x="153" y="947"/>
                    </a:lnTo>
                    <a:lnTo>
                      <a:pt x="161" y="959"/>
                    </a:lnTo>
                    <a:lnTo>
                      <a:pt x="168" y="969"/>
                    </a:lnTo>
                    <a:lnTo>
                      <a:pt x="173" y="980"/>
                    </a:lnTo>
                    <a:lnTo>
                      <a:pt x="180" y="991"/>
                    </a:lnTo>
                    <a:lnTo>
                      <a:pt x="189" y="1003"/>
                    </a:lnTo>
                    <a:lnTo>
                      <a:pt x="196" y="1014"/>
                    </a:lnTo>
                    <a:lnTo>
                      <a:pt x="202" y="1024"/>
                    </a:lnTo>
                    <a:lnTo>
                      <a:pt x="210" y="1035"/>
                    </a:lnTo>
                    <a:lnTo>
                      <a:pt x="219" y="1047"/>
                    </a:lnTo>
                    <a:lnTo>
                      <a:pt x="226" y="1058"/>
                    </a:lnTo>
                    <a:lnTo>
                      <a:pt x="233" y="1068"/>
                    </a:lnTo>
                    <a:lnTo>
                      <a:pt x="243" y="1078"/>
                    </a:lnTo>
                    <a:lnTo>
                      <a:pt x="250" y="1091"/>
                    </a:lnTo>
                    <a:lnTo>
                      <a:pt x="260" y="1101"/>
                    </a:lnTo>
                    <a:lnTo>
                      <a:pt x="269" y="1111"/>
                    </a:lnTo>
                    <a:lnTo>
                      <a:pt x="277" y="1122"/>
                    </a:lnTo>
                    <a:lnTo>
                      <a:pt x="286" y="1131"/>
                    </a:lnTo>
                    <a:lnTo>
                      <a:pt x="296" y="1141"/>
                    </a:lnTo>
                    <a:lnTo>
                      <a:pt x="304" y="1152"/>
                    </a:lnTo>
                    <a:lnTo>
                      <a:pt x="314" y="1161"/>
                    </a:lnTo>
                    <a:lnTo>
                      <a:pt x="324" y="1171"/>
                    </a:lnTo>
                    <a:lnTo>
                      <a:pt x="333" y="1181"/>
                    </a:lnTo>
                    <a:lnTo>
                      <a:pt x="342" y="1188"/>
                    </a:lnTo>
                    <a:lnTo>
                      <a:pt x="352" y="1199"/>
                    </a:lnTo>
                    <a:lnTo>
                      <a:pt x="362" y="1206"/>
                    </a:lnTo>
                    <a:lnTo>
                      <a:pt x="372" y="1215"/>
                    </a:lnTo>
                    <a:lnTo>
                      <a:pt x="382" y="1222"/>
                    </a:lnTo>
                    <a:lnTo>
                      <a:pt x="394" y="1230"/>
                    </a:lnTo>
                    <a:lnTo>
                      <a:pt x="405" y="1237"/>
                    </a:lnTo>
                    <a:lnTo>
                      <a:pt x="415" y="1245"/>
                    </a:lnTo>
                    <a:lnTo>
                      <a:pt x="425" y="1252"/>
                    </a:lnTo>
                    <a:lnTo>
                      <a:pt x="436" y="1259"/>
                    </a:lnTo>
                    <a:lnTo>
                      <a:pt x="448" y="1264"/>
                    </a:lnTo>
                    <a:lnTo>
                      <a:pt x="459" y="1270"/>
                    </a:lnTo>
                    <a:lnTo>
                      <a:pt x="469" y="1274"/>
                    </a:lnTo>
                    <a:lnTo>
                      <a:pt x="480" y="1281"/>
                    </a:lnTo>
                    <a:lnTo>
                      <a:pt x="492" y="1286"/>
                    </a:lnTo>
                    <a:lnTo>
                      <a:pt x="504" y="1290"/>
                    </a:lnTo>
                    <a:lnTo>
                      <a:pt x="516" y="1294"/>
                    </a:lnTo>
                    <a:lnTo>
                      <a:pt x="527" y="1299"/>
                    </a:lnTo>
                    <a:lnTo>
                      <a:pt x="539" y="1301"/>
                    </a:lnTo>
                    <a:lnTo>
                      <a:pt x="551" y="1307"/>
                    </a:lnTo>
                    <a:lnTo>
                      <a:pt x="563" y="1310"/>
                    </a:lnTo>
                    <a:lnTo>
                      <a:pt x="576" y="1313"/>
                    </a:lnTo>
                    <a:lnTo>
                      <a:pt x="587" y="1316"/>
                    </a:lnTo>
                    <a:lnTo>
                      <a:pt x="600" y="1317"/>
                    </a:lnTo>
                    <a:lnTo>
                      <a:pt x="611" y="1318"/>
                    </a:lnTo>
                    <a:lnTo>
                      <a:pt x="624" y="1321"/>
                    </a:lnTo>
                    <a:lnTo>
                      <a:pt x="637" y="1323"/>
                    </a:lnTo>
                    <a:lnTo>
                      <a:pt x="648" y="1324"/>
                    </a:lnTo>
                    <a:lnTo>
                      <a:pt x="661" y="1324"/>
                    </a:lnTo>
                    <a:lnTo>
                      <a:pt x="674" y="1326"/>
                    </a:lnTo>
                    <a:lnTo>
                      <a:pt x="686" y="1327"/>
                    </a:lnTo>
                    <a:lnTo>
                      <a:pt x="698" y="1327"/>
                    </a:lnTo>
                    <a:lnTo>
                      <a:pt x="710" y="1327"/>
                    </a:lnTo>
                    <a:lnTo>
                      <a:pt x="723" y="1327"/>
                    </a:lnTo>
                    <a:lnTo>
                      <a:pt x="736" y="1326"/>
                    </a:lnTo>
                    <a:lnTo>
                      <a:pt x="749" y="1326"/>
                    </a:lnTo>
                    <a:lnTo>
                      <a:pt x="762" y="1324"/>
                    </a:lnTo>
                    <a:lnTo>
                      <a:pt x="772" y="1323"/>
                    </a:lnTo>
                    <a:lnTo>
                      <a:pt x="786" y="1321"/>
                    </a:lnTo>
                    <a:lnTo>
                      <a:pt x="799" y="1318"/>
                    </a:lnTo>
                    <a:lnTo>
                      <a:pt x="810" y="1317"/>
                    </a:lnTo>
                    <a:lnTo>
                      <a:pt x="823" y="1314"/>
                    </a:lnTo>
                    <a:lnTo>
                      <a:pt x="836" y="1311"/>
                    </a:lnTo>
                    <a:lnTo>
                      <a:pt x="848" y="1310"/>
                    </a:lnTo>
                    <a:lnTo>
                      <a:pt x="860" y="1306"/>
                    </a:lnTo>
                    <a:lnTo>
                      <a:pt x="872" y="1301"/>
                    </a:lnTo>
                    <a:lnTo>
                      <a:pt x="885" y="1299"/>
                    </a:lnTo>
                    <a:lnTo>
                      <a:pt x="897" y="1296"/>
                    </a:lnTo>
                    <a:lnTo>
                      <a:pt x="908" y="1290"/>
                    </a:lnTo>
                    <a:lnTo>
                      <a:pt x="921" y="1287"/>
                    </a:lnTo>
                    <a:lnTo>
                      <a:pt x="934" y="1281"/>
                    </a:lnTo>
                    <a:lnTo>
                      <a:pt x="945" y="1277"/>
                    </a:lnTo>
                    <a:lnTo>
                      <a:pt x="958" y="1272"/>
                    </a:lnTo>
                    <a:lnTo>
                      <a:pt x="969" y="1266"/>
                    </a:lnTo>
                    <a:lnTo>
                      <a:pt x="980" y="1262"/>
                    </a:lnTo>
                    <a:lnTo>
                      <a:pt x="992" y="1256"/>
                    </a:lnTo>
                    <a:lnTo>
                      <a:pt x="1003" y="1249"/>
                    </a:lnTo>
                    <a:lnTo>
                      <a:pt x="1016" y="1242"/>
                    </a:lnTo>
                    <a:lnTo>
                      <a:pt x="1026" y="1235"/>
                    </a:lnTo>
                    <a:lnTo>
                      <a:pt x="1039" y="1230"/>
                    </a:lnTo>
                    <a:lnTo>
                      <a:pt x="1049" y="1222"/>
                    </a:lnTo>
                    <a:lnTo>
                      <a:pt x="1060" y="1215"/>
                    </a:lnTo>
                    <a:lnTo>
                      <a:pt x="1070" y="1206"/>
                    </a:lnTo>
                    <a:lnTo>
                      <a:pt x="1081" y="1200"/>
                    </a:lnTo>
                    <a:lnTo>
                      <a:pt x="1093" y="1190"/>
                    </a:lnTo>
                    <a:lnTo>
                      <a:pt x="1103" y="1183"/>
                    </a:lnTo>
                    <a:lnTo>
                      <a:pt x="1114" y="1175"/>
                    </a:lnTo>
                    <a:lnTo>
                      <a:pt x="1125" y="1168"/>
                    </a:lnTo>
                    <a:lnTo>
                      <a:pt x="1134" y="1158"/>
                    </a:lnTo>
                    <a:lnTo>
                      <a:pt x="1144" y="1149"/>
                    </a:lnTo>
                    <a:lnTo>
                      <a:pt x="1152" y="1139"/>
                    </a:lnTo>
                    <a:lnTo>
                      <a:pt x="1162" y="1131"/>
                    </a:lnTo>
                    <a:lnTo>
                      <a:pt x="1171" y="1122"/>
                    </a:lnTo>
                    <a:lnTo>
                      <a:pt x="1179" y="1112"/>
                    </a:lnTo>
                    <a:lnTo>
                      <a:pt x="1186" y="1104"/>
                    </a:lnTo>
                    <a:lnTo>
                      <a:pt x="1195" y="1095"/>
                    </a:lnTo>
                    <a:lnTo>
                      <a:pt x="1202" y="1084"/>
                    </a:lnTo>
                    <a:lnTo>
                      <a:pt x="1209" y="1075"/>
                    </a:lnTo>
                    <a:lnTo>
                      <a:pt x="1215" y="1067"/>
                    </a:lnTo>
                    <a:lnTo>
                      <a:pt x="1223" y="1057"/>
                    </a:lnTo>
                    <a:lnTo>
                      <a:pt x="1229" y="1047"/>
                    </a:lnTo>
                    <a:lnTo>
                      <a:pt x="1235" y="1038"/>
                    </a:lnTo>
                    <a:lnTo>
                      <a:pt x="1240" y="1028"/>
                    </a:lnTo>
                    <a:lnTo>
                      <a:pt x="1246" y="1018"/>
                    </a:lnTo>
                    <a:lnTo>
                      <a:pt x="1252" y="1008"/>
                    </a:lnTo>
                    <a:lnTo>
                      <a:pt x="1256" y="998"/>
                    </a:lnTo>
                    <a:lnTo>
                      <a:pt x="1260" y="989"/>
                    </a:lnTo>
                    <a:lnTo>
                      <a:pt x="1266" y="979"/>
                    </a:lnTo>
                    <a:lnTo>
                      <a:pt x="1269" y="969"/>
                    </a:lnTo>
                    <a:lnTo>
                      <a:pt x="1273" y="960"/>
                    </a:lnTo>
                    <a:lnTo>
                      <a:pt x="1276" y="949"/>
                    </a:lnTo>
                    <a:lnTo>
                      <a:pt x="1282" y="940"/>
                    </a:lnTo>
                    <a:lnTo>
                      <a:pt x="1283" y="929"/>
                    </a:lnTo>
                    <a:lnTo>
                      <a:pt x="1286" y="919"/>
                    </a:lnTo>
                    <a:lnTo>
                      <a:pt x="1289" y="907"/>
                    </a:lnTo>
                    <a:lnTo>
                      <a:pt x="1292" y="899"/>
                    </a:lnTo>
                    <a:lnTo>
                      <a:pt x="1293" y="888"/>
                    </a:lnTo>
                    <a:lnTo>
                      <a:pt x="1296" y="879"/>
                    </a:lnTo>
                    <a:lnTo>
                      <a:pt x="1297" y="868"/>
                    </a:lnTo>
                    <a:lnTo>
                      <a:pt x="1299" y="858"/>
                    </a:lnTo>
                    <a:lnTo>
                      <a:pt x="1300" y="848"/>
                    </a:lnTo>
                    <a:lnTo>
                      <a:pt x="1300" y="836"/>
                    </a:lnTo>
                    <a:lnTo>
                      <a:pt x="1302" y="826"/>
                    </a:lnTo>
                    <a:lnTo>
                      <a:pt x="1303" y="816"/>
                    </a:lnTo>
                    <a:lnTo>
                      <a:pt x="1303" y="805"/>
                    </a:lnTo>
                    <a:lnTo>
                      <a:pt x="1303" y="795"/>
                    </a:lnTo>
                    <a:lnTo>
                      <a:pt x="1303" y="784"/>
                    </a:lnTo>
                    <a:lnTo>
                      <a:pt x="1303" y="774"/>
                    </a:lnTo>
                    <a:lnTo>
                      <a:pt x="1303" y="764"/>
                    </a:lnTo>
                    <a:lnTo>
                      <a:pt x="1303" y="752"/>
                    </a:lnTo>
                    <a:lnTo>
                      <a:pt x="1302" y="742"/>
                    </a:lnTo>
                    <a:lnTo>
                      <a:pt x="1302" y="733"/>
                    </a:lnTo>
                    <a:lnTo>
                      <a:pt x="1300" y="721"/>
                    </a:lnTo>
                    <a:lnTo>
                      <a:pt x="1300" y="711"/>
                    </a:lnTo>
                    <a:lnTo>
                      <a:pt x="1299" y="701"/>
                    </a:lnTo>
                    <a:lnTo>
                      <a:pt x="1297" y="691"/>
                    </a:lnTo>
                    <a:lnTo>
                      <a:pt x="1296" y="680"/>
                    </a:lnTo>
                    <a:lnTo>
                      <a:pt x="1294" y="669"/>
                    </a:lnTo>
                    <a:lnTo>
                      <a:pt x="1293" y="659"/>
                    </a:lnTo>
                    <a:lnTo>
                      <a:pt x="1290" y="649"/>
                    </a:lnTo>
                    <a:lnTo>
                      <a:pt x="1289" y="637"/>
                    </a:lnTo>
                    <a:lnTo>
                      <a:pt x="1287" y="627"/>
                    </a:lnTo>
                    <a:lnTo>
                      <a:pt x="1285" y="616"/>
                    </a:lnTo>
                    <a:lnTo>
                      <a:pt x="1283" y="607"/>
                    </a:lnTo>
                    <a:lnTo>
                      <a:pt x="1280" y="596"/>
                    </a:lnTo>
                    <a:lnTo>
                      <a:pt x="1277" y="586"/>
                    </a:lnTo>
                    <a:lnTo>
                      <a:pt x="1275" y="576"/>
                    </a:lnTo>
                    <a:lnTo>
                      <a:pt x="1272" y="566"/>
                    </a:lnTo>
                    <a:lnTo>
                      <a:pt x="1269" y="555"/>
                    </a:lnTo>
                    <a:lnTo>
                      <a:pt x="1266" y="545"/>
                    </a:lnTo>
                    <a:lnTo>
                      <a:pt x="1263" y="533"/>
                    </a:lnTo>
                    <a:lnTo>
                      <a:pt x="1260" y="525"/>
                    </a:lnTo>
                    <a:lnTo>
                      <a:pt x="1256" y="515"/>
                    </a:lnTo>
                    <a:lnTo>
                      <a:pt x="1253" y="504"/>
                    </a:lnTo>
                    <a:lnTo>
                      <a:pt x="1250" y="494"/>
                    </a:lnTo>
                    <a:lnTo>
                      <a:pt x="1246" y="484"/>
                    </a:lnTo>
                    <a:lnTo>
                      <a:pt x="1243" y="474"/>
                    </a:lnTo>
                    <a:lnTo>
                      <a:pt x="1239" y="464"/>
                    </a:lnTo>
                    <a:lnTo>
                      <a:pt x="1236" y="452"/>
                    </a:lnTo>
                    <a:lnTo>
                      <a:pt x="1233" y="442"/>
                    </a:lnTo>
                    <a:lnTo>
                      <a:pt x="1229" y="432"/>
                    </a:lnTo>
                    <a:lnTo>
                      <a:pt x="1226" y="422"/>
                    </a:lnTo>
                    <a:lnTo>
                      <a:pt x="1222" y="413"/>
                    </a:lnTo>
                    <a:lnTo>
                      <a:pt x="1219" y="403"/>
                    </a:lnTo>
                    <a:lnTo>
                      <a:pt x="1213" y="393"/>
                    </a:lnTo>
                    <a:lnTo>
                      <a:pt x="1212" y="383"/>
                    </a:lnTo>
                    <a:lnTo>
                      <a:pt x="1208" y="373"/>
                    </a:lnTo>
                    <a:lnTo>
                      <a:pt x="1205" y="364"/>
                    </a:lnTo>
                    <a:lnTo>
                      <a:pt x="1201" y="354"/>
                    </a:lnTo>
                    <a:lnTo>
                      <a:pt x="1196" y="343"/>
                    </a:lnTo>
                    <a:lnTo>
                      <a:pt x="1192" y="334"/>
                    </a:lnTo>
                    <a:lnTo>
                      <a:pt x="1188" y="326"/>
                    </a:lnTo>
                    <a:lnTo>
                      <a:pt x="1185" y="316"/>
                    </a:lnTo>
                    <a:lnTo>
                      <a:pt x="1181" y="306"/>
                    </a:lnTo>
                    <a:lnTo>
                      <a:pt x="1178" y="297"/>
                    </a:lnTo>
                    <a:lnTo>
                      <a:pt x="1174" y="287"/>
                    </a:lnTo>
                    <a:lnTo>
                      <a:pt x="1169" y="279"/>
                    </a:lnTo>
                    <a:lnTo>
                      <a:pt x="1165" y="270"/>
                    </a:lnTo>
                    <a:lnTo>
                      <a:pt x="1161" y="260"/>
                    </a:lnTo>
                    <a:lnTo>
                      <a:pt x="1157" y="252"/>
                    </a:lnTo>
                    <a:lnTo>
                      <a:pt x="1152" y="243"/>
                    </a:lnTo>
                    <a:lnTo>
                      <a:pt x="1148" y="235"/>
                    </a:lnTo>
                    <a:lnTo>
                      <a:pt x="1144" y="226"/>
                    </a:lnTo>
                    <a:lnTo>
                      <a:pt x="1140" y="219"/>
                    </a:lnTo>
                    <a:lnTo>
                      <a:pt x="1135" y="209"/>
                    </a:lnTo>
                    <a:lnTo>
                      <a:pt x="1131" y="202"/>
                    </a:lnTo>
                    <a:lnTo>
                      <a:pt x="1127" y="193"/>
                    </a:lnTo>
                    <a:lnTo>
                      <a:pt x="1123" y="185"/>
                    </a:lnTo>
                    <a:lnTo>
                      <a:pt x="1117" y="178"/>
                    </a:lnTo>
                    <a:lnTo>
                      <a:pt x="1113" y="171"/>
                    </a:lnTo>
                    <a:lnTo>
                      <a:pt x="1107" y="162"/>
                    </a:lnTo>
                    <a:lnTo>
                      <a:pt x="1103" y="155"/>
                    </a:lnTo>
                    <a:lnTo>
                      <a:pt x="1098" y="148"/>
                    </a:lnTo>
                    <a:lnTo>
                      <a:pt x="1094" y="141"/>
                    </a:lnTo>
                    <a:lnTo>
                      <a:pt x="1088" y="134"/>
                    </a:lnTo>
                    <a:lnTo>
                      <a:pt x="1083" y="127"/>
                    </a:lnTo>
                    <a:lnTo>
                      <a:pt x="1078" y="120"/>
                    </a:lnTo>
                    <a:lnTo>
                      <a:pt x="1073" y="114"/>
                    </a:lnTo>
                    <a:lnTo>
                      <a:pt x="1067" y="107"/>
                    </a:lnTo>
                    <a:lnTo>
                      <a:pt x="1064" y="101"/>
                    </a:lnTo>
                    <a:lnTo>
                      <a:pt x="1057" y="95"/>
                    </a:lnTo>
                    <a:lnTo>
                      <a:pt x="1052" y="90"/>
                    </a:lnTo>
                    <a:lnTo>
                      <a:pt x="1047" y="84"/>
                    </a:lnTo>
                    <a:lnTo>
                      <a:pt x="1042" y="78"/>
                    </a:lnTo>
                    <a:lnTo>
                      <a:pt x="1036" y="73"/>
                    </a:lnTo>
                    <a:lnTo>
                      <a:pt x="1030" y="67"/>
                    </a:lnTo>
                    <a:lnTo>
                      <a:pt x="1025" y="63"/>
                    </a:lnTo>
                    <a:lnTo>
                      <a:pt x="1019" y="57"/>
                    </a:lnTo>
                    <a:lnTo>
                      <a:pt x="1013" y="53"/>
                    </a:lnTo>
                    <a:lnTo>
                      <a:pt x="1007" y="47"/>
                    </a:lnTo>
                    <a:lnTo>
                      <a:pt x="1000" y="44"/>
                    </a:lnTo>
                    <a:lnTo>
                      <a:pt x="995" y="40"/>
                    </a:lnTo>
                    <a:lnTo>
                      <a:pt x="989" y="37"/>
                    </a:lnTo>
                    <a:lnTo>
                      <a:pt x="983" y="33"/>
                    </a:lnTo>
                    <a:lnTo>
                      <a:pt x="978" y="30"/>
                    </a:lnTo>
                    <a:lnTo>
                      <a:pt x="971" y="27"/>
                    </a:lnTo>
                    <a:lnTo>
                      <a:pt x="963" y="23"/>
                    </a:lnTo>
                    <a:lnTo>
                      <a:pt x="958" y="20"/>
                    </a:lnTo>
                    <a:lnTo>
                      <a:pt x="952" y="17"/>
                    </a:lnTo>
                    <a:lnTo>
                      <a:pt x="945" y="14"/>
                    </a:lnTo>
                    <a:lnTo>
                      <a:pt x="939" y="13"/>
                    </a:lnTo>
                    <a:lnTo>
                      <a:pt x="932" y="10"/>
                    </a:lnTo>
                    <a:lnTo>
                      <a:pt x="926" y="9"/>
                    </a:lnTo>
                    <a:lnTo>
                      <a:pt x="922" y="7"/>
                    </a:lnTo>
                    <a:lnTo>
                      <a:pt x="915" y="6"/>
                    </a:lnTo>
                    <a:lnTo>
                      <a:pt x="909" y="4"/>
                    </a:lnTo>
                    <a:lnTo>
                      <a:pt x="904" y="3"/>
                    </a:lnTo>
                    <a:lnTo>
                      <a:pt x="899" y="3"/>
                    </a:lnTo>
                    <a:lnTo>
                      <a:pt x="892" y="0"/>
                    </a:lnTo>
                    <a:lnTo>
                      <a:pt x="887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72" y="0"/>
                    </a:lnTo>
                    <a:lnTo>
                      <a:pt x="867" y="0"/>
                    </a:lnTo>
                    <a:lnTo>
                      <a:pt x="863" y="0"/>
                    </a:lnTo>
                    <a:lnTo>
                      <a:pt x="858" y="0"/>
                    </a:lnTo>
                    <a:lnTo>
                      <a:pt x="853" y="0"/>
                    </a:lnTo>
                    <a:lnTo>
                      <a:pt x="848" y="1"/>
                    </a:lnTo>
                    <a:lnTo>
                      <a:pt x="845" y="3"/>
                    </a:lnTo>
                    <a:lnTo>
                      <a:pt x="841" y="4"/>
                    </a:lnTo>
                    <a:lnTo>
                      <a:pt x="836" y="4"/>
                    </a:lnTo>
                    <a:lnTo>
                      <a:pt x="831" y="6"/>
                    </a:lnTo>
                    <a:lnTo>
                      <a:pt x="827" y="7"/>
                    </a:lnTo>
                    <a:lnTo>
                      <a:pt x="824" y="9"/>
                    </a:lnTo>
                    <a:lnTo>
                      <a:pt x="818" y="10"/>
                    </a:lnTo>
                    <a:lnTo>
                      <a:pt x="817" y="11"/>
                    </a:lnTo>
                    <a:lnTo>
                      <a:pt x="811" y="13"/>
                    </a:lnTo>
                    <a:lnTo>
                      <a:pt x="809" y="16"/>
                    </a:lnTo>
                    <a:lnTo>
                      <a:pt x="806" y="17"/>
                    </a:lnTo>
                    <a:lnTo>
                      <a:pt x="801" y="20"/>
                    </a:lnTo>
                    <a:lnTo>
                      <a:pt x="799" y="23"/>
                    </a:lnTo>
                    <a:lnTo>
                      <a:pt x="796" y="26"/>
                    </a:lnTo>
                    <a:lnTo>
                      <a:pt x="793" y="29"/>
                    </a:lnTo>
                    <a:lnTo>
                      <a:pt x="789" y="31"/>
                    </a:lnTo>
                    <a:lnTo>
                      <a:pt x="786" y="34"/>
                    </a:lnTo>
                    <a:lnTo>
                      <a:pt x="783" y="37"/>
                    </a:lnTo>
                    <a:lnTo>
                      <a:pt x="780" y="40"/>
                    </a:lnTo>
                    <a:lnTo>
                      <a:pt x="777" y="43"/>
                    </a:lnTo>
                    <a:lnTo>
                      <a:pt x="774" y="46"/>
                    </a:lnTo>
                    <a:lnTo>
                      <a:pt x="773" y="50"/>
                    </a:lnTo>
                    <a:lnTo>
                      <a:pt x="770" y="53"/>
                    </a:lnTo>
                    <a:lnTo>
                      <a:pt x="769" y="57"/>
                    </a:lnTo>
                    <a:lnTo>
                      <a:pt x="767" y="60"/>
                    </a:lnTo>
                    <a:lnTo>
                      <a:pt x="764" y="64"/>
                    </a:lnTo>
                    <a:lnTo>
                      <a:pt x="763" y="68"/>
                    </a:lnTo>
                    <a:lnTo>
                      <a:pt x="762" y="71"/>
                    </a:lnTo>
                    <a:lnTo>
                      <a:pt x="759" y="75"/>
                    </a:lnTo>
                    <a:lnTo>
                      <a:pt x="757" y="80"/>
                    </a:lnTo>
                    <a:lnTo>
                      <a:pt x="756" y="84"/>
                    </a:lnTo>
                    <a:lnTo>
                      <a:pt x="755" y="88"/>
                    </a:lnTo>
                    <a:lnTo>
                      <a:pt x="753" y="91"/>
                    </a:lnTo>
                    <a:lnTo>
                      <a:pt x="753" y="97"/>
                    </a:lnTo>
                    <a:lnTo>
                      <a:pt x="752" y="101"/>
                    </a:lnTo>
                    <a:lnTo>
                      <a:pt x="750" y="107"/>
                    </a:lnTo>
                    <a:lnTo>
                      <a:pt x="749" y="111"/>
                    </a:lnTo>
                    <a:lnTo>
                      <a:pt x="749" y="115"/>
                    </a:lnTo>
                    <a:lnTo>
                      <a:pt x="749" y="120"/>
                    </a:lnTo>
                    <a:lnTo>
                      <a:pt x="749" y="124"/>
                    </a:lnTo>
                    <a:lnTo>
                      <a:pt x="749" y="128"/>
                    </a:lnTo>
                    <a:lnTo>
                      <a:pt x="749" y="135"/>
                    </a:lnTo>
                    <a:lnTo>
                      <a:pt x="747" y="138"/>
                    </a:lnTo>
                    <a:lnTo>
                      <a:pt x="747" y="144"/>
                    </a:lnTo>
                    <a:lnTo>
                      <a:pt x="747" y="148"/>
                    </a:lnTo>
                    <a:lnTo>
                      <a:pt x="747" y="152"/>
                    </a:lnTo>
                    <a:lnTo>
                      <a:pt x="747" y="157"/>
                    </a:lnTo>
                    <a:lnTo>
                      <a:pt x="747" y="162"/>
                    </a:lnTo>
                    <a:lnTo>
                      <a:pt x="747" y="166"/>
                    </a:lnTo>
                    <a:lnTo>
                      <a:pt x="747" y="171"/>
                    </a:lnTo>
                    <a:lnTo>
                      <a:pt x="747" y="175"/>
                    </a:lnTo>
                    <a:lnTo>
                      <a:pt x="747" y="178"/>
                    </a:lnTo>
                    <a:lnTo>
                      <a:pt x="749" y="182"/>
                    </a:lnTo>
                    <a:lnTo>
                      <a:pt x="749" y="188"/>
                    </a:lnTo>
                    <a:lnTo>
                      <a:pt x="749" y="191"/>
                    </a:lnTo>
                    <a:lnTo>
                      <a:pt x="749" y="195"/>
                    </a:lnTo>
                    <a:lnTo>
                      <a:pt x="750" y="199"/>
                    </a:lnTo>
                    <a:lnTo>
                      <a:pt x="750" y="203"/>
                    </a:lnTo>
                    <a:lnTo>
                      <a:pt x="750" y="206"/>
                    </a:lnTo>
                    <a:lnTo>
                      <a:pt x="752" y="209"/>
                    </a:lnTo>
                    <a:lnTo>
                      <a:pt x="752" y="215"/>
                    </a:lnTo>
                    <a:lnTo>
                      <a:pt x="752" y="218"/>
                    </a:lnTo>
                    <a:lnTo>
                      <a:pt x="752" y="221"/>
                    </a:lnTo>
                    <a:lnTo>
                      <a:pt x="752" y="225"/>
                    </a:lnTo>
                    <a:lnTo>
                      <a:pt x="753" y="228"/>
                    </a:lnTo>
                    <a:lnTo>
                      <a:pt x="755" y="232"/>
                    </a:lnTo>
                    <a:lnTo>
                      <a:pt x="755" y="235"/>
                    </a:lnTo>
                    <a:lnTo>
                      <a:pt x="755" y="239"/>
                    </a:lnTo>
                    <a:lnTo>
                      <a:pt x="755" y="243"/>
                    </a:lnTo>
                    <a:lnTo>
                      <a:pt x="756" y="246"/>
                    </a:lnTo>
                    <a:lnTo>
                      <a:pt x="756" y="249"/>
                    </a:lnTo>
                    <a:lnTo>
                      <a:pt x="757" y="252"/>
                    </a:lnTo>
                    <a:lnTo>
                      <a:pt x="757" y="255"/>
                    </a:lnTo>
                    <a:lnTo>
                      <a:pt x="759" y="259"/>
                    </a:lnTo>
                    <a:lnTo>
                      <a:pt x="759" y="260"/>
                    </a:lnTo>
                    <a:lnTo>
                      <a:pt x="760" y="265"/>
                    </a:lnTo>
                    <a:lnTo>
                      <a:pt x="760" y="266"/>
                    </a:lnTo>
                    <a:lnTo>
                      <a:pt x="762" y="270"/>
                    </a:lnTo>
                    <a:lnTo>
                      <a:pt x="762" y="272"/>
                    </a:lnTo>
                    <a:lnTo>
                      <a:pt x="762" y="275"/>
                    </a:lnTo>
                    <a:lnTo>
                      <a:pt x="762" y="277"/>
                    </a:lnTo>
                    <a:lnTo>
                      <a:pt x="763" y="280"/>
                    </a:lnTo>
                    <a:lnTo>
                      <a:pt x="764" y="286"/>
                    </a:lnTo>
                    <a:lnTo>
                      <a:pt x="764" y="290"/>
                    </a:lnTo>
                    <a:lnTo>
                      <a:pt x="766" y="296"/>
                    </a:lnTo>
                    <a:lnTo>
                      <a:pt x="767" y="300"/>
                    </a:lnTo>
                    <a:lnTo>
                      <a:pt x="767" y="304"/>
                    </a:lnTo>
                    <a:lnTo>
                      <a:pt x="767" y="309"/>
                    </a:lnTo>
                    <a:lnTo>
                      <a:pt x="769" y="313"/>
                    </a:lnTo>
                    <a:lnTo>
                      <a:pt x="769" y="317"/>
                    </a:lnTo>
                    <a:lnTo>
                      <a:pt x="769" y="320"/>
                    </a:lnTo>
                    <a:lnTo>
                      <a:pt x="769" y="324"/>
                    </a:lnTo>
                    <a:lnTo>
                      <a:pt x="769" y="327"/>
                    </a:lnTo>
                    <a:lnTo>
                      <a:pt x="770" y="331"/>
                    </a:lnTo>
                    <a:lnTo>
                      <a:pt x="767" y="333"/>
                    </a:lnTo>
                    <a:lnTo>
                      <a:pt x="767" y="337"/>
                    </a:lnTo>
                    <a:lnTo>
                      <a:pt x="764" y="339"/>
                    </a:lnTo>
                    <a:lnTo>
                      <a:pt x="762" y="341"/>
                    </a:lnTo>
                    <a:lnTo>
                      <a:pt x="757" y="344"/>
                    </a:lnTo>
                    <a:lnTo>
                      <a:pt x="753" y="347"/>
                    </a:lnTo>
                    <a:lnTo>
                      <a:pt x="749" y="350"/>
                    </a:lnTo>
                    <a:lnTo>
                      <a:pt x="743" y="354"/>
                    </a:lnTo>
                    <a:lnTo>
                      <a:pt x="740" y="356"/>
                    </a:lnTo>
                    <a:lnTo>
                      <a:pt x="737" y="356"/>
                    </a:lnTo>
                    <a:lnTo>
                      <a:pt x="735" y="358"/>
                    </a:lnTo>
                    <a:lnTo>
                      <a:pt x="730" y="360"/>
                    </a:lnTo>
                    <a:lnTo>
                      <a:pt x="728" y="361"/>
                    </a:lnTo>
                    <a:lnTo>
                      <a:pt x="723" y="363"/>
                    </a:lnTo>
                    <a:lnTo>
                      <a:pt x="720" y="364"/>
                    </a:lnTo>
                    <a:lnTo>
                      <a:pt x="716" y="366"/>
                    </a:lnTo>
                    <a:lnTo>
                      <a:pt x="712" y="367"/>
                    </a:lnTo>
                    <a:lnTo>
                      <a:pt x="709" y="368"/>
                    </a:lnTo>
                    <a:lnTo>
                      <a:pt x="705" y="370"/>
                    </a:lnTo>
                    <a:lnTo>
                      <a:pt x="701" y="371"/>
                    </a:lnTo>
                    <a:lnTo>
                      <a:pt x="696" y="373"/>
                    </a:lnTo>
                    <a:lnTo>
                      <a:pt x="692" y="374"/>
                    </a:lnTo>
                    <a:lnTo>
                      <a:pt x="689" y="376"/>
                    </a:lnTo>
                    <a:lnTo>
                      <a:pt x="683" y="378"/>
                    </a:lnTo>
                    <a:lnTo>
                      <a:pt x="679" y="380"/>
                    </a:lnTo>
                    <a:lnTo>
                      <a:pt x="674" y="381"/>
                    </a:lnTo>
                    <a:lnTo>
                      <a:pt x="669" y="383"/>
                    </a:lnTo>
                    <a:lnTo>
                      <a:pt x="665" y="384"/>
                    </a:lnTo>
                    <a:lnTo>
                      <a:pt x="659" y="385"/>
                    </a:lnTo>
                    <a:lnTo>
                      <a:pt x="655" y="387"/>
                    </a:lnTo>
                    <a:lnTo>
                      <a:pt x="652" y="388"/>
                    </a:lnTo>
                    <a:lnTo>
                      <a:pt x="647" y="390"/>
                    </a:lnTo>
                    <a:lnTo>
                      <a:pt x="642" y="391"/>
                    </a:lnTo>
                    <a:lnTo>
                      <a:pt x="637" y="393"/>
                    </a:lnTo>
                    <a:lnTo>
                      <a:pt x="631" y="394"/>
                    </a:lnTo>
                    <a:lnTo>
                      <a:pt x="628" y="395"/>
                    </a:lnTo>
                    <a:lnTo>
                      <a:pt x="621" y="398"/>
                    </a:lnTo>
                    <a:lnTo>
                      <a:pt x="617" y="400"/>
                    </a:lnTo>
                    <a:lnTo>
                      <a:pt x="612" y="401"/>
                    </a:lnTo>
                    <a:lnTo>
                      <a:pt x="607" y="404"/>
                    </a:lnTo>
                    <a:lnTo>
                      <a:pt x="602" y="405"/>
                    </a:lnTo>
                    <a:lnTo>
                      <a:pt x="598" y="408"/>
                    </a:lnTo>
                    <a:lnTo>
                      <a:pt x="593" y="410"/>
                    </a:lnTo>
                    <a:lnTo>
                      <a:pt x="588" y="411"/>
                    </a:lnTo>
                    <a:lnTo>
                      <a:pt x="583" y="414"/>
                    </a:lnTo>
                    <a:lnTo>
                      <a:pt x="578" y="415"/>
                    </a:lnTo>
                    <a:lnTo>
                      <a:pt x="573" y="417"/>
                    </a:lnTo>
                    <a:lnTo>
                      <a:pt x="568" y="418"/>
                    </a:lnTo>
                    <a:lnTo>
                      <a:pt x="563" y="421"/>
                    </a:lnTo>
                    <a:lnTo>
                      <a:pt x="558" y="422"/>
                    </a:lnTo>
                    <a:lnTo>
                      <a:pt x="554" y="424"/>
                    </a:lnTo>
                    <a:lnTo>
                      <a:pt x="550" y="427"/>
                    </a:lnTo>
                    <a:lnTo>
                      <a:pt x="546" y="430"/>
                    </a:lnTo>
                    <a:lnTo>
                      <a:pt x="541" y="432"/>
                    </a:lnTo>
                    <a:lnTo>
                      <a:pt x="537" y="434"/>
                    </a:lnTo>
                    <a:lnTo>
                      <a:pt x="533" y="437"/>
                    </a:lnTo>
                    <a:lnTo>
                      <a:pt x="529" y="438"/>
                    </a:lnTo>
                    <a:lnTo>
                      <a:pt x="524" y="441"/>
                    </a:lnTo>
                    <a:lnTo>
                      <a:pt x="520" y="442"/>
                    </a:lnTo>
                    <a:lnTo>
                      <a:pt x="516" y="445"/>
                    </a:lnTo>
                    <a:lnTo>
                      <a:pt x="512" y="448"/>
                    </a:lnTo>
                    <a:lnTo>
                      <a:pt x="507" y="449"/>
                    </a:lnTo>
                    <a:lnTo>
                      <a:pt x="503" y="452"/>
                    </a:lnTo>
                    <a:lnTo>
                      <a:pt x="500" y="454"/>
                    </a:lnTo>
                    <a:lnTo>
                      <a:pt x="496" y="455"/>
                    </a:lnTo>
                    <a:lnTo>
                      <a:pt x="492" y="458"/>
                    </a:lnTo>
                    <a:lnTo>
                      <a:pt x="490" y="461"/>
                    </a:lnTo>
                    <a:lnTo>
                      <a:pt x="487" y="464"/>
                    </a:lnTo>
                    <a:lnTo>
                      <a:pt x="482" y="465"/>
                    </a:lnTo>
                    <a:lnTo>
                      <a:pt x="479" y="468"/>
                    </a:lnTo>
                    <a:lnTo>
                      <a:pt x="477" y="471"/>
                    </a:lnTo>
                    <a:lnTo>
                      <a:pt x="475" y="474"/>
                    </a:lnTo>
                    <a:lnTo>
                      <a:pt x="472" y="474"/>
                    </a:lnTo>
                    <a:lnTo>
                      <a:pt x="469" y="477"/>
                    </a:lnTo>
                    <a:lnTo>
                      <a:pt x="466" y="478"/>
                    </a:lnTo>
                    <a:lnTo>
                      <a:pt x="463" y="481"/>
                    </a:lnTo>
                    <a:lnTo>
                      <a:pt x="456" y="485"/>
                    </a:lnTo>
                    <a:lnTo>
                      <a:pt x="452" y="489"/>
                    </a:lnTo>
                    <a:lnTo>
                      <a:pt x="448" y="492"/>
                    </a:lnTo>
                    <a:lnTo>
                      <a:pt x="443" y="496"/>
                    </a:lnTo>
                    <a:lnTo>
                      <a:pt x="438" y="499"/>
                    </a:lnTo>
                    <a:lnTo>
                      <a:pt x="435" y="502"/>
                    </a:lnTo>
                    <a:lnTo>
                      <a:pt x="429" y="505"/>
                    </a:lnTo>
                    <a:lnTo>
                      <a:pt x="425" y="508"/>
                    </a:lnTo>
                    <a:lnTo>
                      <a:pt x="421" y="508"/>
                    </a:lnTo>
                    <a:lnTo>
                      <a:pt x="418" y="511"/>
                    </a:lnTo>
                    <a:lnTo>
                      <a:pt x="414" y="512"/>
                    </a:lnTo>
                    <a:lnTo>
                      <a:pt x="409" y="513"/>
                    </a:lnTo>
                    <a:lnTo>
                      <a:pt x="406" y="515"/>
                    </a:lnTo>
                    <a:lnTo>
                      <a:pt x="401" y="515"/>
                    </a:lnTo>
                    <a:lnTo>
                      <a:pt x="398" y="513"/>
                    </a:lnTo>
                    <a:lnTo>
                      <a:pt x="394" y="513"/>
                    </a:lnTo>
                    <a:lnTo>
                      <a:pt x="389" y="511"/>
                    </a:lnTo>
                    <a:lnTo>
                      <a:pt x="387" y="509"/>
                    </a:lnTo>
                    <a:lnTo>
                      <a:pt x="382" y="506"/>
                    </a:lnTo>
                    <a:lnTo>
                      <a:pt x="378" y="505"/>
                    </a:lnTo>
                    <a:lnTo>
                      <a:pt x="374" y="501"/>
                    </a:lnTo>
                    <a:lnTo>
                      <a:pt x="369" y="498"/>
                    </a:lnTo>
                    <a:lnTo>
                      <a:pt x="367" y="495"/>
                    </a:lnTo>
                    <a:lnTo>
                      <a:pt x="364" y="492"/>
                    </a:lnTo>
                    <a:lnTo>
                      <a:pt x="362" y="489"/>
                    </a:lnTo>
                    <a:lnTo>
                      <a:pt x="360" y="486"/>
                    </a:lnTo>
                    <a:lnTo>
                      <a:pt x="357" y="484"/>
                    </a:lnTo>
                    <a:lnTo>
                      <a:pt x="354" y="479"/>
                    </a:lnTo>
                    <a:lnTo>
                      <a:pt x="351" y="477"/>
                    </a:lnTo>
                    <a:lnTo>
                      <a:pt x="348" y="475"/>
                    </a:lnTo>
                    <a:lnTo>
                      <a:pt x="345" y="471"/>
                    </a:lnTo>
                    <a:lnTo>
                      <a:pt x="342" y="468"/>
                    </a:lnTo>
                    <a:lnTo>
                      <a:pt x="340" y="464"/>
                    </a:lnTo>
                    <a:lnTo>
                      <a:pt x="335" y="461"/>
                    </a:lnTo>
                    <a:lnTo>
                      <a:pt x="333" y="457"/>
                    </a:lnTo>
                    <a:lnTo>
                      <a:pt x="330" y="454"/>
                    </a:lnTo>
                    <a:lnTo>
                      <a:pt x="327" y="451"/>
                    </a:lnTo>
                    <a:lnTo>
                      <a:pt x="324" y="448"/>
                    </a:lnTo>
                    <a:lnTo>
                      <a:pt x="318" y="444"/>
                    </a:lnTo>
                    <a:lnTo>
                      <a:pt x="315" y="440"/>
                    </a:lnTo>
                    <a:lnTo>
                      <a:pt x="311" y="437"/>
                    </a:lnTo>
                    <a:lnTo>
                      <a:pt x="308" y="432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1"/>
                    </a:lnTo>
                    <a:lnTo>
                      <a:pt x="291" y="418"/>
                    </a:lnTo>
                    <a:lnTo>
                      <a:pt x="287" y="414"/>
                    </a:lnTo>
                    <a:lnTo>
                      <a:pt x="283" y="411"/>
                    </a:lnTo>
                    <a:lnTo>
                      <a:pt x="279" y="408"/>
                    </a:lnTo>
                    <a:lnTo>
                      <a:pt x="276" y="404"/>
                    </a:lnTo>
                    <a:lnTo>
                      <a:pt x="270" y="401"/>
                    </a:lnTo>
                    <a:lnTo>
                      <a:pt x="266" y="397"/>
                    </a:lnTo>
                    <a:lnTo>
                      <a:pt x="261" y="394"/>
                    </a:lnTo>
                    <a:lnTo>
                      <a:pt x="257" y="391"/>
                    </a:lnTo>
                    <a:lnTo>
                      <a:pt x="252" y="387"/>
                    </a:lnTo>
                    <a:lnTo>
                      <a:pt x="247" y="384"/>
                    </a:lnTo>
                    <a:lnTo>
                      <a:pt x="242" y="381"/>
                    </a:lnTo>
                    <a:lnTo>
                      <a:pt x="237" y="380"/>
                    </a:lnTo>
                    <a:lnTo>
                      <a:pt x="232" y="376"/>
                    </a:lnTo>
                    <a:lnTo>
                      <a:pt x="227" y="373"/>
                    </a:lnTo>
                    <a:lnTo>
                      <a:pt x="223" y="371"/>
                    </a:lnTo>
                    <a:lnTo>
                      <a:pt x="217" y="370"/>
                    </a:lnTo>
                    <a:lnTo>
                      <a:pt x="212" y="367"/>
                    </a:lnTo>
                    <a:lnTo>
                      <a:pt x="207" y="364"/>
                    </a:lnTo>
                    <a:lnTo>
                      <a:pt x="202" y="364"/>
                    </a:lnTo>
                    <a:lnTo>
                      <a:pt x="196" y="361"/>
                    </a:lnTo>
                    <a:lnTo>
                      <a:pt x="192" y="361"/>
                    </a:lnTo>
                    <a:lnTo>
                      <a:pt x="185" y="358"/>
                    </a:lnTo>
                    <a:lnTo>
                      <a:pt x="179" y="358"/>
                    </a:lnTo>
                    <a:lnTo>
                      <a:pt x="175" y="357"/>
                    </a:lnTo>
                    <a:lnTo>
                      <a:pt x="168" y="356"/>
                    </a:lnTo>
                    <a:lnTo>
                      <a:pt x="163" y="356"/>
                    </a:lnTo>
                    <a:lnTo>
                      <a:pt x="156" y="356"/>
                    </a:lnTo>
                    <a:lnTo>
                      <a:pt x="151" y="356"/>
                    </a:lnTo>
                    <a:lnTo>
                      <a:pt x="145" y="356"/>
                    </a:lnTo>
                    <a:lnTo>
                      <a:pt x="139" y="356"/>
                    </a:lnTo>
                    <a:lnTo>
                      <a:pt x="134" y="356"/>
                    </a:lnTo>
                    <a:lnTo>
                      <a:pt x="128" y="358"/>
                    </a:lnTo>
                    <a:lnTo>
                      <a:pt x="121" y="358"/>
                    </a:lnTo>
                    <a:lnTo>
                      <a:pt x="117" y="360"/>
                    </a:lnTo>
                    <a:lnTo>
                      <a:pt x="109" y="361"/>
                    </a:lnTo>
                    <a:lnTo>
                      <a:pt x="104" y="364"/>
                    </a:lnTo>
                    <a:lnTo>
                      <a:pt x="98" y="366"/>
                    </a:lnTo>
                    <a:lnTo>
                      <a:pt x="91" y="370"/>
                    </a:lnTo>
                    <a:lnTo>
                      <a:pt x="85" y="371"/>
                    </a:lnTo>
                    <a:lnTo>
                      <a:pt x="80" y="376"/>
                    </a:lnTo>
                    <a:lnTo>
                      <a:pt x="71" y="380"/>
                    </a:lnTo>
                    <a:lnTo>
                      <a:pt x="67" y="383"/>
                    </a:lnTo>
                    <a:lnTo>
                      <a:pt x="61" y="385"/>
                    </a:lnTo>
                    <a:lnTo>
                      <a:pt x="55" y="390"/>
                    </a:lnTo>
                    <a:lnTo>
                      <a:pt x="50" y="394"/>
                    </a:lnTo>
                    <a:lnTo>
                      <a:pt x="46" y="398"/>
                    </a:lnTo>
                    <a:lnTo>
                      <a:pt x="41" y="404"/>
                    </a:lnTo>
                    <a:lnTo>
                      <a:pt x="37" y="410"/>
                    </a:lnTo>
                    <a:lnTo>
                      <a:pt x="33" y="414"/>
                    </a:lnTo>
                    <a:lnTo>
                      <a:pt x="30" y="418"/>
                    </a:lnTo>
                    <a:lnTo>
                      <a:pt x="26" y="424"/>
                    </a:lnTo>
                    <a:lnTo>
                      <a:pt x="23" y="430"/>
                    </a:lnTo>
                    <a:lnTo>
                      <a:pt x="20" y="435"/>
                    </a:lnTo>
                    <a:lnTo>
                      <a:pt x="17" y="441"/>
                    </a:lnTo>
                    <a:lnTo>
                      <a:pt x="14" y="448"/>
                    </a:lnTo>
                    <a:lnTo>
                      <a:pt x="13" y="452"/>
                    </a:lnTo>
                    <a:lnTo>
                      <a:pt x="11" y="458"/>
                    </a:lnTo>
                    <a:lnTo>
                      <a:pt x="9" y="465"/>
                    </a:lnTo>
                    <a:lnTo>
                      <a:pt x="7" y="471"/>
                    </a:lnTo>
                    <a:lnTo>
                      <a:pt x="6" y="478"/>
                    </a:lnTo>
                    <a:lnTo>
                      <a:pt x="4" y="484"/>
                    </a:lnTo>
                    <a:lnTo>
                      <a:pt x="3" y="491"/>
                    </a:lnTo>
                    <a:lnTo>
                      <a:pt x="3" y="498"/>
                    </a:lnTo>
                    <a:lnTo>
                      <a:pt x="3" y="504"/>
                    </a:lnTo>
                    <a:lnTo>
                      <a:pt x="1" y="509"/>
                    </a:lnTo>
                    <a:lnTo>
                      <a:pt x="0" y="516"/>
                    </a:lnTo>
                    <a:lnTo>
                      <a:pt x="0" y="523"/>
                    </a:lnTo>
                    <a:lnTo>
                      <a:pt x="0" y="529"/>
                    </a:lnTo>
                    <a:lnTo>
                      <a:pt x="0" y="535"/>
                    </a:lnTo>
                    <a:lnTo>
                      <a:pt x="0" y="542"/>
                    </a:lnTo>
                    <a:lnTo>
                      <a:pt x="1" y="549"/>
                    </a:lnTo>
                    <a:lnTo>
                      <a:pt x="1" y="555"/>
                    </a:lnTo>
                    <a:lnTo>
                      <a:pt x="1" y="560"/>
                    </a:lnTo>
                    <a:lnTo>
                      <a:pt x="3" y="568"/>
                    </a:lnTo>
                    <a:lnTo>
                      <a:pt x="3" y="573"/>
                    </a:lnTo>
                    <a:lnTo>
                      <a:pt x="4" y="580"/>
                    </a:lnTo>
                    <a:lnTo>
                      <a:pt x="4" y="585"/>
                    </a:lnTo>
                    <a:lnTo>
                      <a:pt x="6" y="590"/>
                    </a:lnTo>
                    <a:lnTo>
                      <a:pt x="6" y="596"/>
                    </a:lnTo>
                    <a:lnTo>
                      <a:pt x="7" y="603"/>
                    </a:lnTo>
                    <a:lnTo>
                      <a:pt x="9" y="607"/>
                    </a:lnTo>
                    <a:lnTo>
                      <a:pt x="9" y="613"/>
                    </a:lnTo>
                    <a:lnTo>
                      <a:pt x="10" y="617"/>
                    </a:lnTo>
                    <a:lnTo>
                      <a:pt x="11" y="624"/>
                    </a:lnTo>
                    <a:lnTo>
                      <a:pt x="13" y="629"/>
                    </a:lnTo>
                    <a:lnTo>
                      <a:pt x="14" y="633"/>
                    </a:lnTo>
                    <a:lnTo>
                      <a:pt x="14" y="637"/>
                    </a:lnTo>
                    <a:lnTo>
                      <a:pt x="16" y="643"/>
                    </a:lnTo>
                    <a:lnTo>
                      <a:pt x="17" y="646"/>
                    </a:lnTo>
                    <a:lnTo>
                      <a:pt x="19" y="651"/>
                    </a:lnTo>
                    <a:lnTo>
                      <a:pt x="19" y="654"/>
                    </a:lnTo>
                    <a:lnTo>
                      <a:pt x="20" y="659"/>
                    </a:lnTo>
                    <a:lnTo>
                      <a:pt x="20" y="661"/>
                    </a:lnTo>
                    <a:lnTo>
                      <a:pt x="23" y="664"/>
                    </a:lnTo>
                    <a:lnTo>
                      <a:pt x="23" y="667"/>
                    </a:lnTo>
                    <a:lnTo>
                      <a:pt x="24" y="670"/>
                    </a:lnTo>
                    <a:lnTo>
                      <a:pt x="26" y="673"/>
                    </a:lnTo>
                    <a:lnTo>
                      <a:pt x="27" y="677"/>
                    </a:lnTo>
                    <a:lnTo>
                      <a:pt x="27" y="680"/>
                    </a:lnTo>
                    <a:lnTo>
                      <a:pt x="28" y="680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3" name="Freeform 9"/>
              <p:cNvSpPr>
                <a:spLocks/>
              </p:cNvSpPr>
              <p:nvPr/>
            </p:nvSpPr>
            <p:spPr bwMode="auto">
              <a:xfrm>
                <a:off x="2044" y="1293"/>
                <a:ext cx="95" cy="137"/>
              </a:xfrm>
              <a:custGeom>
                <a:avLst/>
                <a:gdLst>
                  <a:gd name="T0" fmla="*/ 0 w 285"/>
                  <a:gd name="T1" fmla="*/ 0 h 411"/>
                  <a:gd name="T2" fmla="*/ 0 w 285"/>
                  <a:gd name="T3" fmla="*/ 0 h 411"/>
                  <a:gd name="T4" fmla="*/ 0 w 285"/>
                  <a:gd name="T5" fmla="*/ 0 h 411"/>
                  <a:gd name="T6" fmla="*/ 0 w 285"/>
                  <a:gd name="T7" fmla="*/ 0 h 411"/>
                  <a:gd name="T8" fmla="*/ 0 w 285"/>
                  <a:gd name="T9" fmla="*/ 0 h 411"/>
                  <a:gd name="T10" fmla="*/ 0 w 285"/>
                  <a:gd name="T11" fmla="*/ 0 h 411"/>
                  <a:gd name="T12" fmla="*/ 0 w 285"/>
                  <a:gd name="T13" fmla="*/ 0 h 411"/>
                  <a:gd name="T14" fmla="*/ 0 w 285"/>
                  <a:gd name="T15" fmla="*/ 0 h 411"/>
                  <a:gd name="T16" fmla="*/ 0 w 285"/>
                  <a:gd name="T17" fmla="*/ 0 h 411"/>
                  <a:gd name="T18" fmla="*/ 0 w 285"/>
                  <a:gd name="T19" fmla="*/ 0 h 411"/>
                  <a:gd name="T20" fmla="*/ 0 w 285"/>
                  <a:gd name="T21" fmla="*/ 0 h 411"/>
                  <a:gd name="T22" fmla="*/ 0 w 285"/>
                  <a:gd name="T23" fmla="*/ 0 h 411"/>
                  <a:gd name="T24" fmla="*/ 0 w 285"/>
                  <a:gd name="T25" fmla="*/ 0 h 411"/>
                  <a:gd name="T26" fmla="*/ 0 w 285"/>
                  <a:gd name="T27" fmla="*/ 0 h 411"/>
                  <a:gd name="T28" fmla="*/ 0 w 285"/>
                  <a:gd name="T29" fmla="*/ 0 h 411"/>
                  <a:gd name="T30" fmla="*/ 0 w 285"/>
                  <a:gd name="T31" fmla="*/ 0 h 411"/>
                  <a:gd name="T32" fmla="*/ 0 w 285"/>
                  <a:gd name="T33" fmla="*/ 0 h 411"/>
                  <a:gd name="T34" fmla="*/ 0 w 285"/>
                  <a:gd name="T35" fmla="*/ 0 h 411"/>
                  <a:gd name="T36" fmla="*/ 0 w 285"/>
                  <a:gd name="T37" fmla="*/ 0 h 411"/>
                  <a:gd name="T38" fmla="*/ 0 w 285"/>
                  <a:gd name="T39" fmla="*/ 0 h 411"/>
                  <a:gd name="T40" fmla="*/ 0 w 285"/>
                  <a:gd name="T41" fmla="*/ 0 h 411"/>
                  <a:gd name="T42" fmla="*/ 0 w 285"/>
                  <a:gd name="T43" fmla="*/ 0 h 411"/>
                  <a:gd name="T44" fmla="*/ 0 w 285"/>
                  <a:gd name="T45" fmla="*/ 0 h 411"/>
                  <a:gd name="T46" fmla="*/ 0 w 285"/>
                  <a:gd name="T47" fmla="*/ 0 h 411"/>
                  <a:gd name="T48" fmla="*/ 0 w 285"/>
                  <a:gd name="T49" fmla="*/ 0 h 411"/>
                  <a:gd name="T50" fmla="*/ 0 w 285"/>
                  <a:gd name="T51" fmla="*/ 0 h 411"/>
                  <a:gd name="T52" fmla="*/ 0 w 285"/>
                  <a:gd name="T53" fmla="*/ 0 h 411"/>
                  <a:gd name="T54" fmla="*/ 0 w 285"/>
                  <a:gd name="T55" fmla="*/ 0 h 411"/>
                  <a:gd name="T56" fmla="*/ 0 w 285"/>
                  <a:gd name="T57" fmla="*/ 0 h 411"/>
                  <a:gd name="T58" fmla="*/ 0 w 285"/>
                  <a:gd name="T59" fmla="*/ 0 h 411"/>
                  <a:gd name="T60" fmla="*/ 0 w 285"/>
                  <a:gd name="T61" fmla="*/ 0 h 411"/>
                  <a:gd name="T62" fmla="*/ 0 w 285"/>
                  <a:gd name="T63" fmla="*/ 0 h 411"/>
                  <a:gd name="T64" fmla="*/ 0 w 285"/>
                  <a:gd name="T65" fmla="*/ 0 h 411"/>
                  <a:gd name="T66" fmla="*/ 0 w 285"/>
                  <a:gd name="T67" fmla="*/ 0 h 411"/>
                  <a:gd name="T68" fmla="*/ 0 w 285"/>
                  <a:gd name="T69" fmla="*/ 0 h 411"/>
                  <a:gd name="T70" fmla="*/ 0 w 285"/>
                  <a:gd name="T71" fmla="*/ 0 h 411"/>
                  <a:gd name="T72" fmla="*/ 0 w 285"/>
                  <a:gd name="T73" fmla="*/ 0 h 411"/>
                  <a:gd name="T74" fmla="*/ 0 w 285"/>
                  <a:gd name="T75" fmla="*/ 0 h 411"/>
                  <a:gd name="T76" fmla="*/ 0 w 285"/>
                  <a:gd name="T77" fmla="*/ 0 h 411"/>
                  <a:gd name="T78" fmla="*/ 0 w 285"/>
                  <a:gd name="T79" fmla="*/ 0 h 411"/>
                  <a:gd name="T80" fmla="*/ 0 w 285"/>
                  <a:gd name="T81" fmla="*/ 0 h 411"/>
                  <a:gd name="T82" fmla="*/ 0 w 285"/>
                  <a:gd name="T83" fmla="*/ 0 h 411"/>
                  <a:gd name="T84" fmla="*/ 0 w 285"/>
                  <a:gd name="T85" fmla="*/ 0 h 411"/>
                  <a:gd name="T86" fmla="*/ 0 w 285"/>
                  <a:gd name="T87" fmla="*/ 0 h 411"/>
                  <a:gd name="T88" fmla="*/ 0 w 285"/>
                  <a:gd name="T89" fmla="*/ 0 h 411"/>
                  <a:gd name="T90" fmla="*/ 0 w 285"/>
                  <a:gd name="T91" fmla="*/ 0 h 411"/>
                  <a:gd name="T92" fmla="*/ 0 w 285"/>
                  <a:gd name="T93" fmla="*/ 0 h 411"/>
                  <a:gd name="T94" fmla="*/ 0 w 285"/>
                  <a:gd name="T95" fmla="*/ 0 h 411"/>
                  <a:gd name="T96" fmla="*/ 0 w 285"/>
                  <a:gd name="T97" fmla="*/ 0 h 411"/>
                  <a:gd name="T98" fmla="*/ 0 w 285"/>
                  <a:gd name="T99" fmla="*/ 0 h 411"/>
                  <a:gd name="T100" fmla="*/ 0 w 285"/>
                  <a:gd name="T101" fmla="*/ 0 h 411"/>
                  <a:gd name="T102" fmla="*/ 0 w 285"/>
                  <a:gd name="T103" fmla="*/ 0 h 411"/>
                  <a:gd name="T104" fmla="*/ 0 w 285"/>
                  <a:gd name="T105" fmla="*/ 0 h 411"/>
                  <a:gd name="T106" fmla="*/ 0 w 285"/>
                  <a:gd name="T107" fmla="*/ 0 h 411"/>
                  <a:gd name="T108" fmla="*/ 0 w 285"/>
                  <a:gd name="T109" fmla="*/ 0 h 41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85"/>
                  <a:gd name="T166" fmla="*/ 0 h 411"/>
                  <a:gd name="T167" fmla="*/ 285 w 285"/>
                  <a:gd name="T168" fmla="*/ 411 h 41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85" h="411">
                    <a:moveTo>
                      <a:pt x="284" y="330"/>
                    </a:moveTo>
                    <a:lnTo>
                      <a:pt x="283" y="326"/>
                    </a:lnTo>
                    <a:lnTo>
                      <a:pt x="283" y="323"/>
                    </a:lnTo>
                    <a:lnTo>
                      <a:pt x="281" y="319"/>
                    </a:lnTo>
                    <a:lnTo>
                      <a:pt x="280" y="316"/>
                    </a:lnTo>
                    <a:lnTo>
                      <a:pt x="278" y="312"/>
                    </a:lnTo>
                    <a:lnTo>
                      <a:pt x="277" y="307"/>
                    </a:lnTo>
                    <a:lnTo>
                      <a:pt x="275" y="303"/>
                    </a:lnTo>
                    <a:lnTo>
                      <a:pt x="274" y="300"/>
                    </a:lnTo>
                    <a:lnTo>
                      <a:pt x="270" y="294"/>
                    </a:lnTo>
                    <a:lnTo>
                      <a:pt x="268" y="290"/>
                    </a:lnTo>
                    <a:lnTo>
                      <a:pt x="266" y="286"/>
                    </a:lnTo>
                    <a:lnTo>
                      <a:pt x="264" y="282"/>
                    </a:lnTo>
                    <a:lnTo>
                      <a:pt x="261" y="277"/>
                    </a:lnTo>
                    <a:lnTo>
                      <a:pt x="258" y="272"/>
                    </a:lnTo>
                    <a:lnTo>
                      <a:pt x="256" y="267"/>
                    </a:lnTo>
                    <a:lnTo>
                      <a:pt x="254" y="263"/>
                    </a:lnTo>
                    <a:lnTo>
                      <a:pt x="251" y="257"/>
                    </a:lnTo>
                    <a:lnTo>
                      <a:pt x="248" y="253"/>
                    </a:lnTo>
                    <a:lnTo>
                      <a:pt x="246" y="248"/>
                    </a:lnTo>
                    <a:lnTo>
                      <a:pt x="243" y="243"/>
                    </a:lnTo>
                    <a:lnTo>
                      <a:pt x="240" y="239"/>
                    </a:lnTo>
                    <a:lnTo>
                      <a:pt x="239" y="235"/>
                    </a:lnTo>
                    <a:lnTo>
                      <a:pt x="236" y="230"/>
                    </a:lnTo>
                    <a:lnTo>
                      <a:pt x="233" y="226"/>
                    </a:lnTo>
                    <a:lnTo>
                      <a:pt x="231" y="222"/>
                    </a:lnTo>
                    <a:lnTo>
                      <a:pt x="230" y="219"/>
                    </a:lnTo>
                    <a:lnTo>
                      <a:pt x="229" y="213"/>
                    </a:lnTo>
                    <a:lnTo>
                      <a:pt x="227" y="212"/>
                    </a:lnTo>
                    <a:lnTo>
                      <a:pt x="224" y="206"/>
                    </a:lnTo>
                    <a:lnTo>
                      <a:pt x="224" y="203"/>
                    </a:lnTo>
                    <a:lnTo>
                      <a:pt x="224" y="201"/>
                    </a:lnTo>
                    <a:lnTo>
                      <a:pt x="224" y="199"/>
                    </a:lnTo>
                    <a:lnTo>
                      <a:pt x="223" y="196"/>
                    </a:lnTo>
                    <a:lnTo>
                      <a:pt x="223" y="193"/>
                    </a:lnTo>
                    <a:lnTo>
                      <a:pt x="223" y="191"/>
                    </a:lnTo>
                    <a:lnTo>
                      <a:pt x="223" y="188"/>
                    </a:lnTo>
                    <a:lnTo>
                      <a:pt x="223" y="184"/>
                    </a:lnTo>
                    <a:lnTo>
                      <a:pt x="224" y="181"/>
                    </a:lnTo>
                    <a:lnTo>
                      <a:pt x="224" y="175"/>
                    </a:lnTo>
                    <a:lnTo>
                      <a:pt x="226" y="172"/>
                    </a:lnTo>
                    <a:lnTo>
                      <a:pt x="226" y="168"/>
                    </a:lnTo>
                    <a:lnTo>
                      <a:pt x="227" y="164"/>
                    </a:lnTo>
                    <a:lnTo>
                      <a:pt x="229" y="159"/>
                    </a:lnTo>
                    <a:lnTo>
                      <a:pt x="230" y="154"/>
                    </a:lnTo>
                    <a:lnTo>
                      <a:pt x="230" y="148"/>
                    </a:lnTo>
                    <a:lnTo>
                      <a:pt x="230" y="144"/>
                    </a:lnTo>
                    <a:lnTo>
                      <a:pt x="231" y="138"/>
                    </a:lnTo>
                    <a:lnTo>
                      <a:pt x="233" y="134"/>
                    </a:lnTo>
                    <a:lnTo>
                      <a:pt x="233" y="131"/>
                    </a:lnTo>
                    <a:lnTo>
                      <a:pt x="233" y="127"/>
                    </a:lnTo>
                    <a:lnTo>
                      <a:pt x="233" y="124"/>
                    </a:lnTo>
                    <a:lnTo>
                      <a:pt x="233" y="121"/>
                    </a:lnTo>
                    <a:lnTo>
                      <a:pt x="233" y="118"/>
                    </a:lnTo>
                    <a:lnTo>
                      <a:pt x="233" y="115"/>
                    </a:lnTo>
                    <a:lnTo>
                      <a:pt x="233" y="112"/>
                    </a:lnTo>
                    <a:lnTo>
                      <a:pt x="233" y="111"/>
                    </a:lnTo>
                    <a:lnTo>
                      <a:pt x="233" y="107"/>
                    </a:lnTo>
                    <a:lnTo>
                      <a:pt x="233" y="104"/>
                    </a:lnTo>
                    <a:lnTo>
                      <a:pt x="233" y="101"/>
                    </a:lnTo>
                    <a:lnTo>
                      <a:pt x="233" y="98"/>
                    </a:lnTo>
                    <a:lnTo>
                      <a:pt x="233" y="95"/>
                    </a:lnTo>
                    <a:lnTo>
                      <a:pt x="233" y="92"/>
                    </a:lnTo>
                    <a:lnTo>
                      <a:pt x="231" y="90"/>
                    </a:lnTo>
                    <a:lnTo>
                      <a:pt x="231" y="87"/>
                    </a:lnTo>
                    <a:lnTo>
                      <a:pt x="230" y="84"/>
                    </a:lnTo>
                    <a:lnTo>
                      <a:pt x="230" y="81"/>
                    </a:lnTo>
                    <a:lnTo>
                      <a:pt x="230" y="78"/>
                    </a:lnTo>
                    <a:lnTo>
                      <a:pt x="229" y="75"/>
                    </a:lnTo>
                    <a:lnTo>
                      <a:pt x="227" y="71"/>
                    </a:lnTo>
                    <a:lnTo>
                      <a:pt x="226" y="68"/>
                    </a:lnTo>
                    <a:lnTo>
                      <a:pt x="224" y="65"/>
                    </a:lnTo>
                    <a:lnTo>
                      <a:pt x="224" y="63"/>
                    </a:lnTo>
                    <a:lnTo>
                      <a:pt x="223" y="60"/>
                    </a:lnTo>
                    <a:lnTo>
                      <a:pt x="221" y="57"/>
                    </a:lnTo>
                    <a:lnTo>
                      <a:pt x="220" y="54"/>
                    </a:lnTo>
                    <a:lnTo>
                      <a:pt x="219" y="51"/>
                    </a:lnTo>
                    <a:lnTo>
                      <a:pt x="214" y="47"/>
                    </a:lnTo>
                    <a:lnTo>
                      <a:pt x="210" y="40"/>
                    </a:lnTo>
                    <a:lnTo>
                      <a:pt x="207" y="37"/>
                    </a:lnTo>
                    <a:lnTo>
                      <a:pt x="206" y="34"/>
                    </a:lnTo>
                    <a:lnTo>
                      <a:pt x="203" y="31"/>
                    </a:lnTo>
                    <a:lnTo>
                      <a:pt x="202" y="30"/>
                    </a:lnTo>
                    <a:lnTo>
                      <a:pt x="196" y="26"/>
                    </a:lnTo>
                    <a:lnTo>
                      <a:pt x="190" y="21"/>
                    </a:lnTo>
                    <a:lnTo>
                      <a:pt x="186" y="19"/>
                    </a:lnTo>
                    <a:lnTo>
                      <a:pt x="183" y="16"/>
                    </a:lnTo>
                    <a:lnTo>
                      <a:pt x="180" y="16"/>
                    </a:lnTo>
                    <a:lnTo>
                      <a:pt x="177" y="13"/>
                    </a:lnTo>
                    <a:lnTo>
                      <a:pt x="175" y="11"/>
                    </a:lnTo>
                    <a:lnTo>
                      <a:pt x="173" y="10"/>
                    </a:lnTo>
                    <a:lnTo>
                      <a:pt x="170" y="9"/>
                    </a:lnTo>
                    <a:lnTo>
                      <a:pt x="167" y="7"/>
                    </a:lnTo>
                    <a:lnTo>
                      <a:pt x="163" y="7"/>
                    </a:lnTo>
                    <a:lnTo>
                      <a:pt x="160" y="6"/>
                    </a:lnTo>
                    <a:lnTo>
                      <a:pt x="158" y="4"/>
                    </a:lnTo>
                    <a:lnTo>
                      <a:pt x="155" y="4"/>
                    </a:lnTo>
                    <a:lnTo>
                      <a:pt x="150" y="3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0" y="1"/>
                    </a:lnTo>
                    <a:lnTo>
                      <a:pt x="138" y="1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5" y="1"/>
                    </a:lnTo>
                    <a:lnTo>
                      <a:pt x="111" y="1"/>
                    </a:lnTo>
                    <a:lnTo>
                      <a:pt x="108" y="1"/>
                    </a:lnTo>
                    <a:lnTo>
                      <a:pt x="104" y="1"/>
                    </a:lnTo>
                    <a:lnTo>
                      <a:pt x="101" y="3"/>
                    </a:lnTo>
                    <a:lnTo>
                      <a:pt x="96" y="3"/>
                    </a:lnTo>
                    <a:lnTo>
                      <a:pt x="94" y="3"/>
                    </a:lnTo>
                    <a:lnTo>
                      <a:pt x="91" y="4"/>
                    </a:lnTo>
                    <a:lnTo>
                      <a:pt x="88" y="4"/>
                    </a:lnTo>
                    <a:lnTo>
                      <a:pt x="84" y="6"/>
                    </a:lnTo>
                    <a:lnTo>
                      <a:pt x="81" y="7"/>
                    </a:lnTo>
                    <a:lnTo>
                      <a:pt x="77" y="7"/>
                    </a:lnTo>
                    <a:lnTo>
                      <a:pt x="74" y="9"/>
                    </a:lnTo>
                    <a:lnTo>
                      <a:pt x="71" y="10"/>
                    </a:lnTo>
                    <a:lnTo>
                      <a:pt x="68" y="11"/>
                    </a:lnTo>
                    <a:lnTo>
                      <a:pt x="65" y="13"/>
                    </a:lnTo>
                    <a:lnTo>
                      <a:pt x="62" y="16"/>
                    </a:lnTo>
                    <a:lnTo>
                      <a:pt x="59" y="16"/>
                    </a:lnTo>
                    <a:lnTo>
                      <a:pt x="57" y="19"/>
                    </a:lnTo>
                    <a:lnTo>
                      <a:pt x="52" y="20"/>
                    </a:lnTo>
                    <a:lnTo>
                      <a:pt x="50" y="23"/>
                    </a:lnTo>
                    <a:lnTo>
                      <a:pt x="45" y="26"/>
                    </a:lnTo>
                    <a:lnTo>
                      <a:pt x="40" y="30"/>
                    </a:lnTo>
                    <a:lnTo>
                      <a:pt x="34" y="34"/>
                    </a:lnTo>
                    <a:lnTo>
                      <a:pt x="30" y="38"/>
                    </a:lnTo>
                    <a:lnTo>
                      <a:pt x="25" y="44"/>
                    </a:lnTo>
                    <a:lnTo>
                      <a:pt x="21" y="50"/>
                    </a:lnTo>
                    <a:lnTo>
                      <a:pt x="17" y="54"/>
                    </a:lnTo>
                    <a:lnTo>
                      <a:pt x="14" y="60"/>
                    </a:lnTo>
                    <a:lnTo>
                      <a:pt x="11" y="64"/>
                    </a:lnTo>
                    <a:lnTo>
                      <a:pt x="8" y="70"/>
                    </a:lnTo>
                    <a:lnTo>
                      <a:pt x="7" y="73"/>
                    </a:lnTo>
                    <a:lnTo>
                      <a:pt x="5" y="75"/>
                    </a:lnTo>
                    <a:lnTo>
                      <a:pt x="5" y="78"/>
                    </a:lnTo>
                    <a:lnTo>
                      <a:pt x="5" y="81"/>
                    </a:lnTo>
                    <a:lnTo>
                      <a:pt x="3" y="84"/>
                    </a:lnTo>
                    <a:lnTo>
                      <a:pt x="3" y="85"/>
                    </a:lnTo>
                    <a:lnTo>
                      <a:pt x="3" y="90"/>
                    </a:lnTo>
                    <a:lnTo>
                      <a:pt x="3" y="92"/>
                    </a:lnTo>
                    <a:lnTo>
                      <a:pt x="0" y="97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5"/>
                    </a:lnTo>
                    <a:lnTo>
                      <a:pt x="0" y="120"/>
                    </a:lnTo>
                    <a:lnTo>
                      <a:pt x="1" y="125"/>
                    </a:lnTo>
                    <a:lnTo>
                      <a:pt x="3" y="131"/>
                    </a:lnTo>
                    <a:lnTo>
                      <a:pt x="4" y="135"/>
                    </a:lnTo>
                    <a:lnTo>
                      <a:pt x="5" y="141"/>
                    </a:lnTo>
                    <a:lnTo>
                      <a:pt x="7" y="145"/>
                    </a:lnTo>
                    <a:lnTo>
                      <a:pt x="8" y="149"/>
                    </a:lnTo>
                    <a:lnTo>
                      <a:pt x="11" y="154"/>
                    </a:lnTo>
                    <a:lnTo>
                      <a:pt x="13" y="159"/>
                    </a:lnTo>
                    <a:lnTo>
                      <a:pt x="14" y="165"/>
                    </a:lnTo>
                    <a:lnTo>
                      <a:pt x="17" y="168"/>
                    </a:lnTo>
                    <a:lnTo>
                      <a:pt x="21" y="172"/>
                    </a:lnTo>
                    <a:lnTo>
                      <a:pt x="23" y="176"/>
                    </a:lnTo>
                    <a:lnTo>
                      <a:pt x="27" y="181"/>
                    </a:lnTo>
                    <a:lnTo>
                      <a:pt x="30" y="185"/>
                    </a:lnTo>
                    <a:lnTo>
                      <a:pt x="34" y="188"/>
                    </a:lnTo>
                    <a:lnTo>
                      <a:pt x="37" y="191"/>
                    </a:lnTo>
                    <a:lnTo>
                      <a:pt x="40" y="193"/>
                    </a:lnTo>
                    <a:lnTo>
                      <a:pt x="44" y="196"/>
                    </a:lnTo>
                    <a:lnTo>
                      <a:pt x="47" y="199"/>
                    </a:lnTo>
                    <a:lnTo>
                      <a:pt x="50" y="201"/>
                    </a:lnTo>
                    <a:lnTo>
                      <a:pt x="55" y="203"/>
                    </a:lnTo>
                    <a:lnTo>
                      <a:pt x="58" y="205"/>
                    </a:lnTo>
                    <a:lnTo>
                      <a:pt x="59" y="206"/>
                    </a:lnTo>
                    <a:lnTo>
                      <a:pt x="62" y="209"/>
                    </a:lnTo>
                    <a:lnTo>
                      <a:pt x="65" y="212"/>
                    </a:lnTo>
                    <a:lnTo>
                      <a:pt x="68" y="212"/>
                    </a:lnTo>
                    <a:lnTo>
                      <a:pt x="71" y="213"/>
                    </a:lnTo>
                    <a:lnTo>
                      <a:pt x="75" y="216"/>
                    </a:lnTo>
                    <a:lnTo>
                      <a:pt x="79" y="219"/>
                    </a:lnTo>
                    <a:lnTo>
                      <a:pt x="84" y="220"/>
                    </a:lnTo>
                    <a:lnTo>
                      <a:pt x="86" y="222"/>
                    </a:lnTo>
                    <a:lnTo>
                      <a:pt x="89" y="225"/>
                    </a:lnTo>
                    <a:lnTo>
                      <a:pt x="92" y="228"/>
                    </a:lnTo>
                    <a:lnTo>
                      <a:pt x="95" y="230"/>
                    </a:lnTo>
                    <a:lnTo>
                      <a:pt x="98" y="233"/>
                    </a:lnTo>
                    <a:lnTo>
                      <a:pt x="99" y="238"/>
                    </a:lnTo>
                    <a:lnTo>
                      <a:pt x="102" y="243"/>
                    </a:lnTo>
                    <a:lnTo>
                      <a:pt x="104" y="246"/>
                    </a:lnTo>
                    <a:lnTo>
                      <a:pt x="105" y="249"/>
                    </a:lnTo>
                    <a:lnTo>
                      <a:pt x="105" y="252"/>
                    </a:lnTo>
                    <a:lnTo>
                      <a:pt x="108" y="256"/>
                    </a:lnTo>
                    <a:lnTo>
                      <a:pt x="109" y="259"/>
                    </a:lnTo>
                    <a:lnTo>
                      <a:pt x="109" y="265"/>
                    </a:lnTo>
                    <a:lnTo>
                      <a:pt x="111" y="269"/>
                    </a:lnTo>
                    <a:lnTo>
                      <a:pt x="113" y="275"/>
                    </a:lnTo>
                    <a:lnTo>
                      <a:pt x="115" y="279"/>
                    </a:lnTo>
                    <a:lnTo>
                      <a:pt x="116" y="283"/>
                    </a:lnTo>
                    <a:lnTo>
                      <a:pt x="118" y="286"/>
                    </a:lnTo>
                    <a:lnTo>
                      <a:pt x="118" y="289"/>
                    </a:lnTo>
                    <a:lnTo>
                      <a:pt x="119" y="293"/>
                    </a:lnTo>
                    <a:lnTo>
                      <a:pt x="121" y="296"/>
                    </a:lnTo>
                    <a:lnTo>
                      <a:pt x="122" y="297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5" y="307"/>
                    </a:lnTo>
                    <a:lnTo>
                      <a:pt x="126" y="310"/>
                    </a:lnTo>
                    <a:lnTo>
                      <a:pt x="128" y="313"/>
                    </a:lnTo>
                    <a:lnTo>
                      <a:pt x="129" y="317"/>
                    </a:lnTo>
                    <a:lnTo>
                      <a:pt x="131" y="320"/>
                    </a:lnTo>
                    <a:lnTo>
                      <a:pt x="131" y="324"/>
                    </a:lnTo>
                    <a:lnTo>
                      <a:pt x="133" y="327"/>
                    </a:lnTo>
                    <a:lnTo>
                      <a:pt x="136" y="330"/>
                    </a:lnTo>
                    <a:lnTo>
                      <a:pt x="136" y="331"/>
                    </a:lnTo>
                    <a:lnTo>
                      <a:pt x="139" y="334"/>
                    </a:lnTo>
                    <a:lnTo>
                      <a:pt x="140" y="337"/>
                    </a:lnTo>
                    <a:lnTo>
                      <a:pt x="140" y="341"/>
                    </a:lnTo>
                    <a:lnTo>
                      <a:pt x="143" y="344"/>
                    </a:lnTo>
                    <a:lnTo>
                      <a:pt x="145" y="347"/>
                    </a:lnTo>
                    <a:lnTo>
                      <a:pt x="146" y="350"/>
                    </a:lnTo>
                    <a:lnTo>
                      <a:pt x="148" y="354"/>
                    </a:lnTo>
                    <a:lnTo>
                      <a:pt x="150" y="357"/>
                    </a:lnTo>
                    <a:lnTo>
                      <a:pt x="152" y="358"/>
                    </a:lnTo>
                    <a:lnTo>
                      <a:pt x="153" y="363"/>
                    </a:lnTo>
                    <a:lnTo>
                      <a:pt x="155" y="364"/>
                    </a:lnTo>
                    <a:lnTo>
                      <a:pt x="158" y="367"/>
                    </a:lnTo>
                    <a:lnTo>
                      <a:pt x="160" y="374"/>
                    </a:lnTo>
                    <a:lnTo>
                      <a:pt x="166" y="378"/>
                    </a:lnTo>
                    <a:lnTo>
                      <a:pt x="170" y="384"/>
                    </a:lnTo>
                    <a:lnTo>
                      <a:pt x="175" y="388"/>
                    </a:lnTo>
                    <a:lnTo>
                      <a:pt x="179" y="393"/>
                    </a:lnTo>
                    <a:lnTo>
                      <a:pt x="183" y="395"/>
                    </a:lnTo>
                    <a:lnTo>
                      <a:pt x="187" y="400"/>
                    </a:lnTo>
                    <a:lnTo>
                      <a:pt x="193" y="403"/>
                    </a:lnTo>
                    <a:lnTo>
                      <a:pt x="199" y="405"/>
                    </a:lnTo>
                    <a:lnTo>
                      <a:pt x="204" y="408"/>
                    </a:lnTo>
                    <a:lnTo>
                      <a:pt x="207" y="408"/>
                    </a:lnTo>
                    <a:lnTo>
                      <a:pt x="209" y="410"/>
                    </a:lnTo>
                    <a:lnTo>
                      <a:pt x="212" y="411"/>
                    </a:lnTo>
                    <a:lnTo>
                      <a:pt x="214" y="411"/>
                    </a:lnTo>
                    <a:lnTo>
                      <a:pt x="220" y="411"/>
                    </a:lnTo>
                    <a:lnTo>
                      <a:pt x="224" y="411"/>
                    </a:lnTo>
                    <a:lnTo>
                      <a:pt x="230" y="411"/>
                    </a:lnTo>
                    <a:lnTo>
                      <a:pt x="234" y="411"/>
                    </a:lnTo>
                    <a:lnTo>
                      <a:pt x="239" y="410"/>
                    </a:lnTo>
                    <a:lnTo>
                      <a:pt x="244" y="408"/>
                    </a:lnTo>
                    <a:lnTo>
                      <a:pt x="248" y="408"/>
                    </a:lnTo>
                    <a:lnTo>
                      <a:pt x="251" y="407"/>
                    </a:lnTo>
                    <a:lnTo>
                      <a:pt x="254" y="404"/>
                    </a:lnTo>
                    <a:lnTo>
                      <a:pt x="257" y="403"/>
                    </a:lnTo>
                    <a:lnTo>
                      <a:pt x="261" y="398"/>
                    </a:lnTo>
                    <a:lnTo>
                      <a:pt x="264" y="395"/>
                    </a:lnTo>
                    <a:lnTo>
                      <a:pt x="267" y="393"/>
                    </a:lnTo>
                    <a:lnTo>
                      <a:pt x="268" y="390"/>
                    </a:lnTo>
                    <a:lnTo>
                      <a:pt x="271" y="387"/>
                    </a:lnTo>
                    <a:lnTo>
                      <a:pt x="274" y="384"/>
                    </a:lnTo>
                    <a:lnTo>
                      <a:pt x="275" y="381"/>
                    </a:lnTo>
                    <a:lnTo>
                      <a:pt x="277" y="377"/>
                    </a:lnTo>
                    <a:lnTo>
                      <a:pt x="278" y="374"/>
                    </a:lnTo>
                    <a:lnTo>
                      <a:pt x="280" y="370"/>
                    </a:lnTo>
                    <a:lnTo>
                      <a:pt x="280" y="366"/>
                    </a:lnTo>
                    <a:lnTo>
                      <a:pt x="281" y="363"/>
                    </a:lnTo>
                    <a:lnTo>
                      <a:pt x="283" y="358"/>
                    </a:lnTo>
                    <a:lnTo>
                      <a:pt x="284" y="356"/>
                    </a:lnTo>
                    <a:lnTo>
                      <a:pt x="284" y="351"/>
                    </a:lnTo>
                    <a:lnTo>
                      <a:pt x="284" y="348"/>
                    </a:lnTo>
                    <a:lnTo>
                      <a:pt x="284" y="344"/>
                    </a:lnTo>
                    <a:lnTo>
                      <a:pt x="285" y="341"/>
                    </a:lnTo>
                    <a:lnTo>
                      <a:pt x="284" y="337"/>
                    </a:lnTo>
                    <a:lnTo>
                      <a:pt x="284" y="334"/>
                    </a:lnTo>
                    <a:lnTo>
                      <a:pt x="284" y="331"/>
                    </a:lnTo>
                    <a:lnTo>
                      <a:pt x="284" y="3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1776" y="912"/>
                <a:ext cx="314" cy="278"/>
              </a:xfrm>
              <a:custGeom>
                <a:avLst/>
                <a:gdLst>
                  <a:gd name="T0" fmla="*/ 0 w 942"/>
                  <a:gd name="T1" fmla="*/ 0 h 833"/>
                  <a:gd name="T2" fmla="*/ 0 w 942"/>
                  <a:gd name="T3" fmla="*/ 0 h 833"/>
                  <a:gd name="T4" fmla="*/ 0 w 942"/>
                  <a:gd name="T5" fmla="*/ 0 h 833"/>
                  <a:gd name="T6" fmla="*/ 0 w 942"/>
                  <a:gd name="T7" fmla="*/ 0 h 833"/>
                  <a:gd name="T8" fmla="*/ 0 w 942"/>
                  <a:gd name="T9" fmla="*/ 0 h 833"/>
                  <a:gd name="T10" fmla="*/ 0 w 942"/>
                  <a:gd name="T11" fmla="*/ 0 h 833"/>
                  <a:gd name="T12" fmla="*/ 0 w 942"/>
                  <a:gd name="T13" fmla="*/ 0 h 833"/>
                  <a:gd name="T14" fmla="*/ 0 w 942"/>
                  <a:gd name="T15" fmla="*/ 0 h 833"/>
                  <a:gd name="T16" fmla="*/ 0 w 942"/>
                  <a:gd name="T17" fmla="*/ 0 h 833"/>
                  <a:gd name="T18" fmla="*/ 0 w 942"/>
                  <a:gd name="T19" fmla="*/ 0 h 833"/>
                  <a:gd name="T20" fmla="*/ 0 w 942"/>
                  <a:gd name="T21" fmla="*/ 0 h 833"/>
                  <a:gd name="T22" fmla="*/ 0 w 942"/>
                  <a:gd name="T23" fmla="*/ 0 h 833"/>
                  <a:gd name="T24" fmla="*/ 0 w 942"/>
                  <a:gd name="T25" fmla="*/ 0 h 833"/>
                  <a:gd name="T26" fmla="*/ 0 w 942"/>
                  <a:gd name="T27" fmla="*/ 0 h 833"/>
                  <a:gd name="T28" fmla="*/ 0 w 942"/>
                  <a:gd name="T29" fmla="*/ 0 h 833"/>
                  <a:gd name="T30" fmla="*/ 0 w 942"/>
                  <a:gd name="T31" fmla="*/ 0 h 833"/>
                  <a:gd name="T32" fmla="*/ 0 w 942"/>
                  <a:gd name="T33" fmla="*/ 0 h 833"/>
                  <a:gd name="T34" fmla="*/ 0 w 942"/>
                  <a:gd name="T35" fmla="*/ 0 h 833"/>
                  <a:gd name="T36" fmla="*/ 0 w 942"/>
                  <a:gd name="T37" fmla="*/ 0 h 833"/>
                  <a:gd name="T38" fmla="*/ 0 w 942"/>
                  <a:gd name="T39" fmla="*/ 0 h 833"/>
                  <a:gd name="T40" fmla="*/ 0 w 942"/>
                  <a:gd name="T41" fmla="*/ 0 h 833"/>
                  <a:gd name="T42" fmla="*/ 0 w 942"/>
                  <a:gd name="T43" fmla="*/ 0 h 833"/>
                  <a:gd name="T44" fmla="*/ 0 w 942"/>
                  <a:gd name="T45" fmla="*/ 0 h 833"/>
                  <a:gd name="T46" fmla="*/ 0 w 942"/>
                  <a:gd name="T47" fmla="*/ 0 h 833"/>
                  <a:gd name="T48" fmla="*/ 0 w 942"/>
                  <a:gd name="T49" fmla="*/ 0 h 833"/>
                  <a:gd name="T50" fmla="*/ 0 w 942"/>
                  <a:gd name="T51" fmla="*/ 0 h 833"/>
                  <a:gd name="T52" fmla="*/ 0 w 942"/>
                  <a:gd name="T53" fmla="*/ 0 h 833"/>
                  <a:gd name="T54" fmla="*/ 0 w 942"/>
                  <a:gd name="T55" fmla="*/ 0 h 833"/>
                  <a:gd name="T56" fmla="*/ 0 w 942"/>
                  <a:gd name="T57" fmla="*/ 0 h 833"/>
                  <a:gd name="T58" fmla="*/ 0 w 942"/>
                  <a:gd name="T59" fmla="*/ 0 h 833"/>
                  <a:gd name="T60" fmla="*/ 0 w 942"/>
                  <a:gd name="T61" fmla="*/ 0 h 833"/>
                  <a:gd name="T62" fmla="*/ 0 w 942"/>
                  <a:gd name="T63" fmla="*/ 0 h 833"/>
                  <a:gd name="T64" fmla="*/ 0 w 942"/>
                  <a:gd name="T65" fmla="*/ 0 h 833"/>
                  <a:gd name="T66" fmla="*/ 0 w 942"/>
                  <a:gd name="T67" fmla="*/ 0 h 833"/>
                  <a:gd name="T68" fmla="*/ 0 w 942"/>
                  <a:gd name="T69" fmla="*/ 0 h 833"/>
                  <a:gd name="T70" fmla="*/ 0 w 942"/>
                  <a:gd name="T71" fmla="*/ 0 h 833"/>
                  <a:gd name="T72" fmla="*/ 0 w 942"/>
                  <a:gd name="T73" fmla="*/ 0 h 833"/>
                  <a:gd name="T74" fmla="*/ 0 w 942"/>
                  <a:gd name="T75" fmla="*/ 0 h 833"/>
                  <a:gd name="T76" fmla="*/ 0 w 942"/>
                  <a:gd name="T77" fmla="*/ 0 h 833"/>
                  <a:gd name="T78" fmla="*/ 0 w 942"/>
                  <a:gd name="T79" fmla="*/ 0 h 833"/>
                  <a:gd name="T80" fmla="*/ 0 w 942"/>
                  <a:gd name="T81" fmla="*/ 0 h 833"/>
                  <a:gd name="T82" fmla="*/ 0 w 942"/>
                  <a:gd name="T83" fmla="*/ 0 h 833"/>
                  <a:gd name="T84" fmla="*/ 0 w 942"/>
                  <a:gd name="T85" fmla="*/ 0 h 833"/>
                  <a:gd name="T86" fmla="*/ 0 w 942"/>
                  <a:gd name="T87" fmla="*/ 0 h 833"/>
                  <a:gd name="T88" fmla="*/ 0 w 942"/>
                  <a:gd name="T89" fmla="*/ 0 h 833"/>
                  <a:gd name="T90" fmla="*/ 0 w 942"/>
                  <a:gd name="T91" fmla="*/ 0 h 833"/>
                  <a:gd name="T92" fmla="*/ 0 w 942"/>
                  <a:gd name="T93" fmla="*/ 0 h 833"/>
                  <a:gd name="T94" fmla="*/ 0 w 942"/>
                  <a:gd name="T95" fmla="*/ 0 h 833"/>
                  <a:gd name="T96" fmla="*/ 0 w 942"/>
                  <a:gd name="T97" fmla="*/ 0 h 833"/>
                  <a:gd name="T98" fmla="*/ 0 w 942"/>
                  <a:gd name="T99" fmla="*/ 0 h 833"/>
                  <a:gd name="T100" fmla="*/ 0 w 942"/>
                  <a:gd name="T101" fmla="*/ 0 h 833"/>
                  <a:gd name="T102" fmla="*/ 0 w 942"/>
                  <a:gd name="T103" fmla="*/ 0 h 833"/>
                  <a:gd name="T104" fmla="*/ 0 w 942"/>
                  <a:gd name="T105" fmla="*/ 0 h 833"/>
                  <a:gd name="T106" fmla="*/ 0 w 942"/>
                  <a:gd name="T107" fmla="*/ 0 h 833"/>
                  <a:gd name="T108" fmla="*/ 0 w 942"/>
                  <a:gd name="T109" fmla="*/ 0 h 833"/>
                  <a:gd name="T110" fmla="*/ 0 w 942"/>
                  <a:gd name="T111" fmla="*/ 0 h 833"/>
                  <a:gd name="T112" fmla="*/ 0 w 942"/>
                  <a:gd name="T113" fmla="*/ 0 h 833"/>
                  <a:gd name="T114" fmla="*/ 0 w 942"/>
                  <a:gd name="T115" fmla="*/ 0 h 83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42"/>
                  <a:gd name="T175" fmla="*/ 0 h 833"/>
                  <a:gd name="T176" fmla="*/ 942 w 942"/>
                  <a:gd name="T177" fmla="*/ 833 h 83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42" h="833">
                    <a:moveTo>
                      <a:pt x="44" y="304"/>
                    </a:moveTo>
                    <a:lnTo>
                      <a:pt x="47" y="294"/>
                    </a:lnTo>
                    <a:lnTo>
                      <a:pt x="53" y="284"/>
                    </a:lnTo>
                    <a:lnTo>
                      <a:pt x="57" y="274"/>
                    </a:lnTo>
                    <a:lnTo>
                      <a:pt x="61" y="265"/>
                    </a:lnTo>
                    <a:lnTo>
                      <a:pt x="67" y="255"/>
                    </a:lnTo>
                    <a:lnTo>
                      <a:pt x="72" y="246"/>
                    </a:lnTo>
                    <a:lnTo>
                      <a:pt x="77" y="238"/>
                    </a:lnTo>
                    <a:lnTo>
                      <a:pt x="84" y="229"/>
                    </a:lnTo>
                    <a:lnTo>
                      <a:pt x="88" y="220"/>
                    </a:lnTo>
                    <a:lnTo>
                      <a:pt x="94" y="212"/>
                    </a:lnTo>
                    <a:lnTo>
                      <a:pt x="99" y="202"/>
                    </a:lnTo>
                    <a:lnTo>
                      <a:pt x="107" y="195"/>
                    </a:lnTo>
                    <a:lnTo>
                      <a:pt x="112" y="188"/>
                    </a:lnTo>
                    <a:lnTo>
                      <a:pt x="118" y="181"/>
                    </a:lnTo>
                    <a:lnTo>
                      <a:pt x="125" y="172"/>
                    </a:lnTo>
                    <a:lnTo>
                      <a:pt x="131" y="165"/>
                    </a:lnTo>
                    <a:lnTo>
                      <a:pt x="136" y="158"/>
                    </a:lnTo>
                    <a:lnTo>
                      <a:pt x="144" y="152"/>
                    </a:lnTo>
                    <a:lnTo>
                      <a:pt x="149" y="145"/>
                    </a:lnTo>
                    <a:lnTo>
                      <a:pt x="158" y="138"/>
                    </a:lnTo>
                    <a:lnTo>
                      <a:pt x="162" y="132"/>
                    </a:lnTo>
                    <a:lnTo>
                      <a:pt x="171" y="127"/>
                    </a:lnTo>
                    <a:lnTo>
                      <a:pt x="178" y="119"/>
                    </a:lnTo>
                    <a:lnTo>
                      <a:pt x="185" y="114"/>
                    </a:lnTo>
                    <a:lnTo>
                      <a:pt x="192" y="108"/>
                    </a:lnTo>
                    <a:lnTo>
                      <a:pt x="198" y="104"/>
                    </a:lnTo>
                    <a:lnTo>
                      <a:pt x="206" y="98"/>
                    </a:lnTo>
                    <a:lnTo>
                      <a:pt x="212" y="92"/>
                    </a:lnTo>
                    <a:lnTo>
                      <a:pt x="220" y="87"/>
                    </a:lnTo>
                    <a:lnTo>
                      <a:pt x="226" y="82"/>
                    </a:lnTo>
                    <a:lnTo>
                      <a:pt x="234" y="78"/>
                    </a:lnTo>
                    <a:lnTo>
                      <a:pt x="242" y="74"/>
                    </a:lnTo>
                    <a:lnTo>
                      <a:pt x="249" y="70"/>
                    </a:lnTo>
                    <a:lnTo>
                      <a:pt x="256" y="65"/>
                    </a:lnTo>
                    <a:lnTo>
                      <a:pt x="264" y="61"/>
                    </a:lnTo>
                    <a:lnTo>
                      <a:pt x="271" y="57"/>
                    </a:lnTo>
                    <a:lnTo>
                      <a:pt x="278" y="53"/>
                    </a:lnTo>
                    <a:lnTo>
                      <a:pt x="287" y="50"/>
                    </a:lnTo>
                    <a:lnTo>
                      <a:pt x="294" y="47"/>
                    </a:lnTo>
                    <a:lnTo>
                      <a:pt x="301" y="44"/>
                    </a:lnTo>
                    <a:lnTo>
                      <a:pt x="310" y="40"/>
                    </a:lnTo>
                    <a:lnTo>
                      <a:pt x="317" y="37"/>
                    </a:lnTo>
                    <a:lnTo>
                      <a:pt x="324" y="34"/>
                    </a:lnTo>
                    <a:lnTo>
                      <a:pt x="332" y="31"/>
                    </a:lnTo>
                    <a:lnTo>
                      <a:pt x="340" y="28"/>
                    </a:lnTo>
                    <a:lnTo>
                      <a:pt x="348" y="27"/>
                    </a:lnTo>
                    <a:lnTo>
                      <a:pt x="355" y="24"/>
                    </a:lnTo>
                    <a:lnTo>
                      <a:pt x="362" y="21"/>
                    </a:lnTo>
                    <a:lnTo>
                      <a:pt x="371" y="20"/>
                    </a:lnTo>
                    <a:lnTo>
                      <a:pt x="378" y="17"/>
                    </a:lnTo>
                    <a:lnTo>
                      <a:pt x="385" y="16"/>
                    </a:lnTo>
                    <a:lnTo>
                      <a:pt x="394" y="14"/>
                    </a:lnTo>
                    <a:lnTo>
                      <a:pt x="401" y="11"/>
                    </a:lnTo>
                    <a:lnTo>
                      <a:pt x="408" y="10"/>
                    </a:lnTo>
                    <a:lnTo>
                      <a:pt x="415" y="9"/>
                    </a:lnTo>
                    <a:lnTo>
                      <a:pt x="423" y="9"/>
                    </a:lnTo>
                    <a:lnTo>
                      <a:pt x="429" y="6"/>
                    </a:lnTo>
                    <a:lnTo>
                      <a:pt x="438" y="6"/>
                    </a:lnTo>
                    <a:lnTo>
                      <a:pt x="445" y="4"/>
                    </a:lnTo>
                    <a:lnTo>
                      <a:pt x="452" y="4"/>
                    </a:lnTo>
                    <a:lnTo>
                      <a:pt x="459" y="3"/>
                    </a:lnTo>
                    <a:lnTo>
                      <a:pt x="466" y="3"/>
                    </a:lnTo>
                    <a:lnTo>
                      <a:pt x="473" y="1"/>
                    </a:lnTo>
                    <a:lnTo>
                      <a:pt x="482" y="1"/>
                    </a:lnTo>
                    <a:lnTo>
                      <a:pt x="487" y="1"/>
                    </a:lnTo>
                    <a:lnTo>
                      <a:pt x="492" y="0"/>
                    </a:lnTo>
                    <a:lnTo>
                      <a:pt x="497" y="0"/>
                    </a:lnTo>
                    <a:lnTo>
                      <a:pt x="503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19" y="0"/>
                    </a:lnTo>
                    <a:lnTo>
                      <a:pt x="526" y="0"/>
                    </a:lnTo>
                    <a:lnTo>
                      <a:pt x="531" y="0"/>
                    </a:lnTo>
                    <a:lnTo>
                      <a:pt x="536" y="0"/>
                    </a:lnTo>
                    <a:lnTo>
                      <a:pt x="541" y="1"/>
                    </a:lnTo>
                    <a:lnTo>
                      <a:pt x="547" y="1"/>
                    </a:lnTo>
                    <a:lnTo>
                      <a:pt x="551" y="1"/>
                    </a:lnTo>
                    <a:lnTo>
                      <a:pt x="557" y="3"/>
                    </a:lnTo>
                    <a:lnTo>
                      <a:pt x="563" y="3"/>
                    </a:lnTo>
                    <a:lnTo>
                      <a:pt x="568" y="4"/>
                    </a:lnTo>
                    <a:lnTo>
                      <a:pt x="573" y="4"/>
                    </a:lnTo>
                    <a:lnTo>
                      <a:pt x="578" y="6"/>
                    </a:lnTo>
                    <a:lnTo>
                      <a:pt x="583" y="6"/>
                    </a:lnTo>
                    <a:lnTo>
                      <a:pt x="588" y="6"/>
                    </a:lnTo>
                    <a:lnTo>
                      <a:pt x="594" y="7"/>
                    </a:lnTo>
                    <a:lnTo>
                      <a:pt x="598" y="9"/>
                    </a:lnTo>
                    <a:lnTo>
                      <a:pt x="604" y="9"/>
                    </a:lnTo>
                    <a:lnTo>
                      <a:pt x="608" y="9"/>
                    </a:lnTo>
                    <a:lnTo>
                      <a:pt x="614" y="10"/>
                    </a:lnTo>
                    <a:lnTo>
                      <a:pt x="618" y="11"/>
                    </a:lnTo>
                    <a:lnTo>
                      <a:pt x="622" y="11"/>
                    </a:lnTo>
                    <a:lnTo>
                      <a:pt x="628" y="14"/>
                    </a:lnTo>
                    <a:lnTo>
                      <a:pt x="632" y="16"/>
                    </a:lnTo>
                    <a:lnTo>
                      <a:pt x="637" y="16"/>
                    </a:lnTo>
                    <a:lnTo>
                      <a:pt x="642" y="17"/>
                    </a:lnTo>
                    <a:lnTo>
                      <a:pt x="647" y="18"/>
                    </a:lnTo>
                    <a:lnTo>
                      <a:pt x="651" y="20"/>
                    </a:lnTo>
                    <a:lnTo>
                      <a:pt x="654" y="21"/>
                    </a:lnTo>
                    <a:lnTo>
                      <a:pt x="658" y="21"/>
                    </a:lnTo>
                    <a:lnTo>
                      <a:pt x="662" y="23"/>
                    </a:lnTo>
                    <a:lnTo>
                      <a:pt x="666" y="24"/>
                    </a:lnTo>
                    <a:lnTo>
                      <a:pt x="671" y="24"/>
                    </a:lnTo>
                    <a:lnTo>
                      <a:pt x="675" y="27"/>
                    </a:lnTo>
                    <a:lnTo>
                      <a:pt x="678" y="28"/>
                    </a:lnTo>
                    <a:lnTo>
                      <a:pt x="681" y="30"/>
                    </a:lnTo>
                    <a:lnTo>
                      <a:pt x="685" y="30"/>
                    </a:lnTo>
                    <a:lnTo>
                      <a:pt x="688" y="31"/>
                    </a:lnTo>
                    <a:lnTo>
                      <a:pt x="691" y="33"/>
                    </a:lnTo>
                    <a:lnTo>
                      <a:pt x="695" y="34"/>
                    </a:lnTo>
                    <a:lnTo>
                      <a:pt x="698" y="36"/>
                    </a:lnTo>
                    <a:lnTo>
                      <a:pt x="701" y="37"/>
                    </a:lnTo>
                    <a:lnTo>
                      <a:pt x="703" y="38"/>
                    </a:lnTo>
                    <a:lnTo>
                      <a:pt x="709" y="40"/>
                    </a:lnTo>
                    <a:lnTo>
                      <a:pt x="715" y="44"/>
                    </a:lnTo>
                    <a:lnTo>
                      <a:pt x="718" y="47"/>
                    </a:lnTo>
                    <a:lnTo>
                      <a:pt x="722" y="50"/>
                    </a:lnTo>
                    <a:lnTo>
                      <a:pt x="725" y="51"/>
                    </a:lnTo>
                    <a:lnTo>
                      <a:pt x="729" y="54"/>
                    </a:lnTo>
                    <a:lnTo>
                      <a:pt x="730" y="57"/>
                    </a:lnTo>
                    <a:lnTo>
                      <a:pt x="732" y="58"/>
                    </a:lnTo>
                    <a:lnTo>
                      <a:pt x="732" y="61"/>
                    </a:lnTo>
                    <a:lnTo>
                      <a:pt x="733" y="64"/>
                    </a:lnTo>
                    <a:lnTo>
                      <a:pt x="735" y="67"/>
                    </a:lnTo>
                    <a:lnTo>
                      <a:pt x="736" y="71"/>
                    </a:lnTo>
                    <a:lnTo>
                      <a:pt x="737" y="74"/>
                    </a:lnTo>
                    <a:lnTo>
                      <a:pt x="739" y="78"/>
                    </a:lnTo>
                    <a:lnTo>
                      <a:pt x="740" y="81"/>
                    </a:lnTo>
                    <a:lnTo>
                      <a:pt x="745" y="87"/>
                    </a:lnTo>
                    <a:lnTo>
                      <a:pt x="746" y="90"/>
                    </a:lnTo>
                    <a:lnTo>
                      <a:pt x="750" y="95"/>
                    </a:lnTo>
                    <a:lnTo>
                      <a:pt x="753" y="100"/>
                    </a:lnTo>
                    <a:lnTo>
                      <a:pt x="759" y="104"/>
                    </a:lnTo>
                    <a:lnTo>
                      <a:pt x="762" y="107"/>
                    </a:lnTo>
                    <a:lnTo>
                      <a:pt x="767" y="111"/>
                    </a:lnTo>
                    <a:lnTo>
                      <a:pt x="769" y="112"/>
                    </a:lnTo>
                    <a:lnTo>
                      <a:pt x="772" y="114"/>
                    </a:lnTo>
                    <a:lnTo>
                      <a:pt x="777" y="115"/>
                    </a:lnTo>
                    <a:lnTo>
                      <a:pt x="779" y="117"/>
                    </a:lnTo>
                    <a:lnTo>
                      <a:pt x="784" y="118"/>
                    </a:lnTo>
                    <a:lnTo>
                      <a:pt x="790" y="118"/>
                    </a:lnTo>
                    <a:lnTo>
                      <a:pt x="793" y="118"/>
                    </a:lnTo>
                    <a:lnTo>
                      <a:pt x="796" y="118"/>
                    </a:lnTo>
                    <a:lnTo>
                      <a:pt x="799" y="118"/>
                    </a:lnTo>
                    <a:lnTo>
                      <a:pt x="803" y="117"/>
                    </a:lnTo>
                    <a:lnTo>
                      <a:pt x="806" y="115"/>
                    </a:lnTo>
                    <a:lnTo>
                      <a:pt x="808" y="114"/>
                    </a:lnTo>
                    <a:lnTo>
                      <a:pt x="813" y="114"/>
                    </a:lnTo>
                    <a:lnTo>
                      <a:pt x="816" y="112"/>
                    </a:lnTo>
                    <a:lnTo>
                      <a:pt x="818" y="111"/>
                    </a:lnTo>
                    <a:lnTo>
                      <a:pt x="821" y="110"/>
                    </a:lnTo>
                    <a:lnTo>
                      <a:pt x="824" y="108"/>
                    </a:lnTo>
                    <a:lnTo>
                      <a:pt x="828" y="107"/>
                    </a:lnTo>
                    <a:lnTo>
                      <a:pt x="831" y="105"/>
                    </a:lnTo>
                    <a:lnTo>
                      <a:pt x="834" y="104"/>
                    </a:lnTo>
                    <a:lnTo>
                      <a:pt x="838" y="102"/>
                    </a:lnTo>
                    <a:lnTo>
                      <a:pt x="841" y="100"/>
                    </a:lnTo>
                    <a:lnTo>
                      <a:pt x="845" y="100"/>
                    </a:lnTo>
                    <a:lnTo>
                      <a:pt x="848" y="98"/>
                    </a:lnTo>
                    <a:lnTo>
                      <a:pt x="850" y="97"/>
                    </a:lnTo>
                    <a:lnTo>
                      <a:pt x="854" y="97"/>
                    </a:lnTo>
                    <a:lnTo>
                      <a:pt x="855" y="94"/>
                    </a:lnTo>
                    <a:lnTo>
                      <a:pt x="861" y="92"/>
                    </a:lnTo>
                    <a:lnTo>
                      <a:pt x="862" y="92"/>
                    </a:lnTo>
                    <a:lnTo>
                      <a:pt x="865" y="92"/>
                    </a:lnTo>
                    <a:lnTo>
                      <a:pt x="871" y="92"/>
                    </a:lnTo>
                    <a:lnTo>
                      <a:pt x="875" y="92"/>
                    </a:lnTo>
                    <a:lnTo>
                      <a:pt x="880" y="95"/>
                    </a:lnTo>
                    <a:lnTo>
                      <a:pt x="887" y="97"/>
                    </a:lnTo>
                    <a:lnTo>
                      <a:pt x="892" y="98"/>
                    </a:lnTo>
                    <a:lnTo>
                      <a:pt x="897" y="101"/>
                    </a:lnTo>
                    <a:lnTo>
                      <a:pt x="901" y="102"/>
                    </a:lnTo>
                    <a:lnTo>
                      <a:pt x="905" y="105"/>
                    </a:lnTo>
                    <a:lnTo>
                      <a:pt x="909" y="108"/>
                    </a:lnTo>
                    <a:lnTo>
                      <a:pt x="914" y="111"/>
                    </a:lnTo>
                    <a:lnTo>
                      <a:pt x="916" y="114"/>
                    </a:lnTo>
                    <a:lnTo>
                      <a:pt x="921" y="117"/>
                    </a:lnTo>
                    <a:lnTo>
                      <a:pt x="924" y="119"/>
                    </a:lnTo>
                    <a:lnTo>
                      <a:pt x="926" y="124"/>
                    </a:lnTo>
                    <a:lnTo>
                      <a:pt x="928" y="128"/>
                    </a:lnTo>
                    <a:lnTo>
                      <a:pt x="931" y="131"/>
                    </a:lnTo>
                    <a:lnTo>
                      <a:pt x="932" y="135"/>
                    </a:lnTo>
                    <a:lnTo>
                      <a:pt x="935" y="139"/>
                    </a:lnTo>
                    <a:lnTo>
                      <a:pt x="936" y="144"/>
                    </a:lnTo>
                    <a:lnTo>
                      <a:pt x="939" y="148"/>
                    </a:lnTo>
                    <a:lnTo>
                      <a:pt x="939" y="154"/>
                    </a:lnTo>
                    <a:lnTo>
                      <a:pt x="939" y="158"/>
                    </a:lnTo>
                    <a:lnTo>
                      <a:pt x="941" y="164"/>
                    </a:lnTo>
                    <a:lnTo>
                      <a:pt x="941" y="168"/>
                    </a:lnTo>
                    <a:lnTo>
                      <a:pt x="941" y="171"/>
                    </a:lnTo>
                    <a:lnTo>
                      <a:pt x="941" y="174"/>
                    </a:lnTo>
                    <a:lnTo>
                      <a:pt x="941" y="176"/>
                    </a:lnTo>
                    <a:lnTo>
                      <a:pt x="942" y="181"/>
                    </a:lnTo>
                    <a:lnTo>
                      <a:pt x="941" y="183"/>
                    </a:lnTo>
                    <a:lnTo>
                      <a:pt x="941" y="186"/>
                    </a:lnTo>
                    <a:lnTo>
                      <a:pt x="941" y="189"/>
                    </a:lnTo>
                    <a:lnTo>
                      <a:pt x="941" y="192"/>
                    </a:lnTo>
                    <a:lnTo>
                      <a:pt x="939" y="195"/>
                    </a:lnTo>
                    <a:lnTo>
                      <a:pt x="939" y="198"/>
                    </a:lnTo>
                    <a:lnTo>
                      <a:pt x="939" y="201"/>
                    </a:lnTo>
                    <a:lnTo>
                      <a:pt x="939" y="205"/>
                    </a:lnTo>
                    <a:lnTo>
                      <a:pt x="936" y="208"/>
                    </a:lnTo>
                    <a:lnTo>
                      <a:pt x="936" y="210"/>
                    </a:lnTo>
                    <a:lnTo>
                      <a:pt x="936" y="215"/>
                    </a:lnTo>
                    <a:lnTo>
                      <a:pt x="935" y="218"/>
                    </a:lnTo>
                    <a:lnTo>
                      <a:pt x="934" y="220"/>
                    </a:lnTo>
                    <a:lnTo>
                      <a:pt x="934" y="225"/>
                    </a:lnTo>
                    <a:lnTo>
                      <a:pt x="934" y="228"/>
                    </a:lnTo>
                    <a:lnTo>
                      <a:pt x="934" y="233"/>
                    </a:lnTo>
                    <a:lnTo>
                      <a:pt x="932" y="235"/>
                    </a:lnTo>
                    <a:lnTo>
                      <a:pt x="931" y="238"/>
                    </a:lnTo>
                    <a:lnTo>
                      <a:pt x="931" y="240"/>
                    </a:lnTo>
                    <a:lnTo>
                      <a:pt x="929" y="243"/>
                    </a:lnTo>
                    <a:lnTo>
                      <a:pt x="928" y="246"/>
                    </a:lnTo>
                    <a:lnTo>
                      <a:pt x="926" y="249"/>
                    </a:lnTo>
                    <a:lnTo>
                      <a:pt x="926" y="252"/>
                    </a:lnTo>
                    <a:lnTo>
                      <a:pt x="925" y="255"/>
                    </a:lnTo>
                    <a:lnTo>
                      <a:pt x="924" y="259"/>
                    </a:lnTo>
                    <a:lnTo>
                      <a:pt x="921" y="265"/>
                    </a:lnTo>
                    <a:lnTo>
                      <a:pt x="918" y="270"/>
                    </a:lnTo>
                    <a:lnTo>
                      <a:pt x="915" y="274"/>
                    </a:lnTo>
                    <a:lnTo>
                      <a:pt x="911" y="279"/>
                    </a:lnTo>
                    <a:lnTo>
                      <a:pt x="908" y="283"/>
                    </a:lnTo>
                    <a:lnTo>
                      <a:pt x="904" y="289"/>
                    </a:lnTo>
                    <a:lnTo>
                      <a:pt x="901" y="292"/>
                    </a:lnTo>
                    <a:lnTo>
                      <a:pt x="897" y="296"/>
                    </a:lnTo>
                    <a:lnTo>
                      <a:pt x="892" y="299"/>
                    </a:lnTo>
                    <a:lnTo>
                      <a:pt x="889" y="302"/>
                    </a:lnTo>
                    <a:lnTo>
                      <a:pt x="885" y="306"/>
                    </a:lnTo>
                    <a:lnTo>
                      <a:pt x="880" y="309"/>
                    </a:lnTo>
                    <a:lnTo>
                      <a:pt x="877" y="310"/>
                    </a:lnTo>
                    <a:lnTo>
                      <a:pt x="871" y="313"/>
                    </a:lnTo>
                    <a:lnTo>
                      <a:pt x="867" y="316"/>
                    </a:lnTo>
                    <a:lnTo>
                      <a:pt x="862" y="317"/>
                    </a:lnTo>
                    <a:lnTo>
                      <a:pt x="858" y="319"/>
                    </a:lnTo>
                    <a:lnTo>
                      <a:pt x="853" y="320"/>
                    </a:lnTo>
                    <a:lnTo>
                      <a:pt x="848" y="321"/>
                    </a:lnTo>
                    <a:lnTo>
                      <a:pt x="843" y="321"/>
                    </a:lnTo>
                    <a:lnTo>
                      <a:pt x="837" y="323"/>
                    </a:lnTo>
                    <a:lnTo>
                      <a:pt x="831" y="323"/>
                    </a:lnTo>
                    <a:lnTo>
                      <a:pt x="827" y="323"/>
                    </a:lnTo>
                    <a:lnTo>
                      <a:pt x="821" y="321"/>
                    </a:lnTo>
                    <a:lnTo>
                      <a:pt x="816" y="320"/>
                    </a:lnTo>
                    <a:lnTo>
                      <a:pt x="811" y="320"/>
                    </a:lnTo>
                    <a:lnTo>
                      <a:pt x="807" y="319"/>
                    </a:lnTo>
                    <a:lnTo>
                      <a:pt x="803" y="317"/>
                    </a:lnTo>
                    <a:lnTo>
                      <a:pt x="799" y="313"/>
                    </a:lnTo>
                    <a:lnTo>
                      <a:pt x="794" y="311"/>
                    </a:lnTo>
                    <a:lnTo>
                      <a:pt x="791" y="310"/>
                    </a:lnTo>
                    <a:lnTo>
                      <a:pt x="787" y="304"/>
                    </a:lnTo>
                    <a:lnTo>
                      <a:pt x="784" y="300"/>
                    </a:lnTo>
                    <a:lnTo>
                      <a:pt x="783" y="296"/>
                    </a:lnTo>
                    <a:lnTo>
                      <a:pt x="781" y="293"/>
                    </a:lnTo>
                    <a:lnTo>
                      <a:pt x="780" y="290"/>
                    </a:lnTo>
                    <a:lnTo>
                      <a:pt x="779" y="287"/>
                    </a:lnTo>
                    <a:lnTo>
                      <a:pt x="779" y="283"/>
                    </a:lnTo>
                    <a:lnTo>
                      <a:pt x="779" y="280"/>
                    </a:lnTo>
                    <a:lnTo>
                      <a:pt x="779" y="277"/>
                    </a:lnTo>
                    <a:lnTo>
                      <a:pt x="779" y="274"/>
                    </a:lnTo>
                    <a:lnTo>
                      <a:pt x="779" y="270"/>
                    </a:lnTo>
                    <a:lnTo>
                      <a:pt x="777" y="267"/>
                    </a:lnTo>
                    <a:lnTo>
                      <a:pt x="777" y="265"/>
                    </a:lnTo>
                    <a:lnTo>
                      <a:pt x="777" y="260"/>
                    </a:lnTo>
                    <a:lnTo>
                      <a:pt x="776" y="257"/>
                    </a:lnTo>
                    <a:lnTo>
                      <a:pt x="774" y="255"/>
                    </a:lnTo>
                    <a:lnTo>
                      <a:pt x="773" y="252"/>
                    </a:lnTo>
                    <a:lnTo>
                      <a:pt x="772" y="249"/>
                    </a:lnTo>
                    <a:lnTo>
                      <a:pt x="769" y="243"/>
                    </a:lnTo>
                    <a:lnTo>
                      <a:pt x="766" y="239"/>
                    </a:lnTo>
                    <a:lnTo>
                      <a:pt x="762" y="236"/>
                    </a:lnTo>
                    <a:lnTo>
                      <a:pt x="759" y="235"/>
                    </a:lnTo>
                    <a:lnTo>
                      <a:pt x="756" y="233"/>
                    </a:lnTo>
                    <a:lnTo>
                      <a:pt x="753" y="233"/>
                    </a:lnTo>
                    <a:lnTo>
                      <a:pt x="749" y="230"/>
                    </a:lnTo>
                    <a:lnTo>
                      <a:pt x="746" y="229"/>
                    </a:lnTo>
                    <a:lnTo>
                      <a:pt x="743" y="229"/>
                    </a:lnTo>
                    <a:lnTo>
                      <a:pt x="739" y="229"/>
                    </a:lnTo>
                    <a:lnTo>
                      <a:pt x="735" y="226"/>
                    </a:lnTo>
                    <a:lnTo>
                      <a:pt x="730" y="226"/>
                    </a:lnTo>
                    <a:lnTo>
                      <a:pt x="725" y="226"/>
                    </a:lnTo>
                    <a:lnTo>
                      <a:pt x="722" y="228"/>
                    </a:lnTo>
                    <a:lnTo>
                      <a:pt x="716" y="229"/>
                    </a:lnTo>
                    <a:lnTo>
                      <a:pt x="713" y="229"/>
                    </a:lnTo>
                    <a:lnTo>
                      <a:pt x="709" y="232"/>
                    </a:lnTo>
                    <a:lnTo>
                      <a:pt x="705" y="233"/>
                    </a:lnTo>
                    <a:lnTo>
                      <a:pt x="701" y="235"/>
                    </a:lnTo>
                    <a:lnTo>
                      <a:pt x="696" y="238"/>
                    </a:lnTo>
                    <a:lnTo>
                      <a:pt x="691" y="239"/>
                    </a:lnTo>
                    <a:lnTo>
                      <a:pt x="685" y="242"/>
                    </a:lnTo>
                    <a:lnTo>
                      <a:pt x="683" y="243"/>
                    </a:lnTo>
                    <a:lnTo>
                      <a:pt x="681" y="245"/>
                    </a:lnTo>
                    <a:lnTo>
                      <a:pt x="678" y="246"/>
                    </a:lnTo>
                    <a:lnTo>
                      <a:pt x="675" y="247"/>
                    </a:lnTo>
                    <a:lnTo>
                      <a:pt x="672" y="246"/>
                    </a:lnTo>
                    <a:lnTo>
                      <a:pt x="669" y="246"/>
                    </a:lnTo>
                    <a:lnTo>
                      <a:pt x="666" y="246"/>
                    </a:lnTo>
                    <a:lnTo>
                      <a:pt x="662" y="245"/>
                    </a:lnTo>
                    <a:lnTo>
                      <a:pt x="656" y="243"/>
                    </a:lnTo>
                    <a:lnTo>
                      <a:pt x="651" y="242"/>
                    </a:lnTo>
                    <a:lnTo>
                      <a:pt x="649" y="240"/>
                    </a:lnTo>
                    <a:lnTo>
                      <a:pt x="647" y="239"/>
                    </a:lnTo>
                    <a:lnTo>
                      <a:pt x="644" y="238"/>
                    </a:lnTo>
                    <a:lnTo>
                      <a:pt x="641" y="236"/>
                    </a:lnTo>
                    <a:lnTo>
                      <a:pt x="637" y="236"/>
                    </a:lnTo>
                    <a:lnTo>
                      <a:pt x="632" y="233"/>
                    </a:lnTo>
                    <a:lnTo>
                      <a:pt x="628" y="233"/>
                    </a:lnTo>
                    <a:lnTo>
                      <a:pt x="625" y="230"/>
                    </a:lnTo>
                    <a:lnTo>
                      <a:pt x="621" y="229"/>
                    </a:lnTo>
                    <a:lnTo>
                      <a:pt x="617" y="228"/>
                    </a:lnTo>
                    <a:lnTo>
                      <a:pt x="614" y="226"/>
                    </a:lnTo>
                    <a:lnTo>
                      <a:pt x="610" y="225"/>
                    </a:lnTo>
                    <a:lnTo>
                      <a:pt x="604" y="223"/>
                    </a:lnTo>
                    <a:lnTo>
                      <a:pt x="600" y="220"/>
                    </a:lnTo>
                    <a:lnTo>
                      <a:pt x="597" y="220"/>
                    </a:lnTo>
                    <a:lnTo>
                      <a:pt x="591" y="218"/>
                    </a:lnTo>
                    <a:lnTo>
                      <a:pt x="585" y="218"/>
                    </a:lnTo>
                    <a:lnTo>
                      <a:pt x="581" y="216"/>
                    </a:lnTo>
                    <a:lnTo>
                      <a:pt x="575" y="215"/>
                    </a:lnTo>
                    <a:lnTo>
                      <a:pt x="571" y="213"/>
                    </a:lnTo>
                    <a:lnTo>
                      <a:pt x="566" y="212"/>
                    </a:lnTo>
                    <a:lnTo>
                      <a:pt x="560" y="210"/>
                    </a:lnTo>
                    <a:lnTo>
                      <a:pt x="554" y="210"/>
                    </a:lnTo>
                    <a:lnTo>
                      <a:pt x="550" y="210"/>
                    </a:lnTo>
                    <a:lnTo>
                      <a:pt x="543" y="208"/>
                    </a:lnTo>
                    <a:lnTo>
                      <a:pt x="537" y="208"/>
                    </a:lnTo>
                    <a:lnTo>
                      <a:pt x="531" y="208"/>
                    </a:lnTo>
                    <a:lnTo>
                      <a:pt x="526" y="208"/>
                    </a:lnTo>
                    <a:lnTo>
                      <a:pt x="519" y="206"/>
                    </a:lnTo>
                    <a:lnTo>
                      <a:pt x="513" y="206"/>
                    </a:lnTo>
                    <a:lnTo>
                      <a:pt x="507" y="206"/>
                    </a:lnTo>
                    <a:lnTo>
                      <a:pt x="500" y="206"/>
                    </a:lnTo>
                    <a:lnTo>
                      <a:pt x="494" y="206"/>
                    </a:lnTo>
                    <a:lnTo>
                      <a:pt x="487" y="206"/>
                    </a:lnTo>
                    <a:lnTo>
                      <a:pt x="482" y="208"/>
                    </a:lnTo>
                    <a:lnTo>
                      <a:pt x="475" y="209"/>
                    </a:lnTo>
                    <a:lnTo>
                      <a:pt x="467" y="209"/>
                    </a:lnTo>
                    <a:lnTo>
                      <a:pt x="460" y="210"/>
                    </a:lnTo>
                    <a:lnTo>
                      <a:pt x="453" y="212"/>
                    </a:lnTo>
                    <a:lnTo>
                      <a:pt x="446" y="212"/>
                    </a:lnTo>
                    <a:lnTo>
                      <a:pt x="439" y="215"/>
                    </a:lnTo>
                    <a:lnTo>
                      <a:pt x="432" y="216"/>
                    </a:lnTo>
                    <a:lnTo>
                      <a:pt x="425" y="218"/>
                    </a:lnTo>
                    <a:lnTo>
                      <a:pt x="418" y="220"/>
                    </a:lnTo>
                    <a:lnTo>
                      <a:pt x="411" y="223"/>
                    </a:lnTo>
                    <a:lnTo>
                      <a:pt x="404" y="226"/>
                    </a:lnTo>
                    <a:lnTo>
                      <a:pt x="395" y="229"/>
                    </a:lnTo>
                    <a:lnTo>
                      <a:pt x="388" y="233"/>
                    </a:lnTo>
                    <a:lnTo>
                      <a:pt x="379" y="236"/>
                    </a:lnTo>
                    <a:lnTo>
                      <a:pt x="372" y="242"/>
                    </a:lnTo>
                    <a:lnTo>
                      <a:pt x="364" y="245"/>
                    </a:lnTo>
                    <a:lnTo>
                      <a:pt x="357" y="249"/>
                    </a:lnTo>
                    <a:lnTo>
                      <a:pt x="351" y="252"/>
                    </a:lnTo>
                    <a:lnTo>
                      <a:pt x="344" y="257"/>
                    </a:lnTo>
                    <a:lnTo>
                      <a:pt x="340" y="260"/>
                    </a:lnTo>
                    <a:lnTo>
                      <a:pt x="332" y="265"/>
                    </a:lnTo>
                    <a:lnTo>
                      <a:pt x="327" y="269"/>
                    </a:lnTo>
                    <a:lnTo>
                      <a:pt x="323" y="273"/>
                    </a:lnTo>
                    <a:lnTo>
                      <a:pt x="318" y="277"/>
                    </a:lnTo>
                    <a:lnTo>
                      <a:pt x="314" y="282"/>
                    </a:lnTo>
                    <a:lnTo>
                      <a:pt x="308" y="286"/>
                    </a:lnTo>
                    <a:lnTo>
                      <a:pt x="304" y="292"/>
                    </a:lnTo>
                    <a:lnTo>
                      <a:pt x="300" y="296"/>
                    </a:lnTo>
                    <a:lnTo>
                      <a:pt x="296" y="300"/>
                    </a:lnTo>
                    <a:lnTo>
                      <a:pt x="290" y="304"/>
                    </a:lnTo>
                    <a:lnTo>
                      <a:pt x="288" y="310"/>
                    </a:lnTo>
                    <a:lnTo>
                      <a:pt x="284" y="314"/>
                    </a:lnTo>
                    <a:lnTo>
                      <a:pt x="280" y="320"/>
                    </a:lnTo>
                    <a:lnTo>
                      <a:pt x="277" y="324"/>
                    </a:lnTo>
                    <a:lnTo>
                      <a:pt x="273" y="330"/>
                    </a:lnTo>
                    <a:lnTo>
                      <a:pt x="270" y="334"/>
                    </a:lnTo>
                    <a:lnTo>
                      <a:pt x="269" y="338"/>
                    </a:lnTo>
                    <a:lnTo>
                      <a:pt x="264" y="346"/>
                    </a:lnTo>
                    <a:lnTo>
                      <a:pt x="263" y="350"/>
                    </a:lnTo>
                    <a:lnTo>
                      <a:pt x="260" y="356"/>
                    </a:lnTo>
                    <a:lnTo>
                      <a:pt x="259" y="361"/>
                    </a:lnTo>
                    <a:lnTo>
                      <a:pt x="254" y="366"/>
                    </a:lnTo>
                    <a:lnTo>
                      <a:pt x="253" y="373"/>
                    </a:lnTo>
                    <a:lnTo>
                      <a:pt x="250" y="377"/>
                    </a:lnTo>
                    <a:lnTo>
                      <a:pt x="249" y="383"/>
                    </a:lnTo>
                    <a:lnTo>
                      <a:pt x="247" y="387"/>
                    </a:lnTo>
                    <a:lnTo>
                      <a:pt x="246" y="393"/>
                    </a:lnTo>
                    <a:lnTo>
                      <a:pt x="243" y="398"/>
                    </a:lnTo>
                    <a:lnTo>
                      <a:pt x="243" y="404"/>
                    </a:lnTo>
                    <a:lnTo>
                      <a:pt x="242" y="408"/>
                    </a:lnTo>
                    <a:lnTo>
                      <a:pt x="240" y="414"/>
                    </a:lnTo>
                    <a:lnTo>
                      <a:pt x="239" y="420"/>
                    </a:lnTo>
                    <a:lnTo>
                      <a:pt x="239" y="425"/>
                    </a:lnTo>
                    <a:lnTo>
                      <a:pt x="237" y="431"/>
                    </a:lnTo>
                    <a:lnTo>
                      <a:pt x="236" y="437"/>
                    </a:lnTo>
                    <a:lnTo>
                      <a:pt x="236" y="441"/>
                    </a:lnTo>
                    <a:lnTo>
                      <a:pt x="234" y="447"/>
                    </a:lnTo>
                    <a:lnTo>
                      <a:pt x="233" y="454"/>
                    </a:lnTo>
                    <a:lnTo>
                      <a:pt x="233" y="458"/>
                    </a:lnTo>
                    <a:lnTo>
                      <a:pt x="233" y="464"/>
                    </a:lnTo>
                    <a:lnTo>
                      <a:pt x="233" y="469"/>
                    </a:lnTo>
                    <a:lnTo>
                      <a:pt x="232" y="474"/>
                    </a:lnTo>
                    <a:lnTo>
                      <a:pt x="232" y="479"/>
                    </a:lnTo>
                    <a:lnTo>
                      <a:pt x="232" y="485"/>
                    </a:lnTo>
                    <a:lnTo>
                      <a:pt x="232" y="491"/>
                    </a:lnTo>
                    <a:lnTo>
                      <a:pt x="230" y="495"/>
                    </a:lnTo>
                    <a:lnTo>
                      <a:pt x="230" y="499"/>
                    </a:lnTo>
                    <a:lnTo>
                      <a:pt x="230" y="505"/>
                    </a:lnTo>
                    <a:lnTo>
                      <a:pt x="230" y="511"/>
                    </a:lnTo>
                    <a:lnTo>
                      <a:pt x="230" y="515"/>
                    </a:lnTo>
                    <a:lnTo>
                      <a:pt x="230" y="519"/>
                    </a:lnTo>
                    <a:lnTo>
                      <a:pt x="230" y="525"/>
                    </a:lnTo>
                    <a:lnTo>
                      <a:pt x="232" y="529"/>
                    </a:lnTo>
                    <a:lnTo>
                      <a:pt x="232" y="535"/>
                    </a:lnTo>
                    <a:lnTo>
                      <a:pt x="232" y="539"/>
                    </a:lnTo>
                    <a:lnTo>
                      <a:pt x="232" y="543"/>
                    </a:lnTo>
                    <a:lnTo>
                      <a:pt x="232" y="548"/>
                    </a:lnTo>
                    <a:lnTo>
                      <a:pt x="232" y="552"/>
                    </a:lnTo>
                    <a:lnTo>
                      <a:pt x="233" y="556"/>
                    </a:lnTo>
                    <a:lnTo>
                      <a:pt x="233" y="560"/>
                    </a:lnTo>
                    <a:lnTo>
                      <a:pt x="233" y="566"/>
                    </a:lnTo>
                    <a:lnTo>
                      <a:pt x="233" y="569"/>
                    </a:lnTo>
                    <a:lnTo>
                      <a:pt x="233" y="573"/>
                    </a:lnTo>
                    <a:lnTo>
                      <a:pt x="233" y="576"/>
                    </a:lnTo>
                    <a:lnTo>
                      <a:pt x="234" y="580"/>
                    </a:lnTo>
                    <a:lnTo>
                      <a:pt x="234" y="585"/>
                    </a:lnTo>
                    <a:lnTo>
                      <a:pt x="236" y="589"/>
                    </a:lnTo>
                    <a:lnTo>
                      <a:pt x="236" y="592"/>
                    </a:lnTo>
                    <a:lnTo>
                      <a:pt x="237" y="596"/>
                    </a:lnTo>
                    <a:lnTo>
                      <a:pt x="239" y="599"/>
                    </a:lnTo>
                    <a:lnTo>
                      <a:pt x="239" y="603"/>
                    </a:lnTo>
                    <a:lnTo>
                      <a:pt x="239" y="606"/>
                    </a:lnTo>
                    <a:lnTo>
                      <a:pt x="240" y="610"/>
                    </a:lnTo>
                    <a:lnTo>
                      <a:pt x="242" y="613"/>
                    </a:lnTo>
                    <a:lnTo>
                      <a:pt x="242" y="616"/>
                    </a:lnTo>
                    <a:lnTo>
                      <a:pt x="243" y="620"/>
                    </a:lnTo>
                    <a:lnTo>
                      <a:pt x="244" y="623"/>
                    </a:lnTo>
                    <a:lnTo>
                      <a:pt x="246" y="626"/>
                    </a:lnTo>
                    <a:lnTo>
                      <a:pt x="246" y="629"/>
                    </a:lnTo>
                    <a:lnTo>
                      <a:pt x="247" y="631"/>
                    </a:lnTo>
                    <a:lnTo>
                      <a:pt x="249" y="634"/>
                    </a:lnTo>
                    <a:lnTo>
                      <a:pt x="250" y="637"/>
                    </a:lnTo>
                    <a:lnTo>
                      <a:pt x="251" y="640"/>
                    </a:lnTo>
                    <a:lnTo>
                      <a:pt x="253" y="643"/>
                    </a:lnTo>
                    <a:lnTo>
                      <a:pt x="254" y="646"/>
                    </a:lnTo>
                    <a:lnTo>
                      <a:pt x="257" y="651"/>
                    </a:lnTo>
                    <a:lnTo>
                      <a:pt x="259" y="656"/>
                    </a:lnTo>
                    <a:lnTo>
                      <a:pt x="261" y="660"/>
                    </a:lnTo>
                    <a:lnTo>
                      <a:pt x="264" y="666"/>
                    </a:lnTo>
                    <a:lnTo>
                      <a:pt x="267" y="670"/>
                    </a:lnTo>
                    <a:lnTo>
                      <a:pt x="269" y="674"/>
                    </a:lnTo>
                    <a:lnTo>
                      <a:pt x="270" y="678"/>
                    </a:lnTo>
                    <a:lnTo>
                      <a:pt x="273" y="681"/>
                    </a:lnTo>
                    <a:lnTo>
                      <a:pt x="273" y="684"/>
                    </a:lnTo>
                    <a:lnTo>
                      <a:pt x="276" y="688"/>
                    </a:lnTo>
                    <a:lnTo>
                      <a:pt x="276" y="691"/>
                    </a:lnTo>
                    <a:lnTo>
                      <a:pt x="277" y="694"/>
                    </a:lnTo>
                    <a:lnTo>
                      <a:pt x="277" y="700"/>
                    </a:lnTo>
                    <a:lnTo>
                      <a:pt x="277" y="704"/>
                    </a:lnTo>
                    <a:lnTo>
                      <a:pt x="276" y="707"/>
                    </a:lnTo>
                    <a:lnTo>
                      <a:pt x="271" y="711"/>
                    </a:lnTo>
                    <a:lnTo>
                      <a:pt x="266" y="713"/>
                    </a:lnTo>
                    <a:lnTo>
                      <a:pt x="261" y="714"/>
                    </a:lnTo>
                    <a:lnTo>
                      <a:pt x="257" y="714"/>
                    </a:lnTo>
                    <a:lnTo>
                      <a:pt x="251" y="715"/>
                    </a:lnTo>
                    <a:lnTo>
                      <a:pt x="247" y="715"/>
                    </a:lnTo>
                    <a:lnTo>
                      <a:pt x="242" y="715"/>
                    </a:lnTo>
                    <a:lnTo>
                      <a:pt x="239" y="715"/>
                    </a:lnTo>
                    <a:lnTo>
                      <a:pt x="237" y="715"/>
                    </a:lnTo>
                    <a:lnTo>
                      <a:pt x="233" y="715"/>
                    </a:lnTo>
                    <a:lnTo>
                      <a:pt x="232" y="717"/>
                    </a:lnTo>
                    <a:lnTo>
                      <a:pt x="227" y="717"/>
                    </a:lnTo>
                    <a:lnTo>
                      <a:pt x="223" y="718"/>
                    </a:lnTo>
                    <a:lnTo>
                      <a:pt x="220" y="718"/>
                    </a:lnTo>
                    <a:lnTo>
                      <a:pt x="216" y="720"/>
                    </a:lnTo>
                    <a:lnTo>
                      <a:pt x="212" y="721"/>
                    </a:lnTo>
                    <a:lnTo>
                      <a:pt x="207" y="722"/>
                    </a:lnTo>
                    <a:lnTo>
                      <a:pt x="203" y="725"/>
                    </a:lnTo>
                    <a:lnTo>
                      <a:pt x="199" y="727"/>
                    </a:lnTo>
                    <a:lnTo>
                      <a:pt x="193" y="728"/>
                    </a:lnTo>
                    <a:lnTo>
                      <a:pt x="188" y="731"/>
                    </a:lnTo>
                    <a:lnTo>
                      <a:pt x="185" y="734"/>
                    </a:lnTo>
                    <a:lnTo>
                      <a:pt x="182" y="734"/>
                    </a:lnTo>
                    <a:lnTo>
                      <a:pt x="179" y="735"/>
                    </a:lnTo>
                    <a:lnTo>
                      <a:pt x="176" y="738"/>
                    </a:lnTo>
                    <a:lnTo>
                      <a:pt x="172" y="740"/>
                    </a:lnTo>
                    <a:lnTo>
                      <a:pt x="169" y="741"/>
                    </a:lnTo>
                    <a:lnTo>
                      <a:pt x="165" y="742"/>
                    </a:lnTo>
                    <a:lnTo>
                      <a:pt x="162" y="745"/>
                    </a:lnTo>
                    <a:lnTo>
                      <a:pt x="159" y="747"/>
                    </a:lnTo>
                    <a:lnTo>
                      <a:pt x="155" y="750"/>
                    </a:lnTo>
                    <a:lnTo>
                      <a:pt x="152" y="752"/>
                    </a:lnTo>
                    <a:lnTo>
                      <a:pt x="149" y="757"/>
                    </a:lnTo>
                    <a:lnTo>
                      <a:pt x="144" y="758"/>
                    </a:lnTo>
                    <a:lnTo>
                      <a:pt x="139" y="761"/>
                    </a:lnTo>
                    <a:lnTo>
                      <a:pt x="136" y="762"/>
                    </a:lnTo>
                    <a:lnTo>
                      <a:pt x="134" y="765"/>
                    </a:lnTo>
                    <a:lnTo>
                      <a:pt x="131" y="768"/>
                    </a:lnTo>
                    <a:lnTo>
                      <a:pt x="126" y="771"/>
                    </a:lnTo>
                    <a:lnTo>
                      <a:pt x="125" y="772"/>
                    </a:lnTo>
                    <a:lnTo>
                      <a:pt x="122" y="775"/>
                    </a:lnTo>
                    <a:lnTo>
                      <a:pt x="117" y="779"/>
                    </a:lnTo>
                    <a:lnTo>
                      <a:pt x="114" y="784"/>
                    </a:lnTo>
                    <a:lnTo>
                      <a:pt x="108" y="788"/>
                    </a:lnTo>
                    <a:lnTo>
                      <a:pt x="105" y="792"/>
                    </a:lnTo>
                    <a:lnTo>
                      <a:pt x="102" y="796"/>
                    </a:lnTo>
                    <a:lnTo>
                      <a:pt x="99" y="799"/>
                    </a:lnTo>
                    <a:lnTo>
                      <a:pt x="98" y="802"/>
                    </a:lnTo>
                    <a:lnTo>
                      <a:pt x="97" y="808"/>
                    </a:lnTo>
                    <a:lnTo>
                      <a:pt x="94" y="809"/>
                    </a:lnTo>
                    <a:lnTo>
                      <a:pt x="94" y="812"/>
                    </a:lnTo>
                    <a:lnTo>
                      <a:pt x="92" y="816"/>
                    </a:lnTo>
                    <a:lnTo>
                      <a:pt x="92" y="819"/>
                    </a:lnTo>
                    <a:lnTo>
                      <a:pt x="90" y="822"/>
                    </a:lnTo>
                    <a:lnTo>
                      <a:pt x="90" y="826"/>
                    </a:lnTo>
                    <a:lnTo>
                      <a:pt x="87" y="831"/>
                    </a:lnTo>
                    <a:lnTo>
                      <a:pt x="85" y="832"/>
                    </a:lnTo>
                    <a:lnTo>
                      <a:pt x="82" y="833"/>
                    </a:lnTo>
                    <a:lnTo>
                      <a:pt x="78" y="833"/>
                    </a:lnTo>
                    <a:lnTo>
                      <a:pt x="77" y="833"/>
                    </a:lnTo>
                    <a:lnTo>
                      <a:pt x="74" y="833"/>
                    </a:lnTo>
                    <a:lnTo>
                      <a:pt x="71" y="832"/>
                    </a:lnTo>
                    <a:lnTo>
                      <a:pt x="68" y="832"/>
                    </a:lnTo>
                    <a:lnTo>
                      <a:pt x="64" y="829"/>
                    </a:lnTo>
                    <a:lnTo>
                      <a:pt x="60" y="825"/>
                    </a:lnTo>
                    <a:lnTo>
                      <a:pt x="57" y="822"/>
                    </a:lnTo>
                    <a:lnTo>
                      <a:pt x="55" y="819"/>
                    </a:lnTo>
                    <a:lnTo>
                      <a:pt x="53" y="818"/>
                    </a:lnTo>
                    <a:lnTo>
                      <a:pt x="51" y="815"/>
                    </a:lnTo>
                    <a:lnTo>
                      <a:pt x="48" y="809"/>
                    </a:lnTo>
                    <a:lnTo>
                      <a:pt x="47" y="805"/>
                    </a:lnTo>
                    <a:lnTo>
                      <a:pt x="44" y="799"/>
                    </a:lnTo>
                    <a:lnTo>
                      <a:pt x="43" y="795"/>
                    </a:lnTo>
                    <a:lnTo>
                      <a:pt x="40" y="789"/>
                    </a:lnTo>
                    <a:lnTo>
                      <a:pt x="40" y="785"/>
                    </a:lnTo>
                    <a:lnTo>
                      <a:pt x="36" y="779"/>
                    </a:lnTo>
                    <a:lnTo>
                      <a:pt x="34" y="772"/>
                    </a:lnTo>
                    <a:lnTo>
                      <a:pt x="31" y="765"/>
                    </a:lnTo>
                    <a:lnTo>
                      <a:pt x="30" y="759"/>
                    </a:lnTo>
                    <a:lnTo>
                      <a:pt x="28" y="751"/>
                    </a:lnTo>
                    <a:lnTo>
                      <a:pt x="27" y="744"/>
                    </a:lnTo>
                    <a:lnTo>
                      <a:pt x="24" y="735"/>
                    </a:lnTo>
                    <a:lnTo>
                      <a:pt x="21" y="728"/>
                    </a:lnTo>
                    <a:lnTo>
                      <a:pt x="20" y="721"/>
                    </a:lnTo>
                    <a:lnTo>
                      <a:pt x="18" y="713"/>
                    </a:lnTo>
                    <a:lnTo>
                      <a:pt x="16" y="704"/>
                    </a:lnTo>
                    <a:lnTo>
                      <a:pt x="16" y="694"/>
                    </a:lnTo>
                    <a:lnTo>
                      <a:pt x="13" y="686"/>
                    </a:lnTo>
                    <a:lnTo>
                      <a:pt x="13" y="677"/>
                    </a:lnTo>
                    <a:lnTo>
                      <a:pt x="10" y="667"/>
                    </a:lnTo>
                    <a:lnTo>
                      <a:pt x="9" y="657"/>
                    </a:lnTo>
                    <a:lnTo>
                      <a:pt x="7" y="649"/>
                    </a:lnTo>
                    <a:lnTo>
                      <a:pt x="6" y="639"/>
                    </a:lnTo>
                    <a:lnTo>
                      <a:pt x="6" y="629"/>
                    </a:lnTo>
                    <a:lnTo>
                      <a:pt x="4" y="619"/>
                    </a:lnTo>
                    <a:lnTo>
                      <a:pt x="3" y="607"/>
                    </a:lnTo>
                    <a:lnTo>
                      <a:pt x="3" y="599"/>
                    </a:lnTo>
                    <a:lnTo>
                      <a:pt x="1" y="589"/>
                    </a:lnTo>
                    <a:lnTo>
                      <a:pt x="0" y="577"/>
                    </a:lnTo>
                    <a:lnTo>
                      <a:pt x="0" y="567"/>
                    </a:lnTo>
                    <a:lnTo>
                      <a:pt x="0" y="556"/>
                    </a:lnTo>
                    <a:lnTo>
                      <a:pt x="0" y="545"/>
                    </a:lnTo>
                    <a:lnTo>
                      <a:pt x="0" y="535"/>
                    </a:lnTo>
                    <a:lnTo>
                      <a:pt x="0" y="525"/>
                    </a:lnTo>
                    <a:lnTo>
                      <a:pt x="0" y="513"/>
                    </a:lnTo>
                    <a:lnTo>
                      <a:pt x="0" y="502"/>
                    </a:lnTo>
                    <a:lnTo>
                      <a:pt x="0" y="492"/>
                    </a:lnTo>
                    <a:lnTo>
                      <a:pt x="1" y="482"/>
                    </a:lnTo>
                    <a:lnTo>
                      <a:pt x="3" y="469"/>
                    </a:lnTo>
                    <a:lnTo>
                      <a:pt x="3" y="459"/>
                    </a:lnTo>
                    <a:lnTo>
                      <a:pt x="4" y="448"/>
                    </a:lnTo>
                    <a:lnTo>
                      <a:pt x="6" y="438"/>
                    </a:lnTo>
                    <a:lnTo>
                      <a:pt x="9" y="427"/>
                    </a:lnTo>
                    <a:lnTo>
                      <a:pt x="9" y="415"/>
                    </a:lnTo>
                    <a:lnTo>
                      <a:pt x="11" y="405"/>
                    </a:lnTo>
                    <a:lnTo>
                      <a:pt x="13" y="394"/>
                    </a:lnTo>
                    <a:lnTo>
                      <a:pt x="16" y="384"/>
                    </a:lnTo>
                    <a:lnTo>
                      <a:pt x="18" y="374"/>
                    </a:lnTo>
                    <a:lnTo>
                      <a:pt x="21" y="363"/>
                    </a:lnTo>
                    <a:lnTo>
                      <a:pt x="24" y="354"/>
                    </a:lnTo>
                    <a:lnTo>
                      <a:pt x="27" y="343"/>
                    </a:lnTo>
                    <a:lnTo>
                      <a:pt x="30" y="333"/>
                    </a:lnTo>
                    <a:lnTo>
                      <a:pt x="34" y="324"/>
                    </a:lnTo>
                    <a:lnTo>
                      <a:pt x="40" y="313"/>
                    </a:lnTo>
                    <a:lnTo>
                      <a:pt x="44" y="304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Freeform 11"/>
              <p:cNvSpPr>
                <a:spLocks/>
              </p:cNvSpPr>
              <p:nvPr/>
            </p:nvSpPr>
            <p:spPr bwMode="auto">
              <a:xfrm>
                <a:off x="1923" y="937"/>
                <a:ext cx="81" cy="29"/>
              </a:xfrm>
              <a:custGeom>
                <a:avLst/>
                <a:gdLst>
                  <a:gd name="T0" fmla="*/ 0 w 243"/>
                  <a:gd name="T1" fmla="*/ 0 h 87"/>
                  <a:gd name="T2" fmla="*/ 0 w 243"/>
                  <a:gd name="T3" fmla="*/ 0 h 87"/>
                  <a:gd name="T4" fmla="*/ 0 w 243"/>
                  <a:gd name="T5" fmla="*/ 0 h 87"/>
                  <a:gd name="T6" fmla="*/ 0 w 243"/>
                  <a:gd name="T7" fmla="*/ 0 h 87"/>
                  <a:gd name="T8" fmla="*/ 0 w 243"/>
                  <a:gd name="T9" fmla="*/ 0 h 87"/>
                  <a:gd name="T10" fmla="*/ 0 w 243"/>
                  <a:gd name="T11" fmla="*/ 0 h 87"/>
                  <a:gd name="T12" fmla="*/ 0 w 243"/>
                  <a:gd name="T13" fmla="*/ 0 h 87"/>
                  <a:gd name="T14" fmla="*/ 0 w 243"/>
                  <a:gd name="T15" fmla="*/ 0 h 87"/>
                  <a:gd name="T16" fmla="*/ 0 w 243"/>
                  <a:gd name="T17" fmla="*/ 0 h 87"/>
                  <a:gd name="T18" fmla="*/ 0 w 243"/>
                  <a:gd name="T19" fmla="*/ 0 h 87"/>
                  <a:gd name="T20" fmla="*/ 0 w 243"/>
                  <a:gd name="T21" fmla="*/ 0 h 87"/>
                  <a:gd name="T22" fmla="*/ 0 w 243"/>
                  <a:gd name="T23" fmla="*/ 0 h 87"/>
                  <a:gd name="T24" fmla="*/ 0 w 243"/>
                  <a:gd name="T25" fmla="*/ 0 h 87"/>
                  <a:gd name="T26" fmla="*/ 0 w 243"/>
                  <a:gd name="T27" fmla="*/ 0 h 87"/>
                  <a:gd name="T28" fmla="*/ 0 w 243"/>
                  <a:gd name="T29" fmla="*/ 0 h 87"/>
                  <a:gd name="T30" fmla="*/ 0 w 243"/>
                  <a:gd name="T31" fmla="*/ 0 h 87"/>
                  <a:gd name="T32" fmla="*/ 0 w 243"/>
                  <a:gd name="T33" fmla="*/ 0 h 87"/>
                  <a:gd name="T34" fmla="*/ 0 w 243"/>
                  <a:gd name="T35" fmla="*/ 0 h 87"/>
                  <a:gd name="T36" fmla="*/ 0 w 243"/>
                  <a:gd name="T37" fmla="*/ 0 h 87"/>
                  <a:gd name="T38" fmla="*/ 0 w 243"/>
                  <a:gd name="T39" fmla="*/ 0 h 87"/>
                  <a:gd name="T40" fmla="*/ 0 w 243"/>
                  <a:gd name="T41" fmla="*/ 0 h 87"/>
                  <a:gd name="T42" fmla="*/ 0 w 243"/>
                  <a:gd name="T43" fmla="*/ 0 h 87"/>
                  <a:gd name="T44" fmla="*/ 0 w 243"/>
                  <a:gd name="T45" fmla="*/ 0 h 87"/>
                  <a:gd name="T46" fmla="*/ 0 w 243"/>
                  <a:gd name="T47" fmla="*/ 0 h 87"/>
                  <a:gd name="T48" fmla="*/ 0 w 243"/>
                  <a:gd name="T49" fmla="*/ 0 h 87"/>
                  <a:gd name="T50" fmla="*/ 0 w 243"/>
                  <a:gd name="T51" fmla="*/ 0 h 87"/>
                  <a:gd name="T52" fmla="*/ 0 w 243"/>
                  <a:gd name="T53" fmla="*/ 0 h 87"/>
                  <a:gd name="T54" fmla="*/ 0 w 243"/>
                  <a:gd name="T55" fmla="*/ 0 h 87"/>
                  <a:gd name="T56" fmla="*/ 0 w 243"/>
                  <a:gd name="T57" fmla="*/ 0 h 87"/>
                  <a:gd name="T58" fmla="*/ 0 w 243"/>
                  <a:gd name="T59" fmla="*/ 0 h 87"/>
                  <a:gd name="T60" fmla="*/ 0 w 243"/>
                  <a:gd name="T61" fmla="*/ 0 h 87"/>
                  <a:gd name="T62" fmla="*/ 0 w 243"/>
                  <a:gd name="T63" fmla="*/ 0 h 87"/>
                  <a:gd name="T64" fmla="*/ 0 w 243"/>
                  <a:gd name="T65" fmla="*/ 0 h 87"/>
                  <a:gd name="T66" fmla="*/ 0 w 243"/>
                  <a:gd name="T67" fmla="*/ 0 h 87"/>
                  <a:gd name="T68" fmla="*/ 0 w 243"/>
                  <a:gd name="T69" fmla="*/ 0 h 87"/>
                  <a:gd name="T70" fmla="*/ 0 w 243"/>
                  <a:gd name="T71" fmla="*/ 0 h 87"/>
                  <a:gd name="T72" fmla="*/ 0 w 243"/>
                  <a:gd name="T73" fmla="*/ 0 h 87"/>
                  <a:gd name="T74" fmla="*/ 0 w 243"/>
                  <a:gd name="T75" fmla="*/ 0 h 87"/>
                  <a:gd name="T76" fmla="*/ 0 w 243"/>
                  <a:gd name="T77" fmla="*/ 0 h 87"/>
                  <a:gd name="T78" fmla="*/ 0 w 243"/>
                  <a:gd name="T79" fmla="*/ 0 h 87"/>
                  <a:gd name="T80" fmla="*/ 0 w 243"/>
                  <a:gd name="T81" fmla="*/ 0 h 87"/>
                  <a:gd name="T82" fmla="*/ 0 w 243"/>
                  <a:gd name="T83" fmla="*/ 0 h 87"/>
                  <a:gd name="T84" fmla="*/ 0 w 243"/>
                  <a:gd name="T85" fmla="*/ 0 h 87"/>
                  <a:gd name="T86" fmla="*/ 0 w 243"/>
                  <a:gd name="T87" fmla="*/ 0 h 87"/>
                  <a:gd name="T88" fmla="*/ 0 w 243"/>
                  <a:gd name="T89" fmla="*/ 0 h 87"/>
                  <a:gd name="T90" fmla="*/ 0 w 243"/>
                  <a:gd name="T91" fmla="*/ 0 h 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43"/>
                  <a:gd name="T139" fmla="*/ 0 h 87"/>
                  <a:gd name="T140" fmla="*/ 243 w 243"/>
                  <a:gd name="T141" fmla="*/ 87 h 8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43" h="87">
                    <a:moveTo>
                      <a:pt x="77" y="6"/>
                    </a:moveTo>
                    <a:lnTo>
                      <a:pt x="80" y="4"/>
                    </a:lnTo>
                    <a:lnTo>
                      <a:pt x="83" y="3"/>
                    </a:lnTo>
                    <a:lnTo>
                      <a:pt x="86" y="3"/>
                    </a:lnTo>
                    <a:lnTo>
                      <a:pt x="90" y="3"/>
                    </a:lnTo>
                    <a:lnTo>
                      <a:pt x="94" y="1"/>
                    </a:lnTo>
                    <a:lnTo>
                      <a:pt x="96" y="0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6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7" y="0"/>
                    </a:lnTo>
                    <a:lnTo>
                      <a:pt x="141" y="0"/>
                    </a:lnTo>
                    <a:lnTo>
                      <a:pt x="145" y="1"/>
                    </a:lnTo>
                    <a:lnTo>
                      <a:pt x="150" y="3"/>
                    </a:lnTo>
                    <a:lnTo>
                      <a:pt x="154" y="3"/>
                    </a:lnTo>
                    <a:lnTo>
                      <a:pt x="157" y="3"/>
                    </a:lnTo>
                    <a:lnTo>
                      <a:pt x="161" y="4"/>
                    </a:lnTo>
                    <a:lnTo>
                      <a:pt x="165" y="6"/>
                    </a:lnTo>
                    <a:lnTo>
                      <a:pt x="170" y="7"/>
                    </a:lnTo>
                    <a:lnTo>
                      <a:pt x="175" y="7"/>
                    </a:lnTo>
                    <a:lnTo>
                      <a:pt x="180" y="10"/>
                    </a:lnTo>
                    <a:lnTo>
                      <a:pt x="182" y="11"/>
                    </a:lnTo>
                    <a:lnTo>
                      <a:pt x="188" y="13"/>
                    </a:lnTo>
                    <a:lnTo>
                      <a:pt x="192" y="16"/>
                    </a:lnTo>
                    <a:lnTo>
                      <a:pt x="197" y="17"/>
                    </a:lnTo>
                    <a:lnTo>
                      <a:pt x="202" y="18"/>
                    </a:lnTo>
                    <a:lnTo>
                      <a:pt x="207" y="21"/>
                    </a:lnTo>
                    <a:lnTo>
                      <a:pt x="211" y="23"/>
                    </a:lnTo>
                    <a:lnTo>
                      <a:pt x="214" y="26"/>
                    </a:lnTo>
                    <a:lnTo>
                      <a:pt x="218" y="27"/>
                    </a:lnTo>
                    <a:lnTo>
                      <a:pt x="221" y="28"/>
                    </a:lnTo>
                    <a:lnTo>
                      <a:pt x="224" y="31"/>
                    </a:lnTo>
                    <a:lnTo>
                      <a:pt x="228" y="33"/>
                    </a:lnTo>
                    <a:lnTo>
                      <a:pt x="231" y="36"/>
                    </a:lnTo>
                    <a:lnTo>
                      <a:pt x="235" y="37"/>
                    </a:lnTo>
                    <a:lnTo>
                      <a:pt x="238" y="40"/>
                    </a:lnTo>
                    <a:lnTo>
                      <a:pt x="241" y="43"/>
                    </a:lnTo>
                    <a:lnTo>
                      <a:pt x="243" y="45"/>
                    </a:lnTo>
                    <a:lnTo>
                      <a:pt x="243" y="50"/>
                    </a:lnTo>
                    <a:lnTo>
                      <a:pt x="241" y="54"/>
                    </a:lnTo>
                    <a:lnTo>
                      <a:pt x="238" y="55"/>
                    </a:lnTo>
                    <a:lnTo>
                      <a:pt x="235" y="57"/>
                    </a:lnTo>
                    <a:lnTo>
                      <a:pt x="232" y="58"/>
                    </a:lnTo>
                    <a:lnTo>
                      <a:pt x="228" y="60"/>
                    </a:lnTo>
                    <a:lnTo>
                      <a:pt x="222" y="60"/>
                    </a:lnTo>
                    <a:lnTo>
                      <a:pt x="216" y="60"/>
                    </a:lnTo>
                    <a:lnTo>
                      <a:pt x="214" y="60"/>
                    </a:lnTo>
                    <a:lnTo>
                      <a:pt x="211" y="60"/>
                    </a:lnTo>
                    <a:lnTo>
                      <a:pt x="208" y="60"/>
                    </a:lnTo>
                    <a:lnTo>
                      <a:pt x="205" y="58"/>
                    </a:lnTo>
                    <a:lnTo>
                      <a:pt x="202" y="57"/>
                    </a:lnTo>
                    <a:lnTo>
                      <a:pt x="198" y="57"/>
                    </a:lnTo>
                    <a:lnTo>
                      <a:pt x="194" y="55"/>
                    </a:lnTo>
                    <a:lnTo>
                      <a:pt x="191" y="54"/>
                    </a:lnTo>
                    <a:lnTo>
                      <a:pt x="188" y="54"/>
                    </a:lnTo>
                    <a:lnTo>
                      <a:pt x="184" y="53"/>
                    </a:lnTo>
                    <a:lnTo>
                      <a:pt x="181" y="53"/>
                    </a:lnTo>
                    <a:lnTo>
                      <a:pt x="177" y="51"/>
                    </a:lnTo>
                    <a:lnTo>
                      <a:pt x="174" y="50"/>
                    </a:lnTo>
                    <a:lnTo>
                      <a:pt x="168" y="50"/>
                    </a:lnTo>
                    <a:lnTo>
                      <a:pt x="164" y="47"/>
                    </a:lnTo>
                    <a:lnTo>
                      <a:pt x="161" y="47"/>
                    </a:lnTo>
                    <a:lnTo>
                      <a:pt x="157" y="47"/>
                    </a:lnTo>
                    <a:lnTo>
                      <a:pt x="151" y="45"/>
                    </a:lnTo>
                    <a:lnTo>
                      <a:pt x="148" y="45"/>
                    </a:lnTo>
                    <a:lnTo>
                      <a:pt x="143" y="47"/>
                    </a:lnTo>
                    <a:lnTo>
                      <a:pt x="138" y="47"/>
                    </a:lnTo>
                    <a:lnTo>
                      <a:pt x="133" y="47"/>
                    </a:lnTo>
                    <a:lnTo>
                      <a:pt x="128" y="47"/>
                    </a:lnTo>
                    <a:lnTo>
                      <a:pt x="124" y="50"/>
                    </a:lnTo>
                    <a:lnTo>
                      <a:pt x="118" y="51"/>
                    </a:lnTo>
                    <a:lnTo>
                      <a:pt x="113" y="53"/>
                    </a:lnTo>
                    <a:lnTo>
                      <a:pt x="108" y="54"/>
                    </a:lnTo>
                    <a:lnTo>
                      <a:pt x="103" y="57"/>
                    </a:lnTo>
                    <a:lnTo>
                      <a:pt x="100" y="58"/>
                    </a:lnTo>
                    <a:lnTo>
                      <a:pt x="97" y="60"/>
                    </a:lnTo>
                    <a:lnTo>
                      <a:pt x="94" y="60"/>
                    </a:lnTo>
                    <a:lnTo>
                      <a:pt x="93" y="63"/>
                    </a:lnTo>
                    <a:lnTo>
                      <a:pt x="86" y="64"/>
                    </a:lnTo>
                    <a:lnTo>
                      <a:pt x="81" y="67"/>
                    </a:lnTo>
                    <a:lnTo>
                      <a:pt x="76" y="68"/>
                    </a:lnTo>
                    <a:lnTo>
                      <a:pt x="72" y="71"/>
                    </a:lnTo>
                    <a:lnTo>
                      <a:pt x="67" y="71"/>
                    </a:lnTo>
                    <a:lnTo>
                      <a:pt x="63" y="74"/>
                    </a:lnTo>
                    <a:lnTo>
                      <a:pt x="57" y="75"/>
                    </a:lnTo>
                    <a:lnTo>
                      <a:pt x="53" y="78"/>
                    </a:lnTo>
                    <a:lnTo>
                      <a:pt x="49" y="78"/>
                    </a:lnTo>
                    <a:lnTo>
                      <a:pt x="46" y="81"/>
                    </a:lnTo>
                    <a:lnTo>
                      <a:pt x="42" y="81"/>
                    </a:lnTo>
                    <a:lnTo>
                      <a:pt x="39" y="84"/>
                    </a:lnTo>
                    <a:lnTo>
                      <a:pt x="36" y="84"/>
                    </a:lnTo>
                    <a:lnTo>
                      <a:pt x="32" y="85"/>
                    </a:lnTo>
                    <a:lnTo>
                      <a:pt x="29" y="85"/>
                    </a:lnTo>
                    <a:lnTo>
                      <a:pt x="26" y="87"/>
                    </a:lnTo>
                    <a:lnTo>
                      <a:pt x="23" y="87"/>
                    </a:lnTo>
                    <a:lnTo>
                      <a:pt x="20" y="87"/>
                    </a:lnTo>
                    <a:lnTo>
                      <a:pt x="15" y="87"/>
                    </a:lnTo>
                    <a:lnTo>
                      <a:pt x="10" y="85"/>
                    </a:lnTo>
                    <a:lnTo>
                      <a:pt x="6" y="82"/>
                    </a:lnTo>
                    <a:lnTo>
                      <a:pt x="3" y="80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2" y="54"/>
                    </a:lnTo>
                    <a:lnTo>
                      <a:pt x="5" y="50"/>
                    </a:lnTo>
                    <a:lnTo>
                      <a:pt x="9" y="44"/>
                    </a:lnTo>
                    <a:lnTo>
                      <a:pt x="12" y="40"/>
                    </a:lnTo>
                    <a:lnTo>
                      <a:pt x="15" y="37"/>
                    </a:lnTo>
                    <a:lnTo>
                      <a:pt x="18" y="36"/>
                    </a:lnTo>
                    <a:lnTo>
                      <a:pt x="20" y="33"/>
                    </a:lnTo>
                    <a:lnTo>
                      <a:pt x="23" y="31"/>
                    </a:lnTo>
                    <a:lnTo>
                      <a:pt x="26" y="28"/>
                    </a:lnTo>
                    <a:lnTo>
                      <a:pt x="29" y="26"/>
                    </a:lnTo>
                    <a:lnTo>
                      <a:pt x="32" y="24"/>
                    </a:lnTo>
                    <a:lnTo>
                      <a:pt x="36" y="23"/>
                    </a:lnTo>
                    <a:lnTo>
                      <a:pt x="39" y="21"/>
                    </a:lnTo>
                    <a:lnTo>
                      <a:pt x="42" y="18"/>
                    </a:lnTo>
                    <a:lnTo>
                      <a:pt x="46" y="17"/>
                    </a:lnTo>
                    <a:lnTo>
                      <a:pt x="49" y="16"/>
                    </a:lnTo>
                    <a:lnTo>
                      <a:pt x="52" y="14"/>
                    </a:lnTo>
                    <a:lnTo>
                      <a:pt x="56" y="13"/>
                    </a:lnTo>
                    <a:lnTo>
                      <a:pt x="59" y="10"/>
                    </a:lnTo>
                    <a:lnTo>
                      <a:pt x="64" y="10"/>
                    </a:lnTo>
                    <a:lnTo>
                      <a:pt x="67" y="7"/>
                    </a:lnTo>
                    <a:lnTo>
                      <a:pt x="70" y="7"/>
                    </a:lnTo>
                    <a:lnTo>
                      <a:pt x="73" y="6"/>
                    </a:lnTo>
                    <a:lnTo>
                      <a:pt x="7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6" name="Freeform 12"/>
              <p:cNvSpPr>
                <a:spLocks/>
              </p:cNvSpPr>
              <p:nvPr/>
            </p:nvSpPr>
            <p:spPr bwMode="auto">
              <a:xfrm>
                <a:off x="2190" y="1213"/>
                <a:ext cx="34" cy="110"/>
              </a:xfrm>
              <a:custGeom>
                <a:avLst/>
                <a:gdLst>
                  <a:gd name="T0" fmla="*/ 0 w 102"/>
                  <a:gd name="T1" fmla="*/ 0 h 330"/>
                  <a:gd name="T2" fmla="*/ 0 w 102"/>
                  <a:gd name="T3" fmla="*/ 0 h 330"/>
                  <a:gd name="T4" fmla="*/ 0 w 102"/>
                  <a:gd name="T5" fmla="*/ 0 h 330"/>
                  <a:gd name="T6" fmla="*/ 0 w 102"/>
                  <a:gd name="T7" fmla="*/ 0 h 330"/>
                  <a:gd name="T8" fmla="*/ 0 w 102"/>
                  <a:gd name="T9" fmla="*/ 0 h 330"/>
                  <a:gd name="T10" fmla="*/ 0 w 102"/>
                  <a:gd name="T11" fmla="*/ 0 h 330"/>
                  <a:gd name="T12" fmla="*/ 0 w 102"/>
                  <a:gd name="T13" fmla="*/ 0 h 330"/>
                  <a:gd name="T14" fmla="*/ 0 w 102"/>
                  <a:gd name="T15" fmla="*/ 0 h 330"/>
                  <a:gd name="T16" fmla="*/ 0 w 102"/>
                  <a:gd name="T17" fmla="*/ 0 h 330"/>
                  <a:gd name="T18" fmla="*/ 0 w 102"/>
                  <a:gd name="T19" fmla="*/ 0 h 330"/>
                  <a:gd name="T20" fmla="*/ 0 w 102"/>
                  <a:gd name="T21" fmla="*/ 0 h 330"/>
                  <a:gd name="T22" fmla="*/ 0 w 102"/>
                  <a:gd name="T23" fmla="*/ 0 h 330"/>
                  <a:gd name="T24" fmla="*/ 0 w 102"/>
                  <a:gd name="T25" fmla="*/ 0 h 330"/>
                  <a:gd name="T26" fmla="*/ 0 w 102"/>
                  <a:gd name="T27" fmla="*/ 0 h 330"/>
                  <a:gd name="T28" fmla="*/ 0 w 102"/>
                  <a:gd name="T29" fmla="*/ 0 h 330"/>
                  <a:gd name="T30" fmla="*/ 0 w 102"/>
                  <a:gd name="T31" fmla="*/ 0 h 330"/>
                  <a:gd name="T32" fmla="*/ 0 w 102"/>
                  <a:gd name="T33" fmla="*/ 0 h 330"/>
                  <a:gd name="T34" fmla="*/ 0 w 102"/>
                  <a:gd name="T35" fmla="*/ 0 h 330"/>
                  <a:gd name="T36" fmla="*/ 0 w 102"/>
                  <a:gd name="T37" fmla="*/ 0 h 330"/>
                  <a:gd name="T38" fmla="*/ 0 w 102"/>
                  <a:gd name="T39" fmla="*/ 0 h 330"/>
                  <a:gd name="T40" fmla="*/ 0 w 102"/>
                  <a:gd name="T41" fmla="*/ 0 h 330"/>
                  <a:gd name="T42" fmla="*/ 0 w 102"/>
                  <a:gd name="T43" fmla="*/ 0 h 330"/>
                  <a:gd name="T44" fmla="*/ 0 w 102"/>
                  <a:gd name="T45" fmla="*/ 0 h 330"/>
                  <a:gd name="T46" fmla="*/ 0 w 102"/>
                  <a:gd name="T47" fmla="*/ 0 h 330"/>
                  <a:gd name="T48" fmla="*/ 0 w 102"/>
                  <a:gd name="T49" fmla="*/ 0 h 330"/>
                  <a:gd name="T50" fmla="*/ 0 w 102"/>
                  <a:gd name="T51" fmla="*/ 0 h 330"/>
                  <a:gd name="T52" fmla="*/ 0 w 102"/>
                  <a:gd name="T53" fmla="*/ 0 h 330"/>
                  <a:gd name="T54" fmla="*/ 0 w 102"/>
                  <a:gd name="T55" fmla="*/ 0 h 330"/>
                  <a:gd name="T56" fmla="*/ 0 w 102"/>
                  <a:gd name="T57" fmla="*/ 0 h 330"/>
                  <a:gd name="T58" fmla="*/ 0 w 102"/>
                  <a:gd name="T59" fmla="*/ 0 h 330"/>
                  <a:gd name="T60" fmla="*/ 0 w 102"/>
                  <a:gd name="T61" fmla="*/ 0 h 330"/>
                  <a:gd name="T62" fmla="*/ 0 w 102"/>
                  <a:gd name="T63" fmla="*/ 0 h 330"/>
                  <a:gd name="T64" fmla="*/ 0 w 102"/>
                  <a:gd name="T65" fmla="*/ 0 h 330"/>
                  <a:gd name="T66" fmla="*/ 0 w 102"/>
                  <a:gd name="T67" fmla="*/ 0 h 330"/>
                  <a:gd name="T68" fmla="*/ 0 w 102"/>
                  <a:gd name="T69" fmla="*/ 0 h 330"/>
                  <a:gd name="T70" fmla="*/ 0 w 102"/>
                  <a:gd name="T71" fmla="*/ 0 h 330"/>
                  <a:gd name="T72" fmla="*/ 0 w 102"/>
                  <a:gd name="T73" fmla="*/ 0 h 330"/>
                  <a:gd name="T74" fmla="*/ 0 w 102"/>
                  <a:gd name="T75" fmla="*/ 0 h 330"/>
                  <a:gd name="T76" fmla="*/ 0 w 102"/>
                  <a:gd name="T77" fmla="*/ 0 h 330"/>
                  <a:gd name="T78" fmla="*/ 0 w 102"/>
                  <a:gd name="T79" fmla="*/ 0 h 330"/>
                  <a:gd name="T80" fmla="*/ 0 w 102"/>
                  <a:gd name="T81" fmla="*/ 0 h 330"/>
                  <a:gd name="T82" fmla="*/ 0 w 102"/>
                  <a:gd name="T83" fmla="*/ 0 h 330"/>
                  <a:gd name="T84" fmla="*/ 0 w 102"/>
                  <a:gd name="T85" fmla="*/ 0 h 330"/>
                  <a:gd name="T86" fmla="*/ 0 w 102"/>
                  <a:gd name="T87" fmla="*/ 0 h 330"/>
                  <a:gd name="T88" fmla="*/ 0 w 102"/>
                  <a:gd name="T89" fmla="*/ 0 h 330"/>
                  <a:gd name="T90" fmla="*/ 0 w 102"/>
                  <a:gd name="T91" fmla="*/ 0 h 330"/>
                  <a:gd name="T92" fmla="*/ 0 w 102"/>
                  <a:gd name="T93" fmla="*/ 0 h 330"/>
                  <a:gd name="T94" fmla="*/ 0 w 102"/>
                  <a:gd name="T95" fmla="*/ 0 h 330"/>
                  <a:gd name="T96" fmla="*/ 0 w 102"/>
                  <a:gd name="T97" fmla="*/ 0 h 330"/>
                  <a:gd name="T98" fmla="*/ 0 w 102"/>
                  <a:gd name="T99" fmla="*/ 0 h 330"/>
                  <a:gd name="T100" fmla="*/ 0 w 102"/>
                  <a:gd name="T101" fmla="*/ 0 h 330"/>
                  <a:gd name="T102" fmla="*/ 0 w 102"/>
                  <a:gd name="T103" fmla="*/ 0 h 330"/>
                  <a:gd name="T104" fmla="*/ 0 w 102"/>
                  <a:gd name="T105" fmla="*/ 0 h 330"/>
                  <a:gd name="T106" fmla="*/ 0 w 102"/>
                  <a:gd name="T107" fmla="*/ 0 h 330"/>
                  <a:gd name="T108" fmla="*/ 0 w 102"/>
                  <a:gd name="T109" fmla="*/ 0 h 330"/>
                  <a:gd name="T110" fmla="*/ 0 w 102"/>
                  <a:gd name="T111" fmla="*/ 0 h 330"/>
                  <a:gd name="T112" fmla="*/ 0 w 102"/>
                  <a:gd name="T113" fmla="*/ 0 h 330"/>
                  <a:gd name="T114" fmla="*/ 0 w 102"/>
                  <a:gd name="T115" fmla="*/ 0 h 33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02"/>
                  <a:gd name="T175" fmla="*/ 0 h 330"/>
                  <a:gd name="T176" fmla="*/ 102 w 102"/>
                  <a:gd name="T177" fmla="*/ 330 h 33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02" h="330">
                    <a:moveTo>
                      <a:pt x="18" y="99"/>
                    </a:moveTo>
                    <a:lnTo>
                      <a:pt x="18" y="102"/>
                    </a:lnTo>
                    <a:lnTo>
                      <a:pt x="18" y="105"/>
                    </a:lnTo>
                    <a:lnTo>
                      <a:pt x="18" y="109"/>
                    </a:lnTo>
                    <a:lnTo>
                      <a:pt x="20" y="112"/>
                    </a:lnTo>
                    <a:lnTo>
                      <a:pt x="20" y="116"/>
                    </a:lnTo>
                    <a:lnTo>
                      <a:pt x="21" y="119"/>
                    </a:lnTo>
                    <a:lnTo>
                      <a:pt x="21" y="125"/>
                    </a:lnTo>
                    <a:lnTo>
                      <a:pt x="21" y="129"/>
                    </a:lnTo>
                    <a:lnTo>
                      <a:pt x="21" y="132"/>
                    </a:lnTo>
                    <a:lnTo>
                      <a:pt x="21" y="136"/>
                    </a:lnTo>
                    <a:lnTo>
                      <a:pt x="21" y="140"/>
                    </a:lnTo>
                    <a:lnTo>
                      <a:pt x="21" y="145"/>
                    </a:lnTo>
                    <a:lnTo>
                      <a:pt x="21" y="150"/>
                    </a:lnTo>
                    <a:lnTo>
                      <a:pt x="21" y="155"/>
                    </a:lnTo>
                    <a:lnTo>
                      <a:pt x="21" y="159"/>
                    </a:lnTo>
                    <a:lnTo>
                      <a:pt x="23" y="163"/>
                    </a:lnTo>
                    <a:lnTo>
                      <a:pt x="21" y="168"/>
                    </a:lnTo>
                    <a:lnTo>
                      <a:pt x="21" y="172"/>
                    </a:lnTo>
                    <a:lnTo>
                      <a:pt x="21" y="177"/>
                    </a:lnTo>
                    <a:lnTo>
                      <a:pt x="21" y="182"/>
                    </a:lnTo>
                    <a:lnTo>
                      <a:pt x="20" y="187"/>
                    </a:lnTo>
                    <a:lnTo>
                      <a:pt x="20" y="190"/>
                    </a:lnTo>
                    <a:lnTo>
                      <a:pt x="20" y="196"/>
                    </a:lnTo>
                    <a:lnTo>
                      <a:pt x="20" y="200"/>
                    </a:lnTo>
                    <a:lnTo>
                      <a:pt x="18" y="206"/>
                    </a:lnTo>
                    <a:lnTo>
                      <a:pt x="18" y="210"/>
                    </a:lnTo>
                    <a:lnTo>
                      <a:pt x="18" y="214"/>
                    </a:lnTo>
                    <a:lnTo>
                      <a:pt x="18" y="219"/>
                    </a:lnTo>
                    <a:lnTo>
                      <a:pt x="18" y="224"/>
                    </a:lnTo>
                    <a:lnTo>
                      <a:pt x="18" y="227"/>
                    </a:lnTo>
                    <a:lnTo>
                      <a:pt x="18" y="233"/>
                    </a:lnTo>
                    <a:lnTo>
                      <a:pt x="18" y="239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5" y="250"/>
                    </a:lnTo>
                    <a:lnTo>
                      <a:pt x="15" y="254"/>
                    </a:lnTo>
                    <a:lnTo>
                      <a:pt x="15" y="259"/>
                    </a:lnTo>
                    <a:lnTo>
                      <a:pt x="15" y="263"/>
                    </a:lnTo>
                    <a:lnTo>
                      <a:pt x="15" y="267"/>
                    </a:lnTo>
                    <a:lnTo>
                      <a:pt x="17" y="271"/>
                    </a:lnTo>
                    <a:lnTo>
                      <a:pt x="17" y="274"/>
                    </a:lnTo>
                    <a:lnTo>
                      <a:pt x="17" y="278"/>
                    </a:lnTo>
                    <a:lnTo>
                      <a:pt x="17" y="281"/>
                    </a:lnTo>
                    <a:lnTo>
                      <a:pt x="17" y="287"/>
                    </a:lnTo>
                    <a:lnTo>
                      <a:pt x="17" y="290"/>
                    </a:lnTo>
                    <a:lnTo>
                      <a:pt x="18" y="293"/>
                    </a:lnTo>
                    <a:lnTo>
                      <a:pt x="18" y="296"/>
                    </a:lnTo>
                    <a:lnTo>
                      <a:pt x="18" y="300"/>
                    </a:lnTo>
                    <a:lnTo>
                      <a:pt x="18" y="303"/>
                    </a:lnTo>
                    <a:lnTo>
                      <a:pt x="20" y="305"/>
                    </a:lnTo>
                    <a:lnTo>
                      <a:pt x="21" y="308"/>
                    </a:lnTo>
                    <a:lnTo>
                      <a:pt x="23" y="310"/>
                    </a:lnTo>
                    <a:lnTo>
                      <a:pt x="25" y="315"/>
                    </a:lnTo>
                    <a:lnTo>
                      <a:pt x="28" y="320"/>
                    </a:lnTo>
                    <a:lnTo>
                      <a:pt x="31" y="323"/>
                    </a:lnTo>
                    <a:lnTo>
                      <a:pt x="34" y="325"/>
                    </a:lnTo>
                    <a:lnTo>
                      <a:pt x="40" y="327"/>
                    </a:lnTo>
                    <a:lnTo>
                      <a:pt x="44" y="328"/>
                    </a:lnTo>
                    <a:lnTo>
                      <a:pt x="48" y="328"/>
                    </a:lnTo>
                    <a:lnTo>
                      <a:pt x="54" y="330"/>
                    </a:lnTo>
                    <a:lnTo>
                      <a:pt x="58" y="328"/>
                    </a:lnTo>
                    <a:lnTo>
                      <a:pt x="62" y="328"/>
                    </a:lnTo>
                    <a:lnTo>
                      <a:pt x="65" y="327"/>
                    </a:lnTo>
                    <a:lnTo>
                      <a:pt x="69" y="325"/>
                    </a:lnTo>
                    <a:lnTo>
                      <a:pt x="72" y="324"/>
                    </a:lnTo>
                    <a:lnTo>
                      <a:pt x="77" y="323"/>
                    </a:lnTo>
                    <a:lnTo>
                      <a:pt x="79" y="320"/>
                    </a:lnTo>
                    <a:lnTo>
                      <a:pt x="82" y="317"/>
                    </a:lnTo>
                    <a:lnTo>
                      <a:pt x="85" y="314"/>
                    </a:lnTo>
                    <a:lnTo>
                      <a:pt x="87" y="311"/>
                    </a:lnTo>
                    <a:lnTo>
                      <a:pt x="89" y="308"/>
                    </a:lnTo>
                    <a:lnTo>
                      <a:pt x="91" y="304"/>
                    </a:lnTo>
                    <a:lnTo>
                      <a:pt x="92" y="300"/>
                    </a:lnTo>
                    <a:lnTo>
                      <a:pt x="95" y="297"/>
                    </a:lnTo>
                    <a:lnTo>
                      <a:pt x="95" y="293"/>
                    </a:lnTo>
                    <a:lnTo>
                      <a:pt x="96" y="288"/>
                    </a:lnTo>
                    <a:lnTo>
                      <a:pt x="98" y="283"/>
                    </a:lnTo>
                    <a:lnTo>
                      <a:pt x="99" y="278"/>
                    </a:lnTo>
                    <a:lnTo>
                      <a:pt x="99" y="274"/>
                    </a:lnTo>
                    <a:lnTo>
                      <a:pt x="99" y="270"/>
                    </a:lnTo>
                    <a:lnTo>
                      <a:pt x="101" y="266"/>
                    </a:lnTo>
                    <a:lnTo>
                      <a:pt x="102" y="260"/>
                    </a:lnTo>
                    <a:lnTo>
                      <a:pt x="102" y="256"/>
                    </a:lnTo>
                    <a:lnTo>
                      <a:pt x="102" y="250"/>
                    </a:lnTo>
                    <a:lnTo>
                      <a:pt x="102" y="244"/>
                    </a:lnTo>
                    <a:lnTo>
                      <a:pt x="102" y="240"/>
                    </a:lnTo>
                    <a:lnTo>
                      <a:pt x="102" y="236"/>
                    </a:lnTo>
                    <a:lnTo>
                      <a:pt x="102" y="230"/>
                    </a:lnTo>
                    <a:lnTo>
                      <a:pt x="101" y="226"/>
                    </a:lnTo>
                    <a:lnTo>
                      <a:pt x="101" y="222"/>
                    </a:lnTo>
                    <a:lnTo>
                      <a:pt x="99" y="219"/>
                    </a:lnTo>
                    <a:lnTo>
                      <a:pt x="99" y="216"/>
                    </a:lnTo>
                    <a:lnTo>
                      <a:pt x="99" y="213"/>
                    </a:lnTo>
                    <a:lnTo>
                      <a:pt x="99" y="210"/>
                    </a:lnTo>
                    <a:lnTo>
                      <a:pt x="98" y="207"/>
                    </a:lnTo>
                    <a:lnTo>
                      <a:pt x="96" y="204"/>
                    </a:lnTo>
                    <a:lnTo>
                      <a:pt x="96" y="200"/>
                    </a:lnTo>
                    <a:lnTo>
                      <a:pt x="96" y="197"/>
                    </a:lnTo>
                    <a:lnTo>
                      <a:pt x="95" y="193"/>
                    </a:lnTo>
                    <a:lnTo>
                      <a:pt x="95" y="189"/>
                    </a:lnTo>
                    <a:lnTo>
                      <a:pt x="94" y="185"/>
                    </a:lnTo>
                    <a:lnTo>
                      <a:pt x="94" y="182"/>
                    </a:lnTo>
                    <a:lnTo>
                      <a:pt x="92" y="176"/>
                    </a:lnTo>
                    <a:lnTo>
                      <a:pt x="91" y="172"/>
                    </a:lnTo>
                    <a:lnTo>
                      <a:pt x="89" y="168"/>
                    </a:lnTo>
                    <a:lnTo>
                      <a:pt x="89" y="163"/>
                    </a:lnTo>
                    <a:lnTo>
                      <a:pt x="88" y="159"/>
                    </a:lnTo>
                    <a:lnTo>
                      <a:pt x="87" y="153"/>
                    </a:lnTo>
                    <a:lnTo>
                      <a:pt x="85" y="149"/>
                    </a:lnTo>
                    <a:lnTo>
                      <a:pt x="84" y="143"/>
                    </a:lnTo>
                    <a:lnTo>
                      <a:pt x="82" y="139"/>
                    </a:lnTo>
                    <a:lnTo>
                      <a:pt x="81" y="135"/>
                    </a:lnTo>
                    <a:lnTo>
                      <a:pt x="79" y="129"/>
                    </a:lnTo>
                    <a:lnTo>
                      <a:pt x="78" y="125"/>
                    </a:lnTo>
                    <a:lnTo>
                      <a:pt x="77" y="119"/>
                    </a:lnTo>
                    <a:lnTo>
                      <a:pt x="74" y="113"/>
                    </a:lnTo>
                    <a:lnTo>
                      <a:pt x="74" y="109"/>
                    </a:lnTo>
                    <a:lnTo>
                      <a:pt x="71" y="104"/>
                    </a:lnTo>
                    <a:lnTo>
                      <a:pt x="71" y="99"/>
                    </a:lnTo>
                    <a:lnTo>
                      <a:pt x="68" y="94"/>
                    </a:lnTo>
                    <a:lnTo>
                      <a:pt x="67" y="89"/>
                    </a:lnTo>
                    <a:lnTo>
                      <a:pt x="65" y="85"/>
                    </a:lnTo>
                    <a:lnTo>
                      <a:pt x="64" y="79"/>
                    </a:lnTo>
                    <a:lnTo>
                      <a:pt x="62" y="75"/>
                    </a:lnTo>
                    <a:lnTo>
                      <a:pt x="61" y="69"/>
                    </a:lnTo>
                    <a:lnTo>
                      <a:pt x="58" y="65"/>
                    </a:lnTo>
                    <a:lnTo>
                      <a:pt x="57" y="61"/>
                    </a:lnTo>
                    <a:lnTo>
                      <a:pt x="55" y="57"/>
                    </a:lnTo>
                    <a:lnTo>
                      <a:pt x="54" y="52"/>
                    </a:lnTo>
                    <a:lnTo>
                      <a:pt x="52" y="48"/>
                    </a:lnTo>
                    <a:lnTo>
                      <a:pt x="50" y="44"/>
                    </a:lnTo>
                    <a:lnTo>
                      <a:pt x="48" y="38"/>
                    </a:lnTo>
                    <a:lnTo>
                      <a:pt x="45" y="35"/>
                    </a:lnTo>
                    <a:lnTo>
                      <a:pt x="44" y="31"/>
                    </a:lnTo>
                    <a:lnTo>
                      <a:pt x="42" y="28"/>
                    </a:lnTo>
                    <a:lnTo>
                      <a:pt x="41" y="25"/>
                    </a:lnTo>
                    <a:lnTo>
                      <a:pt x="40" y="22"/>
                    </a:lnTo>
                    <a:lnTo>
                      <a:pt x="38" y="20"/>
                    </a:lnTo>
                    <a:lnTo>
                      <a:pt x="37" y="17"/>
                    </a:lnTo>
                    <a:lnTo>
                      <a:pt x="34" y="14"/>
                    </a:lnTo>
                    <a:lnTo>
                      <a:pt x="34" y="10"/>
                    </a:lnTo>
                    <a:lnTo>
                      <a:pt x="31" y="8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0" y="0"/>
                    </a:lnTo>
                    <a:lnTo>
                      <a:pt x="15" y="3"/>
                    </a:lnTo>
                    <a:lnTo>
                      <a:pt x="11" y="5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3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1" y="42"/>
                    </a:lnTo>
                    <a:lnTo>
                      <a:pt x="3" y="45"/>
                    </a:lnTo>
                    <a:lnTo>
                      <a:pt x="3" y="48"/>
                    </a:lnTo>
                    <a:lnTo>
                      <a:pt x="4" y="51"/>
                    </a:lnTo>
                    <a:lnTo>
                      <a:pt x="6" y="57"/>
                    </a:lnTo>
                    <a:lnTo>
                      <a:pt x="7" y="59"/>
                    </a:lnTo>
                    <a:lnTo>
                      <a:pt x="8" y="65"/>
                    </a:lnTo>
                    <a:lnTo>
                      <a:pt x="10" y="69"/>
                    </a:lnTo>
                    <a:lnTo>
                      <a:pt x="11" y="75"/>
                    </a:lnTo>
                    <a:lnTo>
                      <a:pt x="11" y="78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4" y="85"/>
                    </a:lnTo>
                    <a:lnTo>
                      <a:pt x="14" y="88"/>
                    </a:lnTo>
                    <a:lnTo>
                      <a:pt x="15" y="91"/>
                    </a:lnTo>
                    <a:lnTo>
                      <a:pt x="15" y="95"/>
                    </a:lnTo>
                    <a:lnTo>
                      <a:pt x="18" y="9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1899" y="1341"/>
                <a:ext cx="50" cy="73"/>
              </a:xfrm>
              <a:custGeom>
                <a:avLst/>
                <a:gdLst>
                  <a:gd name="T0" fmla="*/ 0 w 151"/>
                  <a:gd name="T1" fmla="*/ 0 h 219"/>
                  <a:gd name="T2" fmla="*/ 0 w 151"/>
                  <a:gd name="T3" fmla="*/ 0 h 219"/>
                  <a:gd name="T4" fmla="*/ 0 w 151"/>
                  <a:gd name="T5" fmla="*/ 0 h 219"/>
                  <a:gd name="T6" fmla="*/ 0 w 151"/>
                  <a:gd name="T7" fmla="*/ 0 h 219"/>
                  <a:gd name="T8" fmla="*/ 0 w 151"/>
                  <a:gd name="T9" fmla="*/ 0 h 219"/>
                  <a:gd name="T10" fmla="*/ 0 w 151"/>
                  <a:gd name="T11" fmla="*/ 0 h 219"/>
                  <a:gd name="T12" fmla="*/ 0 w 151"/>
                  <a:gd name="T13" fmla="*/ 0 h 219"/>
                  <a:gd name="T14" fmla="*/ 0 w 151"/>
                  <a:gd name="T15" fmla="*/ 0 h 219"/>
                  <a:gd name="T16" fmla="*/ 0 w 151"/>
                  <a:gd name="T17" fmla="*/ 0 h 219"/>
                  <a:gd name="T18" fmla="*/ 0 w 151"/>
                  <a:gd name="T19" fmla="*/ 0 h 219"/>
                  <a:gd name="T20" fmla="*/ 0 w 151"/>
                  <a:gd name="T21" fmla="*/ 0 h 219"/>
                  <a:gd name="T22" fmla="*/ 0 w 151"/>
                  <a:gd name="T23" fmla="*/ 0 h 219"/>
                  <a:gd name="T24" fmla="*/ 0 w 151"/>
                  <a:gd name="T25" fmla="*/ 0 h 219"/>
                  <a:gd name="T26" fmla="*/ 0 w 151"/>
                  <a:gd name="T27" fmla="*/ 0 h 219"/>
                  <a:gd name="T28" fmla="*/ 0 w 151"/>
                  <a:gd name="T29" fmla="*/ 0 h 219"/>
                  <a:gd name="T30" fmla="*/ 0 w 151"/>
                  <a:gd name="T31" fmla="*/ 0 h 219"/>
                  <a:gd name="T32" fmla="*/ 0 w 151"/>
                  <a:gd name="T33" fmla="*/ 0 h 219"/>
                  <a:gd name="T34" fmla="*/ 0 w 151"/>
                  <a:gd name="T35" fmla="*/ 0 h 219"/>
                  <a:gd name="T36" fmla="*/ 0 w 151"/>
                  <a:gd name="T37" fmla="*/ 0 h 219"/>
                  <a:gd name="T38" fmla="*/ 0 w 151"/>
                  <a:gd name="T39" fmla="*/ 0 h 219"/>
                  <a:gd name="T40" fmla="*/ 0 w 151"/>
                  <a:gd name="T41" fmla="*/ 0 h 219"/>
                  <a:gd name="T42" fmla="*/ 0 w 151"/>
                  <a:gd name="T43" fmla="*/ 0 h 219"/>
                  <a:gd name="T44" fmla="*/ 0 w 151"/>
                  <a:gd name="T45" fmla="*/ 0 h 219"/>
                  <a:gd name="T46" fmla="*/ 0 w 151"/>
                  <a:gd name="T47" fmla="*/ 0 h 219"/>
                  <a:gd name="T48" fmla="*/ 0 w 151"/>
                  <a:gd name="T49" fmla="*/ 0 h 219"/>
                  <a:gd name="T50" fmla="*/ 0 w 151"/>
                  <a:gd name="T51" fmla="*/ 0 h 219"/>
                  <a:gd name="T52" fmla="*/ 0 w 151"/>
                  <a:gd name="T53" fmla="*/ 0 h 219"/>
                  <a:gd name="T54" fmla="*/ 0 w 151"/>
                  <a:gd name="T55" fmla="*/ 0 h 219"/>
                  <a:gd name="T56" fmla="*/ 0 w 151"/>
                  <a:gd name="T57" fmla="*/ 0 h 219"/>
                  <a:gd name="T58" fmla="*/ 0 w 151"/>
                  <a:gd name="T59" fmla="*/ 0 h 219"/>
                  <a:gd name="T60" fmla="*/ 0 w 151"/>
                  <a:gd name="T61" fmla="*/ 0 h 219"/>
                  <a:gd name="T62" fmla="*/ 0 w 151"/>
                  <a:gd name="T63" fmla="*/ 0 h 219"/>
                  <a:gd name="T64" fmla="*/ 0 w 151"/>
                  <a:gd name="T65" fmla="*/ 0 h 219"/>
                  <a:gd name="T66" fmla="*/ 0 w 151"/>
                  <a:gd name="T67" fmla="*/ 0 h 219"/>
                  <a:gd name="T68" fmla="*/ 0 w 151"/>
                  <a:gd name="T69" fmla="*/ 0 h 219"/>
                  <a:gd name="T70" fmla="*/ 0 w 151"/>
                  <a:gd name="T71" fmla="*/ 0 h 219"/>
                  <a:gd name="T72" fmla="*/ 0 w 151"/>
                  <a:gd name="T73" fmla="*/ 0 h 219"/>
                  <a:gd name="T74" fmla="*/ 0 w 151"/>
                  <a:gd name="T75" fmla="*/ 0 h 219"/>
                  <a:gd name="T76" fmla="*/ 0 w 151"/>
                  <a:gd name="T77" fmla="*/ 0 h 219"/>
                  <a:gd name="T78" fmla="*/ 0 w 151"/>
                  <a:gd name="T79" fmla="*/ 0 h 219"/>
                  <a:gd name="T80" fmla="*/ 0 w 151"/>
                  <a:gd name="T81" fmla="*/ 0 h 219"/>
                  <a:gd name="T82" fmla="*/ 0 w 151"/>
                  <a:gd name="T83" fmla="*/ 0 h 219"/>
                  <a:gd name="T84" fmla="*/ 0 w 151"/>
                  <a:gd name="T85" fmla="*/ 0 h 219"/>
                  <a:gd name="T86" fmla="*/ 0 w 151"/>
                  <a:gd name="T87" fmla="*/ 0 h 21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51"/>
                  <a:gd name="T133" fmla="*/ 0 h 219"/>
                  <a:gd name="T134" fmla="*/ 151 w 151"/>
                  <a:gd name="T135" fmla="*/ 219 h 21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51" h="219">
                    <a:moveTo>
                      <a:pt x="2" y="66"/>
                    </a:moveTo>
                    <a:lnTo>
                      <a:pt x="2" y="67"/>
                    </a:lnTo>
                    <a:lnTo>
                      <a:pt x="3" y="70"/>
                    </a:lnTo>
                    <a:lnTo>
                      <a:pt x="5" y="74"/>
                    </a:lnTo>
                    <a:lnTo>
                      <a:pt x="5" y="77"/>
                    </a:lnTo>
                    <a:lnTo>
                      <a:pt x="8" y="80"/>
                    </a:lnTo>
                    <a:lnTo>
                      <a:pt x="9" y="85"/>
                    </a:lnTo>
                    <a:lnTo>
                      <a:pt x="10" y="90"/>
                    </a:lnTo>
                    <a:lnTo>
                      <a:pt x="13" y="94"/>
                    </a:lnTo>
                    <a:lnTo>
                      <a:pt x="13" y="98"/>
                    </a:lnTo>
                    <a:lnTo>
                      <a:pt x="16" y="103"/>
                    </a:lnTo>
                    <a:lnTo>
                      <a:pt x="19" y="108"/>
                    </a:lnTo>
                    <a:lnTo>
                      <a:pt x="22" y="114"/>
                    </a:lnTo>
                    <a:lnTo>
                      <a:pt x="25" y="118"/>
                    </a:lnTo>
                    <a:lnTo>
                      <a:pt x="27" y="124"/>
                    </a:lnTo>
                    <a:lnTo>
                      <a:pt x="29" y="127"/>
                    </a:lnTo>
                    <a:lnTo>
                      <a:pt x="30" y="130"/>
                    </a:lnTo>
                    <a:lnTo>
                      <a:pt x="32" y="132"/>
                    </a:lnTo>
                    <a:lnTo>
                      <a:pt x="33" y="135"/>
                    </a:lnTo>
                    <a:lnTo>
                      <a:pt x="36" y="139"/>
                    </a:lnTo>
                    <a:lnTo>
                      <a:pt x="39" y="145"/>
                    </a:lnTo>
                    <a:lnTo>
                      <a:pt x="42" y="151"/>
                    </a:lnTo>
                    <a:lnTo>
                      <a:pt x="44" y="157"/>
                    </a:lnTo>
                    <a:lnTo>
                      <a:pt x="47" y="161"/>
                    </a:lnTo>
                    <a:lnTo>
                      <a:pt x="52" y="167"/>
                    </a:lnTo>
                    <a:lnTo>
                      <a:pt x="54" y="171"/>
                    </a:lnTo>
                    <a:lnTo>
                      <a:pt x="57" y="176"/>
                    </a:lnTo>
                    <a:lnTo>
                      <a:pt x="60" y="179"/>
                    </a:lnTo>
                    <a:lnTo>
                      <a:pt x="63" y="185"/>
                    </a:lnTo>
                    <a:lnTo>
                      <a:pt x="66" y="188"/>
                    </a:lnTo>
                    <a:lnTo>
                      <a:pt x="70" y="192"/>
                    </a:lnTo>
                    <a:lnTo>
                      <a:pt x="73" y="195"/>
                    </a:lnTo>
                    <a:lnTo>
                      <a:pt x="76" y="198"/>
                    </a:lnTo>
                    <a:lnTo>
                      <a:pt x="80" y="202"/>
                    </a:lnTo>
                    <a:lnTo>
                      <a:pt x="83" y="205"/>
                    </a:lnTo>
                    <a:lnTo>
                      <a:pt x="86" y="205"/>
                    </a:lnTo>
                    <a:lnTo>
                      <a:pt x="89" y="208"/>
                    </a:lnTo>
                    <a:lnTo>
                      <a:pt x="91" y="209"/>
                    </a:lnTo>
                    <a:lnTo>
                      <a:pt x="96" y="211"/>
                    </a:lnTo>
                    <a:lnTo>
                      <a:pt x="98" y="212"/>
                    </a:lnTo>
                    <a:lnTo>
                      <a:pt x="103" y="213"/>
                    </a:lnTo>
                    <a:lnTo>
                      <a:pt x="106" y="215"/>
                    </a:lnTo>
                    <a:lnTo>
                      <a:pt x="110" y="216"/>
                    </a:lnTo>
                    <a:lnTo>
                      <a:pt x="113" y="216"/>
                    </a:lnTo>
                    <a:lnTo>
                      <a:pt x="117" y="218"/>
                    </a:lnTo>
                    <a:lnTo>
                      <a:pt x="120" y="218"/>
                    </a:lnTo>
                    <a:lnTo>
                      <a:pt x="123" y="219"/>
                    </a:lnTo>
                    <a:lnTo>
                      <a:pt x="125" y="219"/>
                    </a:lnTo>
                    <a:lnTo>
                      <a:pt x="128" y="219"/>
                    </a:lnTo>
                    <a:lnTo>
                      <a:pt x="133" y="219"/>
                    </a:lnTo>
                    <a:lnTo>
                      <a:pt x="135" y="219"/>
                    </a:lnTo>
                    <a:lnTo>
                      <a:pt x="141" y="218"/>
                    </a:lnTo>
                    <a:lnTo>
                      <a:pt x="145" y="216"/>
                    </a:lnTo>
                    <a:lnTo>
                      <a:pt x="148" y="213"/>
                    </a:lnTo>
                    <a:lnTo>
                      <a:pt x="150" y="211"/>
                    </a:lnTo>
                    <a:lnTo>
                      <a:pt x="151" y="205"/>
                    </a:lnTo>
                    <a:lnTo>
                      <a:pt x="150" y="202"/>
                    </a:lnTo>
                    <a:lnTo>
                      <a:pt x="150" y="198"/>
                    </a:lnTo>
                    <a:lnTo>
                      <a:pt x="147" y="195"/>
                    </a:lnTo>
                    <a:lnTo>
                      <a:pt x="145" y="192"/>
                    </a:lnTo>
                    <a:lnTo>
                      <a:pt x="144" y="189"/>
                    </a:lnTo>
                    <a:lnTo>
                      <a:pt x="141" y="185"/>
                    </a:lnTo>
                    <a:lnTo>
                      <a:pt x="137" y="181"/>
                    </a:lnTo>
                    <a:lnTo>
                      <a:pt x="135" y="178"/>
                    </a:lnTo>
                    <a:lnTo>
                      <a:pt x="134" y="175"/>
                    </a:lnTo>
                    <a:lnTo>
                      <a:pt x="133" y="172"/>
                    </a:lnTo>
                    <a:lnTo>
                      <a:pt x="131" y="169"/>
                    </a:lnTo>
                    <a:lnTo>
                      <a:pt x="128" y="167"/>
                    </a:lnTo>
                    <a:lnTo>
                      <a:pt x="127" y="164"/>
                    </a:lnTo>
                    <a:lnTo>
                      <a:pt x="125" y="159"/>
                    </a:lnTo>
                    <a:lnTo>
                      <a:pt x="123" y="157"/>
                    </a:lnTo>
                    <a:lnTo>
                      <a:pt x="121" y="152"/>
                    </a:lnTo>
                    <a:lnTo>
                      <a:pt x="120" y="149"/>
                    </a:lnTo>
                    <a:lnTo>
                      <a:pt x="118" y="145"/>
                    </a:lnTo>
                    <a:lnTo>
                      <a:pt x="117" y="141"/>
                    </a:lnTo>
                    <a:lnTo>
                      <a:pt x="114" y="138"/>
                    </a:lnTo>
                    <a:lnTo>
                      <a:pt x="113" y="134"/>
                    </a:lnTo>
                    <a:lnTo>
                      <a:pt x="110" y="130"/>
                    </a:lnTo>
                    <a:lnTo>
                      <a:pt x="108" y="125"/>
                    </a:lnTo>
                    <a:lnTo>
                      <a:pt x="106" y="121"/>
                    </a:lnTo>
                    <a:lnTo>
                      <a:pt x="104" y="117"/>
                    </a:lnTo>
                    <a:lnTo>
                      <a:pt x="101" y="112"/>
                    </a:lnTo>
                    <a:lnTo>
                      <a:pt x="100" y="108"/>
                    </a:lnTo>
                    <a:lnTo>
                      <a:pt x="97" y="104"/>
                    </a:lnTo>
                    <a:lnTo>
                      <a:pt x="96" y="101"/>
                    </a:lnTo>
                    <a:lnTo>
                      <a:pt x="94" y="95"/>
                    </a:lnTo>
                    <a:lnTo>
                      <a:pt x="91" y="93"/>
                    </a:lnTo>
                    <a:lnTo>
                      <a:pt x="89" y="87"/>
                    </a:lnTo>
                    <a:lnTo>
                      <a:pt x="89" y="83"/>
                    </a:lnTo>
                    <a:lnTo>
                      <a:pt x="86" y="78"/>
                    </a:lnTo>
                    <a:lnTo>
                      <a:pt x="83" y="75"/>
                    </a:lnTo>
                    <a:lnTo>
                      <a:pt x="81" y="71"/>
                    </a:lnTo>
                    <a:lnTo>
                      <a:pt x="80" y="67"/>
                    </a:lnTo>
                    <a:lnTo>
                      <a:pt x="76" y="61"/>
                    </a:lnTo>
                    <a:lnTo>
                      <a:pt x="74" y="58"/>
                    </a:lnTo>
                    <a:lnTo>
                      <a:pt x="73" y="54"/>
                    </a:lnTo>
                    <a:lnTo>
                      <a:pt x="71" y="51"/>
                    </a:lnTo>
                    <a:lnTo>
                      <a:pt x="69" y="47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3" y="36"/>
                    </a:lnTo>
                    <a:lnTo>
                      <a:pt x="60" y="33"/>
                    </a:lnTo>
                    <a:lnTo>
                      <a:pt x="59" y="30"/>
                    </a:lnTo>
                    <a:lnTo>
                      <a:pt x="57" y="27"/>
                    </a:lnTo>
                    <a:lnTo>
                      <a:pt x="54" y="24"/>
                    </a:lnTo>
                    <a:lnTo>
                      <a:pt x="53" y="21"/>
                    </a:lnTo>
                    <a:lnTo>
                      <a:pt x="52" y="20"/>
                    </a:lnTo>
                    <a:lnTo>
                      <a:pt x="47" y="14"/>
                    </a:lnTo>
                    <a:lnTo>
                      <a:pt x="44" y="9"/>
                    </a:lnTo>
                    <a:lnTo>
                      <a:pt x="42" y="6"/>
                    </a:lnTo>
                    <a:lnTo>
                      <a:pt x="39" y="3"/>
                    </a:lnTo>
                    <a:lnTo>
                      <a:pt x="36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9" y="2"/>
                    </a:lnTo>
                    <a:lnTo>
                      <a:pt x="25" y="4"/>
                    </a:lnTo>
                    <a:lnTo>
                      <a:pt x="19" y="7"/>
                    </a:lnTo>
                    <a:lnTo>
                      <a:pt x="16" y="9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5" y="24"/>
                    </a:lnTo>
                    <a:lnTo>
                      <a:pt x="5" y="29"/>
                    </a:lnTo>
                    <a:lnTo>
                      <a:pt x="2" y="33"/>
                    </a:lnTo>
                    <a:lnTo>
                      <a:pt x="2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2" y="60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98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/>
      <p:bldP spid="4567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Locks using </a:t>
            </a:r>
            <a:r>
              <a:rPr lang="en-US" altLang="ko-KR" dirty="0" err="1">
                <a:latin typeface="Helvetica" charset="0"/>
                <a:ea typeface="Gulim" charset="0"/>
                <a:cs typeface="Gulim" charset="0"/>
              </a:rPr>
              <a:t>test&amp;set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vs.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Interrupt Disable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52400" y="1539875"/>
            <a:ext cx="4581525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900" dirty="0" err="1">
                <a:solidFill>
                  <a:srgbClr val="233AE1"/>
                </a:solidFill>
                <a:latin typeface="Courier New" charset="0"/>
              </a:rPr>
              <a:t>int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 value = FREE;</a:t>
            </a:r>
          </a:p>
          <a:p>
            <a:r>
              <a:rPr lang="en-US" sz="1900" dirty="0" smtClean="0">
                <a:latin typeface="Courier New" charset="0"/>
              </a:rPr>
              <a:t>… owner, waiters …</a:t>
            </a:r>
            <a:endParaRPr lang="en-US" sz="1900" dirty="0">
              <a:latin typeface="Courier New" charset="0"/>
            </a:endParaRPr>
          </a:p>
          <a:p>
            <a:r>
              <a:rPr lang="en-US" sz="1900" dirty="0">
                <a:latin typeface="Courier New" charset="0"/>
              </a:rPr>
              <a:t>Acquire()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(value == BUSY)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put thread on wait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Go to sleep();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// </a:t>
            </a:r>
            <a:r>
              <a:rPr lang="en-US" sz="1900" dirty="0">
                <a:solidFill>
                  <a:srgbClr val="FF0000"/>
                </a:solidFill>
                <a:latin typeface="Courier New" charset="0"/>
              </a:rPr>
              <a:t>Enable interrupts?</a:t>
            </a:r>
            <a:br>
              <a:rPr lang="en-US" sz="19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BUSY;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	</a:t>
            </a: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95800" y="1616075"/>
            <a:ext cx="46482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900">
                <a:latin typeface="Courier New" charset="0"/>
              </a:rPr>
              <a:t>Release() 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</a:t>
            </a:r>
            <a:r>
              <a:rPr lang="en-US" sz="1900">
                <a:solidFill>
                  <a:schemeClr val="hlink"/>
                </a:solidFill>
                <a:latin typeface="Courier New" charset="0"/>
              </a:rPr>
              <a:t>disable interrupts;</a:t>
            </a:r>
            <a:r>
              <a:rPr lang="en-US" sz="1900">
                <a:latin typeface="Courier New" charset="0"/>
              </a:rPr>
              <a:t/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if (anyone on wait queue) 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	take thread off wait queue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	Place on ready queue;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} else 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	</a:t>
            </a:r>
            <a:r>
              <a:rPr lang="en-US" sz="1900">
                <a:solidFill>
                  <a:srgbClr val="233AE1"/>
                </a:solidFill>
                <a:latin typeface="Courier New" charset="0"/>
              </a:rPr>
              <a:t>value = FREE;</a:t>
            </a:r>
            <a:br>
              <a:rPr lang="en-US" sz="1900">
                <a:solidFill>
                  <a:srgbClr val="233AE1"/>
                </a:solidFill>
                <a:latin typeface="Courier New" charset="0"/>
              </a:rPr>
            </a:br>
            <a:r>
              <a:rPr lang="en-US" sz="1900">
                <a:latin typeface="Courier New" charset="0"/>
              </a:rPr>
              <a:t>	}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</a:t>
            </a:r>
            <a:r>
              <a:rPr lang="en-US" sz="190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>
                <a:solidFill>
                  <a:schemeClr val="hlink"/>
                </a:solidFill>
                <a:latin typeface="Courier New" charset="0"/>
              </a:rPr>
            </a:br>
            <a:r>
              <a:rPr lang="en-US" sz="1900">
                <a:latin typeface="Courier New" charset="0"/>
              </a:rPr>
              <a:t>}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/>
            </a:r>
            <a:br>
              <a:rPr lang="en-US" sz="1900">
                <a:latin typeface="Courier New" charset="0"/>
              </a:rPr>
            </a:br>
            <a:endParaRPr lang="en-US" sz="1900">
              <a:latin typeface="Courier New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895600" y="1387475"/>
            <a:ext cx="609600" cy="685800"/>
            <a:chOff x="1776" y="912"/>
            <a:chExt cx="476" cy="576"/>
          </a:xfrm>
        </p:grpSpPr>
        <p:sp>
          <p:nvSpPr>
            <p:cNvPr id="18438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0 w 1303"/>
                <a:gd name="T1" fmla="*/ 0 h 1327"/>
                <a:gd name="T2" fmla="*/ 0 w 1303"/>
                <a:gd name="T3" fmla="*/ 0 h 1327"/>
                <a:gd name="T4" fmla="*/ 0 w 1303"/>
                <a:gd name="T5" fmla="*/ 0 h 1327"/>
                <a:gd name="T6" fmla="*/ 0 w 1303"/>
                <a:gd name="T7" fmla="*/ 0 h 1327"/>
                <a:gd name="T8" fmla="*/ 0 w 1303"/>
                <a:gd name="T9" fmla="*/ 0 h 1327"/>
                <a:gd name="T10" fmla="*/ 0 w 1303"/>
                <a:gd name="T11" fmla="*/ 0 h 1327"/>
                <a:gd name="T12" fmla="*/ 0 w 1303"/>
                <a:gd name="T13" fmla="*/ 0 h 1327"/>
                <a:gd name="T14" fmla="*/ 0 w 1303"/>
                <a:gd name="T15" fmla="*/ 0 h 1327"/>
                <a:gd name="T16" fmla="*/ 0 w 1303"/>
                <a:gd name="T17" fmla="*/ 0 h 1327"/>
                <a:gd name="T18" fmla="*/ 0 w 1303"/>
                <a:gd name="T19" fmla="*/ 0 h 1327"/>
                <a:gd name="T20" fmla="*/ 0 w 1303"/>
                <a:gd name="T21" fmla="*/ 0 h 1327"/>
                <a:gd name="T22" fmla="*/ 0 w 1303"/>
                <a:gd name="T23" fmla="*/ 0 h 1327"/>
                <a:gd name="T24" fmla="*/ 0 w 1303"/>
                <a:gd name="T25" fmla="*/ 0 h 1327"/>
                <a:gd name="T26" fmla="*/ 0 w 1303"/>
                <a:gd name="T27" fmla="*/ 0 h 1327"/>
                <a:gd name="T28" fmla="*/ 0 w 1303"/>
                <a:gd name="T29" fmla="*/ 0 h 1327"/>
                <a:gd name="T30" fmla="*/ 0 w 1303"/>
                <a:gd name="T31" fmla="*/ 0 h 1327"/>
                <a:gd name="T32" fmla="*/ 0 w 1303"/>
                <a:gd name="T33" fmla="*/ 0 h 1327"/>
                <a:gd name="T34" fmla="*/ 0 w 1303"/>
                <a:gd name="T35" fmla="*/ 0 h 1327"/>
                <a:gd name="T36" fmla="*/ 0 w 1303"/>
                <a:gd name="T37" fmla="*/ 0 h 1327"/>
                <a:gd name="T38" fmla="*/ 0 w 1303"/>
                <a:gd name="T39" fmla="*/ 0 h 1327"/>
                <a:gd name="T40" fmla="*/ 0 w 1303"/>
                <a:gd name="T41" fmla="*/ 0 h 1327"/>
                <a:gd name="T42" fmla="*/ 0 w 1303"/>
                <a:gd name="T43" fmla="*/ 0 h 1327"/>
                <a:gd name="T44" fmla="*/ 0 w 1303"/>
                <a:gd name="T45" fmla="*/ 0 h 1327"/>
                <a:gd name="T46" fmla="*/ 0 w 1303"/>
                <a:gd name="T47" fmla="*/ 0 h 1327"/>
                <a:gd name="T48" fmla="*/ 0 w 1303"/>
                <a:gd name="T49" fmla="*/ 0 h 1327"/>
                <a:gd name="T50" fmla="*/ 0 w 1303"/>
                <a:gd name="T51" fmla="*/ 0 h 1327"/>
                <a:gd name="T52" fmla="*/ 0 w 1303"/>
                <a:gd name="T53" fmla="*/ 0 h 1327"/>
                <a:gd name="T54" fmla="*/ 0 w 1303"/>
                <a:gd name="T55" fmla="*/ 0 h 1327"/>
                <a:gd name="T56" fmla="*/ 0 w 1303"/>
                <a:gd name="T57" fmla="*/ 0 h 1327"/>
                <a:gd name="T58" fmla="*/ 0 w 1303"/>
                <a:gd name="T59" fmla="*/ 0 h 1327"/>
                <a:gd name="T60" fmla="*/ 0 w 1303"/>
                <a:gd name="T61" fmla="*/ 0 h 1327"/>
                <a:gd name="T62" fmla="*/ 0 w 1303"/>
                <a:gd name="T63" fmla="*/ 0 h 1327"/>
                <a:gd name="T64" fmla="*/ 0 w 1303"/>
                <a:gd name="T65" fmla="*/ 0 h 1327"/>
                <a:gd name="T66" fmla="*/ 0 w 1303"/>
                <a:gd name="T67" fmla="*/ 0 h 1327"/>
                <a:gd name="T68" fmla="*/ 0 w 1303"/>
                <a:gd name="T69" fmla="*/ 0 h 1327"/>
                <a:gd name="T70" fmla="*/ 0 w 1303"/>
                <a:gd name="T71" fmla="*/ 0 h 1327"/>
                <a:gd name="T72" fmla="*/ 0 w 1303"/>
                <a:gd name="T73" fmla="*/ 0 h 1327"/>
                <a:gd name="T74" fmla="*/ 0 w 1303"/>
                <a:gd name="T75" fmla="*/ 0 h 1327"/>
                <a:gd name="T76" fmla="*/ 0 w 1303"/>
                <a:gd name="T77" fmla="*/ 0 h 1327"/>
                <a:gd name="T78" fmla="*/ 0 w 1303"/>
                <a:gd name="T79" fmla="*/ 0 h 1327"/>
                <a:gd name="T80" fmla="*/ 0 w 1303"/>
                <a:gd name="T81" fmla="*/ 0 h 1327"/>
                <a:gd name="T82" fmla="*/ 0 w 1303"/>
                <a:gd name="T83" fmla="*/ 0 h 1327"/>
                <a:gd name="T84" fmla="*/ 0 w 1303"/>
                <a:gd name="T85" fmla="*/ 0 h 1327"/>
                <a:gd name="T86" fmla="*/ 0 w 1303"/>
                <a:gd name="T87" fmla="*/ 0 h 1327"/>
                <a:gd name="T88" fmla="*/ 0 w 1303"/>
                <a:gd name="T89" fmla="*/ 0 h 1327"/>
                <a:gd name="T90" fmla="*/ 0 w 1303"/>
                <a:gd name="T91" fmla="*/ 0 h 1327"/>
                <a:gd name="T92" fmla="*/ 0 w 1303"/>
                <a:gd name="T93" fmla="*/ 0 h 1327"/>
                <a:gd name="T94" fmla="*/ 0 w 1303"/>
                <a:gd name="T95" fmla="*/ 0 h 1327"/>
                <a:gd name="T96" fmla="*/ 0 w 1303"/>
                <a:gd name="T97" fmla="*/ 0 h 1327"/>
                <a:gd name="T98" fmla="*/ 0 w 1303"/>
                <a:gd name="T99" fmla="*/ 0 h 1327"/>
                <a:gd name="T100" fmla="*/ 0 w 1303"/>
                <a:gd name="T101" fmla="*/ 0 h 1327"/>
                <a:gd name="T102" fmla="*/ 0 w 1303"/>
                <a:gd name="T103" fmla="*/ 0 h 1327"/>
                <a:gd name="T104" fmla="*/ 0 w 1303"/>
                <a:gd name="T105" fmla="*/ 0 h 1327"/>
                <a:gd name="T106" fmla="*/ 0 w 1303"/>
                <a:gd name="T107" fmla="*/ 0 h 1327"/>
                <a:gd name="T108" fmla="*/ 0 w 1303"/>
                <a:gd name="T109" fmla="*/ 0 h 1327"/>
                <a:gd name="T110" fmla="*/ 0 w 1303"/>
                <a:gd name="T111" fmla="*/ 0 h 1327"/>
                <a:gd name="T112" fmla="*/ 0 w 1303"/>
                <a:gd name="T113" fmla="*/ 0 h 1327"/>
                <a:gd name="T114" fmla="*/ 0 w 1303"/>
                <a:gd name="T115" fmla="*/ 0 h 1327"/>
                <a:gd name="T116" fmla="*/ 0 w 1303"/>
                <a:gd name="T117" fmla="*/ 0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03"/>
                <a:gd name="T178" fmla="*/ 0 h 1327"/>
                <a:gd name="T179" fmla="*/ 1303 w 1303"/>
                <a:gd name="T180" fmla="*/ 1327 h 1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0 w 285"/>
                <a:gd name="T1" fmla="*/ 0 h 411"/>
                <a:gd name="T2" fmla="*/ 0 w 285"/>
                <a:gd name="T3" fmla="*/ 0 h 411"/>
                <a:gd name="T4" fmla="*/ 0 w 285"/>
                <a:gd name="T5" fmla="*/ 0 h 411"/>
                <a:gd name="T6" fmla="*/ 0 w 285"/>
                <a:gd name="T7" fmla="*/ 0 h 411"/>
                <a:gd name="T8" fmla="*/ 0 w 285"/>
                <a:gd name="T9" fmla="*/ 0 h 411"/>
                <a:gd name="T10" fmla="*/ 0 w 285"/>
                <a:gd name="T11" fmla="*/ 0 h 411"/>
                <a:gd name="T12" fmla="*/ 0 w 285"/>
                <a:gd name="T13" fmla="*/ 0 h 411"/>
                <a:gd name="T14" fmla="*/ 0 w 285"/>
                <a:gd name="T15" fmla="*/ 0 h 411"/>
                <a:gd name="T16" fmla="*/ 0 w 285"/>
                <a:gd name="T17" fmla="*/ 0 h 411"/>
                <a:gd name="T18" fmla="*/ 0 w 285"/>
                <a:gd name="T19" fmla="*/ 0 h 411"/>
                <a:gd name="T20" fmla="*/ 0 w 285"/>
                <a:gd name="T21" fmla="*/ 0 h 411"/>
                <a:gd name="T22" fmla="*/ 0 w 285"/>
                <a:gd name="T23" fmla="*/ 0 h 411"/>
                <a:gd name="T24" fmla="*/ 0 w 285"/>
                <a:gd name="T25" fmla="*/ 0 h 411"/>
                <a:gd name="T26" fmla="*/ 0 w 285"/>
                <a:gd name="T27" fmla="*/ 0 h 411"/>
                <a:gd name="T28" fmla="*/ 0 w 285"/>
                <a:gd name="T29" fmla="*/ 0 h 411"/>
                <a:gd name="T30" fmla="*/ 0 w 285"/>
                <a:gd name="T31" fmla="*/ 0 h 411"/>
                <a:gd name="T32" fmla="*/ 0 w 285"/>
                <a:gd name="T33" fmla="*/ 0 h 411"/>
                <a:gd name="T34" fmla="*/ 0 w 285"/>
                <a:gd name="T35" fmla="*/ 0 h 411"/>
                <a:gd name="T36" fmla="*/ 0 w 285"/>
                <a:gd name="T37" fmla="*/ 0 h 411"/>
                <a:gd name="T38" fmla="*/ 0 w 285"/>
                <a:gd name="T39" fmla="*/ 0 h 411"/>
                <a:gd name="T40" fmla="*/ 0 w 285"/>
                <a:gd name="T41" fmla="*/ 0 h 411"/>
                <a:gd name="T42" fmla="*/ 0 w 285"/>
                <a:gd name="T43" fmla="*/ 0 h 411"/>
                <a:gd name="T44" fmla="*/ 0 w 285"/>
                <a:gd name="T45" fmla="*/ 0 h 411"/>
                <a:gd name="T46" fmla="*/ 0 w 285"/>
                <a:gd name="T47" fmla="*/ 0 h 411"/>
                <a:gd name="T48" fmla="*/ 0 w 285"/>
                <a:gd name="T49" fmla="*/ 0 h 411"/>
                <a:gd name="T50" fmla="*/ 0 w 285"/>
                <a:gd name="T51" fmla="*/ 0 h 411"/>
                <a:gd name="T52" fmla="*/ 0 w 285"/>
                <a:gd name="T53" fmla="*/ 0 h 411"/>
                <a:gd name="T54" fmla="*/ 0 w 285"/>
                <a:gd name="T55" fmla="*/ 0 h 411"/>
                <a:gd name="T56" fmla="*/ 0 w 285"/>
                <a:gd name="T57" fmla="*/ 0 h 411"/>
                <a:gd name="T58" fmla="*/ 0 w 285"/>
                <a:gd name="T59" fmla="*/ 0 h 411"/>
                <a:gd name="T60" fmla="*/ 0 w 285"/>
                <a:gd name="T61" fmla="*/ 0 h 411"/>
                <a:gd name="T62" fmla="*/ 0 w 285"/>
                <a:gd name="T63" fmla="*/ 0 h 411"/>
                <a:gd name="T64" fmla="*/ 0 w 285"/>
                <a:gd name="T65" fmla="*/ 0 h 411"/>
                <a:gd name="T66" fmla="*/ 0 w 285"/>
                <a:gd name="T67" fmla="*/ 0 h 411"/>
                <a:gd name="T68" fmla="*/ 0 w 285"/>
                <a:gd name="T69" fmla="*/ 0 h 411"/>
                <a:gd name="T70" fmla="*/ 0 w 285"/>
                <a:gd name="T71" fmla="*/ 0 h 411"/>
                <a:gd name="T72" fmla="*/ 0 w 285"/>
                <a:gd name="T73" fmla="*/ 0 h 411"/>
                <a:gd name="T74" fmla="*/ 0 w 285"/>
                <a:gd name="T75" fmla="*/ 0 h 411"/>
                <a:gd name="T76" fmla="*/ 0 w 285"/>
                <a:gd name="T77" fmla="*/ 0 h 411"/>
                <a:gd name="T78" fmla="*/ 0 w 285"/>
                <a:gd name="T79" fmla="*/ 0 h 411"/>
                <a:gd name="T80" fmla="*/ 0 w 285"/>
                <a:gd name="T81" fmla="*/ 0 h 411"/>
                <a:gd name="T82" fmla="*/ 0 w 285"/>
                <a:gd name="T83" fmla="*/ 0 h 411"/>
                <a:gd name="T84" fmla="*/ 0 w 285"/>
                <a:gd name="T85" fmla="*/ 0 h 411"/>
                <a:gd name="T86" fmla="*/ 0 w 285"/>
                <a:gd name="T87" fmla="*/ 0 h 411"/>
                <a:gd name="T88" fmla="*/ 0 w 285"/>
                <a:gd name="T89" fmla="*/ 0 h 411"/>
                <a:gd name="T90" fmla="*/ 0 w 285"/>
                <a:gd name="T91" fmla="*/ 0 h 411"/>
                <a:gd name="T92" fmla="*/ 0 w 285"/>
                <a:gd name="T93" fmla="*/ 0 h 411"/>
                <a:gd name="T94" fmla="*/ 0 w 285"/>
                <a:gd name="T95" fmla="*/ 0 h 411"/>
                <a:gd name="T96" fmla="*/ 0 w 285"/>
                <a:gd name="T97" fmla="*/ 0 h 411"/>
                <a:gd name="T98" fmla="*/ 0 w 285"/>
                <a:gd name="T99" fmla="*/ 0 h 411"/>
                <a:gd name="T100" fmla="*/ 0 w 285"/>
                <a:gd name="T101" fmla="*/ 0 h 411"/>
                <a:gd name="T102" fmla="*/ 0 w 285"/>
                <a:gd name="T103" fmla="*/ 0 h 411"/>
                <a:gd name="T104" fmla="*/ 0 w 285"/>
                <a:gd name="T105" fmla="*/ 0 h 411"/>
                <a:gd name="T106" fmla="*/ 0 w 285"/>
                <a:gd name="T107" fmla="*/ 0 h 411"/>
                <a:gd name="T108" fmla="*/ 0 w 285"/>
                <a:gd name="T109" fmla="*/ 0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85"/>
                <a:gd name="T166" fmla="*/ 0 h 411"/>
                <a:gd name="T167" fmla="*/ 285 w 285"/>
                <a:gd name="T168" fmla="*/ 411 h 41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0 w 942"/>
                <a:gd name="T1" fmla="*/ 0 h 833"/>
                <a:gd name="T2" fmla="*/ 0 w 942"/>
                <a:gd name="T3" fmla="*/ 0 h 833"/>
                <a:gd name="T4" fmla="*/ 0 w 942"/>
                <a:gd name="T5" fmla="*/ 0 h 833"/>
                <a:gd name="T6" fmla="*/ 0 w 942"/>
                <a:gd name="T7" fmla="*/ 0 h 833"/>
                <a:gd name="T8" fmla="*/ 0 w 942"/>
                <a:gd name="T9" fmla="*/ 0 h 833"/>
                <a:gd name="T10" fmla="*/ 0 w 942"/>
                <a:gd name="T11" fmla="*/ 0 h 833"/>
                <a:gd name="T12" fmla="*/ 0 w 942"/>
                <a:gd name="T13" fmla="*/ 0 h 833"/>
                <a:gd name="T14" fmla="*/ 0 w 942"/>
                <a:gd name="T15" fmla="*/ 0 h 833"/>
                <a:gd name="T16" fmla="*/ 0 w 942"/>
                <a:gd name="T17" fmla="*/ 0 h 833"/>
                <a:gd name="T18" fmla="*/ 0 w 942"/>
                <a:gd name="T19" fmla="*/ 0 h 833"/>
                <a:gd name="T20" fmla="*/ 0 w 942"/>
                <a:gd name="T21" fmla="*/ 0 h 833"/>
                <a:gd name="T22" fmla="*/ 0 w 942"/>
                <a:gd name="T23" fmla="*/ 0 h 833"/>
                <a:gd name="T24" fmla="*/ 0 w 942"/>
                <a:gd name="T25" fmla="*/ 0 h 833"/>
                <a:gd name="T26" fmla="*/ 0 w 942"/>
                <a:gd name="T27" fmla="*/ 0 h 833"/>
                <a:gd name="T28" fmla="*/ 0 w 942"/>
                <a:gd name="T29" fmla="*/ 0 h 833"/>
                <a:gd name="T30" fmla="*/ 0 w 942"/>
                <a:gd name="T31" fmla="*/ 0 h 833"/>
                <a:gd name="T32" fmla="*/ 0 w 942"/>
                <a:gd name="T33" fmla="*/ 0 h 833"/>
                <a:gd name="T34" fmla="*/ 0 w 942"/>
                <a:gd name="T35" fmla="*/ 0 h 833"/>
                <a:gd name="T36" fmla="*/ 0 w 942"/>
                <a:gd name="T37" fmla="*/ 0 h 833"/>
                <a:gd name="T38" fmla="*/ 0 w 942"/>
                <a:gd name="T39" fmla="*/ 0 h 833"/>
                <a:gd name="T40" fmla="*/ 0 w 942"/>
                <a:gd name="T41" fmla="*/ 0 h 833"/>
                <a:gd name="T42" fmla="*/ 0 w 942"/>
                <a:gd name="T43" fmla="*/ 0 h 833"/>
                <a:gd name="T44" fmla="*/ 0 w 942"/>
                <a:gd name="T45" fmla="*/ 0 h 833"/>
                <a:gd name="T46" fmla="*/ 0 w 942"/>
                <a:gd name="T47" fmla="*/ 0 h 833"/>
                <a:gd name="T48" fmla="*/ 0 w 942"/>
                <a:gd name="T49" fmla="*/ 0 h 833"/>
                <a:gd name="T50" fmla="*/ 0 w 942"/>
                <a:gd name="T51" fmla="*/ 0 h 833"/>
                <a:gd name="T52" fmla="*/ 0 w 942"/>
                <a:gd name="T53" fmla="*/ 0 h 833"/>
                <a:gd name="T54" fmla="*/ 0 w 942"/>
                <a:gd name="T55" fmla="*/ 0 h 833"/>
                <a:gd name="T56" fmla="*/ 0 w 942"/>
                <a:gd name="T57" fmla="*/ 0 h 833"/>
                <a:gd name="T58" fmla="*/ 0 w 942"/>
                <a:gd name="T59" fmla="*/ 0 h 833"/>
                <a:gd name="T60" fmla="*/ 0 w 942"/>
                <a:gd name="T61" fmla="*/ 0 h 833"/>
                <a:gd name="T62" fmla="*/ 0 w 942"/>
                <a:gd name="T63" fmla="*/ 0 h 833"/>
                <a:gd name="T64" fmla="*/ 0 w 942"/>
                <a:gd name="T65" fmla="*/ 0 h 833"/>
                <a:gd name="T66" fmla="*/ 0 w 942"/>
                <a:gd name="T67" fmla="*/ 0 h 833"/>
                <a:gd name="T68" fmla="*/ 0 w 942"/>
                <a:gd name="T69" fmla="*/ 0 h 833"/>
                <a:gd name="T70" fmla="*/ 0 w 942"/>
                <a:gd name="T71" fmla="*/ 0 h 833"/>
                <a:gd name="T72" fmla="*/ 0 w 942"/>
                <a:gd name="T73" fmla="*/ 0 h 833"/>
                <a:gd name="T74" fmla="*/ 0 w 942"/>
                <a:gd name="T75" fmla="*/ 0 h 833"/>
                <a:gd name="T76" fmla="*/ 0 w 942"/>
                <a:gd name="T77" fmla="*/ 0 h 833"/>
                <a:gd name="T78" fmla="*/ 0 w 942"/>
                <a:gd name="T79" fmla="*/ 0 h 833"/>
                <a:gd name="T80" fmla="*/ 0 w 942"/>
                <a:gd name="T81" fmla="*/ 0 h 833"/>
                <a:gd name="T82" fmla="*/ 0 w 942"/>
                <a:gd name="T83" fmla="*/ 0 h 833"/>
                <a:gd name="T84" fmla="*/ 0 w 942"/>
                <a:gd name="T85" fmla="*/ 0 h 833"/>
                <a:gd name="T86" fmla="*/ 0 w 942"/>
                <a:gd name="T87" fmla="*/ 0 h 833"/>
                <a:gd name="T88" fmla="*/ 0 w 942"/>
                <a:gd name="T89" fmla="*/ 0 h 833"/>
                <a:gd name="T90" fmla="*/ 0 w 942"/>
                <a:gd name="T91" fmla="*/ 0 h 833"/>
                <a:gd name="T92" fmla="*/ 0 w 942"/>
                <a:gd name="T93" fmla="*/ 0 h 833"/>
                <a:gd name="T94" fmla="*/ 0 w 942"/>
                <a:gd name="T95" fmla="*/ 0 h 833"/>
                <a:gd name="T96" fmla="*/ 0 w 942"/>
                <a:gd name="T97" fmla="*/ 0 h 833"/>
                <a:gd name="T98" fmla="*/ 0 w 942"/>
                <a:gd name="T99" fmla="*/ 0 h 833"/>
                <a:gd name="T100" fmla="*/ 0 w 942"/>
                <a:gd name="T101" fmla="*/ 0 h 833"/>
                <a:gd name="T102" fmla="*/ 0 w 942"/>
                <a:gd name="T103" fmla="*/ 0 h 833"/>
                <a:gd name="T104" fmla="*/ 0 w 942"/>
                <a:gd name="T105" fmla="*/ 0 h 833"/>
                <a:gd name="T106" fmla="*/ 0 w 942"/>
                <a:gd name="T107" fmla="*/ 0 h 833"/>
                <a:gd name="T108" fmla="*/ 0 w 942"/>
                <a:gd name="T109" fmla="*/ 0 h 833"/>
                <a:gd name="T110" fmla="*/ 0 w 942"/>
                <a:gd name="T111" fmla="*/ 0 h 833"/>
                <a:gd name="T112" fmla="*/ 0 w 942"/>
                <a:gd name="T113" fmla="*/ 0 h 833"/>
                <a:gd name="T114" fmla="*/ 0 w 942"/>
                <a:gd name="T115" fmla="*/ 0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42"/>
                <a:gd name="T175" fmla="*/ 0 h 833"/>
                <a:gd name="T176" fmla="*/ 942 w 942"/>
                <a:gd name="T177" fmla="*/ 833 h 83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0 w 243"/>
                <a:gd name="T1" fmla="*/ 0 h 87"/>
                <a:gd name="T2" fmla="*/ 0 w 243"/>
                <a:gd name="T3" fmla="*/ 0 h 87"/>
                <a:gd name="T4" fmla="*/ 0 w 243"/>
                <a:gd name="T5" fmla="*/ 0 h 87"/>
                <a:gd name="T6" fmla="*/ 0 w 243"/>
                <a:gd name="T7" fmla="*/ 0 h 87"/>
                <a:gd name="T8" fmla="*/ 0 w 243"/>
                <a:gd name="T9" fmla="*/ 0 h 87"/>
                <a:gd name="T10" fmla="*/ 0 w 243"/>
                <a:gd name="T11" fmla="*/ 0 h 87"/>
                <a:gd name="T12" fmla="*/ 0 w 243"/>
                <a:gd name="T13" fmla="*/ 0 h 87"/>
                <a:gd name="T14" fmla="*/ 0 w 243"/>
                <a:gd name="T15" fmla="*/ 0 h 87"/>
                <a:gd name="T16" fmla="*/ 0 w 243"/>
                <a:gd name="T17" fmla="*/ 0 h 87"/>
                <a:gd name="T18" fmla="*/ 0 w 243"/>
                <a:gd name="T19" fmla="*/ 0 h 87"/>
                <a:gd name="T20" fmla="*/ 0 w 243"/>
                <a:gd name="T21" fmla="*/ 0 h 87"/>
                <a:gd name="T22" fmla="*/ 0 w 243"/>
                <a:gd name="T23" fmla="*/ 0 h 87"/>
                <a:gd name="T24" fmla="*/ 0 w 243"/>
                <a:gd name="T25" fmla="*/ 0 h 87"/>
                <a:gd name="T26" fmla="*/ 0 w 243"/>
                <a:gd name="T27" fmla="*/ 0 h 87"/>
                <a:gd name="T28" fmla="*/ 0 w 243"/>
                <a:gd name="T29" fmla="*/ 0 h 87"/>
                <a:gd name="T30" fmla="*/ 0 w 243"/>
                <a:gd name="T31" fmla="*/ 0 h 87"/>
                <a:gd name="T32" fmla="*/ 0 w 243"/>
                <a:gd name="T33" fmla="*/ 0 h 87"/>
                <a:gd name="T34" fmla="*/ 0 w 243"/>
                <a:gd name="T35" fmla="*/ 0 h 87"/>
                <a:gd name="T36" fmla="*/ 0 w 243"/>
                <a:gd name="T37" fmla="*/ 0 h 87"/>
                <a:gd name="T38" fmla="*/ 0 w 243"/>
                <a:gd name="T39" fmla="*/ 0 h 87"/>
                <a:gd name="T40" fmla="*/ 0 w 243"/>
                <a:gd name="T41" fmla="*/ 0 h 87"/>
                <a:gd name="T42" fmla="*/ 0 w 243"/>
                <a:gd name="T43" fmla="*/ 0 h 87"/>
                <a:gd name="T44" fmla="*/ 0 w 243"/>
                <a:gd name="T45" fmla="*/ 0 h 87"/>
                <a:gd name="T46" fmla="*/ 0 w 243"/>
                <a:gd name="T47" fmla="*/ 0 h 87"/>
                <a:gd name="T48" fmla="*/ 0 w 243"/>
                <a:gd name="T49" fmla="*/ 0 h 87"/>
                <a:gd name="T50" fmla="*/ 0 w 243"/>
                <a:gd name="T51" fmla="*/ 0 h 87"/>
                <a:gd name="T52" fmla="*/ 0 w 243"/>
                <a:gd name="T53" fmla="*/ 0 h 87"/>
                <a:gd name="T54" fmla="*/ 0 w 243"/>
                <a:gd name="T55" fmla="*/ 0 h 87"/>
                <a:gd name="T56" fmla="*/ 0 w 243"/>
                <a:gd name="T57" fmla="*/ 0 h 87"/>
                <a:gd name="T58" fmla="*/ 0 w 243"/>
                <a:gd name="T59" fmla="*/ 0 h 87"/>
                <a:gd name="T60" fmla="*/ 0 w 243"/>
                <a:gd name="T61" fmla="*/ 0 h 87"/>
                <a:gd name="T62" fmla="*/ 0 w 243"/>
                <a:gd name="T63" fmla="*/ 0 h 87"/>
                <a:gd name="T64" fmla="*/ 0 w 243"/>
                <a:gd name="T65" fmla="*/ 0 h 87"/>
                <a:gd name="T66" fmla="*/ 0 w 243"/>
                <a:gd name="T67" fmla="*/ 0 h 87"/>
                <a:gd name="T68" fmla="*/ 0 w 243"/>
                <a:gd name="T69" fmla="*/ 0 h 87"/>
                <a:gd name="T70" fmla="*/ 0 w 243"/>
                <a:gd name="T71" fmla="*/ 0 h 87"/>
                <a:gd name="T72" fmla="*/ 0 w 243"/>
                <a:gd name="T73" fmla="*/ 0 h 87"/>
                <a:gd name="T74" fmla="*/ 0 w 243"/>
                <a:gd name="T75" fmla="*/ 0 h 87"/>
                <a:gd name="T76" fmla="*/ 0 w 243"/>
                <a:gd name="T77" fmla="*/ 0 h 87"/>
                <a:gd name="T78" fmla="*/ 0 w 243"/>
                <a:gd name="T79" fmla="*/ 0 h 87"/>
                <a:gd name="T80" fmla="*/ 0 w 243"/>
                <a:gd name="T81" fmla="*/ 0 h 87"/>
                <a:gd name="T82" fmla="*/ 0 w 243"/>
                <a:gd name="T83" fmla="*/ 0 h 87"/>
                <a:gd name="T84" fmla="*/ 0 w 243"/>
                <a:gd name="T85" fmla="*/ 0 h 87"/>
                <a:gd name="T86" fmla="*/ 0 w 243"/>
                <a:gd name="T87" fmla="*/ 0 h 87"/>
                <a:gd name="T88" fmla="*/ 0 w 243"/>
                <a:gd name="T89" fmla="*/ 0 h 87"/>
                <a:gd name="T90" fmla="*/ 0 w 243"/>
                <a:gd name="T91" fmla="*/ 0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3"/>
                <a:gd name="T139" fmla="*/ 0 h 87"/>
                <a:gd name="T140" fmla="*/ 243 w 243"/>
                <a:gd name="T141" fmla="*/ 87 h 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0 w 102"/>
                <a:gd name="T1" fmla="*/ 0 h 330"/>
                <a:gd name="T2" fmla="*/ 0 w 102"/>
                <a:gd name="T3" fmla="*/ 0 h 330"/>
                <a:gd name="T4" fmla="*/ 0 w 102"/>
                <a:gd name="T5" fmla="*/ 0 h 330"/>
                <a:gd name="T6" fmla="*/ 0 w 102"/>
                <a:gd name="T7" fmla="*/ 0 h 330"/>
                <a:gd name="T8" fmla="*/ 0 w 102"/>
                <a:gd name="T9" fmla="*/ 0 h 330"/>
                <a:gd name="T10" fmla="*/ 0 w 102"/>
                <a:gd name="T11" fmla="*/ 0 h 330"/>
                <a:gd name="T12" fmla="*/ 0 w 102"/>
                <a:gd name="T13" fmla="*/ 0 h 330"/>
                <a:gd name="T14" fmla="*/ 0 w 102"/>
                <a:gd name="T15" fmla="*/ 0 h 330"/>
                <a:gd name="T16" fmla="*/ 0 w 102"/>
                <a:gd name="T17" fmla="*/ 0 h 330"/>
                <a:gd name="T18" fmla="*/ 0 w 102"/>
                <a:gd name="T19" fmla="*/ 0 h 330"/>
                <a:gd name="T20" fmla="*/ 0 w 102"/>
                <a:gd name="T21" fmla="*/ 0 h 330"/>
                <a:gd name="T22" fmla="*/ 0 w 102"/>
                <a:gd name="T23" fmla="*/ 0 h 330"/>
                <a:gd name="T24" fmla="*/ 0 w 102"/>
                <a:gd name="T25" fmla="*/ 0 h 330"/>
                <a:gd name="T26" fmla="*/ 0 w 102"/>
                <a:gd name="T27" fmla="*/ 0 h 330"/>
                <a:gd name="T28" fmla="*/ 0 w 102"/>
                <a:gd name="T29" fmla="*/ 0 h 330"/>
                <a:gd name="T30" fmla="*/ 0 w 102"/>
                <a:gd name="T31" fmla="*/ 0 h 330"/>
                <a:gd name="T32" fmla="*/ 0 w 102"/>
                <a:gd name="T33" fmla="*/ 0 h 330"/>
                <a:gd name="T34" fmla="*/ 0 w 102"/>
                <a:gd name="T35" fmla="*/ 0 h 330"/>
                <a:gd name="T36" fmla="*/ 0 w 102"/>
                <a:gd name="T37" fmla="*/ 0 h 330"/>
                <a:gd name="T38" fmla="*/ 0 w 102"/>
                <a:gd name="T39" fmla="*/ 0 h 330"/>
                <a:gd name="T40" fmla="*/ 0 w 102"/>
                <a:gd name="T41" fmla="*/ 0 h 330"/>
                <a:gd name="T42" fmla="*/ 0 w 102"/>
                <a:gd name="T43" fmla="*/ 0 h 330"/>
                <a:gd name="T44" fmla="*/ 0 w 102"/>
                <a:gd name="T45" fmla="*/ 0 h 330"/>
                <a:gd name="T46" fmla="*/ 0 w 102"/>
                <a:gd name="T47" fmla="*/ 0 h 330"/>
                <a:gd name="T48" fmla="*/ 0 w 102"/>
                <a:gd name="T49" fmla="*/ 0 h 330"/>
                <a:gd name="T50" fmla="*/ 0 w 102"/>
                <a:gd name="T51" fmla="*/ 0 h 330"/>
                <a:gd name="T52" fmla="*/ 0 w 102"/>
                <a:gd name="T53" fmla="*/ 0 h 330"/>
                <a:gd name="T54" fmla="*/ 0 w 102"/>
                <a:gd name="T55" fmla="*/ 0 h 330"/>
                <a:gd name="T56" fmla="*/ 0 w 102"/>
                <a:gd name="T57" fmla="*/ 0 h 330"/>
                <a:gd name="T58" fmla="*/ 0 w 102"/>
                <a:gd name="T59" fmla="*/ 0 h 330"/>
                <a:gd name="T60" fmla="*/ 0 w 102"/>
                <a:gd name="T61" fmla="*/ 0 h 330"/>
                <a:gd name="T62" fmla="*/ 0 w 102"/>
                <a:gd name="T63" fmla="*/ 0 h 330"/>
                <a:gd name="T64" fmla="*/ 0 w 102"/>
                <a:gd name="T65" fmla="*/ 0 h 330"/>
                <a:gd name="T66" fmla="*/ 0 w 102"/>
                <a:gd name="T67" fmla="*/ 0 h 330"/>
                <a:gd name="T68" fmla="*/ 0 w 102"/>
                <a:gd name="T69" fmla="*/ 0 h 330"/>
                <a:gd name="T70" fmla="*/ 0 w 102"/>
                <a:gd name="T71" fmla="*/ 0 h 330"/>
                <a:gd name="T72" fmla="*/ 0 w 102"/>
                <a:gd name="T73" fmla="*/ 0 h 330"/>
                <a:gd name="T74" fmla="*/ 0 w 102"/>
                <a:gd name="T75" fmla="*/ 0 h 330"/>
                <a:gd name="T76" fmla="*/ 0 w 102"/>
                <a:gd name="T77" fmla="*/ 0 h 330"/>
                <a:gd name="T78" fmla="*/ 0 w 102"/>
                <a:gd name="T79" fmla="*/ 0 h 330"/>
                <a:gd name="T80" fmla="*/ 0 w 102"/>
                <a:gd name="T81" fmla="*/ 0 h 330"/>
                <a:gd name="T82" fmla="*/ 0 w 102"/>
                <a:gd name="T83" fmla="*/ 0 h 330"/>
                <a:gd name="T84" fmla="*/ 0 w 102"/>
                <a:gd name="T85" fmla="*/ 0 h 330"/>
                <a:gd name="T86" fmla="*/ 0 w 102"/>
                <a:gd name="T87" fmla="*/ 0 h 330"/>
                <a:gd name="T88" fmla="*/ 0 w 102"/>
                <a:gd name="T89" fmla="*/ 0 h 330"/>
                <a:gd name="T90" fmla="*/ 0 w 102"/>
                <a:gd name="T91" fmla="*/ 0 h 330"/>
                <a:gd name="T92" fmla="*/ 0 w 102"/>
                <a:gd name="T93" fmla="*/ 0 h 330"/>
                <a:gd name="T94" fmla="*/ 0 w 102"/>
                <a:gd name="T95" fmla="*/ 0 h 330"/>
                <a:gd name="T96" fmla="*/ 0 w 102"/>
                <a:gd name="T97" fmla="*/ 0 h 330"/>
                <a:gd name="T98" fmla="*/ 0 w 102"/>
                <a:gd name="T99" fmla="*/ 0 h 330"/>
                <a:gd name="T100" fmla="*/ 0 w 102"/>
                <a:gd name="T101" fmla="*/ 0 h 330"/>
                <a:gd name="T102" fmla="*/ 0 w 102"/>
                <a:gd name="T103" fmla="*/ 0 h 330"/>
                <a:gd name="T104" fmla="*/ 0 w 102"/>
                <a:gd name="T105" fmla="*/ 0 h 330"/>
                <a:gd name="T106" fmla="*/ 0 w 102"/>
                <a:gd name="T107" fmla="*/ 0 h 330"/>
                <a:gd name="T108" fmla="*/ 0 w 102"/>
                <a:gd name="T109" fmla="*/ 0 h 330"/>
                <a:gd name="T110" fmla="*/ 0 w 102"/>
                <a:gd name="T111" fmla="*/ 0 h 330"/>
                <a:gd name="T112" fmla="*/ 0 w 102"/>
                <a:gd name="T113" fmla="*/ 0 h 330"/>
                <a:gd name="T114" fmla="*/ 0 w 102"/>
                <a:gd name="T115" fmla="*/ 0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2"/>
                <a:gd name="T175" fmla="*/ 0 h 330"/>
                <a:gd name="T176" fmla="*/ 102 w 102"/>
                <a:gd name="T177" fmla="*/ 330 h 33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0 h 219"/>
                <a:gd name="T2" fmla="*/ 0 w 151"/>
                <a:gd name="T3" fmla="*/ 0 h 219"/>
                <a:gd name="T4" fmla="*/ 0 w 151"/>
                <a:gd name="T5" fmla="*/ 0 h 219"/>
                <a:gd name="T6" fmla="*/ 0 w 151"/>
                <a:gd name="T7" fmla="*/ 0 h 219"/>
                <a:gd name="T8" fmla="*/ 0 w 151"/>
                <a:gd name="T9" fmla="*/ 0 h 219"/>
                <a:gd name="T10" fmla="*/ 0 w 151"/>
                <a:gd name="T11" fmla="*/ 0 h 219"/>
                <a:gd name="T12" fmla="*/ 0 w 151"/>
                <a:gd name="T13" fmla="*/ 0 h 219"/>
                <a:gd name="T14" fmla="*/ 0 w 151"/>
                <a:gd name="T15" fmla="*/ 0 h 219"/>
                <a:gd name="T16" fmla="*/ 0 w 151"/>
                <a:gd name="T17" fmla="*/ 0 h 219"/>
                <a:gd name="T18" fmla="*/ 0 w 151"/>
                <a:gd name="T19" fmla="*/ 0 h 219"/>
                <a:gd name="T20" fmla="*/ 0 w 151"/>
                <a:gd name="T21" fmla="*/ 0 h 219"/>
                <a:gd name="T22" fmla="*/ 0 w 151"/>
                <a:gd name="T23" fmla="*/ 0 h 219"/>
                <a:gd name="T24" fmla="*/ 0 w 151"/>
                <a:gd name="T25" fmla="*/ 0 h 219"/>
                <a:gd name="T26" fmla="*/ 0 w 151"/>
                <a:gd name="T27" fmla="*/ 0 h 219"/>
                <a:gd name="T28" fmla="*/ 0 w 151"/>
                <a:gd name="T29" fmla="*/ 0 h 219"/>
                <a:gd name="T30" fmla="*/ 0 w 151"/>
                <a:gd name="T31" fmla="*/ 0 h 219"/>
                <a:gd name="T32" fmla="*/ 0 w 151"/>
                <a:gd name="T33" fmla="*/ 0 h 219"/>
                <a:gd name="T34" fmla="*/ 0 w 151"/>
                <a:gd name="T35" fmla="*/ 0 h 219"/>
                <a:gd name="T36" fmla="*/ 0 w 151"/>
                <a:gd name="T37" fmla="*/ 0 h 219"/>
                <a:gd name="T38" fmla="*/ 0 w 151"/>
                <a:gd name="T39" fmla="*/ 0 h 219"/>
                <a:gd name="T40" fmla="*/ 0 w 151"/>
                <a:gd name="T41" fmla="*/ 0 h 219"/>
                <a:gd name="T42" fmla="*/ 0 w 151"/>
                <a:gd name="T43" fmla="*/ 0 h 219"/>
                <a:gd name="T44" fmla="*/ 0 w 151"/>
                <a:gd name="T45" fmla="*/ 0 h 219"/>
                <a:gd name="T46" fmla="*/ 0 w 151"/>
                <a:gd name="T47" fmla="*/ 0 h 219"/>
                <a:gd name="T48" fmla="*/ 0 w 151"/>
                <a:gd name="T49" fmla="*/ 0 h 219"/>
                <a:gd name="T50" fmla="*/ 0 w 151"/>
                <a:gd name="T51" fmla="*/ 0 h 219"/>
                <a:gd name="T52" fmla="*/ 0 w 151"/>
                <a:gd name="T53" fmla="*/ 0 h 219"/>
                <a:gd name="T54" fmla="*/ 0 w 151"/>
                <a:gd name="T55" fmla="*/ 0 h 219"/>
                <a:gd name="T56" fmla="*/ 0 w 151"/>
                <a:gd name="T57" fmla="*/ 0 h 219"/>
                <a:gd name="T58" fmla="*/ 0 w 151"/>
                <a:gd name="T59" fmla="*/ 0 h 219"/>
                <a:gd name="T60" fmla="*/ 0 w 151"/>
                <a:gd name="T61" fmla="*/ 0 h 219"/>
                <a:gd name="T62" fmla="*/ 0 w 151"/>
                <a:gd name="T63" fmla="*/ 0 h 219"/>
                <a:gd name="T64" fmla="*/ 0 w 151"/>
                <a:gd name="T65" fmla="*/ 0 h 219"/>
                <a:gd name="T66" fmla="*/ 0 w 151"/>
                <a:gd name="T67" fmla="*/ 0 h 219"/>
                <a:gd name="T68" fmla="*/ 0 w 151"/>
                <a:gd name="T69" fmla="*/ 0 h 219"/>
                <a:gd name="T70" fmla="*/ 0 w 151"/>
                <a:gd name="T71" fmla="*/ 0 h 219"/>
                <a:gd name="T72" fmla="*/ 0 w 151"/>
                <a:gd name="T73" fmla="*/ 0 h 219"/>
                <a:gd name="T74" fmla="*/ 0 w 151"/>
                <a:gd name="T75" fmla="*/ 0 h 219"/>
                <a:gd name="T76" fmla="*/ 0 w 151"/>
                <a:gd name="T77" fmla="*/ 0 h 219"/>
                <a:gd name="T78" fmla="*/ 0 w 151"/>
                <a:gd name="T79" fmla="*/ 0 h 219"/>
                <a:gd name="T80" fmla="*/ 0 w 151"/>
                <a:gd name="T81" fmla="*/ 0 h 219"/>
                <a:gd name="T82" fmla="*/ 0 w 151"/>
                <a:gd name="T83" fmla="*/ 0 h 219"/>
                <a:gd name="T84" fmla="*/ 0 w 151"/>
                <a:gd name="T85" fmla="*/ 0 h 219"/>
                <a:gd name="T86" fmla="*/ 0 w 151"/>
                <a:gd name="T87" fmla="*/ 0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1"/>
                <a:gd name="T133" fmla="*/ 0 h 219"/>
                <a:gd name="T134" fmla="*/ 151 w 151"/>
                <a:gd name="T135" fmla="*/ 219 h 2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48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/>
      <p:bldP spid="4454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Locks using test&amp;set vs. Interrupts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52400" y="1539875"/>
            <a:ext cx="4581525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900" dirty="0" err="1">
                <a:solidFill>
                  <a:srgbClr val="233AE1"/>
                </a:solidFill>
                <a:latin typeface="Courier New" charset="0"/>
              </a:rPr>
              <a:t>int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 value = FREE;</a:t>
            </a:r>
          </a:p>
          <a:p>
            <a:r>
              <a:rPr lang="en-US" sz="1900" dirty="0">
                <a:latin typeface="Courier New" charset="0"/>
              </a:rPr>
              <a:t>… owner, waiters </a:t>
            </a:r>
            <a:r>
              <a:rPr lang="en-US" sz="1900" dirty="0" smtClean="0">
                <a:latin typeface="Courier New" charset="0"/>
              </a:rPr>
              <a:t>…</a:t>
            </a:r>
          </a:p>
          <a:p>
            <a:endParaRPr lang="en-US" sz="1900" dirty="0">
              <a:latin typeface="Courier New" charset="0"/>
            </a:endParaRPr>
          </a:p>
          <a:p>
            <a:pPr marL="0" lvl="1"/>
            <a:r>
              <a:rPr lang="en-US" sz="1900" dirty="0">
                <a:latin typeface="Courier New" charset="0"/>
              </a:rPr>
              <a:t>Acquire()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while (</a:t>
            </a:r>
            <a:r>
              <a:rPr lang="en-US" sz="1900" dirty="0" err="1">
                <a:solidFill>
                  <a:schemeClr val="hlink"/>
                </a:solidFill>
                <a:latin typeface="Courier New" charset="0"/>
              </a:rPr>
              <a:t>test&amp;set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(guard));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(value == BUSY)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put thread on wait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Go to sleep();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// </a:t>
            </a:r>
            <a:r>
              <a:rPr lang="en-US" altLang="ko-KR" sz="1900" dirty="0">
                <a:solidFill>
                  <a:schemeClr val="hlink"/>
                </a:solidFill>
                <a:latin typeface="Courier New" charset="0"/>
                <a:ea typeface="Gulim" charset="0"/>
                <a:cs typeface="Gulim" charset="0"/>
                <a:sym typeface="Wingdings" charset="0"/>
              </a:rPr>
              <a:t>guard = 0;</a:t>
            </a:r>
            <a:r>
              <a:rPr lang="en-US" sz="1900" dirty="0">
                <a:latin typeface="Courier New" charset="0"/>
              </a:rPr>
              <a:t/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BUSY;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	</a:t>
            </a: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urier New" charset="0"/>
                <a:ea typeface="Gulim" charset="0"/>
                <a:cs typeface="Gulim" charset="0"/>
                <a:sym typeface="Wingdings" charset="0"/>
              </a:rPr>
              <a:t>guard = 0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4495800" y="1616075"/>
            <a:ext cx="46482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>
              <a:latin typeface="Courier New" charset="0"/>
            </a:endParaRPr>
          </a:p>
          <a:p>
            <a:pPr marL="0" lvl="1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900">
                <a:latin typeface="Courier New" charset="0"/>
              </a:rPr>
              <a:t>Release() 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</a:t>
            </a:r>
            <a:r>
              <a:rPr lang="en-US" sz="1900">
                <a:solidFill>
                  <a:schemeClr val="hlink"/>
                </a:solidFill>
                <a:latin typeface="Courier New" charset="0"/>
              </a:rPr>
              <a:t>while (test&amp;set(guard));</a:t>
            </a:r>
            <a:r>
              <a:rPr lang="en-US" sz="1900">
                <a:latin typeface="Courier New" charset="0"/>
              </a:rPr>
              <a:t/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if (anyone on wait queue) 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	take thread off wait queue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	Place on ready queue;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} else 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	</a:t>
            </a:r>
            <a:r>
              <a:rPr lang="en-US" sz="1900">
                <a:solidFill>
                  <a:srgbClr val="233AE1"/>
                </a:solidFill>
                <a:latin typeface="Courier New" charset="0"/>
              </a:rPr>
              <a:t>value = FREE;</a:t>
            </a:r>
            <a:br>
              <a:rPr lang="en-US" sz="1900">
                <a:solidFill>
                  <a:srgbClr val="233AE1"/>
                </a:solidFill>
                <a:latin typeface="Courier New" charset="0"/>
              </a:rPr>
            </a:br>
            <a:r>
              <a:rPr lang="en-US" sz="1900">
                <a:latin typeface="Courier New" charset="0"/>
              </a:rPr>
              <a:t>	}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</a:t>
            </a:r>
            <a:r>
              <a:rPr lang="en-US" altLang="ko-KR" sz="1900">
                <a:solidFill>
                  <a:schemeClr val="hlink"/>
                </a:solidFill>
                <a:latin typeface="Courier New" charset="0"/>
                <a:ea typeface="Gulim" charset="0"/>
                <a:cs typeface="Gulim" charset="0"/>
                <a:sym typeface="Wingdings" charset="0"/>
              </a:rPr>
              <a:t>guard = 0</a:t>
            </a:r>
            <a:r>
              <a:rPr lang="en-US" sz="1900">
                <a:solidFill>
                  <a:schemeClr val="hlink"/>
                </a:solidFill>
                <a:latin typeface="Courier New" charset="0"/>
              </a:rPr>
              <a:t>;</a:t>
            </a:r>
            <a:br>
              <a:rPr lang="en-US" sz="1900">
                <a:solidFill>
                  <a:schemeClr val="hlink"/>
                </a:solidFill>
                <a:latin typeface="Courier New" charset="0"/>
              </a:rPr>
            </a:br>
            <a:r>
              <a:rPr lang="en-US" sz="1900">
                <a:latin typeface="Courier New" charset="0"/>
              </a:rPr>
              <a:t>}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/>
            </a:r>
            <a:br>
              <a:rPr lang="en-US" sz="1900">
                <a:latin typeface="Courier New" charset="0"/>
              </a:rPr>
            </a:br>
            <a:endParaRPr lang="en-US" sz="1900">
              <a:latin typeface="Courier New" charset="0"/>
            </a:endParaRPr>
          </a:p>
        </p:txBody>
      </p:sp>
      <p:grpSp>
        <p:nvGrpSpPr>
          <p:cNvPr id="20485" name="Group 19"/>
          <p:cNvGrpSpPr>
            <a:grpSpLocks/>
          </p:cNvGrpSpPr>
          <p:nvPr/>
        </p:nvGrpSpPr>
        <p:grpSpPr bwMode="auto">
          <a:xfrm>
            <a:off x="2895600" y="1387475"/>
            <a:ext cx="609600" cy="685800"/>
            <a:chOff x="1776" y="912"/>
            <a:chExt cx="476" cy="576"/>
          </a:xfrm>
        </p:grpSpPr>
        <p:sp>
          <p:nvSpPr>
            <p:cNvPr id="2048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0 w 1303"/>
                <a:gd name="T1" fmla="*/ 0 h 1327"/>
                <a:gd name="T2" fmla="*/ 0 w 1303"/>
                <a:gd name="T3" fmla="*/ 0 h 1327"/>
                <a:gd name="T4" fmla="*/ 0 w 1303"/>
                <a:gd name="T5" fmla="*/ 0 h 1327"/>
                <a:gd name="T6" fmla="*/ 0 w 1303"/>
                <a:gd name="T7" fmla="*/ 0 h 1327"/>
                <a:gd name="T8" fmla="*/ 0 w 1303"/>
                <a:gd name="T9" fmla="*/ 0 h 1327"/>
                <a:gd name="T10" fmla="*/ 0 w 1303"/>
                <a:gd name="T11" fmla="*/ 0 h 1327"/>
                <a:gd name="T12" fmla="*/ 0 w 1303"/>
                <a:gd name="T13" fmla="*/ 0 h 1327"/>
                <a:gd name="T14" fmla="*/ 0 w 1303"/>
                <a:gd name="T15" fmla="*/ 0 h 1327"/>
                <a:gd name="T16" fmla="*/ 0 w 1303"/>
                <a:gd name="T17" fmla="*/ 0 h 1327"/>
                <a:gd name="T18" fmla="*/ 0 w 1303"/>
                <a:gd name="T19" fmla="*/ 0 h 1327"/>
                <a:gd name="T20" fmla="*/ 0 w 1303"/>
                <a:gd name="T21" fmla="*/ 0 h 1327"/>
                <a:gd name="T22" fmla="*/ 0 w 1303"/>
                <a:gd name="T23" fmla="*/ 0 h 1327"/>
                <a:gd name="T24" fmla="*/ 0 w 1303"/>
                <a:gd name="T25" fmla="*/ 0 h 1327"/>
                <a:gd name="T26" fmla="*/ 0 w 1303"/>
                <a:gd name="T27" fmla="*/ 0 h 1327"/>
                <a:gd name="T28" fmla="*/ 0 w 1303"/>
                <a:gd name="T29" fmla="*/ 0 h 1327"/>
                <a:gd name="T30" fmla="*/ 0 w 1303"/>
                <a:gd name="T31" fmla="*/ 0 h 1327"/>
                <a:gd name="T32" fmla="*/ 0 w 1303"/>
                <a:gd name="T33" fmla="*/ 0 h 1327"/>
                <a:gd name="T34" fmla="*/ 0 w 1303"/>
                <a:gd name="T35" fmla="*/ 0 h 1327"/>
                <a:gd name="T36" fmla="*/ 0 w 1303"/>
                <a:gd name="T37" fmla="*/ 0 h 1327"/>
                <a:gd name="T38" fmla="*/ 0 w 1303"/>
                <a:gd name="T39" fmla="*/ 0 h 1327"/>
                <a:gd name="T40" fmla="*/ 0 w 1303"/>
                <a:gd name="T41" fmla="*/ 0 h 1327"/>
                <a:gd name="T42" fmla="*/ 0 w 1303"/>
                <a:gd name="T43" fmla="*/ 0 h 1327"/>
                <a:gd name="T44" fmla="*/ 0 w 1303"/>
                <a:gd name="T45" fmla="*/ 0 h 1327"/>
                <a:gd name="T46" fmla="*/ 0 w 1303"/>
                <a:gd name="T47" fmla="*/ 0 h 1327"/>
                <a:gd name="T48" fmla="*/ 0 w 1303"/>
                <a:gd name="T49" fmla="*/ 0 h 1327"/>
                <a:gd name="T50" fmla="*/ 0 w 1303"/>
                <a:gd name="T51" fmla="*/ 0 h 1327"/>
                <a:gd name="T52" fmla="*/ 0 w 1303"/>
                <a:gd name="T53" fmla="*/ 0 h 1327"/>
                <a:gd name="T54" fmla="*/ 0 w 1303"/>
                <a:gd name="T55" fmla="*/ 0 h 1327"/>
                <a:gd name="T56" fmla="*/ 0 w 1303"/>
                <a:gd name="T57" fmla="*/ 0 h 1327"/>
                <a:gd name="T58" fmla="*/ 0 w 1303"/>
                <a:gd name="T59" fmla="*/ 0 h 1327"/>
                <a:gd name="T60" fmla="*/ 0 w 1303"/>
                <a:gd name="T61" fmla="*/ 0 h 1327"/>
                <a:gd name="T62" fmla="*/ 0 w 1303"/>
                <a:gd name="T63" fmla="*/ 0 h 1327"/>
                <a:gd name="T64" fmla="*/ 0 w 1303"/>
                <a:gd name="T65" fmla="*/ 0 h 1327"/>
                <a:gd name="T66" fmla="*/ 0 w 1303"/>
                <a:gd name="T67" fmla="*/ 0 h 1327"/>
                <a:gd name="T68" fmla="*/ 0 w 1303"/>
                <a:gd name="T69" fmla="*/ 0 h 1327"/>
                <a:gd name="T70" fmla="*/ 0 w 1303"/>
                <a:gd name="T71" fmla="*/ 0 h 1327"/>
                <a:gd name="T72" fmla="*/ 0 w 1303"/>
                <a:gd name="T73" fmla="*/ 0 h 1327"/>
                <a:gd name="T74" fmla="*/ 0 w 1303"/>
                <a:gd name="T75" fmla="*/ 0 h 1327"/>
                <a:gd name="T76" fmla="*/ 0 w 1303"/>
                <a:gd name="T77" fmla="*/ 0 h 1327"/>
                <a:gd name="T78" fmla="*/ 0 w 1303"/>
                <a:gd name="T79" fmla="*/ 0 h 1327"/>
                <a:gd name="T80" fmla="*/ 0 w 1303"/>
                <a:gd name="T81" fmla="*/ 0 h 1327"/>
                <a:gd name="T82" fmla="*/ 0 w 1303"/>
                <a:gd name="T83" fmla="*/ 0 h 1327"/>
                <a:gd name="T84" fmla="*/ 0 w 1303"/>
                <a:gd name="T85" fmla="*/ 0 h 1327"/>
                <a:gd name="T86" fmla="*/ 0 w 1303"/>
                <a:gd name="T87" fmla="*/ 0 h 1327"/>
                <a:gd name="T88" fmla="*/ 0 w 1303"/>
                <a:gd name="T89" fmla="*/ 0 h 1327"/>
                <a:gd name="T90" fmla="*/ 0 w 1303"/>
                <a:gd name="T91" fmla="*/ 0 h 1327"/>
                <a:gd name="T92" fmla="*/ 0 w 1303"/>
                <a:gd name="T93" fmla="*/ 0 h 1327"/>
                <a:gd name="T94" fmla="*/ 0 w 1303"/>
                <a:gd name="T95" fmla="*/ 0 h 1327"/>
                <a:gd name="T96" fmla="*/ 0 w 1303"/>
                <a:gd name="T97" fmla="*/ 0 h 1327"/>
                <a:gd name="T98" fmla="*/ 0 w 1303"/>
                <a:gd name="T99" fmla="*/ 0 h 1327"/>
                <a:gd name="T100" fmla="*/ 0 w 1303"/>
                <a:gd name="T101" fmla="*/ 0 h 1327"/>
                <a:gd name="T102" fmla="*/ 0 w 1303"/>
                <a:gd name="T103" fmla="*/ 0 h 1327"/>
                <a:gd name="T104" fmla="*/ 0 w 1303"/>
                <a:gd name="T105" fmla="*/ 0 h 1327"/>
                <a:gd name="T106" fmla="*/ 0 w 1303"/>
                <a:gd name="T107" fmla="*/ 0 h 1327"/>
                <a:gd name="T108" fmla="*/ 0 w 1303"/>
                <a:gd name="T109" fmla="*/ 0 h 1327"/>
                <a:gd name="T110" fmla="*/ 0 w 1303"/>
                <a:gd name="T111" fmla="*/ 0 h 1327"/>
                <a:gd name="T112" fmla="*/ 0 w 1303"/>
                <a:gd name="T113" fmla="*/ 0 h 1327"/>
                <a:gd name="T114" fmla="*/ 0 w 1303"/>
                <a:gd name="T115" fmla="*/ 0 h 1327"/>
                <a:gd name="T116" fmla="*/ 0 w 1303"/>
                <a:gd name="T117" fmla="*/ 0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03"/>
                <a:gd name="T178" fmla="*/ 0 h 1327"/>
                <a:gd name="T179" fmla="*/ 1303 w 1303"/>
                <a:gd name="T180" fmla="*/ 1327 h 1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0 w 285"/>
                <a:gd name="T1" fmla="*/ 0 h 411"/>
                <a:gd name="T2" fmla="*/ 0 w 285"/>
                <a:gd name="T3" fmla="*/ 0 h 411"/>
                <a:gd name="T4" fmla="*/ 0 w 285"/>
                <a:gd name="T5" fmla="*/ 0 h 411"/>
                <a:gd name="T6" fmla="*/ 0 w 285"/>
                <a:gd name="T7" fmla="*/ 0 h 411"/>
                <a:gd name="T8" fmla="*/ 0 w 285"/>
                <a:gd name="T9" fmla="*/ 0 h 411"/>
                <a:gd name="T10" fmla="*/ 0 w 285"/>
                <a:gd name="T11" fmla="*/ 0 h 411"/>
                <a:gd name="T12" fmla="*/ 0 w 285"/>
                <a:gd name="T13" fmla="*/ 0 h 411"/>
                <a:gd name="T14" fmla="*/ 0 w 285"/>
                <a:gd name="T15" fmla="*/ 0 h 411"/>
                <a:gd name="T16" fmla="*/ 0 w 285"/>
                <a:gd name="T17" fmla="*/ 0 h 411"/>
                <a:gd name="T18" fmla="*/ 0 w 285"/>
                <a:gd name="T19" fmla="*/ 0 h 411"/>
                <a:gd name="T20" fmla="*/ 0 w 285"/>
                <a:gd name="T21" fmla="*/ 0 h 411"/>
                <a:gd name="T22" fmla="*/ 0 w 285"/>
                <a:gd name="T23" fmla="*/ 0 h 411"/>
                <a:gd name="T24" fmla="*/ 0 w 285"/>
                <a:gd name="T25" fmla="*/ 0 h 411"/>
                <a:gd name="T26" fmla="*/ 0 w 285"/>
                <a:gd name="T27" fmla="*/ 0 h 411"/>
                <a:gd name="T28" fmla="*/ 0 w 285"/>
                <a:gd name="T29" fmla="*/ 0 h 411"/>
                <a:gd name="T30" fmla="*/ 0 w 285"/>
                <a:gd name="T31" fmla="*/ 0 h 411"/>
                <a:gd name="T32" fmla="*/ 0 w 285"/>
                <a:gd name="T33" fmla="*/ 0 h 411"/>
                <a:gd name="T34" fmla="*/ 0 w 285"/>
                <a:gd name="T35" fmla="*/ 0 h 411"/>
                <a:gd name="T36" fmla="*/ 0 w 285"/>
                <a:gd name="T37" fmla="*/ 0 h 411"/>
                <a:gd name="T38" fmla="*/ 0 w 285"/>
                <a:gd name="T39" fmla="*/ 0 h 411"/>
                <a:gd name="T40" fmla="*/ 0 w 285"/>
                <a:gd name="T41" fmla="*/ 0 h 411"/>
                <a:gd name="T42" fmla="*/ 0 w 285"/>
                <a:gd name="T43" fmla="*/ 0 h 411"/>
                <a:gd name="T44" fmla="*/ 0 w 285"/>
                <a:gd name="T45" fmla="*/ 0 h 411"/>
                <a:gd name="T46" fmla="*/ 0 w 285"/>
                <a:gd name="T47" fmla="*/ 0 h 411"/>
                <a:gd name="T48" fmla="*/ 0 w 285"/>
                <a:gd name="T49" fmla="*/ 0 h 411"/>
                <a:gd name="T50" fmla="*/ 0 w 285"/>
                <a:gd name="T51" fmla="*/ 0 h 411"/>
                <a:gd name="T52" fmla="*/ 0 w 285"/>
                <a:gd name="T53" fmla="*/ 0 h 411"/>
                <a:gd name="T54" fmla="*/ 0 w 285"/>
                <a:gd name="T55" fmla="*/ 0 h 411"/>
                <a:gd name="T56" fmla="*/ 0 w 285"/>
                <a:gd name="T57" fmla="*/ 0 h 411"/>
                <a:gd name="T58" fmla="*/ 0 w 285"/>
                <a:gd name="T59" fmla="*/ 0 h 411"/>
                <a:gd name="T60" fmla="*/ 0 w 285"/>
                <a:gd name="T61" fmla="*/ 0 h 411"/>
                <a:gd name="T62" fmla="*/ 0 w 285"/>
                <a:gd name="T63" fmla="*/ 0 h 411"/>
                <a:gd name="T64" fmla="*/ 0 w 285"/>
                <a:gd name="T65" fmla="*/ 0 h 411"/>
                <a:gd name="T66" fmla="*/ 0 w 285"/>
                <a:gd name="T67" fmla="*/ 0 h 411"/>
                <a:gd name="T68" fmla="*/ 0 w 285"/>
                <a:gd name="T69" fmla="*/ 0 h 411"/>
                <a:gd name="T70" fmla="*/ 0 w 285"/>
                <a:gd name="T71" fmla="*/ 0 h 411"/>
                <a:gd name="T72" fmla="*/ 0 w 285"/>
                <a:gd name="T73" fmla="*/ 0 h 411"/>
                <a:gd name="T74" fmla="*/ 0 w 285"/>
                <a:gd name="T75" fmla="*/ 0 h 411"/>
                <a:gd name="T76" fmla="*/ 0 w 285"/>
                <a:gd name="T77" fmla="*/ 0 h 411"/>
                <a:gd name="T78" fmla="*/ 0 w 285"/>
                <a:gd name="T79" fmla="*/ 0 h 411"/>
                <a:gd name="T80" fmla="*/ 0 w 285"/>
                <a:gd name="T81" fmla="*/ 0 h 411"/>
                <a:gd name="T82" fmla="*/ 0 w 285"/>
                <a:gd name="T83" fmla="*/ 0 h 411"/>
                <a:gd name="T84" fmla="*/ 0 w 285"/>
                <a:gd name="T85" fmla="*/ 0 h 411"/>
                <a:gd name="T86" fmla="*/ 0 w 285"/>
                <a:gd name="T87" fmla="*/ 0 h 411"/>
                <a:gd name="T88" fmla="*/ 0 w 285"/>
                <a:gd name="T89" fmla="*/ 0 h 411"/>
                <a:gd name="T90" fmla="*/ 0 w 285"/>
                <a:gd name="T91" fmla="*/ 0 h 411"/>
                <a:gd name="T92" fmla="*/ 0 w 285"/>
                <a:gd name="T93" fmla="*/ 0 h 411"/>
                <a:gd name="T94" fmla="*/ 0 w 285"/>
                <a:gd name="T95" fmla="*/ 0 h 411"/>
                <a:gd name="T96" fmla="*/ 0 w 285"/>
                <a:gd name="T97" fmla="*/ 0 h 411"/>
                <a:gd name="T98" fmla="*/ 0 w 285"/>
                <a:gd name="T99" fmla="*/ 0 h 411"/>
                <a:gd name="T100" fmla="*/ 0 w 285"/>
                <a:gd name="T101" fmla="*/ 0 h 411"/>
                <a:gd name="T102" fmla="*/ 0 w 285"/>
                <a:gd name="T103" fmla="*/ 0 h 411"/>
                <a:gd name="T104" fmla="*/ 0 w 285"/>
                <a:gd name="T105" fmla="*/ 0 h 411"/>
                <a:gd name="T106" fmla="*/ 0 w 285"/>
                <a:gd name="T107" fmla="*/ 0 h 411"/>
                <a:gd name="T108" fmla="*/ 0 w 285"/>
                <a:gd name="T109" fmla="*/ 0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85"/>
                <a:gd name="T166" fmla="*/ 0 h 411"/>
                <a:gd name="T167" fmla="*/ 285 w 285"/>
                <a:gd name="T168" fmla="*/ 411 h 41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0 w 942"/>
                <a:gd name="T1" fmla="*/ 0 h 833"/>
                <a:gd name="T2" fmla="*/ 0 w 942"/>
                <a:gd name="T3" fmla="*/ 0 h 833"/>
                <a:gd name="T4" fmla="*/ 0 w 942"/>
                <a:gd name="T5" fmla="*/ 0 h 833"/>
                <a:gd name="T6" fmla="*/ 0 w 942"/>
                <a:gd name="T7" fmla="*/ 0 h 833"/>
                <a:gd name="T8" fmla="*/ 0 w 942"/>
                <a:gd name="T9" fmla="*/ 0 h 833"/>
                <a:gd name="T10" fmla="*/ 0 w 942"/>
                <a:gd name="T11" fmla="*/ 0 h 833"/>
                <a:gd name="T12" fmla="*/ 0 w 942"/>
                <a:gd name="T13" fmla="*/ 0 h 833"/>
                <a:gd name="T14" fmla="*/ 0 w 942"/>
                <a:gd name="T15" fmla="*/ 0 h 833"/>
                <a:gd name="T16" fmla="*/ 0 w 942"/>
                <a:gd name="T17" fmla="*/ 0 h 833"/>
                <a:gd name="T18" fmla="*/ 0 w 942"/>
                <a:gd name="T19" fmla="*/ 0 h 833"/>
                <a:gd name="T20" fmla="*/ 0 w 942"/>
                <a:gd name="T21" fmla="*/ 0 h 833"/>
                <a:gd name="T22" fmla="*/ 0 w 942"/>
                <a:gd name="T23" fmla="*/ 0 h 833"/>
                <a:gd name="T24" fmla="*/ 0 w 942"/>
                <a:gd name="T25" fmla="*/ 0 h 833"/>
                <a:gd name="T26" fmla="*/ 0 w 942"/>
                <a:gd name="T27" fmla="*/ 0 h 833"/>
                <a:gd name="T28" fmla="*/ 0 w 942"/>
                <a:gd name="T29" fmla="*/ 0 h 833"/>
                <a:gd name="T30" fmla="*/ 0 w 942"/>
                <a:gd name="T31" fmla="*/ 0 h 833"/>
                <a:gd name="T32" fmla="*/ 0 w 942"/>
                <a:gd name="T33" fmla="*/ 0 h 833"/>
                <a:gd name="T34" fmla="*/ 0 w 942"/>
                <a:gd name="T35" fmla="*/ 0 h 833"/>
                <a:gd name="T36" fmla="*/ 0 w 942"/>
                <a:gd name="T37" fmla="*/ 0 h 833"/>
                <a:gd name="T38" fmla="*/ 0 w 942"/>
                <a:gd name="T39" fmla="*/ 0 h 833"/>
                <a:gd name="T40" fmla="*/ 0 w 942"/>
                <a:gd name="T41" fmla="*/ 0 h 833"/>
                <a:gd name="T42" fmla="*/ 0 w 942"/>
                <a:gd name="T43" fmla="*/ 0 h 833"/>
                <a:gd name="T44" fmla="*/ 0 w 942"/>
                <a:gd name="T45" fmla="*/ 0 h 833"/>
                <a:gd name="T46" fmla="*/ 0 w 942"/>
                <a:gd name="T47" fmla="*/ 0 h 833"/>
                <a:gd name="T48" fmla="*/ 0 w 942"/>
                <a:gd name="T49" fmla="*/ 0 h 833"/>
                <a:gd name="T50" fmla="*/ 0 w 942"/>
                <a:gd name="T51" fmla="*/ 0 h 833"/>
                <a:gd name="T52" fmla="*/ 0 w 942"/>
                <a:gd name="T53" fmla="*/ 0 h 833"/>
                <a:gd name="T54" fmla="*/ 0 w 942"/>
                <a:gd name="T55" fmla="*/ 0 h 833"/>
                <a:gd name="T56" fmla="*/ 0 w 942"/>
                <a:gd name="T57" fmla="*/ 0 h 833"/>
                <a:gd name="T58" fmla="*/ 0 w 942"/>
                <a:gd name="T59" fmla="*/ 0 h 833"/>
                <a:gd name="T60" fmla="*/ 0 w 942"/>
                <a:gd name="T61" fmla="*/ 0 h 833"/>
                <a:gd name="T62" fmla="*/ 0 w 942"/>
                <a:gd name="T63" fmla="*/ 0 h 833"/>
                <a:gd name="T64" fmla="*/ 0 w 942"/>
                <a:gd name="T65" fmla="*/ 0 h 833"/>
                <a:gd name="T66" fmla="*/ 0 w 942"/>
                <a:gd name="T67" fmla="*/ 0 h 833"/>
                <a:gd name="T68" fmla="*/ 0 w 942"/>
                <a:gd name="T69" fmla="*/ 0 h 833"/>
                <a:gd name="T70" fmla="*/ 0 w 942"/>
                <a:gd name="T71" fmla="*/ 0 h 833"/>
                <a:gd name="T72" fmla="*/ 0 w 942"/>
                <a:gd name="T73" fmla="*/ 0 h 833"/>
                <a:gd name="T74" fmla="*/ 0 w 942"/>
                <a:gd name="T75" fmla="*/ 0 h 833"/>
                <a:gd name="T76" fmla="*/ 0 w 942"/>
                <a:gd name="T77" fmla="*/ 0 h 833"/>
                <a:gd name="T78" fmla="*/ 0 w 942"/>
                <a:gd name="T79" fmla="*/ 0 h 833"/>
                <a:gd name="T80" fmla="*/ 0 w 942"/>
                <a:gd name="T81" fmla="*/ 0 h 833"/>
                <a:gd name="T82" fmla="*/ 0 w 942"/>
                <a:gd name="T83" fmla="*/ 0 h 833"/>
                <a:gd name="T84" fmla="*/ 0 w 942"/>
                <a:gd name="T85" fmla="*/ 0 h 833"/>
                <a:gd name="T86" fmla="*/ 0 w 942"/>
                <a:gd name="T87" fmla="*/ 0 h 833"/>
                <a:gd name="T88" fmla="*/ 0 w 942"/>
                <a:gd name="T89" fmla="*/ 0 h 833"/>
                <a:gd name="T90" fmla="*/ 0 w 942"/>
                <a:gd name="T91" fmla="*/ 0 h 833"/>
                <a:gd name="T92" fmla="*/ 0 w 942"/>
                <a:gd name="T93" fmla="*/ 0 h 833"/>
                <a:gd name="T94" fmla="*/ 0 w 942"/>
                <a:gd name="T95" fmla="*/ 0 h 833"/>
                <a:gd name="T96" fmla="*/ 0 w 942"/>
                <a:gd name="T97" fmla="*/ 0 h 833"/>
                <a:gd name="T98" fmla="*/ 0 w 942"/>
                <a:gd name="T99" fmla="*/ 0 h 833"/>
                <a:gd name="T100" fmla="*/ 0 w 942"/>
                <a:gd name="T101" fmla="*/ 0 h 833"/>
                <a:gd name="T102" fmla="*/ 0 w 942"/>
                <a:gd name="T103" fmla="*/ 0 h 833"/>
                <a:gd name="T104" fmla="*/ 0 w 942"/>
                <a:gd name="T105" fmla="*/ 0 h 833"/>
                <a:gd name="T106" fmla="*/ 0 w 942"/>
                <a:gd name="T107" fmla="*/ 0 h 833"/>
                <a:gd name="T108" fmla="*/ 0 w 942"/>
                <a:gd name="T109" fmla="*/ 0 h 833"/>
                <a:gd name="T110" fmla="*/ 0 w 942"/>
                <a:gd name="T111" fmla="*/ 0 h 833"/>
                <a:gd name="T112" fmla="*/ 0 w 942"/>
                <a:gd name="T113" fmla="*/ 0 h 833"/>
                <a:gd name="T114" fmla="*/ 0 w 942"/>
                <a:gd name="T115" fmla="*/ 0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42"/>
                <a:gd name="T175" fmla="*/ 0 h 833"/>
                <a:gd name="T176" fmla="*/ 942 w 942"/>
                <a:gd name="T177" fmla="*/ 833 h 83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0 w 243"/>
                <a:gd name="T1" fmla="*/ 0 h 87"/>
                <a:gd name="T2" fmla="*/ 0 w 243"/>
                <a:gd name="T3" fmla="*/ 0 h 87"/>
                <a:gd name="T4" fmla="*/ 0 w 243"/>
                <a:gd name="T5" fmla="*/ 0 h 87"/>
                <a:gd name="T6" fmla="*/ 0 w 243"/>
                <a:gd name="T7" fmla="*/ 0 h 87"/>
                <a:gd name="T8" fmla="*/ 0 w 243"/>
                <a:gd name="T9" fmla="*/ 0 h 87"/>
                <a:gd name="T10" fmla="*/ 0 w 243"/>
                <a:gd name="T11" fmla="*/ 0 h 87"/>
                <a:gd name="T12" fmla="*/ 0 w 243"/>
                <a:gd name="T13" fmla="*/ 0 h 87"/>
                <a:gd name="T14" fmla="*/ 0 w 243"/>
                <a:gd name="T15" fmla="*/ 0 h 87"/>
                <a:gd name="T16" fmla="*/ 0 w 243"/>
                <a:gd name="T17" fmla="*/ 0 h 87"/>
                <a:gd name="T18" fmla="*/ 0 w 243"/>
                <a:gd name="T19" fmla="*/ 0 h 87"/>
                <a:gd name="T20" fmla="*/ 0 w 243"/>
                <a:gd name="T21" fmla="*/ 0 h 87"/>
                <a:gd name="T22" fmla="*/ 0 w 243"/>
                <a:gd name="T23" fmla="*/ 0 h 87"/>
                <a:gd name="T24" fmla="*/ 0 w 243"/>
                <a:gd name="T25" fmla="*/ 0 h 87"/>
                <a:gd name="T26" fmla="*/ 0 w 243"/>
                <a:gd name="T27" fmla="*/ 0 h 87"/>
                <a:gd name="T28" fmla="*/ 0 w 243"/>
                <a:gd name="T29" fmla="*/ 0 h 87"/>
                <a:gd name="T30" fmla="*/ 0 w 243"/>
                <a:gd name="T31" fmla="*/ 0 h 87"/>
                <a:gd name="T32" fmla="*/ 0 w 243"/>
                <a:gd name="T33" fmla="*/ 0 h 87"/>
                <a:gd name="T34" fmla="*/ 0 w 243"/>
                <a:gd name="T35" fmla="*/ 0 h 87"/>
                <a:gd name="T36" fmla="*/ 0 w 243"/>
                <a:gd name="T37" fmla="*/ 0 h 87"/>
                <a:gd name="T38" fmla="*/ 0 w 243"/>
                <a:gd name="T39" fmla="*/ 0 h 87"/>
                <a:gd name="T40" fmla="*/ 0 w 243"/>
                <a:gd name="T41" fmla="*/ 0 h 87"/>
                <a:gd name="T42" fmla="*/ 0 w 243"/>
                <a:gd name="T43" fmla="*/ 0 h 87"/>
                <a:gd name="T44" fmla="*/ 0 w 243"/>
                <a:gd name="T45" fmla="*/ 0 h 87"/>
                <a:gd name="T46" fmla="*/ 0 w 243"/>
                <a:gd name="T47" fmla="*/ 0 h 87"/>
                <a:gd name="T48" fmla="*/ 0 w 243"/>
                <a:gd name="T49" fmla="*/ 0 h 87"/>
                <a:gd name="T50" fmla="*/ 0 w 243"/>
                <a:gd name="T51" fmla="*/ 0 h 87"/>
                <a:gd name="T52" fmla="*/ 0 w 243"/>
                <a:gd name="T53" fmla="*/ 0 h 87"/>
                <a:gd name="T54" fmla="*/ 0 w 243"/>
                <a:gd name="T55" fmla="*/ 0 h 87"/>
                <a:gd name="T56" fmla="*/ 0 w 243"/>
                <a:gd name="T57" fmla="*/ 0 h 87"/>
                <a:gd name="T58" fmla="*/ 0 w 243"/>
                <a:gd name="T59" fmla="*/ 0 h 87"/>
                <a:gd name="T60" fmla="*/ 0 w 243"/>
                <a:gd name="T61" fmla="*/ 0 h 87"/>
                <a:gd name="T62" fmla="*/ 0 w 243"/>
                <a:gd name="T63" fmla="*/ 0 h 87"/>
                <a:gd name="T64" fmla="*/ 0 w 243"/>
                <a:gd name="T65" fmla="*/ 0 h 87"/>
                <a:gd name="T66" fmla="*/ 0 w 243"/>
                <a:gd name="T67" fmla="*/ 0 h 87"/>
                <a:gd name="T68" fmla="*/ 0 w 243"/>
                <a:gd name="T69" fmla="*/ 0 h 87"/>
                <a:gd name="T70" fmla="*/ 0 w 243"/>
                <a:gd name="T71" fmla="*/ 0 h 87"/>
                <a:gd name="T72" fmla="*/ 0 w 243"/>
                <a:gd name="T73" fmla="*/ 0 h 87"/>
                <a:gd name="T74" fmla="*/ 0 w 243"/>
                <a:gd name="T75" fmla="*/ 0 h 87"/>
                <a:gd name="T76" fmla="*/ 0 w 243"/>
                <a:gd name="T77" fmla="*/ 0 h 87"/>
                <a:gd name="T78" fmla="*/ 0 w 243"/>
                <a:gd name="T79" fmla="*/ 0 h 87"/>
                <a:gd name="T80" fmla="*/ 0 w 243"/>
                <a:gd name="T81" fmla="*/ 0 h 87"/>
                <a:gd name="T82" fmla="*/ 0 w 243"/>
                <a:gd name="T83" fmla="*/ 0 h 87"/>
                <a:gd name="T84" fmla="*/ 0 w 243"/>
                <a:gd name="T85" fmla="*/ 0 h 87"/>
                <a:gd name="T86" fmla="*/ 0 w 243"/>
                <a:gd name="T87" fmla="*/ 0 h 87"/>
                <a:gd name="T88" fmla="*/ 0 w 243"/>
                <a:gd name="T89" fmla="*/ 0 h 87"/>
                <a:gd name="T90" fmla="*/ 0 w 243"/>
                <a:gd name="T91" fmla="*/ 0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3"/>
                <a:gd name="T139" fmla="*/ 0 h 87"/>
                <a:gd name="T140" fmla="*/ 243 w 243"/>
                <a:gd name="T141" fmla="*/ 87 h 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0 w 102"/>
                <a:gd name="T1" fmla="*/ 0 h 330"/>
                <a:gd name="T2" fmla="*/ 0 w 102"/>
                <a:gd name="T3" fmla="*/ 0 h 330"/>
                <a:gd name="T4" fmla="*/ 0 w 102"/>
                <a:gd name="T5" fmla="*/ 0 h 330"/>
                <a:gd name="T6" fmla="*/ 0 w 102"/>
                <a:gd name="T7" fmla="*/ 0 h 330"/>
                <a:gd name="T8" fmla="*/ 0 w 102"/>
                <a:gd name="T9" fmla="*/ 0 h 330"/>
                <a:gd name="T10" fmla="*/ 0 w 102"/>
                <a:gd name="T11" fmla="*/ 0 h 330"/>
                <a:gd name="T12" fmla="*/ 0 w 102"/>
                <a:gd name="T13" fmla="*/ 0 h 330"/>
                <a:gd name="T14" fmla="*/ 0 w 102"/>
                <a:gd name="T15" fmla="*/ 0 h 330"/>
                <a:gd name="T16" fmla="*/ 0 w 102"/>
                <a:gd name="T17" fmla="*/ 0 h 330"/>
                <a:gd name="T18" fmla="*/ 0 w 102"/>
                <a:gd name="T19" fmla="*/ 0 h 330"/>
                <a:gd name="T20" fmla="*/ 0 w 102"/>
                <a:gd name="T21" fmla="*/ 0 h 330"/>
                <a:gd name="T22" fmla="*/ 0 w 102"/>
                <a:gd name="T23" fmla="*/ 0 h 330"/>
                <a:gd name="T24" fmla="*/ 0 w 102"/>
                <a:gd name="T25" fmla="*/ 0 h 330"/>
                <a:gd name="T26" fmla="*/ 0 w 102"/>
                <a:gd name="T27" fmla="*/ 0 h 330"/>
                <a:gd name="T28" fmla="*/ 0 w 102"/>
                <a:gd name="T29" fmla="*/ 0 h 330"/>
                <a:gd name="T30" fmla="*/ 0 w 102"/>
                <a:gd name="T31" fmla="*/ 0 h 330"/>
                <a:gd name="T32" fmla="*/ 0 w 102"/>
                <a:gd name="T33" fmla="*/ 0 h 330"/>
                <a:gd name="T34" fmla="*/ 0 w 102"/>
                <a:gd name="T35" fmla="*/ 0 h 330"/>
                <a:gd name="T36" fmla="*/ 0 w 102"/>
                <a:gd name="T37" fmla="*/ 0 h 330"/>
                <a:gd name="T38" fmla="*/ 0 w 102"/>
                <a:gd name="T39" fmla="*/ 0 h 330"/>
                <a:gd name="T40" fmla="*/ 0 w 102"/>
                <a:gd name="T41" fmla="*/ 0 h 330"/>
                <a:gd name="T42" fmla="*/ 0 w 102"/>
                <a:gd name="T43" fmla="*/ 0 h 330"/>
                <a:gd name="T44" fmla="*/ 0 w 102"/>
                <a:gd name="T45" fmla="*/ 0 h 330"/>
                <a:gd name="T46" fmla="*/ 0 w 102"/>
                <a:gd name="T47" fmla="*/ 0 h 330"/>
                <a:gd name="T48" fmla="*/ 0 w 102"/>
                <a:gd name="T49" fmla="*/ 0 h 330"/>
                <a:gd name="T50" fmla="*/ 0 w 102"/>
                <a:gd name="T51" fmla="*/ 0 h 330"/>
                <a:gd name="T52" fmla="*/ 0 w 102"/>
                <a:gd name="T53" fmla="*/ 0 h 330"/>
                <a:gd name="T54" fmla="*/ 0 w 102"/>
                <a:gd name="T55" fmla="*/ 0 h 330"/>
                <a:gd name="T56" fmla="*/ 0 w 102"/>
                <a:gd name="T57" fmla="*/ 0 h 330"/>
                <a:gd name="T58" fmla="*/ 0 w 102"/>
                <a:gd name="T59" fmla="*/ 0 h 330"/>
                <a:gd name="T60" fmla="*/ 0 w 102"/>
                <a:gd name="T61" fmla="*/ 0 h 330"/>
                <a:gd name="T62" fmla="*/ 0 w 102"/>
                <a:gd name="T63" fmla="*/ 0 h 330"/>
                <a:gd name="T64" fmla="*/ 0 w 102"/>
                <a:gd name="T65" fmla="*/ 0 h 330"/>
                <a:gd name="T66" fmla="*/ 0 w 102"/>
                <a:gd name="T67" fmla="*/ 0 h 330"/>
                <a:gd name="T68" fmla="*/ 0 w 102"/>
                <a:gd name="T69" fmla="*/ 0 h 330"/>
                <a:gd name="T70" fmla="*/ 0 w 102"/>
                <a:gd name="T71" fmla="*/ 0 h 330"/>
                <a:gd name="T72" fmla="*/ 0 w 102"/>
                <a:gd name="T73" fmla="*/ 0 h 330"/>
                <a:gd name="T74" fmla="*/ 0 w 102"/>
                <a:gd name="T75" fmla="*/ 0 h 330"/>
                <a:gd name="T76" fmla="*/ 0 w 102"/>
                <a:gd name="T77" fmla="*/ 0 h 330"/>
                <a:gd name="T78" fmla="*/ 0 w 102"/>
                <a:gd name="T79" fmla="*/ 0 h 330"/>
                <a:gd name="T80" fmla="*/ 0 w 102"/>
                <a:gd name="T81" fmla="*/ 0 h 330"/>
                <a:gd name="T82" fmla="*/ 0 w 102"/>
                <a:gd name="T83" fmla="*/ 0 h 330"/>
                <a:gd name="T84" fmla="*/ 0 w 102"/>
                <a:gd name="T85" fmla="*/ 0 h 330"/>
                <a:gd name="T86" fmla="*/ 0 w 102"/>
                <a:gd name="T87" fmla="*/ 0 h 330"/>
                <a:gd name="T88" fmla="*/ 0 w 102"/>
                <a:gd name="T89" fmla="*/ 0 h 330"/>
                <a:gd name="T90" fmla="*/ 0 w 102"/>
                <a:gd name="T91" fmla="*/ 0 h 330"/>
                <a:gd name="T92" fmla="*/ 0 w 102"/>
                <a:gd name="T93" fmla="*/ 0 h 330"/>
                <a:gd name="T94" fmla="*/ 0 w 102"/>
                <a:gd name="T95" fmla="*/ 0 h 330"/>
                <a:gd name="T96" fmla="*/ 0 w 102"/>
                <a:gd name="T97" fmla="*/ 0 h 330"/>
                <a:gd name="T98" fmla="*/ 0 w 102"/>
                <a:gd name="T99" fmla="*/ 0 h 330"/>
                <a:gd name="T100" fmla="*/ 0 w 102"/>
                <a:gd name="T101" fmla="*/ 0 h 330"/>
                <a:gd name="T102" fmla="*/ 0 w 102"/>
                <a:gd name="T103" fmla="*/ 0 h 330"/>
                <a:gd name="T104" fmla="*/ 0 w 102"/>
                <a:gd name="T105" fmla="*/ 0 h 330"/>
                <a:gd name="T106" fmla="*/ 0 w 102"/>
                <a:gd name="T107" fmla="*/ 0 h 330"/>
                <a:gd name="T108" fmla="*/ 0 w 102"/>
                <a:gd name="T109" fmla="*/ 0 h 330"/>
                <a:gd name="T110" fmla="*/ 0 w 102"/>
                <a:gd name="T111" fmla="*/ 0 h 330"/>
                <a:gd name="T112" fmla="*/ 0 w 102"/>
                <a:gd name="T113" fmla="*/ 0 h 330"/>
                <a:gd name="T114" fmla="*/ 0 w 102"/>
                <a:gd name="T115" fmla="*/ 0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2"/>
                <a:gd name="T175" fmla="*/ 0 h 330"/>
                <a:gd name="T176" fmla="*/ 102 w 102"/>
                <a:gd name="T177" fmla="*/ 330 h 33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0 h 219"/>
                <a:gd name="T2" fmla="*/ 0 w 151"/>
                <a:gd name="T3" fmla="*/ 0 h 219"/>
                <a:gd name="T4" fmla="*/ 0 w 151"/>
                <a:gd name="T5" fmla="*/ 0 h 219"/>
                <a:gd name="T6" fmla="*/ 0 w 151"/>
                <a:gd name="T7" fmla="*/ 0 h 219"/>
                <a:gd name="T8" fmla="*/ 0 w 151"/>
                <a:gd name="T9" fmla="*/ 0 h 219"/>
                <a:gd name="T10" fmla="*/ 0 w 151"/>
                <a:gd name="T11" fmla="*/ 0 h 219"/>
                <a:gd name="T12" fmla="*/ 0 w 151"/>
                <a:gd name="T13" fmla="*/ 0 h 219"/>
                <a:gd name="T14" fmla="*/ 0 w 151"/>
                <a:gd name="T15" fmla="*/ 0 h 219"/>
                <a:gd name="T16" fmla="*/ 0 w 151"/>
                <a:gd name="T17" fmla="*/ 0 h 219"/>
                <a:gd name="T18" fmla="*/ 0 w 151"/>
                <a:gd name="T19" fmla="*/ 0 h 219"/>
                <a:gd name="T20" fmla="*/ 0 w 151"/>
                <a:gd name="T21" fmla="*/ 0 h 219"/>
                <a:gd name="T22" fmla="*/ 0 w 151"/>
                <a:gd name="T23" fmla="*/ 0 h 219"/>
                <a:gd name="T24" fmla="*/ 0 w 151"/>
                <a:gd name="T25" fmla="*/ 0 h 219"/>
                <a:gd name="T26" fmla="*/ 0 w 151"/>
                <a:gd name="T27" fmla="*/ 0 h 219"/>
                <a:gd name="T28" fmla="*/ 0 w 151"/>
                <a:gd name="T29" fmla="*/ 0 h 219"/>
                <a:gd name="T30" fmla="*/ 0 w 151"/>
                <a:gd name="T31" fmla="*/ 0 h 219"/>
                <a:gd name="T32" fmla="*/ 0 w 151"/>
                <a:gd name="T33" fmla="*/ 0 h 219"/>
                <a:gd name="T34" fmla="*/ 0 w 151"/>
                <a:gd name="T35" fmla="*/ 0 h 219"/>
                <a:gd name="T36" fmla="*/ 0 w 151"/>
                <a:gd name="T37" fmla="*/ 0 h 219"/>
                <a:gd name="T38" fmla="*/ 0 w 151"/>
                <a:gd name="T39" fmla="*/ 0 h 219"/>
                <a:gd name="T40" fmla="*/ 0 w 151"/>
                <a:gd name="T41" fmla="*/ 0 h 219"/>
                <a:gd name="T42" fmla="*/ 0 w 151"/>
                <a:gd name="T43" fmla="*/ 0 h 219"/>
                <a:gd name="T44" fmla="*/ 0 w 151"/>
                <a:gd name="T45" fmla="*/ 0 h 219"/>
                <a:gd name="T46" fmla="*/ 0 w 151"/>
                <a:gd name="T47" fmla="*/ 0 h 219"/>
                <a:gd name="T48" fmla="*/ 0 w 151"/>
                <a:gd name="T49" fmla="*/ 0 h 219"/>
                <a:gd name="T50" fmla="*/ 0 w 151"/>
                <a:gd name="T51" fmla="*/ 0 h 219"/>
                <a:gd name="T52" fmla="*/ 0 w 151"/>
                <a:gd name="T53" fmla="*/ 0 h 219"/>
                <a:gd name="T54" fmla="*/ 0 w 151"/>
                <a:gd name="T55" fmla="*/ 0 h 219"/>
                <a:gd name="T56" fmla="*/ 0 w 151"/>
                <a:gd name="T57" fmla="*/ 0 h 219"/>
                <a:gd name="T58" fmla="*/ 0 w 151"/>
                <a:gd name="T59" fmla="*/ 0 h 219"/>
                <a:gd name="T60" fmla="*/ 0 w 151"/>
                <a:gd name="T61" fmla="*/ 0 h 219"/>
                <a:gd name="T62" fmla="*/ 0 w 151"/>
                <a:gd name="T63" fmla="*/ 0 h 219"/>
                <a:gd name="T64" fmla="*/ 0 w 151"/>
                <a:gd name="T65" fmla="*/ 0 h 219"/>
                <a:gd name="T66" fmla="*/ 0 w 151"/>
                <a:gd name="T67" fmla="*/ 0 h 219"/>
                <a:gd name="T68" fmla="*/ 0 w 151"/>
                <a:gd name="T69" fmla="*/ 0 h 219"/>
                <a:gd name="T70" fmla="*/ 0 w 151"/>
                <a:gd name="T71" fmla="*/ 0 h 219"/>
                <a:gd name="T72" fmla="*/ 0 w 151"/>
                <a:gd name="T73" fmla="*/ 0 h 219"/>
                <a:gd name="T74" fmla="*/ 0 w 151"/>
                <a:gd name="T75" fmla="*/ 0 h 219"/>
                <a:gd name="T76" fmla="*/ 0 w 151"/>
                <a:gd name="T77" fmla="*/ 0 h 219"/>
                <a:gd name="T78" fmla="*/ 0 w 151"/>
                <a:gd name="T79" fmla="*/ 0 h 219"/>
                <a:gd name="T80" fmla="*/ 0 w 151"/>
                <a:gd name="T81" fmla="*/ 0 h 219"/>
                <a:gd name="T82" fmla="*/ 0 w 151"/>
                <a:gd name="T83" fmla="*/ 0 h 219"/>
                <a:gd name="T84" fmla="*/ 0 w 151"/>
                <a:gd name="T85" fmla="*/ 0 h 219"/>
                <a:gd name="T86" fmla="*/ 0 w 151"/>
                <a:gd name="T87" fmla="*/ 0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1"/>
                <a:gd name="T133" fmla="*/ 0 h 219"/>
                <a:gd name="T134" fmla="*/ 151 w 151"/>
                <a:gd name="T135" fmla="*/ 219 h 2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28133" y="1085902"/>
            <a:ext cx="7958667" cy="5458831"/>
          </a:xfrm>
          <a:prstGeom prst="rect">
            <a:avLst/>
          </a:prstGeom>
          <a:gradFill>
            <a:gsLst>
              <a:gs pos="2000">
                <a:schemeClr val="tx2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606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Coordination Landscape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9692" y="1085902"/>
            <a:ext cx="3240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Concurrent Applications</a:t>
            </a:r>
            <a:endParaRPr lang="en-US" sz="2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6222" y="1837258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5184" y="1957970"/>
            <a:ext cx="373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Shared Coordinated Objects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53073" y="3075569"/>
            <a:ext cx="34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Synchronization Variables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321826" y="4066171"/>
            <a:ext cx="258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Atomic Operations</a:t>
            </a: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3548" y="5065238"/>
            <a:ext cx="128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Hardware</a:t>
            </a:r>
            <a:endParaRPr lang="en-US" sz="2000" i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86222" y="3075569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6222" y="407681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86222" y="506959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1512755" y="2419635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Bounded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311872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Ordered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680786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Dictionary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215938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Barrier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2755" y="35892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Locks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9400" y="3616859"/>
            <a:ext cx="126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Semaphore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8753" y="353723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Condition Variables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6857" y="3247527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Monitors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140" y="4527836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Disable/Enable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2796" y="455667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Test-and-Set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140" y="5586169"/>
            <a:ext cx="112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6166" y="5662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Controllers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9063" y="5586169"/>
            <a:ext cx="20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Multiple Processors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6928" y="5401503"/>
            <a:ext cx="123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mp&amp;swap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0546" y="5216837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xchng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0657" y="5923235"/>
            <a:ext cx="109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fetch&amp;inc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3199" y="58065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LL + 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986222" y="2611109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04302" y="1319537"/>
            <a:ext cx="2183555" cy="2812289"/>
            <a:chOff x="904302" y="1319537"/>
            <a:chExt cx="2183555" cy="2812289"/>
          </a:xfrm>
        </p:grpSpPr>
        <p:sp>
          <p:nvSpPr>
            <p:cNvPr id="35" name="Freeform 34"/>
            <p:cNvSpPr/>
            <p:nvPr/>
          </p:nvSpPr>
          <p:spPr>
            <a:xfrm>
              <a:off x="904302" y="1319537"/>
              <a:ext cx="2183555" cy="2812289"/>
            </a:xfrm>
            <a:custGeom>
              <a:avLst/>
              <a:gdLst>
                <a:gd name="connsiteX0" fmla="*/ 2101365 w 2183555"/>
                <a:gd name="connsiteY0" fmla="*/ 18196 h 2812289"/>
                <a:gd name="connsiteX1" fmla="*/ 1043031 w 2183555"/>
                <a:gd name="connsiteY1" fmla="*/ 170596 h 2812289"/>
                <a:gd name="connsiteX2" fmla="*/ 137098 w 2183555"/>
                <a:gd name="connsiteY2" fmla="*/ 1254330 h 2812289"/>
                <a:gd name="connsiteX3" fmla="*/ 52431 w 2183555"/>
                <a:gd name="connsiteY3" fmla="*/ 1999396 h 2812289"/>
                <a:gd name="connsiteX4" fmla="*/ 86298 w 2183555"/>
                <a:gd name="connsiteY4" fmla="*/ 2541263 h 2812289"/>
                <a:gd name="connsiteX5" fmla="*/ 1051498 w 2183555"/>
                <a:gd name="connsiteY5" fmla="*/ 2812196 h 2812289"/>
                <a:gd name="connsiteX6" fmla="*/ 1525631 w 2183555"/>
                <a:gd name="connsiteY6" fmla="*/ 2515863 h 2812289"/>
                <a:gd name="connsiteX7" fmla="*/ 1500231 w 2183555"/>
                <a:gd name="connsiteY7" fmla="*/ 1872396 h 2812289"/>
                <a:gd name="connsiteX8" fmla="*/ 1178498 w 2183555"/>
                <a:gd name="connsiteY8" fmla="*/ 1084996 h 2812289"/>
                <a:gd name="connsiteX9" fmla="*/ 1805031 w 2183555"/>
                <a:gd name="connsiteY9" fmla="*/ 416130 h 2812289"/>
                <a:gd name="connsiteX10" fmla="*/ 2177565 w 2183555"/>
                <a:gd name="connsiteY10" fmla="*/ 111330 h 2812289"/>
                <a:gd name="connsiteX11" fmla="*/ 1999765 w 2183555"/>
                <a:gd name="connsiteY11" fmla="*/ 9730 h 281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3555" h="2812289">
                  <a:moveTo>
                    <a:pt x="2101365" y="18196"/>
                  </a:moveTo>
                  <a:cubicBezTo>
                    <a:pt x="1735887" y="-8615"/>
                    <a:pt x="1370409" y="-35426"/>
                    <a:pt x="1043031" y="170596"/>
                  </a:cubicBezTo>
                  <a:cubicBezTo>
                    <a:pt x="715653" y="376618"/>
                    <a:pt x="302198" y="949530"/>
                    <a:pt x="137098" y="1254330"/>
                  </a:cubicBezTo>
                  <a:cubicBezTo>
                    <a:pt x="-28002" y="1559130"/>
                    <a:pt x="60898" y="1784907"/>
                    <a:pt x="52431" y="1999396"/>
                  </a:cubicBezTo>
                  <a:cubicBezTo>
                    <a:pt x="43964" y="2213885"/>
                    <a:pt x="-80213" y="2405796"/>
                    <a:pt x="86298" y="2541263"/>
                  </a:cubicBezTo>
                  <a:cubicBezTo>
                    <a:pt x="252809" y="2676730"/>
                    <a:pt x="811609" y="2816429"/>
                    <a:pt x="1051498" y="2812196"/>
                  </a:cubicBezTo>
                  <a:cubicBezTo>
                    <a:pt x="1291387" y="2807963"/>
                    <a:pt x="1450842" y="2672496"/>
                    <a:pt x="1525631" y="2515863"/>
                  </a:cubicBezTo>
                  <a:cubicBezTo>
                    <a:pt x="1600420" y="2359230"/>
                    <a:pt x="1558087" y="2110874"/>
                    <a:pt x="1500231" y="1872396"/>
                  </a:cubicBezTo>
                  <a:cubicBezTo>
                    <a:pt x="1442375" y="1633918"/>
                    <a:pt x="1127698" y="1327707"/>
                    <a:pt x="1178498" y="1084996"/>
                  </a:cubicBezTo>
                  <a:cubicBezTo>
                    <a:pt x="1229298" y="842285"/>
                    <a:pt x="1638520" y="578408"/>
                    <a:pt x="1805031" y="416130"/>
                  </a:cubicBezTo>
                  <a:cubicBezTo>
                    <a:pt x="1971542" y="253852"/>
                    <a:pt x="2145109" y="179063"/>
                    <a:pt x="2177565" y="111330"/>
                  </a:cubicBezTo>
                  <a:cubicBezTo>
                    <a:pt x="2210021" y="43597"/>
                    <a:pt x="2104893" y="26663"/>
                    <a:pt x="1999765" y="973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00696" y="1498359"/>
              <a:ext cx="101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lecture 8</a:t>
              </a:r>
              <a:endParaRPr lang="en-US" dirty="0"/>
            </a:p>
          </p:txBody>
        </p:sp>
      </p:grpSp>
      <p:sp>
        <p:nvSpPr>
          <p:cNvPr id="38" name="Freeform 37"/>
          <p:cNvSpPr/>
          <p:nvPr/>
        </p:nvSpPr>
        <p:spPr>
          <a:xfrm>
            <a:off x="1060465" y="3514851"/>
            <a:ext cx="5155828" cy="1609085"/>
          </a:xfrm>
          <a:custGeom>
            <a:avLst/>
            <a:gdLst>
              <a:gd name="connsiteX0" fmla="*/ 107935 w 5155828"/>
              <a:gd name="connsiteY0" fmla="*/ 828549 h 1609085"/>
              <a:gd name="connsiteX1" fmla="*/ 23268 w 5155828"/>
              <a:gd name="connsiteY1" fmla="*/ 1184149 h 1609085"/>
              <a:gd name="connsiteX2" fmla="*/ 251868 w 5155828"/>
              <a:gd name="connsiteY2" fmla="*/ 1590549 h 1609085"/>
              <a:gd name="connsiteX3" fmla="*/ 2360068 w 5155828"/>
              <a:gd name="connsiteY3" fmla="*/ 1505882 h 1609085"/>
              <a:gd name="connsiteX4" fmla="*/ 3520002 w 5155828"/>
              <a:gd name="connsiteY4" fmla="*/ 1201082 h 1609085"/>
              <a:gd name="connsiteX5" fmla="*/ 4933935 w 5155828"/>
              <a:gd name="connsiteY5" fmla="*/ 828549 h 1609085"/>
              <a:gd name="connsiteX6" fmla="*/ 5111735 w 5155828"/>
              <a:gd name="connsiteY6" fmla="*/ 151216 h 1609085"/>
              <a:gd name="connsiteX7" fmla="*/ 4519068 w 5155828"/>
              <a:gd name="connsiteY7" fmla="*/ 24216 h 1609085"/>
              <a:gd name="connsiteX8" fmla="*/ 3782468 w 5155828"/>
              <a:gd name="connsiteY8" fmla="*/ 32682 h 1609085"/>
              <a:gd name="connsiteX9" fmla="*/ 3045868 w 5155828"/>
              <a:gd name="connsiteY9" fmla="*/ 354416 h 1609085"/>
              <a:gd name="connsiteX10" fmla="*/ 2029868 w 5155828"/>
              <a:gd name="connsiteY10" fmla="*/ 726949 h 1609085"/>
              <a:gd name="connsiteX11" fmla="*/ 1073135 w 5155828"/>
              <a:gd name="connsiteY11" fmla="*/ 769282 h 1609085"/>
              <a:gd name="connsiteX12" fmla="*/ 319602 w 5155828"/>
              <a:gd name="connsiteY12" fmla="*/ 659216 h 1609085"/>
              <a:gd name="connsiteX13" fmla="*/ 158735 w 5155828"/>
              <a:gd name="connsiteY13" fmla="*/ 837016 h 160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5828" h="1609085">
                <a:moveTo>
                  <a:pt x="107935" y="828549"/>
                </a:moveTo>
                <a:cubicBezTo>
                  <a:pt x="53607" y="942849"/>
                  <a:pt x="-721" y="1057149"/>
                  <a:pt x="23268" y="1184149"/>
                </a:cubicBezTo>
                <a:cubicBezTo>
                  <a:pt x="47257" y="1311149"/>
                  <a:pt x="-137599" y="1536927"/>
                  <a:pt x="251868" y="1590549"/>
                </a:cubicBezTo>
                <a:cubicBezTo>
                  <a:pt x="641335" y="1644171"/>
                  <a:pt x="1815379" y="1570793"/>
                  <a:pt x="2360068" y="1505882"/>
                </a:cubicBezTo>
                <a:cubicBezTo>
                  <a:pt x="2904757" y="1440971"/>
                  <a:pt x="3520002" y="1201082"/>
                  <a:pt x="3520002" y="1201082"/>
                </a:cubicBezTo>
                <a:cubicBezTo>
                  <a:pt x="3948980" y="1088193"/>
                  <a:pt x="4668646" y="1003527"/>
                  <a:pt x="4933935" y="828549"/>
                </a:cubicBezTo>
                <a:cubicBezTo>
                  <a:pt x="5199224" y="653571"/>
                  <a:pt x="5180879" y="285271"/>
                  <a:pt x="5111735" y="151216"/>
                </a:cubicBezTo>
                <a:cubicBezTo>
                  <a:pt x="5042591" y="17161"/>
                  <a:pt x="4740612" y="43972"/>
                  <a:pt x="4519068" y="24216"/>
                </a:cubicBezTo>
                <a:cubicBezTo>
                  <a:pt x="4297524" y="4460"/>
                  <a:pt x="4028001" y="-22351"/>
                  <a:pt x="3782468" y="32682"/>
                </a:cubicBezTo>
                <a:cubicBezTo>
                  <a:pt x="3536935" y="87715"/>
                  <a:pt x="3337968" y="238705"/>
                  <a:pt x="3045868" y="354416"/>
                </a:cubicBezTo>
                <a:cubicBezTo>
                  <a:pt x="2753768" y="470127"/>
                  <a:pt x="2358657" y="657805"/>
                  <a:pt x="2029868" y="726949"/>
                </a:cubicBezTo>
                <a:cubicBezTo>
                  <a:pt x="1701079" y="796093"/>
                  <a:pt x="1358179" y="780571"/>
                  <a:pt x="1073135" y="769282"/>
                </a:cubicBezTo>
                <a:cubicBezTo>
                  <a:pt x="788091" y="757993"/>
                  <a:pt x="472002" y="647927"/>
                  <a:pt x="319602" y="659216"/>
                </a:cubicBezTo>
                <a:cubicBezTo>
                  <a:pt x="167202" y="670505"/>
                  <a:pt x="158735" y="837016"/>
                  <a:pt x="158735" y="837016"/>
                </a:cubicBezTo>
              </a:path>
            </a:pathLst>
          </a:custGeom>
          <a:solidFill>
            <a:srgbClr val="FFFF00">
              <a:alpha val="12000"/>
            </a:srgb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 rot="20074650">
            <a:off x="2157919" y="2744560"/>
            <a:ext cx="2327811" cy="158534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074650">
            <a:off x="4644738" y="4293714"/>
            <a:ext cx="3115524" cy="1637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here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21" y="914400"/>
            <a:ext cx="7356720" cy="551754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7" name="Left Arrow 6"/>
          <p:cNvSpPr/>
          <p:nvPr/>
        </p:nvSpPr>
        <p:spPr>
          <a:xfrm rot="9389915">
            <a:off x="1925787" y="4599724"/>
            <a:ext cx="1854297" cy="94905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MidTerm</a:t>
            </a:r>
            <a:r>
              <a:rPr lang="en-US" dirty="0" smtClean="0"/>
              <a:t>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9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28133" y="1085902"/>
            <a:ext cx="7958667" cy="5458831"/>
          </a:xfrm>
          <a:prstGeom prst="rect">
            <a:avLst/>
          </a:prstGeom>
          <a:gradFill>
            <a:gsLst>
              <a:gs pos="2000">
                <a:schemeClr val="tx2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606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Coordination Landscape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9692" y="1085902"/>
            <a:ext cx="3240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Concurrent Applications</a:t>
            </a:r>
            <a:endParaRPr lang="en-US" sz="2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6222" y="1837258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5184" y="1957970"/>
            <a:ext cx="373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Shared Coordinated Objects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53073" y="3075569"/>
            <a:ext cx="34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Synchronization Variables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321826" y="4066171"/>
            <a:ext cx="258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Atomic Operations</a:t>
            </a: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3548" y="5065238"/>
            <a:ext cx="128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Hardware</a:t>
            </a:r>
            <a:endParaRPr lang="en-US" sz="2000" i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86222" y="3075569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6222" y="407681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86222" y="506959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1512755" y="2419635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Bounded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311872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Ordered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680786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Dictionary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215938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Barrier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2755" y="35892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Locks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9400" y="3616859"/>
            <a:ext cx="126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Semaphore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8753" y="353723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Condition Variables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6857" y="3247527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Monitors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140" y="4527836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Disable/Enable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2796" y="455667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Test-and-Set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140" y="5586169"/>
            <a:ext cx="112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6166" y="5662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Controllers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9063" y="5586169"/>
            <a:ext cx="20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Multiple Processors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6928" y="5401503"/>
            <a:ext cx="123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mp&amp;swap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0546" y="5216837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xchng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0657" y="5923235"/>
            <a:ext cx="109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fetch&amp;inc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3199" y="58065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LL + 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986222" y="2611109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04302" y="1319537"/>
            <a:ext cx="2183555" cy="2812289"/>
            <a:chOff x="904302" y="1319537"/>
            <a:chExt cx="2183555" cy="2812289"/>
          </a:xfrm>
        </p:grpSpPr>
        <p:sp>
          <p:nvSpPr>
            <p:cNvPr id="35" name="Freeform 34"/>
            <p:cNvSpPr/>
            <p:nvPr/>
          </p:nvSpPr>
          <p:spPr>
            <a:xfrm>
              <a:off x="904302" y="1319537"/>
              <a:ext cx="2183555" cy="2812289"/>
            </a:xfrm>
            <a:custGeom>
              <a:avLst/>
              <a:gdLst>
                <a:gd name="connsiteX0" fmla="*/ 2101365 w 2183555"/>
                <a:gd name="connsiteY0" fmla="*/ 18196 h 2812289"/>
                <a:gd name="connsiteX1" fmla="*/ 1043031 w 2183555"/>
                <a:gd name="connsiteY1" fmla="*/ 170596 h 2812289"/>
                <a:gd name="connsiteX2" fmla="*/ 137098 w 2183555"/>
                <a:gd name="connsiteY2" fmla="*/ 1254330 h 2812289"/>
                <a:gd name="connsiteX3" fmla="*/ 52431 w 2183555"/>
                <a:gd name="connsiteY3" fmla="*/ 1999396 h 2812289"/>
                <a:gd name="connsiteX4" fmla="*/ 86298 w 2183555"/>
                <a:gd name="connsiteY4" fmla="*/ 2541263 h 2812289"/>
                <a:gd name="connsiteX5" fmla="*/ 1051498 w 2183555"/>
                <a:gd name="connsiteY5" fmla="*/ 2812196 h 2812289"/>
                <a:gd name="connsiteX6" fmla="*/ 1525631 w 2183555"/>
                <a:gd name="connsiteY6" fmla="*/ 2515863 h 2812289"/>
                <a:gd name="connsiteX7" fmla="*/ 1500231 w 2183555"/>
                <a:gd name="connsiteY7" fmla="*/ 1872396 h 2812289"/>
                <a:gd name="connsiteX8" fmla="*/ 1178498 w 2183555"/>
                <a:gd name="connsiteY8" fmla="*/ 1084996 h 2812289"/>
                <a:gd name="connsiteX9" fmla="*/ 1805031 w 2183555"/>
                <a:gd name="connsiteY9" fmla="*/ 416130 h 2812289"/>
                <a:gd name="connsiteX10" fmla="*/ 2177565 w 2183555"/>
                <a:gd name="connsiteY10" fmla="*/ 111330 h 2812289"/>
                <a:gd name="connsiteX11" fmla="*/ 1999765 w 2183555"/>
                <a:gd name="connsiteY11" fmla="*/ 9730 h 281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3555" h="2812289">
                  <a:moveTo>
                    <a:pt x="2101365" y="18196"/>
                  </a:moveTo>
                  <a:cubicBezTo>
                    <a:pt x="1735887" y="-8615"/>
                    <a:pt x="1370409" y="-35426"/>
                    <a:pt x="1043031" y="170596"/>
                  </a:cubicBezTo>
                  <a:cubicBezTo>
                    <a:pt x="715653" y="376618"/>
                    <a:pt x="302198" y="949530"/>
                    <a:pt x="137098" y="1254330"/>
                  </a:cubicBezTo>
                  <a:cubicBezTo>
                    <a:pt x="-28002" y="1559130"/>
                    <a:pt x="60898" y="1784907"/>
                    <a:pt x="52431" y="1999396"/>
                  </a:cubicBezTo>
                  <a:cubicBezTo>
                    <a:pt x="43964" y="2213885"/>
                    <a:pt x="-80213" y="2405796"/>
                    <a:pt x="86298" y="2541263"/>
                  </a:cubicBezTo>
                  <a:cubicBezTo>
                    <a:pt x="252809" y="2676730"/>
                    <a:pt x="811609" y="2816429"/>
                    <a:pt x="1051498" y="2812196"/>
                  </a:cubicBezTo>
                  <a:cubicBezTo>
                    <a:pt x="1291387" y="2807963"/>
                    <a:pt x="1450842" y="2672496"/>
                    <a:pt x="1525631" y="2515863"/>
                  </a:cubicBezTo>
                  <a:cubicBezTo>
                    <a:pt x="1600420" y="2359230"/>
                    <a:pt x="1558087" y="2110874"/>
                    <a:pt x="1500231" y="1872396"/>
                  </a:cubicBezTo>
                  <a:cubicBezTo>
                    <a:pt x="1442375" y="1633918"/>
                    <a:pt x="1127698" y="1327707"/>
                    <a:pt x="1178498" y="1084996"/>
                  </a:cubicBezTo>
                  <a:cubicBezTo>
                    <a:pt x="1229298" y="842285"/>
                    <a:pt x="1638520" y="578408"/>
                    <a:pt x="1805031" y="416130"/>
                  </a:cubicBezTo>
                  <a:cubicBezTo>
                    <a:pt x="1971542" y="253852"/>
                    <a:pt x="2145109" y="179063"/>
                    <a:pt x="2177565" y="111330"/>
                  </a:cubicBezTo>
                  <a:cubicBezTo>
                    <a:pt x="2210021" y="43597"/>
                    <a:pt x="2104893" y="26663"/>
                    <a:pt x="1999765" y="973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00696" y="1498359"/>
              <a:ext cx="101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lecture 8</a:t>
              </a:r>
              <a:endParaRPr lang="en-US" dirty="0"/>
            </a:p>
          </p:txBody>
        </p:sp>
      </p:grpSp>
      <p:sp>
        <p:nvSpPr>
          <p:cNvPr id="38" name="Freeform 37"/>
          <p:cNvSpPr/>
          <p:nvPr/>
        </p:nvSpPr>
        <p:spPr>
          <a:xfrm>
            <a:off x="1060465" y="3514851"/>
            <a:ext cx="5155828" cy="1609085"/>
          </a:xfrm>
          <a:custGeom>
            <a:avLst/>
            <a:gdLst>
              <a:gd name="connsiteX0" fmla="*/ 107935 w 5155828"/>
              <a:gd name="connsiteY0" fmla="*/ 828549 h 1609085"/>
              <a:gd name="connsiteX1" fmla="*/ 23268 w 5155828"/>
              <a:gd name="connsiteY1" fmla="*/ 1184149 h 1609085"/>
              <a:gd name="connsiteX2" fmla="*/ 251868 w 5155828"/>
              <a:gd name="connsiteY2" fmla="*/ 1590549 h 1609085"/>
              <a:gd name="connsiteX3" fmla="*/ 2360068 w 5155828"/>
              <a:gd name="connsiteY3" fmla="*/ 1505882 h 1609085"/>
              <a:gd name="connsiteX4" fmla="*/ 3520002 w 5155828"/>
              <a:gd name="connsiteY4" fmla="*/ 1201082 h 1609085"/>
              <a:gd name="connsiteX5" fmla="*/ 4933935 w 5155828"/>
              <a:gd name="connsiteY5" fmla="*/ 828549 h 1609085"/>
              <a:gd name="connsiteX6" fmla="*/ 5111735 w 5155828"/>
              <a:gd name="connsiteY6" fmla="*/ 151216 h 1609085"/>
              <a:gd name="connsiteX7" fmla="*/ 4519068 w 5155828"/>
              <a:gd name="connsiteY7" fmla="*/ 24216 h 1609085"/>
              <a:gd name="connsiteX8" fmla="*/ 3782468 w 5155828"/>
              <a:gd name="connsiteY8" fmla="*/ 32682 h 1609085"/>
              <a:gd name="connsiteX9" fmla="*/ 3045868 w 5155828"/>
              <a:gd name="connsiteY9" fmla="*/ 354416 h 1609085"/>
              <a:gd name="connsiteX10" fmla="*/ 2029868 w 5155828"/>
              <a:gd name="connsiteY10" fmla="*/ 726949 h 1609085"/>
              <a:gd name="connsiteX11" fmla="*/ 1073135 w 5155828"/>
              <a:gd name="connsiteY11" fmla="*/ 769282 h 1609085"/>
              <a:gd name="connsiteX12" fmla="*/ 319602 w 5155828"/>
              <a:gd name="connsiteY12" fmla="*/ 659216 h 1609085"/>
              <a:gd name="connsiteX13" fmla="*/ 158735 w 5155828"/>
              <a:gd name="connsiteY13" fmla="*/ 837016 h 160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5828" h="1609085">
                <a:moveTo>
                  <a:pt x="107935" y="828549"/>
                </a:moveTo>
                <a:cubicBezTo>
                  <a:pt x="53607" y="942849"/>
                  <a:pt x="-721" y="1057149"/>
                  <a:pt x="23268" y="1184149"/>
                </a:cubicBezTo>
                <a:cubicBezTo>
                  <a:pt x="47257" y="1311149"/>
                  <a:pt x="-137599" y="1536927"/>
                  <a:pt x="251868" y="1590549"/>
                </a:cubicBezTo>
                <a:cubicBezTo>
                  <a:pt x="641335" y="1644171"/>
                  <a:pt x="1815379" y="1570793"/>
                  <a:pt x="2360068" y="1505882"/>
                </a:cubicBezTo>
                <a:cubicBezTo>
                  <a:pt x="2904757" y="1440971"/>
                  <a:pt x="3520002" y="1201082"/>
                  <a:pt x="3520002" y="1201082"/>
                </a:cubicBezTo>
                <a:cubicBezTo>
                  <a:pt x="3948980" y="1088193"/>
                  <a:pt x="4668646" y="1003527"/>
                  <a:pt x="4933935" y="828549"/>
                </a:cubicBezTo>
                <a:cubicBezTo>
                  <a:pt x="5199224" y="653571"/>
                  <a:pt x="5180879" y="285271"/>
                  <a:pt x="5111735" y="151216"/>
                </a:cubicBezTo>
                <a:cubicBezTo>
                  <a:pt x="5042591" y="17161"/>
                  <a:pt x="4740612" y="43972"/>
                  <a:pt x="4519068" y="24216"/>
                </a:cubicBezTo>
                <a:cubicBezTo>
                  <a:pt x="4297524" y="4460"/>
                  <a:pt x="4028001" y="-22351"/>
                  <a:pt x="3782468" y="32682"/>
                </a:cubicBezTo>
                <a:cubicBezTo>
                  <a:pt x="3536935" y="87715"/>
                  <a:pt x="3337968" y="238705"/>
                  <a:pt x="3045868" y="354416"/>
                </a:cubicBezTo>
                <a:cubicBezTo>
                  <a:pt x="2753768" y="470127"/>
                  <a:pt x="2358657" y="657805"/>
                  <a:pt x="2029868" y="726949"/>
                </a:cubicBezTo>
                <a:cubicBezTo>
                  <a:pt x="1701079" y="796093"/>
                  <a:pt x="1358179" y="780571"/>
                  <a:pt x="1073135" y="769282"/>
                </a:cubicBezTo>
                <a:cubicBezTo>
                  <a:pt x="788091" y="757993"/>
                  <a:pt x="472002" y="647927"/>
                  <a:pt x="319602" y="659216"/>
                </a:cubicBezTo>
                <a:cubicBezTo>
                  <a:pt x="167202" y="670505"/>
                  <a:pt x="158735" y="837016"/>
                  <a:pt x="158735" y="837016"/>
                </a:cubicBezTo>
              </a:path>
            </a:pathLst>
          </a:custGeom>
          <a:solidFill>
            <a:srgbClr val="FFFF00">
              <a:alpha val="12000"/>
            </a:srgb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Value: FREE (0) or BUSY (1)</a:t>
            </a:r>
          </a:p>
          <a:p>
            <a:r>
              <a:rPr lang="en-US" dirty="0" smtClean="0"/>
              <a:t>A queue of waiters (threads*)</a:t>
            </a:r>
          </a:p>
          <a:p>
            <a:pPr lvl="1"/>
            <a:r>
              <a:rPr lang="en-US" dirty="0" smtClean="0"/>
              <a:t>attempting to acquire</a:t>
            </a:r>
          </a:p>
          <a:p>
            <a:r>
              <a:rPr lang="en-US" dirty="0" smtClean="0"/>
              <a:t>An owner (thread)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665181" y="1088572"/>
            <a:ext cx="540399" cy="16857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641" y="1649452"/>
            <a:ext cx="2189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semaphore has these</a:t>
            </a:r>
          </a:p>
          <a:p>
            <a:r>
              <a:rPr lang="en-US" dirty="0"/>
              <a:t> </a:t>
            </a:r>
            <a:r>
              <a:rPr lang="en-US" dirty="0" smtClean="0"/>
              <a:t>- value is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6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Incorporate </a:t>
            </a:r>
            <a:r>
              <a:rPr lang="en-US" dirty="0" err="1" smtClean="0"/>
              <a:t>Mutex</a:t>
            </a:r>
            <a:r>
              <a:rPr lang="en-US" dirty="0" smtClean="0"/>
              <a:t> into shared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716373"/>
          </a:xfrm>
        </p:spPr>
        <p:txBody>
          <a:bodyPr/>
          <a:lstStyle/>
          <a:p>
            <a:r>
              <a:rPr lang="en-US" dirty="0" smtClean="0"/>
              <a:t>Methods on the object provide the synchronization</a:t>
            </a:r>
          </a:p>
          <a:p>
            <a:pPr lvl="1"/>
            <a:r>
              <a:rPr lang="en-US" dirty="0" smtClean="0"/>
              <a:t>Exactly one consumer will process the 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883" y="2663814"/>
            <a:ext cx="4572000" cy="18466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typedef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sharedobject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pthread_mutex_t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flag;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525" y="3646570"/>
            <a:ext cx="6032795" cy="28007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while </a:t>
            </a:r>
            <a:r>
              <a:rPr lang="en-US" sz="1600" dirty="0">
                <a:latin typeface="Courier"/>
                <a:cs typeface="Courier"/>
              </a:rPr>
              <a:t>(1)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pthread_mutex_lock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if (so-&gt;flag </a:t>
            </a:r>
            <a:r>
              <a:rPr lang="en-US" sz="1600" dirty="0">
                <a:latin typeface="Courier"/>
                <a:cs typeface="Courier"/>
              </a:rPr>
              <a:t>==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 return </a:t>
            </a:r>
            <a:r>
              <a:rPr lang="en-US" sz="1600" dirty="0">
                <a:latin typeface="Courier"/>
                <a:cs typeface="Courier"/>
              </a:rPr>
              <a:t>1; /* </a:t>
            </a:r>
            <a:r>
              <a:rPr lang="en-US" sz="1600" dirty="0" err="1" smtClean="0">
                <a:latin typeface="Courier"/>
                <a:cs typeface="Courier"/>
              </a:rPr>
              <a:t>rtn</a:t>
            </a:r>
            <a:r>
              <a:rPr lang="en-US" sz="1600" dirty="0" smtClean="0">
                <a:latin typeface="Courier"/>
                <a:cs typeface="Courier"/>
              </a:rPr>
              <a:t> with </a:t>
            </a:r>
            <a:r>
              <a:rPr lang="en-US" sz="1600" dirty="0">
                <a:latin typeface="Courier"/>
                <a:cs typeface="Courier"/>
              </a:rPr>
              <a:t>object locked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  }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 </a:t>
            </a:r>
          </a:p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release(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*so) {</a:t>
            </a:r>
          </a:p>
          <a:p>
            <a:r>
              <a:rPr lang="en-US" sz="1600" dirty="0"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5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Multi Consumer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085" y="914400"/>
            <a:ext cx="7981210" cy="597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*producer(void *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 = </a:t>
            </a:r>
            <a:r>
              <a:rPr lang="en-US" sz="1600" dirty="0" err="1">
                <a:latin typeface="Courier"/>
                <a:cs typeface="Courier"/>
              </a:rPr>
              <a:t>arg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*ret = </a:t>
            </a:r>
            <a:r>
              <a:rPr lang="en-US" sz="1600" dirty="0" err="1">
                <a:latin typeface="Courier"/>
                <a:cs typeface="Courier"/>
              </a:rPr>
              <a:t>malloc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sizeof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));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 = so-&gt;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w = 0;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  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 (line = </a:t>
            </a:r>
            <a:r>
              <a:rPr lang="en-US" sz="1600" dirty="0" err="1">
                <a:latin typeface="Courier"/>
                <a:cs typeface="Courier"/>
              </a:rPr>
              <a:t>readline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));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0);            /* grab lock when empty */</a:t>
            </a:r>
          </a:p>
          <a:p>
            <a:r>
              <a:rPr lang="en-US" sz="1600" dirty="0">
                <a:latin typeface="Courier"/>
                <a:cs typeface="Courier"/>
              </a:rPr>
              <a:t>    so-&gt;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            /* update the shared state */</a:t>
            </a:r>
          </a:p>
          <a:p>
            <a:r>
              <a:rPr lang="en-US" sz="1600" dirty="0">
                <a:latin typeface="Courier"/>
                <a:cs typeface="Courier"/>
              </a:rPr>
              <a:t>    so-&gt;line = line;            /* share the line */</a:t>
            </a:r>
          </a:p>
          <a:p>
            <a:r>
              <a:rPr lang="en-US" sz="1600" dirty="0">
                <a:latin typeface="Courier"/>
                <a:cs typeface="Courier"/>
              </a:rPr>
              <a:t>    so-&gt;flag = 1;               /* mark full */</a:t>
            </a:r>
          </a:p>
          <a:p>
            <a:r>
              <a:rPr lang="en-US" sz="1600" dirty="0">
                <a:latin typeface="Courier"/>
                <a:cs typeface="Courier"/>
              </a:rPr>
              <a:t>    release(so);      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fprintf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stdout</a:t>
            </a:r>
            <a:r>
              <a:rPr lang="en-US" sz="1600" dirty="0">
                <a:latin typeface="Courier"/>
                <a:cs typeface="Courier"/>
              </a:rPr>
              <a:t>, "Prod: [%d] %s",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line);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(so, 0);              /* grab lock when empty */</a:t>
            </a:r>
          </a:p>
          <a:p>
            <a:r>
              <a:rPr lang="en-US" sz="1600" dirty="0">
                <a:latin typeface="Courier"/>
                <a:cs typeface="Courier"/>
              </a:rPr>
              <a:t>  so-&gt;line = NULL;</a:t>
            </a:r>
          </a:p>
          <a:p>
            <a:r>
              <a:rPr lang="en-US" sz="1600" dirty="0">
                <a:latin typeface="Courier"/>
                <a:cs typeface="Courier"/>
              </a:rPr>
              <a:t>  so-&gt;flag = 1;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("Prod: %d lines\n",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release(so);          /* release the </a:t>
            </a:r>
            <a:r>
              <a:rPr lang="en-US" sz="1600" dirty="0" err="1">
                <a:latin typeface="Courier"/>
                <a:cs typeface="Courier"/>
              </a:rPr>
              <a:t>loc</a:t>
            </a:r>
            <a:r>
              <a:rPr lang="en-US" sz="1600" dirty="0">
                <a:latin typeface="Courier"/>
                <a:cs typeface="Courier"/>
              </a:rPr>
              <a:t> */</a:t>
            </a:r>
          </a:p>
          <a:p>
            <a:r>
              <a:rPr lang="en-US" sz="1600" dirty="0">
                <a:latin typeface="Courier"/>
                <a:cs typeface="Courier"/>
              </a:rPr>
              <a:t>  *ret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pthread_exit</a:t>
            </a:r>
            <a:r>
              <a:rPr lang="en-US" sz="1600" dirty="0">
                <a:latin typeface="Courier"/>
                <a:cs typeface="Courier"/>
              </a:rPr>
              <a:t>(ret);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977515" y="2947939"/>
            <a:ext cx="2409152" cy="12007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386667" y="1646896"/>
            <a:ext cx="4839619" cy="1901407"/>
            <a:chOff x="3386667" y="1646896"/>
            <a:chExt cx="4839619" cy="1901407"/>
          </a:xfrm>
        </p:grpSpPr>
        <p:sp>
          <p:nvSpPr>
            <p:cNvPr id="4" name="TextBox 3"/>
            <p:cNvSpPr txBox="1"/>
            <p:nvPr/>
          </p:nvSpPr>
          <p:spPr>
            <a:xfrm>
              <a:off x="6209966" y="1646896"/>
              <a:ext cx="2016320" cy="646331"/>
            </a:xfrm>
            <a:prstGeom prst="rect">
              <a:avLst/>
            </a:prstGeom>
            <a:solidFill>
              <a:srgbClr val="C0504D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Critical Section for consistency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3" idx="3"/>
            </p:cNvCxnSpPr>
            <p:nvPr/>
          </p:nvCxnSpPr>
          <p:spPr>
            <a:xfrm flipH="1">
              <a:off x="3386667" y="2293227"/>
              <a:ext cx="2823299" cy="12550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72411" y="1256108"/>
            <a:ext cx="3657418" cy="1828335"/>
            <a:chOff x="2972411" y="1256108"/>
            <a:chExt cx="3657418" cy="1828335"/>
          </a:xfrm>
        </p:grpSpPr>
        <p:sp>
          <p:nvSpPr>
            <p:cNvPr id="10" name="TextBox 9"/>
            <p:cNvSpPr txBox="1"/>
            <p:nvPr/>
          </p:nvSpPr>
          <p:spPr>
            <a:xfrm>
              <a:off x="5191252" y="1256108"/>
              <a:ext cx="1438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Coordination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972411" y="1625440"/>
              <a:ext cx="2218841" cy="14590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12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Eliminate the busy-wait?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883" y="2663814"/>
            <a:ext cx="4572000" cy="18466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typedef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sharedobject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pthread_mutex_t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flag;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525" y="3646570"/>
            <a:ext cx="6032795" cy="28007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 smtClean="0">
                <a:latin typeface="Courier"/>
                <a:cs typeface="Courier"/>
              </a:rPr>
              <a:t>  while </a:t>
            </a:r>
            <a:r>
              <a:rPr lang="en-US" sz="1600" dirty="0">
                <a:latin typeface="Courier"/>
                <a:cs typeface="Courier"/>
              </a:rPr>
              <a:t>(1) {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pthread_mutex_lock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(&amp;so-&gt;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solock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);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urier"/>
                <a:cs typeface="Courier"/>
              </a:rPr>
              <a:t>    if (so-&gt;flag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==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val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) </a:t>
            </a:r>
            <a:endParaRPr lang="en-US" sz="16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	return </a:t>
            </a:r>
            <a:r>
              <a:rPr lang="en-US" sz="1600" dirty="0">
                <a:latin typeface="Courier"/>
                <a:cs typeface="Courier"/>
              </a:rPr>
              <a:t>1; /* </a:t>
            </a:r>
            <a:r>
              <a:rPr lang="en-US" sz="1600" dirty="0" err="1" smtClean="0">
                <a:latin typeface="Courier"/>
                <a:cs typeface="Courier"/>
              </a:rPr>
              <a:t>rtn</a:t>
            </a:r>
            <a:r>
              <a:rPr lang="en-US" sz="1600" dirty="0" smtClean="0">
                <a:latin typeface="Courier"/>
                <a:cs typeface="Courier"/>
              </a:rPr>
              <a:t> with </a:t>
            </a:r>
            <a:r>
              <a:rPr lang="en-US" sz="1600" dirty="0">
                <a:latin typeface="Courier"/>
                <a:cs typeface="Courier"/>
              </a:rPr>
              <a:t>object locked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pthread_mutex_unlock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(&amp;so-&gt;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solock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  <a:r>
              <a:rPr lang="en-US" sz="1600" dirty="0"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 smtClean="0">
                <a:latin typeface="Courier"/>
                <a:cs typeface="Courier"/>
              </a:rPr>
              <a:t>} </a:t>
            </a:r>
          </a:p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release(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*so) {</a:t>
            </a:r>
          </a:p>
          <a:p>
            <a:r>
              <a:rPr lang="en-US" sz="1600" dirty="0"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1442022"/>
          </a:xfrm>
        </p:spPr>
        <p:txBody>
          <a:bodyPr/>
          <a:lstStyle/>
          <a:p>
            <a:r>
              <a:rPr lang="en-US" dirty="0" smtClean="0"/>
              <a:t>Especially painful since looping on lock/unlock of contended resource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043" y="2222500"/>
            <a:ext cx="3054757" cy="12206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F81BD"/>
            </a:solidFill>
          </a:ln>
        </p:spPr>
      </p:pic>
      <p:sp>
        <p:nvSpPr>
          <p:cNvPr id="4" name="Freeform 3"/>
          <p:cNvSpPr/>
          <p:nvPr/>
        </p:nvSpPr>
        <p:spPr>
          <a:xfrm>
            <a:off x="6406444" y="2566337"/>
            <a:ext cx="470671" cy="500558"/>
          </a:xfrm>
          <a:custGeom>
            <a:avLst/>
            <a:gdLst>
              <a:gd name="connsiteX0" fmla="*/ 0 w 470671"/>
              <a:gd name="connsiteY0" fmla="*/ 86552 h 500558"/>
              <a:gd name="connsiteX1" fmla="*/ 169334 w 470671"/>
              <a:gd name="connsiteY1" fmla="*/ 1885 h 500558"/>
              <a:gd name="connsiteX2" fmla="*/ 442149 w 470671"/>
              <a:gd name="connsiteY2" fmla="*/ 48922 h 500558"/>
              <a:gd name="connsiteX3" fmla="*/ 442149 w 470671"/>
              <a:gd name="connsiteY3" fmla="*/ 274700 h 500558"/>
              <a:gd name="connsiteX4" fmla="*/ 263408 w 470671"/>
              <a:gd name="connsiteY4" fmla="*/ 500478 h 500558"/>
              <a:gd name="connsiteX5" fmla="*/ 0 w 470671"/>
              <a:gd name="connsiteY5" fmla="*/ 302922 h 50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671" h="500558">
                <a:moveTo>
                  <a:pt x="0" y="86552"/>
                </a:moveTo>
                <a:cubicBezTo>
                  <a:pt x="47821" y="47354"/>
                  <a:pt x="95643" y="8157"/>
                  <a:pt x="169334" y="1885"/>
                </a:cubicBezTo>
                <a:cubicBezTo>
                  <a:pt x="243025" y="-4387"/>
                  <a:pt x="396680" y="3453"/>
                  <a:pt x="442149" y="48922"/>
                </a:cubicBezTo>
                <a:cubicBezTo>
                  <a:pt x="487618" y="94391"/>
                  <a:pt x="471939" y="199441"/>
                  <a:pt x="442149" y="274700"/>
                </a:cubicBezTo>
                <a:cubicBezTo>
                  <a:pt x="412359" y="349959"/>
                  <a:pt x="337100" y="495774"/>
                  <a:pt x="263408" y="500478"/>
                </a:cubicBezTo>
                <a:cubicBezTo>
                  <a:pt x="189717" y="505182"/>
                  <a:pt x="0" y="302922"/>
                  <a:pt x="0" y="30292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Wait:</a:t>
            </a:r>
            <a:r>
              <a:rPr lang="en-US" dirty="0" smtClean="0"/>
              <a:t> atomically release lock and relinquish processor until signaled</a:t>
            </a:r>
          </a:p>
          <a:p>
            <a:pPr lvl="1"/>
            <a:r>
              <a:rPr lang="en-US" dirty="0" smtClean="0"/>
              <a:t>may have some spurious wakeups too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Signal:</a:t>
            </a:r>
            <a:r>
              <a:rPr lang="en-US" dirty="0" smtClean="0"/>
              <a:t> wake up a waiter, if any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Broadcast:</a:t>
            </a:r>
            <a:r>
              <a:rPr lang="en-US" dirty="0" smtClean="0"/>
              <a:t> wake up all waiters, if any</a:t>
            </a:r>
          </a:p>
          <a:p>
            <a:endParaRPr lang="en-US" dirty="0"/>
          </a:p>
          <a:p>
            <a:r>
              <a:rPr lang="en-US" i="1" dirty="0"/>
              <a:t>Called only when holding a </a:t>
            </a:r>
            <a:r>
              <a:rPr lang="en-US" i="1" dirty="0" smtClean="0"/>
              <a:t>lock</a:t>
            </a:r>
            <a:r>
              <a:rPr lang="en-US" i="1" dirty="0"/>
              <a:t> </a:t>
            </a:r>
            <a:r>
              <a:rPr lang="en-US" i="1" dirty="0" smtClean="0"/>
              <a:t>!!!!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object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726" y="1120676"/>
            <a:ext cx="4572000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typedef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struct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sharedobject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r>
              <a:rPr lang="en-US" sz="1600" dirty="0">
                <a:latin typeface="Courier"/>
                <a:cs typeface="Courier"/>
              </a:rPr>
              <a:t>  FILE *</a:t>
            </a:r>
            <a:r>
              <a:rPr lang="en-US" sz="1600" dirty="0" err="1">
                <a:latin typeface="Courier"/>
                <a:cs typeface="Courier"/>
              </a:rPr>
              <a:t>rfile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pthread_mutex_t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b="1" dirty="0" err="1">
                <a:solidFill>
                  <a:srgbClr val="0000FF"/>
                </a:solidFill>
                <a:latin typeface="Courier"/>
                <a:cs typeface="Courier"/>
              </a:rPr>
              <a:t>pthread_cond_t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"/>
                <a:cs typeface="Courier"/>
              </a:rPr>
              <a:t>flag_cv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flag;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linenum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  char *line;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62397" y="2470469"/>
            <a:ext cx="6400800" cy="42780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waittill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pthread_mutex_lock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while (so-&gt;flag !=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val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)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                                  </a:t>
            </a:r>
            <a:endParaRPr lang="en-US" sz="1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pthread_cond_wait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(&amp;so-&gt;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flag_cv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, &amp;so-&gt;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solock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return </a:t>
            </a:r>
            <a:r>
              <a:rPr lang="en-US" sz="1600" dirty="0">
                <a:latin typeface="Courier"/>
                <a:cs typeface="Courier"/>
              </a:rPr>
              <a:t>1;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release(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so-&gt;flag =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pthread_cond_signal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flag_cv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release_exit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so_t</a:t>
            </a:r>
            <a:r>
              <a:rPr lang="en-US" sz="1600" dirty="0">
                <a:latin typeface="Courier"/>
                <a:cs typeface="Courier"/>
              </a:rPr>
              <a:t> *so,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tid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pthread_cond_signal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flag_cv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pthread_mutex_unlock</a:t>
            </a:r>
            <a:r>
              <a:rPr lang="en-US" sz="1600" dirty="0">
                <a:latin typeface="Courier"/>
                <a:cs typeface="Courier"/>
              </a:rPr>
              <a:t>(&amp;so-&gt;</a:t>
            </a:r>
            <a:r>
              <a:rPr lang="en-US" sz="1600" dirty="0" err="1">
                <a:latin typeface="Courier"/>
                <a:cs typeface="Courier"/>
              </a:rPr>
              <a:t>solock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726" y="4145154"/>
            <a:ext cx="1901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release and regain atomically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32733" y="3475232"/>
            <a:ext cx="1255948" cy="879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18469" y="1374973"/>
            <a:ext cx="2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 case of other wake ups (spurious)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349195" y="1728916"/>
            <a:ext cx="2269274" cy="1397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802</TotalTime>
  <Words>2296</Words>
  <Application>Microsoft Macintosh PowerPoint</Application>
  <PresentationFormat>On-screen Show (4:3)</PresentationFormat>
  <Paragraphs>442</Paragraphs>
  <Slides>28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cs162-fa14</vt:lpstr>
      <vt:lpstr>Signaling and Hardware Support</vt:lpstr>
      <vt:lpstr>Synchronization Mechanisms</vt:lpstr>
      <vt:lpstr>Concurrency Coordination Landscape</vt:lpstr>
      <vt:lpstr>A Lock</vt:lpstr>
      <vt:lpstr>Incorporate Mutex into shared object</vt:lpstr>
      <vt:lpstr>Recall: Multi Consumer</vt:lpstr>
      <vt:lpstr>Eliminate the busy-wait?</vt:lpstr>
      <vt:lpstr>Condition Variables</vt:lpstr>
      <vt:lpstr>In the object</vt:lpstr>
      <vt:lpstr>Critical Section</vt:lpstr>
      <vt:lpstr>Change in invariant on exit</vt:lpstr>
      <vt:lpstr>Condition Variables</vt:lpstr>
      <vt:lpstr>Condition Variables, cont’d</vt:lpstr>
      <vt:lpstr>Structured Synchronization</vt:lpstr>
      <vt:lpstr>Mesa vs. Hoare semantics</vt:lpstr>
      <vt:lpstr>Concurrency Coordination Landscape</vt:lpstr>
      <vt:lpstr>Recall: OS Implementation of Locks</vt:lpstr>
      <vt:lpstr>Atomic Read-Modify-Write instructions</vt:lpstr>
      <vt:lpstr>Examples of Read-Modify-Write </vt:lpstr>
      <vt:lpstr>Implementing “Locks” with test&amp;set</vt:lpstr>
      <vt:lpstr>Why is this less than a Lock ?</vt:lpstr>
      <vt:lpstr>Problem: Busy-Waiting for Lock</vt:lpstr>
      <vt:lpstr>What do we want?</vt:lpstr>
      <vt:lpstr>Locks using test&amp;set</vt:lpstr>
      <vt:lpstr>Locks using test&amp;set vs. Interrupt Disable</vt:lpstr>
      <vt:lpstr>Locks using test&amp;set vs. Interrupts</vt:lpstr>
      <vt:lpstr>Concurrency Coordination Landscape</vt:lpstr>
      <vt:lpstr>You are here …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72</cp:revision>
  <dcterms:created xsi:type="dcterms:W3CDTF">2014-09-03T19:24:22Z</dcterms:created>
  <dcterms:modified xsi:type="dcterms:W3CDTF">2014-09-26T15:28:19Z</dcterms:modified>
</cp:coreProperties>
</file>