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3"/>
  </p:notesMasterIdLst>
  <p:handoutMasterIdLst>
    <p:handoutMasterId r:id="rId34"/>
  </p:handoutMasterIdLst>
  <p:sldIdLst>
    <p:sldId id="256" r:id="rId2"/>
    <p:sldId id="257" r:id="rId3"/>
    <p:sldId id="259" r:id="rId4"/>
    <p:sldId id="260" r:id="rId5"/>
    <p:sldId id="261" r:id="rId6"/>
    <p:sldId id="270" r:id="rId7"/>
    <p:sldId id="274" r:id="rId8"/>
    <p:sldId id="276" r:id="rId9"/>
    <p:sldId id="275" r:id="rId10"/>
    <p:sldId id="273" r:id="rId11"/>
    <p:sldId id="272" r:id="rId12"/>
    <p:sldId id="277" r:id="rId13"/>
    <p:sldId id="263" r:id="rId14"/>
    <p:sldId id="262" r:id="rId15"/>
    <p:sldId id="264" r:id="rId16"/>
    <p:sldId id="265" r:id="rId17"/>
    <p:sldId id="268" r:id="rId18"/>
    <p:sldId id="266" r:id="rId19"/>
    <p:sldId id="267" r:id="rId20"/>
    <p:sldId id="269" r:id="rId21"/>
    <p:sldId id="288" r:id="rId22"/>
    <p:sldId id="278" r:id="rId23"/>
    <p:sldId id="279" r:id="rId24"/>
    <p:sldId id="280" r:id="rId25"/>
    <p:sldId id="281" r:id="rId26"/>
    <p:sldId id="282" r:id="rId27"/>
    <p:sldId id="283" r:id="rId28"/>
    <p:sldId id="284" r:id="rId29"/>
    <p:sldId id="285" r:id="rId30"/>
    <p:sldId id="286" r:id="rId31"/>
    <p:sldId id="287"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45" d="100"/>
          <a:sy n="145" d="100"/>
        </p:scale>
        <p:origin x="-104" y="-7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culler:Classes:cs162:fa14:Lectures:zipf.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P </a:t>
            </a:r>
            <a:r>
              <a:rPr lang="en-US" sz="1600"/>
              <a:t>access</a:t>
            </a:r>
            <a:r>
              <a:rPr lang="en-US" baseline="0"/>
              <a:t>(rank)</a:t>
            </a:r>
            <a:r>
              <a:rPr lang="en-US"/>
              <a:t> = </a:t>
            </a:r>
            <a:r>
              <a:rPr lang="en-US" baseline="0"/>
              <a:t>1/rank</a:t>
            </a:r>
            <a:endParaRPr lang="en-US"/>
          </a:p>
        </c:rich>
      </c:tx>
      <c:layout/>
      <c:overlay val="0"/>
    </c:title>
    <c:autoTitleDeleted val="0"/>
    <c:plotArea>
      <c:layout/>
      <c:lineChart>
        <c:grouping val="standard"/>
        <c:varyColors val="0"/>
        <c:ser>
          <c:idx val="0"/>
          <c:order val="0"/>
          <c:tx>
            <c:strRef>
              <c:f>Sheet1!$C$4</c:f>
              <c:strCache>
                <c:ptCount val="1"/>
                <c:pt idx="0">
                  <c:v>pop a=1</c:v>
                </c:pt>
              </c:strCache>
            </c:strRef>
          </c:tx>
          <c:spPr>
            <a:ln w="19050"/>
          </c:spPr>
          <c:marker>
            <c:symbol val="none"/>
          </c:marker>
          <c:val>
            <c:numRef>
              <c:f>Sheet1!$C$5:$C$54</c:f>
              <c:numCache>
                <c:formatCode>0%</c:formatCode>
                <c:ptCount val="50"/>
                <c:pt idx="0">
                  <c:v>0.19277563597396</c:v>
                </c:pt>
                <c:pt idx="1">
                  <c:v>0.09638781798698</c:v>
                </c:pt>
                <c:pt idx="2">
                  <c:v>0.0642585453246533</c:v>
                </c:pt>
                <c:pt idx="3">
                  <c:v>0.04819390899349</c:v>
                </c:pt>
                <c:pt idx="4">
                  <c:v>0.038555127194792</c:v>
                </c:pt>
                <c:pt idx="5">
                  <c:v>0.0321292726623267</c:v>
                </c:pt>
                <c:pt idx="6">
                  <c:v>0.0275393765677086</c:v>
                </c:pt>
                <c:pt idx="7">
                  <c:v>0.024096954496745</c:v>
                </c:pt>
                <c:pt idx="8">
                  <c:v>0.0214195151082178</c:v>
                </c:pt>
                <c:pt idx="9">
                  <c:v>0.019277563597396</c:v>
                </c:pt>
                <c:pt idx="10">
                  <c:v>0.0175250578158145</c:v>
                </c:pt>
                <c:pt idx="11">
                  <c:v>0.0160646363311633</c:v>
                </c:pt>
                <c:pt idx="12">
                  <c:v>0.01482889507492</c:v>
                </c:pt>
                <c:pt idx="13">
                  <c:v>0.0137696882838543</c:v>
                </c:pt>
                <c:pt idx="14">
                  <c:v>0.0128517090649307</c:v>
                </c:pt>
                <c:pt idx="15">
                  <c:v>0.0120484772483725</c:v>
                </c:pt>
                <c:pt idx="16">
                  <c:v>0.0113397432925859</c:v>
                </c:pt>
                <c:pt idx="17">
                  <c:v>0.0107097575541089</c:v>
                </c:pt>
                <c:pt idx="18">
                  <c:v>0.0101460861038926</c:v>
                </c:pt>
                <c:pt idx="19">
                  <c:v>0.009638781798698</c:v>
                </c:pt>
                <c:pt idx="20">
                  <c:v>0.00917979218923619</c:v>
                </c:pt>
                <c:pt idx="21">
                  <c:v>0.00876252890790727</c:v>
                </c:pt>
                <c:pt idx="22">
                  <c:v>0.00838154939017217</c:v>
                </c:pt>
                <c:pt idx="23">
                  <c:v>0.00803231816558167</c:v>
                </c:pt>
                <c:pt idx="24">
                  <c:v>0.0077110254389584</c:v>
                </c:pt>
                <c:pt idx="25">
                  <c:v>0.00741444753746</c:v>
                </c:pt>
                <c:pt idx="26">
                  <c:v>0.00713983836940592</c:v>
                </c:pt>
                <c:pt idx="27">
                  <c:v>0.00688484414192714</c:v>
                </c:pt>
                <c:pt idx="28">
                  <c:v>0.00664743572324</c:v>
                </c:pt>
                <c:pt idx="29">
                  <c:v>0.00642585453246533</c:v>
                </c:pt>
                <c:pt idx="30">
                  <c:v>0.00621856890238581</c:v>
                </c:pt>
                <c:pt idx="31">
                  <c:v>0.00602423862418625</c:v>
                </c:pt>
                <c:pt idx="32">
                  <c:v>0.00584168593860485</c:v>
                </c:pt>
                <c:pt idx="33">
                  <c:v>0.00566987164629294</c:v>
                </c:pt>
                <c:pt idx="34">
                  <c:v>0.00550787531354171</c:v>
                </c:pt>
                <c:pt idx="35">
                  <c:v>0.00535487877705444</c:v>
                </c:pt>
                <c:pt idx="36">
                  <c:v>0.00521015232362054</c:v>
                </c:pt>
                <c:pt idx="37">
                  <c:v>0.00507304305194632</c:v>
                </c:pt>
                <c:pt idx="38">
                  <c:v>0.00494296502497333</c:v>
                </c:pt>
                <c:pt idx="39">
                  <c:v>0.004819390899349</c:v>
                </c:pt>
                <c:pt idx="40">
                  <c:v>0.00470184477985268</c:v>
                </c:pt>
                <c:pt idx="41">
                  <c:v>0.00458989609461809</c:v>
                </c:pt>
                <c:pt idx="42">
                  <c:v>0.00448315432497581</c:v>
                </c:pt>
                <c:pt idx="43">
                  <c:v>0.00438126445395364</c:v>
                </c:pt>
                <c:pt idx="44">
                  <c:v>0.00428390302164356</c:v>
                </c:pt>
                <c:pt idx="45">
                  <c:v>0.00419077469508609</c:v>
                </c:pt>
                <c:pt idx="46">
                  <c:v>0.0041016092760417</c:v>
                </c:pt>
                <c:pt idx="47">
                  <c:v>0.00401615908279083</c:v>
                </c:pt>
                <c:pt idx="48">
                  <c:v>0.0039341966525298</c:v>
                </c:pt>
                <c:pt idx="49">
                  <c:v>0.0038555127194792</c:v>
                </c:pt>
              </c:numCache>
            </c:numRef>
          </c:val>
          <c:smooth val="0"/>
        </c:ser>
        <c:dLbls>
          <c:showLegendKey val="0"/>
          <c:showVal val="0"/>
          <c:showCatName val="0"/>
          <c:showSerName val="0"/>
          <c:showPercent val="0"/>
          <c:showBubbleSize val="0"/>
        </c:dLbls>
        <c:marker val="1"/>
        <c:smooth val="0"/>
        <c:axId val="-2094823480"/>
        <c:axId val="-2094912584"/>
      </c:lineChart>
      <c:lineChart>
        <c:grouping val="standard"/>
        <c:varyColors val="0"/>
        <c:ser>
          <c:idx val="1"/>
          <c:order val="1"/>
          <c:tx>
            <c:strRef>
              <c:f>Sheet1!$D$4</c:f>
              <c:strCache>
                <c:ptCount val="1"/>
                <c:pt idx="0">
                  <c:v>Hit Rate(cache)</c:v>
                </c:pt>
              </c:strCache>
            </c:strRef>
          </c:tx>
          <c:spPr>
            <a:ln w="25400"/>
          </c:spPr>
          <c:marker>
            <c:symbol val="none"/>
          </c:marker>
          <c:val>
            <c:numRef>
              <c:f>Sheet1!$D$5:$D$54</c:f>
              <c:numCache>
                <c:formatCode>General</c:formatCode>
                <c:ptCount val="50"/>
                <c:pt idx="0">
                  <c:v>0.19277563597396</c:v>
                </c:pt>
                <c:pt idx="1">
                  <c:v>0.28916345396094</c:v>
                </c:pt>
                <c:pt idx="2">
                  <c:v>0.353421999285593</c:v>
                </c:pt>
                <c:pt idx="3">
                  <c:v>0.401615908279083</c:v>
                </c:pt>
                <c:pt idx="4">
                  <c:v>0.440171035473875</c:v>
                </c:pt>
                <c:pt idx="5">
                  <c:v>0.472300308136202</c:v>
                </c:pt>
                <c:pt idx="6">
                  <c:v>0.499839684703911</c:v>
                </c:pt>
                <c:pt idx="7">
                  <c:v>0.523936639200656</c:v>
                </c:pt>
                <c:pt idx="8">
                  <c:v>0.545356154308874</c:v>
                </c:pt>
                <c:pt idx="9">
                  <c:v>0.564633717906269</c:v>
                </c:pt>
                <c:pt idx="10">
                  <c:v>0.582158775722084</c:v>
                </c:pt>
                <c:pt idx="11">
                  <c:v>0.598223412053247</c:v>
                </c:pt>
                <c:pt idx="12">
                  <c:v>0.613052307128167</c:v>
                </c:pt>
                <c:pt idx="13">
                  <c:v>0.626821995412022</c:v>
                </c:pt>
                <c:pt idx="14">
                  <c:v>0.639673704476952</c:v>
                </c:pt>
                <c:pt idx="15">
                  <c:v>0.651722181725325</c:v>
                </c:pt>
                <c:pt idx="16">
                  <c:v>0.663061925017911</c:v>
                </c:pt>
                <c:pt idx="17">
                  <c:v>0.67377168257202</c:v>
                </c:pt>
                <c:pt idx="18">
                  <c:v>0.683917768675912</c:v>
                </c:pt>
                <c:pt idx="19">
                  <c:v>0.69355655047461</c:v>
                </c:pt>
                <c:pt idx="20">
                  <c:v>0.702736342663846</c:v>
                </c:pt>
                <c:pt idx="21">
                  <c:v>0.711498871571754</c:v>
                </c:pt>
                <c:pt idx="22">
                  <c:v>0.719880420961926</c:v>
                </c:pt>
                <c:pt idx="23">
                  <c:v>0.727912739127508</c:v>
                </c:pt>
                <c:pt idx="24">
                  <c:v>0.735623764566466</c:v>
                </c:pt>
                <c:pt idx="25">
                  <c:v>0.743038212103926</c:v>
                </c:pt>
                <c:pt idx="26">
                  <c:v>0.750178050473332</c:v>
                </c:pt>
                <c:pt idx="27">
                  <c:v>0.757062894615259</c:v>
                </c:pt>
                <c:pt idx="28">
                  <c:v>0.763710330338499</c:v>
                </c:pt>
                <c:pt idx="29">
                  <c:v>0.770136184870965</c:v>
                </c:pt>
                <c:pt idx="30">
                  <c:v>0.77635475377335</c:v>
                </c:pt>
                <c:pt idx="31">
                  <c:v>0.782378992397537</c:v>
                </c:pt>
                <c:pt idx="32">
                  <c:v>0.788220678336141</c:v>
                </c:pt>
                <c:pt idx="33">
                  <c:v>0.793890549982434</c:v>
                </c:pt>
                <c:pt idx="34">
                  <c:v>0.799398425295976</c:v>
                </c:pt>
                <c:pt idx="35">
                  <c:v>0.804753304073031</c:v>
                </c:pt>
                <c:pt idx="36">
                  <c:v>0.809963456396651</c:v>
                </c:pt>
                <c:pt idx="37">
                  <c:v>0.815036499448597</c:v>
                </c:pt>
                <c:pt idx="38">
                  <c:v>0.819979464473571</c:v>
                </c:pt>
                <c:pt idx="39">
                  <c:v>0.82479885537292</c:v>
                </c:pt>
                <c:pt idx="40">
                  <c:v>0.829500700152773</c:v>
                </c:pt>
                <c:pt idx="41">
                  <c:v>0.834090596247391</c:v>
                </c:pt>
                <c:pt idx="42">
                  <c:v>0.838573750572366</c:v>
                </c:pt>
                <c:pt idx="43">
                  <c:v>0.84295501502632</c:v>
                </c:pt>
                <c:pt idx="44">
                  <c:v>0.847238918047964</c:v>
                </c:pt>
                <c:pt idx="45">
                  <c:v>0.85142969274305</c:v>
                </c:pt>
                <c:pt idx="46">
                  <c:v>0.855531302019091</c:v>
                </c:pt>
                <c:pt idx="47">
                  <c:v>0.859547461101882</c:v>
                </c:pt>
                <c:pt idx="48">
                  <c:v>0.863481657754412</c:v>
                </c:pt>
                <c:pt idx="49">
                  <c:v>0.867337170473891</c:v>
                </c:pt>
              </c:numCache>
            </c:numRef>
          </c:val>
          <c:smooth val="0"/>
        </c:ser>
        <c:dLbls>
          <c:showLegendKey val="0"/>
          <c:showVal val="0"/>
          <c:showCatName val="0"/>
          <c:showSerName val="0"/>
          <c:showPercent val="0"/>
          <c:showBubbleSize val="0"/>
        </c:dLbls>
        <c:marker val="1"/>
        <c:smooth val="0"/>
        <c:axId val="-2053309112"/>
        <c:axId val="-2094137624"/>
      </c:lineChart>
      <c:catAx>
        <c:axId val="-2094823480"/>
        <c:scaling>
          <c:orientation val="minMax"/>
        </c:scaling>
        <c:delete val="0"/>
        <c:axPos val="b"/>
        <c:title>
          <c:tx>
            <c:rich>
              <a:bodyPr/>
              <a:lstStyle/>
              <a:p>
                <a:pPr>
                  <a:defRPr sz="1400"/>
                </a:pPr>
                <a:r>
                  <a:rPr lang="en-US" sz="1400"/>
                  <a:t>Rank</a:t>
                </a:r>
              </a:p>
            </c:rich>
          </c:tx>
          <c:layout/>
          <c:overlay val="0"/>
        </c:title>
        <c:majorTickMark val="out"/>
        <c:minorTickMark val="none"/>
        <c:tickLblPos val="nextTo"/>
        <c:crossAx val="-2094912584"/>
        <c:crosses val="autoZero"/>
        <c:auto val="1"/>
        <c:lblAlgn val="ctr"/>
        <c:lblOffset val="100"/>
        <c:noMultiLvlLbl val="0"/>
      </c:catAx>
      <c:valAx>
        <c:axId val="-2094912584"/>
        <c:scaling>
          <c:orientation val="minMax"/>
          <c:max val="0.2"/>
        </c:scaling>
        <c:delete val="0"/>
        <c:axPos val="l"/>
        <c:majorGridlines/>
        <c:title>
          <c:tx>
            <c:rich>
              <a:bodyPr rot="-5400000" vert="horz"/>
              <a:lstStyle/>
              <a:p>
                <a:pPr>
                  <a:defRPr sz="1400"/>
                </a:pPr>
                <a:r>
                  <a:rPr lang="en-US" sz="1400"/>
                  <a:t>Popularity</a:t>
                </a:r>
                <a:r>
                  <a:rPr lang="en-US" sz="1400" baseline="0"/>
                  <a:t> (% accesses)</a:t>
                </a:r>
                <a:endParaRPr lang="en-US" sz="1400"/>
              </a:p>
            </c:rich>
          </c:tx>
          <c:layout/>
          <c:overlay val="0"/>
        </c:title>
        <c:numFmt formatCode="0%" sourceLinked="1"/>
        <c:majorTickMark val="out"/>
        <c:minorTickMark val="none"/>
        <c:tickLblPos val="nextTo"/>
        <c:crossAx val="-2094823480"/>
        <c:crosses val="autoZero"/>
        <c:crossBetween val="between"/>
      </c:valAx>
      <c:valAx>
        <c:axId val="-2094137624"/>
        <c:scaling>
          <c:orientation val="minMax"/>
        </c:scaling>
        <c:delete val="0"/>
        <c:axPos val="r"/>
        <c:title>
          <c:tx>
            <c:rich>
              <a:bodyPr rot="-5400000" vert="horz"/>
              <a:lstStyle/>
              <a:p>
                <a:pPr>
                  <a:defRPr sz="1600"/>
                </a:pPr>
                <a:r>
                  <a:rPr lang="en-US" sz="1600"/>
                  <a:t>Estimated</a:t>
                </a:r>
                <a:r>
                  <a:rPr lang="en-US" sz="1600" baseline="0"/>
                  <a:t> Hit Rate</a:t>
                </a:r>
                <a:endParaRPr lang="en-US" sz="1600"/>
              </a:p>
            </c:rich>
          </c:tx>
          <c:layout/>
          <c:overlay val="0"/>
        </c:title>
        <c:numFmt formatCode="General" sourceLinked="1"/>
        <c:majorTickMark val="out"/>
        <c:minorTickMark val="none"/>
        <c:tickLblPos val="nextTo"/>
        <c:crossAx val="-2053309112"/>
        <c:crosses val="max"/>
        <c:crossBetween val="between"/>
      </c:valAx>
      <c:catAx>
        <c:axId val="-2053309112"/>
        <c:scaling>
          <c:orientation val="minMax"/>
        </c:scaling>
        <c:delete val="1"/>
        <c:axPos val="b"/>
        <c:majorTickMark val="out"/>
        <c:minorTickMark val="none"/>
        <c:tickLblPos val="nextTo"/>
        <c:crossAx val="-2094137624"/>
        <c:crosses val="autoZero"/>
        <c:auto val="1"/>
        <c:lblAlgn val="ctr"/>
        <c:lblOffset val="100"/>
        <c:noMultiLvlLbl val="0"/>
      </c:catAx>
    </c:plotArea>
    <c:legend>
      <c:legendPos val="r"/>
      <c:layout>
        <c:manualLayout>
          <c:xMode val="edge"/>
          <c:yMode val="edge"/>
          <c:x val="0.500872554115954"/>
          <c:y val="0.476759848103346"/>
          <c:w val="0.30508308160178"/>
          <c:h val="0.258613949491288"/>
        </c:manualLayout>
      </c:layout>
      <c:overlay val="1"/>
      <c:spPr>
        <a:solidFill>
          <a:schemeClr val="tx2">
            <a:lumMod val="20000"/>
            <a:lumOff val="80000"/>
            <a:alpha val="60000"/>
          </a:schemeClr>
        </a:solidFill>
      </c:spPr>
      <c:txPr>
        <a:bodyPr/>
        <a:lstStyle/>
        <a:p>
          <a:pPr>
            <a:defRPr sz="1200"/>
          </a:pPr>
          <a:endParaRPr lang="en-US"/>
        </a:p>
      </c:txPr>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E2B006D-AAFB-A34F-8B45-91A54B16DC78}" type="datetimeFigureOut">
              <a:rPr lang="en-US" smtClean="0"/>
              <a:t>10/8/14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BFAF15-328D-6949-91D9-A16CACD670B5}" type="slidenum">
              <a:rPr lang="en-US" smtClean="0"/>
              <a:t>‹#›</a:t>
            </a:fld>
            <a:endParaRPr lang="en-US"/>
          </a:p>
        </p:txBody>
      </p:sp>
    </p:spTree>
    <p:extLst>
      <p:ext uri="{BB962C8B-B14F-4D97-AF65-F5344CB8AC3E}">
        <p14:creationId xmlns:p14="http://schemas.microsoft.com/office/powerpoint/2010/main" val="392733387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4E6349-4B97-3B42-B3E1-FA9317E9ADED}" type="datetimeFigureOut">
              <a:rPr lang="en-US" smtClean="0"/>
              <a:t>10/8/14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4A818A-32A3-AC41-8A70-957E942FE1EE}" type="slidenum">
              <a:rPr lang="en-US" smtClean="0"/>
              <a:t>‹#›</a:t>
            </a:fld>
            <a:endParaRPr lang="en-US"/>
          </a:p>
        </p:txBody>
      </p:sp>
    </p:spTree>
    <p:extLst>
      <p:ext uri="{BB962C8B-B14F-4D97-AF65-F5344CB8AC3E}">
        <p14:creationId xmlns:p14="http://schemas.microsoft.com/office/powerpoint/2010/main" val="200147929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body" idx="1"/>
          </p:nvPr>
        </p:nvSpPr>
        <p:spPr>
          <a:xfrm>
            <a:off x="515938" y="4343798"/>
            <a:ext cx="5910036" cy="4115594"/>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2" tIns="46986" rIns="95652" bIns="46986"/>
          <a:lstStyle/>
          <a:p>
            <a:r>
              <a:rPr lang="en-US" altLang="ko-KR">
                <a:ea typeface="Gulim" charset="0"/>
                <a:cs typeface="Gulim" charset="0"/>
              </a:rPr>
              <a:t>The design goal is to present the user with as much memory as is available in the cheapest technology (points to the disk).</a:t>
            </a:r>
          </a:p>
          <a:p>
            <a:r>
              <a:rPr lang="en-US" altLang="ko-KR">
                <a:ea typeface="Gulim" charset="0"/>
                <a:cs typeface="Gulim" charset="0"/>
              </a:rPr>
              <a:t>While by taking advantage of the principle of locality, we like to provide the user an average access speed that is very close to the speed that is offered by the fastest technology.</a:t>
            </a:r>
          </a:p>
          <a:p>
            <a:r>
              <a:rPr lang="en-US" altLang="ko-KR">
                <a:ea typeface="Gulim" charset="0"/>
                <a:cs typeface="Gulim" charset="0"/>
              </a:rPr>
              <a:t>(We will go over this slide in details in the next lecture on caches).</a:t>
            </a:r>
          </a:p>
          <a:p>
            <a:endParaRPr lang="en-US" altLang="ko-KR">
              <a:ea typeface="Gulim" charset="0"/>
              <a:cs typeface="Gulim" charset="0"/>
            </a:endParaRPr>
          </a:p>
          <a:p>
            <a:r>
              <a:rPr lang="en-US" altLang="ko-KR">
                <a:ea typeface="Gulim" charset="0"/>
                <a:cs typeface="Gulim" charset="0"/>
              </a:rPr>
              <a:t>+1 = 16 min. (X:56)</a:t>
            </a:r>
          </a:p>
        </p:txBody>
      </p:sp>
      <p:sp>
        <p:nvSpPr>
          <p:cNvPr id="26626" name="Rectangle 3"/>
          <p:cNvSpPr>
            <a:spLocks noGrp="1" noRot="1" noChangeAspect="1" noChangeArrowheads="1" noTextEdit="1"/>
          </p:cNvSpPr>
          <p:nvPr>
            <p:ph type="sldImg"/>
          </p:nvPr>
        </p:nvSpPr>
        <p:spPr>
          <a:xfrm>
            <a:off x="1162050" y="588963"/>
            <a:ext cx="4549775" cy="3413125"/>
          </a:xfrm>
          <a:ln>
            <a:noFill/>
          </a:ln>
          <a:extLst>
            <a:ext uri="{91240B29-F687-4f45-9708-019B960494DF}">
              <a14:hiddenLine xmlns:a14="http://schemas.microsoft.com/office/drawing/2010/main" w="12700">
                <a:solidFill>
                  <a:schemeClr val="tx1"/>
                </a:solidFill>
                <a:miter lim="800000"/>
                <a:headEnd/>
                <a:tailEnd/>
              </a14:hiddenLine>
            </a:ext>
          </a:extLs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Rot="1" noChangeAspect="1" noChangeArrowheads="1" noTextEdit="1"/>
          </p:cNvSpPr>
          <p:nvPr>
            <p:ph type="sldImg"/>
          </p:nvPr>
        </p:nvSpPr>
        <p:spPr>
          <a:ln/>
        </p:spPr>
      </p:sp>
      <p:sp>
        <p:nvSpPr>
          <p:cNvPr id="6041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ea typeface="굴림" charset="0"/>
              <a:cs typeface="굴림"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noChangeArrowheads="1" noTextEdit="1"/>
          </p:cNvSpPr>
          <p:nvPr>
            <p:ph type="sldImg"/>
          </p:nvPr>
        </p:nvSpPr>
        <p:spPr>
          <a:ln/>
        </p:spPr>
      </p:sp>
      <p:sp>
        <p:nvSpPr>
          <p:cNvPr id="6246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ea typeface="굴림" charset="0"/>
              <a:cs typeface="굴림"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Rot="1" noChangeAspect="1" noChangeArrowheads="1" noTextEdit="1"/>
          </p:cNvSpPr>
          <p:nvPr>
            <p:ph type="sldImg"/>
          </p:nvPr>
        </p:nvSpPr>
        <p:spPr>
          <a:ln/>
        </p:spPr>
      </p:sp>
      <p:sp>
        <p:nvSpPr>
          <p:cNvPr id="6451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ea typeface="굴림" charset="0"/>
              <a:cs typeface="굴림"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ChangeArrowheads="1" noTextEdit="1"/>
          </p:cNvSpPr>
          <p:nvPr>
            <p:ph type="sldImg"/>
          </p:nvPr>
        </p:nvSpPr>
        <p:spPr>
          <a:ln/>
        </p:spPr>
      </p:sp>
      <p:sp>
        <p:nvSpPr>
          <p:cNvPr id="6656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ea typeface="굴림" charset="0"/>
              <a:cs typeface="굴림"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Rot="1" noChangeAspect="1" noChangeArrowheads="1" noTextEdit="1"/>
          </p:cNvSpPr>
          <p:nvPr>
            <p:ph type="sldImg"/>
          </p:nvPr>
        </p:nvSpPr>
        <p:spPr>
          <a:ln/>
        </p:spPr>
      </p:sp>
      <p:sp>
        <p:nvSpPr>
          <p:cNvPr id="6963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ea typeface="굴림" charset="0"/>
              <a:cs typeface="굴림"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a:ln/>
        </p:spPr>
      </p:sp>
      <p:sp>
        <p:nvSpPr>
          <p:cNvPr id="7373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dirty="0">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body" idx="1"/>
          </p:nvPr>
        </p:nvSpPr>
        <p:spPr>
          <a:xfrm>
            <a:off x="515938" y="4343798"/>
            <a:ext cx="5910036" cy="4115594"/>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2" tIns="46986" rIns="95652" bIns="46986"/>
          <a:lstStyle/>
          <a:p>
            <a:r>
              <a:rPr lang="en-US" altLang="ko-KR">
                <a:ea typeface="굴림" charset="0"/>
                <a:cs typeface="굴림" charset="0"/>
              </a:rPr>
              <a:t>How does the memory hierarchy work?  Well it is rather simple, at least in principle.</a:t>
            </a:r>
          </a:p>
          <a:p>
            <a:r>
              <a:rPr lang="en-US" altLang="ko-KR">
                <a:ea typeface="굴림" charset="0"/>
                <a:cs typeface="굴림" charset="0"/>
              </a:rPr>
              <a:t>In order to take advantage of the temporal locality, that is the locality in time, the memory hierarchy will keep those more recently accessed data items closer to the processor because chances are (points to the principle), the processor will access them again soon.</a:t>
            </a:r>
          </a:p>
          <a:p>
            <a:r>
              <a:rPr lang="en-US" altLang="ko-KR">
                <a:ea typeface="굴림" charset="0"/>
                <a:cs typeface="굴림" charset="0"/>
              </a:rPr>
              <a:t>In order to take advantage of the spatial locality, not ONLY do we move the item that has just been accessed to the upper level, but we ALSO move the data items that are adjacent to it.</a:t>
            </a:r>
          </a:p>
          <a:p>
            <a:endParaRPr lang="en-US" altLang="ko-KR">
              <a:ea typeface="굴림" charset="0"/>
              <a:cs typeface="굴림" charset="0"/>
            </a:endParaRPr>
          </a:p>
          <a:p>
            <a:r>
              <a:rPr lang="en-US" altLang="ko-KR">
                <a:ea typeface="굴림" charset="0"/>
                <a:cs typeface="굴림" charset="0"/>
              </a:rPr>
              <a:t>+1 = 15 min. (X:55)</a:t>
            </a:r>
          </a:p>
        </p:txBody>
      </p:sp>
      <p:sp>
        <p:nvSpPr>
          <p:cNvPr id="28674" name="Rectangle 3"/>
          <p:cNvSpPr>
            <a:spLocks noGrp="1" noRot="1" noChangeAspect="1" noChangeArrowheads="1" noTextEdit="1"/>
          </p:cNvSpPr>
          <p:nvPr>
            <p:ph type="sldImg"/>
          </p:nvPr>
        </p:nvSpPr>
        <p:spPr>
          <a:xfrm>
            <a:off x="1162050" y="588963"/>
            <a:ext cx="4549775" cy="3413125"/>
          </a:xfrm>
          <a:ln>
            <a:noFill/>
          </a:ln>
          <a:extLst>
            <a:ext uri="{91240B29-F687-4f45-9708-019B960494DF}">
              <a14:hiddenLine xmlns:a14="http://schemas.microsoft.com/office/drawing/2010/main" w="12700">
                <a:solidFill>
                  <a:schemeClr val="tx1"/>
                </a:solidFill>
                <a:miter lim="800000"/>
                <a:headEnd/>
                <a:tailEnd/>
              </a14:hiddenLine>
            </a:ext>
          </a:extLs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body" idx="1"/>
          </p:nvPr>
        </p:nvSpPr>
        <p:spPr>
          <a:xfrm>
            <a:off x="514804" y="4343798"/>
            <a:ext cx="5912304" cy="4113609"/>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5652" tIns="46986" rIns="95652" bIns="46986"/>
          <a:lstStyle/>
          <a:p>
            <a:endParaRPr lang="en-US" altLang="ko-KR">
              <a:ea typeface="굴림" charset="0"/>
              <a:cs typeface="굴림" charset="0"/>
            </a:endParaRPr>
          </a:p>
        </p:txBody>
      </p:sp>
      <p:sp>
        <p:nvSpPr>
          <p:cNvPr id="43010" name="Rectangle 3"/>
          <p:cNvSpPr>
            <a:spLocks noGrp="1" noRot="1" noChangeAspect="1" noChangeArrowheads="1" noTextEdit="1"/>
          </p:cNvSpPr>
          <p:nvPr>
            <p:ph type="sldImg"/>
          </p:nvPr>
        </p:nvSpPr>
        <p:spPr>
          <a:xfrm>
            <a:off x="1163638" y="592138"/>
            <a:ext cx="4543425" cy="3408362"/>
          </a:xfrm>
          <a:ln>
            <a:noFill/>
          </a:ln>
          <a:extLst>
            <a:ext uri="{91240B29-F687-4f45-9708-019B960494DF}">
              <a14:hiddenLine xmlns:a14="http://schemas.microsoft.com/office/drawing/2010/main" w="12700">
                <a:solidFill>
                  <a:schemeClr val="tx1"/>
                </a:solidFill>
                <a:miter lim="800000"/>
                <a:headEnd/>
                <a:tailEnd/>
              </a14:hiddenLine>
            </a:ext>
          </a:extLs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body" idx="1"/>
          </p:nvPr>
        </p:nvSpPr>
        <p:spPr>
          <a:xfrm>
            <a:off x="514804" y="4343798"/>
            <a:ext cx="5912304" cy="4113609"/>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2" tIns="46986" rIns="95652" bIns="46986"/>
          <a:lstStyle/>
          <a:p>
            <a:r>
              <a:rPr lang="en-US" altLang="ko-KR">
                <a:ea typeface="굴림" charset="0"/>
                <a:cs typeface="굴림" charset="0"/>
              </a:rPr>
              <a:t>While the direct mapped cache is on the simple end of the cache design spectrum, the fully associative cache is on the most complex end.</a:t>
            </a:r>
          </a:p>
          <a:p>
            <a:r>
              <a:rPr lang="en-US" altLang="ko-KR">
                <a:ea typeface="굴림" charset="0"/>
                <a:cs typeface="굴림" charset="0"/>
              </a:rPr>
              <a:t>It is the N-way set associative cache carried to the extreme where N in this case is set to the number of cache entries in the cache.</a:t>
            </a:r>
          </a:p>
          <a:p>
            <a:r>
              <a:rPr lang="en-US" altLang="ko-KR">
                <a:ea typeface="굴림" charset="0"/>
                <a:cs typeface="굴림" charset="0"/>
              </a:rPr>
              <a:t>In other words, we don’t even bother to use any address bits as the cache index.</a:t>
            </a:r>
          </a:p>
          <a:p>
            <a:r>
              <a:rPr lang="en-US" altLang="ko-KR">
                <a:ea typeface="굴림" charset="0"/>
                <a:cs typeface="굴림" charset="0"/>
              </a:rPr>
              <a:t>We just store all the upper bits of the address (except Byte select) that is associated with the cache block  as the cache tag and have one comparator for every entry.</a:t>
            </a:r>
          </a:p>
          <a:p>
            <a:r>
              <a:rPr lang="en-US" altLang="ko-KR">
                <a:ea typeface="굴림" charset="0"/>
                <a:cs typeface="굴림" charset="0"/>
              </a:rPr>
              <a:t>The address is sent to all entries at once and compared in parallel and only the one that matches are sent to the output. This is called an associative lookup.</a:t>
            </a:r>
          </a:p>
          <a:p>
            <a:r>
              <a:rPr lang="en-US" altLang="ko-KR">
                <a:ea typeface="굴림" charset="0"/>
                <a:cs typeface="굴림" charset="0"/>
              </a:rPr>
              <a:t>Needless to say, it is very hardware intensive. Usually,  fully associative cache is limited to 64 or less entries.</a:t>
            </a:r>
          </a:p>
          <a:p>
            <a:r>
              <a:rPr lang="en-US" altLang="ko-KR">
                <a:ea typeface="굴림" charset="0"/>
                <a:cs typeface="굴림" charset="0"/>
              </a:rPr>
              <a:t>Since we are not doing any mapping with the cache index, we will never push any other item out of the cache because multiple  memory locations map to the same cache location.</a:t>
            </a:r>
          </a:p>
          <a:p>
            <a:r>
              <a:rPr lang="en-US" altLang="ko-KR">
                <a:ea typeface="굴림" charset="0"/>
                <a:cs typeface="굴림" charset="0"/>
              </a:rPr>
              <a:t>Therefore, by definition, conflict miss is zero for a fully associative cache. This, however, does not mean the overall miss rate will be zero.</a:t>
            </a:r>
          </a:p>
          <a:p>
            <a:r>
              <a:rPr lang="en-US" altLang="ko-KR">
                <a:ea typeface="굴림" charset="0"/>
                <a:cs typeface="굴림" charset="0"/>
              </a:rPr>
              <a:t>Assume we have 64 entries here.  The first 64 items we accessed can fit in.</a:t>
            </a:r>
          </a:p>
          <a:p>
            <a:r>
              <a:rPr lang="en-US" altLang="ko-KR">
                <a:ea typeface="굴림" charset="0"/>
                <a:cs typeface="굴림" charset="0"/>
              </a:rPr>
              <a:t>But when we try to bring in the 65th item, we will need to throw one of them out to make room for the new item.  This bring us to the third type of cache misses: Capacity Miss.</a:t>
            </a:r>
          </a:p>
          <a:p>
            <a:endParaRPr lang="en-US" altLang="ko-KR">
              <a:ea typeface="굴림" charset="0"/>
              <a:cs typeface="굴림" charset="0"/>
            </a:endParaRPr>
          </a:p>
          <a:p>
            <a:r>
              <a:rPr lang="en-US" altLang="ko-KR">
                <a:ea typeface="굴림" charset="0"/>
                <a:cs typeface="굴림" charset="0"/>
              </a:rPr>
              <a:t>+3 = 41 min. (Y:21)</a:t>
            </a:r>
          </a:p>
        </p:txBody>
      </p:sp>
      <p:sp>
        <p:nvSpPr>
          <p:cNvPr id="47106" name="Rectangle 3"/>
          <p:cNvSpPr>
            <a:spLocks noGrp="1" noRot="1" noChangeAspect="1" noChangeArrowheads="1" noTextEdit="1"/>
          </p:cNvSpPr>
          <p:nvPr>
            <p:ph type="sldImg"/>
          </p:nvPr>
        </p:nvSpPr>
        <p:spPr>
          <a:xfrm>
            <a:off x="1163638" y="592138"/>
            <a:ext cx="4543425" cy="3408362"/>
          </a:xfrm>
          <a:ln>
            <a:noFill/>
          </a:ln>
          <a:extLst>
            <a:ext uri="{91240B29-F687-4f45-9708-019B960494DF}">
              <a14:hiddenLine xmlns:a14="http://schemas.microsoft.com/office/drawing/2010/main" w="12700">
                <a:solidFill>
                  <a:schemeClr val="tx1"/>
                </a:solidFill>
                <a:miter lim="800000"/>
                <a:headEnd/>
                <a:tailEnd/>
              </a14:hiddenLine>
            </a:ext>
          </a:extLs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body" idx="1"/>
          </p:nvPr>
        </p:nvSpPr>
        <p:spPr>
          <a:xfrm>
            <a:off x="514804" y="4343798"/>
            <a:ext cx="5911170" cy="4113609"/>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2" tIns="46986" rIns="95652" bIns="46986"/>
          <a:lstStyle/>
          <a:p>
            <a:r>
              <a:rPr lang="en-US" altLang="ko-KR">
                <a:ea typeface="굴림" charset="0"/>
                <a:cs typeface="굴림" charset="0"/>
              </a:rPr>
              <a:t>This is called a 2-way set associative cache because there are two cache entries for each cache index.  Essentially, you have two direct mapped cache works in parallel.</a:t>
            </a:r>
          </a:p>
          <a:p>
            <a:endParaRPr lang="en-US" altLang="ko-KR">
              <a:ea typeface="굴림" charset="0"/>
              <a:cs typeface="굴림" charset="0"/>
            </a:endParaRPr>
          </a:p>
          <a:p>
            <a:r>
              <a:rPr lang="en-US" altLang="ko-KR">
                <a:ea typeface="굴림" charset="0"/>
                <a:cs typeface="굴림" charset="0"/>
              </a:rPr>
              <a:t>N != no of sets</a:t>
            </a:r>
          </a:p>
          <a:p>
            <a:endParaRPr lang="en-US" altLang="ko-KR">
              <a:ea typeface="굴림" charset="0"/>
              <a:cs typeface="굴림" charset="0"/>
            </a:endParaRPr>
          </a:p>
          <a:p>
            <a:r>
              <a:rPr lang="en-US" altLang="ko-KR">
                <a:ea typeface="굴림" charset="0"/>
                <a:cs typeface="굴림" charset="0"/>
              </a:rPr>
              <a:t>This is how it works: the cache index selects a set from the cache. The two tags in the set are compared in parallel with the upper bits of the memory address.</a:t>
            </a:r>
          </a:p>
          <a:p>
            <a:r>
              <a:rPr lang="en-US" altLang="ko-KR">
                <a:ea typeface="굴림" charset="0"/>
                <a:cs typeface="굴림" charset="0"/>
              </a:rPr>
              <a:t>If neither tag matches the incoming address tag, we have a cache miss.</a:t>
            </a:r>
          </a:p>
          <a:p>
            <a:r>
              <a:rPr lang="en-US" altLang="ko-KR">
                <a:ea typeface="굴림" charset="0"/>
                <a:cs typeface="굴림" charset="0"/>
              </a:rPr>
              <a:t>Otherwise, we have a cache hit and we will select the data on the side where the tag matches occur.</a:t>
            </a:r>
          </a:p>
          <a:p>
            <a:r>
              <a:rPr lang="en-US" altLang="ko-KR">
                <a:ea typeface="굴림" charset="0"/>
                <a:cs typeface="굴림" charset="0"/>
              </a:rPr>
              <a:t>This is simple enough.  What is its disadvantages?</a:t>
            </a:r>
          </a:p>
          <a:p>
            <a:endParaRPr lang="en-US" altLang="ko-KR">
              <a:ea typeface="굴림" charset="0"/>
              <a:cs typeface="굴림" charset="0"/>
            </a:endParaRPr>
          </a:p>
          <a:p>
            <a:r>
              <a:rPr lang="en-US" altLang="ko-KR">
                <a:ea typeface="굴림" charset="0"/>
                <a:cs typeface="굴림" charset="0"/>
              </a:rPr>
              <a:t>+1 = 36 min. (Y:16)</a:t>
            </a:r>
          </a:p>
          <a:p>
            <a:endParaRPr lang="en-US" altLang="ko-KR">
              <a:ea typeface="굴림" charset="0"/>
              <a:cs typeface="굴림" charset="0"/>
            </a:endParaRPr>
          </a:p>
        </p:txBody>
      </p:sp>
      <p:sp>
        <p:nvSpPr>
          <p:cNvPr id="45058" name="Rectangle 3"/>
          <p:cNvSpPr>
            <a:spLocks noGrp="1" noRot="1" noChangeAspect="1" noChangeArrowheads="1" noTextEdit="1"/>
          </p:cNvSpPr>
          <p:nvPr>
            <p:ph type="sldImg"/>
          </p:nvPr>
        </p:nvSpPr>
        <p:spPr>
          <a:xfrm>
            <a:off x="1165225" y="592138"/>
            <a:ext cx="4541838" cy="3408362"/>
          </a:xfrm>
          <a:ln>
            <a:noFill/>
          </a:ln>
          <a:extLst>
            <a:ext uri="{91240B29-F687-4f45-9708-019B960494DF}">
              <a14:hiddenLine xmlns:a14="http://schemas.microsoft.com/office/drawing/2010/main" w="12700">
                <a:solidFill>
                  <a:schemeClr val="tx1"/>
                </a:solidFill>
                <a:miter lim="800000"/>
                <a:headEnd/>
                <a:tailEnd/>
              </a14:hiddenLine>
            </a:ext>
          </a:extLs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body" idx="1"/>
          </p:nvPr>
        </p:nvSpPr>
        <p:spPr>
          <a:xfrm>
            <a:off x="514804" y="4341813"/>
            <a:ext cx="5911170" cy="4115594"/>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2" tIns="46986" rIns="95652" bIns="46986"/>
          <a:lstStyle/>
          <a:p>
            <a:r>
              <a:rPr lang="en-US" altLang="ko-KR">
                <a:ea typeface="굴림" charset="0"/>
                <a:cs typeface="굴림" charset="0"/>
              </a:rPr>
              <a:t>(Capacity miss) That is the cache misses are due to the fact that the cache is simply not large enough to contain all the blocks that are accessed by the program.</a:t>
            </a:r>
          </a:p>
          <a:p>
            <a:r>
              <a:rPr lang="en-US" altLang="ko-KR">
                <a:ea typeface="굴림" charset="0"/>
                <a:cs typeface="굴림" charset="0"/>
              </a:rPr>
              <a:t>The solution to reduce the Capacity miss rate is simple: increase the cache size.</a:t>
            </a:r>
          </a:p>
          <a:p>
            <a:r>
              <a:rPr lang="en-US" altLang="ko-KR">
                <a:ea typeface="굴림" charset="0"/>
                <a:cs typeface="굴림" charset="0"/>
              </a:rPr>
              <a:t>Here is a summary of other types of cache miss we talked about.</a:t>
            </a:r>
          </a:p>
          <a:p>
            <a:r>
              <a:rPr lang="en-US" altLang="ko-KR">
                <a:ea typeface="굴림" charset="0"/>
                <a:cs typeface="굴림" charset="0"/>
              </a:rPr>
              <a:t>First is the Compulsory misses. These are the misses that we cannot avoid.  They are caused when we first start the program.</a:t>
            </a:r>
          </a:p>
          <a:p>
            <a:r>
              <a:rPr lang="en-US" altLang="ko-KR">
                <a:ea typeface="굴림" charset="0"/>
                <a:cs typeface="굴림" charset="0"/>
              </a:rPr>
              <a:t>Then we talked about the conflict misses.  They are the misses that caused by multiple memory locations being mapped to the same cache location.</a:t>
            </a:r>
          </a:p>
          <a:p>
            <a:r>
              <a:rPr lang="en-US" altLang="ko-KR">
                <a:ea typeface="굴림" charset="0"/>
                <a:cs typeface="굴림" charset="0"/>
              </a:rPr>
              <a:t>There are two solutions to reduce conflict misses.  The first one is, once again, increase the cache size.  The second one is to increase the associativity.</a:t>
            </a:r>
          </a:p>
          <a:p>
            <a:r>
              <a:rPr lang="en-US" altLang="ko-KR">
                <a:ea typeface="굴림" charset="0"/>
                <a:cs typeface="굴림" charset="0"/>
              </a:rPr>
              <a:t>For example, say using a 2-way set associative cache instead of directed mapped cache.</a:t>
            </a:r>
          </a:p>
          <a:p>
            <a:r>
              <a:rPr lang="en-US" altLang="ko-KR">
                <a:ea typeface="굴림" charset="0"/>
                <a:cs typeface="굴림" charset="0"/>
              </a:rPr>
              <a:t>But keep in mind that cache miss rate is only one part of the equation.  You also have to worry about cache access time and miss penalty.  Do NOT optimize miss rate alone.</a:t>
            </a:r>
          </a:p>
          <a:p>
            <a:r>
              <a:rPr lang="en-US" altLang="ko-KR">
                <a:ea typeface="굴림" charset="0"/>
                <a:cs typeface="굴림" charset="0"/>
              </a:rPr>
              <a:t>Finally, there is another source of cache miss we will not cover today.  Those are referred to as invalidation misses caused by another process, such as IO , update the main memory so you have to flush the cache to avoid inconsistency between memory and cache.</a:t>
            </a:r>
          </a:p>
          <a:p>
            <a:endParaRPr lang="en-US" altLang="ko-KR">
              <a:ea typeface="굴림" charset="0"/>
              <a:cs typeface="굴림" charset="0"/>
            </a:endParaRPr>
          </a:p>
          <a:p>
            <a:r>
              <a:rPr lang="en-US" altLang="ko-KR">
                <a:ea typeface="굴림" charset="0"/>
                <a:cs typeface="굴림" charset="0"/>
              </a:rPr>
              <a:t>+2 = 43 min. (Y:23)</a:t>
            </a:r>
          </a:p>
        </p:txBody>
      </p:sp>
      <p:sp>
        <p:nvSpPr>
          <p:cNvPr id="30722" name="Rectangle 3"/>
          <p:cNvSpPr>
            <a:spLocks noGrp="1" noRot="1" noChangeAspect="1" noChangeArrowheads="1" noTextEdit="1"/>
          </p:cNvSpPr>
          <p:nvPr>
            <p:ph type="sldImg"/>
          </p:nvPr>
        </p:nvSpPr>
        <p:spPr>
          <a:xfrm>
            <a:off x="1162050" y="592138"/>
            <a:ext cx="4545013" cy="3409950"/>
          </a:xfrm>
          <a:ln>
            <a:noFill/>
          </a:ln>
          <a:extLst>
            <a:ext uri="{91240B29-F687-4f45-9708-019B960494DF}">
              <a14:hiddenLine xmlns:a14="http://schemas.microsoft.com/office/drawing/2010/main" w="12700">
                <a:solidFill>
                  <a:schemeClr val="tx1"/>
                </a:solidFill>
                <a:miter lim="800000"/>
                <a:headEnd/>
                <a:tailEnd/>
              </a14:hiddenLine>
            </a:ext>
          </a:extLs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5529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ea typeface="굴림" charset="0"/>
              <a:cs typeface="굴림"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body" idx="1"/>
          </p:nvPr>
        </p:nvSpPr>
        <p:spPr>
          <a:xfrm>
            <a:off x="515938" y="4343798"/>
            <a:ext cx="5910036" cy="4115594"/>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2" tIns="46986" rIns="95652" bIns="46986"/>
          <a:lstStyle/>
          <a:p>
            <a:r>
              <a:rPr lang="en-US" altLang="ko-KR">
                <a:ea typeface="Gulim" charset="0"/>
                <a:cs typeface="Gulim" charset="0"/>
              </a:rPr>
              <a:t>The design goal is to present the user with as much memory as is available in the cheapest technology (points to the disk).</a:t>
            </a:r>
          </a:p>
          <a:p>
            <a:r>
              <a:rPr lang="en-US" altLang="ko-KR">
                <a:ea typeface="Gulim" charset="0"/>
                <a:cs typeface="Gulim" charset="0"/>
              </a:rPr>
              <a:t>While by taking advantage of the principle of locality, we like to provide the user an average access speed that is very close to the speed that is offered by the fastest technology.</a:t>
            </a:r>
          </a:p>
          <a:p>
            <a:r>
              <a:rPr lang="en-US" altLang="ko-KR">
                <a:ea typeface="Gulim" charset="0"/>
                <a:cs typeface="Gulim" charset="0"/>
              </a:rPr>
              <a:t>(We will go over this slide in details in the next lecture on caches).</a:t>
            </a:r>
          </a:p>
          <a:p>
            <a:endParaRPr lang="en-US" altLang="ko-KR">
              <a:ea typeface="Gulim" charset="0"/>
              <a:cs typeface="Gulim" charset="0"/>
            </a:endParaRPr>
          </a:p>
          <a:p>
            <a:r>
              <a:rPr lang="en-US" altLang="ko-KR">
                <a:ea typeface="Gulim" charset="0"/>
                <a:cs typeface="Gulim" charset="0"/>
              </a:rPr>
              <a:t>+1 = 16 min. (X:56)</a:t>
            </a:r>
          </a:p>
        </p:txBody>
      </p:sp>
      <p:sp>
        <p:nvSpPr>
          <p:cNvPr id="26626" name="Rectangle 3"/>
          <p:cNvSpPr>
            <a:spLocks noGrp="1" noRot="1" noChangeAspect="1" noChangeArrowheads="1" noTextEdit="1"/>
          </p:cNvSpPr>
          <p:nvPr>
            <p:ph type="sldImg"/>
          </p:nvPr>
        </p:nvSpPr>
        <p:spPr>
          <a:xfrm>
            <a:off x="1162050" y="588963"/>
            <a:ext cx="4549775" cy="3413125"/>
          </a:xfrm>
          <a:ln>
            <a:noFill/>
          </a:ln>
          <a:extLst>
            <a:ext uri="{91240B29-F687-4f45-9708-019B960494DF}">
              <a14:hiddenLine xmlns:a14="http://schemas.microsoft.com/office/drawing/2010/main" w="12700">
                <a:solidFill>
                  <a:schemeClr val="tx1"/>
                </a:solidFill>
                <a:miter lim="800000"/>
                <a:headEnd/>
                <a:tailEnd/>
              </a14:hiddenLine>
            </a:ext>
          </a:extLs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Rot="1" noChangeAspect="1" noChangeArrowheads="1" noTextEdit="1"/>
          </p:cNvSpPr>
          <p:nvPr>
            <p:ph type="sldImg"/>
          </p:nvPr>
        </p:nvSpPr>
        <p:spPr>
          <a:ln/>
        </p:spPr>
      </p:sp>
      <p:sp>
        <p:nvSpPr>
          <p:cNvPr id="5837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ea typeface="굴림" charset="0"/>
              <a:cs typeface="굴림"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28C6972-9282-6242-BF9A-9B61D3BE0A3A}" type="datetime1">
              <a:rPr lang="en-US" smtClean="0"/>
              <a:t>10/8/14</a:t>
            </a:fld>
            <a:endParaRPr lang="en-US"/>
          </a:p>
        </p:txBody>
      </p:sp>
      <p:sp>
        <p:nvSpPr>
          <p:cNvPr id="5" name="Footer Placeholder 4"/>
          <p:cNvSpPr>
            <a:spLocks noGrp="1"/>
          </p:cNvSpPr>
          <p:nvPr>
            <p:ph type="ftr" sz="quarter" idx="11"/>
          </p:nvPr>
        </p:nvSpPr>
        <p:spPr/>
        <p:txBody>
          <a:bodyPr/>
          <a:lstStyle/>
          <a:p>
            <a:r>
              <a:rPr lang="hu-HU" smtClean="0"/>
              <a:t>cs162 fa14 L#</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a:t>
            </a:fld>
            <a:endParaRPr lang="en-US"/>
          </a:p>
        </p:txBody>
      </p:sp>
    </p:spTree>
    <p:extLst>
      <p:ext uri="{BB962C8B-B14F-4D97-AF65-F5344CB8AC3E}">
        <p14:creationId xmlns:p14="http://schemas.microsoft.com/office/powerpoint/2010/main" val="536856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7FF8A8-1005-834B-BF1C-BB478FBBDC0A}" type="datetime1">
              <a:rPr lang="en-US" smtClean="0"/>
              <a:t>10/8/14</a:t>
            </a:fld>
            <a:endParaRPr lang="en-US"/>
          </a:p>
        </p:txBody>
      </p:sp>
      <p:sp>
        <p:nvSpPr>
          <p:cNvPr id="5" name="Footer Placeholder 4"/>
          <p:cNvSpPr>
            <a:spLocks noGrp="1"/>
          </p:cNvSpPr>
          <p:nvPr>
            <p:ph type="ftr" sz="quarter" idx="11"/>
          </p:nvPr>
        </p:nvSpPr>
        <p:spPr/>
        <p:txBody>
          <a:bodyPr/>
          <a:lstStyle/>
          <a:p>
            <a:r>
              <a:rPr lang="hu-HU" smtClean="0"/>
              <a:t>cs162 fa14 L#</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a:t>
            </a:fld>
            <a:endParaRPr lang="en-US"/>
          </a:p>
        </p:txBody>
      </p:sp>
    </p:spTree>
    <p:extLst>
      <p:ext uri="{BB962C8B-B14F-4D97-AF65-F5344CB8AC3E}">
        <p14:creationId xmlns:p14="http://schemas.microsoft.com/office/powerpoint/2010/main" val="1648380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128851-10AF-0E41-9D20-9E4869F3143B}" type="datetime1">
              <a:rPr lang="en-US" smtClean="0"/>
              <a:t>10/8/14</a:t>
            </a:fld>
            <a:endParaRPr lang="en-US"/>
          </a:p>
        </p:txBody>
      </p:sp>
      <p:sp>
        <p:nvSpPr>
          <p:cNvPr id="5" name="Footer Placeholder 4"/>
          <p:cNvSpPr>
            <a:spLocks noGrp="1"/>
          </p:cNvSpPr>
          <p:nvPr>
            <p:ph type="ftr" sz="quarter" idx="11"/>
          </p:nvPr>
        </p:nvSpPr>
        <p:spPr/>
        <p:txBody>
          <a:bodyPr/>
          <a:lstStyle/>
          <a:p>
            <a:r>
              <a:rPr lang="hu-HU" smtClean="0"/>
              <a:t>cs162 fa14 L#</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a:t>
            </a:fld>
            <a:endParaRPr lang="en-US"/>
          </a:p>
        </p:txBody>
      </p:sp>
    </p:spTree>
    <p:extLst>
      <p:ext uri="{BB962C8B-B14F-4D97-AF65-F5344CB8AC3E}">
        <p14:creationId xmlns:p14="http://schemas.microsoft.com/office/powerpoint/2010/main" val="1809285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138317-85A8-3D4F-B336-70F1C480D127}" type="datetime1">
              <a:rPr lang="en-US" smtClean="0"/>
              <a:t>10/8/14</a:t>
            </a:fld>
            <a:endParaRPr lang="en-US"/>
          </a:p>
        </p:txBody>
      </p:sp>
      <p:sp>
        <p:nvSpPr>
          <p:cNvPr id="5" name="Footer Placeholder 4"/>
          <p:cNvSpPr>
            <a:spLocks noGrp="1"/>
          </p:cNvSpPr>
          <p:nvPr>
            <p:ph type="ftr" sz="quarter" idx="11"/>
          </p:nvPr>
        </p:nvSpPr>
        <p:spPr/>
        <p:txBody>
          <a:bodyPr/>
          <a:lstStyle/>
          <a:p>
            <a:r>
              <a:rPr lang="hu-HU" smtClean="0"/>
              <a:t>cs162 fa14 L#</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a:t>
            </a:fld>
            <a:endParaRPr lang="en-US"/>
          </a:p>
        </p:txBody>
      </p:sp>
    </p:spTree>
    <p:extLst>
      <p:ext uri="{BB962C8B-B14F-4D97-AF65-F5344CB8AC3E}">
        <p14:creationId xmlns:p14="http://schemas.microsoft.com/office/powerpoint/2010/main" val="2493402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7185FC-6888-4943-8D4B-EAA4B1469943}" type="datetime1">
              <a:rPr lang="en-US" smtClean="0"/>
              <a:t>10/8/14</a:t>
            </a:fld>
            <a:endParaRPr lang="en-US"/>
          </a:p>
        </p:txBody>
      </p:sp>
      <p:sp>
        <p:nvSpPr>
          <p:cNvPr id="5" name="Footer Placeholder 4"/>
          <p:cNvSpPr>
            <a:spLocks noGrp="1"/>
          </p:cNvSpPr>
          <p:nvPr>
            <p:ph type="ftr" sz="quarter" idx="11"/>
          </p:nvPr>
        </p:nvSpPr>
        <p:spPr/>
        <p:txBody>
          <a:bodyPr/>
          <a:lstStyle/>
          <a:p>
            <a:r>
              <a:rPr lang="hu-HU" smtClean="0"/>
              <a:t>cs162 fa14 L#</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a:t>
            </a:fld>
            <a:endParaRPr lang="en-US"/>
          </a:p>
        </p:txBody>
      </p:sp>
    </p:spTree>
    <p:extLst>
      <p:ext uri="{BB962C8B-B14F-4D97-AF65-F5344CB8AC3E}">
        <p14:creationId xmlns:p14="http://schemas.microsoft.com/office/powerpoint/2010/main" val="1999431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CE51C6-9B93-A144-8330-C300025EE68B}" type="datetime1">
              <a:rPr lang="en-US" smtClean="0"/>
              <a:t>10/8/14</a:t>
            </a:fld>
            <a:endParaRPr lang="en-US"/>
          </a:p>
        </p:txBody>
      </p:sp>
      <p:sp>
        <p:nvSpPr>
          <p:cNvPr id="6" name="Footer Placeholder 5"/>
          <p:cNvSpPr>
            <a:spLocks noGrp="1"/>
          </p:cNvSpPr>
          <p:nvPr>
            <p:ph type="ftr" sz="quarter" idx="11"/>
          </p:nvPr>
        </p:nvSpPr>
        <p:spPr/>
        <p:txBody>
          <a:bodyPr/>
          <a:lstStyle/>
          <a:p>
            <a:r>
              <a:rPr lang="hu-HU" smtClean="0"/>
              <a:t>cs162 fa14 L#</a:t>
            </a:r>
            <a:endParaRPr lang="en-US"/>
          </a:p>
        </p:txBody>
      </p:sp>
      <p:sp>
        <p:nvSpPr>
          <p:cNvPr id="7" name="Slide Number Placeholder 6"/>
          <p:cNvSpPr>
            <a:spLocks noGrp="1"/>
          </p:cNvSpPr>
          <p:nvPr>
            <p:ph type="sldNum" sz="quarter" idx="12"/>
          </p:nvPr>
        </p:nvSpPr>
        <p:spPr/>
        <p:txBody>
          <a:bodyPr/>
          <a:lstStyle/>
          <a:p>
            <a:fld id="{40BE6ECD-61F1-CE4B-BB82-6FDD0CA3B213}" type="slidenum">
              <a:rPr lang="en-US" smtClean="0"/>
              <a:t>‹#›</a:t>
            </a:fld>
            <a:endParaRPr lang="en-US"/>
          </a:p>
        </p:txBody>
      </p:sp>
    </p:spTree>
    <p:extLst>
      <p:ext uri="{BB962C8B-B14F-4D97-AF65-F5344CB8AC3E}">
        <p14:creationId xmlns:p14="http://schemas.microsoft.com/office/powerpoint/2010/main" val="1553871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6B3EFC-AEF5-9346-BCD2-73631C9FDD52}" type="datetime1">
              <a:rPr lang="en-US" smtClean="0"/>
              <a:t>10/8/14</a:t>
            </a:fld>
            <a:endParaRPr lang="en-US"/>
          </a:p>
        </p:txBody>
      </p:sp>
      <p:sp>
        <p:nvSpPr>
          <p:cNvPr id="8" name="Footer Placeholder 7"/>
          <p:cNvSpPr>
            <a:spLocks noGrp="1"/>
          </p:cNvSpPr>
          <p:nvPr>
            <p:ph type="ftr" sz="quarter" idx="11"/>
          </p:nvPr>
        </p:nvSpPr>
        <p:spPr/>
        <p:txBody>
          <a:bodyPr/>
          <a:lstStyle/>
          <a:p>
            <a:r>
              <a:rPr lang="hu-HU" smtClean="0"/>
              <a:t>cs162 fa14 L#</a:t>
            </a:r>
            <a:endParaRPr lang="en-US"/>
          </a:p>
        </p:txBody>
      </p:sp>
      <p:sp>
        <p:nvSpPr>
          <p:cNvPr id="9" name="Slide Number Placeholder 8"/>
          <p:cNvSpPr>
            <a:spLocks noGrp="1"/>
          </p:cNvSpPr>
          <p:nvPr>
            <p:ph type="sldNum" sz="quarter" idx="12"/>
          </p:nvPr>
        </p:nvSpPr>
        <p:spPr/>
        <p:txBody>
          <a:bodyPr/>
          <a:lstStyle/>
          <a:p>
            <a:fld id="{40BE6ECD-61F1-CE4B-BB82-6FDD0CA3B213}" type="slidenum">
              <a:rPr lang="en-US" smtClean="0"/>
              <a:t>‹#›</a:t>
            </a:fld>
            <a:endParaRPr lang="en-US"/>
          </a:p>
        </p:txBody>
      </p:sp>
    </p:spTree>
    <p:extLst>
      <p:ext uri="{BB962C8B-B14F-4D97-AF65-F5344CB8AC3E}">
        <p14:creationId xmlns:p14="http://schemas.microsoft.com/office/powerpoint/2010/main" val="3172604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13AD65-3F35-5745-89A3-405436EB7A4B}" type="datetime1">
              <a:rPr lang="en-US" smtClean="0"/>
              <a:t>10/8/14</a:t>
            </a:fld>
            <a:endParaRPr lang="en-US"/>
          </a:p>
        </p:txBody>
      </p:sp>
      <p:sp>
        <p:nvSpPr>
          <p:cNvPr id="4" name="Footer Placeholder 3"/>
          <p:cNvSpPr>
            <a:spLocks noGrp="1"/>
          </p:cNvSpPr>
          <p:nvPr>
            <p:ph type="ftr" sz="quarter" idx="11"/>
          </p:nvPr>
        </p:nvSpPr>
        <p:spPr/>
        <p:txBody>
          <a:bodyPr/>
          <a:lstStyle/>
          <a:p>
            <a:r>
              <a:rPr lang="hu-HU" smtClean="0"/>
              <a:t>cs162 fa14 L#</a:t>
            </a:r>
            <a:endParaRPr lang="en-US"/>
          </a:p>
        </p:txBody>
      </p:sp>
      <p:sp>
        <p:nvSpPr>
          <p:cNvPr id="5" name="Slide Number Placeholder 4"/>
          <p:cNvSpPr>
            <a:spLocks noGrp="1"/>
          </p:cNvSpPr>
          <p:nvPr>
            <p:ph type="sldNum" sz="quarter" idx="12"/>
          </p:nvPr>
        </p:nvSpPr>
        <p:spPr/>
        <p:txBody>
          <a:bodyPr/>
          <a:lstStyle/>
          <a:p>
            <a:fld id="{40BE6ECD-61F1-CE4B-BB82-6FDD0CA3B213}" type="slidenum">
              <a:rPr lang="en-US" smtClean="0"/>
              <a:t>‹#›</a:t>
            </a:fld>
            <a:endParaRPr lang="en-US"/>
          </a:p>
        </p:txBody>
      </p:sp>
    </p:spTree>
    <p:extLst>
      <p:ext uri="{BB962C8B-B14F-4D97-AF65-F5344CB8AC3E}">
        <p14:creationId xmlns:p14="http://schemas.microsoft.com/office/powerpoint/2010/main" val="1987070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77724B-8850-8B49-A9A6-BAA085A6084C}" type="datetime1">
              <a:rPr lang="en-US" smtClean="0"/>
              <a:t>10/8/14</a:t>
            </a:fld>
            <a:endParaRPr lang="en-US"/>
          </a:p>
        </p:txBody>
      </p:sp>
      <p:sp>
        <p:nvSpPr>
          <p:cNvPr id="3" name="Footer Placeholder 2"/>
          <p:cNvSpPr>
            <a:spLocks noGrp="1"/>
          </p:cNvSpPr>
          <p:nvPr>
            <p:ph type="ftr" sz="quarter" idx="11"/>
          </p:nvPr>
        </p:nvSpPr>
        <p:spPr/>
        <p:txBody>
          <a:bodyPr/>
          <a:lstStyle/>
          <a:p>
            <a:r>
              <a:rPr lang="hu-HU" smtClean="0"/>
              <a:t>cs162 fa14 L#</a:t>
            </a:r>
            <a:endParaRPr lang="en-US"/>
          </a:p>
        </p:txBody>
      </p:sp>
      <p:sp>
        <p:nvSpPr>
          <p:cNvPr id="4" name="Slide Number Placeholder 3"/>
          <p:cNvSpPr>
            <a:spLocks noGrp="1"/>
          </p:cNvSpPr>
          <p:nvPr>
            <p:ph type="sldNum" sz="quarter" idx="12"/>
          </p:nvPr>
        </p:nvSpPr>
        <p:spPr/>
        <p:txBody>
          <a:bodyPr/>
          <a:lstStyle/>
          <a:p>
            <a:fld id="{40BE6ECD-61F1-CE4B-BB82-6FDD0CA3B213}" type="slidenum">
              <a:rPr lang="en-US" smtClean="0"/>
              <a:t>‹#›</a:t>
            </a:fld>
            <a:endParaRPr lang="en-US"/>
          </a:p>
        </p:txBody>
      </p:sp>
    </p:spTree>
    <p:extLst>
      <p:ext uri="{BB962C8B-B14F-4D97-AF65-F5344CB8AC3E}">
        <p14:creationId xmlns:p14="http://schemas.microsoft.com/office/powerpoint/2010/main" val="2056667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8E4AE4-095C-B748-9041-913300FD3B05}" type="datetime1">
              <a:rPr lang="en-US" smtClean="0"/>
              <a:t>10/8/14</a:t>
            </a:fld>
            <a:endParaRPr lang="en-US"/>
          </a:p>
        </p:txBody>
      </p:sp>
      <p:sp>
        <p:nvSpPr>
          <p:cNvPr id="6" name="Footer Placeholder 5"/>
          <p:cNvSpPr>
            <a:spLocks noGrp="1"/>
          </p:cNvSpPr>
          <p:nvPr>
            <p:ph type="ftr" sz="quarter" idx="11"/>
          </p:nvPr>
        </p:nvSpPr>
        <p:spPr/>
        <p:txBody>
          <a:bodyPr/>
          <a:lstStyle/>
          <a:p>
            <a:r>
              <a:rPr lang="hu-HU" smtClean="0"/>
              <a:t>cs162 fa14 L#</a:t>
            </a:r>
            <a:endParaRPr lang="en-US"/>
          </a:p>
        </p:txBody>
      </p:sp>
      <p:sp>
        <p:nvSpPr>
          <p:cNvPr id="7" name="Slide Number Placeholder 6"/>
          <p:cNvSpPr>
            <a:spLocks noGrp="1"/>
          </p:cNvSpPr>
          <p:nvPr>
            <p:ph type="sldNum" sz="quarter" idx="12"/>
          </p:nvPr>
        </p:nvSpPr>
        <p:spPr/>
        <p:txBody>
          <a:bodyPr/>
          <a:lstStyle/>
          <a:p>
            <a:fld id="{40BE6ECD-61F1-CE4B-BB82-6FDD0CA3B213}" type="slidenum">
              <a:rPr lang="en-US" smtClean="0"/>
              <a:t>‹#›</a:t>
            </a:fld>
            <a:endParaRPr lang="en-US"/>
          </a:p>
        </p:txBody>
      </p:sp>
    </p:spTree>
    <p:extLst>
      <p:ext uri="{BB962C8B-B14F-4D97-AF65-F5344CB8AC3E}">
        <p14:creationId xmlns:p14="http://schemas.microsoft.com/office/powerpoint/2010/main" val="3852049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8F5DEB-F21F-B342-8A01-991974D64C96}" type="datetime1">
              <a:rPr lang="en-US" smtClean="0"/>
              <a:t>10/8/14</a:t>
            </a:fld>
            <a:endParaRPr lang="en-US"/>
          </a:p>
        </p:txBody>
      </p:sp>
      <p:sp>
        <p:nvSpPr>
          <p:cNvPr id="6" name="Footer Placeholder 5"/>
          <p:cNvSpPr>
            <a:spLocks noGrp="1"/>
          </p:cNvSpPr>
          <p:nvPr>
            <p:ph type="ftr" sz="quarter" idx="11"/>
          </p:nvPr>
        </p:nvSpPr>
        <p:spPr/>
        <p:txBody>
          <a:bodyPr/>
          <a:lstStyle/>
          <a:p>
            <a:r>
              <a:rPr lang="hu-HU" smtClean="0"/>
              <a:t>cs162 fa14 L#</a:t>
            </a:r>
            <a:endParaRPr lang="en-US"/>
          </a:p>
        </p:txBody>
      </p:sp>
      <p:sp>
        <p:nvSpPr>
          <p:cNvPr id="7" name="Slide Number Placeholder 6"/>
          <p:cNvSpPr>
            <a:spLocks noGrp="1"/>
          </p:cNvSpPr>
          <p:nvPr>
            <p:ph type="sldNum" sz="quarter" idx="12"/>
          </p:nvPr>
        </p:nvSpPr>
        <p:spPr/>
        <p:txBody>
          <a:bodyPr/>
          <a:lstStyle/>
          <a:p>
            <a:fld id="{40BE6ECD-61F1-CE4B-BB82-6FDD0CA3B213}" type="slidenum">
              <a:rPr lang="en-US" smtClean="0"/>
              <a:t>‹#›</a:t>
            </a:fld>
            <a:endParaRPr lang="en-US"/>
          </a:p>
        </p:txBody>
      </p:sp>
    </p:spTree>
    <p:extLst>
      <p:ext uri="{BB962C8B-B14F-4D97-AF65-F5344CB8AC3E}">
        <p14:creationId xmlns:p14="http://schemas.microsoft.com/office/powerpoint/2010/main" val="37400953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8781"/>
            <a:ext cx="8229600" cy="875619"/>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088571"/>
            <a:ext cx="8229600" cy="521572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4320" y="6431940"/>
            <a:ext cx="2133600" cy="365125"/>
          </a:xfrm>
          <a:prstGeom prst="rect">
            <a:avLst/>
          </a:prstGeom>
        </p:spPr>
        <p:txBody>
          <a:bodyPr vert="horz" lIns="91440" tIns="45720" rIns="91440" bIns="45720" rtlCol="0" anchor="ctr"/>
          <a:lstStyle>
            <a:lvl1pPr algn="l">
              <a:defRPr sz="1200">
                <a:solidFill>
                  <a:srgbClr val="0000FF"/>
                </a:solidFill>
              </a:defRPr>
            </a:lvl1pPr>
          </a:lstStyle>
          <a:p>
            <a:fld id="{5C04892F-89DB-E34A-A7EC-27918AE7B07F}" type="datetime1">
              <a:rPr lang="en-US" smtClean="0"/>
              <a:t>10/8/14</a:t>
            </a:fld>
            <a:endParaRPr lang="en-US"/>
          </a:p>
        </p:txBody>
      </p:sp>
      <p:sp>
        <p:nvSpPr>
          <p:cNvPr id="5" name="Footer Placeholder 4"/>
          <p:cNvSpPr>
            <a:spLocks noGrp="1"/>
          </p:cNvSpPr>
          <p:nvPr>
            <p:ph type="ftr" sz="quarter" idx="3"/>
          </p:nvPr>
        </p:nvSpPr>
        <p:spPr>
          <a:xfrm>
            <a:off x="3124200" y="643194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hu-HU" smtClean="0"/>
              <a:t>cs162 fa14 L#</a:t>
            </a:r>
            <a:endParaRPr lang="en-US"/>
          </a:p>
        </p:txBody>
      </p:sp>
      <p:sp>
        <p:nvSpPr>
          <p:cNvPr id="6" name="Slide Number Placeholder 5"/>
          <p:cNvSpPr>
            <a:spLocks noGrp="1"/>
          </p:cNvSpPr>
          <p:nvPr>
            <p:ph type="sldNum" sz="quarter" idx="4"/>
          </p:nvPr>
        </p:nvSpPr>
        <p:spPr>
          <a:xfrm>
            <a:off x="6870720" y="6431940"/>
            <a:ext cx="2133600" cy="365125"/>
          </a:xfrm>
          <a:prstGeom prst="rect">
            <a:avLst/>
          </a:prstGeom>
        </p:spPr>
        <p:txBody>
          <a:bodyPr vert="horz" lIns="91440" tIns="45720" rIns="91440" bIns="45720" rtlCol="0" anchor="ctr"/>
          <a:lstStyle>
            <a:lvl1pPr algn="r">
              <a:defRPr sz="1200">
                <a:solidFill>
                  <a:srgbClr val="0000FF"/>
                </a:solidFill>
              </a:defRPr>
            </a:lvl1pPr>
          </a:lstStyle>
          <a:p>
            <a:fld id="{40BE6ECD-61F1-CE4B-BB82-6FDD0CA3B213}" type="slidenum">
              <a:rPr lang="en-US" smtClean="0"/>
              <a:pPr/>
              <a:t>‹#›</a:t>
            </a:fld>
            <a:endParaRPr lang="en-US"/>
          </a:p>
        </p:txBody>
      </p:sp>
      <p:sp>
        <p:nvSpPr>
          <p:cNvPr id="7" name="Line 7"/>
          <p:cNvSpPr>
            <a:spLocks noChangeShapeType="1"/>
          </p:cNvSpPr>
          <p:nvPr/>
        </p:nvSpPr>
        <p:spPr bwMode="auto">
          <a:xfrm>
            <a:off x="457200" y="914400"/>
            <a:ext cx="8229600" cy="0"/>
          </a:xfrm>
          <a:prstGeom prst="line">
            <a:avLst/>
          </a:prstGeom>
          <a:noFill/>
          <a:ln w="47625" cmpd="thinThick">
            <a:solidFill>
              <a:srgbClr val="FBBA0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pic>
        <p:nvPicPr>
          <p:cNvPr id="8" name="Picture 8" descr="front"/>
          <p:cNvPicPr>
            <a:picLocks noChangeAspect="1" noChangeArrowheads="1"/>
          </p:cNvPicPr>
          <p:nvPr/>
        </p:nvPicPr>
        <p:blipFill>
          <a:blip r:embed="rId13">
            <a:extLst>
              <a:ext uri="{28A0092B-C50C-407E-A947-70E740481C1C}">
                <a14:useLocalDpi xmlns:a14="http://schemas.microsoft.com/office/drawing/2010/main" val="0"/>
              </a:ext>
            </a:extLst>
          </a:blip>
          <a:srcRect b="22223"/>
          <a:stretch>
            <a:fillRect/>
          </a:stretch>
        </p:blipFill>
        <p:spPr bwMode="auto">
          <a:xfrm>
            <a:off x="8229600" y="0"/>
            <a:ext cx="9144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2591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457200" rtl="0" eaLnBrk="1" latinLnBrk="0" hangingPunct="1">
        <a:spcBef>
          <a:spcPct val="0"/>
        </a:spcBef>
        <a:buNone/>
        <a:defRPr sz="4000" kern="1200">
          <a:solidFill>
            <a:srgbClr val="0000FF"/>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5" Type="http://schemas.openxmlformats.org/officeDocument/2006/relationships/image" Target="../media/image5.emf"/><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59567"/>
            <a:ext cx="7772400" cy="1470025"/>
          </a:xfrm>
        </p:spPr>
        <p:txBody>
          <a:bodyPr/>
          <a:lstStyle/>
          <a:p>
            <a:r>
              <a:rPr lang="en-US" dirty="0" smtClean="0">
                <a:latin typeface="Arial" charset="0"/>
                <a:ea typeface="ＭＳ Ｐゴシック" charset="0"/>
                <a:cs typeface="ＭＳ Ｐゴシック" charset="0"/>
              </a:rPr>
              <a:t>Caching in Operating Systems Design &amp; Systems Programming</a:t>
            </a:r>
            <a:endParaRPr lang="en-US" dirty="0"/>
          </a:p>
        </p:txBody>
      </p:sp>
      <p:sp>
        <p:nvSpPr>
          <p:cNvPr id="3" name="Subtitle 2"/>
          <p:cNvSpPr>
            <a:spLocks noGrp="1"/>
          </p:cNvSpPr>
          <p:nvPr>
            <p:ph type="subTitle" idx="1"/>
          </p:nvPr>
        </p:nvSpPr>
        <p:spPr>
          <a:xfrm>
            <a:off x="1371600" y="3251200"/>
            <a:ext cx="6400800" cy="1752600"/>
          </a:xfrm>
        </p:spPr>
        <p:txBody>
          <a:bodyPr>
            <a:normAutofit fontScale="70000" lnSpcReduction="20000"/>
          </a:bodyPr>
          <a:lstStyle/>
          <a:p>
            <a:r>
              <a:rPr lang="en-US" dirty="0">
                <a:solidFill>
                  <a:schemeClr val="tx1"/>
                </a:solidFill>
                <a:latin typeface="Arial" charset="0"/>
                <a:ea typeface="ＭＳ Ｐゴシック" charset="0"/>
                <a:cs typeface="ＭＳ Ｐゴシック" charset="0"/>
              </a:rPr>
              <a:t>David E. Culler</a:t>
            </a:r>
          </a:p>
          <a:p>
            <a:r>
              <a:rPr lang="en-US" dirty="0">
                <a:solidFill>
                  <a:schemeClr val="tx1"/>
                </a:solidFill>
                <a:latin typeface="Arial" charset="0"/>
                <a:ea typeface="ＭＳ Ｐゴシック" charset="0"/>
                <a:cs typeface="ＭＳ Ｐゴシック" charset="0"/>
              </a:rPr>
              <a:t> CS162 – Operating Systems and Systems Programming</a:t>
            </a:r>
          </a:p>
          <a:p>
            <a:r>
              <a:rPr lang="en-US" dirty="0">
                <a:solidFill>
                  <a:schemeClr val="tx1"/>
                </a:solidFill>
                <a:latin typeface="Arial" charset="0"/>
                <a:ea typeface="ＭＳ Ｐゴシック" charset="0"/>
                <a:cs typeface="ＭＳ Ｐゴシック" charset="0"/>
              </a:rPr>
              <a:t>Lecture </a:t>
            </a:r>
            <a:r>
              <a:rPr lang="en-US" dirty="0" smtClean="0">
                <a:solidFill>
                  <a:schemeClr val="tx1"/>
                </a:solidFill>
                <a:latin typeface="Arial" charset="0"/>
                <a:ea typeface="ＭＳ Ｐゴシック" charset="0"/>
                <a:cs typeface="ＭＳ Ｐゴシック" charset="0"/>
              </a:rPr>
              <a:t>17</a:t>
            </a:r>
            <a:endParaRPr lang="en-US" dirty="0">
              <a:solidFill>
                <a:schemeClr val="tx1"/>
              </a:solidFill>
              <a:latin typeface="Arial" charset="0"/>
              <a:ea typeface="ＭＳ Ｐゴシック" charset="0"/>
              <a:cs typeface="ＭＳ Ｐゴシック" charset="0"/>
            </a:endParaRPr>
          </a:p>
          <a:p>
            <a:r>
              <a:rPr lang="en-US" dirty="0" smtClean="0">
                <a:solidFill>
                  <a:schemeClr val="tx1"/>
                </a:solidFill>
                <a:latin typeface="Arial" charset="0"/>
                <a:ea typeface="ＭＳ Ｐゴシック" charset="0"/>
                <a:cs typeface="ＭＳ Ｐゴシック" charset="0"/>
              </a:rPr>
              <a:t>October 8, </a:t>
            </a:r>
            <a:r>
              <a:rPr lang="en-US" dirty="0">
                <a:solidFill>
                  <a:schemeClr val="tx1"/>
                </a:solidFill>
                <a:latin typeface="Arial" charset="0"/>
                <a:ea typeface="ＭＳ Ｐゴシック" charset="0"/>
                <a:cs typeface="ＭＳ Ｐゴシック" charset="0"/>
              </a:rPr>
              <a:t>2014</a:t>
            </a:r>
          </a:p>
          <a:p>
            <a:endParaRPr lang="en-US" dirty="0"/>
          </a:p>
        </p:txBody>
      </p:sp>
      <p:sp>
        <p:nvSpPr>
          <p:cNvPr id="5" name="TextBox 4"/>
          <p:cNvSpPr txBox="1"/>
          <p:nvPr/>
        </p:nvSpPr>
        <p:spPr>
          <a:xfrm>
            <a:off x="6172200" y="5486400"/>
            <a:ext cx="2971800" cy="923330"/>
          </a:xfrm>
          <a:prstGeom prst="rect">
            <a:avLst/>
          </a:prstGeom>
          <a:noFill/>
          <a:ln>
            <a:solidFill>
              <a:srgbClr val="618FFD"/>
            </a:solidFill>
          </a:ln>
        </p:spPr>
        <p:txBody>
          <a:bodyPr wrap="square" rtlCol="0">
            <a:spAutoFit/>
          </a:bodyPr>
          <a:lstStyle/>
          <a:p>
            <a:r>
              <a:rPr lang="en-US" dirty="0" smtClean="0"/>
              <a:t>Reading: A&amp;D 9.1-5,7 </a:t>
            </a:r>
          </a:p>
          <a:p>
            <a:r>
              <a:rPr lang="en-US" dirty="0" smtClean="0"/>
              <a:t>HW</a:t>
            </a:r>
            <a:r>
              <a:rPr lang="en-US" dirty="0"/>
              <a:t> </a:t>
            </a:r>
            <a:r>
              <a:rPr lang="en-US" dirty="0" smtClean="0"/>
              <a:t>3 due </a:t>
            </a:r>
            <a:r>
              <a:rPr lang="en-US" dirty="0" err="1" smtClean="0"/>
              <a:t>monday</a:t>
            </a:r>
            <a:endParaRPr lang="en-US" dirty="0"/>
          </a:p>
          <a:p>
            <a:r>
              <a:rPr lang="en-US" dirty="0" err="1" smtClean="0"/>
              <a:t>Proj</a:t>
            </a:r>
            <a:r>
              <a:rPr lang="en-US" dirty="0" smtClean="0"/>
              <a:t> </a:t>
            </a:r>
            <a:r>
              <a:rPr lang="en-US" dirty="0" smtClean="0"/>
              <a:t>1 submit today</a:t>
            </a:r>
            <a:endParaRPr lang="en-US" dirty="0" smtClean="0"/>
          </a:p>
        </p:txBody>
      </p:sp>
    </p:spTree>
    <p:extLst>
      <p:ext uri="{BB962C8B-B14F-4D97-AF65-F5344CB8AC3E}">
        <p14:creationId xmlns:p14="http://schemas.microsoft.com/office/powerpoint/2010/main" val="2035555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3602" name="Rectangle 2"/>
          <p:cNvSpPr>
            <a:spLocks noGrp="1" noChangeArrowheads="1"/>
          </p:cNvSpPr>
          <p:nvPr>
            <p:ph type="body" idx="1"/>
          </p:nvPr>
        </p:nvSpPr>
        <p:spPr>
          <a:xfrm>
            <a:off x="228600" y="1024074"/>
            <a:ext cx="8839200" cy="5012654"/>
          </a:xfrm>
          <a:noFill/>
        </p:spPr>
        <p:txBody>
          <a:bodyPr lIns="63500" tIns="25400" rIns="63500" bIns="25400">
            <a:spAutoFit/>
          </a:bodyPr>
          <a:lstStyle/>
          <a:p>
            <a:r>
              <a:rPr lang="en-US" altLang="ko-KR" sz="2400" dirty="0">
                <a:solidFill>
                  <a:schemeClr val="hlink"/>
                </a:solidFill>
                <a:latin typeface="Helvetica" charset="0"/>
                <a:ea typeface="굴림" charset="0"/>
                <a:cs typeface="굴림" charset="0"/>
              </a:rPr>
              <a:t>Compulsory</a:t>
            </a:r>
            <a:r>
              <a:rPr lang="en-US" altLang="ko-KR" sz="2400" dirty="0">
                <a:solidFill>
                  <a:schemeClr val="accent1"/>
                </a:solidFill>
                <a:latin typeface="Helvetica" charset="0"/>
                <a:ea typeface="굴림" charset="0"/>
                <a:cs typeface="굴림" charset="0"/>
              </a:rPr>
              <a:t> </a:t>
            </a:r>
            <a:r>
              <a:rPr lang="en-US" altLang="ko-KR" sz="2400" dirty="0">
                <a:latin typeface="Helvetica" charset="0"/>
                <a:ea typeface="굴림" charset="0"/>
                <a:cs typeface="굴림" charset="0"/>
              </a:rPr>
              <a:t>(cold start): first reference to a block</a:t>
            </a:r>
          </a:p>
          <a:p>
            <a:pPr lvl="1"/>
            <a:r>
              <a:rPr lang="en-US" altLang="ko-KR" sz="2000" dirty="0">
                <a:latin typeface="Helvetica" charset="0"/>
                <a:ea typeface="굴림" charset="0"/>
                <a:cs typeface="굴림" charset="0"/>
              </a:rPr>
              <a:t>“Cold” fact of life: not a whole lot you can do about it</a:t>
            </a:r>
          </a:p>
          <a:p>
            <a:pPr lvl="1"/>
            <a:r>
              <a:rPr lang="en-US" altLang="ko-KR" sz="2000" dirty="0">
                <a:latin typeface="Helvetica" charset="0"/>
                <a:ea typeface="굴림" charset="0"/>
                <a:cs typeface="굴림" charset="0"/>
              </a:rPr>
              <a:t>Note: When running “billions” of instruction, Compulsory Misses are insignificant</a:t>
            </a:r>
          </a:p>
          <a:p>
            <a:r>
              <a:rPr lang="en-US" altLang="ko-KR" sz="2400" dirty="0">
                <a:solidFill>
                  <a:schemeClr val="hlink"/>
                </a:solidFill>
                <a:latin typeface="Helvetica" charset="0"/>
                <a:ea typeface="굴림" charset="0"/>
                <a:cs typeface="굴림" charset="0"/>
              </a:rPr>
              <a:t>Capacity</a:t>
            </a:r>
            <a:r>
              <a:rPr lang="en-US" altLang="ko-KR" sz="2400" dirty="0">
                <a:latin typeface="Helvetica" charset="0"/>
                <a:ea typeface="굴림" charset="0"/>
                <a:cs typeface="굴림" charset="0"/>
              </a:rPr>
              <a:t>:</a:t>
            </a:r>
          </a:p>
          <a:p>
            <a:pPr lvl="1"/>
            <a:r>
              <a:rPr lang="en-US" altLang="ko-KR" sz="2000" dirty="0">
                <a:latin typeface="Helvetica" charset="0"/>
                <a:ea typeface="굴림" charset="0"/>
                <a:cs typeface="굴림" charset="0"/>
              </a:rPr>
              <a:t>Cache cannot contain all blocks access by the program</a:t>
            </a:r>
          </a:p>
          <a:p>
            <a:pPr lvl="1"/>
            <a:r>
              <a:rPr lang="en-US" altLang="ko-KR" sz="2000" dirty="0">
                <a:latin typeface="Helvetica" charset="0"/>
                <a:ea typeface="굴림" charset="0"/>
                <a:cs typeface="굴림" charset="0"/>
              </a:rPr>
              <a:t>Solution: increase cache size</a:t>
            </a:r>
          </a:p>
          <a:p>
            <a:r>
              <a:rPr lang="en-US" altLang="ko-KR" sz="2400" dirty="0">
                <a:solidFill>
                  <a:schemeClr val="hlink"/>
                </a:solidFill>
                <a:latin typeface="Helvetica" charset="0"/>
                <a:ea typeface="굴림" charset="0"/>
                <a:cs typeface="굴림" charset="0"/>
              </a:rPr>
              <a:t>Conflict</a:t>
            </a:r>
            <a:r>
              <a:rPr lang="en-US" altLang="ko-KR" sz="2400" dirty="0">
                <a:solidFill>
                  <a:schemeClr val="accent1"/>
                </a:solidFill>
                <a:latin typeface="Helvetica" charset="0"/>
                <a:ea typeface="굴림" charset="0"/>
                <a:cs typeface="굴림" charset="0"/>
              </a:rPr>
              <a:t> </a:t>
            </a:r>
            <a:r>
              <a:rPr lang="en-US" altLang="ko-KR" sz="2400" dirty="0">
                <a:latin typeface="Helvetica" charset="0"/>
                <a:ea typeface="굴림" charset="0"/>
                <a:cs typeface="굴림" charset="0"/>
              </a:rPr>
              <a:t>(collision):</a:t>
            </a:r>
          </a:p>
          <a:p>
            <a:pPr lvl="1"/>
            <a:r>
              <a:rPr lang="en-US" altLang="ko-KR" sz="2000" dirty="0">
                <a:latin typeface="Helvetica" charset="0"/>
                <a:ea typeface="굴림" charset="0"/>
                <a:cs typeface="굴림" charset="0"/>
              </a:rPr>
              <a:t>Multiple memory locations mapped to same cache location</a:t>
            </a:r>
          </a:p>
          <a:p>
            <a:pPr lvl="1"/>
            <a:r>
              <a:rPr lang="en-US" altLang="ko-KR" sz="2000" dirty="0">
                <a:latin typeface="Helvetica" charset="0"/>
                <a:ea typeface="굴림" charset="0"/>
                <a:cs typeface="굴림" charset="0"/>
              </a:rPr>
              <a:t>Solutions: increase cache size, or increase associativity</a:t>
            </a:r>
          </a:p>
          <a:p>
            <a:r>
              <a:rPr lang="en-US" altLang="ko-KR" sz="2400" dirty="0">
                <a:solidFill>
                  <a:schemeClr val="hlink"/>
                </a:solidFill>
                <a:latin typeface="Helvetica" charset="0"/>
                <a:ea typeface="굴림" charset="0"/>
                <a:cs typeface="굴림" charset="0"/>
              </a:rPr>
              <a:t>Two others:</a:t>
            </a:r>
          </a:p>
          <a:p>
            <a:pPr lvl="1"/>
            <a:r>
              <a:rPr lang="en-US" altLang="ko-KR" sz="2000" dirty="0">
                <a:solidFill>
                  <a:schemeClr val="hlink"/>
                </a:solidFill>
                <a:latin typeface="Helvetica" charset="0"/>
                <a:ea typeface="굴림" charset="0"/>
                <a:cs typeface="굴림" charset="0"/>
              </a:rPr>
              <a:t>Coherence</a:t>
            </a:r>
            <a:r>
              <a:rPr lang="en-US" altLang="ko-KR" sz="2000" dirty="0">
                <a:latin typeface="Helvetica" charset="0"/>
                <a:ea typeface="굴림" charset="0"/>
                <a:cs typeface="굴림" charset="0"/>
              </a:rPr>
              <a:t> (Invalidation): other process (e.g., I/O) updates memory </a:t>
            </a:r>
          </a:p>
          <a:p>
            <a:pPr lvl="1"/>
            <a:r>
              <a:rPr lang="en-US" altLang="ko-KR" sz="2000" dirty="0">
                <a:solidFill>
                  <a:schemeClr val="hlink"/>
                </a:solidFill>
                <a:latin typeface="Helvetica" charset="0"/>
                <a:ea typeface="굴림" charset="0"/>
                <a:cs typeface="굴림" charset="0"/>
              </a:rPr>
              <a:t>Policy</a:t>
            </a:r>
            <a:r>
              <a:rPr lang="en-US" altLang="ko-KR" sz="2000" dirty="0">
                <a:latin typeface="Helvetica" charset="0"/>
                <a:ea typeface="굴림" charset="0"/>
                <a:cs typeface="굴림" charset="0"/>
              </a:rPr>
              <a:t>: Due to non-optimal replacement policy</a:t>
            </a:r>
          </a:p>
        </p:txBody>
      </p:sp>
      <p:sp>
        <p:nvSpPr>
          <p:cNvPr id="29698" name="Rectangle 3"/>
          <p:cNvSpPr>
            <a:spLocks noGrp="1" noChangeArrowheads="1"/>
          </p:cNvSpPr>
          <p:nvPr>
            <p:ph type="title"/>
          </p:nvPr>
        </p:nvSpPr>
        <p:spPr>
          <a:xfrm>
            <a:off x="765175" y="227013"/>
            <a:ext cx="7616825" cy="368300"/>
          </a:xfrm>
        </p:spPr>
        <p:txBody>
          <a:bodyPr>
            <a:normAutofit fontScale="90000"/>
          </a:bodyPr>
          <a:lstStyle/>
          <a:p>
            <a:r>
              <a:rPr lang="en-US" altLang="ko-KR">
                <a:latin typeface="Helvetica" charset="0"/>
                <a:ea typeface="굴림" charset="0"/>
                <a:cs typeface="굴림" charset="0"/>
              </a:rPr>
              <a:t>Sources of Cache Misses</a:t>
            </a:r>
          </a:p>
        </p:txBody>
      </p:sp>
    </p:spTree>
    <p:extLst>
      <p:ext uri="{BB962C8B-B14F-4D97-AF65-F5344CB8AC3E}">
        <p14:creationId xmlns:p14="http://schemas.microsoft.com/office/powerpoint/2010/main" val="842625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93602">
                                            <p:txEl>
                                              <p:pRg st="0" end="0"/>
                                            </p:txEl>
                                          </p:spTgt>
                                        </p:tgtEl>
                                        <p:attrNameLst>
                                          <p:attrName>style.visibility</p:attrName>
                                        </p:attrNameLst>
                                      </p:cBhvr>
                                      <p:to>
                                        <p:strVal val="visible"/>
                                      </p:to>
                                    </p:set>
                                    <p:anim calcmode="lin" valueType="num">
                                      <p:cBhvr additive="base">
                                        <p:cTn id="7" dur="500" fill="hold"/>
                                        <p:tgtEl>
                                          <p:spTgt spid="79360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9360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93602">
                                            <p:txEl>
                                              <p:pRg st="1" end="1"/>
                                            </p:txEl>
                                          </p:spTgt>
                                        </p:tgtEl>
                                        <p:attrNameLst>
                                          <p:attrName>style.visibility</p:attrName>
                                        </p:attrNameLst>
                                      </p:cBhvr>
                                      <p:to>
                                        <p:strVal val="visible"/>
                                      </p:to>
                                    </p:set>
                                    <p:anim calcmode="lin" valueType="num">
                                      <p:cBhvr additive="base">
                                        <p:cTn id="11" dur="500" fill="hold"/>
                                        <p:tgtEl>
                                          <p:spTgt spid="793602">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9360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93602">
                                            <p:txEl>
                                              <p:pRg st="2" end="2"/>
                                            </p:txEl>
                                          </p:spTgt>
                                        </p:tgtEl>
                                        <p:attrNameLst>
                                          <p:attrName>style.visibility</p:attrName>
                                        </p:attrNameLst>
                                      </p:cBhvr>
                                      <p:to>
                                        <p:strVal val="visible"/>
                                      </p:to>
                                    </p:set>
                                    <p:anim calcmode="lin" valueType="num">
                                      <p:cBhvr additive="base">
                                        <p:cTn id="15" dur="500" fill="hold"/>
                                        <p:tgtEl>
                                          <p:spTgt spid="793602">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9360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793602">
                                            <p:txEl>
                                              <p:pRg st="3" end="3"/>
                                            </p:txEl>
                                          </p:spTgt>
                                        </p:tgtEl>
                                        <p:attrNameLst>
                                          <p:attrName>style.visibility</p:attrName>
                                        </p:attrNameLst>
                                      </p:cBhvr>
                                      <p:to>
                                        <p:strVal val="visible"/>
                                      </p:to>
                                    </p:set>
                                    <p:anim calcmode="lin" valueType="num">
                                      <p:cBhvr additive="base">
                                        <p:cTn id="21" dur="500" fill="hold"/>
                                        <p:tgtEl>
                                          <p:spTgt spid="793602">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93602">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793602">
                                            <p:txEl>
                                              <p:pRg st="4" end="4"/>
                                            </p:txEl>
                                          </p:spTgt>
                                        </p:tgtEl>
                                        <p:attrNameLst>
                                          <p:attrName>style.visibility</p:attrName>
                                        </p:attrNameLst>
                                      </p:cBhvr>
                                      <p:to>
                                        <p:strVal val="visible"/>
                                      </p:to>
                                    </p:set>
                                    <p:anim calcmode="lin" valueType="num">
                                      <p:cBhvr additive="base">
                                        <p:cTn id="25" dur="500" fill="hold"/>
                                        <p:tgtEl>
                                          <p:spTgt spid="793602">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93602">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793602">
                                            <p:txEl>
                                              <p:pRg st="5" end="5"/>
                                            </p:txEl>
                                          </p:spTgt>
                                        </p:tgtEl>
                                        <p:attrNameLst>
                                          <p:attrName>style.visibility</p:attrName>
                                        </p:attrNameLst>
                                      </p:cBhvr>
                                      <p:to>
                                        <p:strVal val="visible"/>
                                      </p:to>
                                    </p:set>
                                    <p:anim calcmode="lin" valueType="num">
                                      <p:cBhvr additive="base">
                                        <p:cTn id="29" dur="500" fill="hold"/>
                                        <p:tgtEl>
                                          <p:spTgt spid="793602">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9360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793602">
                                            <p:txEl>
                                              <p:pRg st="6" end="6"/>
                                            </p:txEl>
                                          </p:spTgt>
                                        </p:tgtEl>
                                        <p:attrNameLst>
                                          <p:attrName>style.visibility</p:attrName>
                                        </p:attrNameLst>
                                      </p:cBhvr>
                                      <p:to>
                                        <p:strVal val="visible"/>
                                      </p:to>
                                    </p:set>
                                    <p:anim calcmode="lin" valueType="num">
                                      <p:cBhvr additive="base">
                                        <p:cTn id="35" dur="500" fill="hold"/>
                                        <p:tgtEl>
                                          <p:spTgt spid="793602">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793602">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793602">
                                            <p:txEl>
                                              <p:pRg st="7" end="7"/>
                                            </p:txEl>
                                          </p:spTgt>
                                        </p:tgtEl>
                                        <p:attrNameLst>
                                          <p:attrName>style.visibility</p:attrName>
                                        </p:attrNameLst>
                                      </p:cBhvr>
                                      <p:to>
                                        <p:strVal val="visible"/>
                                      </p:to>
                                    </p:set>
                                    <p:anim calcmode="lin" valueType="num">
                                      <p:cBhvr additive="base">
                                        <p:cTn id="39" dur="500" fill="hold"/>
                                        <p:tgtEl>
                                          <p:spTgt spid="793602">
                                            <p:txEl>
                                              <p:pRg st="7" end="7"/>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793602">
                                            <p:txEl>
                                              <p:pRg st="7" end="7"/>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793602">
                                            <p:txEl>
                                              <p:pRg st="8" end="8"/>
                                            </p:txEl>
                                          </p:spTgt>
                                        </p:tgtEl>
                                        <p:attrNameLst>
                                          <p:attrName>style.visibility</p:attrName>
                                        </p:attrNameLst>
                                      </p:cBhvr>
                                      <p:to>
                                        <p:strVal val="visible"/>
                                      </p:to>
                                    </p:set>
                                    <p:anim calcmode="lin" valueType="num">
                                      <p:cBhvr additive="base">
                                        <p:cTn id="43" dur="500" fill="hold"/>
                                        <p:tgtEl>
                                          <p:spTgt spid="793602">
                                            <p:txEl>
                                              <p:pRg st="8" end="8"/>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793602">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793602">
                                            <p:txEl>
                                              <p:pRg st="9" end="9"/>
                                            </p:txEl>
                                          </p:spTgt>
                                        </p:tgtEl>
                                        <p:attrNameLst>
                                          <p:attrName>style.visibility</p:attrName>
                                        </p:attrNameLst>
                                      </p:cBhvr>
                                      <p:to>
                                        <p:strVal val="visible"/>
                                      </p:to>
                                    </p:set>
                                    <p:anim calcmode="lin" valueType="num">
                                      <p:cBhvr additive="base">
                                        <p:cTn id="49" dur="500" fill="hold"/>
                                        <p:tgtEl>
                                          <p:spTgt spid="793602">
                                            <p:txEl>
                                              <p:pRg st="9" end="9"/>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793602">
                                            <p:txEl>
                                              <p:pRg st="9" end="9"/>
                                            </p:txEl>
                                          </p:spTgt>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793602">
                                            <p:txEl>
                                              <p:pRg st="10" end="10"/>
                                            </p:txEl>
                                          </p:spTgt>
                                        </p:tgtEl>
                                        <p:attrNameLst>
                                          <p:attrName>style.visibility</p:attrName>
                                        </p:attrNameLst>
                                      </p:cBhvr>
                                      <p:to>
                                        <p:strVal val="visible"/>
                                      </p:to>
                                    </p:set>
                                    <p:anim calcmode="lin" valueType="num">
                                      <p:cBhvr additive="base">
                                        <p:cTn id="53" dur="500" fill="hold"/>
                                        <p:tgtEl>
                                          <p:spTgt spid="793602">
                                            <p:txEl>
                                              <p:pRg st="10" end="10"/>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793602">
                                            <p:txEl>
                                              <p:pRg st="10" end="10"/>
                                            </p:txEl>
                                          </p:spTgt>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793602">
                                            <p:txEl>
                                              <p:pRg st="11" end="11"/>
                                            </p:txEl>
                                          </p:spTgt>
                                        </p:tgtEl>
                                        <p:attrNameLst>
                                          <p:attrName>style.visibility</p:attrName>
                                        </p:attrNameLst>
                                      </p:cBhvr>
                                      <p:to>
                                        <p:strVal val="visible"/>
                                      </p:to>
                                    </p:set>
                                    <p:anim calcmode="lin" valueType="num">
                                      <p:cBhvr additive="base">
                                        <p:cTn id="57" dur="500" fill="hold"/>
                                        <p:tgtEl>
                                          <p:spTgt spid="793602">
                                            <p:txEl>
                                              <p:pRg st="11" end="11"/>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793602">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3602"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Design Issues</a:t>
            </a:r>
            <a:endParaRPr lang="en-US" dirty="0"/>
          </a:p>
        </p:txBody>
      </p:sp>
      <p:sp>
        <p:nvSpPr>
          <p:cNvPr id="3" name="Content Placeholder 2"/>
          <p:cNvSpPr>
            <a:spLocks noGrp="1"/>
          </p:cNvSpPr>
          <p:nvPr>
            <p:ph idx="1"/>
          </p:nvPr>
        </p:nvSpPr>
        <p:spPr/>
        <p:txBody>
          <a:bodyPr>
            <a:normAutofit fontScale="92500"/>
          </a:bodyPr>
          <a:lstStyle/>
          <a:p>
            <a:r>
              <a:rPr lang="en-US" dirty="0" smtClean="0"/>
              <a:t>Organization</a:t>
            </a:r>
          </a:p>
          <a:p>
            <a:pPr lvl="1"/>
            <a:r>
              <a:rPr lang="en-US" dirty="0" smtClean="0"/>
              <a:t>cache size, block size</a:t>
            </a:r>
          </a:p>
          <a:p>
            <a:pPr lvl="1"/>
            <a:r>
              <a:rPr lang="en-US" dirty="0" smtClean="0"/>
              <a:t>1-way, n-way, associative</a:t>
            </a:r>
          </a:p>
          <a:p>
            <a:r>
              <a:rPr lang="en-US" dirty="0" smtClean="0"/>
              <a:t>Write Policy</a:t>
            </a:r>
          </a:p>
          <a:p>
            <a:pPr lvl="1"/>
            <a:r>
              <a:rPr lang="en-US" dirty="0" smtClean="0"/>
              <a:t>write-through, write-back</a:t>
            </a:r>
          </a:p>
          <a:p>
            <a:r>
              <a:rPr lang="en-US" dirty="0" smtClean="0"/>
              <a:t>Replacement policy</a:t>
            </a:r>
          </a:p>
          <a:p>
            <a:pPr lvl="1"/>
            <a:r>
              <a:rPr lang="en-US" dirty="0" smtClean="0"/>
              <a:t>given n-way associativity, which of the n gets replaced</a:t>
            </a:r>
          </a:p>
          <a:p>
            <a:pPr lvl="1"/>
            <a:r>
              <a:rPr lang="en-US" dirty="0" smtClean="0"/>
              <a:t>FIFO, Random, LRU, Clock</a:t>
            </a:r>
          </a:p>
          <a:p>
            <a:r>
              <a:rPr lang="en-US" dirty="0" smtClean="0"/>
              <a:t>Coherence Policy (multi-processor)</a:t>
            </a:r>
          </a:p>
          <a:p>
            <a:pPr lvl="1"/>
            <a:r>
              <a:rPr lang="en-US" dirty="0" smtClean="0"/>
              <a:t>write-invalidate, write-update</a:t>
            </a:r>
          </a:p>
        </p:txBody>
      </p:sp>
      <p:sp>
        <p:nvSpPr>
          <p:cNvPr id="4" name="Date Placeholder 3"/>
          <p:cNvSpPr>
            <a:spLocks noGrp="1"/>
          </p:cNvSpPr>
          <p:nvPr>
            <p:ph type="dt" sz="half" idx="10"/>
          </p:nvPr>
        </p:nvSpPr>
        <p:spPr/>
        <p:txBody>
          <a:bodyPr/>
          <a:lstStyle/>
          <a:p>
            <a:fld id="{62138317-85A8-3D4F-B336-70F1C480D127}" type="datetime1">
              <a:rPr lang="en-US" smtClean="0"/>
              <a:t>10/8/14</a:t>
            </a:fld>
            <a:endParaRPr lang="en-US"/>
          </a:p>
        </p:txBody>
      </p:sp>
      <p:sp>
        <p:nvSpPr>
          <p:cNvPr id="5" name="Footer Placeholder 4"/>
          <p:cNvSpPr>
            <a:spLocks noGrp="1"/>
          </p:cNvSpPr>
          <p:nvPr>
            <p:ph type="ftr" sz="quarter" idx="11"/>
          </p:nvPr>
        </p:nvSpPr>
        <p:spPr/>
        <p:txBody>
          <a:bodyPr/>
          <a:lstStyle/>
          <a:p>
            <a:r>
              <a:rPr lang="hu-HU" dirty="0" smtClean="0"/>
              <a:t>cs162 fa14 L#</a:t>
            </a:r>
            <a:endParaRPr lang="en-US" dirty="0"/>
          </a:p>
        </p:txBody>
      </p:sp>
      <p:sp>
        <p:nvSpPr>
          <p:cNvPr id="6" name="Slide Number Placeholder 5"/>
          <p:cNvSpPr>
            <a:spLocks noGrp="1"/>
          </p:cNvSpPr>
          <p:nvPr>
            <p:ph type="sldNum" sz="quarter" idx="12"/>
          </p:nvPr>
        </p:nvSpPr>
        <p:spPr/>
        <p:txBody>
          <a:bodyPr/>
          <a:lstStyle/>
          <a:p>
            <a:fld id="{40BE6ECD-61F1-CE4B-BB82-6FDD0CA3B213}" type="slidenum">
              <a:rPr lang="en-US" smtClean="0"/>
              <a:t>11</a:t>
            </a:fld>
            <a:endParaRPr lang="en-US"/>
          </a:p>
        </p:txBody>
      </p:sp>
    </p:spTree>
    <p:extLst>
      <p:ext uri="{BB962C8B-B14F-4D97-AF65-F5344CB8AC3E}">
        <p14:creationId xmlns:p14="http://schemas.microsoft.com/office/powerpoint/2010/main" val="182155392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3" name="Rectangle 28"/>
          <p:cNvSpPr>
            <a:spLocks noChangeArrowheads="1"/>
          </p:cNvSpPr>
          <p:nvPr/>
        </p:nvSpPr>
        <p:spPr bwMode="auto">
          <a:xfrm>
            <a:off x="3048000" y="685800"/>
            <a:ext cx="2286000" cy="2667000"/>
          </a:xfrm>
          <a:prstGeom prst="rect">
            <a:avLst/>
          </a:prstGeom>
          <a:solidFill>
            <a:srgbClr val="00FFFF"/>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54274" name="Rectangle 2"/>
          <p:cNvSpPr>
            <a:spLocks noGrp="1" noChangeArrowheads="1"/>
          </p:cNvSpPr>
          <p:nvPr>
            <p:ph type="title"/>
          </p:nvPr>
        </p:nvSpPr>
        <p:spPr>
          <a:xfrm>
            <a:off x="381000" y="76200"/>
            <a:ext cx="8382000" cy="533400"/>
          </a:xfrm>
        </p:spPr>
        <p:txBody>
          <a:bodyPr>
            <a:normAutofit fontScale="90000"/>
          </a:bodyPr>
          <a:lstStyle/>
          <a:p>
            <a:r>
              <a:rPr lang="en-US" altLang="ko-KR">
                <a:latin typeface="Helvetica" charset="0"/>
                <a:ea typeface="굴림" charset="0"/>
                <a:cs typeface="굴림" charset="0"/>
              </a:rPr>
              <a:t>Caching Applied to Address Translation</a:t>
            </a:r>
          </a:p>
        </p:txBody>
      </p:sp>
      <p:sp>
        <p:nvSpPr>
          <p:cNvPr id="738307" name="Rectangle 3"/>
          <p:cNvSpPr>
            <a:spLocks noGrp="1" noChangeArrowheads="1"/>
          </p:cNvSpPr>
          <p:nvPr>
            <p:ph type="body" idx="1"/>
          </p:nvPr>
        </p:nvSpPr>
        <p:spPr>
          <a:xfrm>
            <a:off x="304800" y="4261136"/>
            <a:ext cx="8534400" cy="2438400"/>
          </a:xfrm>
        </p:spPr>
        <p:txBody>
          <a:bodyPr>
            <a:normAutofit/>
          </a:bodyPr>
          <a:lstStyle/>
          <a:p>
            <a:pPr>
              <a:lnSpc>
                <a:spcPct val="80000"/>
              </a:lnSpc>
              <a:spcBef>
                <a:spcPct val="20000"/>
              </a:spcBef>
            </a:pPr>
            <a:r>
              <a:rPr lang="en-US" altLang="ko-KR" sz="2400" dirty="0">
                <a:latin typeface="Helvetica" charset="0"/>
                <a:ea typeface="굴림" charset="0"/>
                <a:cs typeface="굴림" charset="0"/>
              </a:rPr>
              <a:t>Question is one of page locality: does it exist?</a:t>
            </a:r>
          </a:p>
          <a:p>
            <a:pPr lvl="1">
              <a:lnSpc>
                <a:spcPct val="80000"/>
              </a:lnSpc>
              <a:spcBef>
                <a:spcPct val="20000"/>
              </a:spcBef>
            </a:pPr>
            <a:r>
              <a:rPr lang="en-US" altLang="ko-KR" sz="2000" dirty="0">
                <a:latin typeface="Helvetica" charset="0"/>
                <a:ea typeface="굴림" charset="0"/>
                <a:cs typeface="굴림" charset="0"/>
              </a:rPr>
              <a:t>Instruction accesses spend a lot of time on the same page (since accesses sequential)</a:t>
            </a:r>
          </a:p>
          <a:p>
            <a:pPr lvl="1">
              <a:lnSpc>
                <a:spcPct val="80000"/>
              </a:lnSpc>
              <a:spcBef>
                <a:spcPct val="20000"/>
              </a:spcBef>
            </a:pPr>
            <a:r>
              <a:rPr lang="en-US" altLang="ko-KR" sz="2000" dirty="0">
                <a:latin typeface="Helvetica" charset="0"/>
                <a:ea typeface="굴림" charset="0"/>
                <a:cs typeface="굴림" charset="0"/>
              </a:rPr>
              <a:t>Stack accesses have definite locality of reference</a:t>
            </a:r>
          </a:p>
          <a:p>
            <a:pPr lvl="1">
              <a:lnSpc>
                <a:spcPct val="80000"/>
              </a:lnSpc>
            </a:pPr>
            <a:r>
              <a:rPr lang="en-US" altLang="ko-KR" sz="2000" dirty="0">
                <a:latin typeface="Helvetica" charset="0"/>
                <a:ea typeface="굴림" charset="0"/>
                <a:cs typeface="굴림" charset="0"/>
              </a:rPr>
              <a:t>Data accesses have less page locality, but lots</a:t>
            </a:r>
          </a:p>
          <a:p>
            <a:pPr>
              <a:lnSpc>
                <a:spcPct val="80000"/>
              </a:lnSpc>
            </a:pPr>
            <a:r>
              <a:rPr lang="en-US" altLang="ko-KR" sz="2400" dirty="0">
                <a:latin typeface="Helvetica" charset="0"/>
                <a:ea typeface="굴림" charset="0"/>
                <a:cs typeface="굴림" charset="0"/>
              </a:rPr>
              <a:t>Each TLB entry is for a whole page of blocks !!!</a:t>
            </a:r>
          </a:p>
          <a:p>
            <a:pPr lvl="1">
              <a:lnSpc>
                <a:spcPct val="80000"/>
              </a:lnSpc>
              <a:spcBef>
                <a:spcPct val="20000"/>
              </a:spcBef>
            </a:pPr>
            <a:endParaRPr lang="ko-KR" altLang="en-US" sz="2000" dirty="0">
              <a:latin typeface="Helvetica" charset="0"/>
              <a:ea typeface="굴림" charset="0"/>
              <a:cs typeface="굴림" charset="0"/>
            </a:endParaRPr>
          </a:p>
        </p:txBody>
      </p:sp>
      <p:grpSp>
        <p:nvGrpSpPr>
          <p:cNvPr id="2" name="Group 36"/>
          <p:cNvGrpSpPr>
            <a:grpSpLocks/>
          </p:cNvGrpSpPr>
          <p:nvPr/>
        </p:nvGrpSpPr>
        <p:grpSpPr bwMode="auto">
          <a:xfrm>
            <a:off x="1752600" y="1952625"/>
            <a:ext cx="5029200" cy="2305050"/>
            <a:chOff x="1104" y="1230"/>
            <a:chExt cx="3168" cy="1452"/>
          </a:xfrm>
        </p:grpSpPr>
        <p:sp>
          <p:nvSpPr>
            <p:cNvPr id="54297" name="Text Box 20"/>
            <p:cNvSpPr txBox="1">
              <a:spLocks noChangeArrowheads="1"/>
            </p:cNvSpPr>
            <p:nvPr/>
          </p:nvSpPr>
          <p:spPr bwMode="auto">
            <a:xfrm>
              <a:off x="1536" y="2238"/>
              <a:ext cx="1558"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altLang="ko-KR" sz="2000">
                  <a:latin typeface="Helvetica" charset="0"/>
                  <a:cs typeface="Helvetica" charset="0"/>
                </a:rPr>
                <a:t>Data Read or Write</a:t>
              </a:r>
            </a:p>
            <a:p>
              <a:pPr eaLnBrk="1" hangingPunct="1"/>
              <a:r>
                <a:rPr lang="en-US" altLang="ko-KR" sz="2000">
                  <a:latin typeface="Helvetica" charset="0"/>
                  <a:cs typeface="Helvetica" charset="0"/>
                </a:rPr>
                <a:t>(untranslated)</a:t>
              </a:r>
            </a:p>
          </p:txBody>
        </p:sp>
        <p:sp>
          <p:nvSpPr>
            <p:cNvPr id="54298" name="Line 21"/>
            <p:cNvSpPr>
              <a:spLocks noChangeShapeType="1"/>
            </p:cNvSpPr>
            <p:nvPr/>
          </p:nvSpPr>
          <p:spPr bwMode="auto">
            <a:xfrm>
              <a:off x="1104" y="1230"/>
              <a:ext cx="672" cy="1056"/>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p>
          </p:txBody>
        </p:sp>
        <p:sp>
          <p:nvSpPr>
            <p:cNvPr id="54299" name="Line 22"/>
            <p:cNvSpPr>
              <a:spLocks noChangeShapeType="1"/>
            </p:cNvSpPr>
            <p:nvPr/>
          </p:nvSpPr>
          <p:spPr bwMode="auto">
            <a:xfrm flipV="1">
              <a:off x="3168" y="1326"/>
              <a:ext cx="1104" cy="96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p>
          </p:txBody>
        </p:sp>
      </p:grpSp>
      <p:sp>
        <p:nvSpPr>
          <p:cNvPr id="54277" name="Oval 9"/>
          <p:cNvSpPr>
            <a:spLocks noChangeArrowheads="1"/>
          </p:cNvSpPr>
          <p:nvPr/>
        </p:nvSpPr>
        <p:spPr bwMode="auto">
          <a:xfrm>
            <a:off x="685800" y="809625"/>
            <a:ext cx="1295400" cy="1295400"/>
          </a:xfrm>
          <a:prstGeom prst="ellipse">
            <a:avLst/>
          </a:prstGeom>
          <a:solidFill>
            <a:schemeClr val="accent1"/>
          </a:solidFill>
          <a:ln w="38100">
            <a:solidFill>
              <a:schemeClr val="tx1"/>
            </a:solidFill>
            <a:round/>
            <a:headEnd/>
            <a:tailEnd/>
          </a:ln>
        </p:spPr>
        <p:txBody>
          <a:bodyPr wrap="none" lIns="90478" tIns="44445" rIns="90478" bIns="44445" anchor="ctr"/>
          <a:lstStyle/>
          <a:p>
            <a:r>
              <a:rPr lang="en-US" altLang="ko-KR" sz="2000">
                <a:latin typeface="Helvetica" charset="0"/>
                <a:cs typeface="Helvetica" charset="0"/>
              </a:rPr>
              <a:t>CPU</a:t>
            </a:r>
          </a:p>
        </p:txBody>
      </p:sp>
      <p:sp>
        <p:nvSpPr>
          <p:cNvPr id="54278" name="Rectangle 12"/>
          <p:cNvSpPr>
            <a:spLocks noChangeArrowheads="1"/>
          </p:cNvSpPr>
          <p:nvPr/>
        </p:nvSpPr>
        <p:spPr bwMode="auto">
          <a:xfrm>
            <a:off x="6934200" y="733425"/>
            <a:ext cx="1371600" cy="1905000"/>
          </a:xfrm>
          <a:prstGeom prst="rect">
            <a:avLst/>
          </a:prstGeom>
          <a:solidFill>
            <a:srgbClr val="53FB25"/>
          </a:solidFill>
          <a:ln w="38100">
            <a:solidFill>
              <a:schemeClr val="tx1"/>
            </a:solidFill>
            <a:miter lim="800000"/>
            <a:headEnd/>
            <a:tailEnd/>
          </a:ln>
        </p:spPr>
        <p:txBody>
          <a:bodyPr wrap="none" lIns="90478" tIns="44445" rIns="90478" bIns="44445" anchor="ctr"/>
          <a:lstStyle/>
          <a:p>
            <a:r>
              <a:rPr lang="en-US" altLang="ko-KR" sz="2000">
                <a:latin typeface="Helvetica" charset="0"/>
                <a:cs typeface="Helvetica" charset="0"/>
              </a:rPr>
              <a:t>Physical</a:t>
            </a:r>
          </a:p>
          <a:p>
            <a:r>
              <a:rPr lang="en-US" altLang="ko-KR" sz="2000">
                <a:latin typeface="Helvetica" charset="0"/>
                <a:cs typeface="Helvetica" charset="0"/>
              </a:rPr>
              <a:t>Memory</a:t>
            </a:r>
          </a:p>
        </p:txBody>
      </p:sp>
      <p:sp>
        <p:nvSpPr>
          <p:cNvPr id="54279" name="Text Box 5"/>
          <p:cNvSpPr txBox="1">
            <a:spLocks noChangeArrowheads="1"/>
          </p:cNvSpPr>
          <p:nvPr/>
        </p:nvSpPr>
        <p:spPr bwMode="auto">
          <a:xfrm>
            <a:off x="3962400" y="657225"/>
            <a:ext cx="6810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altLang="ko-KR" sz="2000">
                <a:latin typeface="Helvetica" charset="0"/>
                <a:cs typeface="Helvetica" charset="0"/>
              </a:rPr>
              <a:t>TLB</a:t>
            </a:r>
          </a:p>
        </p:txBody>
      </p:sp>
      <p:sp>
        <p:nvSpPr>
          <p:cNvPr id="738317" name="Text Box 13"/>
          <p:cNvSpPr txBox="1">
            <a:spLocks noChangeArrowheads="1"/>
          </p:cNvSpPr>
          <p:nvPr/>
        </p:nvSpPr>
        <p:spPr bwMode="auto">
          <a:xfrm>
            <a:off x="3360738" y="2638425"/>
            <a:ext cx="1363662"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altLang="ko-KR" sz="2000">
                <a:latin typeface="Helvetica" charset="0"/>
                <a:cs typeface="Helvetica" charset="0"/>
              </a:rPr>
              <a:t>Translate</a:t>
            </a:r>
          </a:p>
          <a:p>
            <a:pPr eaLnBrk="1" hangingPunct="1"/>
            <a:r>
              <a:rPr lang="en-US" altLang="ko-KR" sz="2000">
                <a:latin typeface="Helvetica" charset="0"/>
                <a:cs typeface="Helvetica" charset="0"/>
              </a:rPr>
              <a:t>(MMU)</a:t>
            </a:r>
          </a:p>
        </p:txBody>
      </p:sp>
      <p:grpSp>
        <p:nvGrpSpPr>
          <p:cNvPr id="3" name="Group 34"/>
          <p:cNvGrpSpPr>
            <a:grpSpLocks/>
          </p:cNvGrpSpPr>
          <p:nvPr/>
        </p:nvGrpSpPr>
        <p:grpSpPr bwMode="auto">
          <a:xfrm>
            <a:off x="3505200" y="1647825"/>
            <a:ext cx="525463" cy="914400"/>
            <a:chOff x="2208" y="1038"/>
            <a:chExt cx="331" cy="576"/>
          </a:xfrm>
        </p:grpSpPr>
        <p:sp>
          <p:nvSpPr>
            <p:cNvPr id="54295" name="Text Box 8"/>
            <p:cNvSpPr txBox="1">
              <a:spLocks noChangeArrowheads="1"/>
            </p:cNvSpPr>
            <p:nvPr/>
          </p:nvSpPr>
          <p:spPr bwMode="auto">
            <a:xfrm>
              <a:off x="2208" y="1038"/>
              <a:ext cx="3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altLang="ko-KR" sz="2000">
                  <a:latin typeface="Helvetica" charset="0"/>
                  <a:cs typeface="Helvetica" charset="0"/>
                </a:rPr>
                <a:t>No</a:t>
              </a:r>
            </a:p>
          </p:txBody>
        </p:sp>
        <p:sp>
          <p:nvSpPr>
            <p:cNvPr id="54296" name="Line 14"/>
            <p:cNvSpPr>
              <a:spLocks noChangeShapeType="1"/>
            </p:cNvSpPr>
            <p:nvPr/>
          </p:nvSpPr>
          <p:spPr bwMode="auto">
            <a:xfrm>
              <a:off x="2352" y="1230"/>
              <a:ext cx="0" cy="384"/>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p>
          </p:txBody>
        </p:sp>
      </p:grpSp>
      <p:grpSp>
        <p:nvGrpSpPr>
          <p:cNvPr id="4" name="Group 30"/>
          <p:cNvGrpSpPr>
            <a:grpSpLocks/>
          </p:cNvGrpSpPr>
          <p:nvPr/>
        </p:nvGrpSpPr>
        <p:grpSpPr bwMode="auto">
          <a:xfrm>
            <a:off x="1905000" y="733425"/>
            <a:ext cx="1752600" cy="762000"/>
            <a:chOff x="1200" y="462"/>
            <a:chExt cx="1104" cy="480"/>
          </a:xfrm>
        </p:grpSpPr>
        <p:sp>
          <p:nvSpPr>
            <p:cNvPr id="54293" name="Line 10"/>
            <p:cNvSpPr>
              <a:spLocks noChangeShapeType="1"/>
            </p:cNvSpPr>
            <p:nvPr/>
          </p:nvSpPr>
          <p:spPr bwMode="auto">
            <a:xfrm>
              <a:off x="1248" y="894"/>
              <a:ext cx="1056" cy="4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p>
          </p:txBody>
        </p:sp>
        <p:sp>
          <p:nvSpPr>
            <p:cNvPr id="54294" name="Text Box 23"/>
            <p:cNvSpPr txBox="1">
              <a:spLocks noChangeArrowheads="1"/>
            </p:cNvSpPr>
            <p:nvPr/>
          </p:nvSpPr>
          <p:spPr bwMode="auto">
            <a:xfrm>
              <a:off x="1200" y="462"/>
              <a:ext cx="762"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altLang="ko-KR" sz="2000">
                  <a:latin typeface="Helvetica" charset="0"/>
                  <a:cs typeface="Helvetica" charset="0"/>
                </a:rPr>
                <a:t>Virtual</a:t>
              </a:r>
            </a:p>
            <a:p>
              <a:pPr eaLnBrk="1" hangingPunct="1"/>
              <a:r>
                <a:rPr lang="en-US" altLang="ko-KR" sz="2000">
                  <a:latin typeface="Helvetica" charset="0"/>
                  <a:cs typeface="Helvetica" charset="0"/>
                </a:rPr>
                <a:t>Address</a:t>
              </a:r>
            </a:p>
          </p:txBody>
        </p:sp>
      </p:grpSp>
      <p:grpSp>
        <p:nvGrpSpPr>
          <p:cNvPr id="5" name="Group 31"/>
          <p:cNvGrpSpPr>
            <a:grpSpLocks/>
          </p:cNvGrpSpPr>
          <p:nvPr/>
        </p:nvGrpSpPr>
        <p:grpSpPr bwMode="auto">
          <a:xfrm>
            <a:off x="5334000" y="857250"/>
            <a:ext cx="1571625" cy="714375"/>
            <a:chOff x="3360" y="540"/>
            <a:chExt cx="990" cy="450"/>
          </a:xfrm>
        </p:grpSpPr>
        <p:sp>
          <p:nvSpPr>
            <p:cNvPr id="54291" name="Line 16"/>
            <p:cNvSpPr>
              <a:spLocks noChangeShapeType="1"/>
            </p:cNvSpPr>
            <p:nvPr/>
          </p:nvSpPr>
          <p:spPr bwMode="auto">
            <a:xfrm>
              <a:off x="3360" y="942"/>
              <a:ext cx="960" cy="4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p>
          </p:txBody>
        </p:sp>
        <p:sp>
          <p:nvSpPr>
            <p:cNvPr id="54292" name="Text Box 25"/>
            <p:cNvSpPr txBox="1">
              <a:spLocks noChangeArrowheads="1"/>
            </p:cNvSpPr>
            <p:nvPr/>
          </p:nvSpPr>
          <p:spPr bwMode="auto">
            <a:xfrm>
              <a:off x="3579" y="540"/>
              <a:ext cx="771"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altLang="ko-KR" sz="2000">
                  <a:latin typeface="Helvetica" charset="0"/>
                  <a:cs typeface="Helvetica" charset="0"/>
                </a:rPr>
                <a:t>Physical</a:t>
              </a:r>
            </a:p>
            <a:p>
              <a:pPr eaLnBrk="1" hangingPunct="1"/>
              <a:r>
                <a:rPr lang="en-US" altLang="ko-KR" sz="2000">
                  <a:latin typeface="Helvetica" charset="0"/>
                  <a:cs typeface="Helvetica" charset="0"/>
                </a:rPr>
                <a:t>Address</a:t>
              </a:r>
            </a:p>
          </p:txBody>
        </p:sp>
      </p:grpSp>
      <p:grpSp>
        <p:nvGrpSpPr>
          <p:cNvPr id="6" name="Group 33"/>
          <p:cNvGrpSpPr>
            <a:grpSpLocks/>
          </p:cNvGrpSpPr>
          <p:nvPr/>
        </p:nvGrpSpPr>
        <p:grpSpPr bwMode="auto">
          <a:xfrm>
            <a:off x="3657600" y="1343025"/>
            <a:ext cx="1524000" cy="396875"/>
            <a:chOff x="2304" y="846"/>
            <a:chExt cx="960" cy="250"/>
          </a:xfrm>
        </p:grpSpPr>
        <p:sp>
          <p:nvSpPr>
            <p:cNvPr id="54289" name="Line 11"/>
            <p:cNvSpPr>
              <a:spLocks noChangeShapeType="1"/>
            </p:cNvSpPr>
            <p:nvPr/>
          </p:nvSpPr>
          <p:spPr bwMode="auto">
            <a:xfrm flipV="1">
              <a:off x="2688" y="942"/>
              <a:ext cx="576"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p>
          </p:txBody>
        </p:sp>
        <p:sp>
          <p:nvSpPr>
            <p:cNvPr id="54290" name="Text Box 7"/>
            <p:cNvSpPr txBox="1">
              <a:spLocks noChangeArrowheads="1"/>
            </p:cNvSpPr>
            <p:nvPr/>
          </p:nvSpPr>
          <p:spPr bwMode="auto">
            <a:xfrm>
              <a:off x="2304" y="846"/>
              <a:ext cx="3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altLang="ko-KR" sz="2000">
                  <a:latin typeface="Helvetica" charset="0"/>
                  <a:cs typeface="Helvetica" charset="0"/>
                </a:rPr>
                <a:t>Yes</a:t>
              </a:r>
            </a:p>
          </p:txBody>
        </p:sp>
      </p:grpSp>
      <p:sp>
        <p:nvSpPr>
          <p:cNvPr id="738330" name="Text Box 26"/>
          <p:cNvSpPr txBox="1">
            <a:spLocks noChangeArrowheads="1"/>
          </p:cNvSpPr>
          <p:nvPr/>
        </p:nvSpPr>
        <p:spPr bwMode="auto">
          <a:xfrm>
            <a:off x="3395663" y="1114425"/>
            <a:ext cx="1265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altLang="ko-KR" sz="2000">
                <a:latin typeface="Helvetica" charset="0"/>
                <a:cs typeface="Helvetica" charset="0"/>
              </a:rPr>
              <a:t>Cached?</a:t>
            </a:r>
          </a:p>
        </p:txBody>
      </p:sp>
      <p:grpSp>
        <p:nvGrpSpPr>
          <p:cNvPr id="7" name="Group 35"/>
          <p:cNvGrpSpPr>
            <a:grpSpLocks/>
          </p:cNvGrpSpPr>
          <p:nvPr/>
        </p:nvGrpSpPr>
        <p:grpSpPr bwMode="auto">
          <a:xfrm>
            <a:off x="3962400" y="1571625"/>
            <a:ext cx="1327150" cy="1054100"/>
            <a:chOff x="2496" y="990"/>
            <a:chExt cx="836" cy="664"/>
          </a:xfrm>
        </p:grpSpPr>
        <p:sp>
          <p:nvSpPr>
            <p:cNvPr id="54287" name="Line 15"/>
            <p:cNvSpPr>
              <a:spLocks noChangeShapeType="1"/>
            </p:cNvSpPr>
            <p:nvPr/>
          </p:nvSpPr>
          <p:spPr bwMode="auto">
            <a:xfrm flipV="1">
              <a:off x="2496" y="990"/>
              <a:ext cx="720" cy="624"/>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p>
          </p:txBody>
        </p:sp>
        <p:sp>
          <p:nvSpPr>
            <p:cNvPr id="54288" name="Text Box 27"/>
            <p:cNvSpPr txBox="1">
              <a:spLocks noChangeArrowheads="1"/>
            </p:cNvSpPr>
            <p:nvPr/>
          </p:nvSpPr>
          <p:spPr bwMode="auto">
            <a:xfrm rot="-2498606">
              <a:off x="2723" y="1190"/>
              <a:ext cx="609"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spcBef>
                  <a:spcPct val="10000"/>
                </a:spcBef>
              </a:pPr>
              <a:r>
                <a:rPr lang="en-US" altLang="ko-KR" sz="2000">
                  <a:latin typeface="Helvetica" charset="0"/>
                  <a:cs typeface="Helvetica" charset="0"/>
                </a:rPr>
                <a:t>Save</a:t>
              </a:r>
            </a:p>
            <a:p>
              <a:pPr eaLnBrk="1" hangingPunct="1">
                <a:spcBef>
                  <a:spcPct val="10000"/>
                </a:spcBef>
              </a:pPr>
              <a:r>
                <a:rPr lang="en-US" altLang="ko-KR" sz="2000">
                  <a:latin typeface="Helvetica" charset="0"/>
                  <a:cs typeface="Helvetica" charset="0"/>
                </a:rPr>
                <a:t>Result</a:t>
              </a:r>
            </a:p>
          </p:txBody>
        </p:sp>
      </p:grpSp>
    </p:spTree>
    <p:extLst>
      <p:ext uri="{BB962C8B-B14F-4D97-AF65-F5344CB8AC3E}">
        <p14:creationId xmlns:p14="http://schemas.microsoft.com/office/powerpoint/2010/main" val="20670797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73833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nodeType="afterGroup">
                            <p:stCondLst>
                              <p:cond delay="500"/>
                            </p:stCondLst>
                            <p:childTnLst>
                              <p:par>
                                <p:cTn id="17" presetID="22" presetClass="entr" presetSubtype="8"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up)">
                                      <p:cBhvr>
                                        <p:cTn id="24" dur="500"/>
                                        <p:tgtEl>
                                          <p:spTgt spid="3"/>
                                        </p:tgtEl>
                                      </p:cBhvr>
                                    </p:animEffect>
                                  </p:childTnLst>
                                </p:cTn>
                              </p:par>
                            </p:childTnLst>
                          </p:cTn>
                        </p:par>
                        <p:par>
                          <p:cTn id="25" fill="hold" nodeType="afterGroup">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738317"/>
                                        </p:tgtEl>
                                        <p:attrNameLst>
                                          <p:attrName>style.visibility</p:attrName>
                                        </p:attrNameLst>
                                      </p:cBhvr>
                                      <p:to>
                                        <p:strVal val="visible"/>
                                      </p:to>
                                    </p:set>
                                  </p:childTnLst>
                                </p:cTn>
                              </p:par>
                            </p:childTnLst>
                          </p:cTn>
                        </p:par>
                        <p:par>
                          <p:cTn id="28" fill="hold" nodeType="afterGroup">
                            <p:stCondLst>
                              <p:cond delay="500"/>
                            </p:stCondLst>
                            <p:childTnLst>
                              <p:par>
                                <p:cTn id="29" presetID="22" presetClass="entr" presetSubtype="4"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down)">
                                      <p:cBhvr>
                                        <p:cTn id="31" dur="500"/>
                                        <p:tgtEl>
                                          <p:spTgt spid="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wipe(left)">
                                      <p:cBhvr>
                                        <p:cTn id="36" dur="500"/>
                                        <p:tgtEl>
                                          <p:spTgt spid="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738307">
                                            <p:txEl>
                                              <p:pRg st="0" end="0"/>
                                            </p:txEl>
                                          </p:spTgt>
                                        </p:tgtEl>
                                        <p:attrNameLst>
                                          <p:attrName>style.visibility</p:attrName>
                                        </p:attrNameLst>
                                      </p:cBhvr>
                                      <p:to>
                                        <p:strVal val="visible"/>
                                      </p:to>
                                    </p:set>
                                    <p:anim calcmode="lin" valueType="num">
                                      <p:cBhvr additive="base">
                                        <p:cTn id="41" dur="500" fill="hold"/>
                                        <p:tgtEl>
                                          <p:spTgt spid="738307">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7383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738307">
                                            <p:txEl>
                                              <p:pRg st="1" end="1"/>
                                            </p:txEl>
                                          </p:spTgt>
                                        </p:tgtEl>
                                        <p:attrNameLst>
                                          <p:attrName>style.visibility</p:attrName>
                                        </p:attrNameLst>
                                      </p:cBhvr>
                                      <p:to>
                                        <p:strVal val="visible"/>
                                      </p:to>
                                    </p:set>
                                    <p:anim calcmode="lin" valueType="num">
                                      <p:cBhvr additive="base">
                                        <p:cTn id="47" dur="500" fill="hold"/>
                                        <p:tgtEl>
                                          <p:spTgt spid="738307">
                                            <p:txEl>
                                              <p:pRg st="1" end="1"/>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7383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738307">
                                            <p:txEl>
                                              <p:pRg st="2" end="2"/>
                                            </p:txEl>
                                          </p:spTgt>
                                        </p:tgtEl>
                                        <p:attrNameLst>
                                          <p:attrName>style.visibility</p:attrName>
                                        </p:attrNameLst>
                                      </p:cBhvr>
                                      <p:to>
                                        <p:strVal val="visible"/>
                                      </p:to>
                                    </p:set>
                                    <p:anim calcmode="lin" valueType="num">
                                      <p:cBhvr additive="base">
                                        <p:cTn id="53" dur="500" fill="hold"/>
                                        <p:tgtEl>
                                          <p:spTgt spid="738307">
                                            <p:txEl>
                                              <p:pRg st="2" end="2"/>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73830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307" grpId="0" build="p"/>
      <p:bldP spid="738317" grpId="0"/>
      <p:bldP spid="7383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Where does caching arise in Operating Systems ?</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62138317-85A8-3D4F-B336-70F1C480D127}" type="datetime1">
              <a:rPr lang="en-US" smtClean="0"/>
              <a:t>10/8/14</a:t>
            </a:fld>
            <a:endParaRPr lang="en-US"/>
          </a:p>
        </p:txBody>
      </p:sp>
      <p:sp>
        <p:nvSpPr>
          <p:cNvPr id="5" name="Footer Placeholder 4"/>
          <p:cNvSpPr>
            <a:spLocks noGrp="1"/>
          </p:cNvSpPr>
          <p:nvPr>
            <p:ph type="ftr" sz="quarter" idx="11"/>
          </p:nvPr>
        </p:nvSpPr>
        <p:spPr/>
        <p:txBody>
          <a:bodyPr/>
          <a:lstStyle/>
          <a:p>
            <a:r>
              <a:rPr lang="hu-HU" smtClean="0"/>
              <a:t>cs162 fa14 L#</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13</a:t>
            </a:fld>
            <a:endParaRPr lang="en-US"/>
          </a:p>
        </p:txBody>
      </p:sp>
    </p:spTree>
    <p:extLst>
      <p:ext uri="{BB962C8B-B14F-4D97-AF65-F5344CB8AC3E}">
        <p14:creationId xmlns:p14="http://schemas.microsoft.com/office/powerpoint/2010/main" val="8092534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125413" y="0"/>
            <a:ext cx="8775700" cy="762000"/>
          </a:xfrm>
          <a:noFill/>
        </p:spPr>
        <p:txBody>
          <a:bodyPr wrap="none" lIns="63500" tIns="25400" rIns="63500" bIns="25400" anchor="t"/>
          <a:lstStyle/>
          <a:p>
            <a:r>
              <a:rPr lang="en-US" altLang="ko-KR" dirty="0" smtClean="0">
                <a:latin typeface="Helvetica" charset="0"/>
                <a:ea typeface="Gulim" charset="0"/>
                <a:cs typeface="Gulim" charset="0"/>
              </a:rPr>
              <a:t>Hardware Design Trade-offs</a:t>
            </a:r>
            <a:endParaRPr lang="en-US" altLang="ko-KR" dirty="0">
              <a:latin typeface="Helvetica" charset="0"/>
              <a:ea typeface="Gulim" charset="0"/>
              <a:cs typeface="Gulim" charset="0"/>
            </a:endParaRPr>
          </a:p>
        </p:txBody>
      </p:sp>
      <p:pic>
        <p:nvPicPr>
          <p:cNvPr id="3" name="Picture 2"/>
          <p:cNvPicPr>
            <a:picLocks noChangeAspect="1"/>
          </p:cNvPicPr>
          <p:nvPr/>
        </p:nvPicPr>
        <p:blipFill>
          <a:blip r:embed="rId3"/>
          <a:stretch>
            <a:fillRect/>
          </a:stretch>
        </p:blipFill>
        <p:spPr>
          <a:xfrm>
            <a:off x="368300" y="1035972"/>
            <a:ext cx="8407400" cy="3499492"/>
          </a:xfrm>
          <a:prstGeom prst="rect">
            <a:avLst/>
          </a:prstGeom>
        </p:spPr>
      </p:pic>
      <p:sp>
        <p:nvSpPr>
          <p:cNvPr id="4" name="TextBox 3"/>
          <p:cNvSpPr txBox="1"/>
          <p:nvPr/>
        </p:nvSpPr>
        <p:spPr>
          <a:xfrm>
            <a:off x="622128" y="4685833"/>
            <a:ext cx="1166493" cy="369332"/>
          </a:xfrm>
          <a:prstGeom prst="rect">
            <a:avLst/>
          </a:prstGeom>
          <a:noFill/>
        </p:spPr>
        <p:txBody>
          <a:bodyPr wrap="none" rtlCol="0">
            <a:spAutoFit/>
          </a:bodyPr>
          <a:lstStyle/>
          <a:p>
            <a:r>
              <a:rPr lang="en-US" dirty="0" smtClean="0"/>
              <a:t>Block Size:</a:t>
            </a:r>
            <a:endParaRPr lang="en-US" dirty="0"/>
          </a:p>
        </p:txBody>
      </p:sp>
      <p:sp>
        <p:nvSpPr>
          <p:cNvPr id="41" name="TextBox 40"/>
          <p:cNvSpPr txBox="1"/>
          <p:nvPr/>
        </p:nvSpPr>
        <p:spPr>
          <a:xfrm>
            <a:off x="375203" y="5207565"/>
            <a:ext cx="1411076" cy="369332"/>
          </a:xfrm>
          <a:prstGeom prst="rect">
            <a:avLst/>
          </a:prstGeom>
          <a:noFill/>
        </p:spPr>
        <p:txBody>
          <a:bodyPr wrap="none" rtlCol="0">
            <a:spAutoFit/>
          </a:bodyPr>
          <a:lstStyle/>
          <a:p>
            <a:r>
              <a:rPr lang="en-US" dirty="0" smtClean="0"/>
              <a:t>Associativity:</a:t>
            </a:r>
            <a:endParaRPr lang="en-US" dirty="0"/>
          </a:p>
        </p:txBody>
      </p:sp>
      <p:sp>
        <p:nvSpPr>
          <p:cNvPr id="42" name="TextBox 41"/>
          <p:cNvSpPr txBox="1"/>
          <p:nvPr/>
        </p:nvSpPr>
        <p:spPr>
          <a:xfrm>
            <a:off x="48992" y="5780027"/>
            <a:ext cx="1739629" cy="369332"/>
          </a:xfrm>
          <a:prstGeom prst="rect">
            <a:avLst/>
          </a:prstGeom>
          <a:noFill/>
        </p:spPr>
        <p:txBody>
          <a:bodyPr wrap="none" rtlCol="0">
            <a:spAutoFit/>
          </a:bodyPr>
          <a:lstStyle/>
          <a:p>
            <a:r>
              <a:rPr lang="en-US" dirty="0" smtClean="0"/>
              <a:t>Time Constraint:</a:t>
            </a:r>
            <a:endParaRPr lang="en-US" dirty="0"/>
          </a:p>
        </p:txBody>
      </p:sp>
    </p:spTree>
    <p:extLst>
      <p:ext uri="{BB962C8B-B14F-4D97-AF65-F5344CB8AC3E}">
        <p14:creationId xmlns:p14="http://schemas.microsoft.com/office/powerpoint/2010/main" val="3940148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781"/>
            <a:ext cx="8229600" cy="875619"/>
          </a:xfrm>
        </p:spPr>
        <p:txBody>
          <a:bodyPr>
            <a:normAutofit fontScale="90000"/>
          </a:bodyPr>
          <a:lstStyle/>
          <a:p>
            <a:r>
              <a:rPr lang="en-US" dirty="0" smtClean="0"/>
              <a:t>Where does caching arise in Operating Systems ?</a:t>
            </a:r>
            <a:endParaRPr lang="en-US" dirty="0"/>
          </a:p>
        </p:txBody>
      </p:sp>
      <p:sp>
        <p:nvSpPr>
          <p:cNvPr id="3" name="Content Placeholder 2"/>
          <p:cNvSpPr>
            <a:spLocks noGrp="1"/>
          </p:cNvSpPr>
          <p:nvPr>
            <p:ph idx="1"/>
          </p:nvPr>
        </p:nvSpPr>
        <p:spPr/>
        <p:txBody>
          <a:bodyPr/>
          <a:lstStyle/>
          <a:p>
            <a:r>
              <a:rPr lang="en-US" dirty="0" smtClean="0"/>
              <a:t>Direct use of caching techniques</a:t>
            </a:r>
          </a:p>
          <a:p>
            <a:pPr lvl="1"/>
            <a:r>
              <a:rPr lang="en-US" dirty="0" smtClean="0"/>
              <a:t>paged virtual memory (</a:t>
            </a:r>
            <a:r>
              <a:rPr lang="en-US" dirty="0" err="1" smtClean="0"/>
              <a:t>mem</a:t>
            </a:r>
            <a:r>
              <a:rPr lang="en-US" dirty="0" smtClean="0"/>
              <a:t> as cache for disk)</a:t>
            </a:r>
          </a:p>
          <a:p>
            <a:pPr lvl="1"/>
            <a:r>
              <a:rPr lang="en-US" dirty="0" smtClean="0"/>
              <a:t>TLB (cache of PTEs)</a:t>
            </a:r>
          </a:p>
          <a:p>
            <a:pPr lvl="1"/>
            <a:r>
              <a:rPr lang="en-US" dirty="0" smtClean="0"/>
              <a:t>file systems (cache disk blocks in memory)</a:t>
            </a:r>
          </a:p>
          <a:p>
            <a:pPr lvl="1"/>
            <a:r>
              <a:rPr lang="en-US" dirty="0" smtClean="0"/>
              <a:t>DNS (cache hostname =&gt; IP address translations)</a:t>
            </a:r>
          </a:p>
          <a:p>
            <a:pPr lvl="1"/>
            <a:r>
              <a:rPr lang="en-US" dirty="0" smtClean="0"/>
              <a:t>Web proxies (cache recently accessed pages)</a:t>
            </a:r>
          </a:p>
          <a:p>
            <a:r>
              <a:rPr lang="en-US" dirty="0" smtClean="0"/>
              <a:t>Which pages to keep in memory?</a:t>
            </a:r>
          </a:p>
          <a:p>
            <a:pPr lvl="1"/>
            <a:endParaRPr lang="en-US" dirty="0"/>
          </a:p>
        </p:txBody>
      </p:sp>
      <p:sp>
        <p:nvSpPr>
          <p:cNvPr id="4" name="Date Placeholder 3"/>
          <p:cNvSpPr>
            <a:spLocks noGrp="1"/>
          </p:cNvSpPr>
          <p:nvPr>
            <p:ph type="dt" sz="half" idx="10"/>
          </p:nvPr>
        </p:nvSpPr>
        <p:spPr/>
        <p:txBody>
          <a:bodyPr/>
          <a:lstStyle/>
          <a:p>
            <a:fld id="{62138317-85A8-3D4F-B336-70F1C480D127}" type="datetime1">
              <a:rPr lang="en-US" smtClean="0"/>
              <a:t>10/8/14</a:t>
            </a:fld>
            <a:endParaRPr lang="en-US"/>
          </a:p>
        </p:txBody>
      </p:sp>
      <p:sp>
        <p:nvSpPr>
          <p:cNvPr id="5" name="Footer Placeholder 4"/>
          <p:cNvSpPr>
            <a:spLocks noGrp="1"/>
          </p:cNvSpPr>
          <p:nvPr>
            <p:ph type="ftr" sz="quarter" idx="11"/>
          </p:nvPr>
        </p:nvSpPr>
        <p:spPr/>
        <p:txBody>
          <a:bodyPr/>
          <a:lstStyle/>
          <a:p>
            <a:r>
              <a:rPr lang="hu-HU" smtClean="0"/>
              <a:t>cs162 fa14 L#</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15</a:t>
            </a:fld>
            <a:endParaRPr lang="en-US"/>
          </a:p>
        </p:txBody>
      </p:sp>
    </p:spTree>
    <p:extLst>
      <p:ext uri="{BB962C8B-B14F-4D97-AF65-F5344CB8AC3E}">
        <p14:creationId xmlns:p14="http://schemas.microsoft.com/office/powerpoint/2010/main" val="286038374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781"/>
            <a:ext cx="8229600" cy="875619"/>
          </a:xfrm>
        </p:spPr>
        <p:txBody>
          <a:bodyPr>
            <a:normAutofit fontScale="90000"/>
          </a:bodyPr>
          <a:lstStyle/>
          <a:p>
            <a:r>
              <a:rPr lang="en-US" dirty="0" smtClean="0"/>
              <a:t>Where does caching arise in Operating Systems ?</a:t>
            </a:r>
            <a:endParaRPr lang="en-US" dirty="0"/>
          </a:p>
        </p:txBody>
      </p:sp>
      <p:sp>
        <p:nvSpPr>
          <p:cNvPr id="3" name="Content Placeholder 2"/>
          <p:cNvSpPr>
            <a:spLocks noGrp="1"/>
          </p:cNvSpPr>
          <p:nvPr>
            <p:ph idx="1"/>
          </p:nvPr>
        </p:nvSpPr>
        <p:spPr>
          <a:xfrm>
            <a:off x="332647" y="1088571"/>
            <a:ext cx="8467365" cy="5215723"/>
          </a:xfrm>
        </p:spPr>
        <p:txBody>
          <a:bodyPr>
            <a:normAutofit/>
          </a:bodyPr>
          <a:lstStyle/>
          <a:p>
            <a:r>
              <a:rPr lang="en-US" sz="2800" dirty="0" smtClean="0"/>
              <a:t>Indirect - dealing with cache effects</a:t>
            </a:r>
          </a:p>
          <a:p>
            <a:r>
              <a:rPr lang="en-US" sz="2800" dirty="0" smtClean="0"/>
              <a:t>Process scheduling</a:t>
            </a:r>
          </a:p>
          <a:p>
            <a:pPr lvl="1"/>
            <a:r>
              <a:rPr lang="en-US" sz="2400" dirty="0" smtClean="0"/>
              <a:t>which and how many processes are active ?</a:t>
            </a:r>
          </a:p>
          <a:p>
            <a:pPr lvl="1"/>
            <a:r>
              <a:rPr lang="en-US" sz="2400" dirty="0" smtClean="0"/>
              <a:t>large memory footprints versus small ones ?</a:t>
            </a:r>
          </a:p>
          <a:p>
            <a:pPr lvl="1"/>
            <a:r>
              <a:rPr lang="en-US" sz="2400" dirty="0" smtClean="0"/>
              <a:t>priorities ?</a:t>
            </a:r>
          </a:p>
          <a:p>
            <a:r>
              <a:rPr lang="en-US" sz="2800" dirty="0" smtClean="0"/>
              <a:t>Impact of thread scheduling on cache performance</a:t>
            </a:r>
          </a:p>
          <a:p>
            <a:pPr lvl="1"/>
            <a:r>
              <a:rPr lang="en-US" sz="2400" dirty="0" smtClean="0"/>
              <a:t>rapid interleaving of threads (small quantum) may degrade cache performance</a:t>
            </a:r>
          </a:p>
          <a:p>
            <a:pPr lvl="2"/>
            <a:r>
              <a:rPr lang="en-US" sz="2000" dirty="0" smtClean="0"/>
              <a:t>increase </a:t>
            </a:r>
            <a:r>
              <a:rPr lang="en-US" sz="2000" dirty="0" err="1" smtClean="0"/>
              <a:t>ave</a:t>
            </a:r>
            <a:r>
              <a:rPr lang="en-US" sz="2000" dirty="0" smtClean="0"/>
              <a:t> MAT !!!</a:t>
            </a:r>
          </a:p>
          <a:p>
            <a:r>
              <a:rPr lang="en-US" dirty="0" smtClean="0"/>
              <a:t>Designing operating system data structures for cache performance</a:t>
            </a:r>
          </a:p>
          <a:p>
            <a:pPr lvl="1"/>
            <a:endParaRPr lang="en-US" sz="2400" dirty="0" smtClean="0"/>
          </a:p>
          <a:p>
            <a:pPr lvl="1"/>
            <a:endParaRPr lang="en-US" sz="2400" dirty="0"/>
          </a:p>
        </p:txBody>
      </p:sp>
      <p:sp>
        <p:nvSpPr>
          <p:cNvPr id="4" name="Date Placeholder 3"/>
          <p:cNvSpPr>
            <a:spLocks noGrp="1"/>
          </p:cNvSpPr>
          <p:nvPr>
            <p:ph type="dt" sz="half" idx="10"/>
          </p:nvPr>
        </p:nvSpPr>
        <p:spPr/>
        <p:txBody>
          <a:bodyPr/>
          <a:lstStyle/>
          <a:p>
            <a:fld id="{62138317-85A8-3D4F-B336-70F1C480D127}" type="datetime1">
              <a:rPr lang="en-US" smtClean="0"/>
              <a:t>10/8/14</a:t>
            </a:fld>
            <a:endParaRPr lang="en-US"/>
          </a:p>
        </p:txBody>
      </p:sp>
      <p:sp>
        <p:nvSpPr>
          <p:cNvPr id="5" name="Footer Placeholder 4"/>
          <p:cNvSpPr>
            <a:spLocks noGrp="1"/>
          </p:cNvSpPr>
          <p:nvPr>
            <p:ph type="ftr" sz="quarter" idx="11"/>
          </p:nvPr>
        </p:nvSpPr>
        <p:spPr/>
        <p:txBody>
          <a:bodyPr/>
          <a:lstStyle/>
          <a:p>
            <a:r>
              <a:rPr lang="hu-HU" smtClean="0"/>
              <a:t>cs162 fa14 L#</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16</a:t>
            </a:fld>
            <a:endParaRPr lang="en-US"/>
          </a:p>
        </p:txBody>
      </p:sp>
    </p:spTree>
    <p:extLst>
      <p:ext uri="{BB962C8B-B14F-4D97-AF65-F5344CB8AC3E}">
        <p14:creationId xmlns:p14="http://schemas.microsoft.com/office/powerpoint/2010/main" val="72647567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Where does caching arise in Operating Systems ?</a:t>
            </a:r>
          </a:p>
        </p:txBody>
      </p:sp>
      <p:sp>
        <p:nvSpPr>
          <p:cNvPr id="3" name="Content Placeholder 2"/>
          <p:cNvSpPr>
            <a:spLocks noGrp="1"/>
          </p:cNvSpPr>
          <p:nvPr>
            <p:ph idx="1"/>
          </p:nvPr>
        </p:nvSpPr>
        <p:spPr>
          <a:xfrm>
            <a:off x="302407" y="1088571"/>
            <a:ext cx="8497606" cy="5215723"/>
          </a:xfrm>
        </p:spPr>
        <p:txBody>
          <a:bodyPr/>
          <a:lstStyle/>
          <a:p>
            <a:r>
              <a:rPr lang="en-US" dirty="0" smtClean="0"/>
              <a:t>Maintaining the correctness of various caches</a:t>
            </a:r>
          </a:p>
          <a:p>
            <a:endParaRPr lang="en-US" dirty="0"/>
          </a:p>
          <a:p>
            <a:r>
              <a:rPr lang="en-US" dirty="0" smtClean="0"/>
              <a:t>TLB consistent with PT across context switches ?</a:t>
            </a:r>
          </a:p>
          <a:p>
            <a:r>
              <a:rPr lang="en-US" dirty="0" smtClean="0"/>
              <a:t>Across updates to the PT ?</a:t>
            </a:r>
          </a:p>
          <a:p>
            <a:r>
              <a:rPr lang="en-US" dirty="0" smtClean="0"/>
              <a:t>Shared pages mapped into VAS of multiple processes ?</a:t>
            </a:r>
            <a:endParaRPr lang="en-US" dirty="0"/>
          </a:p>
        </p:txBody>
      </p:sp>
      <p:sp>
        <p:nvSpPr>
          <p:cNvPr id="4" name="Date Placeholder 3"/>
          <p:cNvSpPr>
            <a:spLocks noGrp="1"/>
          </p:cNvSpPr>
          <p:nvPr>
            <p:ph type="dt" sz="half" idx="10"/>
          </p:nvPr>
        </p:nvSpPr>
        <p:spPr/>
        <p:txBody>
          <a:bodyPr/>
          <a:lstStyle/>
          <a:p>
            <a:fld id="{62138317-85A8-3D4F-B336-70F1C480D127}" type="datetime1">
              <a:rPr lang="en-US" smtClean="0"/>
              <a:t>10/8/14</a:t>
            </a:fld>
            <a:endParaRPr lang="en-US"/>
          </a:p>
        </p:txBody>
      </p:sp>
      <p:sp>
        <p:nvSpPr>
          <p:cNvPr id="5" name="Footer Placeholder 4"/>
          <p:cNvSpPr>
            <a:spLocks noGrp="1"/>
          </p:cNvSpPr>
          <p:nvPr>
            <p:ph type="ftr" sz="quarter" idx="11"/>
          </p:nvPr>
        </p:nvSpPr>
        <p:spPr/>
        <p:txBody>
          <a:bodyPr/>
          <a:lstStyle/>
          <a:p>
            <a:r>
              <a:rPr lang="hu-HU" smtClean="0"/>
              <a:t>cs162 fa14 L#</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17</a:t>
            </a:fld>
            <a:endParaRPr lang="en-US"/>
          </a:p>
        </p:txBody>
      </p:sp>
    </p:spTree>
    <p:extLst>
      <p:ext uri="{BB962C8B-B14F-4D97-AF65-F5344CB8AC3E}">
        <p14:creationId xmlns:p14="http://schemas.microsoft.com/office/powerpoint/2010/main" val="1261610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Set Model</a:t>
            </a:r>
            <a:endParaRPr lang="en-US" dirty="0"/>
          </a:p>
        </p:txBody>
      </p:sp>
      <p:sp>
        <p:nvSpPr>
          <p:cNvPr id="3" name="Content Placeholder 2"/>
          <p:cNvSpPr>
            <a:spLocks noGrp="1"/>
          </p:cNvSpPr>
          <p:nvPr>
            <p:ph idx="1"/>
          </p:nvPr>
        </p:nvSpPr>
        <p:spPr>
          <a:xfrm>
            <a:off x="457200" y="1088572"/>
            <a:ext cx="8229600" cy="1632708"/>
          </a:xfrm>
        </p:spPr>
        <p:txBody>
          <a:bodyPr/>
          <a:lstStyle/>
          <a:p>
            <a:r>
              <a:rPr lang="en-US" dirty="0" smtClean="0"/>
              <a:t>As a program executes it transitions through a sequence of “working sets” consisting of varying sized subsets of the address space</a:t>
            </a:r>
            <a:endParaRPr lang="en-US" dirty="0"/>
          </a:p>
        </p:txBody>
      </p:sp>
      <p:sp>
        <p:nvSpPr>
          <p:cNvPr id="4" name="Date Placeholder 3"/>
          <p:cNvSpPr>
            <a:spLocks noGrp="1"/>
          </p:cNvSpPr>
          <p:nvPr>
            <p:ph type="dt" sz="half" idx="10"/>
          </p:nvPr>
        </p:nvSpPr>
        <p:spPr/>
        <p:txBody>
          <a:bodyPr/>
          <a:lstStyle/>
          <a:p>
            <a:fld id="{62138317-85A8-3D4F-B336-70F1C480D127}" type="datetime1">
              <a:rPr lang="en-US" smtClean="0"/>
              <a:t>10/8/14</a:t>
            </a:fld>
            <a:endParaRPr lang="en-US"/>
          </a:p>
        </p:txBody>
      </p:sp>
      <p:sp>
        <p:nvSpPr>
          <p:cNvPr id="5" name="Footer Placeholder 4"/>
          <p:cNvSpPr>
            <a:spLocks noGrp="1"/>
          </p:cNvSpPr>
          <p:nvPr>
            <p:ph type="ftr" sz="quarter" idx="11"/>
          </p:nvPr>
        </p:nvSpPr>
        <p:spPr/>
        <p:txBody>
          <a:bodyPr/>
          <a:lstStyle/>
          <a:p>
            <a:r>
              <a:rPr lang="hu-HU" smtClean="0"/>
              <a:t>cs162 fa14 L#</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18</a:t>
            </a:fld>
            <a:endParaRPr lang="en-US"/>
          </a:p>
        </p:txBody>
      </p:sp>
      <p:cxnSp>
        <p:nvCxnSpPr>
          <p:cNvPr id="8" name="Straight Arrow Connector 7"/>
          <p:cNvCxnSpPr/>
          <p:nvPr/>
        </p:nvCxnSpPr>
        <p:spPr>
          <a:xfrm>
            <a:off x="695534" y="5775158"/>
            <a:ext cx="76357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932736" y="5805395"/>
            <a:ext cx="804277" cy="461665"/>
          </a:xfrm>
          <a:prstGeom prst="rect">
            <a:avLst/>
          </a:prstGeom>
          <a:noFill/>
        </p:spPr>
        <p:txBody>
          <a:bodyPr wrap="none" rtlCol="0">
            <a:spAutoFit/>
          </a:bodyPr>
          <a:lstStyle/>
          <a:p>
            <a:r>
              <a:rPr lang="en-US" sz="2400" dirty="0" smtClean="0"/>
              <a:t>Time</a:t>
            </a:r>
            <a:endParaRPr lang="en-US" sz="2400" dirty="0"/>
          </a:p>
        </p:txBody>
      </p:sp>
      <p:cxnSp>
        <p:nvCxnSpPr>
          <p:cNvPr id="11" name="Straight Arrow Connector 10"/>
          <p:cNvCxnSpPr/>
          <p:nvPr/>
        </p:nvCxnSpPr>
        <p:spPr>
          <a:xfrm flipV="1">
            <a:off x="1134023" y="2721280"/>
            <a:ext cx="0" cy="30538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rot="16200000">
            <a:off x="309520" y="3841245"/>
            <a:ext cx="1187344" cy="461665"/>
          </a:xfrm>
          <a:prstGeom prst="rect">
            <a:avLst/>
          </a:prstGeom>
          <a:noFill/>
        </p:spPr>
        <p:txBody>
          <a:bodyPr wrap="none" rtlCol="0">
            <a:spAutoFit/>
          </a:bodyPr>
          <a:lstStyle/>
          <a:p>
            <a:r>
              <a:rPr lang="en-US" sz="2400" dirty="0" smtClean="0"/>
              <a:t>Address</a:t>
            </a:r>
            <a:endParaRPr lang="en-US" sz="2400" dirty="0"/>
          </a:p>
        </p:txBody>
      </p:sp>
      <p:sp>
        <p:nvSpPr>
          <p:cNvPr id="13" name="Rounded Rectangle 12"/>
          <p:cNvSpPr/>
          <p:nvPr/>
        </p:nvSpPr>
        <p:spPr>
          <a:xfrm>
            <a:off x="1512030" y="4520346"/>
            <a:ext cx="715890" cy="529138"/>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p:nvSpPr>
        <p:spPr>
          <a:xfrm>
            <a:off x="1512029" y="3855145"/>
            <a:ext cx="1360827" cy="273346"/>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ed Rectangle 14"/>
          <p:cNvSpPr/>
          <p:nvPr/>
        </p:nvSpPr>
        <p:spPr>
          <a:xfrm>
            <a:off x="2514910" y="4401180"/>
            <a:ext cx="1749013" cy="1116967"/>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ounded Rectangle 15"/>
          <p:cNvSpPr/>
          <p:nvPr/>
        </p:nvSpPr>
        <p:spPr>
          <a:xfrm>
            <a:off x="2667310" y="3053879"/>
            <a:ext cx="1749013" cy="636182"/>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ounded Rectangle 16"/>
          <p:cNvSpPr/>
          <p:nvPr/>
        </p:nvSpPr>
        <p:spPr>
          <a:xfrm>
            <a:off x="3932736" y="3871482"/>
            <a:ext cx="1360827" cy="273346"/>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ounded Rectangle 17"/>
          <p:cNvSpPr/>
          <p:nvPr/>
        </p:nvSpPr>
        <p:spPr>
          <a:xfrm>
            <a:off x="4935618" y="4370943"/>
            <a:ext cx="507689" cy="529138"/>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8"/>
          <p:cNvSpPr/>
          <p:nvPr/>
        </p:nvSpPr>
        <p:spPr>
          <a:xfrm>
            <a:off x="4834173" y="2721280"/>
            <a:ext cx="972021" cy="529138"/>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ounded Rectangle 19"/>
          <p:cNvSpPr/>
          <p:nvPr/>
        </p:nvSpPr>
        <p:spPr>
          <a:xfrm>
            <a:off x="5657647" y="3887209"/>
            <a:ext cx="1360827" cy="273346"/>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ounded Rectangle 20"/>
          <p:cNvSpPr/>
          <p:nvPr/>
        </p:nvSpPr>
        <p:spPr>
          <a:xfrm>
            <a:off x="7018474" y="2884582"/>
            <a:ext cx="457462" cy="2164902"/>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ounded Rectangle 21"/>
          <p:cNvSpPr/>
          <p:nvPr/>
        </p:nvSpPr>
        <p:spPr>
          <a:xfrm>
            <a:off x="6795522" y="5232729"/>
            <a:ext cx="1360827" cy="273346"/>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3066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Behavior under WS model</a:t>
            </a:r>
            <a:endParaRPr lang="en-US" dirty="0"/>
          </a:p>
        </p:txBody>
      </p:sp>
      <p:sp>
        <p:nvSpPr>
          <p:cNvPr id="3" name="Content Placeholder 2"/>
          <p:cNvSpPr>
            <a:spLocks noGrp="1"/>
          </p:cNvSpPr>
          <p:nvPr>
            <p:ph idx="1"/>
          </p:nvPr>
        </p:nvSpPr>
        <p:spPr>
          <a:xfrm>
            <a:off x="457200" y="4913420"/>
            <a:ext cx="8229600" cy="1518520"/>
          </a:xfrm>
        </p:spPr>
        <p:txBody>
          <a:bodyPr>
            <a:noAutofit/>
          </a:bodyPr>
          <a:lstStyle/>
          <a:p>
            <a:pPr>
              <a:lnSpc>
                <a:spcPct val="90000"/>
              </a:lnSpc>
            </a:pPr>
            <a:r>
              <a:rPr lang="en-US" sz="2400" dirty="0" smtClean="0"/>
              <a:t>Amortized by fraction of time the WS is active</a:t>
            </a:r>
          </a:p>
          <a:p>
            <a:pPr>
              <a:lnSpc>
                <a:spcPct val="90000"/>
              </a:lnSpc>
            </a:pPr>
            <a:r>
              <a:rPr lang="en-US" sz="2400" dirty="0" smtClean="0"/>
              <a:t>Transitions from one WS to the next</a:t>
            </a:r>
          </a:p>
          <a:p>
            <a:pPr>
              <a:lnSpc>
                <a:spcPct val="90000"/>
              </a:lnSpc>
            </a:pPr>
            <a:r>
              <a:rPr lang="en-US" sz="2400" dirty="0" smtClean="0"/>
              <a:t>Capacity, Conflict, Compulsory misses</a:t>
            </a:r>
          </a:p>
          <a:p>
            <a:pPr>
              <a:lnSpc>
                <a:spcPct val="90000"/>
              </a:lnSpc>
            </a:pPr>
            <a:r>
              <a:rPr lang="en-US" sz="2400" dirty="0" smtClean="0"/>
              <a:t>Applicable to memory caches and pages.  Others ?</a:t>
            </a:r>
            <a:endParaRPr lang="en-US" sz="2400" dirty="0"/>
          </a:p>
        </p:txBody>
      </p:sp>
      <p:sp>
        <p:nvSpPr>
          <p:cNvPr id="4" name="Date Placeholder 3"/>
          <p:cNvSpPr>
            <a:spLocks noGrp="1"/>
          </p:cNvSpPr>
          <p:nvPr>
            <p:ph type="dt" sz="half" idx="10"/>
          </p:nvPr>
        </p:nvSpPr>
        <p:spPr/>
        <p:txBody>
          <a:bodyPr/>
          <a:lstStyle/>
          <a:p>
            <a:fld id="{62138317-85A8-3D4F-B336-70F1C480D127}" type="datetime1">
              <a:rPr lang="en-US" smtClean="0"/>
              <a:t>10/8/14</a:t>
            </a:fld>
            <a:endParaRPr lang="en-US"/>
          </a:p>
        </p:txBody>
      </p:sp>
      <p:sp>
        <p:nvSpPr>
          <p:cNvPr id="5" name="Footer Placeholder 4"/>
          <p:cNvSpPr>
            <a:spLocks noGrp="1"/>
          </p:cNvSpPr>
          <p:nvPr>
            <p:ph type="ftr" sz="quarter" idx="11"/>
          </p:nvPr>
        </p:nvSpPr>
        <p:spPr/>
        <p:txBody>
          <a:bodyPr/>
          <a:lstStyle/>
          <a:p>
            <a:r>
              <a:rPr lang="hu-HU" smtClean="0"/>
              <a:t>cs162 fa14 L#</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19</a:t>
            </a:fld>
            <a:endParaRPr lang="en-US"/>
          </a:p>
        </p:txBody>
      </p:sp>
      <p:cxnSp>
        <p:nvCxnSpPr>
          <p:cNvPr id="7" name="Straight Arrow Connector 6"/>
          <p:cNvCxnSpPr/>
          <p:nvPr/>
        </p:nvCxnSpPr>
        <p:spPr>
          <a:xfrm>
            <a:off x="1375950" y="4338927"/>
            <a:ext cx="7197261"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V="1">
            <a:off x="1375950" y="1005108"/>
            <a:ext cx="0" cy="333381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rot="16200000">
            <a:off x="549870" y="2405014"/>
            <a:ext cx="1190500" cy="461665"/>
          </a:xfrm>
          <a:prstGeom prst="rect">
            <a:avLst/>
          </a:prstGeom>
          <a:noFill/>
        </p:spPr>
        <p:txBody>
          <a:bodyPr wrap="none" rtlCol="0">
            <a:spAutoFit/>
          </a:bodyPr>
          <a:lstStyle/>
          <a:p>
            <a:r>
              <a:rPr lang="en-US" sz="2400" dirty="0" smtClean="0"/>
              <a:t>Hit Rate</a:t>
            </a:r>
            <a:endParaRPr lang="en-US" sz="2400" dirty="0"/>
          </a:p>
        </p:txBody>
      </p:sp>
      <p:sp>
        <p:nvSpPr>
          <p:cNvPr id="10" name="TextBox 9"/>
          <p:cNvSpPr txBox="1"/>
          <p:nvPr/>
        </p:nvSpPr>
        <p:spPr>
          <a:xfrm>
            <a:off x="3601231" y="4384283"/>
            <a:ext cx="1497525" cy="461665"/>
          </a:xfrm>
          <a:prstGeom prst="rect">
            <a:avLst/>
          </a:prstGeom>
          <a:noFill/>
        </p:spPr>
        <p:txBody>
          <a:bodyPr wrap="none" rtlCol="0">
            <a:spAutoFit/>
          </a:bodyPr>
          <a:lstStyle/>
          <a:p>
            <a:r>
              <a:rPr lang="en-US" sz="2400" dirty="0" smtClean="0"/>
              <a:t>Cache Size</a:t>
            </a:r>
            <a:endParaRPr lang="en-US" sz="2400" dirty="0"/>
          </a:p>
        </p:txBody>
      </p:sp>
      <p:sp>
        <p:nvSpPr>
          <p:cNvPr id="11" name="Freeform 10"/>
          <p:cNvSpPr/>
          <p:nvPr/>
        </p:nvSpPr>
        <p:spPr>
          <a:xfrm>
            <a:off x="1391069" y="1822808"/>
            <a:ext cx="6909976" cy="2289345"/>
          </a:xfrm>
          <a:custGeom>
            <a:avLst/>
            <a:gdLst>
              <a:gd name="connsiteX0" fmla="*/ 0 w 6909976"/>
              <a:gd name="connsiteY0" fmla="*/ 2615451 h 2615451"/>
              <a:gd name="connsiteX1" fmla="*/ 937459 w 6909976"/>
              <a:gd name="connsiteY1" fmla="*/ 2509624 h 2615451"/>
              <a:gd name="connsiteX2" fmla="*/ 1239865 w 6909976"/>
              <a:gd name="connsiteY2" fmla="*/ 1980486 h 2615451"/>
              <a:gd name="connsiteX3" fmla="*/ 1905158 w 6909976"/>
              <a:gd name="connsiteY3" fmla="*/ 1829304 h 2615451"/>
              <a:gd name="connsiteX4" fmla="*/ 2026120 w 6909976"/>
              <a:gd name="connsiteY4" fmla="*/ 1466467 h 2615451"/>
              <a:gd name="connsiteX5" fmla="*/ 4173202 w 6909976"/>
              <a:gd name="connsiteY5" fmla="*/ 1390876 h 2615451"/>
              <a:gd name="connsiteX6" fmla="*/ 4596571 w 6909976"/>
              <a:gd name="connsiteY6" fmla="*/ 453546 h 2615451"/>
              <a:gd name="connsiteX7" fmla="*/ 5216503 w 6909976"/>
              <a:gd name="connsiteY7" fmla="*/ 151182 h 2615451"/>
              <a:gd name="connsiteX8" fmla="*/ 6909976 w 6909976"/>
              <a:gd name="connsiteY8" fmla="*/ 0 h 2615451"/>
              <a:gd name="connsiteX9" fmla="*/ 6909976 w 6909976"/>
              <a:gd name="connsiteY9" fmla="*/ 0 h 2615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09976" h="2615451">
                <a:moveTo>
                  <a:pt x="0" y="2615451"/>
                </a:moveTo>
                <a:lnTo>
                  <a:pt x="937459" y="2509624"/>
                </a:lnTo>
                <a:lnTo>
                  <a:pt x="1239865" y="1980486"/>
                </a:lnTo>
                <a:lnTo>
                  <a:pt x="1905158" y="1829304"/>
                </a:lnTo>
                <a:lnTo>
                  <a:pt x="2026120" y="1466467"/>
                </a:lnTo>
                <a:lnTo>
                  <a:pt x="4173202" y="1390876"/>
                </a:lnTo>
                <a:lnTo>
                  <a:pt x="4596571" y="453546"/>
                </a:lnTo>
                <a:lnTo>
                  <a:pt x="5216503" y="151182"/>
                </a:lnTo>
                <a:lnTo>
                  <a:pt x="6909976" y="0"/>
                </a:lnTo>
                <a:lnTo>
                  <a:pt x="6909976" y="0"/>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2903099" y="2019342"/>
            <a:ext cx="2069797" cy="369332"/>
          </a:xfrm>
          <a:prstGeom prst="rect">
            <a:avLst/>
          </a:prstGeom>
          <a:noFill/>
        </p:spPr>
        <p:txBody>
          <a:bodyPr wrap="none" rtlCol="0">
            <a:spAutoFit/>
          </a:bodyPr>
          <a:lstStyle/>
          <a:p>
            <a:r>
              <a:rPr lang="en-US" dirty="0" smtClean="0"/>
              <a:t>new working set fits</a:t>
            </a:r>
            <a:endParaRPr lang="en-US" dirty="0"/>
          </a:p>
        </p:txBody>
      </p:sp>
      <p:sp>
        <p:nvSpPr>
          <p:cNvPr id="14" name="Right Arrow 13"/>
          <p:cNvSpPr/>
          <p:nvPr/>
        </p:nvSpPr>
        <p:spPr>
          <a:xfrm>
            <a:off x="5098756" y="2056073"/>
            <a:ext cx="677199" cy="33260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ight Arrow 14"/>
          <p:cNvSpPr/>
          <p:nvPr/>
        </p:nvSpPr>
        <p:spPr>
          <a:xfrm>
            <a:off x="2564499" y="2949268"/>
            <a:ext cx="677199" cy="33260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Connector 16"/>
          <p:cNvCxnSpPr/>
          <p:nvPr/>
        </p:nvCxnSpPr>
        <p:spPr>
          <a:xfrm flipH="1">
            <a:off x="1270110" y="1421112"/>
            <a:ext cx="6925095" cy="0"/>
          </a:xfrm>
          <a:prstGeom prst="line">
            <a:avLst/>
          </a:prstGeom>
          <a:ln w="952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1074290" y="4148882"/>
            <a:ext cx="301660" cy="369332"/>
          </a:xfrm>
          <a:prstGeom prst="rect">
            <a:avLst/>
          </a:prstGeom>
          <a:noFill/>
        </p:spPr>
        <p:txBody>
          <a:bodyPr wrap="none" rtlCol="0">
            <a:spAutoFit/>
          </a:bodyPr>
          <a:lstStyle/>
          <a:p>
            <a:r>
              <a:rPr lang="en-US" dirty="0" smtClean="0"/>
              <a:t>0</a:t>
            </a:r>
            <a:endParaRPr lang="en-US" dirty="0"/>
          </a:p>
        </p:txBody>
      </p:sp>
      <p:sp>
        <p:nvSpPr>
          <p:cNvPr id="22" name="TextBox 21"/>
          <p:cNvSpPr txBox="1"/>
          <p:nvPr/>
        </p:nvSpPr>
        <p:spPr>
          <a:xfrm>
            <a:off x="971588" y="974872"/>
            <a:ext cx="301660" cy="369332"/>
          </a:xfrm>
          <a:prstGeom prst="rect">
            <a:avLst/>
          </a:prstGeom>
          <a:noFill/>
        </p:spPr>
        <p:txBody>
          <a:bodyPr wrap="none" rtlCol="0">
            <a:spAutoFit/>
          </a:bodyPr>
          <a:lstStyle/>
          <a:p>
            <a:r>
              <a:rPr lang="en-US" dirty="0" smtClean="0"/>
              <a:t>1</a:t>
            </a:r>
            <a:endParaRPr lang="en-US" dirty="0"/>
          </a:p>
        </p:txBody>
      </p:sp>
      <p:cxnSp>
        <p:nvCxnSpPr>
          <p:cNvPr id="23" name="Straight Connector 22"/>
          <p:cNvCxnSpPr/>
          <p:nvPr/>
        </p:nvCxnSpPr>
        <p:spPr>
          <a:xfrm flipH="1">
            <a:off x="1288369" y="1179122"/>
            <a:ext cx="163180" cy="0"/>
          </a:xfrm>
          <a:prstGeom prst="line">
            <a:avLst/>
          </a:prstGeom>
          <a:ln w="9525"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0029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Machine Structures (</a:t>
            </a:r>
            <a:r>
              <a:rPr lang="en-US" dirty="0" err="1" smtClean="0"/>
              <a:t>eg</a:t>
            </a:r>
            <a:r>
              <a:rPr lang="en-US" dirty="0" smtClean="0"/>
              <a:t>. 61C) …</a:t>
            </a:r>
            <a:endParaRPr lang="en-US" dirty="0"/>
          </a:p>
        </p:txBody>
      </p:sp>
      <p:sp>
        <p:nvSpPr>
          <p:cNvPr id="3" name="Content Placeholder 2"/>
          <p:cNvSpPr>
            <a:spLocks noGrp="1"/>
          </p:cNvSpPr>
          <p:nvPr>
            <p:ph idx="1"/>
          </p:nvPr>
        </p:nvSpPr>
        <p:spPr>
          <a:xfrm>
            <a:off x="94320" y="969532"/>
            <a:ext cx="8910000" cy="905065"/>
          </a:xfrm>
        </p:spPr>
        <p:txBody>
          <a:bodyPr/>
          <a:lstStyle/>
          <a:p>
            <a:r>
              <a:rPr lang="en-US" dirty="0" smtClean="0"/>
              <a:t>Caching is the key to memory system performance</a:t>
            </a:r>
            <a:endParaRPr lang="en-US" dirty="0"/>
          </a:p>
        </p:txBody>
      </p:sp>
      <p:sp>
        <p:nvSpPr>
          <p:cNvPr id="4" name="Date Placeholder 3"/>
          <p:cNvSpPr>
            <a:spLocks noGrp="1"/>
          </p:cNvSpPr>
          <p:nvPr>
            <p:ph type="dt" sz="half" idx="10"/>
          </p:nvPr>
        </p:nvSpPr>
        <p:spPr/>
        <p:txBody>
          <a:bodyPr/>
          <a:lstStyle/>
          <a:p>
            <a:fld id="{62138317-85A8-3D4F-B336-70F1C480D127}" type="datetime1">
              <a:rPr lang="en-US" smtClean="0"/>
              <a:t>10/8/14</a:t>
            </a:fld>
            <a:endParaRPr lang="en-US"/>
          </a:p>
        </p:txBody>
      </p:sp>
      <p:sp>
        <p:nvSpPr>
          <p:cNvPr id="5" name="Footer Placeholder 4"/>
          <p:cNvSpPr>
            <a:spLocks noGrp="1"/>
          </p:cNvSpPr>
          <p:nvPr>
            <p:ph type="ftr" sz="quarter" idx="11"/>
          </p:nvPr>
        </p:nvSpPr>
        <p:spPr/>
        <p:txBody>
          <a:bodyPr/>
          <a:lstStyle/>
          <a:p>
            <a:r>
              <a:rPr lang="hu-HU" smtClean="0"/>
              <a:t>cs162 fa14 L#</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2</a:t>
            </a:fld>
            <a:endParaRPr lang="en-US"/>
          </a:p>
        </p:txBody>
      </p:sp>
      <p:sp>
        <p:nvSpPr>
          <p:cNvPr id="8" name="Rectangle 40"/>
          <p:cNvSpPr>
            <a:spLocks noChangeArrowheads="1"/>
          </p:cNvSpPr>
          <p:nvPr/>
        </p:nvSpPr>
        <p:spPr bwMode="auto">
          <a:xfrm>
            <a:off x="457200" y="5056622"/>
            <a:ext cx="8229600"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buFont typeface="Arial"/>
              <a:buChar char="•"/>
            </a:pPr>
            <a:r>
              <a:rPr lang="en-US" altLang="ko-KR" b="0" dirty="0">
                <a:latin typeface="Helvetica" charset="0"/>
                <a:cs typeface="Helvetica" charset="0"/>
              </a:rPr>
              <a:t>Average Access time = </a:t>
            </a:r>
            <a:r>
              <a:rPr lang="en-US" altLang="ko-KR" b="0" dirty="0" smtClean="0">
                <a:latin typeface="Helvetica" charset="0"/>
                <a:cs typeface="Helvetica" charset="0"/>
              </a:rPr>
              <a:t> (</a:t>
            </a:r>
            <a:r>
              <a:rPr lang="en-US" altLang="ko-KR" b="0" dirty="0">
                <a:latin typeface="Helvetica" charset="0"/>
                <a:cs typeface="Helvetica" charset="0"/>
              </a:rPr>
              <a:t>Hit Rate x </a:t>
            </a:r>
            <a:r>
              <a:rPr lang="en-US" altLang="ko-KR" b="0" dirty="0" err="1">
                <a:solidFill>
                  <a:schemeClr val="hlink"/>
                </a:solidFill>
                <a:latin typeface="Helvetica" charset="0"/>
                <a:cs typeface="Helvetica" charset="0"/>
              </a:rPr>
              <a:t>HitTime</a:t>
            </a:r>
            <a:r>
              <a:rPr lang="en-US" altLang="ko-KR" b="0" dirty="0">
                <a:latin typeface="Helvetica" charset="0"/>
                <a:cs typeface="Helvetica" charset="0"/>
              </a:rPr>
              <a:t>) + (Miss Rate x </a:t>
            </a:r>
            <a:r>
              <a:rPr lang="en-US" altLang="ko-KR" b="0" dirty="0" err="1">
                <a:solidFill>
                  <a:schemeClr val="hlink"/>
                </a:solidFill>
                <a:latin typeface="Helvetica" charset="0"/>
                <a:cs typeface="Helvetica" charset="0"/>
              </a:rPr>
              <a:t>MissTime</a:t>
            </a:r>
            <a:r>
              <a:rPr lang="en-US" altLang="ko-KR" b="0" dirty="0" smtClean="0">
                <a:latin typeface="Helvetica" charset="0"/>
                <a:cs typeface="Helvetica" charset="0"/>
              </a:rPr>
              <a:t>)</a:t>
            </a:r>
          </a:p>
          <a:p>
            <a:pPr marL="285750" indent="-285750">
              <a:lnSpc>
                <a:spcPct val="90000"/>
              </a:lnSpc>
              <a:spcBef>
                <a:spcPct val="30000"/>
              </a:spcBef>
              <a:buFont typeface="Arial"/>
              <a:buChar char="•"/>
            </a:pPr>
            <a:r>
              <a:rPr lang="en-US" dirty="0" err="1">
                <a:latin typeface="Helvetica" charset="0"/>
                <a:cs typeface="Helvetica" charset="0"/>
              </a:rPr>
              <a:t>HitRate</a:t>
            </a:r>
            <a:r>
              <a:rPr lang="en-US" dirty="0">
                <a:latin typeface="Helvetica" charset="0"/>
                <a:cs typeface="Helvetica" charset="0"/>
              </a:rPr>
              <a:t> + </a:t>
            </a:r>
            <a:r>
              <a:rPr lang="en-US" dirty="0" err="1">
                <a:latin typeface="Helvetica" charset="0"/>
                <a:cs typeface="Helvetica" charset="0"/>
              </a:rPr>
              <a:t>MissRate</a:t>
            </a:r>
            <a:r>
              <a:rPr lang="en-US" dirty="0">
                <a:latin typeface="Helvetica" charset="0"/>
                <a:cs typeface="Helvetica" charset="0"/>
              </a:rPr>
              <a:t> = </a:t>
            </a:r>
            <a:r>
              <a:rPr lang="en-US" dirty="0" smtClean="0">
                <a:latin typeface="Helvetica" charset="0"/>
                <a:cs typeface="Helvetica" charset="0"/>
              </a:rPr>
              <a:t>1</a:t>
            </a:r>
          </a:p>
          <a:p>
            <a:pPr marL="285750" indent="-285750">
              <a:lnSpc>
                <a:spcPct val="90000"/>
              </a:lnSpc>
              <a:spcBef>
                <a:spcPct val="30000"/>
              </a:spcBef>
              <a:buFont typeface="Arial"/>
              <a:buChar char="•"/>
            </a:pPr>
            <a:r>
              <a:rPr lang="en-US" dirty="0" err="1">
                <a:latin typeface="Helvetica" charset="0"/>
                <a:cs typeface="Helvetica" charset="0"/>
              </a:rPr>
              <a:t>HitRate</a:t>
            </a:r>
            <a:r>
              <a:rPr lang="en-US" dirty="0">
                <a:latin typeface="Helvetica" charset="0"/>
                <a:cs typeface="Helvetica" charset="0"/>
              </a:rPr>
              <a:t> = 90% </a:t>
            </a:r>
            <a:r>
              <a:rPr lang="en-US" dirty="0" smtClean="0">
                <a:latin typeface="Helvetica" charset="0"/>
                <a:cs typeface="Helvetica" charset="0"/>
              </a:rPr>
              <a:t>=&gt; </a:t>
            </a:r>
            <a:r>
              <a:rPr lang="en-US" dirty="0">
                <a:latin typeface="Helvetica" charset="0"/>
                <a:cs typeface="Helvetica" charset="0"/>
              </a:rPr>
              <a:t>Average Access Time = </a:t>
            </a:r>
            <a:r>
              <a:rPr lang="en-US" dirty="0" smtClean="0">
                <a:latin typeface="Helvetica" charset="0"/>
                <a:cs typeface="Helvetica" charset="0"/>
              </a:rPr>
              <a:t>19 ns</a:t>
            </a:r>
            <a:endParaRPr lang="en-US" dirty="0">
              <a:latin typeface="Helvetica" charset="0"/>
              <a:cs typeface="Helvetica" charset="0"/>
            </a:endParaRPr>
          </a:p>
          <a:p>
            <a:pPr marL="285750" indent="-285750">
              <a:lnSpc>
                <a:spcPct val="90000"/>
              </a:lnSpc>
              <a:spcBef>
                <a:spcPct val="30000"/>
              </a:spcBef>
              <a:buFont typeface="Arial"/>
              <a:buChar char="•"/>
            </a:pPr>
            <a:r>
              <a:rPr lang="en-US" dirty="0" err="1">
                <a:latin typeface="Helvetica" charset="0"/>
                <a:cs typeface="Helvetica" charset="0"/>
              </a:rPr>
              <a:t>HitRate</a:t>
            </a:r>
            <a:r>
              <a:rPr lang="en-US" dirty="0">
                <a:latin typeface="Helvetica" charset="0"/>
                <a:cs typeface="Helvetica" charset="0"/>
              </a:rPr>
              <a:t> = 99% </a:t>
            </a:r>
            <a:r>
              <a:rPr lang="en-US" dirty="0" smtClean="0">
                <a:latin typeface="Helvetica" charset="0"/>
                <a:cs typeface="Helvetica" charset="0"/>
              </a:rPr>
              <a:t>=&gt; </a:t>
            </a:r>
            <a:r>
              <a:rPr lang="en-US" dirty="0">
                <a:latin typeface="Helvetica" charset="0"/>
                <a:cs typeface="Helvetica" charset="0"/>
              </a:rPr>
              <a:t>Average Access Time = </a:t>
            </a:r>
            <a:r>
              <a:rPr lang="en-US" dirty="0" smtClean="0">
                <a:latin typeface="Helvetica" charset="0"/>
                <a:cs typeface="Helvetica" charset="0"/>
              </a:rPr>
              <a:t>10.9ns</a:t>
            </a:r>
            <a:endParaRPr lang="en-US" dirty="0">
              <a:latin typeface="Helvetica" charset="0"/>
              <a:cs typeface="Helvetica" charset="0"/>
            </a:endParaRPr>
          </a:p>
          <a:p>
            <a:pPr marL="285750" indent="-285750">
              <a:buFont typeface="Arial"/>
              <a:buChar char="•"/>
            </a:pPr>
            <a:endParaRPr lang="en-US" b="0" dirty="0">
              <a:latin typeface="Helvetica" charset="0"/>
              <a:cs typeface="Helvetica" charset="0"/>
            </a:endParaRPr>
          </a:p>
        </p:txBody>
      </p:sp>
      <p:grpSp>
        <p:nvGrpSpPr>
          <p:cNvPr id="10" name="Group 67"/>
          <p:cNvGrpSpPr>
            <a:grpSpLocks/>
          </p:cNvGrpSpPr>
          <p:nvPr/>
        </p:nvGrpSpPr>
        <p:grpSpPr bwMode="auto">
          <a:xfrm>
            <a:off x="2305443" y="3219118"/>
            <a:ext cx="5569282" cy="1837504"/>
            <a:chOff x="2993213" y="3115671"/>
            <a:chExt cx="5325016" cy="1837741"/>
          </a:xfrm>
        </p:grpSpPr>
        <p:sp>
          <p:nvSpPr>
            <p:cNvPr id="11" name="Rectangle 10"/>
            <p:cNvSpPr>
              <a:spLocks noChangeArrowheads="1"/>
            </p:cNvSpPr>
            <p:nvPr/>
          </p:nvSpPr>
          <p:spPr bwMode="auto">
            <a:xfrm>
              <a:off x="3009900" y="3505200"/>
              <a:ext cx="1028700" cy="8382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0">
                <a:latin typeface="Helvetica" charset="0"/>
                <a:cs typeface="Helvetica" charset="0"/>
              </a:endParaRPr>
            </a:p>
          </p:txBody>
        </p:sp>
        <p:sp>
          <p:nvSpPr>
            <p:cNvPr id="12" name="Rectangle 11"/>
            <p:cNvSpPr>
              <a:spLocks noChangeArrowheads="1"/>
            </p:cNvSpPr>
            <p:nvPr/>
          </p:nvSpPr>
          <p:spPr bwMode="auto">
            <a:xfrm>
              <a:off x="2993213" y="3733800"/>
              <a:ext cx="1186424" cy="336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600" b="0">
                  <a:latin typeface="Helvetica" charset="0"/>
                  <a:cs typeface="Helvetica" charset="0"/>
                </a:rPr>
                <a:t>Processor</a:t>
              </a:r>
            </a:p>
          </p:txBody>
        </p:sp>
        <p:sp>
          <p:nvSpPr>
            <p:cNvPr id="13" name="Rectangle 18"/>
            <p:cNvSpPr>
              <a:spLocks noChangeArrowheads="1"/>
            </p:cNvSpPr>
            <p:nvPr/>
          </p:nvSpPr>
          <p:spPr bwMode="auto">
            <a:xfrm>
              <a:off x="7035800" y="3115671"/>
              <a:ext cx="1282429" cy="1569041"/>
            </a:xfrm>
            <a:prstGeom prst="rect">
              <a:avLst/>
            </a:prstGeom>
            <a:solidFill>
              <a:srgbClr val="C0D2FE"/>
            </a:solidFill>
            <a:ln w="25400">
              <a:solidFill>
                <a:schemeClr val="tx1"/>
              </a:solidFill>
              <a:miter lim="800000"/>
              <a:headEnd/>
              <a:tailEnd/>
            </a:ln>
          </p:spPr>
          <p:txBody>
            <a:bodyPr wrap="none" anchor="ctr"/>
            <a:lstStyle/>
            <a:p>
              <a:endParaRPr lang="en-US" b="0">
                <a:latin typeface="Helvetica" charset="0"/>
                <a:cs typeface="Helvetica" charset="0"/>
              </a:endParaRPr>
            </a:p>
          </p:txBody>
        </p:sp>
        <p:sp>
          <p:nvSpPr>
            <p:cNvPr id="14" name="Rectangle 19"/>
            <p:cNvSpPr>
              <a:spLocks noChangeArrowheads="1"/>
            </p:cNvSpPr>
            <p:nvPr/>
          </p:nvSpPr>
          <p:spPr bwMode="auto">
            <a:xfrm>
              <a:off x="7096125" y="3386138"/>
              <a:ext cx="969517" cy="828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600" b="0">
                  <a:latin typeface="Helvetica" charset="0"/>
                  <a:cs typeface="Helvetica" charset="0"/>
                </a:rPr>
                <a:t>Main</a:t>
              </a:r>
            </a:p>
            <a:p>
              <a:r>
                <a:rPr lang="en-US" altLang="ko-KR" sz="1600" b="0">
                  <a:latin typeface="Helvetica" charset="0"/>
                  <a:cs typeface="Helvetica" charset="0"/>
                </a:rPr>
                <a:t>Memory</a:t>
              </a:r>
            </a:p>
            <a:p>
              <a:r>
                <a:rPr lang="en-US" altLang="ko-KR" sz="1600" b="0">
                  <a:latin typeface="Helvetica" charset="0"/>
                  <a:cs typeface="Helvetica" charset="0"/>
                </a:rPr>
                <a:t>(DRAM)</a:t>
              </a:r>
            </a:p>
          </p:txBody>
        </p:sp>
        <p:sp>
          <p:nvSpPr>
            <p:cNvPr id="15" name="Rectangle 47"/>
            <p:cNvSpPr>
              <a:spLocks noChangeArrowheads="1"/>
            </p:cNvSpPr>
            <p:nvPr/>
          </p:nvSpPr>
          <p:spPr bwMode="auto">
            <a:xfrm>
              <a:off x="7073900" y="4648200"/>
              <a:ext cx="850900"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400">
                  <a:latin typeface="Helvetica" charset="0"/>
                  <a:cs typeface="Helvetica" charset="0"/>
                </a:rPr>
                <a:t>100ns</a:t>
              </a:r>
            </a:p>
          </p:txBody>
        </p:sp>
        <p:sp>
          <p:nvSpPr>
            <p:cNvPr id="16" name="Rectangle 17"/>
            <p:cNvSpPr>
              <a:spLocks noChangeArrowheads="1"/>
            </p:cNvSpPr>
            <p:nvPr/>
          </p:nvSpPr>
          <p:spPr bwMode="auto">
            <a:xfrm>
              <a:off x="5511800" y="3277012"/>
              <a:ext cx="889000" cy="1295400"/>
            </a:xfrm>
            <a:prstGeom prst="rect">
              <a:avLst/>
            </a:prstGeom>
            <a:solidFill>
              <a:srgbClr val="C0D2FE"/>
            </a:solidFill>
            <a:ln w="25400">
              <a:solidFill>
                <a:schemeClr val="tx1"/>
              </a:solidFill>
              <a:miter lim="800000"/>
              <a:headEnd/>
              <a:tailEnd/>
            </a:ln>
          </p:spPr>
          <p:txBody>
            <a:bodyPr wrap="none" anchor="ctr"/>
            <a:lstStyle/>
            <a:p>
              <a:endParaRPr lang="en-US" b="0">
                <a:latin typeface="Helvetica" charset="0"/>
                <a:cs typeface="Helvetica" charset="0"/>
              </a:endParaRPr>
            </a:p>
          </p:txBody>
        </p:sp>
        <p:sp>
          <p:nvSpPr>
            <p:cNvPr id="17" name="Rectangle 53"/>
            <p:cNvSpPr>
              <a:spLocks noChangeArrowheads="1"/>
            </p:cNvSpPr>
            <p:nvPr/>
          </p:nvSpPr>
          <p:spPr bwMode="auto">
            <a:xfrm>
              <a:off x="5397500" y="4572412"/>
              <a:ext cx="850900"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400">
                  <a:latin typeface="Helvetica" charset="0"/>
                  <a:cs typeface="Helvetica" charset="0"/>
                </a:rPr>
                <a:t>10ns</a:t>
              </a:r>
            </a:p>
          </p:txBody>
        </p:sp>
        <p:sp>
          <p:nvSpPr>
            <p:cNvPr id="18" name="Rectangle 20"/>
            <p:cNvSpPr>
              <a:spLocks noChangeArrowheads="1"/>
            </p:cNvSpPr>
            <p:nvPr/>
          </p:nvSpPr>
          <p:spPr bwMode="auto">
            <a:xfrm>
              <a:off x="5486400" y="3277012"/>
              <a:ext cx="923832" cy="1074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600" b="0" dirty="0">
                  <a:latin typeface="Helvetica" charset="0"/>
                  <a:cs typeface="Helvetica" charset="0"/>
                </a:rPr>
                <a:t>Second</a:t>
              </a:r>
            </a:p>
            <a:p>
              <a:r>
                <a:rPr lang="en-US" altLang="ko-KR" sz="1600" b="0" dirty="0">
                  <a:latin typeface="Helvetica" charset="0"/>
                  <a:cs typeface="Helvetica" charset="0"/>
                </a:rPr>
                <a:t>Level</a:t>
              </a:r>
            </a:p>
            <a:p>
              <a:r>
                <a:rPr lang="en-US" altLang="ko-KR" sz="1600" b="0" dirty="0">
                  <a:latin typeface="Helvetica" charset="0"/>
                  <a:cs typeface="Helvetica" charset="0"/>
                </a:rPr>
                <a:t>Cache</a:t>
              </a:r>
            </a:p>
            <a:p>
              <a:r>
                <a:rPr lang="en-US" altLang="ko-KR" sz="1600" b="0" dirty="0">
                  <a:latin typeface="Helvetica" charset="0"/>
                  <a:cs typeface="Helvetica" charset="0"/>
                </a:rPr>
                <a:t>(SRAM)</a:t>
              </a:r>
            </a:p>
          </p:txBody>
        </p:sp>
        <p:cxnSp>
          <p:nvCxnSpPr>
            <p:cNvPr id="19" name="Straight Arrow Connector 55"/>
            <p:cNvCxnSpPr>
              <a:cxnSpLocks noChangeShapeType="1"/>
            </p:cNvCxnSpPr>
            <p:nvPr/>
          </p:nvCxnSpPr>
          <p:spPr bwMode="auto">
            <a:xfrm>
              <a:off x="6400800" y="3962812"/>
              <a:ext cx="685800" cy="1588"/>
            </a:xfrm>
            <a:prstGeom prst="straightConnector1">
              <a:avLst/>
            </a:prstGeom>
            <a:noFill/>
            <a:ln w="381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20" name="Straight Arrow Connector 61"/>
            <p:cNvCxnSpPr>
              <a:cxnSpLocks noChangeShapeType="1"/>
            </p:cNvCxnSpPr>
            <p:nvPr/>
          </p:nvCxnSpPr>
          <p:spPr bwMode="auto">
            <a:xfrm>
              <a:off x="4038600" y="3962812"/>
              <a:ext cx="1447800" cy="1588"/>
            </a:xfrm>
            <a:prstGeom prst="straightConnector1">
              <a:avLst/>
            </a:prstGeom>
            <a:noFill/>
            <a:ln w="381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grpSp>
      <p:sp>
        <p:nvSpPr>
          <p:cNvPr id="22" name="Rectangle 10"/>
          <p:cNvSpPr>
            <a:spLocks noChangeArrowheads="1"/>
          </p:cNvSpPr>
          <p:nvPr/>
        </p:nvSpPr>
        <p:spPr bwMode="auto">
          <a:xfrm>
            <a:off x="2359272" y="1993636"/>
            <a:ext cx="1091161" cy="83803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Helvetica" charset="0"/>
              <a:cs typeface="Helvetica" charset="0"/>
            </a:endParaRPr>
          </a:p>
        </p:txBody>
      </p:sp>
      <p:sp>
        <p:nvSpPr>
          <p:cNvPr id="23" name="Rectangle 11"/>
          <p:cNvSpPr>
            <a:spLocks noChangeArrowheads="1"/>
          </p:cNvSpPr>
          <p:nvPr/>
        </p:nvSpPr>
        <p:spPr bwMode="auto">
          <a:xfrm>
            <a:off x="2315522" y="2222191"/>
            <a:ext cx="1258461"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600">
                <a:latin typeface="Helvetica" charset="0"/>
                <a:cs typeface="Helvetica" charset="0"/>
              </a:rPr>
              <a:t>Processor</a:t>
            </a:r>
          </a:p>
        </p:txBody>
      </p:sp>
      <p:sp>
        <p:nvSpPr>
          <p:cNvPr id="24" name="Rectangle 18"/>
          <p:cNvSpPr>
            <a:spLocks noChangeArrowheads="1"/>
          </p:cNvSpPr>
          <p:nvPr/>
        </p:nvSpPr>
        <p:spPr bwMode="auto">
          <a:xfrm>
            <a:off x="6508109" y="1686132"/>
            <a:ext cx="1381736" cy="1450283"/>
          </a:xfrm>
          <a:prstGeom prst="rect">
            <a:avLst/>
          </a:prstGeom>
          <a:solidFill>
            <a:schemeClr val="accent1">
              <a:lumMod val="40000"/>
              <a:lumOff val="60000"/>
            </a:schemeClr>
          </a:solidFill>
          <a:ln w="25400">
            <a:solidFill>
              <a:schemeClr val="tx1"/>
            </a:solidFill>
            <a:miter lim="800000"/>
            <a:headEnd/>
            <a:tailEnd/>
          </a:ln>
        </p:spPr>
        <p:txBody>
          <a:bodyPr wrap="none" anchor="ctr"/>
          <a:lstStyle/>
          <a:p>
            <a:pPr>
              <a:defRPr/>
            </a:pPr>
            <a:endParaRPr lang="en-US">
              <a:latin typeface="Helvetica" charset="0"/>
              <a:cs typeface="Helvetica" charset="0"/>
            </a:endParaRPr>
          </a:p>
        </p:txBody>
      </p:sp>
      <p:sp>
        <p:nvSpPr>
          <p:cNvPr id="25" name="Rectangle 19"/>
          <p:cNvSpPr>
            <a:spLocks noChangeArrowheads="1"/>
          </p:cNvSpPr>
          <p:nvPr/>
        </p:nvSpPr>
        <p:spPr bwMode="auto">
          <a:xfrm>
            <a:off x="6572365" y="1874597"/>
            <a:ext cx="1028384"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600">
                <a:latin typeface="Helvetica" charset="0"/>
                <a:cs typeface="Helvetica" charset="0"/>
              </a:rPr>
              <a:t>Main</a:t>
            </a:r>
          </a:p>
          <a:p>
            <a:r>
              <a:rPr lang="en-US" altLang="ko-KR" sz="1600">
                <a:latin typeface="Helvetica" charset="0"/>
                <a:cs typeface="Helvetica" charset="0"/>
              </a:rPr>
              <a:t>Memory</a:t>
            </a:r>
          </a:p>
          <a:p>
            <a:r>
              <a:rPr lang="en-US" altLang="ko-KR" sz="1600">
                <a:latin typeface="Helvetica" charset="0"/>
                <a:cs typeface="Helvetica" charset="0"/>
              </a:rPr>
              <a:t>(DRAM)</a:t>
            </a:r>
          </a:p>
        </p:txBody>
      </p:sp>
      <p:sp>
        <p:nvSpPr>
          <p:cNvPr id="26" name="Rectangle 26"/>
          <p:cNvSpPr>
            <a:spLocks noChangeArrowheads="1"/>
          </p:cNvSpPr>
          <p:nvPr/>
        </p:nvSpPr>
        <p:spPr bwMode="auto">
          <a:xfrm>
            <a:off x="6693062" y="3219119"/>
            <a:ext cx="902565" cy="305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400">
                <a:latin typeface="Helvetica" charset="0"/>
                <a:cs typeface="Helvetica" charset="0"/>
              </a:rPr>
              <a:t>100ns</a:t>
            </a:r>
          </a:p>
        </p:txBody>
      </p:sp>
      <p:cxnSp>
        <p:nvCxnSpPr>
          <p:cNvPr id="27" name="Straight Arrow Connector 38"/>
          <p:cNvCxnSpPr>
            <a:cxnSpLocks noChangeShapeType="1"/>
            <a:stCxn id="22" idx="3"/>
          </p:cNvCxnSpPr>
          <p:nvPr/>
        </p:nvCxnSpPr>
        <p:spPr bwMode="auto">
          <a:xfrm flipV="1">
            <a:off x="3450584" y="2374768"/>
            <a:ext cx="3095625" cy="38100"/>
          </a:xfrm>
          <a:prstGeom prst="straightConnector1">
            <a:avLst/>
          </a:prstGeom>
          <a:noFill/>
          <a:ln w="381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sp>
        <p:nvSpPr>
          <p:cNvPr id="28" name="Rectangle 39"/>
          <p:cNvSpPr>
            <a:spLocks noChangeArrowheads="1"/>
          </p:cNvSpPr>
          <p:nvPr/>
        </p:nvSpPr>
        <p:spPr bwMode="auto">
          <a:xfrm>
            <a:off x="3574409" y="2482718"/>
            <a:ext cx="3048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ko-KR">
                <a:latin typeface="Helvetica" charset="0"/>
                <a:cs typeface="Helvetica" charset="0"/>
              </a:rPr>
              <a:t>Access time = 100ns</a:t>
            </a:r>
            <a:endParaRPr lang="en-US">
              <a:latin typeface="Helvetica" charset="0"/>
              <a:cs typeface="Helvetica" charset="0"/>
            </a:endParaRPr>
          </a:p>
        </p:txBody>
      </p:sp>
    </p:spTree>
    <p:extLst>
      <p:ext uri="{BB962C8B-B14F-4D97-AF65-F5344CB8AC3E}">
        <p14:creationId xmlns:p14="http://schemas.microsoft.com/office/powerpoint/2010/main" val="117537080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model of Locality: </a:t>
            </a:r>
            <a:r>
              <a:rPr lang="en-US" dirty="0" err="1" smtClean="0"/>
              <a:t>Zipf</a:t>
            </a:r>
            <a:endParaRPr lang="en-US" dirty="0"/>
          </a:p>
        </p:txBody>
      </p:sp>
      <p:sp>
        <p:nvSpPr>
          <p:cNvPr id="3" name="Content Placeholder 2"/>
          <p:cNvSpPr>
            <a:spLocks noGrp="1"/>
          </p:cNvSpPr>
          <p:nvPr>
            <p:ph idx="1"/>
          </p:nvPr>
        </p:nvSpPr>
        <p:spPr>
          <a:xfrm>
            <a:off x="457200" y="4444759"/>
            <a:ext cx="8229600" cy="1699939"/>
          </a:xfrm>
        </p:spPr>
        <p:txBody>
          <a:bodyPr>
            <a:noAutofit/>
          </a:bodyPr>
          <a:lstStyle/>
          <a:p>
            <a:r>
              <a:rPr lang="en-US" sz="2400" dirty="0" smtClean="0"/>
              <a:t>Likelihood of accessing item of rank r is α1/</a:t>
            </a:r>
            <a:r>
              <a:rPr lang="en-US" sz="2400" dirty="0" err="1" smtClean="0"/>
              <a:t>r</a:t>
            </a:r>
            <a:r>
              <a:rPr lang="en-US" sz="2400" baseline="30000" dirty="0" err="1" smtClean="0"/>
              <a:t>a</a:t>
            </a:r>
            <a:endParaRPr lang="en-US" sz="2400" baseline="30000" dirty="0" smtClean="0"/>
          </a:p>
          <a:p>
            <a:r>
              <a:rPr lang="en-US" sz="2400" dirty="0" smtClean="0"/>
              <a:t>Although rare to access items below the top few, there are so many that it yields a “heavy tailed” distribution.</a:t>
            </a:r>
          </a:p>
          <a:p>
            <a:r>
              <a:rPr lang="en-US" sz="2400" dirty="0" smtClean="0"/>
              <a:t>Substantial value from even a tiny cache</a:t>
            </a:r>
          </a:p>
          <a:p>
            <a:r>
              <a:rPr lang="en-US" sz="2400" dirty="0" smtClean="0"/>
              <a:t>Substantial misses from even a very large one</a:t>
            </a:r>
          </a:p>
          <a:p>
            <a:endParaRPr lang="en-US" sz="2400" dirty="0"/>
          </a:p>
        </p:txBody>
      </p:sp>
      <p:sp>
        <p:nvSpPr>
          <p:cNvPr id="4" name="Date Placeholder 3"/>
          <p:cNvSpPr>
            <a:spLocks noGrp="1"/>
          </p:cNvSpPr>
          <p:nvPr>
            <p:ph type="dt" sz="half" idx="10"/>
          </p:nvPr>
        </p:nvSpPr>
        <p:spPr/>
        <p:txBody>
          <a:bodyPr/>
          <a:lstStyle/>
          <a:p>
            <a:fld id="{62138317-85A8-3D4F-B336-70F1C480D127}" type="datetime1">
              <a:rPr lang="en-US" smtClean="0"/>
              <a:t>10/8/14</a:t>
            </a:fld>
            <a:endParaRPr lang="en-US"/>
          </a:p>
        </p:txBody>
      </p:sp>
      <p:sp>
        <p:nvSpPr>
          <p:cNvPr id="5" name="Footer Placeholder 4"/>
          <p:cNvSpPr>
            <a:spLocks noGrp="1"/>
          </p:cNvSpPr>
          <p:nvPr>
            <p:ph type="ftr" sz="quarter" idx="11"/>
          </p:nvPr>
        </p:nvSpPr>
        <p:spPr/>
        <p:txBody>
          <a:bodyPr/>
          <a:lstStyle/>
          <a:p>
            <a:r>
              <a:rPr lang="hu-HU" smtClean="0"/>
              <a:t>cs162 fa14 L#</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20</a:t>
            </a:fld>
            <a:endParaRPr lang="en-US"/>
          </a:p>
        </p:txBody>
      </p:sp>
      <p:graphicFrame>
        <p:nvGraphicFramePr>
          <p:cNvPr id="7" name="Chart 6"/>
          <p:cNvGraphicFramePr>
            <a:graphicFrameLocks/>
          </p:cNvGraphicFramePr>
          <p:nvPr>
            <p:extLst>
              <p:ext uri="{D42A27DB-BD31-4B8C-83A1-F6EECF244321}">
                <p14:modId xmlns:p14="http://schemas.microsoft.com/office/powerpoint/2010/main" val="2280619748"/>
              </p:ext>
            </p:extLst>
          </p:nvPr>
        </p:nvGraphicFramePr>
        <p:xfrm>
          <a:off x="1905158" y="786147"/>
          <a:ext cx="5397946" cy="38702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76076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into detail on TLB</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62138317-85A8-3D4F-B336-70F1C480D127}" type="datetime1">
              <a:rPr lang="en-US" smtClean="0"/>
              <a:t>10/8/14</a:t>
            </a:fld>
            <a:endParaRPr lang="en-US"/>
          </a:p>
        </p:txBody>
      </p:sp>
      <p:sp>
        <p:nvSpPr>
          <p:cNvPr id="5" name="Footer Placeholder 4"/>
          <p:cNvSpPr>
            <a:spLocks noGrp="1"/>
          </p:cNvSpPr>
          <p:nvPr>
            <p:ph type="ftr" sz="quarter" idx="11"/>
          </p:nvPr>
        </p:nvSpPr>
        <p:spPr/>
        <p:txBody>
          <a:bodyPr/>
          <a:lstStyle/>
          <a:p>
            <a:r>
              <a:rPr lang="hu-HU" smtClean="0"/>
              <a:t>cs162 fa14 L#</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21</a:t>
            </a:fld>
            <a:endParaRPr lang="en-US"/>
          </a:p>
        </p:txBody>
      </p:sp>
    </p:spTree>
    <p:extLst>
      <p:ext uri="{BB962C8B-B14F-4D97-AF65-F5344CB8AC3E}">
        <p14:creationId xmlns:p14="http://schemas.microsoft.com/office/powerpoint/2010/main" val="3216495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a:xfrm>
            <a:off x="304800" y="152400"/>
            <a:ext cx="8458200" cy="533400"/>
          </a:xfrm>
        </p:spPr>
        <p:txBody>
          <a:bodyPr>
            <a:normAutofit fontScale="90000"/>
          </a:bodyPr>
          <a:lstStyle/>
          <a:p>
            <a:r>
              <a:rPr lang="en-US" altLang="ko-KR">
                <a:latin typeface="Helvetica" charset="0"/>
                <a:ea typeface="굴림" charset="0"/>
                <a:cs typeface="굴림" charset="0"/>
              </a:rPr>
              <a:t>What Actually Happens on a TLB Miss?</a:t>
            </a:r>
          </a:p>
        </p:txBody>
      </p:sp>
      <p:sp>
        <p:nvSpPr>
          <p:cNvPr id="44034" name="Rectangle 3"/>
          <p:cNvSpPr>
            <a:spLocks noGrp="1" noChangeArrowheads="1"/>
          </p:cNvSpPr>
          <p:nvPr>
            <p:ph type="body" idx="1"/>
          </p:nvPr>
        </p:nvSpPr>
        <p:spPr>
          <a:xfrm>
            <a:off x="152400" y="1052912"/>
            <a:ext cx="8915400" cy="5195487"/>
          </a:xfrm>
        </p:spPr>
        <p:txBody>
          <a:bodyPr>
            <a:noAutofit/>
          </a:bodyPr>
          <a:lstStyle/>
          <a:p>
            <a:pPr>
              <a:lnSpc>
                <a:spcPct val="80000"/>
              </a:lnSpc>
              <a:spcBef>
                <a:spcPct val="20000"/>
              </a:spcBef>
            </a:pPr>
            <a:r>
              <a:rPr lang="en-US" altLang="ko-KR" sz="2800" dirty="0">
                <a:latin typeface="Helvetica" charset="0"/>
                <a:ea typeface="굴림" charset="0"/>
                <a:cs typeface="굴림" charset="0"/>
              </a:rPr>
              <a:t>Hardware traversed page tables:</a:t>
            </a:r>
          </a:p>
          <a:p>
            <a:pPr lvl="1">
              <a:lnSpc>
                <a:spcPct val="80000"/>
              </a:lnSpc>
              <a:spcBef>
                <a:spcPct val="20000"/>
              </a:spcBef>
            </a:pPr>
            <a:r>
              <a:rPr lang="en-US" altLang="ko-KR" sz="2400" dirty="0">
                <a:latin typeface="Helvetica" charset="0"/>
                <a:ea typeface="굴림" charset="0"/>
                <a:cs typeface="굴림" charset="0"/>
              </a:rPr>
              <a:t>On TLB miss, hardware in MMU looks at current page table to fill TLB (may walk multiple levels)</a:t>
            </a:r>
          </a:p>
          <a:p>
            <a:pPr lvl="2">
              <a:lnSpc>
                <a:spcPct val="80000"/>
              </a:lnSpc>
              <a:spcBef>
                <a:spcPct val="20000"/>
              </a:spcBef>
            </a:pPr>
            <a:r>
              <a:rPr lang="en-US" altLang="ko-KR" sz="2000" dirty="0">
                <a:latin typeface="Helvetica" charset="0"/>
                <a:ea typeface="굴림" charset="0"/>
                <a:cs typeface="굴림" charset="0"/>
              </a:rPr>
              <a:t>If PTE valid, hardware fills TLB and processor never knows</a:t>
            </a:r>
          </a:p>
          <a:p>
            <a:pPr lvl="2">
              <a:lnSpc>
                <a:spcPct val="80000"/>
              </a:lnSpc>
              <a:spcBef>
                <a:spcPct val="20000"/>
              </a:spcBef>
            </a:pPr>
            <a:r>
              <a:rPr lang="en-US" altLang="ko-KR" sz="2000" dirty="0">
                <a:latin typeface="Helvetica" charset="0"/>
                <a:ea typeface="굴림" charset="0"/>
                <a:cs typeface="굴림" charset="0"/>
              </a:rPr>
              <a:t>If PTE marked as invalid, causes Page Fault, after which kernel decides what to do afterwards</a:t>
            </a:r>
          </a:p>
          <a:p>
            <a:pPr>
              <a:lnSpc>
                <a:spcPct val="80000"/>
              </a:lnSpc>
              <a:spcBef>
                <a:spcPct val="20000"/>
              </a:spcBef>
            </a:pPr>
            <a:endParaRPr lang="en-US" altLang="ko-KR" sz="2800" dirty="0">
              <a:latin typeface="Helvetica" charset="0"/>
              <a:ea typeface="굴림" charset="0"/>
              <a:cs typeface="굴림" charset="0"/>
            </a:endParaRPr>
          </a:p>
          <a:p>
            <a:pPr>
              <a:lnSpc>
                <a:spcPct val="80000"/>
              </a:lnSpc>
              <a:spcBef>
                <a:spcPct val="20000"/>
              </a:spcBef>
            </a:pPr>
            <a:r>
              <a:rPr lang="en-US" altLang="ko-KR" sz="2800" dirty="0">
                <a:latin typeface="Helvetica" charset="0"/>
                <a:ea typeface="굴림" charset="0"/>
                <a:cs typeface="굴림" charset="0"/>
              </a:rPr>
              <a:t>Software traversed Page tables</a:t>
            </a:r>
          </a:p>
          <a:p>
            <a:pPr lvl="1">
              <a:lnSpc>
                <a:spcPct val="80000"/>
              </a:lnSpc>
              <a:spcBef>
                <a:spcPct val="20000"/>
              </a:spcBef>
            </a:pPr>
            <a:r>
              <a:rPr lang="en-US" altLang="ko-KR" sz="2400" dirty="0">
                <a:latin typeface="Helvetica" charset="0"/>
                <a:ea typeface="굴림" charset="0"/>
                <a:cs typeface="굴림" charset="0"/>
              </a:rPr>
              <a:t>On TLB miss, processor receives TLB fault</a:t>
            </a:r>
          </a:p>
          <a:p>
            <a:pPr lvl="1">
              <a:lnSpc>
                <a:spcPct val="80000"/>
              </a:lnSpc>
              <a:spcBef>
                <a:spcPct val="20000"/>
              </a:spcBef>
            </a:pPr>
            <a:r>
              <a:rPr lang="en-US" altLang="ko-KR" sz="2400" dirty="0">
                <a:latin typeface="Helvetica" charset="0"/>
                <a:ea typeface="굴림" charset="0"/>
                <a:cs typeface="굴림" charset="0"/>
              </a:rPr>
              <a:t>Kernel traverses page table to find PTE</a:t>
            </a:r>
          </a:p>
          <a:p>
            <a:pPr lvl="2">
              <a:lnSpc>
                <a:spcPct val="80000"/>
              </a:lnSpc>
              <a:spcBef>
                <a:spcPct val="20000"/>
              </a:spcBef>
            </a:pPr>
            <a:r>
              <a:rPr lang="en-US" altLang="ko-KR" sz="2000" dirty="0">
                <a:latin typeface="Helvetica" charset="0"/>
                <a:ea typeface="굴림" charset="0"/>
                <a:cs typeface="굴림" charset="0"/>
              </a:rPr>
              <a:t>If PTE valid, fills TLB and returns from fault</a:t>
            </a:r>
          </a:p>
          <a:p>
            <a:pPr lvl="2">
              <a:lnSpc>
                <a:spcPct val="80000"/>
              </a:lnSpc>
              <a:spcBef>
                <a:spcPct val="20000"/>
              </a:spcBef>
            </a:pPr>
            <a:r>
              <a:rPr lang="en-US" altLang="ko-KR" sz="2000" dirty="0">
                <a:latin typeface="Helvetica" charset="0"/>
                <a:ea typeface="굴림" charset="0"/>
                <a:cs typeface="굴림" charset="0"/>
              </a:rPr>
              <a:t>If PTE marked as invalid, internally calls Page Fault handler</a:t>
            </a:r>
          </a:p>
          <a:p>
            <a:pPr>
              <a:lnSpc>
                <a:spcPct val="80000"/>
              </a:lnSpc>
              <a:spcBef>
                <a:spcPct val="20000"/>
              </a:spcBef>
            </a:pPr>
            <a:endParaRPr lang="en-US" altLang="ko-KR" sz="2800" dirty="0">
              <a:latin typeface="Helvetica" charset="0"/>
              <a:ea typeface="굴림" charset="0"/>
              <a:cs typeface="굴림" charset="0"/>
            </a:endParaRPr>
          </a:p>
          <a:p>
            <a:pPr>
              <a:lnSpc>
                <a:spcPct val="80000"/>
              </a:lnSpc>
              <a:spcBef>
                <a:spcPct val="20000"/>
              </a:spcBef>
            </a:pPr>
            <a:r>
              <a:rPr lang="en-US" altLang="ko-KR" sz="2800" dirty="0">
                <a:latin typeface="Helvetica" charset="0"/>
                <a:ea typeface="굴림" charset="0"/>
                <a:cs typeface="굴림" charset="0"/>
              </a:rPr>
              <a:t>Most chip sets provide hardware traversal</a:t>
            </a:r>
          </a:p>
          <a:p>
            <a:pPr lvl="1">
              <a:lnSpc>
                <a:spcPct val="80000"/>
              </a:lnSpc>
              <a:spcBef>
                <a:spcPct val="20000"/>
              </a:spcBef>
            </a:pPr>
            <a:r>
              <a:rPr lang="en-US" altLang="ko-KR" sz="2400" dirty="0">
                <a:latin typeface="Helvetica" charset="0"/>
                <a:ea typeface="굴림" charset="0"/>
                <a:cs typeface="굴림" charset="0"/>
              </a:rPr>
              <a:t>Modern operating systems tend to have more TLB faults since they use translation for many things</a:t>
            </a:r>
          </a:p>
        </p:txBody>
      </p:sp>
    </p:spTree>
    <p:extLst>
      <p:ext uri="{BB962C8B-B14F-4D97-AF65-F5344CB8AC3E}">
        <p14:creationId xmlns:p14="http://schemas.microsoft.com/office/powerpoint/2010/main" val="357614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4403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03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03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034">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403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03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034">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034">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034">
                                            <p:txEl>
                                              <p:pRg st="9" end="9"/>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4034">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03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a:xfrm>
            <a:off x="0" y="152400"/>
            <a:ext cx="9144000" cy="533400"/>
          </a:xfrm>
        </p:spPr>
        <p:txBody>
          <a:bodyPr>
            <a:normAutofit fontScale="90000"/>
          </a:bodyPr>
          <a:lstStyle/>
          <a:p>
            <a:r>
              <a:rPr lang="en-US" altLang="ko-KR">
                <a:latin typeface="Helvetica" charset="0"/>
                <a:ea typeface="굴림" charset="0"/>
                <a:cs typeface="굴림" charset="0"/>
              </a:rPr>
              <a:t>What happens on a Context Switch?</a:t>
            </a:r>
          </a:p>
        </p:txBody>
      </p:sp>
      <p:sp>
        <p:nvSpPr>
          <p:cNvPr id="799747" name="Rectangle 3"/>
          <p:cNvSpPr>
            <a:spLocks noGrp="1" noChangeArrowheads="1"/>
          </p:cNvSpPr>
          <p:nvPr>
            <p:ph type="body" idx="1"/>
          </p:nvPr>
        </p:nvSpPr>
        <p:spPr>
          <a:xfrm>
            <a:off x="0" y="990600"/>
            <a:ext cx="9144000" cy="5638800"/>
          </a:xfrm>
        </p:spPr>
        <p:txBody>
          <a:bodyPr>
            <a:normAutofit fontScale="85000" lnSpcReduction="20000"/>
          </a:bodyPr>
          <a:lstStyle/>
          <a:p>
            <a:r>
              <a:rPr lang="en-US" altLang="ko-KR" dirty="0">
                <a:latin typeface="Helvetica" charset="0"/>
                <a:ea typeface="굴림" charset="0"/>
                <a:cs typeface="굴림" charset="0"/>
              </a:rPr>
              <a:t>Need to do something, since TLBs map virtual addresses to physical addresses</a:t>
            </a:r>
          </a:p>
          <a:p>
            <a:pPr lvl="1"/>
            <a:r>
              <a:rPr lang="en-US" altLang="ko-KR" dirty="0">
                <a:latin typeface="Helvetica" charset="0"/>
                <a:ea typeface="굴림" charset="0"/>
                <a:cs typeface="굴림" charset="0"/>
              </a:rPr>
              <a:t>Address Space just changed, so TLB entries no longer valid!</a:t>
            </a:r>
          </a:p>
          <a:p>
            <a:pPr lvl="2"/>
            <a:endParaRPr lang="en-US" altLang="ko-KR" dirty="0">
              <a:latin typeface="Helvetica" charset="0"/>
              <a:ea typeface="굴림" charset="0"/>
              <a:cs typeface="굴림" charset="0"/>
            </a:endParaRPr>
          </a:p>
          <a:p>
            <a:r>
              <a:rPr lang="en-US" altLang="ko-KR" dirty="0">
                <a:latin typeface="Helvetica" charset="0"/>
                <a:ea typeface="굴림" charset="0"/>
                <a:cs typeface="굴림" charset="0"/>
              </a:rPr>
              <a:t>Options?</a:t>
            </a:r>
          </a:p>
          <a:p>
            <a:pPr lvl="1"/>
            <a:r>
              <a:rPr lang="en-US" altLang="ko-KR" dirty="0">
                <a:latin typeface="Helvetica" charset="0"/>
                <a:ea typeface="굴림" charset="0"/>
                <a:cs typeface="굴림" charset="0"/>
              </a:rPr>
              <a:t>Invalidate TLB: simple but might be expensive</a:t>
            </a:r>
          </a:p>
          <a:p>
            <a:pPr lvl="2"/>
            <a:r>
              <a:rPr lang="en-US" altLang="ko-KR" dirty="0">
                <a:latin typeface="Helvetica" charset="0"/>
                <a:ea typeface="굴림" charset="0"/>
                <a:cs typeface="굴림" charset="0"/>
              </a:rPr>
              <a:t>What if switching frequently between processes?</a:t>
            </a:r>
          </a:p>
          <a:p>
            <a:pPr lvl="1"/>
            <a:r>
              <a:rPr lang="en-US" altLang="ko-KR" dirty="0">
                <a:latin typeface="Helvetica" charset="0"/>
                <a:ea typeface="굴림" charset="0"/>
                <a:cs typeface="굴림" charset="0"/>
              </a:rPr>
              <a:t>Include </a:t>
            </a:r>
            <a:r>
              <a:rPr lang="en-US" altLang="ko-KR" dirty="0" err="1">
                <a:latin typeface="Helvetica" charset="0"/>
                <a:ea typeface="굴림" charset="0"/>
                <a:cs typeface="굴림" charset="0"/>
              </a:rPr>
              <a:t>ProcessID</a:t>
            </a:r>
            <a:r>
              <a:rPr lang="en-US" altLang="ko-KR" dirty="0">
                <a:latin typeface="Helvetica" charset="0"/>
                <a:ea typeface="굴림" charset="0"/>
                <a:cs typeface="굴림" charset="0"/>
              </a:rPr>
              <a:t> in TLB</a:t>
            </a:r>
          </a:p>
          <a:p>
            <a:pPr lvl="2"/>
            <a:r>
              <a:rPr lang="en-US" altLang="ko-KR" dirty="0">
                <a:latin typeface="Helvetica" charset="0"/>
                <a:ea typeface="굴림" charset="0"/>
                <a:cs typeface="굴림" charset="0"/>
              </a:rPr>
              <a:t>This is an architectural solution: needs hardware</a:t>
            </a:r>
          </a:p>
          <a:p>
            <a:pPr lvl="2"/>
            <a:endParaRPr lang="en-US" altLang="ko-KR" dirty="0">
              <a:latin typeface="Helvetica" charset="0"/>
              <a:ea typeface="굴림" charset="0"/>
              <a:cs typeface="굴림" charset="0"/>
            </a:endParaRPr>
          </a:p>
          <a:p>
            <a:r>
              <a:rPr lang="en-US" altLang="ko-KR" dirty="0">
                <a:latin typeface="Helvetica" charset="0"/>
                <a:ea typeface="굴림" charset="0"/>
                <a:cs typeface="굴림" charset="0"/>
              </a:rPr>
              <a:t>What if translation tables change?</a:t>
            </a:r>
          </a:p>
          <a:p>
            <a:pPr lvl="1"/>
            <a:r>
              <a:rPr lang="en-US" altLang="ko-KR" dirty="0">
                <a:latin typeface="Helvetica" charset="0"/>
                <a:ea typeface="굴림" charset="0"/>
                <a:cs typeface="굴림" charset="0"/>
              </a:rPr>
              <a:t>For example, to move page from memory to disk or vice versa…</a:t>
            </a:r>
          </a:p>
          <a:p>
            <a:pPr lvl="1"/>
            <a:r>
              <a:rPr lang="en-US" altLang="ko-KR" dirty="0">
                <a:latin typeface="Helvetica" charset="0"/>
                <a:ea typeface="굴림" charset="0"/>
                <a:cs typeface="굴림" charset="0"/>
              </a:rPr>
              <a:t>Must invalidate TLB entry!</a:t>
            </a:r>
          </a:p>
          <a:p>
            <a:pPr lvl="2"/>
            <a:r>
              <a:rPr lang="en-US" altLang="ko-KR" dirty="0">
                <a:latin typeface="Helvetica" charset="0"/>
                <a:ea typeface="굴림" charset="0"/>
                <a:cs typeface="굴림" charset="0"/>
              </a:rPr>
              <a:t>Otherwise, might think that page is still in memory!</a:t>
            </a:r>
          </a:p>
        </p:txBody>
      </p:sp>
    </p:spTree>
    <p:extLst>
      <p:ext uri="{BB962C8B-B14F-4D97-AF65-F5344CB8AC3E}">
        <p14:creationId xmlns:p14="http://schemas.microsoft.com/office/powerpoint/2010/main" val="3186925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99747">
                                            <p:txEl>
                                              <p:pRg st="0" end="0"/>
                                            </p:txEl>
                                          </p:spTgt>
                                        </p:tgtEl>
                                        <p:attrNameLst>
                                          <p:attrName>style.visibility</p:attrName>
                                        </p:attrNameLst>
                                      </p:cBhvr>
                                      <p:to>
                                        <p:strVal val="visible"/>
                                      </p:to>
                                    </p:set>
                                    <p:anim calcmode="lin" valueType="num">
                                      <p:cBhvr additive="base">
                                        <p:cTn id="7" dur="500" fill="hold"/>
                                        <p:tgtEl>
                                          <p:spTgt spid="7997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9974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99747">
                                            <p:txEl>
                                              <p:pRg st="1" end="1"/>
                                            </p:txEl>
                                          </p:spTgt>
                                        </p:tgtEl>
                                        <p:attrNameLst>
                                          <p:attrName>style.visibility</p:attrName>
                                        </p:attrNameLst>
                                      </p:cBhvr>
                                      <p:to>
                                        <p:strVal val="visible"/>
                                      </p:to>
                                    </p:set>
                                    <p:anim calcmode="lin" valueType="num">
                                      <p:cBhvr additive="base">
                                        <p:cTn id="11" dur="500" fill="hold"/>
                                        <p:tgtEl>
                                          <p:spTgt spid="79974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997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99747">
                                            <p:txEl>
                                              <p:pRg st="3" end="3"/>
                                            </p:txEl>
                                          </p:spTgt>
                                        </p:tgtEl>
                                        <p:attrNameLst>
                                          <p:attrName>style.visibility</p:attrName>
                                        </p:attrNameLst>
                                      </p:cBhvr>
                                      <p:to>
                                        <p:strVal val="visible"/>
                                      </p:to>
                                    </p:set>
                                    <p:anim calcmode="lin" valueType="num">
                                      <p:cBhvr additive="base">
                                        <p:cTn id="17" dur="500" fill="hold"/>
                                        <p:tgtEl>
                                          <p:spTgt spid="799747">
                                            <p:txEl>
                                              <p:pRg st="3" end="3"/>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997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799747">
                                            <p:txEl>
                                              <p:pRg st="4" end="4"/>
                                            </p:txEl>
                                          </p:spTgt>
                                        </p:tgtEl>
                                        <p:attrNameLst>
                                          <p:attrName>style.visibility</p:attrName>
                                        </p:attrNameLst>
                                      </p:cBhvr>
                                      <p:to>
                                        <p:strVal val="visible"/>
                                      </p:to>
                                    </p:set>
                                    <p:anim calcmode="lin" valueType="num">
                                      <p:cBhvr additive="base">
                                        <p:cTn id="23" dur="500" fill="hold"/>
                                        <p:tgtEl>
                                          <p:spTgt spid="799747">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799747">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799747">
                                            <p:txEl>
                                              <p:pRg st="5" end="5"/>
                                            </p:txEl>
                                          </p:spTgt>
                                        </p:tgtEl>
                                        <p:attrNameLst>
                                          <p:attrName>style.visibility</p:attrName>
                                        </p:attrNameLst>
                                      </p:cBhvr>
                                      <p:to>
                                        <p:strVal val="visible"/>
                                      </p:to>
                                    </p:set>
                                    <p:anim calcmode="lin" valueType="num">
                                      <p:cBhvr additive="base">
                                        <p:cTn id="27" dur="500" fill="hold"/>
                                        <p:tgtEl>
                                          <p:spTgt spid="799747">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79974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799747">
                                            <p:txEl>
                                              <p:pRg st="6" end="6"/>
                                            </p:txEl>
                                          </p:spTgt>
                                        </p:tgtEl>
                                        <p:attrNameLst>
                                          <p:attrName>style.visibility</p:attrName>
                                        </p:attrNameLst>
                                      </p:cBhvr>
                                      <p:to>
                                        <p:strVal val="visible"/>
                                      </p:to>
                                    </p:set>
                                    <p:anim calcmode="lin" valueType="num">
                                      <p:cBhvr additive="base">
                                        <p:cTn id="33" dur="500" fill="hold"/>
                                        <p:tgtEl>
                                          <p:spTgt spid="799747">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799747">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799747">
                                            <p:txEl>
                                              <p:pRg st="7" end="7"/>
                                            </p:txEl>
                                          </p:spTgt>
                                        </p:tgtEl>
                                        <p:attrNameLst>
                                          <p:attrName>style.visibility</p:attrName>
                                        </p:attrNameLst>
                                      </p:cBhvr>
                                      <p:to>
                                        <p:strVal val="visible"/>
                                      </p:to>
                                    </p:set>
                                    <p:anim calcmode="lin" valueType="num">
                                      <p:cBhvr additive="base">
                                        <p:cTn id="37" dur="500" fill="hold"/>
                                        <p:tgtEl>
                                          <p:spTgt spid="799747">
                                            <p:txEl>
                                              <p:pRg st="7" end="7"/>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9974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799747">
                                            <p:txEl>
                                              <p:pRg st="9" end="9"/>
                                            </p:txEl>
                                          </p:spTgt>
                                        </p:tgtEl>
                                        <p:attrNameLst>
                                          <p:attrName>style.visibility</p:attrName>
                                        </p:attrNameLst>
                                      </p:cBhvr>
                                      <p:to>
                                        <p:strVal val="visible"/>
                                      </p:to>
                                    </p:set>
                                    <p:anim calcmode="lin" valueType="num">
                                      <p:cBhvr additive="base">
                                        <p:cTn id="43" dur="500" fill="hold"/>
                                        <p:tgtEl>
                                          <p:spTgt spid="799747">
                                            <p:txEl>
                                              <p:pRg st="9" end="9"/>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799747">
                                            <p:txEl>
                                              <p:pRg st="9" end="9"/>
                                            </p:tx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799747">
                                            <p:txEl>
                                              <p:pRg st="10" end="10"/>
                                            </p:txEl>
                                          </p:spTgt>
                                        </p:tgtEl>
                                        <p:attrNameLst>
                                          <p:attrName>style.visibility</p:attrName>
                                        </p:attrNameLst>
                                      </p:cBhvr>
                                      <p:to>
                                        <p:strVal val="visible"/>
                                      </p:to>
                                    </p:set>
                                    <p:anim calcmode="lin" valueType="num">
                                      <p:cBhvr additive="base">
                                        <p:cTn id="47" dur="500" fill="hold"/>
                                        <p:tgtEl>
                                          <p:spTgt spid="799747">
                                            <p:txEl>
                                              <p:pRg st="10" end="1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799747">
                                            <p:txEl>
                                              <p:pRg st="10" end="10"/>
                                            </p:txEl>
                                          </p:spTgt>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799747">
                                            <p:txEl>
                                              <p:pRg st="11" end="11"/>
                                            </p:txEl>
                                          </p:spTgt>
                                        </p:tgtEl>
                                        <p:attrNameLst>
                                          <p:attrName>style.visibility</p:attrName>
                                        </p:attrNameLst>
                                      </p:cBhvr>
                                      <p:to>
                                        <p:strVal val="visible"/>
                                      </p:to>
                                    </p:set>
                                    <p:anim calcmode="lin" valueType="num">
                                      <p:cBhvr additive="base">
                                        <p:cTn id="51" dur="500" fill="hold"/>
                                        <p:tgtEl>
                                          <p:spTgt spid="799747">
                                            <p:txEl>
                                              <p:pRg st="11" end="11"/>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799747">
                                            <p:txEl>
                                              <p:pRg st="11" end="11"/>
                                            </p:txEl>
                                          </p:spTgt>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799747">
                                            <p:txEl>
                                              <p:pRg st="12" end="12"/>
                                            </p:txEl>
                                          </p:spTgt>
                                        </p:tgtEl>
                                        <p:attrNameLst>
                                          <p:attrName>style.visibility</p:attrName>
                                        </p:attrNameLst>
                                      </p:cBhvr>
                                      <p:to>
                                        <p:strVal val="visible"/>
                                      </p:to>
                                    </p:set>
                                    <p:anim calcmode="lin" valueType="num">
                                      <p:cBhvr additive="base">
                                        <p:cTn id="55" dur="500" fill="hold"/>
                                        <p:tgtEl>
                                          <p:spTgt spid="799747">
                                            <p:txEl>
                                              <p:pRg st="12" end="12"/>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799747">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747"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a:xfrm>
            <a:off x="0" y="0"/>
            <a:ext cx="9144000" cy="533400"/>
          </a:xfrm>
        </p:spPr>
        <p:txBody>
          <a:bodyPr>
            <a:normAutofit fontScale="90000"/>
          </a:bodyPr>
          <a:lstStyle/>
          <a:p>
            <a:r>
              <a:rPr lang="en-US" altLang="ko-KR">
                <a:latin typeface="Helvetica" charset="0"/>
                <a:ea typeface="굴림" charset="0"/>
                <a:cs typeface="굴림" charset="0"/>
              </a:rPr>
              <a:t>What TLB organization makes sense?</a:t>
            </a:r>
          </a:p>
        </p:txBody>
      </p:sp>
      <p:sp>
        <p:nvSpPr>
          <p:cNvPr id="800771" name="Rectangle 3"/>
          <p:cNvSpPr>
            <a:spLocks noGrp="1" noChangeArrowheads="1"/>
          </p:cNvSpPr>
          <p:nvPr>
            <p:ph type="body" idx="1"/>
          </p:nvPr>
        </p:nvSpPr>
        <p:spPr>
          <a:xfrm>
            <a:off x="152400" y="2105826"/>
            <a:ext cx="9144000" cy="4752174"/>
          </a:xfrm>
        </p:spPr>
        <p:txBody>
          <a:bodyPr>
            <a:normAutofit/>
          </a:bodyPr>
          <a:lstStyle/>
          <a:p>
            <a:pPr>
              <a:lnSpc>
                <a:spcPct val="80000"/>
              </a:lnSpc>
              <a:spcBef>
                <a:spcPct val="20000"/>
              </a:spcBef>
            </a:pPr>
            <a:r>
              <a:rPr lang="en-US" altLang="ko-KR" sz="2800" dirty="0">
                <a:latin typeface="Helvetica" charset="0"/>
                <a:ea typeface="굴림" charset="0"/>
                <a:cs typeface="굴림" charset="0"/>
              </a:rPr>
              <a:t>Needs to be really fast</a:t>
            </a:r>
          </a:p>
          <a:p>
            <a:pPr lvl="1">
              <a:lnSpc>
                <a:spcPct val="80000"/>
              </a:lnSpc>
              <a:spcBef>
                <a:spcPct val="20000"/>
              </a:spcBef>
            </a:pPr>
            <a:r>
              <a:rPr lang="en-US" altLang="ko-KR" sz="2400" dirty="0">
                <a:latin typeface="Helvetica" charset="0"/>
                <a:ea typeface="굴림" charset="0"/>
                <a:cs typeface="굴림" charset="0"/>
              </a:rPr>
              <a:t>Critical path of memory access </a:t>
            </a:r>
          </a:p>
          <a:p>
            <a:pPr lvl="1">
              <a:lnSpc>
                <a:spcPct val="80000"/>
              </a:lnSpc>
              <a:spcBef>
                <a:spcPct val="20000"/>
              </a:spcBef>
            </a:pPr>
            <a:r>
              <a:rPr lang="en-US" altLang="ko-KR" sz="2400" dirty="0">
                <a:latin typeface="Helvetica" charset="0"/>
                <a:ea typeface="굴림" charset="0"/>
                <a:cs typeface="굴림" charset="0"/>
              </a:rPr>
              <a:t>Seems to argue for Direct Mapped or Low Associativity</a:t>
            </a:r>
          </a:p>
          <a:p>
            <a:pPr>
              <a:lnSpc>
                <a:spcPct val="80000"/>
              </a:lnSpc>
              <a:spcBef>
                <a:spcPct val="20000"/>
              </a:spcBef>
            </a:pPr>
            <a:r>
              <a:rPr lang="en-US" altLang="ko-KR" sz="2800" dirty="0">
                <a:latin typeface="Helvetica" charset="0"/>
                <a:ea typeface="굴림" charset="0"/>
                <a:cs typeface="굴림" charset="0"/>
              </a:rPr>
              <a:t>However, needs to have very few conflicts!</a:t>
            </a:r>
          </a:p>
          <a:p>
            <a:pPr lvl="1">
              <a:lnSpc>
                <a:spcPct val="80000"/>
              </a:lnSpc>
              <a:spcBef>
                <a:spcPct val="20000"/>
              </a:spcBef>
            </a:pPr>
            <a:r>
              <a:rPr lang="en-US" altLang="ko-KR" sz="2400" dirty="0">
                <a:latin typeface="Helvetica" charset="0"/>
                <a:ea typeface="굴림" charset="0"/>
                <a:cs typeface="굴림" charset="0"/>
              </a:rPr>
              <a:t>With TLB, the Miss Time extremely high!</a:t>
            </a:r>
          </a:p>
          <a:p>
            <a:pPr lvl="1">
              <a:lnSpc>
                <a:spcPct val="80000"/>
              </a:lnSpc>
              <a:spcBef>
                <a:spcPct val="20000"/>
              </a:spcBef>
            </a:pPr>
            <a:r>
              <a:rPr lang="en-US" altLang="ko-KR" sz="2400" dirty="0">
                <a:solidFill>
                  <a:schemeClr val="hlink"/>
                </a:solidFill>
                <a:latin typeface="Helvetica" charset="0"/>
                <a:ea typeface="굴림" charset="0"/>
                <a:cs typeface="굴림" charset="0"/>
              </a:rPr>
              <a:t>This argues that cost of Conflict (Miss Time) is much higher than slightly increased cost of access (Hit Time)</a:t>
            </a:r>
          </a:p>
          <a:p>
            <a:pPr>
              <a:lnSpc>
                <a:spcPct val="80000"/>
              </a:lnSpc>
              <a:spcBef>
                <a:spcPct val="20000"/>
              </a:spcBef>
            </a:pPr>
            <a:r>
              <a:rPr lang="en-US" altLang="ko-KR" sz="2800" dirty="0">
                <a:solidFill>
                  <a:schemeClr val="hlink"/>
                </a:solidFill>
                <a:latin typeface="Helvetica" charset="0"/>
                <a:ea typeface="굴림" charset="0"/>
                <a:cs typeface="굴림" charset="0"/>
              </a:rPr>
              <a:t>Thrashing: </a:t>
            </a:r>
            <a:r>
              <a:rPr lang="en-US" altLang="ko-KR" sz="2800" dirty="0">
                <a:latin typeface="Helvetica" charset="0"/>
                <a:ea typeface="굴림" charset="0"/>
                <a:cs typeface="굴림" charset="0"/>
              </a:rPr>
              <a:t>continuous conflicts between accesses</a:t>
            </a:r>
          </a:p>
          <a:p>
            <a:pPr lvl="1">
              <a:lnSpc>
                <a:spcPct val="80000"/>
              </a:lnSpc>
              <a:spcBef>
                <a:spcPct val="20000"/>
              </a:spcBef>
            </a:pPr>
            <a:r>
              <a:rPr lang="en-US" altLang="ko-KR" sz="2400" dirty="0">
                <a:latin typeface="Helvetica" charset="0"/>
                <a:ea typeface="굴림" charset="0"/>
                <a:cs typeface="굴림" charset="0"/>
              </a:rPr>
              <a:t>What if use low order bits of page as index into TLB?</a:t>
            </a:r>
          </a:p>
          <a:p>
            <a:pPr lvl="2">
              <a:lnSpc>
                <a:spcPct val="80000"/>
              </a:lnSpc>
              <a:spcBef>
                <a:spcPct val="20000"/>
              </a:spcBef>
            </a:pPr>
            <a:r>
              <a:rPr lang="en-US" altLang="ko-KR" sz="2000" dirty="0">
                <a:latin typeface="Helvetica" charset="0"/>
                <a:ea typeface="굴림" charset="0"/>
                <a:cs typeface="굴림" charset="0"/>
              </a:rPr>
              <a:t>First page of code, data, stack may map to same entry</a:t>
            </a:r>
          </a:p>
          <a:p>
            <a:pPr lvl="2">
              <a:lnSpc>
                <a:spcPct val="80000"/>
              </a:lnSpc>
              <a:spcBef>
                <a:spcPct val="20000"/>
              </a:spcBef>
            </a:pPr>
            <a:r>
              <a:rPr lang="en-US" altLang="ko-KR" sz="2000" dirty="0">
                <a:latin typeface="Helvetica" charset="0"/>
                <a:ea typeface="굴림" charset="0"/>
                <a:cs typeface="굴림" charset="0"/>
              </a:rPr>
              <a:t>Need 3-way associativity at least?</a:t>
            </a:r>
          </a:p>
          <a:p>
            <a:pPr lvl="1">
              <a:lnSpc>
                <a:spcPct val="80000"/>
              </a:lnSpc>
              <a:spcBef>
                <a:spcPct val="20000"/>
              </a:spcBef>
            </a:pPr>
            <a:r>
              <a:rPr lang="en-US" altLang="ko-KR" sz="2400" dirty="0">
                <a:latin typeface="Helvetica" charset="0"/>
                <a:ea typeface="굴림" charset="0"/>
                <a:cs typeface="굴림" charset="0"/>
              </a:rPr>
              <a:t>What if use high order bits as index?</a:t>
            </a:r>
          </a:p>
          <a:p>
            <a:pPr lvl="2">
              <a:lnSpc>
                <a:spcPct val="80000"/>
              </a:lnSpc>
              <a:spcBef>
                <a:spcPct val="20000"/>
              </a:spcBef>
            </a:pPr>
            <a:r>
              <a:rPr lang="en-US" altLang="ko-KR" sz="2000" dirty="0">
                <a:latin typeface="Helvetica" charset="0"/>
                <a:ea typeface="굴림" charset="0"/>
                <a:cs typeface="굴림" charset="0"/>
              </a:rPr>
              <a:t>TLB mostly unused for small programs</a:t>
            </a:r>
            <a:endParaRPr lang="en-US" altLang="ko-KR" sz="2000" dirty="0">
              <a:solidFill>
                <a:schemeClr val="hlink"/>
              </a:solidFill>
              <a:latin typeface="Helvetica" charset="0"/>
              <a:ea typeface="굴림" charset="0"/>
              <a:cs typeface="굴림" charset="0"/>
            </a:endParaRPr>
          </a:p>
        </p:txBody>
      </p:sp>
      <p:grpSp>
        <p:nvGrpSpPr>
          <p:cNvPr id="61443" name="Group 4"/>
          <p:cNvGrpSpPr>
            <a:grpSpLocks/>
          </p:cNvGrpSpPr>
          <p:nvPr/>
        </p:nvGrpSpPr>
        <p:grpSpPr bwMode="auto">
          <a:xfrm>
            <a:off x="1600200" y="685800"/>
            <a:ext cx="6019800" cy="928688"/>
            <a:chOff x="576" y="528"/>
            <a:chExt cx="4777" cy="768"/>
          </a:xfrm>
        </p:grpSpPr>
        <p:sp>
          <p:nvSpPr>
            <p:cNvPr id="61444" name="Oval 5"/>
            <p:cNvSpPr>
              <a:spLocks noChangeArrowheads="1"/>
            </p:cNvSpPr>
            <p:nvPr/>
          </p:nvSpPr>
          <p:spPr bwMode="auto">
            <a:xfrm>
              <a:off x="576" y="552"/>
              <a:ext cx="816" cy="720"/>
            </a:xfrm>
            <a:prstGeom prst="ellipse">
              <a:avLst/>
            </a:prstGeom>
            <a:solidFill>
              <a:srgbClr val="2A40E2"/>
            </a:solidFill>
            <a:ln w="38100">
              <a:solidFill>
                <a:schemeClr val="tx1"/>
              </a:solidFill>
              <a:round/>
              <a:headEnd/>
              <a:tailEnd/>
            </a:ln>
          </p:spPr>
          <p:txBody>
            <a:bodyPr wrap="none" lIns="90478" tIns="44445" rIns="90478" bIns="44445" anchor="ctr"/>
            <a:lstStyle/>
            <a:p>
              <a:r>
                <a:rPr lang="en-US" altLang="ko-KR">
                  <a:latin typeface="Helvetica" charset="0"/>
                  <a:cs typeface="Helvetica" charset="0"/>
                </a:rPr>
                <a:t>CPU</a:t>
              </a:r>
            </a:p>
          </p:txBody>
        </p:sp>
        <p:sp>
          <p:nvSpPr>
            <p:cNvPr id="61445" name="Rectangle 6"/>
            <p:cNvSpPr>
              <a:spLocks noChangeArrowheads="1"/>
            </p:cNvSpPr>
            <p:nvPr/>
          </p:nvSpPr>
          <p:spPr bwMode="auto">
            <a:xfrm>
              <a:off x="1824" y="528"/>
              <a:ext cx="672" cy="768"/>
            </a:xfrm>
            <a:prstGeom prst="rect">
              <a:avLst/>
            </a:prstGeom>
            <a:solidFill>
              <a:srgbClr val="FF96DA"/>
            </a:solidFill>
            <a:ln w="38100">
              <a:solidFill>
                <a:schemeClr val="tx1"/>
              </a:solidFill>
              <a:miter lim="800000"/>
              <a:headEnd/>
              <a:tailEnd/>
            </a:ln>
          </p:spPr>
          <p:txBody>
            <a:bodyPr wrap="none" lIns="90478" tIns="44445" rIns="90478" bIns="44445" anchor="ctr"/>
            <a:lstStyle/>
            <a:p>
              <a:r>
                <a:rPr lang="en-US" altLang="ko-KR">
                  <a:latin typeface="Helvetica" charset="0"/>
                  <a:cs typeface="Helvetica" charset="0"/>
                </a:rPr>
                <a:t>TLB</a:t>
              </a:r>
            </a:p>
          </p:txBody>
        </p:sp>
        <p:sp>
          <p:nvSpPr>
            <p:cNvPr id="61446" name="Rectangle 7"/>
            <p:cNvSpPr>
              <a:spLocks noChangeArrowheads="1"/>
            </p:cNvSpPr>
            <p:nvPr/>
          </p:nvSpPr>
          <p:spPr bwMode="auto">
            <a:xfrm>
              <a:off x="2928" y="528"/>
              <a:ext cx="960" cy="768"/>
            </a:xfrm>
            <a:prstGeom prst="rect">
              <a:avLst/>
            </a:prstGeom>
            <a:solidFill>
              <a:srgbClr val="00FFFF"/>
            </a:solidFill>
            <a:ln w="38100">
              <a:solidFill>
                <a:schemeClr val="tx1"/>
              </a:solidFill>
              <a:miter lim="800000"/>
              <a:headEnd/>
              <a:tailEnd/>
            </a:ln>
          </p:spPr>
          <p:txBody>
            <a:bodyPr wrap="none" lIns="90478" tIns="44445" rIns="90478" bIns="44445" anchor="ctr"/>
            <a:lstStyle/>
            <a:p>
              <a:r>
                <a:rPr lang="en-US" altLang="ko-KR">
                  <a:latin typeface="Helvetica" charset="0"/>
                  <a:cs typeface="Helvetica" charset="0"/>
                </a:rPr>
                <a:t>Cache</a:t>
              </a:r>
            </a:p>
          </p:txBody>
        </p:sp>
        <p:sp>
          <p:nvSpPr>
            <p:cNvPr id="61447" name="Rectangle 8"/>
            <p:cNvSpPr>
              <a:spLocks noChangeArrowheads="1"/>
            </p:cNvSpPr>
            <p:nvPr/>
          </p:nvSpPr>
          <p:spPr bwMode="auto">
            <a:xfrm>
              <a:off x="4320" y="528"/>
              <a:ext cx="1033" cy="768"/>
            </a:xfrm>
            <a:prstGeom prst="rect">
              <a:avLst/>
            </a:prstGeom>
            <a:solidFill>
              <a:srgbClr val="99FFCC"/>
            </a:solidFill>
            <a:ln w="38100">
              <a:solidFill>
                <a:schemeClr val="tx1"/>
              </a:solidFill>
              <a:miter lim="800000"/>
              <a:headEnd/>
              <a:tailEnd/>
            </a:ln>
          </p:spPr>
          <p:txBody>
            <a:bodyPr wrap="none" lIns="90478" tIns="44445" rIns="90478" bIns="44445" anchor="ctr"/>
            <a:lstStyle/>
            <a:p>
              <a:r>
                <a:rPr lang="en-US" altLang="ko-KR">
                  <a:latin typeface="Helvetica" charset="0"/>
                  <a:cs typeface="Helvetica" charset="0"/>
                </a:rPr>
                <a:t>Memory</a:t>
              </a:r>
            </a:p>
          </p:txBody>
        </p:sp>
        <p:sp>
          <p:nvSpPr>
            <p:cNvPr id="61448" name="Line 9"/>
            <p:cNvSpPr>
              <a:spLocks noChangeShapeType="1"/>
            </p:cNvSpPr>
            <p:nvPr/>
          </p:nvSpPr>
          <p:spPr bwMode="auto">
            <a:xfrm>
              <a:off x="1392" y="912"/>
              <a:ext cx="43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p>
          </p:txBody>
        </p:sp>
        <p:sp>
          <p:nvSpPr>
            <p:cNvPr id="61449" name="Line 10"/>
            <p:cNvSpPr>
              <a:spLocks noChangeShapeType="1"/>
            </p:cNvSpPr>
            <p:nvPr/>
          </p:nvSpPr>
          <p:spPr bwMode="auto">
            <a:xfrm>
              <a:off x="2496" y="912"/>
              <a:ext cx="43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p>
          </p:txBody>
        </p:sp>
        <p:sp>
          <p:nvSpPr>
            <p:cNvPr id="61450" name="Line 11"/>
            <p:cNvSpPr>
              <a:spLocks noChangeShapeType="1"/>
            </p:cNvSpPr>
            <p:nvPr/>
          </p:nvSpPr>
          <p:spPr bwMode="auto">
            <a:xfrm>
              <a:off x="3888" y="912"/>
              <a:ext cx="43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p>
          </p:txBody>
        </p:sp>
      </p:grpSp>
    </p:spTree>
    <p:extLst>
      <p:ext uri="{BB962C8B-B14F-4D97-AF65-F5344CB8AC3E}">
        <p14:creationId xmlns:p14="http://schemas.microsoft.com/office/powerpoint/2010/main" val="2022433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00771">
                                            <p:txEl>
                                              <p:pRg st="0" end="0"/>
                                            </p:txEl>
                                          </p:spTgt>
                                        </p:tgtEl>
                                        <p:attrNameLst>
                                          <p:attrName>style.visibility</p:attrName>
                                        </p:attrNameLst>
                                      </p:cBhvr>
                                      <p:to>
                                        <p:strVal val="visible"/>
                                      </p:to>
                                    </p:set>
                                    <p:anim calcmode="lin" valueType="num">
                                      <p:cBhvr additive="base">
                                        <p:cTn id="7" dur="500" fill="hold"/>
                                        <p:tgtEl>
                                          <p:spTgt spid="80077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0077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800771">
                                            <p:txEl>
                                              <p:pRg st="1" end="1"/>
                                            </p:txEl>
                                          </p:spTgt>
                                        </p:tgtEl>
                                        <p:attrNameLst>
                                          <p:attrName>style.visibility</p:attrName>
                                        </p:attrNameLst>
                                      </p:cBhvr>
                                      <p:to>
                                        <p:strVal val="visible"/>
                                      </p:to>
                                    </p:set>
                                    <p:anim calcmode="lin" valueType="num">
                                      <p:cBhvr additive="base">
                                        <p:cTn id="11" dur="500" fill="hold"/>
                                        <p:tgtEl>
                                          <p:spTgt spid="80077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80077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800771">
                                            <p:txEl>
                                              <p:pRg st="2" end="2"/>
                                            </p:txEl>
                                          </p:spTgt>
                                        </p:tgtEl>
                                        <p:attrNameLst>
                                          <p:attrName>style.visibility</p:attrName>
                                        </p:attrNameLst>
                                      </p:cBhvr>
                                      <p:to>
                                        <p:strVal val="visible"/>
                                      </p:to>
                                    </p:set>
                                    <p:anim calcmode="lin" valueType="num">
                                      <p:cBhvr additive="base">
                                        <p:cTn id="15" dur="500" fill="hold"/>
                                        <p:tgtEl>
                                          <p:spTgt spid="800771">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8007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800771">
                                            <p:txEl>
                                              <p:pRg st="3" end="3"/>
                                            </p:txEl>
                                          </p:spTgt>
                                        </p:tgtEl>
                                        <p:attrNameLst>
                                          <p:attrName>style.visibility</p:attrName>
                                        </p:attrNameLst>
                                      </p:cBhvr>
                                      <p:to>
                                        <p:strVal val="visible"/>
                                      </p:to>
                                    </p:set>
                                    <p:anim calcmode="lin" valueType="num">
                                      <p:cBhvr additive="base">
                                        <p:cTn id="21" dur="500" fill="hold"/>
                                        <p:tgtEl>
                                          <p:spTgt spid="800771">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800771">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800771">
                                            <p:txEl>
                                              <p:pRg st="4" end="4"/>
                                            </p:txEl>
                                          </p:spTgt>
                                        </p:tgtEl>
                                        <p:attrNameLst>
                                          <p:attrName>style.visibility</p:attrName>
                                        </p:attrNameLst>
                                      </p:cBhvr>
                                      <p:to>
                                        <p:strVal val="visible"/>
                                      </p:to>
                                    </p:set>
                                    <p:anim calcmode="lin" valueType="num">
                                      <p:cBhvr additive="base">
                                        <p:cTn id="25" dur="500" fill="hold"/>
                                        <p:tgtEl>
                                          <p:spTgt spid="800771">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00771">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800771">
                                            <p:txEl>
                                              <p:pRg st="5" end="5"/>
                                            </p:txEl>
                                          </p:spTgt>
                                        </p:tgtEl>
                                        <p:attrNameLst>
                                          <p:attrName>style.visibility</p:attrName>
                                        </p:attrNameLst>
                                      </p:cBhvr>
                                      <p:to>
                                        <p:strVal val="visible"/>
                                      </p:to>
                                    </p:set>
                                    <p:anim calcmode="lin" valueType="num">
                                      <p:cBhvr additive="base">
                                        <p:cTn id="29" dur="500" fill="hold"/>
                                        <p:tgtEl>
                                          <p:spTgt spid="800771">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80077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800771">
                                            <p:txEl>
                                              <p:pRg st="6" end="6"/>
                                            </p:txEl>
                                          </p:spTgt>
                                        </p:tgtEl>
                                        <p:attrNameLst>
                                          <p:attrName>style.visibility</p:attrName>
                                        </p:attrNameLst>
                                      </p:cBhvr>
                                      <p:to>
                                        <p:strVal val="visible"/>
                                      </p:to>
                                    </p:set>
                                    <p:anim calcmode="lin" valueType="num">
                                      <p:cBhvr additive="base">
                                        <p:cTn id="35" dur="500" fill="hold"/>
                                        <p:tgtEl>
                                          <p:spTgt spid="800771">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80077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800771">
                                            <p:txEl>
                                              <p:pRg st="7" end="7"/>
                                            </p:txEl>
                                          </p:spTgt>
                                        </p:tgtEl>
                                        <p:attrNameLst>
                                          <p:attrName>style.visibility</p:attrName>
                                        </p:attrNameLst>
                                      </p:cBhvr>
                                      <p:to>
                                        <p:strVal val="visible"/>
                                      </p:to>
                                    </p:set>
                                    <p:anim calcmode="lin" valueType="num">
                                      <p:cBhvr additive="base">
                                        <p:cTn id="41" dur="500" fill="hold"/>
                                        <p:tgtEl>
                                          <p:spTgt spid="800771">
                                            <p:txEl>
                                              <p:pRg st="7" end="7"/>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800771">
                                            <p:txEl>
                                              <p:pRg st="7" end="7"/>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800771">
                                            <p:txEl>
                                              <p:pRg st="8" end="8"/>
                                            </p:txEl>
                                          </p:spTgt>
                                        </p:tgtEl>
                                        <p:attrNameLst>
                                          <p:attrName>style.visibility</p:attrName>
                                        </p:attrNameLst>
                                      </p:cBhvr>
                                      <p:to>
                                        <p:strVal val="visible"/>
                                      </p:to>
                                    </p:set>
                                    <p:anim calcmode="lin" valueType="num">
                                      <p:cBhvr additive="base">
                                        <p:cTn id="45" dur="500" fill="hold"/>
                                        <p:tgtEl>
                                          <p:spTgt spid="800771">
                                            <p:txEl>
                                              <p:pRg st="8" end="8"/>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80077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800771">
                                            <p:txEl>
                                              <p:pRg st="9" end="9"/>
                                            </p:txEl>
                                          </p:spTgt>
                                        </p:tgtEl>
                                        <p:attrNameLst>
                                          <p:attrName>style.visibility</p:attrName>
                                        </p:attrNameLst>
                                      </p:cBhvr>
                                      <p:to>
                                        <p:strVal val="visible"/>
                                      </p:to>
                                    </p:set>
                                    <p:anim calcmode="lin" valueType="num">
                                      <p:cBhvr additive="base">
                                        <p:cTn id="51" dur="500" fill="hold"/>
                                        <p:tgtEl>
                                          <p:spTgt spid="800771">
                                            <p:txEl>
                                              <p:pRg st="9" end="9"/>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800771">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800771">
                                            <p:txEl>
                                              <p:pRg st="10" end="10"/>
                                            </p:txEl>
                                          </p:spTgt>
                                        </p:tgtEl>
                                        <p:attrNameLst>
                                          <p:attrName>style.visibility</p:attrName>
                                        </p:attrNameLst>
                                      </p:cBhvr>
                                      <p:to>
                                        <p:strVal val="visible"/>
                                      </p:to>
                                    </p:set>
                                    <p:anim calcmode="lin" valueType="num">
                                      <p:cBhvr additive="base">
                                        <p:cTn id="57" dur="500" fill="hold"/>
                                        <p:tgtEl>
                                          <p:spTgt spid="800771">
                                            <p:txEl>
                                              <p:pRg st="10" end="10"/>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800771">
                                            <p:txEl>
                                              <p:pRg st="10" end="10"/>
                                            </p:txEl>
                                          </p:spTgt>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800771">
                                            <p:txEl>
                                              <p:pRg st="11" end="11"/>
                                            </p:txEl>
                                          </p:spTgt>
                                        </p:tgtEl>
                                        <p:attrNameLst>
                                          <p:attrName>style.visibility</p:attrName>
                                        </p:attrNameLst>
                                      </p:cBhvr>
                                      <p:to>
                                        <p:strVal val="visible"/>
                                      </p:to>
                                    </p:set>
                                    <p:anim calcmode="lin" valueType="num">
                                      <p:cBhvr additive="base">
                                        <p:cTn id="61" dur="500" fill="hold"/>
                                        <p:tgtEl>
                                          <p:spTgt spid="800771">
                                            <p:txEl>
                                              <p:pRg st="11" end="11"/>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800771">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0771"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a:xfrm>
            <a:off x="685800" y="228600"/>
            <a:ext cx="7693025" cy="368300"/>
          </a:xfrm>
        </p:spPr>
        <p:txBody>
          <a:bodyPr>
            <a:normAutofit fontScale="90000"/>
          </a:bodyPr>
          <a:lstStyle/>
          <a:p>
            <a:r>
              <a:rPr lang="en-US" altLang="ko-KR">
                <a:latin typeface="Helvetica" charset="0"/>
                <a:ea typeface="굴림" charset="0"/>
                <a:cs typeface="굴림" charset="0"/>
              </a:rPr>
              <a:t>TLB organization: include protection</a:t>
            </a:r>
          </a:p>
        </p:txBody>
      </p:sp>
      <p:sp>
        <p:nvSpPr>
          <p:cNvPr id="801795" name="Rectangle 3"/>
          <p:cNvSpPr>
            <a:spLocks noGrp="1" noChangeArrowheads="1"/>
          </p:cNvSpPr>
          <p:nvPr>
            <p:ph type="body" idx="1"/>
          </p:nvPr>
        </p:nvSpPr>
        <p:spPr>
          <a:xfrm>
            <a:off x="304800" y="1052912"/>
            <a:ext cx="8610600" cy="5805087"/>
          </a:xfrm>
        </p:spPr>
        <p:txBody>
          <a:bodyPr>
            <a:noAutofit/>
          </a:bodyPr>
          <a:lstStyle/>
          <a:p>
            <a:pPr marL="203200" indent="-203200">
              <a:lnSpc>
                <a:spcPct val="80000"/>
              </a:lnSpc>
              <a:spcBef>
                <a:spcPct val="15000"/>
              </a:spcBef>
              <a:tabLst>
                <a:tab pos="4122738" algn="l"/>
              </a:tabLst>
            </a:pPr>
            <a:r>
              <a:rPr lang="en-US" altLang="ko-KR" sz="2800" dirty="0">
                <a:ea typeface="굴림" charset="0"/>
                <a:cs typeface="굴림" charset="0"/>
              </a:rPr>
              <a:t>How big does TLB actually have to be?</a:t>
            </a:r>
          </a:p>
          <a:p>
            <a:pPr lvl="1" indent="-190500">
              <a:lnSpc>
                <a:spcPct val="80000"/>
              </a:lnSpc>
              <a:spcBef>
                <a:spcPct val="15000"/>
              </a:spcBef>
              <a:tabLst>
                <a:tab pos="4122738" algn="l"/>
              </a:tabLst>
            </a:pPr>
            <a:r>
              <a:rPr lang="en-US" altLang="ko-KR" sz="2400" dirty="0">
                <a:ea typeface="굴림" charset="0"/>
                <a:cs typeface="굴림" charset="0"/>
              </a:rPr>
              <a:t>Usually small: 128-512 entries</a:t>
            </a:r>
          </a:p>
          <a:p>
            <a:pPr lvl="1" indent="-190500">
              <a:lnSpc>
                <a:spcPct val="80000"/>
              </a:lnSpc>
              <a:spcBef>
                <a:spcPct val="15000"/>
              </a:spcBef>
              <a:tabLst>
                <a:tab pos="4122738" algn="l"/>
              </a:tabLst>
            </a:pPr>
            <a:r>
              <a:rPr lang="en-US" altLang="ko-KR" sz="2400" dirty="0">
                <a:ea typeface="굴림" charset="0"/>
                <a:cs typeface="굴림" charset="0"/>
              </a:rPr>
              <a:t>Not very big, can support higher </a:t>
            </a:r>
            <a:r>
              <a:rPr lang="en-US" altLang="ko-KR" sz="2400" dirty="0" smtClean="0">
                <a:ea typeface="굴림" charset="0"/>
                <a:cs typeface="굴림" charset="0"/>
              </a:rPr>
              <a:t>associativity</a:t>
            </a:r>
            <a:endParaRPr lang="en-US" altLang="ko-KR" sz="2800" dirty="0">
              <a:solidFill>
                <a:schemeClr val="hlink"/>
              </a:solidFill>
              <a:ea typeface="굴림" charset="0"/>
              <a:cs typeface="굴림" charset="0"/>
            </a:endParaRPr>
          </a:p>
          <a:p>
            <a:pPr marL="203200" indent="-203200">
              <a:lnSpc>
                <a:spcPct val="80000"/>
              </a:lnSpc>
              <a:spcBef>
                <a:spcPct val="15000"/>
              </a:spcBef>
              <a:tabLst>
                <a:tab pos="4122738" algn="l"/>
              </a:tabLst>
            </a:pPr>
            <a:r>
              <a:rPr lang="en-US" altLang="ko-KR" sz="2800" dirty="0">
                <a:solidFill>
                  <a:schemeClr val="hlink"/>
                </a:solidFill>
                <a:ea typeface="굴림" charset="0"/>
                <a:cs typeface="굴림" charset="0"/>
              </a:rPr>
              <a:t>TLB usually organized as</a:t>
            </a:r>
            <a:r>
              <a:rPr lang="en-US" altLang="ko-KR" sz="2800" dirty="0">
                <a:ea typeface="굴림" charset="0"/>
                <a:cs typeface="굴림" charset="0"/>
              </a:rPr>
              <a:t> </a:t>
            </a:r>
            <a:r>
              <a:rPr lang="en-US" altLang="ko-KR" sz="2800" dirty="0">
                <a:solidFill>
                  <a:schemeClr val="hlink"/>
                </a:solidFill>
                <a:ea typeface="굴림" charset="0"/>
                <a:cs typeface="굴림" charset="0"/>
              </a:rPr>
              <a:t>fully-associative cache</a:t>
            </a:r>
          </a:p>
          <a:p>
            <a:pPr lvl="1" indent="-190500">
              <a:lnSpc>
                <a:spcPct val="80000"/>
              </a:lnSpc>
              <a:spcBef>
                <a:spcPct val="15000"/>
              </a:spcBef>
              <a:tabLst>
                <a:tab pos="4122738" algn="l"/>
              </a:tabLst>
            </a:pPr>
            <a:r>
              <a:rPr lang="en-US" altLang="ko-KR" sz="2400" dirty="0">
                <a:ea typeface="굴림" charset="0"/>
                <a:cs typeface="굴림" charset="0"/>
              </a:rPr>
              <a:t>Lookup is by Virtual Address</a:t>
            </a:r>
          </a:p>
          <a:p>
            <a:pPr lvl="1" indent="-190500">
              <a:lnSpc>
                <a:spcPct val="80000"/>
              </a:lnSpc>
              <a:spcBef>
                <a:spcPct val="15000"/>
              </a:spcBef>
              <a:tabLst>
                <a:tab pos="4122738" algn="l"/>
              </a:tabLst>
            </a:pPr>
            <a:r>
              <a:rPr lang="en-US" altLang="ko-KR" sz="2400" dirty="0">
                <a:ea typeface="굴림" charset="0"/>
                <a:cs typeface="굴림" charset="0"/>
              </a:rPr>
              <a:t>Returns Physical Address + other </a:t>
            </a:r>
            <a:r>
              <a:rPr lang="en-US" altLang="ko-KR" sz="2400" dirty="0" smtClean="0">
                <a:ea typeface="굴림" charset="0"/>
                <a:cs typeface="굴림" charset="0"/>
              </a:rPr>
              <a:t>info</a:t>
            </a:r>
            <a:endParaRPr lang="en-US" altLang="ko-KR" sz="2800" dirty="0">
              <a:ea typeface="굴림" charset="0"/>
              <a:cs typeface="굴림" charset="0"/>
            </a:endParaRPr>
          </a:p>
          <a:p>
            <a:pPr marL="203200" indent="-203200">
              <a:lnSpc>
                <a:spcPct val="80000"/>
              </a:lnSpc>
              <a:spcBef>
                <a:spcPct val="15000"/>
              </a:spcBef>
              <a:tabLst>
                <a:tab pos="4122738" algn="l"/>
              </a:tabLst>
            </a:pPr>
            <a:r>
              <a:rPr lang="en-US" altLang="ko-KR" sz="2800" dirty="0">
                <a:ea typeface="굴림" charset="0"/>
                <a:cs typeface="굴림" charset="0"/>
              </a:rPr>
              <a:t>What happens when fully-associative is too slow?</a:t>
            </a:r>
          </a:p>
          <a:p>
            <a:pPr lvl="1" indent="-190500">
              <a:lnSpc>
                <a:spcPct val="80000"/>
              </a:lnSpc>
              <a:spcBef>
                <a:spcPct val="15000"/>
              </a:spcBef>
              <a:tabLst>
                <a:tab pos="4122738" algn="l"/>
              </a:tabLst>
            </a:pPr>
            <a:r>
              <a:rPr lang="en-US" altLang="ko-KR" sz="2400" dirty="0">
                <a:ea typeface="굴림" charset="0"/>
                <a:cs typeface="굴림" charset="0"/>
              </a:rPr>
              <a:t>Put a small (4-16 entry) direct-mapped cache in front</a:t>
            </a:r>
          </a:p>
          <a:p>
            <a:pPr lvl="1" indent="-190500">
              <a:lnSpc>
                <a:spcPct val="80000"/>
              </a:lnSpc>
              <a:spcBef>
                <a:spcPct val="15000"/>
              </a:spcBef>
              <a:tabLst>
                <a:tab pos="4122738" algn="l"/>
              </a:tabLst>
            </a:pPr>
            <a:r>
              <a:rPr lang="en-US" altLang="ko-KR" sz="2400" dirty="0">
                <a:ea typeface="굴림" charset="0"/>
                <a:cs typeface="굴림" charset="0"/>
              </a:rPr>
              <a:t>Called a “TLB Slice</a:t>
            </a:r>
            <a:r>
              <a:rPr lang="en-US" altLang="ko-KR" sz="2400" dirty="0" smtClean="0">
                <a:ea typeface="굴림" charset="0"/>
                <a:cs typeface="굴림" charset="0"/>
              </a:rPr>
              <a:t>”</a:t>
            </a:r>
            <a:endParaRPr lang="en-US" altLang="ko-KR" sz="2800" dirty="0">
              <a:ea typeface="굴림" charset="0"/>
              <a:cs typeface="굴림" charset="0"/>
            </a:endParaRPr>
          </a:p>
          <a:p>
            <a:pPr marL="203200" indent="-203200">
              <a:lnSpc>
                <a:spcPct val="80000"/>
              </a:lnSpc>
              <a:spcBef>
                <a:spcPct val="15000"/>
              </a:spcBef>
              <a:tabLst>
                <a:tab pos="4122738" algn="l"/>
              </a:tabLst>
            </a:pPr>
            <a:r>
              <a:rPr lang="en-US" altLang="ko-KR" sz="2800" dirty="0">
                <a:ea typeface="굴림" charset="0"/>
                <a:cs typeface="굴림" charset="0"/>
              </a:rPr>
              <a:t>When does TLB lookup occur relative to memory cache access?</a:t>
            </a:r>
          </a:p>
          <a:p>
            <a:pPr lvl="1" indent="-190500">
              <a:lnSpc>
                <a:spcPct val="80000"/>
              </a:lnSpc>
              <a:spcBef>
                <a:spcPct val="15000"/>
              </a:spcBef>
              <a:tabLst>
                <a:tab pos="4122738" algn="l"/>
              </a:tabLst>
            </a:pPr>
            <a:r>
              <a:rPr lang="en-US" altLang="ko-KR" sz="2400" dirty="0">
                <a:ea typeface="굴림" charset="0"/>
                <a:cs typeface="굴림" charset="0"/>
              </a:rPr>
              <a:t>Before memory cache lookup?</a:t>
            </a:r>
          </a:p>
          <a:p>
            <a:pPr lvl="1" indent="-190500">
              <a:lnSpc>
                <a:spcPct val="80000"/>
              </a:lnSpc>
              <a:spcBef>
                <a:spcPct val="15000"/>
              </a:spcBef>
              <a:tabLst>
                <a:tab pos="4122738" algn="l"/>
              </a:tabLst>
            </a:pPr>
            <a:r>
              <a:rPr lang="en-US" altLang="ko-KR" sz="2400" dirty="0">
                <a:ea typeface="굴림" charset="0"/>
                <a:cs typeface="굴림" charset="0"/>
              </a:rPr>
              <a:t>In parallel with memory cache lookup?</a:t>
            </a:r>
          </a:p>
        </p:txBody>
      </p:sp>
    </p:spTree>
    <p:extLst>
      <p:ext uri="{BB962C8B-B14F-4D97-AF65-F5344CB8AC3E}">
        <p14:creationId xmlns:p14="http://schemas.microsoft.com/office/powerpoint/2010/main" val="629166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01795">
                                            <p:txEl>
                                              <p:pRg st="0" end="0"/>
                                            </p:txEl>
                                          </p:spTgt>
                                        </p:tgtEl>
                                        <p:attrNameLst>
                                          <p:attrName>style.visibility</p:attrName>
                                        </p:attrNameLst>
                                      </p:cBhvr>
                                      <p:to>
                                        <p:strVal val="visible"/>
                                      </p:to>
                                    </p:set>
                                    <p:anim calcmode="lin" valueType="num">
                                      <p:cBhvr additive="base">
                                        <p:cTn id="7" dur="500" fill="hold"/>
                                        <p:tgtEl>
                                          <p:spTgt spid="80179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0179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801795">
                                            <p:txEl>
                                              <p:pRg st="1" end="1"/>
                                            </p:txEl>
                                          </p:spTgt>
                                        </p:tgtEl>
                                        <p:attrNameLst>
                                          <p:attrName>style.visibility</p:attrName>
                                        </p:attrNameLst>
                                      </p:cBhvr>
                                      <p:to>
                                        <p:strVal val="visible"/>
                                      </p:to>
                                    </p:set>
                                    <p:anim calcmode="lin" valueType="num">
                                      <p:cBhvr additive="base">
                                        <p:cTn id="11" dur="500" fill="hold"/>
                                        <p:tgtEl>
                                          <p:spTgt spid="80179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80179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801795">
                                            <p:txEl>
                                              <p:pRg st="2" end="2"/>
                                            </p:txEl>
                                          </p:spTgt>
                                        </p:tgtEl>
                                        <p:attrNameLst>
                                          <p:attrName>style.visibility</p:attrName>
                                        </p:attrNameLst>
                                      </p:cBhvr>
                                      <p:to>
                                        <p:strVal val="visible"/>
                                      </p:to>
                                    </p:set>
                                    <p:anim calcmode="lin" valueType="num">
                                      <p:cBhvr additive="base">
                                        <p:cTn id="15" dur="500" fill="hold"/>
                                        <p:tgtEl>
                                          <p:spTgt spid="80179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8017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801795">
                                            <p:txEl>
                                              <p:pRg st="3" end="3"/>
                                            </p:txEl>
                                          </p:spTgt>
                                        </p:tgtEl>
                                        <p:attrNameLst>
                                          <p:attrName>style.visibility</p:attrName>
                                        </p:attrNameLst>
                                      </p:cBhvr>
                                      <p:to>
                                        <p:strVal val="visible"/>
                                      </p:to>
                                    </p:set>
                                    <p:anim calcmode="lin" valueType="num">
                                      <p:cBhvr additive="base">
                                        <p:cTn id="21" dur="500" fill="hold"/>
                                        <p:tgtEl>
                                          <p:spTgt spid="801795">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801795">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801795">
                                            <p:txEl>
                                              <p:pRg st="4" end="4"/>
                                            </p:txEl>
                                          </p:spTgt>
                                        </p:tgtEl>
                                        <p:attrNameLst>
                                          <p:attrName>style.visibility</p:attrName>
                                        </p:attrNameLst>
                                      </p:cBhvr>
                                      <p:to>
                                        <p:strVal val="visible"/>
                                      </p:to>
                                    </p:set>
                                    <p:anim calcmode="lin" valueType="num">
                                      <p:cBhvr additive="base">
                                        <p:cTn id="25" dur="500" fill="hold"/>
                                        <p:tgtEl>
                                          <p:spTgt spid="801795">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01795">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801795">
                                            <p:txEl>
                                              <p:pRg st="5" end="5"/>
                                            </p:txEl>
                                          </p:spTgt>
                                        </p:tgtEl>
                                        <p:attrNameLst>
                                          <p:attrName>style.visibility</p:attrName>
                                        </p:attrNameLst>
                                      </p:cBhvr>
                                      <p:to>
                                        <p:strVal val="visible"/>
                                      </p:to>
                                    </p:set>
                                    <p:anim calcmode="lin" valueType="num">
                                      <p:cBhvr additive="base">
                                        <p:cTn id="29" dur="500" fill="hold"/>
                                        <p:tgtEl>
                                          <p:spTgt spid="801795">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80179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801795">
                                            <p:txEl>
                                              <p:pRg st="6" end="6"/>
                                            </p:txEl>
                                          </p:spTgt>
                                        </p:tgtEl>
                                        <p:attrNameLst>
                                          <p:attrName>style.visibility</p:attrName>
                                        </p:attrNameLst>
                                      </p:cBhvr>
                                      <p:to>
                                        <p:strVal val="visible"/>
                                      </p:to>
                                    </p:set>
                                    <p:anim calcmode="lin" valueType="num">
                                      <p:cBhvr additive="base">
                                        <p:cTn id="35" dur="500" fill="hold"/>
                                        <p:tgtEl>
                                          <p:spTgt spid="801795">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801795">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801795">
                                            <p:txEl>
                                              <p:pRg st="7" end="7"/>
                                            </p:txEl>
                                          </p:spTgt>
                                        </p:tgtEl>
                                        <p:attrNameLst>
                                          <p:attrName>style.visibility</p:attrName>
                                        </p:attrNameLst>
                                      </p:cBhvr>
                                      <p:to>
                                        <p:strVal val="visible"/>
                                      </p:to>
                                    </p:set>
                                    <p:anim calcmode="lin" valueType="num">
                                      <p:cBhvr additive="base">
                                        <p:cTn id="39" dur="500" fill="hold"/>
                                        <p:tgtEl>
                                          <p:spTgt spid="801795">
                                            <p:txEl>
                                              <p:pRg st="7" end="7"/>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801795">
                                            <p:txEl>
                                              <p:pRg st="7" end="7"/>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801795">
                                            <p:txEl>
                                              <p:pRg st="8" end="8"/>
                                            </p:txEl>
                                          </p:spTgt>
                                        </p:tgtEl>
                                        <p:attrNameLst>
                                          <p:attrName>style.visibility</p:attrName>
                                        </p:attrNameLst>
                                      </p:cBhvr>
                                      <p:to>
                                        <p:strVal val="visible"/>
                                      </p:to>
                                    </p:set>
                                    <p:anim calcmode="lin" valueType="num">
                                      <p:cBhvr additive="base">
                                        <p:cTn id="43" dur="500" fill="hold"/>
                                        <p:tgtEl>
                                          <p:spTgt spid="801795">
                                            <p:txEl>
                                              <p:pRg st="8" end="8"/>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80179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801795">
                                            <p:txEl>
                                              <p:pRg st="9" end="9"/>
                                            </p:txEl>
                                          </p:spTgt>
                                        </p:tgtEl>
                                        <p:attrNameLst>
                                          <p:attrName>style.visibility</p:attrName>
                                        </p:attrNameLst>
                                      </p:cBhvr>
                                      <p:to>
                                        <p:strVal val="visible"/>
                                      </p:to>
                                    </p:set>
                                    <p:anim calcmode="lin" valueType="num">
                                      <p:cBhvr additive="base">
                                        <p:cTn id="49" dur="500" fill="hold"/>
                                        <p:tgtEl>
                                          <p:spTgt spid="801795">
                                            <p:txEl>
                                              <p:pRg st="9" end="9"/>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801795">
                                            <p:txEl>
                                              <p:pRg st="9" end="9"/>
                                            </p:txEl>
                                          </p:spTgt>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801795">
                                            <p:txEl>
                                              <p:pRg st="10" end="10"/>
                                            </p:txEl>
                                          </p:spTgt>
                                        </p:tgtEl>
                                        <p:attrNameLst>
                                          <p:attrName>style.visibility</p:attrName>
                                        </p:attrNameLst>
                                      </p:cBhvr>
                                      <p:to>
                                        <p:strVal val="visible"/>
                                      </p:to>
                                    </p:set>
                                    <p:anim calcmode="lin" valueType="num">
                                      <p:cBhvr additive="base">
                                        <p:cTn id="53" dur="500" fill="hold"/>
                                        <p:tgtEl>
                                          <p:spTgt spid="801795">
                                            <p:txEl>
                                              <p:pRg st="10" end="10"/>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801795">
                                            <p:txEl>
                                              <p:pRg st="10" end="10"/>
                                            </p:txEl>
                                          </p:spTgt>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801795">
                                            <p:txEl>
                                              <p:pRg st="11" end="11"/>
                                            </p:txEl>
                                          </p:spTgt>
                                        </p:tgtEl>
                                        <p:attrNameLst>
                                          <p:attrName>style.visibility</p:attrName>
                                        </p:attrNameLst>
                                      </p:cBhvr>
                                      <p:to>
                                        <p:strVal val="visible"/>
                                      </p:to>
                                    </p:set>
                                    <p:anim calcmode="lin" valueType="num">
                                      <p:cBhvr additive="base">
                                        <p:cTn id="57" dur="500" fill="hold"/>
                                        <p:tgtEl>
                                          <p:spTgt spid="801795">
                                            <p:txEl>
                                              <p:pRg st="11" end="11"/>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801795">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1795"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3666" name="Rectangle 2"/>
          <p:cNvSpPr>
            <a:spLocks noGrp="1" noChangeArrowheads="1"/>
          </p:cNvSpPr>
          <p:nvPr>
            <p:ph type="body" idx="1"/>
          </p:nvPr>
        </p:nvSpPr>
        <p:spPr>
          <a:xfrm>
            <a:off x="228600" y="1011178"/>
            <a:ext cx="8915400" cy="5491163"/>
          </a:xfrm>
        </p:spPr>
        <p:txBody>
          <a:bodyPr>
            <a:normAutofit fontScale="70000" lnSpcReduction="20000"/>
          </a:bodyPr>
          <a:lstStyle/>
          <a:p>
            <a:r>
              <a:rPr lang="en-US" altLang="ko-KR" dirty="0">
                <a:latin typeface="Helvetica" charset="0"/>
                <a:ea typeface="굴림" charset="0"/>
                <a:cs typeface="굴림" charset="0"/>
              </a:rPr>
              <a:t>As described, TLB lookup is in serial with cache lookup:</a:t>
            </a:r>
          </a:p>
          <a:p>
            <a:endParaRPr lang="en-US" altLang="ko-KR" dirty="0">
              <a:latin typeface="Helvetica" charset="0"/>
              <a:ea typeface="굴림" charset="0"/>
              <a:cs typeface="굴림" charset="0"/>
            </a:endParaRPr>
          </a:p>
          <a:p>
            <a:endParaRPr lang="en-US" altLang="ko-KR" dirty="0">
              <a:latin typeface="Helvetica" charset="0"/>
              <a:ea typeface="굴림" charset="0"/>
              <a:cs typeface="굴림" charset="0"/>
            </a:endParaRPr>
          </a:p>
          <a:p>
            <a:endParaRPr lang="en-US" altLang="ko-KR" dirty="0">
              <a:latin typeface="Helvetica" charset="0"/>
              <a:ea typeface="굴림" charset="0"/>
              <a:cs typeface="굴림" charset="0"/>
            </a:endParaRPr>
          </a:p>
          <a:p>
            <a:endParaRPr lang="en-US" altLang="ko-KR" dirty="0">
              <a:latin typeface="Helvetica" charset="0"/>
              <a:ea typeface="굴림" charset="0"/>
              <a:cs typeface="굴림" charset="0"/>
            </a:endParaRPr>
          </a:p>
          <a:p>
            <a:endParaRPr lang="en-US" altLang="ko-KR" dirty="0">
              <a:latin typeface="Helvetica" charset="0"/>
              <a:ea typeface="굴림" charset="0"/>
              <a:cs typeface="굴림" charset="0"/>
            </a:endParaRPr>
          </a:p>
          <a:p>
            <a:endParaRPr lang="en-US" altLang="ko-KR" dirty="0">
              <a:latin typeface="Helvetica" charset="0"/>
              <a:ea typeface="굴림" charset="0"/>
              <a:cs typeface="굴림" charset="0"/>
            </a:endParaRPr>
          </a:p>
          <a:p>
            <a:endParaRPr lang="en-US" altLang="ko-KR" dirty="0">
              <a:latin typeface="Helvetica" charset="0"/>
              <a:ea typeface="굴림" charset="0"/>
              <a:cs typeface="굴림" charset="0"/>
            </a:endParaRPr>
          </a:p>
          <a:p>
            <a:endParaRPr lang="en-US" altLang="ko-KR" dirty="0">
              <a:latin typeface="Helvetica" charset="0"/>
              <a:ea typeface="굴림" charset="0"/>
              <a:cs typeface="굴림" charset="0"/>
            </a:endParaRPr>
          </a:p>
          <a:p>
            <a:endParaRPr lang="en-US" altLang="ko-KR" dirty="0" smtClean="0">
              <a:latin typeface="Helvetica" charset="0"/>
              <a:ea typeface="굴림" charset="0"/>
              <a:cs typeface="굴림" charset="0"/>
            </a:endParaRPr>
          </a:p>
          <a:p>
            <a:endParaRPr lang="en-US" altLang="ko-KR" dirty="0">
              <a:latin typeface="Helvetica" charset="0"/>
              <a:ea typeface="굴림" charset="0"/>
              <a:cs typeface="굴림" charset="0"/>
            </a:endParaRPr>
          </a:p>
          <a:p>
            <a:endParaRPr lang="en-US" altLang="ko-KR" dirty="0" smtClean="0">
              <a:latin typeface="Helvetica" charset="0"/>
              <a:ea typeface="굴림" charset="0"/>
              <a:cs typeface="굴림" charset="0"/>
            </a:endParaRPr>
          </a:p>
          <a:p>
            <a:endParaRPr lang="en-US" altLang="ko-KR" dirty="0">
              <a:latin typeface="Helvetica" charset="0"/>
              <a:ea typeface="굴림" charset="0"/>
              <a:cs typeface="굴림" charset="0"/>
            </a:endParaRPr>
          </a:p>
          <a:p>
            <a:r>
              <a:rPr lang="en-US" altLang="ko-KR" dirty="0">
                <a:latin typeface="Helvetica" charset="0"/>
                <a:ea typeface="굴림" charset="0"/>
                <a:cs typeface="굴림" charset="0"/>
              </a:rPr>
              <a:t>Machines with TLBs go one step further: they overlap TLB lookup with cache access.</a:t>
            </a:r>
          </a:p>
          <a:p>
            <a:pPr lvl="1"/>
            <a:r>
              <a:rPr lang="en-US" altLang="ko-KR" dirty="0">
                <a:latin typeface="Helvetica" charset="0"/>
                <a:ea typeface="굴림" charset="0"/>
                <a:cs typeface="굴림" charset="0"/>
              </a:rPr>
              <a:t>Works because offset available early</a:t>
            </a:r>
          </a:p>
        </p:txBody>
      </p:sp>
      <p:sp>
        <p:nvSpPr>
          <p:cNvPr id="65538" name="Rectangle 3"/>
          <p:cNvSpPr>
            <a:spLocks noGrp="1" noChangeArrowheads="1"/>
          </p:cNvSpPr>
          <p:nvPr>
            <p:ph type="title"/>
          </p:nvPr>
        </p:nvSpPr>
        <p:spPr>
          <a:xfrm>
            <a:off x="765175" y="227013"/>
            <a:ext cx="7159625" cy="368300"/>
          </a:xfrm>
        </p:spPr>
        <p:txBody>
          <a:bodyPr>
            <a:normAutofit fontScale="90000"/>
          </a:bodyPr>
          <a:lstStyle/>
          <a:p>
            <a:r>
              <a:rPr lang="en-US" altLang="ko-KR">
                <a:latin typeface="Helvetica" charset="0"/>
                <a:ea typeface="굴림" charset="0"/>
                <a:cs typeface="굴림" charset="0"/>
              </a:rPr>
              <a:t>Reducing translation time further</a:t>
            </a:r>
          </a:p>
        </p:txBody>
      </p:sp>
      <p:grpSp>
        <p:nvGrpSpPr>
          <p:cNvPr id="2" name="Group 4"/>
          <p:cNvGrpSpPr>
            <a:grpSpLocks/>
          </p:cNvGrpSpPr>
          <p:nvPr/>
        </p:nvGrpSpPr>
        <p:grpSpPr bwMode="auto">
          <a:xfrm>
            <a:off x="1524000" y="1544578"/>
            <a:ext cx="5338763" cy="3789363"/>
            <a:chOff x="1152" y="1008"/>
            <a:chExt cx="3363" cy="2387"/>
          </a:xfrm>
        </p:grpSpPr>
        <p:sp>
          <p:nvSpPr>
            <p:cNvPr id="65540" name="Rectangle 5"/>
            <p:cNvSpPr>
              <a:spLocks noChangeArrowheads="1"/>
            </p:cNvSpPr>
            <p:nvPr/>
          </p:nvSpPr>
          <p:spPr bwMode="auto">
            <a:xfrm>
              <a:off x="1152" y="1008"/>
              <a:ext cx="114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ko-KR" sz="1800">
                  <a:solidFill>
                    <a:schemeClr val="hlink"/>
                  </a:solidFill>
                  <a:latin typeface="Arial" charset="0"/>
                  <a:ea typeface="굴림" charset="0"/>
                  <a:cs typeface="굴림" charset="0"/>
                </a:rPr>
                <a:t>Virtual Address</a:t>
              </a:r>
            </a:p>
          </p:txBody>
        </p:sp>
        <p:sp>
          <p:nvSpPr>
            <p:cNvPr id="65541" name="Line 6"/>
            <p:cNvSpPr>
              <a:spLocks noChangeShapeType="1"/>
            </p:cNvSpPr>
            <p:nvPr/>
          </p:nvSpPr>
          <p:spPr bwMode="auto">
            <a:xfrm>
              <a:off x="1916" y="1788"/>
              <a:ext cx="0" cy="83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42" name="Line 7"/>
            <p:cNvSpPr>
              <a:spLocks noChangeShapeType="1"/>
            </p:cNvSpPr>
            <p:nvPr/>
          </p:nvSpPr>
          <p:spPr bwMode="auto">
            <a:xfrm>
              <a:off x="2972" y="1788"/>
              <a:ext cx="0" cy="8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43" name="Line 8"/>
            <p:cNvSpPr>
              <a:spLocks noChangeShapeType="1"/>
            </p:cNvSpPr>
            <p:nvPr/>
          </p:nvSpPr>
          <p:spPr bwMode="auto">
            <a:xfrm>
              <a:off x="1924" y="1980"/>
              <a:ext cx="104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44" name="Line 9"/>
            <p:cNvSpPr>
              <a:spLocks noChangeShapeType="1"/>
            </p:cNvSpPr>
            <p:nvPr/>
          </p:nvSpPr>
          <p:spPr bwMode="auto">
            <a:xfrm>
              <a:off x="1924" y="2164"/>
              <a:ext cx="104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45" name="Line 10"/>
            <p:cNvSpPr>
              <a:spLocks noChangeShapeType="1"/>
            </p:cNvSpPr>
            <p:nvPr/>
          </p:nvSpPr>
          <p:spPr bwMode="auto">
            <a:xfrm>
              <a:off x="1924" y="2380"/>
              <a:ext cx="104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46" name="Line 11"/>
            <p:cNvSpPr>
              <a:spLocks noChangeShapeType="1"/>
            </p:cNvSpPr>
            <p:nvPr/>
          </p:nvSpPr>
          <p:spPr bwMode="auto">
            <a:xfrm>
              <a:off x="1924" y="2524"/>
              <a:ext cx="104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47" name="Line 12"/>
            <p:cNvSpPr>
              <a:spLocks noChangeShapeType="1"/>
            </p:cNvSpPr>
            <p:nvPr/>
          </p:nvSpPr>
          <p:spPr bwMode="auto">
            <a:xfrm>
              <a:off x="2124" y="1988"/>
              <a:ext cx="0" cy="504"/>
            </a:xfrm>
            <a:prstGeom prst="line">
              <a:avLst/>
            </a:prstGeom>
            <a:noFill/>
            <a:ln w="25400">
              <a:pattFill prst="dkUpDiag">
                <a:fgClr>
                  <a:schemeClr val="tx1"/>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48" name="Line 13"/>
            <p:cNvSpPr>
              <a:spLocks noChangeShapeType="1"/>
            </p:cNvSpPr>
            <p:nvPr/>
          </p:nvSpPr>
          <p:spPr bwMode="auto">
            <a:xfrm>
              <a:off x="2556" y="1988"/>
              <a:ext cx="0" cy="504"/>
            </a:xfrm>
            <a:prstGeom prst="line">
              <a:avLst/>
            </a:prstGeom>
            <a:noFill/>
            <a:ln w="25400">
              <a:pattFill prst="dkUpDiag">
                <a:fgClr>
                  <a:schemeClr val="tx1"/>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49" name="Rectangle 14"/>
            <p:cNvSpPr>
              <a:spLocks noChangeArrowheads="1"/>
            </p:cNvSpPr>
            <p:nvPr/>
          </p:nvSpPr>
          <p:spPr bwMode="auto">
            <a:xfrm>
              <a:off x="2000" y="1752"/>
              <a:ext cx="92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ko-KR" sz="1800" i="1">
                  <a:solidFill>
                    <a:schemeClr val="hlink"/>
                  </a:solidFill>
                  <a:latin typeface="Arial" charset="0"/>
                  <a:ea typeface="굴림" charset="0"/>
                  <a:cs typeface="굴림" charset="0"/>
                </a:rPr>
                <a:t>TLB Lookup</a:t>
              </a:r>
            </a:p>
          </p:txBody>
        </p:sp>
        <p:sp>
          <p:nvSpPr>
            <p:cNvPr id="65550" name="Line 15"/>
            <p:cNvSpPr>
              <a:spLocks noChangeShapeType="1"/>
            </p:cNvSpPr>
            <p:nvPr/>
          </p:nvSpPr>
          <p:spPr bwMode="auto">
            <a:xfrm>
              <a:off x="1556" y="1532"/>
              <a:ext cx="0" cy="6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51" name="Line 16"/>
            <p:cNvSpPr>
              <a:spLocks noChangeShapeType="1"/>
            </p:cNvSpPr>
            <p:nvPr/>
          </p:nvSpPr>
          <p:spPr bwMode="auto">
            <a:xfrm>
              <a:off x="1564" y="2236"/>
              <a:ext cx="344"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5552" name="Rectangle 17"/>
            <p:cNvSpPr>
              <a:spLocks noChangeArrowheads="1"/>
            </p:cNvSpPr>
            <p:nvPr/>
          </p:nvSpPr>
          <p:spPr bwMode="auto">
            <a:xfrm>
              <a:off x="1928" y="2184"/>
              <a:ext cx="17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ko-KR" sz="1800">
                  <a:latin typeface="Arial" charset="0"/>
                  <a:ea typeface="굴림" charset="0"/>
                  <a:cs typeface="굴림" charset="0"/>
                </a:rPr>
                <a:t>V</a:t>
              </a:r>
            </a:p>
          </p:txBody>
        </p:sp>
        <p:sp>
          <p:nvSpPr>
            <p:cNvPr id="65553" name="Rectangle 18"/>
            <p:cNvSpPr>
              <a:spLocks noChangeArrowheads="1"/>
            </p:cNvSpPr>
            <p:nvPr/>
          </p:nvSpPr>
          <p:spPr bwMode="auto">
            <a:xfrm>
              <a:off x="2128" y="2128"/>
              <a:ext cx="471"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90000"/>
                </a:lnSpc>
              </a:pPr>
              <a:r>
                <a:rPr lang="en-US" altLang="ko-KR" sz="1400">
                  <a:latin typeface="Arial" charset="0"/>
                  <a:ea typeface="굴림" charset="0"/>
                  <a:cs typeface="굴림" charset="0"/>
                </a:rPr>
                <a:t>Access</a:t>
              </a:r>
            </a:p>
            <a:p>
              <a:pPr>
                <a:lnSpc>
                  <a:spcPct val="90000"/>
                </a:lnSpc>
              </a:pPr>
              <a:r>
                <a:rPr lang="en-US" altLang="ko-KR" sz="1400">
                  <a:latin typeface="Arial" charset="0"/>
                  <a:ea typeface="굴림" charset="0"/>
                  <a:cs typeface="굴림" charset="0"/>
                </a:rPr>
                <a:t>Rights</a:t>
              </a:r>
            </a:p>
          </p:txBody>
        </p:sp>
        <p:sp>
          <p:nvSpPr>
            <p:cNvPr id="65554" name="Rectangle 19"/>
            <p:cNvSpPr>
              <a:spLocks noChangeArrowheads="1"/>
            </p:cNvSpPr>
            <p:nvPr/>
          </p:nvSpPr>
          <p:spPr bwMode="auto">
            <a:xfrm>
              <a:off x="2632" y="2200"/>
              <a:ext cx="28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ko-KR" sz="1800">
                  <a:solidFill>
                    <a:schemeClr val="accent1"/>
                  </a:solidFill>
                  <a:latin typeface="Arial" charset="0"/>
                  <a:ea typeface="굴림" charset="0"/>
                  <a:cs typeface="굴림" charset="0"/>
                </a:rPr>
                <a:t>PA</a:t>
              </a:r>
              <a:endParaRPr lang="en-US" altLang="ko-KR" sz="1800">
                <a:solidFill>
                  <a:schemeClr val="bg2"/>
                </a:solidFill>
                <a:latin typeface="Arial" charset="0"/>
                <a:ea typeface="굴림" charset="0"/>
                <a:cs typeface="굴림" charset="0"/>
              </a:endParaRPr>
            </a:p>
          </p:txBody>
        </p:sp>
        <p:grpSp>
          <p:nvGrpSpPr>
            <p:cNvPr id="65555" name="Group 20"/>
            <p:cNvGrpSpPr>
              <a:grpSpLocks/>
            </p:cNvGrpSpPr>
            <p:nvPr/>
          </p:nvGrpSpPr>
          <p:grpSpPr bwMode="auto">
            <a:xfrm>
              <a:off x="1260" y="1184"/>
              <a:ext cx="1600" cy="452"/>
              <a:chOff x="2556" y="1712"/>
              <a:chExt cx="1600" cy="452"/>
            </a:xfrm>
          </p:grpSpPr>
          <p:sp>
            <p:nvSpPr>
              <p:cNvPr id="65569" name="Rectangle 21"/>
              <p:cNvSpPr>
                <a:spLocks noChangeArrowheads="1"/>
              </p:cNvSpPr>
              <p:nvPr/>
            </p:nvSpPr>
            <p:spPr bwMode="auto">
              <a:xfrm>
                <a:off x="2556" y="1868"/>
                <a:ext cx="1600"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5570" name="Rectangle 22"/>
              <p:cNvSpPr>
                <a:spLocks noChangeArrowheads="1"/>
              </p:cNvSpPr>
              <p:nvPr/>
            </p:nvSpPr>
            <p:spPr bwMode="auto">
              <a:xfrm>
                <a:off x="2560" y="1880"/>
                <a:ext cx="80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ko-KR" sz="1800">
                    <a:solidFill>
                      <a:schemeClr val="accent1"/>
                    </a:solidFill>
                    <a:latin typeface="Arial" charset="0"/>
                    <a:ea typeface="굴림" charset="0"/>
                    <a:cs typeface="굴림" charset="0"/>
                  </a:rPr>
                  <a:t>V page no.</a:t>
                </a:r>
              </a:p>
            </p:txBody>
          </p:sp>
          <p:sp>
            <p:nvSpPr>
              <p:cNvPr id="65571" name="Rectangle 23"/>
              <p:cNvSpPr>
                <a:spLocks noChangeArrowheads="1"/>
              </p:cNvSpPr>
              <p:nvPr/>
            </p:nvSpPr>
            <p:spPr bwMode="auto">
              <a:xfrm>
                <a:off x="3648" y="1880"/>
                <a:ext cx="47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ko-KR" sz="1800">
                    <a:latin typeface="Arial" charset="0"/>
                    <a:ea typeface="굴림" charset="0"/>
                    <a:cs typeface="굴림" charset="0"/>
                  </a:rPr>
                  <a:t>offset</a:t>
                </a:r>
              </a:p>
            </p:txBody>
          </p:sp>
          <p:sp>
            <p:nvSpPr>
              <p:cNvPr id="65572" name="Line 24"/>
              <p:cNvSpPr>
                <a:spLocks noChangeShapeType="1"/>
              </p:cNvSpPr>
              <p:nvPr/>
            </p:nvSpPr>
            <p:spPr bwMode="auto">
              <a:xfrm>
                <a:off x="3492" y="1868"/>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73" name="Rectangle 25"/>
              <p:cNvSpPr>
                <a:spLocks noChangeArrowheads="1"/>
              </p:cNvSpPr>
              <p:nvPr/>
            </p:nvSpPr>
            <p:spPr bwMode="auto">
              <a:xfrm>
                <a:off x="3712" y="1712"/>
                <a:ext cx="24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ko-KR" sz="1800">
                    <a:latin typeface="Arial" charset="0"/>
                    <a:ea typeface="굴림" charset="0"/>
                    <a:cs typeface="굴림" charset="0"/>
                  </a:rPr>
                  <a:t>10</a:t>
                </a:r>
              </a:p>
            </p:txBody>
          </p:sp>
          <p:sp>
            <p:nvSpPr>
              <p:cNvPr id="65574" name="Line 26"/>
              <p:cNvSpPr>
                <a:spLocks noChangeShapeType="1"/>
              </p:cNvSpPr>
              <p:nvPr/>
            </p:nvSpPr>
            <p:spPr bwMode="auto">
              <a:xfrm>
                <a:off x="3932" y="1780"/>
                <a:ext cx="224"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5575" name="Line 27"/>
              <p:cNvSpPr>
                <a:spLocks noChangeShapeType="1"/>
              </p:cNvSpPr>
              <p:nvPr/>
            </p:nvSpPr>
            <p:spPr bwMode="auto">
              <a:xfrm flipH="1">
                <a:off x="3484" y="1788"/>
                <a:ext cx="28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5576" name="Line 28"/>
              <p:cNvSpPr>
                <a:spLocks noChangeShapeType="1"/>
              </p:cNvSpPr>
              <p:nvPr/>
            </p:nvSpPr>
            <p:spPr bwMode="auto">
              <a:xfrm>
                <a:off x="3828" y="2052"/>
                <a:ext cx="0" cy="1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65556" name="Line 29"/>
            <p:cNvSpPr>
              <a:spLocks noChangeShapeType="1"/>
            </p:cNvSpPr>
            <p:nvPr/>
          </p:nvSpPr>
          <p:spPr bwMode="auto">
            <a:xfrm flipV="1">
              <a:off x="2540" y="1632"/>
              <a:ext cx="1588" cy="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57" name="Line 30"/>
            <p:cNvSpPr>
              <a:spLocks noChangeShapeType="1"/>
            </p:cNvSpPr>
            <p:nvPr/>
          </p:nvSpPr>
          <p:spPr bwMode="auto">
            <a:xfrm>
              <a:off x="4128" y="1632"/>
              <a:ext cx="0" cy="115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65558" name="Group 31"/>
            <p:cNvGrpSpPr>
              <a:grpSpLocks/>
            </p:cNvGrpSpPr>
            <p:nvPr/>
          </p:nvGrpSpPr>
          <p:grpSpPr bwMode="auto">
            <a:xfrm>
              <a:off x="2905" y="2788"/>
              <a:ext cx="1610" cy="374"/>
              <a:chOff x="3984" y="3708"/>
              <a:chExt cx="1610" cy="374"/>
            </a:xfrm>
          </p:grpSpPr>
          <p:sp>
            <p:nvSpPr>
              <p:cNvPr id="65561" name="Rectangle 32"/>
              <p:cNvSpPr>
                <a:spLocks noChangeArrowheads="1"/>
              </p:cNvSpPr>
              <p:nvPr/>
            </p:nvSpPr>
            <p:spPr bwMode="auto">
              <a:xfrm>
                <a:off x="3984" y="3708"/>
                <a:ext cx="1600"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5562" name="Rectangle 33"/>
              <p:cNvSpPr>
                <a:spLocks noChangeArrowheads="1"/>
              </p:cNvSpPr>
              <p:nvPr/>
            </p:nvSpPr>
            <p:spPr bwMode="auto">
              <a:xfrm>
                <a:off x="3988" y="3720"/>
                <a:ext cx="80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ko-KR" sz="1800">
                    <a:solidFill>
                      <a:schemeClr val="accent1"/>
                    </a:solidFill>
                    <a:latin typeface="Arial" charset="0"/>
                    <a:ea typeface="굴림" charset="0"/>
                    <a:cs typeface="굴림" charset="0"/>
                  </a:rPr>
                  <a:t>P page no.</a:t>
                </a:r>
              </a:p>
            </p:txBody>
          </p:sp>
          <p:sp>
            <p:nvSpPr>
              <p:cNvPr id="65563" name="Rectangle 34"/>
              <p:cNvSpPr>
                <a:spLocks noChangeArrowheads="1"/>
              </p:cNvSpPr>
              <p:nvPr/>
            </p:nvSpPr>
            <p:spPr bwMode="auto">
              <a:xfrm>
                <a:off x="5076" y="3720"/>
                <a:ext cx="47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ko-KR" sz="1800">
                    <a:latin typeface="Arial" charset="0"/>
                    <a:ea typeface="굴림" charset="0"/>
                    <a:cs typeface="굴림" charset="0"/>
                  </a:rPr>
                  <a:t>offset</a:t>
                </a:r>
              </a:p>
            </p:txBody>
          </p:sp>
          <p:sp>
            <p:nvSpPr>
              <p:cNvPr id="65564" name="Line 35"/>
              <p:cNvSpPr>
                <a:spLocks noChangeShapeType="1"/>
              </p:cNvSpPr>
              <p:nvPr/>
            </p:nvSpPr>
            <p:spPr bwMode="auto">
              <a:xfrm>
                <a:off x="4920" y="3708"/>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5565" name="Group 36"/>
              <p:cNvGrpSpPr>
                <a:grpSpLocks/>
              </p:cNvGrpSpPr>
              <p:nvPr/>
            </p:nvGrpSpPr>
            <p:grpSpPr bwMode="auto">
              <a:xfrm>
                <a:off x="4922" y="3903"/>
                <a:ext cx="672" cy="179"/>
                <a:chOff x="4912" y="3552"/>
                <a:chExt cx="672" cy="179"/>
              </a:xfrm>
            </p:grpSpPr>
            <p:sp>
              <p:nvSpPr>
                <p:cNvPr id="65566" name="Rectangle 37"/>
                <p:cNvSpPr>
                  <a:spLocks noChangeArrowheads="1"/>
                </p:cNvSpPr>
                <p:nvPr/>
              </p:nvSpPr>
              <p:spPr bwMode="auto">
                <a:xfrm>
                  <a:off x="5140" y="3552"/>
                  <a:ext cx="24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ko-KR" sz="1800">
                      <a:latin typeface="Arial" charset="0"/>
                      <a:ea typeface="굴림" charset="0"/>
                      <a:cs typeface="굴림" charset="0"/>
                    </a:rPr>
                    <a:t>10</a:t>
                  </a:r>
                </a:p>
              </p:txBody>
            </p:sp>
            <p:sp>
              <p:nvSpPr>
                <p:cNvPr id="65567" name="Line 38"/>
                <p:cNvSpPr>
                  <a:spLocks noChangeShapeType="1"/>
                </p:cNvSpPr>
                <p:nvPr/>
              </p:nvSpPr>
              <p:spPr bwMode="auto">
                <a:xfrm>
                  <a:off x="5360" y="3620"/>
                  <a:ext cx="224"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5568" name="Line 39"/>
                <p:cNvSpPr>
                  <a:spLocks noChangeShapeType="1"/>
                </p:cNvSpPr>
                <p:nvPr/>
              </p:nvSpPr>
              <p:spPr bwMode="auto">
                <a:xfrm flipH="1">
                  <a:off x="4912" y="3628"/>
                  <a:ext cx="27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65559" name="Freeform 40"/>
            <p:cNvSpPr>
              <a:spLocks/>
            </p:cNvSpPr>
            <p:nvPr/>
          </p:nvSpPr>
          <p:spPr bwMode="auto">
            <a:xfrm>
              <a:off x="2976" y="2256"/>
              <a:ext cx="384" cy="528"/>
            </a:xfrm>
            <a:custGeom>
              <a:avLst/>
              <a:gdLst>
                <a:gd name="T0" fmla="*/ 0 w 384"/>
                <a:gd name="T1" fmla="*/ 0 h 528"/>
                <a:gd name="T2" fmla="*/ 384 w 384"/>
                <a:gd name="T3" fmla="*/ 0 h 528"/>
                <a:gd name="T4" fmla="*/ 384 w 384"/>
                <a:gd name="T5" fmla="*/ 528 h 528"/>
                <a:gd name="T6" fmla="*/ 0 60000 65536"/>
                <a:gd name="T7" fmla="*/ 0 60000 65536"/>
                <a:gd name="T8" fmla="*/ 0 60000 65536"/>
                <a:gd name="T9" fmla="*/ 0 w 384"/>
                <a:gd name="T10" fmla="*/ 0 h 528"/>
                <a:gd name="T11" fmla="*/ 384 w 384"/>
                <a:gd name="T12" fmla="*/ 528 h 528"/>
              </a:gdLst>
              <a:ahLst/>
              <a:cxnLst>
                <a:cxn ang="T6">
                  <a:pos x="T0" y="T1"/>
                </a:cxn>
                <a:cxn ang="T7">
                  <a:pos x="T2" y="T3"/>
                </a:cxn>
                <a:cxn ang="T8">
                  <a:pos x="T4" y="T5"/>
                </a:cxn>
              </a:cxnLst>
              <a:rect l="T9" t="T10" r="T11" b="T12"/>
              <a:pathLst>
                <a:path w="384" h="528">
                  <a:moveTo>
                    <a:pt x="0" y="0"/>
                  </a:moveTo>
                  <a:lnTo>
                    <a:pt x="384" y="0"/>
                  </a:lnTo>
                  <a:lnTo>
                    <a:pt x="384" y="528"/>
                  </a:ln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5560" name="Rectangle 41"/>
            <p:cNvSpPr>
              <a:spLocks noChangeArrowheads="1"/>
            </p:cNvSpPr>
            <p:nvPr/>
          </p:nvSpPr>
          <p:spPr bwMode="auto">
            <a:xfrm>
              <a:off x="3120" y="3216"/>
              <a:ext cx="128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ko-KR" sz="1800">
                  <a:solidFill>
                    <a:schemeClr val="hlink"/>
                  </a:solidFill>
                  <a:latin typeface="Arial" charset="0"/>
                  <a:ea typeface="굴림" charset="0"/>
                  <a:cs typeface="굴림" charset="0"/>
                </a:rPr>
                <a:t>Physical Address</a:t>
              </a:r>
            </a:p>
          </p:txBody>
        </p:sp>
      </p:grpSp>
    </p:spTree>
    <p:extLst>
      <p:ext uri="{BB962C8B-B14F-4D97-AF65-F5344CB8AC3E}">
        <p14:creationId xmlns:p14="http://schemas.microsoft.com/office/powerpoint/2010/main" val="2043070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53666">
                                            <p:txEl>
                                              <p:pRg st="0" end="0"/>
                                            </p:txEl>
                                          </p:spTgt>
                                        </p:tgtEl>
                                        <p:attrNameLst>
                                          <p:attrName>style.visibility</p:attrName>
                                        </p:attrNameLst>
                                      </p:cBhvr>
                                      <p:to>
                                        <p:strVal val="visible"/>
                                      </p:to>
                                    </p:set>
                                    <p:anim calcmode="lin" valueType="num">
                                      <p:cBhvr additive="base">
                                        <p:cTn id="7" dur="500" fill="hold"/>
                                        <p:tgtEl>
                                          <p:spTgt spid="75366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5366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53666">
                                            <p:txEl>
                                              <p:pRg st="13" end="13"/>
                                            </p:txEl>
                                          </p:spTgt>
                                        </p:tgtEl>
                                        <p:attrNameLst>
                                          <p:attrName>style.visibility</p:attrName>
                                        </p:attrNameLst>
                                      </p:cBhvr>
                                      <p:to>
                                        <p:strVal val="visible"/>
                                      </p:to>
                                    </p:set>
                                    <p:anim calcmode="lin" valueType="num">
                                      <p:cBhvr additive="base">
                                        <p:cTn id="17" dur="500" fill="hold"/>
                                        <p:tgtEl>
                                          <p:spTgt spid="753666">
                                            <p:txEl>
                                              <p:pRg st="13" end="13"/>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53666">
                                            <p:txEl>
                                              <p:pRg st="13" end="13"/>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753666">
                                            <p:txEl>
                                              <p:pRg st="14" end="14"/>
                                            </p:txEl>
                                          </p:spTgt>
                                        </p:tgtEl>
                                        <p:attrNameLst>
                                          <p:attrName>style.visibility</p:attrName>
                                        </p:attrNameLst>
                                      </p:cBhvr>
                                      <p:to>
                                        <p:strVal val="visible"/>
                                      </p:to>
                                    </p:set>
                                    <p:anim calcmode="lin" valueType="num">
                                      <p:cBhvr additive="base">
                                        <p:cTn id="21" dur="500" fill="hold"/>
                                        <p:tgtEl>
                                          <p:spTgt spid="753666">
                                            <p:txEl>
                                              <p:pRg st="14" end="14"/>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53666">
                                            <p:txEl>
                                              <p:pRg st="14"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3666"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a:xfrm>
            <a:off x="417965" y="152400"/>
            <a:ext cx="8040235" cy="533400"/>
          </a:xfrm>
        </p:spPr>
        <p:txBody>
          <a:bodyPr>
            <a:noAutofit/>
          </a:bodyPr>
          <a:lstStyle/>
          <a:p>
            <a:r>
              <a:rPr lang="en-US" altLang="ko-KR" sz="3200" dirty="0">
                <a:latin typeface="Helvetica" charset="0"/>
                <a:ea typeface="굴림" charset="0"/>
                <a:cs typeface="굴림" charset="0"/>
              </a:rPr>
              <a:t>Overlapping TLB &amp; Cache Access (1/2)</a:t>
            </a:r>
            <a:endParaRPr lang="en-US" sz="3200" dirty="0">
              <a:latin typeface="Helvetica" charset="0"/>
              <a:ea typeface="ＭＳ Ｐゴシック" charset="0"/>
              <a:cs typeface="ＭＳ Ｐゴシック" charset="0"/>
            </a:endParaRPr>
          </a:p>
        </p:txBody>
      </p:sp>
      <p:sp>
        <p:nvSpPr>
          <p:cNvPr id="67586" name="Content Placeholder 2"/>
          <p:cNvSpPr>
            <a:spLocks noGrp="1"/>
          </p:cNvSpPr>
          <p:nvPr>
            <p:ph idx="1"/>
          </p:nvPr>
        </p:nvSpPr>
        <p:spPr>
          <a:xfrm>
            <a:off x="609600" y="914400"/>
            <a:ext cx="7924800" cy="1905000"/>
          </a:xfrm>
        </p:spPr>
        <p:txBody>
          <a:bodyPr>
            <a:normAutofit fontScale="92500" lnSpcReduction="20000"/>
          </a:bodyPr>
          <a:lstStyle/>
          <a:p>
            <a:r>
              <a:rPr lang="en-US" dirty="0">
                <a:latin typeface="Helvetica" charset="0"/>
                <a:ea typeface="ＭＳ Ｐゴシック" charset="0"/>
                <a:cs typeface="ＭＳ Ｐゴシック" charset="0"/>
              </a:rPr>
              <a:t>Main idea: </a:t>
            </a:r>
          </a:p>
          <a:p>
            <a:pPr lvl="1"/>
            <a:r>
              <a:rPr lang="en-US" dirty="0">
                <a:latin typeface="Helvetica" charset="0"/>
                <a:ea typeface="ＭＳ Ｐゴシック" charset="0"/>
              </a:rPr>
              <a:t>Offset in virtual address exactly covers the “cache index” and “byte select”</a:t>
            </a:r>
          </a:p>
          <a:p>
            <a:pPr lvl="1"/>
            <a:r>
              <a:rPr lang="en-US" dirty="0">
                <a:latin typeface="Helvetica" charset="0"/>
                <a:ea typeface="ＭＳ Ｐゴシック" charset="0"/>
              </a:rPr>
              <a:t>Thus can select the cached byte(s) in parallel to perform address translation  </a:t>
            </a:r>
          </a:p>
        </p:txBody>
      </p:sp>
      <p:grpSp>
        <p:nvGrpSpPr>
          <p:cNvPr id="67587" name="Group 11"/>
          <p:cNvGrpSpPr>
            <a:grpSpLocks/>
          </p:cNvGrpSpPr>
          <p:nvPr/>
        </p:nvGrpSpPr>
        <p:grpSpPr bwMode="auto">
          <a:xfrm>
            <a:off x="2667000" y="2971800"/>
            <a:ext cx="3505200" cy="304800"/>
            <a:chOff x="-279" y="624"/>
            <a:chExt cx="1645" cy="336"/>
          </a:xfrm>
        </p:grpSpPr>
        <p:sp>
          <p:nvSpPr>
            <p:cNvPr id="67596" name="Rectangle 5"/>
            <p:cNvSpPr>
              <a:spLocks noChangeArrowheads="1"/>
            </p:cNvSpPr>
            <p:nvPr/>
          </p:nvSpPr>
          <p:spPr bwMode="auto">
            <a:xfrm>
              <a:off x="490" y="624"/>
              <a:ext cx="876" cy="336"/>
            </a:xfrm>
            <a:prstGeom prst="rect">
              <a:avLst/>
            </a:prstGeom>
            <a:solidFill>
              <a:srgbClr val="618FFD"/>
            </a:solidFill>
            <a:ln w="38100">
              <a:solidFill>
                <a:schemeClr val="tx1"/>
              </a:solidFill>
              <a:miter lim="800000"/>
              <a:headEnd/>
              <a:tailEnd/>
            </a:ln>
          </p:spPr>
          <p:txBody>
            <a:bodyPr wrap="none" lIns="90478" tIns="44445" rIns="90478" bIns="44445" anchor="ctr"/>
            <a:lstStyle/>
            <a:p>
              <a:r>
                <a:rPr lang="en-US" sz="1800">
                  <a:latin typeface="Helvetica" charset="0"/>
                  <a:cs typeface="Helvetica" charset="0"/>
                </a:rPr>
                <a:t>Offset</a:t>
              </a:r>
            </a:p>
          </p:txBody>
        </p:sp>
        <p:sp>
          <p:nvSpPr>
            <p:cNvPr id="67597" name="Rectangle 6"/>
            <p:cNvSpPr>
              <a:spLocks noChangeArrowheads="1"/>
            </p:cNvSpPr>
            <p:nvPr/>
          </p:nvSpPr>
          <p:spPr bwMode="auto">
            <a:xfrm>
              <a:off x="-279" y="624"/>
              <a:ext cx="768" cy="336"/>
            </a:xfrm>
            <a:prstGeom prst="rect">
              <a:avLst/>
            </a:prstGeom>
            <a:solidFill>
              <a:srgbClr val="FC885D"/>
            </a:solidFill>
            <a:ln w="38100">
              <a:solidFill>
                <a:schemeClr val="tx1"/>
              </a:solidFill>
              <a:miter lim="800000"/>
              <a:headEnd/>
              <a:tailEnd/>
            </a:ln>
          </p:spPr>
          <p:txBody>
            <a:bodyPr wrap="none" lIns="90478" tIns="44445" rIns="90478" bIns="44445" anchor="ctr"/>
            <a:lstStyle/>
            <a:p>
              <a:pPr>
                <a:lnSpc>
                  <a:spcPct val="75000"/>
                </a:lnSpc>
              </a:pPr>
              <a:r>
                <a:rPr lang="en-US" sz="1800">
                  <a:latin typeface="Helvetica" charset="0"/>
                  <a:cs typeface="Helvetica" charset="0"/>
                </a:rPr>
                <a:t>Virtual Page #</a:t>
              </a:r>
            </a:p>
          </p:txBody>
        </p:sp>
      </p:grpSp>
      <p:grpSp>
        <p:nvGrpSpPr>
          <p:cNvPr id="67588" name="Group 11"/>
          <p:cNvGrpSpPr>
            <a:grpSpLocks/>
          </p:cNvGrpSpPr>
          <p:nvPr/>
        </p:nvGrpSpPr>
        <p:grpSpPr bwMode="auto">
          <a:xfrm>
            <a:off x="2667000" y="3733800"/>
            <a:ext cx="2514600" cy="304800"/>
            <a:chOff x="-279" y="624"/>
            <a:chExt cx="1180" cy="336"/>
          </a:xfrm>
        </p:grpSpPr>
        <p:sp>
          <p:nvSpPr>
            <p:cNvPr id="67594" name="Rectangle 5"/>
            <p:cNvSpPr>
              <a:spLocks noChangeArrowheads="1"/>
            </p:cNvSpPr>
            <p:nvPr/>
          </p:nvSpPr>
          <p:spPr bwMode="auto">
            <a:xfrm>
              <a:off x="472" y="624"/>
              <a:ext cx="429" cy="336"/>
            </a:xfrm>
            <a:prstGeom prst="rect">
              <a:avLst/>
            </a:prstGeom>
            <a:solidFill>
              <a:srgbClr val="618FFD"/>
            </a:solidFill>
            <a:ln w="38100">
              <a:solidFill>
                <a:schemeClr val="tx1"/>
              </a:solidFill>
              <a:miter lim="800000"/>
              <a:headEnd/>
              <a:tailEnd/>
            </a:ln>
          </p:spPr>
          <p:txBody>
            <a:bodyPr wrap="none" lIns="90478" tIns="44445" rIns="90478" bIns="44445" anchor="ctr"/>
            <a:lstStyle/>
            <a:p>
              <a:pPr algn="ctr"/>
              <a:r>
                <a:rPr lang="en-US" sz="1800">
                  <a:latin typeface="Helvetica" charset="0"/>
                  <a:cs typeface="Helvetica" charset="0"/>
                </a:rPr>
                <a:t>index</a:t>
              </a:r>
            </a:p>
          </p:txBody>
        </p:sp>
        <p:sp>
          <p:nvSpPr>
            <p:cNvPr id="67595" name="Rectangle 6"/>
            <p:cNvSpPr>
              <a:spLocks noChangeArrowheads="1"/>
            </p:cNvSpPr>
            <p:nvPr/>
          </p:nvSpPr>
          <p:spPr bwMode="auto">
            <a:xfrm>
              <a:off x="-279" y="624"/>
              <a:ext cx="751" cy="336"/>
            </a:xfrm>
            <a:prstGeom prst="rect">
              <a:avLst/>
            </a:prstGeom>
            <a:solidFill>
              <a:schemeClr val="bg1"/>
            </a:solidFill>
            <a:ln w="38100">
              <a:solidFill>
                <a:schemeClr val="tx1"/>
              </a:solidFill>
              <a:miter lim="800000"/>
              <a:headEnd/>
              <a:tailEnd/>
            </a:ln>
          </p:spPr>
          <p:txBody>
            <a:bodyPr wrap="none" lIns="90478" tIns="44445" rIns="90478" bIns="44445" anchor="ctr"/>
            <a:lstStyle/>
            <a:p>
              <a:pPr algn="ctr">
                <a:lnSpc>
                  <a:spcPct val="75000"/>
                </a:lnSpc>
              </a:pPr>
              <a:r>
                <a:rPr lang="en-US" sz="1800">
                  <a:latin typeface="Helvetica" charset="0"/>
                  <a:cs typeface="Helvetica" charset="0"/>
                </a:rPr>
                <a:t>tag / page #</a:t>
              </a:r>
            </a:p>
          </p:txBody>
        </p:sp>
      </p:grpSp>
      <p:sp>
        <p:nvSpPr>
          <p:cNvPr id="67589" name="Rectangle 5"/>
          <p:cNvSpPr>
            <a:spLocks noChangeArrowheads="1"/>
          </p:cNvSpPr>
          <p:nvPr/>
        </p:nvSpPr>
        <p:spPr bwMode="auto">
          <a:xfrm>
            <a:off x="5181600" y="3733800"/>
            <a:ext cx="990600" cy="304800"/>
          </a:xfrm>
          <a:prstGeom prst="rect">
            <a:avLst/>
          </a:prstGeom>
          <a:solidFill>
            <a:srgbClr val="618FFD"/>
          </a:solidFill>
          <a:ln w="38100">
            <a:solidFill>
              <a:schemeClr val="tx1"/>
            </a:solidFill>
            <a:miter lim="800000"/>
            <a:headEnd/>
            <a:tailEnd/>
          </a:ln>
        </p:spPr>
        <p:txBody>
          <a:bodyPr wrap="none" lIns="90478" tIns="44445" rIns="90478" bIns="44445" anchor="ctr"/>
          <a:lstStyle/>
          <a:p>
            <a:pPr algn="ctr"/>
            <a:r>
              <a:rPr lang="en-US" sz="1800">
                <a:latin typeface="Helvetica" charset="0"/>
                <a:cs typeface="Helvetica" charset="0"/>
              </a:rPr>
              <a:t>byte</a:t>
            </a:r>
          </a:p>
        </p:txBody>
      </p:sp>
      <p:cxnSp>
        <p:nvCxnSpPr>
          <p:cNvPr id="67590" name="Straight Connector 16"/>
          <p:cNvCxnSpPr>
            <a:cxnSpLocks noChangeShapeType="1"/>
          </p:cNvCxnSpPr>
          <p:nvPr/>
        </p:nvCxnSpPr>
        <p:spPr bwMode="auto">
          <a:xfrm>
            <a:off x="4267200" y="3276600"/>
            <a:ext cx="0" cy="5334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67591" name="Straight Connector 17"/>
          <p:cNvCxnSpPr>
            <a:cxnSpLocks noChangeShapeType="1"/>
          </p:cNvCxnSpPr>
          <p:nvPr/>
        </p:nvCxnSpPr>
        <p:spPr bwMode="auto">
          <a:xfrm>
            <a:off x="6172200" y="3276600"/>
            <a:ext cx="0" cy="5334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sp>
        <p:nvSpPr>
          <p:cNvPr id="67592" name="TextBox 18"/>
          <p:cNvSpPr txBox="1">
            <a:spLocks noChangeArrowheads="1"/>
          </p:cNvSpPr>
          <p:nvPr/>
        </p:nvSpPr>
        <p:spPr bwMode="auto">
          <a:xfrm>
            <a:off x="838200" y="2895600"/>
            <a:ext cx="18526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virtual address </a:t>
            </a:r>
          </a:p>
        </p:txBody>
      </p:sp>
      <p:sp>
        <p:nvSpPr>
          <p:cNvPr id="67593" name="TextBox 19"/>
          <p:cNvSpPr txBox="1">
            <a:spLocks noChangeArrowheads="1"/>
          </p:cNvSpPr>
          <p:nvPr/>
        </p:nvSpPr>
        <p:spPr bwMode="auto">
          <a:xfrm>
            <a:off x="533400" y="3638550"/>
            <a:ext cx="2095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physical address </a:t>
            </a:r>
          </a:p>
        </p:txBody>
      </p:sp>
    </p:spTree>
    <p:extLst>
      <p:ext uri="{BB962C8B-B14F-4D97-AF65-F5344CB8AC3E}">
        <p14:creationId xmlns:p14="http://schemas.microsoft.com/office/powerpoint/2010/main" val="2766768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4731" name="Rectangle 43"/>
          <p:cNvSpPr>
            <a:spLocks noGrp="1" noChangeArrowheads="1"/>
          </p:cNvSpPr>
          <p:nvPr>
            <p:ph type="body" idx="1"/>
          </p:nvPr>
        </p:nvSpPr>
        <p:spPr>
          <a:xfrm>
            <a:off x="228600" y="974725"/>
            <a:ext cx="8534400" cy="5197475"/>
          </a:xfrm>
          <a:noFill/>
        </p:spPr>
        <p:txBody>
          <a:bodyPr lIns="63500" tIns="25400" rIns="63500" bIns="25400">
            <a:spAutoFit/>
          </a:bodyPr>
          <a:lstStyle/>
          <a:p>
            <a:pPr>
              <a:spcBef>
                <a:spcPct val="20000"/>
              </a:spcBef>
            </a:pPr>
            <a:r>
              <a:rPr lang="en-US" altLang="ko-KR">
                <a:latin typeface="Helvetica" charset="0"/>
                <a:ea typeface="굴림" charset="0"/>
                <a:cs typeface="굴림" charset="0"/>
              </a:rPr>
              <a:t>Here is how this might work with a 4K cache: </a:t>
            </a:r>
          </a:p>
          <a:p>
            <a:pPr>
              <a:spcBef>
                <a:spcPct val="20000"/>
              </a:spcBef>
            </a:pPr>
            <a:endParaRPr lang="en-US" altLang="ko-KR">
              <a:latin typeface="Helvetica" charset="0"/>
              <a:ea typeface="굴림" charset="0"/>
              <a:cs typeface="굴림" charset="0"/>
            </a:endParaRPr>
          </a:p>
          <a:p>
            <a:pPr>
              <a:spcBef>
                <a:spcPct val="20000"/>
              </a:spcBef>
            </a:pPr>
            <a:endParaRPr lang="en-US" altLang="ko-KR">
              <a:latin typeface="Helvetica" charset="0"/>
              <a:ea typeface="굴림" charset="0"/>
              <a:cs typeface="굴림" charset="0"/>
            </a:endParaRPr>
          </a:p>
          <a:p>
            <a:pPr>
              <a:spcBef>
                <a:spcPct val="20000"/>
              </a:spcBef>
            </a:pPr>
            <a:endParaRPr lang="en-US" altLang="ko-KR">
              <a:latin typeface="Helvetica" charset="0"/>
              <a:ea typeface="굴림" charset="0"/>
              <a:cs typeface="굴림" charset="0"/>
            </a:endParaRPr>
          </a:p>
          <a:p>
            <a:pPr>
              <a:spcBef>
                <a:spcPct val="20000"/>
              </a:spcBef>
            </a:pPr>
            <a:endParaRPr lang="en-US" altLang="ko-KR">
              <a:latin typeface="Helvetica" charset="0"/>
              <a:ea typeface="굴림" charset="0"/>
              <a:cs typeface="굴림" charset="0"/>
            </a:endParaRPr>
          </a:p>
          <a:p>
            <a:pPr>
              <a:spcBef>
                <a:spcPct val="20000"/>
              </a:spcBef>
            </a:pPr>
            <a:endParaRPr lang="en-US" altLang="ko-KR">
              <a:latin typeface="Helvetica" charset="0"/>
              <a:ea typeface="굴림" charset="0"/>
              <a:cs typeface="굴림" charset="0"/>
            </a:endParaRPr>
          </a:p>
          <a:p>
            <a:pPr>
              <a:spcBef>
                <a:spcPct val="20000"/>
              </a:spcBef>
            </a:pPr>
            <a:endParaRPr lang="en-US" altLang="ko-KR">
              <a:latin typeface="Helvetica" charset="0"/>
              <a:ea typeface="굴림" charset="0"/>
              <a:cs typeface="굴림" charset="0"/>
            </a:endParaRPr>
          </a:p>
          <a:p>
            <a:pPr>
              <a:spcBef>
                <a:spcPct val="20000"/>
              </a:spcBef>
            </a:pPr>
            <a:endParaRPr lang="en-US" altLang="ko-KR">
              <a:latin typeface="Helvetica" charset="0"/>
              <a:ea typeface="굴림" charset="0"/>
              <a:cs typeface="굴림" charset="0"/>
            </a:endParaRPr>
          </a:p>
          <a:p>
            <a:pPr>
              <a:spcBef>
                <a:spcPct val="20000"/>
              </a:spcBef>
              <a:buSzTx/>
            </a:pPr>
            <a:endParaRPr lang="en-US" altLang="ko-KR">
              <a:solidFill>
                <a:schemeClr val="hlink"/>
              </a:solidFill>
              <a:latin typeface="Helvetica" charset="0"/>
              <a:ea typeface="굴림" charset="0"/>
              <a:cs typeface="굴림" charset="0"/>
            </a:endParaRPr>
          </a:p>
          <a:p>
            <a:pPr>
              <a:spcBef>
                <a:spcPct val="20000"/>
              </a:spcBef>
              <a:buSzTx/>
            </a:pPr>
            <a:endParaRPr lang="en-US" altLang="ko-KR">
              <a:solidFill>
                <a:schemeClr val="hlink"/>
              </a:solidFill>
              <a:latin typeface="Helvetica" charset="0"/>
              <a:ea typeface="굴림" charset="0"/>
              <a:cs typeface="굴림" charset="0"/>
            </a:endParaRPr>
          </a:p>
          <a:p>
            <a:pPr>
              <a:spcBef>
                <a:spcPct val="20000"/>
              </a:spcBef>
              <a:buSzTx/>
            </a:pPr>
            <a:r>
              <a:rPr lang="en-US" altLang="ko-KR">
                <a:solidFill>
                  <a:schemeClr val="hlink"/>
                </a:solidFill>
                <a:latin typeface="Helvetica" charset="0"/>
                <a:ea typeface="굴림" charset="0"/>
                <a:cs typeface="굴림" charset="0"/>
              </a:rPr>
              <a:t>What if cache size is increased to 8KB?</a:t>
            </a:r>
          </a:p>
          <a:p>
            <a:pPr lvl="1">
              <a:spcBef>
                <a:spcPct val="20000"/>
              </a:spcBef>
              <a:buSzTx/>
            </a:pPr>
            <a:r>
              <a:rPr lang="en-US" altLang="ko-KR">
                <a:latin typeface="Helvetica" charset="0"/>
                <a:ea typeface="굴림" charset="0"/>
                <a:cs typeface="굴림" charset="0"/>
              </a:rPr>
              <a:t>Overlap not complete</a:t>
            </a:r>
          </a:p>
          <a:p>
            <a:pPr lvl="1">
              <a:spcBef>
                <a:spcPct val="20000"/>
              </a:spcBef>
              <a:buSzTx/>
            </a:pPr>
            <a:r>
              <a:rPr lang="en-US" altLang="ko-KR">
                <a:latin typeface="Helvetica" charset="0"/>
                <a:ea typeface="굴림" charset="0"/>
                <a:cs typeface="굴림" charset="0"/>
              </a:rPr>
              <a:t>Need to do something else.  See CS152/252 </a:t>
            </a:r>
          </a:p>
        </p:txBody>
      </p:sp>
      <p:grpSp>
        <p:nvGrpSpPr>
          <p:cNvPr id="2" name="Group 45"/>
          <p:cNvGrpSpPr>
            <a:grpSpLocks/>
          </p:cNvGrpSpPr>
          <p:nvPr/>
        </p:nvGrpSpPr>
        <p:grpSpPr bwMode="auto">
          <a:xfrm>
            <a:off x="685800" y="1655763"/>
            <a:ext cx="7812088" cy="3068637"/>
            <a:chOff x="363" y="1104"/>
            <a:chExt cx="5213" cy="2048"/>
          </a:xfrm>
        </p:grpSpPr>
        <p:sp>
          <p:nvSpPr>
            <p:cNvPr id="68612" name="Rectangle 2"/>
            <p:cNvSpPr>
              <a:spLocks noChangeArrowheads="1"/>
            </p:cNvSpPr>
            <p:nvPr/>
          </p:nvSpPr>
          <p:spPr bwMode="auto">
            <a:xfrm>
              <a:off x="699" y="1136"/>
              <a:ext cx="1000" cy="992"/>
            </a:xfrm>
            <a:prstGeom prst="rect">
              <a:avLst/>
            </a:prstGeom>
            <a:solidFill>
              <a:srgbClr val="FF96DA"/>
            </a:solidFill>
            <a:ln w="12700">
              <a:solidFill>
                <a:schemeClr val="tx1"/>
              </a:solidFill>
              <a:miter lim="800000"/>
              <a:headEnd/>
              <a:tailEnd/>
            </a:ln>
          </p:spPr>
          <p:txBody>
            <a:bodyPr wrap="none" lIns="90488" tIns="44450" rIns="90488" bIns="44450" anchor="ctr"/>
            <a:lstStyle/>
            <a:p>
              <a:r>
                <a:rPr lang="en-US" altLang="ko-KR" sz="1800">
                  <a:latin typeface="Helvetica" charset="0"/>
                  <a:cs typeface="Helvetica" charset="0"/>
                </a:rPr>
                <a:t>TLB</a:t>
              </a:r>
            </a:p>
          </p:txBody>
        </p:sp>
        <p:sp>
          <p:nvSpPr>
            <p:cNvPr id="68613" name="Rectangle 3"/>
            <p:cNvSpPr>
              <a:spLocks noChangeArrowheads="1"/>
            </p:cNvSpPr>
            <p:nvPr/>
          </p:nvSpPr>
          <p:spPr bwMode="auto">
            <a:xfrm>
              <a:off x="3947" y="1112"/>
              <a:ext cx="1288" cy="1048"/>
            </a:xfrm>
            <a:prstGeom prst="rect">
              <a:avLst/>
            </a:prstGeom>
            <a:solidFill>
              <a:srgbClr val="00FFFF"/>
            </a:solidFill>
            <a:ln w="12700">
              <a:solidFill>
                <a:schemeClr val="tx1"/>
              </a:solidFill>
              <a:miter lim="800000"/>
              <a:headEnd/>
              <a:tailEnd/>
            </a:ln>
          </p:spPr>
          <p:txBody>
            <a:bodyPr wrap="none" lIns="90488" tIns="44450" rIns="90488" bIns="44450" anchor="ctr"/>
            <a:lstStyle/>
            <a:p>
              <a:r>
                <a:rPr lang="en-US" altLang="ko-KR" sz="1800">
                  <a:latin typeface="Helvetica" charset="0"/>
                  <a:cs typeface="Helvetica" charset="0"/>
                </a:rPr>
                <a:t>4K Cache</a:t>
              </a:r>
            </a:p>
          </p:txBody>
        </p:sp>
        <p:sp>
          <p:nvSpPr>
            <p:cNvPr id="68614" name="Rectangle 4"/>
            <p:cNvSpPr>
              <a:spLocks noChangeArrowheads="1"/>
            </p:cNvSpPr>
            <p:nvPr/>
          </p:nvSpPr>
          <p:spPr bwMode="auto">
            <a:xfrm>
              <a:off x="2035" y="2144"/>
              <a:ext cx="1640" cy="20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Helvetica" charset="0"/>
                <a:cs typeface="Helvetica" charset="0"/>
              </a:endParaRPr>
            </a:p>
          </p:txBody>
        </p:sp>
        <p:sp>
          <p:nvSpPr>
            <p:cNvPr id="68615" name="Line 5"/>
            <p:cNvSpPr>
              <a:spLocks noChangeShapeType="1"/>
            </p:cNvSpPr>
            <p:nvPr/>
          </p:nvSpPr>
          <p:spPr bwMode="auto">
            <a:xfrm>
              <a:off x="3471" y="2144"/>
              <a:ext cx="0" cy="20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616" name="Line 6"/>
            <p:cNvSpPr>
              <a:spLocks noChangeShapeType="1"/>
            </p:cNvSpPr>
            <p:nvPr/>
          </p:nvSpPr>
          <p:spPr bwMode="auto">
            <a:xfrm>
              <a:off x="2967" y="2144"/>
              <a:ext cx="0" cy="20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617" name="Rectangle 7"/>
            <p:cNvSpPr>
              <a:spLocks noChangeArrowheads="1"/>
            </p:cNvSpPr>
            <p:nvPr/>
          </p:nvSpPr>
          <p:spPr bwMode="auto">
            <a:xfrm>
              <a:off x="3107" y="1967"/>
              <a:ext cx="257"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ko-KR" sz="1800">
                  <a:latin typeface="Helvetica" charset="0"/>
                  <a:cs typeface="Helvetica" charset="0"/>
                </a:rPr>
                <a:t>10</a:t>
              </a:r>
            </a:p>
          </p:txBody>
        </p:sp>
        <p:sp>
          <p:nvSpPr>
            <p:cNvPr id="68618" name="Rectangle 8"/>
            <p:cNvSpPr>
              <a:spLocks noChangeArrowheads="1"/>
            </p:cNvSpPr>
            <p:nvPr/>
          </p:nvSpPr>
          <p:spPr bwMode="auto">
            <a:xfrm>
              <a:off x="3499" y="1967"/>
              <a:ext cx="17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ko-KR" sz="1800">
                  <a:latin typeface="Helvetica" charset="0"/>
                  <a:cs typeface="Helvetica" charset="0"/>
                </a:rPr>
                <a:t>2</a:t>
              </a:r>
            </a:p>
          </p:txBody>
        </p:sp>
        <p:sp>
          <p:nvSpPr>
            <p:cNvPr id="68619" name="Rectangle 9"/>
            <p:cNvSpPr>
              <a:spLocks noChangeArrowheads="1"/>
            </p:cNvSpPr>
            <p:nvPr/>
          </p:nvSpPr>
          <p:spPr bwMode="auto">
            <a:xfrm>
              <a:off x="3451" y="2135"/>
              <a:ext cx="257"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ko-KR" sz="1800">
                  <a:latin typeface="Helvetica" charset="0"/>
                  <a:cs typeface="Helvetica" charset="0"/>
                </a:rPr>
                <a:t>00</a:t>
              </a:r>
            </a:p>
          </p:txBody>
        </p:sp>
        <p:sp>
          <p:nvSpPr>
            <p:cNvPr id="68620" name="Rectangle 10"/>
            <p:cNvSpPr>
              <a:spLocks noChangeArrowheads="1"/>
            </p:cNvSpPr>
            <p:nvPr/>
          </p:nvSpPr>
          <p:spPr bwMode="auto">
            <a:xfrm>
              <a:off x="4307" y="1984"/>
              <a:ext cx="616"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ko-KR" sz="1800">
                  <a:latin typeface="Helvetica" charset="0"/>
                  <a:cs typeface="Helvetica" charset="0"/>
                </a:rPr>
                <a:t>4 bytes</a:t>
              </a:r>
            </a:p>
          </p:txBody>
        </p:sp>
        <p:sp>
          <p:nvSpPr>
            <p:cNvPr id="68621" name="Line 11"/>
            <p:cNvSpPr>
              <a:spLocks noChangeShapeType="1"/>
            </p:cNvSpPr>
            <p:nvPr/>
          </p:nvSpPr>
          <p:spPr bwMode="auto">
            <a:xfrm>
              <a:off x="4867" y="2060"/>
              <a:ext cx="36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22" name="Line 12"/>
            <p:cNvSpPr>
              <a:spLocks noChangeShapeType="1"/>
            </p:cNvSpPr>
            <p:nvPr/>
          </p:nvSpPr>
          <p:spPr bwMode="auto">
            <a:xfrm flipH="1">
              <a:off x="3939" y="2060"/>
              <a:ext cx="37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23" name="Line 13"/>
            <p:cNvSpPr>
              <a:spLocks noChangeShapeType="1"/>
            </p:cNvSpPr>
            <p:nvPr/>
          </p:nvSpPr>
          <p:spPr bwMode="auto">
            <a:xfrm>
              <a:off x="3235" y="1612"/>
              <a:ext cx="7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24" name="Rectangle 14"/>
            <p:cNvSpPr>
              <a:spLocks noChangeArrowheads="1"/>
            </p:cNvSpPr>
            <p:nvPr/>
          </p:nvSpPr>
          <p:spPr bwMode="auto">
            <a:xfrm>
              <a:off x="3315" y="1448"/>
              <a:ext cx="496"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ko-KR" sz="1800">
                  <a:latin typeface="Helvetica" charset="0"/>
                  <a:cs typeface="Helvetica" charset="0"/>
                </a:rPr>
                <a:t>index</a:t>
              </a:r>
            </a:p>
          </p:txBody>
        </p:sp>
        <p:sp>
          <p:nvSpPr>
            <p:cNvPr id="68625" name="Rectangle 15"/>
            <p:cNvSpPr>
              <a:spLocks noChangeArrowheads="1"/>
            </p:cNvSpPr>
            <p:nvPr/>
          </p:nvSpPr>
          <p:spPr bwMode="auto">
            <a:xfrm>
              <a:off x="5251" y="1528"/>
              <a:ext cx="32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ko-KR" sz="1800">
                  <a:latin typeface="Helvetica" charset="0"/>
                  <a:cs typeface="Helvetica" charset="0"/>
                </a:rPr>
                <a:t>1 K</a:t>
              </a:r>
            </a:p>
          </p:txBody>
        </p:sp>
        <p:sp>
          <p:nvSpPr>
            <p:cNvPr id="68626" name="Line 16"/>
            <p:cNvSpPr>
              <a:spLocks noChangeShapeType="1"/>
            </p:cNvSpPr>
            <p:nvPr/>
          </p:nvSpPr>
          <p:spPr bwMode="auto">
            <a:xfrm flipV="1">
              <a:off x="5391" y="1104"/>
              <a:ext cx="0" cy="40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27" name="Line 17"/>
            <p:cNvSpPr>
              <a:spLocks noChangeShapeType="1"/>
            </p:cNvSpPr>
            <p:nvPr/>
          </p:nvSpPr>
          <p:spPr bwMode="auto">
            <a:xfrm>
              <a:off x="5391" y="1688"/>
              <a:ext cx="0" cy="46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28" name="Rectangle 18"/>
            <p:cNvSpPr>
              <a:spLocks noChangeArrowheads="1"/>
            </p:cNvSpPr>
            <p:nvPr/>
          </p:nvSpPr>
          <p:spPr bwMode="auto">
            <a:xfrm>
              <a:off x="2059" y="2152"/>
              <a:ext cx="57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ko-KR" sz="1800">
                  <a:latin typeface="Helvetica" charset="0"/>
                  <a:cs typeface="Helvetica" charset="0"/>
                </a:rPr>
                <a:t>page #</a:t>
              </a:r>
            </a:p>
          </p:txBody>
        </p:sp>
        <p:sp>
          <p:nvSpPr>
            <p:cNvPr id="68629" name="Rectangle 19"/>
            <p:cNvSpPr>
              <a:spLocks noChangeArrowheads="1"/>
            </p:cNvSpPr>
            <p:nvPr/>
          </p:nvSpPr>
          <p:spPr bwMode="auto">
            <a:xfrm>
              <a:off x="3035" y="2152"/>
              <a:ext cx="402"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ko-KR" sz="1800">
                  <a:latin typeface="Helvetica" charset="0"/>
                  <a:cs typeface="Helvetica" charset="0"/>
                </a:rPr>
                <a:t>disp</a:t>
              </a:r>
            </a:p>
          </p:txBody>
        </p:sp>
        <p:sp>
          <p:nvSpPr>
            <p:cNvPr id="68630" name="Rectangle 20"/>
            <p:cNvSpPr>
              <a:spLocks noChangeArrowheads="1"/>
            </p:cNvSpPr>
            <p:nvPr/>
          </p:nvSpPr>
          <p:spPr bwMode="auto">
            <a:xfrm>
              <a:off x="2347" y="1976"/>
              <a:ext cx="257"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ko-KR" sz="1800">
                  <a:latin typeface="Helvetica" charset="0"/>
                  <a:cs typeface="Helvetica" charset="0"/>
                </a:rPr>
                <a:t>20</a:t>
              </a:r>
            </a:p>
          </p:txBody>
        </p:sp>
        <p:sp>
          <p:nvSpPr>
            <p:cNvPr id="68631" name="Line 21"/>
            <p:cNvSpPr>
              <a:spLocks noChangeShapeType="1"/>
            </p:cNvSpPr>
            <p:nvPr/>
          </p:nvSpPr>
          <p:spPr bwMode="auto">
            <a:xfrm flipH="1">
              <a:off x="1699" y="1604"/>
              <a:ext cx="64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32" name="Rectangle 22"/>
            <p:cNvSpPr>
              <a:spLocks noChangeArrowheads="1"/>
            </p:cNvSpPr>
            <p:nvPr/>
          </p:nvSpPr>
          <p:spPr bwMode="auto">
            <a:xfrm>
              <a:off x="1939" y="1168"/>
              <a:ext cx="590"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ko-KR" sz="1800">
                  <a:latin typeface="Helvetica" charset="0"/>
                  <a:cs typeface="Helvetica" charset="0"/>
                </a:rPr>
                <a:t>assoc</a:t>
              </a:r>
            </a:p>
            <a:p>
              <a:pPr>
                <a:lnSpc>
                  <a:spcPct val="85000"/>
                </a:lnSpc>
              </a:pPr>
              <a:r>
                <a:rPr lang="en-US" altLang="ko-KR" sz="1800">
                  <a:latin typeface="Helvetica" charset="0"/>
                  <a:cs typeface="Helvetica" charset="0"/>
                </a:rPr>
                <a:t>lookup</a:t>
              </a:r>
            </a:p>
          </p:txBody>
        </p:sp>
        <p:sp>
          <p:nvSpPr>
            <p:cNvPr id="68633" name="Rectangle 23"/>
            <p:cNvSpPr>
              <a:spLocks noChangeArrowheads="1"/>
            </p:cNvSpPr>
            <p:nvPr/>
          </p:nvSpPr>
          <p:spPr bwMode="auto">
            <a:xfrm>
              <a:off x="363" y="1536"/>
              <a:ext cx="257"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ko-KR" sz="1800">
                  <a:latin typeface="Helvetica" charset="0"/>
                  <a:cs typeface="Helvetica" charset="0"/>
                </a:rPr>
                <a:t>32</a:t>
              </a:r>
            </a:p>
          </p:txBody>
        </p:sp>
        <p:sp>
          <p:nvSpPr>
            <p:cNvPr id="68634" name="Line 24"/>
            <p:cNvSpPr>
              <a:spLocks noChangeShapeType="1"/>
            </p:cNvSpPr>
            <p:nvPr/>
          </p:nvSpPr>
          <p:spPr bwMode="auto">
            <a:xfrm flipV="1">
              <a:off x="503" y="1112"/>
              <a:ext cx="0" cy="40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35" name="Line 25"/>
            <p:cNvSpPr>
              <a:spLocks noChangeShapeType="1"/>
            </p:cNvSpPr>
            <p:nvPr/>
          </p:nvSpPr>
          <p:spPr bwMode="auto">
            <a:xfrm>
              <a:off x="503" y="1696"/>
              <a:ext cx="0" cy="46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36" name="Line 26"/>
            <p:cNvSpPr>
              <a:spLocks noChangeShapeType="1"/>
            </p:cNvSpPr>
            <p:nvPr/>
          </p:nvSpPr>
          <p:spPr bwMode="auto">
            <a:xfrm>
              <a:off x="839" y="2136"/>
              <a:ext cx="0" cy="101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37" name="Rectangle 27"/>
            <p:cNvSpPr>
              <a:spLocks noChangeArrowheads="1"/>
            </p:cNvSpPr>
            <p:nvPr/>
          </p:nvSpPr>
          <p:spPr bwMode="auto">
            <a:xfrm>
              <a:off x="411" y="2384"/>
              <a:ext cx="428"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ko-KR" sz="1800">
                  <a:latin typeface="Helvetica" charset="0"/>
                  <a:cs typeface="Helvetica" charset="0"/>
                </a:rPr>
                <a:t>Hit/</a:t>
              </a:r>
            </a:p>
            <a:p>
              <a:pPr>
                <a:lnSpc>
                  <a:spcPct val="85000"/>
                </a:lnSpc>
              </a:pPr>
              <a:r>
                <a:rPr lang="en-US" altLang="ko-KR" sz="1800">
                  <a:latin typeface="Helvetica" charset="0"/>
                  <a:cs typeface="Helvetica" charset="0"/>
                </a:rPr>
                <a:t>Miss</a:t>
              </a:r>
            </a:p>
          </p:txBody>
        </p:sp>
        <p:sp>
          <p:nvSpPr>
            <p:cNvPr id="68638" name="Line 28"/>
            <p:cNvSpPr>
              <a:spLocks noChangeShapeType="1"/>
            </p:cNvSpPr>
            <p:nvPr/>
          </p:nvSpPr>
          <p:spPr bwMode="auto">
            <a:xfrm>
              <a:off x="5079" y="2168"/>
              <a:ext cx="0" cy="93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39" name="Rectangle 29"/>
            <p:cNvSpPr>
              <a:spLocks noChangeArrowheads="1"/>
            </p:cNvSpPr>
            <p:nvPr/>
          </p:nvSpPr>
          <p:spPr bwMode="auto">
            <a:xfrm>
              <a:off x="3987" y="2792"/>
              <a:ext cx="29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ko-KR" sz="1800">
                  <a:latin typeface="Helvetica" charset="0"/>
                  <a:cs typeface="Helvetica" charset="0"/>
                </a:rPr>
                <a:t>PA</a:t>
              </a:r>
            </a:p>
          </p:txBody>
        </p:sp>
        <p:sp>
          <p:nvSpPr>
            <p:cNvPr id="68640" name="Rectangle 30"/>
            <p:cNvSpPr>
              <a:spLocks noChangeArrowheads="1"/>
            </p:cNvSpPr>
            <p:nvPr/>
          </p:nvSpPr>
          <p:spPr bwMode="auto">
            <a:xfrm>
              <a:off x="4323" y="2784"/>
              <a:ext cx="419"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ko-KR" sz="1800">
                  <a:latin typeface="Helvetica" charset="0"/>
                  <a:cs typeface="Helvetica" charset="0"/>
                </a:rPr>
                <a:t>Data</a:t>
              </a:r>
            </a:p>
          </p:txBody>
        </p:sp>
        <p:sp>
          <p:nvSpPr>
            <p:cNvPr id="68641" name="Rectangle 31"/>
            <p:cNvSpPr>
              <a:spLocks noChangeArrowheads="1"/>
            </p:cNvSpPr>
            <p:nvPr/>
          </p:nvSpPr>
          <p:spPr bwMode="auto">
            <a:xfrm>
              <a:off x="5123" y="2792"/>
              <a:ext cx="428"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ko-KR" sz="1800">
                  <a:latin typeface="Helvetica" charset="0"/>
                  <a:cs typeface="Helvetica" charset="0"/>
                </a:rPr>
                <a:t>Hit/</a:t>
              </a:r>
            </a:p>
            <a:p>
              <a:pPr>
                <a:lnSpc>
                  <a:spcPct val="85000"/>
                </a:lnSpc>
              </a:pPr>
              <a:r>
                <a:rPr lang="en-US" altLang="ko-KR" sz="1800">
                  <a:latin typeface="Helvetica" charset="0"/>
                  <a:cs typeface="Helvetica" charset="0"/>
                </a:rPr>
                <a:t>Miss</a:t>
              </a:r>
            </a:p>
          </p:txBody>
        </p:sp>
        <p:sp>
          <p:nvSpPr>
            <p:cNvPr id="68642" name="Oval 32"/>
            <p:cNvSpPr>
              <a:spLocks noChangeArrowheads="1"/>
            </p:cNvSpPr>
            <p:nvPr/>
          </p:nvSpPr>
          <p:spPr bwMode="auto">
            <a:xfrm>
              <a:off x="2899" y="2784"/>
              <a:ext cx="224" cy="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r>
                <a:rPr lang="en-US" altLang="ko-KR" sz="1800">
                  <a:latin typeface="Helvetica" charset="0"/>
                  <a:cs typeface="Helvetica" charset="0"/>
                </a:rPr>
                <a:t>=</a:t>
              </a:r>
            </a:p>
          </p:txBody>
        </p:sp>
        <p:sp>
          <p:nvSpPr>
            <p:cNvPr id="68643" name="Line 33"/>
            <p:cNvSpPr>
              <a:spLocks noChangeShapeType="1"/>
            </p:cNvSpPr>
            <p:nvPr/>
          </p:nvSpPr>
          <p:spPr bwMode="auto">
            <a:xfrm flipH="1">
              <a:off x="3107" y="2488"/>
              <a:ext cx="1032" cy="3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44" name="Line 34"/>
            <p:cNvSpPr>
              <a:spLocks noChangeShapeType="1"/>
            </p:cNvSpPr>
            <p:nvPr/>
          </p:nvSpPr>
          <p:spPr bwMode="auto">
            <a:xfrm>
              <a:off x="1531" y="2472"/>
              <a:ext cx="1336" cy="37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45" name="Line 35"/>
            <p:cNvSpPr>
              <a:spLocks noChangeShapeType="1"/>
            </p:cNvSpPr>
            <p:nvPr/>
          </p:nvSpPr>
          <p:spPr bwMode="auto">
            <a:xfrm>
              <a:off x="3015" y="2992"/>
              <a:ext cx="0" cy="16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46" name="Line 36"/>
            <p:cNvSpPr>
              <a:spLocks noChangeShapeType="1"/>
            </p:cNvSpPr>
            <p:nvPr/>
          </p:nvSpPr>
          <p:spPr bwMode="auto">
            <a:xfrm>
              <a:off x="2343" y="1608"/>
              <a:ext cx="0" cy="3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647" name="Rectangle 37"/>
            <p:cNvSpPr>
              <a:spLocks noChangeArrowheads="1"/>
            </p:cNvSpPr>
            <p:nvPr/>
          </p:nvSpPr>
          <p:spPr bwMode="auto">
            <a:xfrm>
              <a:off x="1395" y="2744"/>
              <a:ext cx="29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ko-KR" sz="1800">
                  <a:latin typeface="Helvetica" charset="0"/>
                  <a:cs typeface="Helvetica" charset="0"/>
                </a:rPr>
                <a:t>PA</a:t>
              </a:r>
            </a:p>
          </p:txBody>
        </p:sp>
        <p:sp>
          <p:nvSpPr>
            <p:cNvPr id="68648" name="Line 38"/>
            <p:cNvSpPr>
              <a:spLocks noChangeShapeType="1"/>
            </p:cNvSpPr>
            <p:nvPr/>
          </p:nvSpPr>
          <p:spPr bwMode="auto">
            <a:xfrm>
              <a:off x="1527" y="2136"/>
              <a:ext cx="0" cy="61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49" name="Line 39"/>
            <p:cNvSpPr>
              <a:spLocks noChangeShapeType="1"/>
            </p:cNvSpPr>
            <p:nvPr/>
          </p:nvSpPr>
          <p:spPr bwMode="auto">
            <a:xfrm>
              <a:off x="4119" y="2184"/>
              <a:ext cx="0" cy="61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50" name="Line 40"/>
            <p:cNvSpPr>
              <a:spLocks noChangeShapeType="1"/>
            </p:cNvSpPr>
            <p:nvPr/>
          </p:nvSpPr>
          <p:spPr bwMode="auto">
            <a:xfrm>
              <a:off x="3255" y="1608"/>
              <a:ext cx="0" cy="3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651" name="Line 41"/>
            <p:cNvSpPr>
              <a:spLocks noChangeShapeType="1"/>
            </p:cNvSpPr>
            <p:nvPr/>
          </p:nvSpPr>
          <p:spPr bwMode="auto">
            <a:xfrm>
              <a:off x="4503" y="2184"/>
              <a:ext cx="0" cy="61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68611" name="Rectangle 44"/>
          <p:cNvSpPr>
            <a:spLocks noGrp="1" noChangeArrowheads="1"/>
          </p:cNvSpPr>
          <p:nvPr>
            <p:ph type="title"/>
          </p:nvPr>
        </p:nvSpPr>
        <p:spPr>
          <a:xfrm>
            <a:off x="385814" y="228600"/>
            <a:ext cx="8300986" cy="368300"/>
          </a:xfrm>
        </p:spPr>
        <p:txBody>
          <a:bodyPr>
            <a:normAutofit fontScale="90000"/>
          </a:bodyPr>
          <a:lstStyle/>
          <a:p>
            <a:r>
              <a:rPr lang="en-US" altLang="ko-KR" dirty="0">
                <a:latin typeface="Helvetica" charset="0"/>
                <a:ea typeface="굴림" charset="0"/>
                <a:cs typeface="굴림" charset="0"/>
              </a:rPr>
              <a:t>Overlapping TLB &amp; Cache Access (1/2)</a:t>
            </a:r>
          </a:p>
        </p:txBody>
      </p:sp>
    </p:spTree>
    <p:extLst>
      <p:ext uri="{BB962C8B-B14F-4D97-AF65-F5344CB8AC3E}">
        <p14:creationId xmlns:p14="http://schemas.microsoft.com/office/powerpoint/2010/main" val="6211517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54731">
                                            <p:txEl>
                                              <p:pRg st="0" end="0"/>
                                            </p:txEl>
                                          </p:spTgt>
                                        </p:tgtEl>
                                        <p:attrNameLst>
                                          <p:attrName>style.visibility</p:attrName>
                                        </p:attrNameLst>
                                      </p:cBhvr>
                                      <p:to>
                                        <p:strVal val="visible"/>
                                      </p:to>
                                    </p:set>
                                    <p:anim calcmode="lin" valueType="num">
                                      <p:cBhvr additive="base">
                                        <p:cTn id="7" dur="500" fill="hold"/>
                                        <p:tgtEl>
                                          <p:spTgt spid="7547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5473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54731">
                                            <p:txEl>
                                              <p:pRg st="10" end="10"/>
                                            </p:txEl>
                                          </p:spTgt>
                                        </p:tgtEl>
                                        <p:attrNameLst>
                                          <p:attrName>style.visibility</p:attrName>
                                        </p:attrNameLst>
                                      </p:cBhvr>
                                      <p:to>
                                        <p:strVal val="visible"/>
                                      </p:to>
                                    </p:set>
                                    <p:anim calcmode="lin" valueType="num">
                                      <p:cBhvr additive="base">
                                        <p:cTn id="17" dur="500" fill="hold"/>
                                        <p:tgtEl>
                                          <p:spTgt spid="754731">
                                            <p:txEl>
                                              <p:pRg st="10" end="10"/>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54731">
                                            <p:txEl>
                                              <p:pRg st="10" end="10"/>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754731">
                                            <p:txEl>
                                              <p:pRg st="11" end="11"/>
                                            </p:txEl>
                                          </p:spTgt>
                                        </p:tgtEl>
                                        <p:attrNameLst>
                                          <p:attrName>style.visibility</p:attrName>
                                        </p:attrNameLst>
                                      </p:cBhvr>
                                      <p:to>
                                        <p:strVal val="visible"/>
                                      </p:to>
                                    </p:set>
                                    <p:anim calcmode="lin" valueType="num">
                                      <p:cBhvr additive="base">
                                        <p:cTn id="21" dur="500" fill="hold"/>
                                        <p:tgtEl>
                                          <p:spTgt spid="754731">
                                            <p:txEl>
                                              <p:pRg st="11" end="11"/>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54731">
                                            <p:txEl>
                                              <p:pRg st="11" end="11"/>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754731">
                                            <p:txEl>
                                              <p:pRg st="12" end="12"/>
                                            </p:txEl>
                                          </p:spTgt>
                                        </p:tgtEl>
                                        <p:attrNameLst>
                                          <p:attrName>style.visibility</p:attrName>
                                        </p:attrNameLst>
                                      </p:cBhvr>
                                      <p:to>
                                        <p:strVal val="visible"/>
                                      </p:to>
                                    </p:set>
                                    <p:anim calcmode="lin" valueType="num">
                                      <p:cBhvr additive="base">
                                        <p:cTn id="25" dur="500" fill="hold"/>
                                        <p:tgtEl>
                                          <p:spTgt spid="754731">
                                            <p:txEl>
                                              <p:pRg st="12" end="1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54731">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473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a:xfrm>
            <a:off x="377777" y="152400"/>
            <a:ext cx="8309023" cy="533400"/>
          </a:xfrm>
        </p:spPr>
        <p:txBody>
          <a:bodyPr>
            <a:noAutofit/>
          </a:bodyPr>
          <a:lstStyle/>
          <a:p>
            <a:r>
              <a:rPr lang="en-US" sz="2800" dirty="0">
                <a:latin typeface="Helvetica" charset="0"/>
                <a:ea typeface="ＭＳ Ｐゴシック" charset="0"/>
                <a:cs typeface="ＭＳ Ｐゴシック" charset="0"/>
              </a:rPr>
              <a:t>Putting Everything Together: Address Translation</a:t>
            </a:r>
          </a:p>
        </p:txBody>
      </p:sp>
      <p:sp>
        <p:nvSpPr>
          <p:cNvPr id="70658" name="Text Box 100"/>
          <p:cNvSpPr txBox="1">
            <a:spLocks noChangeArrowheads="1"/>
          </p:cNvSpPr>
          <p:nvPr/>
        </p:nvSpPr>
        <p:spPr bwMode="auto">
          <a:xfrm>
            <a:off x="4038600" y="2447925"/>
            <a:ext cx="2590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Physical Address:</a:t>
            </a:r>
          </a:p>
        </p:txBody>
      </p:sp>
      <p:sp>
        <p:nvSpPr>
          <p:cNvPr id="19" name="Rectangle 98"/>
          <p:cNvSpPr>
            <a:spLocks noChangeArrowheads="1"/>
          </p:cNvSpPr>
          <p:nvPr/>
        </p:nvSpPr>
        <p:spPr bwMode="auto">
          <a:xfrm>
            <a:off x="5257800" y="2822575"/>
            <a:ext cx="12192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p>
            <a:r>
              <a:rPr lang="en-US" sz="1800" b="0">
                <a:latin typeface="Helvetica" charset="0"/>
                <a:cs typeface="Helvetica" charset="0"/>
              </a:rPr>
              <a:t>Offset</a:t>
            </a:r>
          </a:p>
        </p:txBody>
      </p:sp>
      <p:sp>
        <p:nvSpPr>
          <p:cNvPr id="20" name="Rectangle 102"/>
          <p:cNvSpPr>
            <a:spLocks noChangeArrowheads="1"/>
          </p:cNvSpPr>
          <p:nvPr/>
        </p:nvSpPr>
        <p:spPr bwMode="auto">
          <a:xfrm>
            <a:off x="4267200" y="2822575"/>
            <a:ext cx="1000125" cy="377825"/>
          </a:xfrm>
          <a:prstGeom prst="rect">
            <a:avLst/>
          </a:prstGeom>
          <a:solidFill>
            <a:srgbClr val="FC885D"/>
          </a:solidFill>
          <a:ln w="38100">
            <a:solidFill>
              <a:schemeClr val="tx1"/>
            </a:solidFill>
            <a:miter lim="800000"/>
            <a:headEnd/>
            <a:tailEnd/>
          </a:ln>
        </p:spPr>
        <p:txBody>
          <a:bodyPr wrap="none" lIns="90478" tIns="44445" rIns="90478" bIns="44445" anchor="ctr"/>
          <a:lstStyle/>
          <a:p>
            <a:pPr>
              <a:lnSpc>
                <a:spcPct val="75000"/>
              </a:lnSpc>
            </a:pPr>
            <a:r>
              <a:rPr lang="en-US" sz="1800" b="0">
                <a:latin typeface="Helvetica" charset="0"/>
                <a:cs typeface="Helvetica" charset="0"/>
              </a:rPr>
              <a:t>Physical</a:t>
            </a:r>
          </a:p>
          <a:p>
            <a:pPr>
              <a:lnSpc>
                <a:spcPct val="75000"/>
              </a:lnSpc>
            </a:pPr>
            <a:r>
              <a:rPr lang="en-US" sz="1800" b="0">
                <a:latin typeface="Helvetica" charset="0"/>
                <a:cs typeface="Helvetica" charset="0"/>
              </a:rPr>
              <a:t>Page #</a:t>
            </a:r>
          </a:p>
        </p:txBody>
      </p:sp>
      <p:sp>
        <p:nvSpPr>
          <p:cNvPr id="70661" name="Text Box 66"/>
          <p:cNvSpPr txBox="1">
            <a:spLocks noChangeArrowheads="1"/>
          </p:cNvSpPr>
          <p:nvPr/>
        </p:nvSpPr>
        <p:spPr bwMode="auto">
          <a:xfrm>
            <a:off x="152400" y="695325"/>
            <a:ext cx="2895600" cy="366713"/>
          </a:xfrm>
          <a:prstGeom prst="rect">
            <a:avLst/>
          </a:prstGeom>
          <a:solidFill>
            <a:schemeClr val="bg1"/>
          </a:solidFill>
          <a:ln>
            <a:noFill/>
          </a:ln>
        </p:spPr>
        <p:txBody>
          <a:bodyPr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dirty="0">
                <a:latin typeface="Helvetica" charset="0"/>
                <a:cs typeface="Helvetica" charset="0"/>
              </a:rPr>
              <a:t>Virtual Address:</a:t>
            </a:r>
          </a:p>
        </p:txBody>
      </p:sp>
      <p:sp>
        <p:nvSpPr>
          <p:cNvPr id="70662" name="Rectangle 68"/>
          <p:cNvSpPr>
            <a:spLocks noChangeArrowheads="1"/>
          </p:cNvSpPr>
          <p:nvPr/>
        </p:nvSpPr>
        <p:spPr bwMode="auto">
          <a:xfrm>
            <a:off x="2093913" y="1038225"/>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p>
            <a:r>
              <a:rPr lang="en-US" sz="1800" b="0">
                <a:latin typeface="Helvetica" charset="0"/>
                <a:cs typeface="Helvetica" charset="0"/>
              </a:rPr>
              <a:t>Offset</a:t>
            </a:r>
          </a:p>
        </p:txBody>
      </p:sp>
      <p:sp>
        <p:nvSpPr>
          <p:cNvPr id="70663" name="Rectangle 69"/>
          <p:cNvSpPr>
            <a:spLocks noChangeArrowheads="1"/>
          </p:cNvSpPr>
          <p:nvPr/>
        </p:nvSpPr>
        <p:spPr bwMode="auto">
          <a:xfrm>
            <a:off x="1092200" y="1038225"/>
            <a:ext cx="1001713" cy="377825"/>
          </a:xfrm>
          <a:prstGeom prst="rect">
            <a:avLst/>
          </a:prstGeom>
          <a:solidFill>
            <a:srgbClr val="FC885D"/>
          </a:solidFill>
          <a:ln w="38100">
            <a:solidFill>
              <a:schemeClr val="tx1"/>
            </a:solidFill>
            <a:miter lim="800000"/>
            <a:headEnd/>
            <a:tailEnd/>
          </a:ln>
        </p:spPr>
        <p:txBody>
          <a:bodyPr wrap="none" lIns="90478" tIns="44445" rIns="90478" bIns="44445" anchor="ctr"/>
          <a:lstStyle/>
          <a:p>
            <a:pPr>
              <a:lnSpc>
                <a:spcPct val="75000"/>
              </a:lnSpc>
            </a:pPr>
            <a:r>
              <a:rPr lang="en-US" sz="1800" b="0">
                <a:latin typeface="Helvetica" charset="0"/>
                <a:cs typeface="Helvetica" charset="0"/>
              </a:rPr>
              <a:t>Virtual</a:t>
            </a:r>
          </a:p>
          <a:p>
            <a:pPr>
              <a:lnSpc>
                <a:spcPct val="75000"/>
              </a:lnSpc>
            </a:pPr>
            <a:r>
              <a:rPr lang="en-US" sz="1800" b="0">
                <a:latin typeface="Helvetica" charset="0"/>
                <a:cs typeface="Helvetica" charset="0"/>
              </a:rPr>
              <a:t>P2 index</a:t>
            </a:r>
          </a:p>
        </p:txBody>
      </p:sp>
      <p:sp>
        <p:nvSpPr>
          <p:cNvPr id="70664" name="Rectangle 70"/>
          <p:cNvSpPr>
            <a:spLocks noChangeArrowheads="1"/>
          </p:cNvSpPr>
          <p:nvPr/>
        </p:nvSpPr>
        <p:spPr bwMode="auto">
          <a:xfrm>
            <a:off x="90488" y="1038225"/>
            <a:ext cx="1001712" cy="377825"/>
          </a:xfrm>
          <a:prstGeom prst="rect">
            <a:avLst/>
          </a:prstGeom>
          <a:solidFill>
            <a:srgbClr val="FC885D"/>
          </a:solidFill>
          <a:ln w="38100">
            <a:solidFill>
              <a:schemeClr val="tx1"/>
            </a:solidFill>
            <a:miter lim="800000"/>
            <a:headEnd/>
            <a:tailEnd/>
          </a:ln>
        </p:spPr>
        <p:txBody>
          <a:bodyPr wrap="none" lIns="90478" tIns="44445" rIns="90478" bIns="44445" anchor="ctr"/>
          <a:lstStyle/>
          <a:p>
            <a:pPr>
              <a:lnSpc>
                <a:spcPct val="75000"/>
              </a:lnSpc>
            </a:pPr>
            <a:r>
              <a:rPr lang="en-US" sz="1800" b="0">
                <a:latin typeface="Helvetica" charset="0"/>
                <a:cs typeface="Helvetica" charset="0"/>
              </a:rPr>
              <a:t>Virtual</a:t>
            </a:r>
          </a:p>
          <a:p>
            <a:pPr>
              <a:lnSpc>
                <a:spcPct val="75000"/>
              </a:lnSpc>
            </a:pPr>
            <a:r>
              <a:rPr lang="en-US" sz="1800" b="0">
                <a:latin typeface="Helvetica" charset="0"/>
                <a:cs typeface="Helvetica" charset="0"/>
              </a:rPr>
              <a:t>P1 index</a:t>
            </a:r>
          </a:p>
        </p:txBody>
      </p:sp>
      <p:sp>
        <p:nvSpPr>
          <p:cNvPr id="46" name="Freeform 93"/>
          <p:cNvSpPr>
            <a:spLocks/>
          </p:cNvSpPr>
          <p:nvPr/>
        </p:nvSpPr>
        <p:spPr bwMode="auto">
          <a:xfrm>
            <a:off x="990600" y="14160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p>
        </p:txBody>
      </p:sp>
      <p:sp>
        <p:nvSpPr>
          <p:cNvPr id="67" name="Freeform 120"/>
          <p:cNvSpPr>
            <a:spLocks/>
          </p:cNvSpPr>
          <p:nvPr/>
        </p:nvSpPr>
        <p:spPr bwMode="auto">
          <a:xfrm>
            <a:off x="1905000" y="1416050"/>
            <a:ext cx="1524000" cy="7937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p>
        </p:txBody>
      </p:sp>
      <p:sp>
        <p:nvSpPr>
          <p:cNvPr id="83" name="Line 20"/>
          <p:cNvSpPr>
            <a:spLocks noChangeShapeType="1"/>
          </p:cNvSpPr>
          <p:nvPr/>
        </p:nvSpPr>
        <p:spPr bwMode="auto">
          <a:xfrm>
            <a:off x="4114800" y="2133600"/>
            <a:ext cx="457200" cy="6858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4" name="Freeform 83"/>
          <p:cNvSpPr>
            <a:spLocks noChangeArrowheads="1"/>
          </p:cNvSpPr>
          <p:nvPr/>
        </p:nvSpPr>
        <p:spPr bwMode="auto">
          <a:xfrm>
            <a:off x="3368675" y="1244600"/>
            <a:ext cx="2436813" cy="1541463"/>
          </a:xfrm>
          <a:custGeom>
            <a:avLst/>
            <a:gdLst>
              <a:gd name="T0" fmla="*/ 0 w 2436241"/>
              <a:gd name="T1" fmla="*/ 0 h 1541997"/>
              <a:gd name="T2" fmla="*/ 2018056 w 2436241"/>
              <a:gd name="T3" fmla="*/ 373186 h 1541997"/>
              <a:gd name="T4" fmla="*/ 2447706 w 2436241"/>
              <a:gd name="T5" fmla="*/ 1531352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p>
        </p:txBody>
      </p:sp>
      <p:grpSp>
        <p:nvGrpSpPr>
          <p:cNvPr id="2" name="Group 94"/>
          <p:cNvGrpSpPr>
            <a:grpSpLocks/>
          </p:cNvGrpSpPr>
          <p:nvPr/>
        </p:nvGrpSpPr>
        <p:grpSpPr bwMode="auto">
          <a:xfrm>
            <a:off x="0" y="2438400"/>
            <a:ext cx="3276600" cy="1854200"/>
            <a:chOff x="0" y="2438400"/>
            <a:chExt cx="3276600" cy="1854166"/>
          </a:xfrm>
        </p:grpSpPr>
        <p:sp>
          <p:nvSpPr>
            <p:cNvPr id="70686" name="Rectangle 4"/>
            <p:cNvSpPr>
              <a:spLocks noChangeArrowheads="1"/>
            </p:cNvSpPr>
            <p:nvPr/>
          </p:nvSpPr>
          <p:spPr bwMode="auto">
            <a:xfrm>
              <a:off x="2438400" y="2457450"/>
              <a:ext cx="669925" cy="11239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0">
                <a:latin typeface="Helvetica" charset="0"/>
                <a:cs typeface="Helvetica" charset="0"/>
              </a:endParaRPr>
            </a:p>
          </p:txBody>
        </p:sp>
        <p:sp>
          <p:nvSpPr>
            <p:cNvPr id="70687" name="Rectangle 5" descr="80%"/>
            <p:cNvSpPr>
              <a:spLocks noChangeArrowheads="1"/>
            </p:cNvSpPr>
            <p:nvPr/>
          </p:nvSpPr>
          <p:spPr bwMode="auto">
            <a:xfrm>
              <a:off x="2438400" y="2667000"/>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p>
              <a:endParaRPr lang="en-US" b="0">
                <a:latin typeface="Helvetica" charset="0"/>
                <a:cs typeface="Helvetica" charset="0"/>
              </a:endParaRPr>
            </a:p>
          </p:txBody>
        </p:sp>
        <p:sp>
          <p:nvSpPr>
            <p:cNvPr id="70688" name="Rectangle 7" descr="75%"/>
            <p:cNvSpPr>
              <a:spLocks noChangeArrowheads="1"/>
            </p:cNvSpPr>
            <p:nvPr/>
          </p:nvSpPr>
          <p:spPr bwMode="auto">
            <a:xfrm>
              <a:off x="2438400" y="3048000"/>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p>
              <a:endParaRPr lang="en-US" b="0">
                <a:latin typeface="Helvetica" charset="0"/>
                <a:cs typeface="Helvetica" charset="0"/>
              </a:endParaRPr>
            </a:p>
          </p:txBody>
        </p:sp>
        <p:sp>
          <p:nvSpPr>
            <p:cNvPr id="70689" name="Rectangle 76"/>
            <p:cNvSpPr>
              <a:spLocks noChangeArrowheads="1"/>
            </p:cNvSpPr>
            <p:nvPr/>
          </p:nvSpPr>
          <p:spPr bwMode="auto">
            <a:xfrm>
              <a:off x="0" y="2438400"/>
              <a:ext cx="1600200" cy="304800"/>
            </a:xfrm>
            <a:prstGeom prst="rect">
              <a:avLst/>
            </a:prstGeom>
            <a:solidFill>
              <a:srgbClr val="FF96DA"/>
            </a:solidFill>
            <a:ln w="38100">
              <a:solidFill>
                <a:schemeClr val="tx1"/>
              </a:solidFill>
              <a:miter lim="800000"/>
              <a:headEnd/>
              <a:tailEnd/>
            </a:ln>
          </p:spPr>
          <p:txBody>
            <a:bodyPr wrap="none" lIns="90478" tIns="44445" rIns="90478" bIns="44445" anchor="ctr"/>
            <a:lstStyle/>
            <a:p>
              <a:r>
                <a:rPr lang="en-US" sz="1800" b="0">
                  <a:latin typeface="Helvetica" charset="0"/>
                  <a:cs typeface="Helvetica" charset="0"/>
                </a:rPr>
                <a:t>PageTablePtr</a:t>
              </a:r>
            </a:p>
          </p:txBody>
        </p:sp>
        <p:sp>
          <p:nvSpPr>
            <p:cNvPr id="70690" name="Line 92"/>
            <p:cNvSpPr>
              <a:spLocks noChangeShapeType="1"/>
            </p:cNvSpPr>
            <p:nvPr/>
          </p:nvSpPr>
          <p:spPr bwMode="auto">
            <a:xfrm flipV="1">
              <a:off x="1600200" y="2482850"/>
              <a:ext cx="838200" cy="1079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p>
          </p:txBody>
        </p:sp>
        <p:sp>
          <p:nvSpPr>
            <p:cNvPr id="70691" name="Text Box 66"/>
            <p:cNvSpPr txBox="1">
              <a:spLocks noChangeArrowheads="1"/>
            </p:cNvSpPr>
            <p:nvPr/>
          </p:nvSpPr>
          <p:spPr bwMode="auto">
            <a:xfrm>
              <a:off x="1828800" y="3648810"/>
              <a:ext cx="1447800" cy="64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Page Table </a:t>
              </a:r>
            </a:p>
            <a:p>
              <a:pPr eaLnBrk="1" hangingPunct="1"/>
              <a:r>
                <a:rPr lang="en-US" sz="1800" b="0">
                  <a:latin typeface="Helvetica" charset="0"/>
                  <a:cs typeface="Helvetica" charset="0"/>
                </a:rPr>
                <a:t>(1</a:t>
              </a:r>
              <a:r>
                <a:rPr lang="en-US" sz="1800" b="0" baseline="30000">
                  <a:latin typeface="Helvetica" charset="0"/>
                  <a:cs typeface="Helvetica" charset="0"/>
                </a:rPr>
                <a:t>st</a:t>
              </a:r>
              <a:r>
                <a:rPr lang="en-US" sz="1800" b="0">
                  <a:latin typeface="Helvetica" charset="0"/>
                  <a:cs typeface="Helvetica" charset="0"/>
                </a:rPr>
                <a:t> level)</a:t>
              </a:r>
            </a:p>
          </p:txBody>
        </p:sp>
      </p:grpSp>
      <p:grpSp>
        <p:nvGrpSpPr>
          <p:cNvPr id="3" name="Group 95"/>
          <p:cNvGrpSpPr>
            <a:grpSpLocks/>
          </p:cNvGrpSpPr>
          <p:nvPr/>
        </p:nvGrpSpPr>
        <p:grpSpPr bwMode="auto">
          <a:xfrm>
            <a:off x="2971800" y="1524000"/>
            <a:ext cx="1447800" cy="3463925"/>
            <a:chOff x="2971800" y="1524000"/>
            <a:chExt cx="1447800" cy="3463015"/>
          </a:xfrm>
        </p:grpSpPr>
        <p:sp>
          <p:nvSpPr>
            <p:cNvPr id="70677" name="Line 20"/>
            <p:cNvSpPr>
              <a:spLocks noChangeShapeType="1"/>
            </p:cNvSpPr>
            <p:nvPr/>
          </p:nvSpPr>
          <p:spPr bwMode="auto">
            <a:xfrm flipV="1">
              <a:off x="3124200" y="1524000"/>
              <a:ext cx="304800" cy="118745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0678" name="Line 22"/>
            <p:cNvSpPr>
              <a:spLocks noChangeShapeType="1"/>
            </p:cNvSpPr>
            <p:nvPr/>
          </p:nvSpPr>
          <p:spPr bwMode="auto">
            <a:xfrm>
              <a:off x="3109913" y="3100387"/>
              <a:ext cx="319087" cy="32861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0679" name="Rectangle 8"/>
            <p:cNvSpPr>
              <a:spLocks noChangeArrowheads="1"/>
            </p:cNvSpPr>
            <p:nvPr/>
          </p:nvSpPr>
          <p:spPr bwMode="auto">
            <a:xfrm>
              <a:off x="3429000" y="152400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0">
                <a:latin typeface="Helvetica" charset="0"/>
                <a:cs typeface="Helvetica" charset="0"/>
              </a:endParaRPr>
            </a:p>
          </p:txBody>
        </p:sp>
        <p:sp>
          <p:nvSpPr>
            <p:cNvPr id="70680" name="Rectangle 10" descr="50%"/>
            <p:cNvSpPr>
              <a:spLocks noChangeArrowheads="1"/>
            </p:cNvSpPr>
            <p:nvPr/>
          </p:nvSpPr>
          <p:spPr bwMode="auto">
            <a:xfrm>
              <a:off x="3429000" y="1792288"/>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p>
              <a:endParaRPr lang="en-US" b="0">
                <a:latin typeface="Helvetica" charset="0"/>
                <a:cs typeface="Helvetica" charset="0"/>
              </a:endParaRPr>
            </a:p>
          </p:txBody>
        </p:sp>
        <p:sp>
          <p:nvSpPr>
            <p:cNvPr id="70681" name="Rectangle 11" descr="70%"/>
            <p:cNvSpPr>
              <a:spLocks noChangeArrowheads="1"/>
            </p:cNvSpPr>
            <p:nvPr/>
          </p:nvSpPr>
          <p:spPr bwMode="auto">
            <a:xfrm>
              <a:off x="3429000" y="2105025"/>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p>
              <a:endParaRPr lang="en-US" b="0">
                <a:latin typeface="Helvetica" charset="0"/>
                <a:cs typeface="Helvetica" charset="0"/>
              </a:endParaRPr>
            </a:p>
          </p:txBody>
        </p:sp>
        <p:sp>
          <p:nvSpPr>
            <p:cNvPr id="70682" name="Rectangle 8"/>
            <p:cNvSpPr>
              <a:spLocks noChangeArrowheads="1"/>
            </p:cNvSpPr>
            <p:nvPr/>
          </p:nvSpPr>
          <p:spPr bwMode="auto">
            <a:xfrm>
              <a:off x="3429000" y="338455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0">
                <a:latin typeface="Helvetica" charset="0"/>
                <a:cs typeface="Helvetica" charset="0"/>
              </a:endParaRPr>
            </a:p>
          </p:txBody>
        </p:sp>
        <p:sp>
          <p:nvSpPr>
            <p:cNvPr id="70683" name="Rectangle 10" descr="50%"/>
            <p:cNvSpPr>
              <a:spLocks noChangeArrowheads="1"/>
            </p:cNvSpPr>
            <p:nvPr/>
          </p:nvSpPr>
          <p:spPr bwMode="auto">
            <a:xfrm>
              <a:off x="3429000" y="3652838"/>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p>
              <a:endParaRPr lang="en-US" b="0">
                <a:latin typeface="Helvetica" charset="0"/>
                <a:cs typeface="Helvetica" charset="0"/>
              </a:endParaRPr>
            </a:p>
          </p:txBody>
        </p:sp>
        <p:sp>
          <p:nvSpPr>
            <p:cNvPr id="70684" name="Rectangle 10" descr="50%"/>
            <p:cNvSpPr>
              <a:spLocks noChangeArrowheads="1"/>
            </p:cNvSpPr>
            <p:nvPr/>
          </p:nvSpPr>
          <p:spPr bwMode="auto">
            <a:xfrm>
              <a:off x="3429000" y="39624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p>
              <a:endParaRPr lang="en-US" b="0">
                <a:latin typeface="Helvetica" charset="0"/>
                <a:cs typeface="Helvetica" charset="0"/>
              </a:endParaRPr>
            </a:p>
          </p:txBody>
        </p:sp>
        <p:sp>
          <p:nvSpPr>
            <p:cNvPr id="70685" name="Text Box 66"/>
            <p:cNvSpPr txBox="1">
              <a:spLocks noChangeArrowheads="1"/>
            </p:cNvSpPr>
            <p:nvPr/>
          </p:nvSpPr>
          <p:spPr bwMode="auto">
            <a:xfrm>
              <a:off x="2971800" y="4343400"/>
              <a:ext cx="1447800" cy="643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Page Table </a:t>
              </a:r>
            </a:p>
            <a:p>
              <a:pPr eaLnBrk="1" hangingPunct="1"/>
              <a:r>
                <a:rPr lang="en-US" sz="1800" b="0">
                  <a:latin typeface="Helvetica" charset="0"/>
                  <a:cs typeface="Helvetica" charset="0"/>
                </a:rPr>
                <a:t>(2</a:t>
              </a:r>
              <a:r>
                <a:rPr lang="en-US" sz="1800" b="0" baseline="30000">
                  <a:latin typeface="Helvetica" charset="0"/>
                  <a:cs typeface="Helvetica" charset="0"/>
                </a:rPr>
                <a:t>nd</a:t>
              </a:r>
              <a:r>
                <a:rPr lang="en-US" sz="1800" b="0">
                  <a:latin typeface="Helvetica" charset="0"/>
                  <a:cs typeface="Helvetica" charset="0"/>
                </a:rPr>
                <a:t> level)</a:t>
              </a:r>
            </a:p>
          </p:txBody>
        </p:sp>
      </p:grpSp>
      <p:sp>
        <p:nvSpPr>
          <p:cNvPr id="70671" name="Rectangle 8"/>
          <p:cNvSpPr>
            <a:spLocks noChangeArrowheads="1"/>
          </p:cNvSpPr>
          <p:nvPr/>
        </p:nvSpPr>
        <p:spPr bwMode="auto">
          <a:xfrm>
            <a:off x="7696200" y="1066800"/>
            <a:ext cx="1295400" cy="4191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0">
              <a:latin typeface="Helvetica" charset="0"/>
              <a:cs typeface="Helvetica" charset="0"/>
            </a:endParaRPr>
          </a:p>
        </p:txBody>
      </p:sp>
      <p:sp>
        <p:nvSpPr>
          <p:cNvPr id="88" name="Rectangle 10" descr="50%"/>
          <p:cNvSpPr>
            <a:spLocks noChangeArrowheads="1"/>
          </p:cNvSpPr>
          <p:nvPr/>
        </p:nvSpPr>
        <p:spPr bwMode="auto">
          <a:xfrm>
            <a:off x="7696200" y="16002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a:defRPr/>
            </a:pPr>
            <a:endParaRPr lang="en-US" b="0">
              <a:latin typeface="Helvetica"/>
              <a:ea typeface="ＭＳ Ｐゴシック" charset="-128"/>
              <a:cs typeface="Helvetica"/>
            </a:endParaRPr>
          </a:p>
        </p:txBody>
      </p:sp>
      <p:sp>
        <p:nvSpPr>
          <p:cNvPr id="90" name="Rectangle 10" descr="50%"/>
          <p:cNvSpPr>
            <a:spLocks noChangeArrowheads="1"/>
          </p:cNvSpPr>
          <p:nvPr/>
        </p:nvSpPr>
        <p:spPr bwMode="auto">
          <a:xfrm>
            <a:off x="7696200" y="19812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a:defRPr/>
            </a:pPr>
            <a:endParaRPr lang="en-US" b="0">
              <a:latin typeface="Helvetica"/>
              <a:ea typeface="ＭＳ Ｐゴシック" charset="-128"/>
              <a:cs typeface="Helvetica"/>
            </a:endParaRPr>
          </a:p>
        </p:txBody>
      </p:sp>
      <p:sp>
        <p:nvSpPr>
          <p:cNvPr id="92" name="Line 20"/>
          <p:cNvSpPr>
            <a:spLocks noChangeShapeType="1"/>
          </p:cNvSpPr>
          <p:nvPr/>
        </p:nvSpPr>
        <p:spPr bwMode="auto">
          <a:xfrm flipV="1">
            <a:off x="4724400" y="1600200"/>
            <a:ext cx="2971800" cy="12192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3" name="Line 20"/>
          <p:cNvSpPr>
            <a:spLocks noChangeShapeType="1"/>
          </p:cNvSpPr>
          <p:nvPr/>
        </p:nvSpPr>
        <p:spPr bwMode="auto">
          <a:xfrm flipV="1">
            <a:off x="6096000" y="1981200"/>
            <a:ext cx="1600200" cy="9144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0676" name="Text Box 100"/>
          <p:cNvSpPr txBox="1">
            <a:spLocks noChangeArrowheads="1"/>
          </p:cNvSpPr>
          <p:nvPr/>
        </p:nvSpPr>
        <p:spPr bwMode="auto">
          <a:xfrm>
            <a:off x="6248400" y="922337"/>
            <a:ext cx="13716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dirty="0">
                <a:latin typeface="Helvetica" charset="0"/>
                <a:cs typeface="Helvetica" charset="0"/>
              </a:rPr>
              <a:t>Physical </a:t>
            </a:r>
          </a:p>
          <a:p>
            <a:pPr eaLnBrk="1" hangingPunct="1"/>
            <a:r>
              <a:rPr lang="en-US" sz="1800" b="0" dirty="0">
                <a:latin typeface="Helvetica" charset="0"/>
                <a:cs typeface="Helvetica" charset="0"/>
              </a:rPr>
              <a:t>Memory:</a:t>
            </a:r>
          </a:p>
        </p:txBody>
      </p:sp>
    </p:spTree>
    <p:extLst>
      <p:ext uri="{BB962C8B-B14F-4D97-AF65-F5344CB8AC3E}">
        <p14:creationId xmlns:p14="http://schemas.microsoft.com/office/powerpoint/2010/main" val="2512346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9"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animEffect transition="in" filter="dissolve">
                                      <p:cBhvr>
                                        <p:cTn id="9" dur="500"/>
                                        <p:tgtEl>
                                          <p:spTgt spid="4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childTnLst>
                                </p:cTn>
                              </p:par>
                              <p:par>
                                <p:cTn id="14" presetID="9" presetClass="entr" presetSubtype="0" fill="hold" grpId="0" nodeType="withEffect">
                                  <p:stCondLst>
                                    <p:cond delay="0"/>
                                  </p:stCondLst>
                                  <p:childTnLst>
                                    <p:set>
                                      <p:cBhvr>
                                        <p:cTn id="15" dur="1" fill="hold">
                                          <p:stCondLst>
                                            <p:cond delay="0"/>
                                          </p:stCondLst>
                                        </p:cTn>
                                        <p:tgtEl>
                                          <p:spTgt spid="67"/>
                                        </p:tgtEl>
                                        <p:attrNameLst>
                                          <p:attrName>style.visibility</p:attrName>
                                        </p:attrNameLst>
                                      </p:cBhvr>
                                      <p:to>
                                        <p:strVal val="visible"/>
                                      </p:to>
                                    </p:set>
                                    <p:animEffect transition="in" filter="dissolve">
                                      <p:cBhvr>
                                        <p:cTn id="16" dur="500"/>
                                        <p:tgtEl>
                                          <p:spTgt spid="6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dissolve">
                                      <p:cBhvr>
                                        <p:cTn id="25" dur="500"/>
                                        <p:tgtEl>
                                          <p:spTgt spid="2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4"/>
                                        </p:tgtEl>
                                        <p:attrNameLst>
                                          <p:attrName>style.visibility</p:attrName>
                                        </p:attrNameLst>
                                      </p:cBhvr>
                                      <p:to>
                                        <p:strVal val="visible"/>
                                      </p:to>
                                    </p:set>
                                  </p:childTnLst>
                                </p:cTn>
                              </p:par>
                              <p:par>
                                <p:cTn id="30" presetID="9" presetClass="entr" presetSubtype="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dissolve">
                                      <p:cBhvr>
                                        <p:cTn id="32" dur="500"/>
                                        <p:tgtEl>
                                          <p:spTgt spid="1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2"/>
                                        </p:tgtEl>
                                        <p:attrNameLst>
                                          <p:attrName>style.visibility</p:attrName>
                                        </p:attrNameLst>
                                      </p:cBhvr>
                                      <p:to>
                                        <p:strVal val="visible"/>
                                      </p:to>
                                    </p:set>
                                  </p:childTnLst>
                                </p:cTn>
                              </p:par>
                              <p:par>
                                <p:cTn id="37" presetID="9" presetClass="entr" presetSubtype="0" fill="hold" grpId="0" nodeType="withEffect">
                                  <p:stCondLst>
                                    <p:cond delay="0"/>
                                  </p:stCondLst>
                                  <p:childTnLst>
                                    <p:set>
                                      <p:cBhvr>
                                        <p:cTn id="38" dur="1" fill="hold">
                                          <p:stCondLst>
                                            <p:cond delay="0"/>
                                          </p:stCondLst>
                                        </p:cTn>
                                        <p:tgtEl>
                                          <p:spTgt spid="88"/>
                                        </p:tgtEl>
                                        <p:attrNameLst>
                                          <p:attrName>style.visibility</p:attrName>
                                        </p:attrNameLst>
                                      </p:cBhvr>
                                      <p:to>
                                        <p:strVal val="visible"/>
                                      </p:to>
                                    </p:set>
                                    <p:animEffect transition="in" filter="dissolve">
                                      <p:cBhvr>
                                        <p:cTn id="39" dur="500"/>
                                        <p:tgtEl>
                                          <p:spTgt spid="8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93"/>
                                        </p:tgtEl>
                                        <p:attrNameLst>
                                          <p:attrName>style.visibility</p:attrName>
                                        </p:attrNameLst>
                                      </p:cBhvr>
                                      <p:to>
                                        <p:strVal val="visible"/>
                                      </p:to>
                                    </p:set>
                                  </p:childTnLst>
                                </p:cTn>
                              </p:par>
                              <p:par>
                                <p:cTn id="44" presetID="9" presetClass="entr" presetSubtype="0" fill="hold" grpId="0" nodeType="withEffect">
                                  <p:stCondLst>
                                    <p:cond delay="0"/>
                                  </p:stCondLst>
                                  <p:childTnLst>
                                    <p:set>
                                      <p:cBhvr>
                                        <p:cTn id="45" dur="1" fill="hold">
                                          <p:stCondLst>
                                            <p:cond delay="0"/>
                                          </p:stCondLst>
                                        </p:cTn>
                                        <p:tgtEl>
                                          <p:spTgt spid="90"/>
                                        </p:tgtEl>
                                        <p:attrNameLst>
                                          <p:attrName>style.visibility</p:attrName>
                                        </p:attrNameLst>
                                      </p:cBhvr>
                                      <p:to>
                                        <p:strVal val="visible"/>
                                      </p:to>
                                    </p:set>
                                    <p:animEffect transition="in" filter="dissolve">
                                      <p:cBhvr>
                                        <p:cTn id="46"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46" grpId="0" animBg="1"/>
      <p:bldP spid="67" grpId="0" animBg="1"/>
      <p:bldP spid="83" grpId="0" animBg="1"/>
      <p:bldP spid="84" grpId="0" animBg="1"/>
      <p:bldP spid="88" grpId="0" animBg="1"/>
      <p:bldP spid="90" grpId="0" animBg="1"/>
      <p:bldP spid="92" grpId="0" animBg="1"/>
      <p:bldP spid="93"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125413" y="0"/>
            <a:ext cx="8775700" cy="762000"/>
          </a:xfrm>
          <a:noFill/>
        </p:spPr>
        <p:txBody>
          <a:bodyPr wrap="none" lIns="63500" tIns="25400" rIns="63500" bIns="25400" anchor="t"/>
          <a:lstStyle/>
          <a:p>
            <a:r>
              <a:rPr lang="en-US" altLang="ko-KR">
                <a:latin typeface="Helvetica" charset="0"/>
                <a:ea typeface="Gulim" charset="0"/>
                <a:cs typeface="Gulim" charset="0"/>
              </a:rPr>
              <a:t>Review: Memory Hierarchy</a:t>
            </a:r>
          </a:p>
        </p:txBody>
      </p:sp>
      <p:sp>
        <p:nvSpPr>
          <p:cNvPr id="726019" name="Rectangle 3"/>
          <p:cNvSpPr>
            <a:spLocks noGrp="1" noChangeArrowheads="1"/>
          </p:cNvSpPr>
          <p:nvPr>
            <p:ph type="body" idx="1"/>
          </p:nvPr>
        </p:nvSpPr>
        <p:spPr>
          <a:xfrm>
            <a:off x="78513" y="888127"/>
            <a:ext cx="8991600" cy="1159292"/>
          </a:xfrm>
          <a:noFill/>
        </p:spPr>
        <p:txBody>
          <a:bodyPr lIns="63500" tIns="25400" rIns="63500" bIns="25400">
            <a:spAutoFit/>
          </a:bodyPr>
          <a:lstStyle/>
          <a:p>
            <a:r>
              <a:rPr lang="en-US" altLang="ko-KR" sz="2400" dirty="0">
                <a:latin typeface="Helvetica" charset="0"/>
                <a:ea typeface="Gulim" charset="0"/>
                <a:cs typeface="Gulim" charset="0"/>
              </a:rPr>
              <a:t>Take advantage of the principle of locality to:</a:t>
            </a:r>
          </a:p>
          <a:p>
            <a:pPr lvl="1"/>
            <a:r>
              <a:rPr lang="en-US" altLang="ko-KR" sz="2000" dirty="0">
                <a:latin typeface="Helvetica" charset="0"/>
                <a:ea typeface="Gulim" charset="0"/>
                <a:cs typeface="Gulim" charset="0"/>
              </a:rPr>
              <a:t>Present as much memory as in the cheapest technology</a:t>
            </a:r>
          </a:p>
          <a:p>
            <a:pPr lvl="1"/>
            <a:r>
              <a:rPr lang="en-US" altLang="ko-KR" sz="2000" dirty="0">
                <a:latin typeface="Helvetica" charset="0"/>
                <a:ea typeface="Gulim" charset="0"/>
                <a:cs typeface="Gulim" charset="0"/>
              </a:rPr>
              <a:t>Provide access at speed offered by the fastest technology</a:t>
            </a:r>
          </a:p>
        </p:txBody>
      </p:sp>
      <p:sp>
        <p:nvSpPr>
          <p:cNvPr id="12292" name="Rectangle 16"/>
          <p:cNvSpPr>
            <a:spLocks noChangeArrowheads="1"/>
          </p:cNvSpPr>
          <p:nvPr/>
        </p:nvSpPr>
        <p:spPr bwMode="auto">
          <a:xfrm>
            <a:off x="3497263" y="3794345"/>
            <a:ext cx="533400" cy="1487488"/>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L3 Cache</a:t>
            </a:r>
            <a:br>
              <a:rPr lang="en-US" sz="1600" dirty="0">
                <a:latin typeface="Helvetica" charset="0"/>
                <a:cs typeface="Helvetica" charset="0"/>
              </a:rPr>
            </a:br>
            <a:r>
              <a:rPr lang="en-US" sz="1600" dirty="0">
                <a:latin typeface="Helvetica" charset="0"/>
                <a:cs typeface="Helvetica" charset="0"/>
              </a:rPr>
              <a:t>(shared)</a:t>
            </a:r>
          </a:p>
        </p:txBody>
      </p:sp>
      <p:sp>
        <p:nvSpPr>
          <p:cNvPr id="12294" name="Rectangle 14"/>
          <p:cNvSpPr>
            <a:spLocks noChangeArrowheads="1"/>
          </p:cNvSpPr>
          <p:nvPr/>
        </p:nvSpPr>
        <p:spPr bwMode="auto">
          <a:xfrm>
            <a:off x="1400969" y="4272976"/>
            <a:ext cx="355600" cy="1008857"/>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Registers</a:t>
            </a:r>
          </a:p>
        </p:txBody>
      </p:sp>
      <p:sp>
        <p:nvSpPr>
          <p:cNvPr id="25605" name="Rectangle 4"/>
          <p:cNvSpPr>
            <a:spLocks noChangeArrowheads="1"/>
          </p:cNvSpPr>
          <p:nvPr/>
        </p:nvSpPr>
        <p:spPr bwMode="auto">
          <a:xfrm>
            <a:off x="1295400" y="2610071"/>
            <a:ext cx="2019300" cy="12858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Helvetica" charset="0"/>
            </a:endParaRPr>
          </a:p>
        </p:txBody>
      </p:sp>
      <p:sp>
        <p:nvSpPr>
          <p:cNvPr id="25606" name="Rectangle 5"/>
          <p:cNvSpPr>
            <a:spLocks noChangeArrowheads="1"/>
          </p:cNvSpPr>
          <p:nvPr/>
        </p:nvSpPr>
        <p:spPr bwMode="auto">
          <a:xfrm>
            <a:off x="1370013" y="2594196"/>
            <a:ext cx="649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Core</a:t>
            </a:r>
          </a:p>
        </p:txBody>
      </p:sp>
      <p:sp>
        <p:nvSpPr>
          <p:cNvPr id="25607" name="Rectangle 6"/>
          <p:cNvSpPr>
            <a:spLocks noChangeArrowheads="1"/>
          </p:cNvSpPr>
          <p:nvPr/>
        </p:nvSpPr>
        <p:spPr bwMode="auto">
          <a:xfrm>
            <a:off x="1295400" y="3983258"/>
            <a:ext cx="2019300" cy="12985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Helvetica" charset="0"/>
            </a:endParaRPr>
          </a:p>
        </p:txBody>
      </p:sp>
      <p:sp>
        <p:nvSpPr>
          <p:cNvPr id="25608" name="Rectangle 7"/>
          <p:cNvSpPr>
            <a:spLocks noChangeArrowheads="1"/>
          </p:cNvSpPr>
          <p:nvPr/>
        </p:nvSpPr>
        <p:spPr bwMode="auto">
          <a:xfrm>
            <a:off x="1376363" y="3959446"/>
            <a:ext cx="647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Core</a:t>
            </a:r>
          </a:p>
        </p:txBody>
      </p:sp>
      <p:sp>
        <p:nvSpPr>
          <p:cNvPr id="25609" name="Rectangle 8"/>
          <p:cNvSpPr>
            <a:spLocks noChangeArrowheads="1"/>
          </p:cNvSpPr>
          <p:nvPr/>
        </p:nvSpPr>
        <p:spPr bwMode="auto">
          <a:xfrm>
            <a:off x="7086600" y="2300508"/>
            <a:ext cx="1314450" cy="2998788"/>
          </a:xfrm>
          <a:prstGeom prst="rect">
            <a:avLst/>
          </a:prstGeom>
          <a:solidFill>
            <a:srgbClr val="C0D2FE"/>
          </a:solidFill>
          <a:ln w="25400">
            <a:solidFill>
              <a:schemeClr val="tx1"/>
            </a:solidFill>
            <a:miter lim="800000"/>
            <a:headEnd/>
            <a:tailEnd/>
          </a:ln>
        </p:spPr>
        <p:txBody>
          <a:bodyPr wrap="none" anchor="ctr"/>
          <a:lstStyle/>
          <a:p>
            <a:pPr algn="ctr"/>
            <a:r>
              <a:rPr lang="en-US" sz="1600">
                <a:latin typeface="Helvetica" charset="0"/>
              </a:rPr>
              <a:t>Secondary</a:t>
            </a:r>
            <a:br>
              <a:rPr lang="en-US" sz="1600">
                <a:latin typeface="Helvetica" charset="0"/>
              </a:rPr>
            </a:br>
            <a:r>
              <a:rPr lang="en-US" sz="1600">
                <a:latin typeface="Helvetica" charset="0"/>
              </a:rPr>
              <a:t> Storage </a:t>
            </a:r>
            <a:br>
              <a:rPr lang="en-US" sz="1600">
                <a:latin typeface="Helvetica" charset="0"/>
              </a:rPr>
            </a:br>
            <a:r>
              <a:rPr lang="en-US" sz="1600">
                <a:latin typeface="Helvetica" charset="0"/>
              </a:rPr>
              <a:t>(Disk)</a:t>
            </a:r>
          </a:p>
        </p:txBody>
      </p:sp>
      <p:sp>
        <p:nvSpPr>
          <p:cNvPr id="25610" name="Rectangle 10"/>
          <p:cNvSpPr>
            <a:spLocks noChangeArrowheads="1"/>
          </p:cNvSpPr>
          <p:nvPr/>
        </p:nvSpPr>
        <p:spPr bwMode="auto">
          <a:xfrm>
            <a:off x="1143000" y="2197321"/>
            <a:ext cx="3043238" cy="31940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Helvetica" charset="0"/>
            </a:endParaRPr>
          </a:p>
        </p:txBody>
      </p:sp>
      <p:sp>
        <p:nvSpPr>
          <p:cNvPr id="25611" name="Rectangle 11"/>
          <p:cNvSpPr>
            <a:spLocks noChangeArrowheads="1"/>
          </p:cNvSpPr>
          <p:nvPr/>
        </p:nvSpPr>
        <p:spPr bwMode="auto">
          <a:xfrm>
            <a:off x="1831975" y="2216371"/>
            <a:ext cx="1185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Processor</a:t>
            </a:r>
          </a:p>
        </p:txBody>
      </p:sp>
      <p:sp>
        <p:nvSpPr>
          <p:cNvPr id="25612" name="Line 12"/>
          <p:cNvSpPr>
            <a:spLocks noChangeShapeType="1"/>
          </p:cNvSpPr>
          <p:nvPr/>
        </p:nvSpPr>
        <p:spPr bwMode="auto">
          <a:xfrm flipV="1">
            <a:off x="2303463" y="2300508"/>
            <a:ext cx="4783137" cy="19716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13" name="Line 13"/>
          <p:cNvSpPr>
            <a:spLocks noChangeShapeType="1"/>
          </p:cNvSpPr>
          <p:nvPr/>
        </p:nvSpPr>
        <p:spPr bwMode="auto">
          <a:xfrm>
            <a:off x="1839913" y="5288183"/>
            <a:ext cx="5210175" cy="111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14" name="Rectangle 18"/>
          <p:cNvSpPr>
            <a:spLocks noChangeArrowheads="1"/>
          </p:cNvSpPr>
          <p:nvPr/>
        </p:nvSpPr>
        <p:spPr bwMode="auto">
          <a:xfrm>
            <a:off x="4414838" y="3402233"/>
            <a:ext cx="969962" cy="1897063"/>
          </a:xfrm>
          <a:prstGeom prst="rect">
            <a:avLst/>
          </a:prstGeom>
          <a:solidFill>
            <a:srgbClr val="C0D2FE"/>
          </a:solidFill>
          <a:ln w="25400">
            <a:solidFill>
              <a:schemeClr val="tx1"/>
            </a:solidFill>
            <a:miter lim="800000"/>
            <a:headEnd/>
            <a:tailEnd/>
          </a:ln>
        </p:spPr>
        <p:txBody>
          <a:bodyPr wrap="none" anchor="ctr"/>
          <a:lstStyle/>
          <a:p>
            <a:r>
              <a:rPr lang="en-US" altLang="ko-KR" sz="1600">
                <a:latin typeface="Helvetica" charset="0"/>
              </a:rPr>
              <a:t>Main</a:t>
            </a:r>
          </a:p>
          <a:p>
            <a:r>
              <a:rPr lang="en-US" altLang="ko-KR" sz="1600">
                <a:latin typeface="Helvetica" charset="0"/>
              </a:rPr>
              <a:t>Memory</a:t>
            </a:r>
          </a:p>
          <a:p>
            <a:r>
              <a:rPr lang="en-US" altLang="ko-KR" sz="1600">
                <a:latin typeface="Helvetica" charset="0"/>
              </a:rPr>
              <a:t>(DRAM)</a:t>
            </a:r>
          </a:p>
          <a:p>
            <a:endParaRPr lang="en-US" sz="1600">
              <a:latin typeface="Helvetica" charset="0"/>
            </a:endParaRPr>
          </a:p>
        </p:txBody>
      </p:sp>
      <p:sp>
        <p:nvSpPr>
          <p:cNvPr id="25615" name="Rectangle 22"/>
          <p:cNvSpPr>
            <a:spLocks noChangeArrowheads="1"/>
          </p:cNvSpPr>
          <p:nvPr/>
        </p:nvSpPr>
        <p:spPr bwMode="auto">
          <a:xfrm>
            <a:off x="2020888" y="5527896"/>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400">
                <a:latin typeface="Helvetica" charset="0"/>
              </a:rPr>
              <a:t>1</a:t>
            </a:r>
          </a:p>
        </p:txBody>
      </p:sp>
      <p:sp>
        <p:nvSpPr>
          <p:cNvPr id="25616" name="Rectangle 23"/>
          <p:cNvSpPr>
            <a:spLocks noChangeArrowheads="1"/>
          </p:cNvSpPr>
          <p:nvPr/>
        </p:nvSpPr>
        <p:spPr bwMode="auto">
          <a:xfrm>
            <a:off x="7243763" y="5434233"/>
            <a:ext cx="13081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400">
                <a:latin typeface="Helvetica" charset="0"/>
              </a:rPr>
              <a:t>10,000,000 </a:t>
            </a:r>
          </a:p>
          <a:p>
            <a:r>
              <a:rPr lang="en-US" altLang="ko-KR" sz="1400">
                <a:latin typeface="Helvetica" charset="0"/>
              </a:rPr>
              <a:t>   (10 ms)</a:t>
            </a:r>
          </a:p>
        </p:txBody>
      </p:sp>
      <p:sp>
        <p:nvSpPr>
          <p:cNvPr id="25617" name="Rectangle 24"/>
          <p:cNvSpPr>
            <a:spLocks noChangeArrowheads="1"/>
          </p:cNvSpPr>
          <p:nvPr/>
        </p:nvSpPr>
        <p:spPr bwMode="auto">
          <a:xfrm>
            <a:off x="298450" y="5540596"/>
            <a:ext cx="11604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400">
                <a:latin typeface="Helvetica" charset="0"/>
              </a:rPr>
              <a:t>Speed (ns):</a:t>
            </a:r>
          </a:p>
        </p:txBody>
      </p:sp>
      <p:sp>
        <p:nvSpPr>
          <p:cNvPr id="25618" name="Rectangle 25"/>
          <p:cNvSpPr>
            <a:spLocks noChangeArrowheads="1"/>
          </p:cNvSpPr>
          <p:nvPr/>
        </p:nvSpPr>
        <p:spPr bwMode="auto">
          <a:xfrm>
            <a:off x="3444875" y="5519958"/>
            <a:ext cx="638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400">
                <a:latin typeface="Helvetica" charset="0"/>
              </a:rPr>
              <a:t>10-30</a:t>
            </a:r>
          </a:p>
        </p:txBody>
      </p:sp>
      <p:sp>
        <p:nvSpPr>
          <p:cNvPr id="25619" name="Rectangle 26"/>
          <p:cNvSpPr>
            <a:spLocks noChangeArrowheads="1"/>
          </p:cNvSpPr>
          <p:nvPr/>
        </p:nvSpPr>
        <p:spPr bwMode="auto">
          <a:xfrm>
            <a:off x="4598988" y="5527896"/>
            <a:ext cx="561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400">
                <a:latin typeface="Helvetica" charset="0"/>
              </a:rPr>
              <a:t>100</a:t>
            </a:r>
          </a:p>
        </p:txBody>
      </p:sp>
      <p:sp>
        <p:nvSpPr>
          <p:cNvPr id="25620" name="Rectangle 27"/>
          <p:cNvSpPr>
            <a:spLocks noChangeArrowheads="1"/>
          </p:cNvSpPr>
          <p:nvPr/>
        </p:nvSpPr>
        <p:spPr bwMode="auto">
          <a:xfrm>
            <a:off x="1270000" y="6110508"/>
            <a:ext cx="711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400">
                <a:latin typeface="Helvetica" charset="0"/>
              </a:rPr>
              <a:t>100Bs</a:t>
            </a:r>
          </a:p>
        </p:txBody>
      </p:sp>
      <p:sp>
        <p:nvSpPr>
          <p:cNvPr id="25621" name="Rectangle 29"/>
          <p:cNvSpPr>
            <a:spLocks noChangeArrowheads="1"/>
          </p:cNvSpPr>
          <p:nvPr/>
        </p:nvSpPr>
        <p:spPr bwMode="auto">
          <a:xfrm>
            <a:off x="152400" y="6110508"/>
            <a:ext cx="12398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400">
                <a:latin typeface="Helvetica" charset="0"/>
              </a:rPr>
              <a:t>Size (bytes):</a:t>
            </a:r>
          </a:p>
        </p:txBody>
      </p:sp>
      <p:sp>
        <p:nvSpPr>
          <p:cNvPr id="25622" name="Rectangle 30"/>
          <p:cNvSpPr>
            <a:spLocks noChangeArrowheads="1"/>
          </p:cNvSpPr>
          <p:nvPr/>
        </p:nvSpPr>
        <p:spPr bwMode="auto">
          <a:xfrm>
            <a:off x="3598863" y="6089871"/>
            <a:ext cx="5667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400">
                <a:latin typeface="Helvetica" charset="0"/>
              </a:rPr>
              <a:t>MBs</a:t>
            </a:r>
          </a:p>
        </p:txBody>
      </p:sp>
      <p:sp>
        <p:nvSpPr>
          <p:cNvPr id="25623" name="Rectangle 31"/>
          <p:cNvSpPr>
            <a:spLocks noChangeArrowheads="1"/>
          </p:cNvSpPr>
          <p:nvPr/>
        </p:nvSpPr>
        <p:spPr bwMode="auto">
          <a:xfrm>
            <a:off x="4657725" y="6075583"/>
            <a:ext cx="581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400">
                <a:latin typeface="Helvetica" charset="0"/>
              </a:rPr>
              <a:t>GBs</a:t>
            </a:r>
          </a:p>
        </p:txBody>
      </p:sp>
      <p:sp>
        <p:nvSpPr>
          <p:cNvPr id="25624" name="Rectangle 36"/>
          <p:cNvSpPr>
            <a:spLocks noChangeArrowheads="1"/>
          </p:cNvSpPr>
          <p:nvPr/>
        </p:nvSpPr>
        <p:spPr bwMode="auto">
          <a:xfrm>
            <a:off x="7467600" y="6034308"/>
            <a:ext cx="5286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400">
                <a:latin typeface="Helvetica" charset="0"/>
              </a:rPr>
              <a:t>TBs</a:t>
            </a:r>
          </a:p>
        </p:txBody>
      </p:sp>
      <p:sp>
        <p:nvSpPr>
          <p:cNvPr id="34" name="Rectangle 14"/>
          <p:cNvSpPr>
            <a:spLocks noChangeArrowheads="1"/>
          </p:cNvSpPr>
          <p:nvPr/>
        </p:nvSpPr>
        <p:spPr bwMode="auto">
          <a:xfrm>
            <a:off x="1375604" y="2907165"/>
            <a:ext cx="355600" cy="989285"/>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Registers</a:t>
            </a:r>
          </a:p>
        </p:txBody>
      </p:sp>
      <p:sp>
        <p:nvSpPr>
          <p:cNvPr id="35" name="Rectangle 14"/>
          <p:cNvSpPr>
            <a:spLocks noChangeArrowheads="1"/>
          </p:cNvSpPr>
          <p:nvPr/>
        </p:nvSpPr>
        <p:spPr bwMode="auto">
          <a:xfrm>
            <a:off x="2005013" y="2907164"/>
            <a:ext cx="355600" cy="989285"/>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L1 Cache</a:t>
            </a:r>
          </a:p>
        </p:txBody>
      </p:sp>
      <p:sp>
        <p:nvSpPr>
          <p:cNvPr id="36" name="Rectangle 14"/>
          <p:cNvSpPr>
            <a:spLocks noChangeArrowheads="1"/>
          </p:cNvSpPr>
          <p:nvPr/>
        </p:nvSpPr>
        <p:spPr bwMode="auto">
          <a:xfrm>
            <a:off x="2006600" y="4272976"/>
            <a:ext cx="355600" cy="1001479"/>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L1 Cache</a:t>
            </a:r>
          </a:p>
        </p:txBody>
      </p:sp>
      <p:sp>
        <p:nvSpPr>
          <p:cNvPr id="38" name="Rectangle 14"/>
          <p:cNvSpPr>
            <a:spLocks noChangeArrowheads="1"/>
          </p:cNvSpPr>
          <p:nvPr/>
        </p:nvSpPr>
        <p:spPr bwMode="auto">
          <a:xfrm>
            <a:off x="2687638" y="4106520"/>
            <a:ext cx="355600" cy="1175313"/>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L2 Cache</a:t>
            </a:r>
          </a:p>
        </p:txBody>
      </p:sp>
      <p:sp>
        <p:nvSpPr>
          <p:cNvPr id="39" name="Rectangle 14"/>
          <p:cNvSpPr>
            <a:spLocks noChangeArrowheads="1"/>
          </p:cNvSpPr>
          <p:nvPr/>
        </p:nvSpPr>
        <p:spPr bwMode="auto">
          <a:xfrm>
            <a:off x="2684463" y="2695232"/>
            <a:ext cx="355600" cy="1175313"/>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L2 Cache</a:t>
            </a:r>
          </a:p>
        </p:txBody>
      </p:sp>
      <p:sp>
        <p:nvSpPr>
          <p:cNvPr id="25630" name="Rectangle 22"/>
          <p:cNvSpPr>
            <a:spLocks noChangeArrowheads="1"/>
          </p:cNvSpPr>
          <p:nvPr/>
        </p:nvSpPr>
        <p:spPr bwMode="auto">
          <a:xfrm>
            <a:off x="1423988" y="5527896"/>
            <a:ext cx="431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400">
                <a:latin typeface="Helvetica" charset="0"/>
              </a:rPr>
              <a:t>0.3</a:t>
            </a:r>
          </a:p>
        </p:txBody>
      </p:sp>
      <p:sp>
        <p:nvSpPr>
          <p:cNvPr id="25631" name="Rectangle 22"/>
          <p:cNvSpPr>
            <a:spLocks noChangeArrowheads="1"/>
          </p:cNvSpPr>
          <p:nvPr/>
        </p:nvSpPr>
        <p:spPr bwMode="auto">
          <a:xfrm>
            <a:off x="2757488" y="5527896"/>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400">
                <a:latin typeface="Helvetica" charset="0"/>
              </a:rPr>
              <a:t>3</a:t>
            </a:r>
          </a:p>
        </p:txBody>
      </p:sp>
      <p:sp>
        <p:nvSpPr>
          <p:cNvPr id="25632" name="Rectangle 27"/>
          <p:cNvSpPr>
            <a:spLocks noChangeArrowheads="1"/>
          </p:cNvSpPr>
          <p:nvPr/>
        </p:nvSpPr>
        <p:spPr bwMode="auto">
          <a:xfrm>
            <a:off x="1905000" y="6110508"/>
            <a:ext cx="711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400">
                <a:latin typeface="Helvetica" charset="0"/>
              </a:rPr>
              <a:t>10kBs</a:t>
            </a:r>
          </a:p>
        </p:txBody>
      </p:sp>
      <p:sp>
        <p:nvSpPr>
          <p:cNvPr id="25633" name="Rectangle 27"/>
          <p:cNvSpPr>
            <a:spLocks noChangeArrowheads="1"/>
          </p:cNvSpPr>
          <p:nvPr/>
        </p:nvSpPr>
        <p:spPr bwMode="auto">
          <a:xfrm>
            <a:off x="2635250" y="6093046"/>
            <a:ext cx="8112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400">
                <a:latin typeface="Helvetica" charset="0"/>
              </a:rPr>
              <a:t>100kBs</a:t>
            </a:r>
          </a:p>
        </p:txBody>
      </p:sp>
      <p:sp>
        <p:nvSpPr>
          <p:cNvPr id="25634" name="Rectangle 8"/>
          <p:cNvSpPr>
            <a:spLocks noChangeArrowheads="1"/>
          </p:cNvSpPr>
          <p:nvPr/>
        </p:nvSpPr>
        <p:spPr bwMode="auto">
          <a:xfrm>
            <a:off x="5638800" y="2898996"/>
            <a:ext cx="1143000" cy="2382837"/>
          </a:xfrm>
          <a:prstGeom prst="rect">
            <a:avLst/>
          </a:prstGeom>
          <a:solidFill>
            <a:srgbClr val="C0D2FE"/>
          </a:solidFill>
          <a:ln w="25400">
            <a:solidFill>
              <a:schemeClr val="tx1"/>
            </a:solidFill>
            <a:miter lim="800000"/>
            <a:headEnd/>
            <a:tailEnd/>
          </a:ln>
        </p:spPr>
        <p:txBody>
          <a:bodyPr wrap="none" anchor="ctr"/>
          <a:lstStyle/>
          <a:p>
            <a:pPr algn="ctr"/>
            <a:r>
              <a:rPr lang="en-US" sz="1600">
                <a:latin typeface="Helvetica" charset="0"/>
              </a:rPr>
              <a:t>Secondary</a:t>
            </a:r>
            <a:br>
              <a:rPr lang="en-US" sz="1600">
                <a:latin typeface="Helvetica" charset="0"/>
              </a:rPr>
            </a:br>
            <a:r>
              <a:rPr lang="en-US" sz="1600">
                <a:latin typeface="Helvetica" charset="0"/>
              </a:rPr>
              <a:t> Storage </a:t>
            </a:r>
            <a:br>
              <a:rPr lang="en-US" sz="1600">
                <a:latin typeface="Helvetica" charset="0"/>
              </a:rPr>
            </a:br>
            <a:r>
              <a:rPr lang="en-US" sz="1600">
                <a:latin typeface="Helvetica" charset="0"/>
              </a:rPr>
              <a:t>(SSD)</a:t>
            </a:r>
          </a:p>
        </p:txBody>
      </p:sp>
      <p:sp>
        <p:nvSpPr>
          <p:cNvPr id="25635" name="Rectangle 26"/>
          <p:cNvSpPr>
            <a:spLocks noChangeArrowheads="1"/>
          </p:cNvSpPr>
          <p:nvPr/>
        </p:nvSpPr>
        <p:spPr bwMode="auto">
          <a:xfrm>
            <a:off x="5791200" y="5434233"/>
            <a:ext cx="10668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400">
                <a:latin typeface="Helvetica" charset="0"/>
              </a:rPr>
              <a:t>100,000</a:t>
            </a:r>
            <a:br>
              <a:rPr lang="en-US" altLang="ko-KR" sz="1400">
                <a:latin typeface="Helvetica" charset="0"/>
              </a:rPr>
            </a:br>
            <a:r>
              <a:rPr lang="en-US" altLang="ko-KR" sz="1400">
                <a:latin typeface="Helvetica" charset="0"/>
              </a:rPr>
              <a:t>(0.1 ms)</a:t>
            </a:r>
          </a:p>
        </p:txBody>
      </p:sp>
      <p:sp>
        <p:nvSpPr>
          <p:cNvPr id="25636" name="Rectangle 31"/>
          <p:cNvSpPr>
            <a:spLocks noChangeArrowheads="1"/>
          </p:cNvSpPr>
          <p:nvPr/>
        </p:nvSpPr>
        <p:spPr bwMode="auto">
          <a:xfrm>
            <a:off x="5819775" y="6075583"/>
            <a:ext cx="962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400">
                <a:latin typeface="Helvetica" charset="0"/>
              </a:rPr>
              <a:t>100GBs</a:t>
            </a:r>
          </a:p>
        </p:txBody>
      </p:sp>
    </p:spTree>
    <p:extLst>
      <p:ext uri="{BB962C8B-B14F-4D97-AF65-F5344CB8AC3E}">
        <p14:creationId xmlns:p14="http://schemas.microsoft.com/office/powerpoint/2010/main" val="24965111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26019">
                                            <p:txEl>
                                              <p:pRg st="0" end="0"/>
                                            </p:txEl>
                                          </p:spTgt>
                                        </p:tgtEl>
                                        <p:attrNameLst>
                                          <p:attrName>style.visibility</p:attrName>
                                        </p:attrNameLst>
                                      </p:cBhvr>
                                      <p:to>
                                        <p:strVal val="visible"/>
                                      </p:to>
                                    </p:set>
                                    <p:anim calcmode="lin" valueType="num">
                                      <p:cBhvr additive="base">
                                        <p:cTn id="7" dur="500" fill="hold"/>
                                        <p:tgtEl>
                                          <p:spTgt spid="72601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2601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26019">
                                            <p:txEl>
                                              <p:pRg st="1" end="1"/>
                                            </p:txEl>
                                          </p:spTgt>
                                        </p:tgtEl>
                                        <p:attrNameLst>
                                          <p:attrName>style.visibility</p:attrName>
                                        </p:attrNameLst>
                                      </p:cBhvr>
                                      <p:to>
                                        <p:strVal val="visible"/>
                                      </p:to>
                                    </p:set>
                                    <p:anim calcmode="lin" valueType="num">
                                      <p:cBhvr additive="base">
                                        <p:cTn id="11" dur="500" fill="hold"/>
                                        <p:tgtEl>
                                          <p:spTgt spid="72601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2601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26019">
                                            <p:txEl>
                                              <p:pRg st="2" end="2"/>
                                            </p:txEl>
                                          </p:spTgt>
                                        </p:tgtEl>
                                        <p:attrNameLst>
                                          <p:attrName>style.visibility</p:attrName>
                                        </p:attrNameLst>
                                      </p:cBhvr>
                                      <p:to>
                                        <p:strVal val="visible"/>
                                      </p:to>
                                    </p:set>
                                    <p:anim calcmode="lin" valueType="num">
                                      <p:cBhvr additive="base">
                                        <p:cTn id="15" dur="500" fill="hold"/>
                                        <p:tgtEl>
                                          <p:spTgt spid="726019">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2601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601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Line 20"/>
          <p:cNvSpPr>
            <a:spLocks noChangeShapeType="1"/>
          </p:cNvSpPr>
          <p:nvPr/>
        </p:nvSpPr>
        <p:spPr bwMode="auto">
          <a:xfrm flipV="1">
            <a:off x="3124200" y="1524000"/>
            <a:ext cx="304800" cy="118745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682" name="Line 22"/>
          <p:cNvSpPr>
            <a:spLocks noChangeShapeType="1"/>
          </p:cNvSpPr>
          <p:nvPr/>
        </p:nvSpPr>
        <p:spPr bwMode="auto">
          <a:xfrm>
            <a:off x="3109913" y="3100388"/>
            <a:ext cx="319087" cy="32861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683" name="Rectangle 8"/>
          <p:cNvSpPr>
            <a:spLocks noChangeArrowheads="1"/>
          </p:cNvSpPr>
          <p:nvPr/>
        </p:nvSpPr>
        <p:spPr bwMode="auto">
          <a:xfrm>
            <a:off x="3429000" y="338455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0">
              <a:latin typeface="Helvetica" charset="0"/>
              <a:cs typeface="Helvetica" charset="0"/>
            </a:endParaRPr>
          </a:p>
        </p:txBody>
      </p:sp>
      <p:sp>
        <p:nvSpPr>
          <p:cNvPr id="71684" name="Rectangle 10" descr="50%"/>
          <p:cNvSpPr>
            <a:spLocks noChangeArrowheads="1"/>
          </p:cNvSpPr>
          <p:nvPr/>
        </p:nvSpPr>
        <p:spPr bwMode="auto">
          <a:xfrm>
            <a:off x="3429000" y="3652838"/>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p>
            <a:endParaRPr lang="en-US" b="0">
              <a:latin typeface="Helvetica" charset="0"/>
              <a:cs typeface="Helvetica" charset="0"/>
            </a:endParaRPr>
          </a:p>
        </p:txBody>
      </p:sp>
      <p:sp>
        <p:nvSpPr>
          <p:cNvPr id="71685" name="Rectangle 10" descr="50%"/>
          <p:cNvSpPr>
            <a:spLocks noChangeArrowheads="1"/>
          </p:cNvSpPr>
          <p:nvPr/>
        </p:nvSpPr>
        <p:spPr bwMode="auto">
          <a:xfrm>
            <a:off x="3429000" y="39624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p>
            <a:endParaRPr lang="en-US" b="0">
              <a:latin typeface="Helvetica" charset="0"/>
              <a:cs typeface="Helvetica" charset="0"/>
            </a:endParaRPr>
          </a:p>
        </p:txBody>
      </p:sp>
      <p:sp>
        <p:nvSpPr>
          <p:cNvPr id="71686" name="Text Box 66"/>
          <p:cNvSpPr txBox="1">
            <a:spLocks noChangeArrowheads="1"/>
          </p:cNvSpPr>
          <p:nvPr/>
        </p:nvSpPr>
        <p:spPr bwMode="auto">
          <a:xfrm>
            <a:off x="2971800" y="4343400"/>
            <a:ext cx="14478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Page Table </a:t>
            </a:r>
          </a:p>
          <a:p>
            <a:pPr eaLnBrk="1" hangingPunct="1"/>
            <a:r>
              <a:rPr lang="en-US" sz="1800" b="0">
                <a:latin typeface="Helvetica" charset="0"/>
                <a:cs typeface="Helvetica" charset="0"/>
              </a:rPr>
              <a:t>(2</a:t>
            </a:r>
            <a:r>
              <a:rPr lang="en-US" sz="1800" b="0" baseline="30000">
                <a:latin typeface="Helvetica" charset="0"/>
                <a:cs typeface="Helvetica" charset="0"/>
              </a:rPr>
              <a:t>nd</a:t>
            </a:r>
            <a:r>
              <a:rPr lang="en-US" sz="1800" b="0">
                <a:latin typeface="Helvetica" charset="0"/>
                <a:cs typeface="Helvetica" charset="0"/>
              </a:rPr>
              <a:t> level)</a:t>
            </a:r>
          </a:p>
        </p:txBody>
      </p:sp>
      <p:sp>
        <p:nvSpPr>
          <p:cNvPr id="71687" name="Rectangle 8"/>
          <p:cNvSpPr>
            <a:spLocks noChangeArrowheads="1"/>
          </p:cNvSpPr>
          <p:nvPr/>
        </p:nvSpPr>
        <p:spPr bwMode="auto">
          <a:xfrm>
            <a:off x="3429000" y="152400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0">
              <a:latin typeface="Helvetica" charset="0"/>
              <a:cs typeface="Helvetica" charset="0"/>
            </a:endParaRPr>
          </a:p>
        </p:txBody>
      </p:sp>
      <p:sp>
        <p:nvSpPr>
          <p:cNvPr id="71688" name="Rectangle 10" descr="50%"/>
          <p:cNvSpPr>
            <a:spLocks noChangeArrowheads="1"/>
          </p:cNvSpPr>
          <p:nvPr/>
        </p:nvSpPr>
        <p:spPr bwMode="auto">
          <a:xfrm>
            <a:off x="3429000" y="1792288"/>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p>
            <a:endParaRPr lang="en-US" b="0">
              <a:latin typeface="Helvetica" charset="0"/>
              <a:cs typeface="Helvetica" charset="0"/>
            </a:endParaRPr>
          </a:p>
        </p:txBody>
      </p:sp>
      <p:sp>
        <p:nvSpPr>
          <p:cNvPr id="71689" name="Rectangle 11" descr="70%"/>
          <p:cNvSpPr>
            <a:spLocks noChangeArrowheads="1"/>
          </p:cNvSpPr>
          <p:nvPr/>
        </p:nvSpPr>
        <p:spPr bwMode="auto">
          <a:xfrm>
            <a:off x="3429000" y="2105025"/>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p>
            <a:endParaRPr lang="en-US" b="0">
              <a:latin typeface="Helvetica" charset="0"/>
              <a:cs typeface="Helvetica" charset="0"/>
            </a:endParaRPr>
          </a:p>
        </p:txBody>
      </p:sp>
      <p:sp>
        <p:nvSpPr>
          <p:cNvPr id="71690" name="Line 20"/>
          <p:cNvSpPr>
            <a:spLocks noChangeShapeType="1"/>
          </p:cNvSpPr>
          <p:nvPr/>
        </p:nvSpPr>
        <p:spPr bwMode="auto">
          <a:xfrm>
            <a:off x="4114800" y="2133600"/>
            <a:ext cx="457200" cy="6858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691" name="Rectangle 4"/>
          <p:cNvSpPr>
            <a:spLocks noChangeArrowheads="1"/>
          </p:cNvSpPr>
          <p:nvPr/>
        </p:nvSpPr>
        <p:spPr bwMode="auto">
          <a:xfrm>
            <a:off x="2438400" y="2457450"/>
            <a:ext cx="669925" cy="11239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0">
              <a:latin typeface="Helvetica" charset="0"/>
              <a:cs typeface="Helvetica" charset="0"/>
            </a:endParaRPr>
          </a:p>
        </p:txBody>
      </p:sp>
      <p:sp>
        <p:nvSpPr>
          <p:cNvPr id="71692" name="Rectangle 5" descr="80%"/>
          <p:cNvSpPr>
            <a:spLocks noChangeArrowheads="1"/>
          </p:cNvSpPr>
          <p:nvPr/>
        </p:nvSpPr>
        <p:spPr bwMode="auto">
          <a:xfrm>
            <a:off x="2438400" y="2667000"/>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p>
            <a:endParaRPr lang="en-US" b="0">
              <a:latin typeface="Helvetica" charset="0"/>
              <a:cs typeface="Helvetica" charset="0"/>
            </a:endParaRPr>
          </a:p>
        </p:txBody>
      </p:sp>
      <p:sp>
        <p:nvSpPr>
          <p:cNvPr id="71693" name="Rectangle 7" descr="75%"/>
          <p:cNvSpPr>
            <a:spLocks noChangeArrowheads="1"/>
          </p:cNvSpPr>
          <p:nvPr/>
        </p:nvSpPr>
        <p:spPr bwMode="auto">
          <a:xfrm>
            <a:off x="2438400" y="3048000"/>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p>
            <a:endParaRPr lang="en-US" b="0">
              <a:latin typeface="Helvetica" charset="0"/>
              <a:cs typeface="Helvetica" charset="0"/>
            </a:endParaRPr>
          </a:p>
        </p:txBody>
      </p:sp>
      <p:sp>
        <p:nvSpPr>
          <p:cNvPr id="71694" name="Line 92"/>
          <p:cNvSpPr>
            <a:spLocks noChangeShapeType="1"/>
          </p:cNvSpPr>
          <p:nvPr/>
        </p:nvSpPr>
        <p:spPr bwMode="auto">
          <a:xfrm flipV="1">
            <a:off x="1600200" y="2482850"/>
            <a:ext cx="838200" cy="1079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p>
        </p:txBody>
      </p:sp>
      <p:sp>
        <p:nvSpPr>
          <p:cNvPr id="71695" name="Rectangle 76"/>
          <p:cNvSpPr>
            <a:spLocks noChangeArrowheads="1"/>
          </p:cNvSpPr>
          <p:nvPr/>
        </p:nvSpPr>
        <p:spPr bwMode="auto">
          <a:xfrm>
            <a:off x="0" y="2438400"/>
            <a:ext cx="1600200" cy="304800"/>
          </a:xfrm>
          <a:prstGeom prst="rect">
            <a:avLst/>
          </a:prstGeom>
          <a:solidFill>
            <a:srgbClr val="FF66CC"/>
          </a:solidFill>
          <a:ln w="38100">
            <a:solidFill>
              <a:schemeClr val="tx1"/>
            </a:solidFill>
            <a:miter lim="800000"/>
            <a:headEnd/>
            <a:tailEnd/>
          </a:ln>
        </p:spPr>
        <p:txBody>
          <a:bodyPr wrap="none" lIns="90478" tIns="44445" rIns="90478" bIns="44445" anchor="ctr"/>
          <a:lstStyle/>
          <a:p>
            <a:r>
              <a:rPr lang="en-US" sz="1800" b="0">
                <a:latin typeface="Helvetica" charset="0"/>
                <a:cs typeface="Helvetica" charset="0"/>
              </a:rPr>
              <a:t>PageTablePtr</a:t>
            </a:r>
          </a:p>
        </p:txBody>
      </p:sp>
      <p:sp>
        <p:nvSpPr>
          <p:cNvPr id="71696" name="Freeform 93"/>
          <p:cNvSpPr>
            <a:spLocks/>
          </p:cNvSpPr>
          <p:nvPr/>
        </p:nvSpPr>
        <p:spPr bwMode="auto">
          <a:xfrm>
            <a:off x="990600" y="14160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p>
        </p:txBody>
      </p:sp>
      <p:sp>
        <p:nvSpPr>
          <p:cNvPr id="71697" name="Freeform 120"/>
          <p:cNvSpPr>
            <a:spLocks/>
          </p:cNvSpPr>
          <p:nvPr/>
        </p:nvSpPr>
        <p:spPr bwMode="auto">
          <a:xfrm>
            <a:off x="1905000" y="1416050"/>
            <a:ext cx="1524000" cy="8699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p>
        </p:txBody>
      </p:sp>
      <p:sp>
        <p:nvSpPr>
          <p:cNvPr id="71698" name="Text Box 66"/>
          <p:cNvSpPr txBox="1">
            <a:spLocks noChangeArrowheads="1"/>
          </p:cNvSpPr>
          <p:nvPr/>
        </p:nvSpPr>
        <p:spPr bwMode="auto">
          <a:xfrm>
            <a:off x="1905000" y="3648075"/>
            <a:ext cx="14478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Page Table </a:t>
            </a:r>
          </a:p>
          <a:p>
            <a:pPr eaLnBrk="1" hangingPunct="1"/>
            <a:r>
              <a:rPr lang="en-US" sz="1800" b="0">
                <a:latin typeface="Helvetica" charset="0"/>
                <a:cs typeface="Helvetica" charset="0"/>
              </a:rPr>
              <a:t>(1</a:t>
            </a:r>
            <a:r>
              <a:rPr lang="en-US" sz="1800" b="0" baseline="30000">
                <a:latin typeface="Helvetica" charset="0"/>
                <a:cs typeface="Helvetica" charset="0"/>
              </a:rPr>
              <a:t>st</a:t>
            </a:r>
            <a:r>
              <a:rPr lang="en-US" sz="1800" b="0">
                <a:latin typeface="Helvetica" charset="0"/>
                <a:cs typeface="Helvetica" charset="0"/>
              </a:rPr>
              <a:t> level)</a:t>
            </a:r>
          </a:p>
        </p:txBody>
      </p:sp>
      <p:sp>
        <p:nvSpPr>
          <p:cNvPr id="35" name="Rectangle 34"/>
          <p:cNvSpPr/>
          <p:nvPr/>
        </p:nvSpPr>
        <p:spPr bwMode="auto">
          <a:xfrm>
            <a:off x="0" y="685800"/>
            <a:ext cx="7696200" cy="4648200"/>
          </a:xfrm>
          <a:prstGeom prst="rect">
            <a:avLst/>
          </a:prstGeom>
          <a:solidFill>
            <a:schemeClr val="bg2">
              <a:lumMod val="40000"/>
              <a:lumOff val="60000"/>
              <a:alpha val="70000"/>
            </a:schemeClr>
          </a:solidFill>
          <a:ln w="38100" cap="flat" cmpd="sng" algn="ctr">
            <a:no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71700" name="Title 1"/>
          <p:cNvSpPr>
            <a:spLocks noGrp="1"/>
          </p:cNvSpPr>
          <p:nvPr>
            <p:ph type="title"/>
          </p:nvPr>
        </p:nvSpPr>
        <p:spPr>
          <a:xfrm>
            <a:off x="381000" y="76200"/>
            <a:ext cx="8229600" cy="533400"/>
          </a:xfrm>
        </p:spPr>
        <p:txBody>
          <a:bodyPr>
            <a:normAutofit fontScale="90000"/>
          </a:bodyPr>
          <a:lstStyle/>
          <a:p>
            <a:r>
              <a:rPr lang="en-US">
                <a:latin typeface="Helvetica" charset="0"/>
                <a:ea typeface="ＭＳ Ｐゴシック" charset="0"/>
                <a:cs typeface="ＭＳ Ｐゴシック" charset="0"/>
              </a:rPr>
              <a:t>Putting Everything Together: TLB</a:t>
            </a:r>
          </a:p>
        </p:txBody>
      </p:sp>
      <p:sp>
        <p:nvSpPr>
          <p:cNvPr id="71701" name="Rectangle 98"/>
          <p:cNvSpPr>
            <a:spLocks noChangeArrowheads="1"/>
          </p:cNvSpPr>
          <p:nvPr/>
        </p:nvSpPr>
        <p:spPr bwMode="auto">
          <a:xfrm>
            <a:off x="5257800" y="2822575"/>
            <a:ext cx="12192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p>
            <a:r>
              <a:rPr lang="en-US" sz="1800" b="0">
                <a:latin typeface="Helvetica" charset="0"/>
                <a:cs typeface="Helvetica" charset="0"/>
              </a:rPr>
              <a:t>Offset</a:t>
            </a:r>
          </a:p>
        </p:txBody>
      </p:sp>
      <p:sp>
        <p:nvSpPr>
          <p:cNvPr id="71702" name="Rectangle 102"/>
          <p:cNvSpPr>
            <a:spLocks noChangeArrowheads="1"/>
          </p:cNvSpPr>
          <p:nvPr/>
        </p:nvSpPr>
        <p:spPr bwMode="auto">
          <a:xfrm>
            <a:off x="4267200" y="2822575"/>
            <a:ext cx="1000125" cy="377825"/>
          </a:xfrm>
          <a:prstGeom prst="rect">
            <a:avLst/>
          </a:prstGeom>
          <a:solidFill>
            <a:srgbClr val="FFFFAA"/>
          </a:solidFill>
          <a:ln w="38100">
            <a:solidFill>
              <a:schemeClr val="tx1"/>
            </a:solidFill>
            <a:miter lim="800000"/>
            <a:headEnd/>
            <a:tailEnd/>
          </a:ln>
        </p:spPr>
        <p:txBody>
          <a:bodyPr wrap="none" lIns="90478" tIns="44445" rIns="90478" bIns="44445" anchor="ctr"/>
          <a:lstStyle/>
          <a:p>
            <a:pPr>
              <a:lnSpc>
                <a:spcPct val="75000"/>
              </a:lnSpc>
            </a:pPr>
            <a:r>
              <a:rPr lang="en-US" sz="1800" b="0">
                <a:latin typeface="Helvetica" charset="0"/>
                <a:cs typeface="Helvetica" charset="0"/>
              </a:rPr>
              <a:t>Physical</a:t>
            </a:r>
          </a:p>
          <a:p>
            <a:pPr>
              <a:lnSpc>
                <a:spcPct val="75000"/>
              </a:lnSpc>
            </a:pPr>
            <a:r>
              <a:rPr lang="en-US" sz="1800" b="0">
                <a:latin typeface="Helvetica" charset="0"/>
                <a:cs typeface="Helvetica" charset="0"/>
              </a:rPr>
              <a:t>Page #</a:t>
            </a:r>
          </a:p>
        </p:txBody>
      </p:sp>
      <p:sp>
        <p:nvSpPr>
          <p:cNvPr id="71703" name="Text Box 66"/>
          <p:cNvSpPr txBox="1">
            <a:spLocks noChangeArrowheads="1"/>
          </p:cNvSpPr>
          <p:nvPr/>
        </p:nvSpPr>
        <p:spPr bwMode="auto">
          <a:xfrm>
            <a:off x="152400" y="695325"/>
            <a:ext cx="289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Virtual Address:</a:t>
            </a:r>
          </a:p>
        </p:txBody>
      </p:sp>
      <p:sp>
        <p:nvSpPr>
          <p:cNvPr id="71704" name="Rectangle 68"/>
          <p:cNvSpPr>
            <a:spLocks noChangeArrowheads="1"/>
          </p:cNvSpPr>
          <p:nvPr/>
        </p:nvSpPr>
        <p:spPr bwMode="auto">
          <a:xfrm>
            <a:off x="2093913" y="1038225"/>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p>
            <a:r>
              <a:rPr lang="en-US" sz="1800" b="0">
                <a:latin typeface="Helvetica" charset="0"/>
                <a:cs typeface="Helvetica" charset="0"/>
              </a:rPr>
              <a:t>Offset</a:t>
            </a:r>
          </a:p>
        </p:txBody>
      </p:sp>
      <p:sp>
        <p:nvSpPr>
          <p:cNvPr id="71705" name="Rectangle 69"/>
          <p:cNvSpPr>
            <a:spLocks noChangeArrowheads="1"/>
          </p:cNvSpPr>
          <p:nvPr/>
        </p:nvSpPr>
        <p:spPr bwMode="auto">
          <a:xfrm>
            <a:off x="1092200" y="1038225"/>
            <a:ext cx="1001713" cy="377825"/>
          </a:xfrm>
          <a:prstGeom prst="rect">
            <a:avLst/>
          </a:prstGeom>
          <a:solidFill>
            <a:srgbClr val="FC885D"/>
          </a:solidFill>
          <a:ln w="38100">
            <a:solidFill>
              <a:schemeClr val="tx1"/>
            </a:solidFill>
            <a:miter lim="800000"/>
            <a:headEnd/>
            <a:tailEnd/>
          </a:ln>
        </p:spPr>
        <p:txBody>
          <a:bodyPr wrap="none" lIns="90478" tIns="44445" rIns="90478" bIns="44445" anchor="ctr"/>
          <a:lstStyle/>
          <a:p>
            <a:pPr>
              <a:lnSpc>
                <a:spcPct val="75000"/>
              </a:lnSpc>
            </a:pPr>
            <a:r>
              <a:rPr lang="en-US" sz="1800" b="0">
                <a:latin typeface="Helvetica" charset="0"/>
                <a:cs typeface="Helvetica" charset="0"/>
              </a:rPr>
              <a:t>Virtual</a:t>
            </a:r>
          </a:p>
          <a:p>
            <a:pPr>
              <a:lnSpc>
                <a:spcPct val="75000"/>
              </a:lnSpc>
            </a:pPr>
            <a:r>
              <a:rPr lang="en-US" sz="1800" b="0">
                <a:latin typeface="Helvetica" charset="0"/>
                <a:cs typeface="Helvetica" charset="0"/>
              </a:rPr>
              <a:t>P2 index</a:t>
            </a:r>
          </a:p>
        </p:txBody>
      </p:sp>
      <p:sp>
        <p:nvSpPr>
          <p:cNvPr id="71706" name="Rectangle 70"/>
          <p:cNvSpPr>
            <a:spLocks noChangeArrowheads="1"/>
          </p:cNvSpPr>
          <p:nvPr/>
        </p:nvSpPr>
        <p:spPr bwMode="auto">
          <a:xfrm>
            <a:off x="90488" y="1038225"/>
            <a:ext cx="1001712" cy="377825"/>
          </a:xfrm>
          <a:prstGeom prst="rect">
            <a:avLst/>
          </a:prstGeom>
          <a:solidFill>
            <a:srgbClr val="FC885D"/>
          </a:solidFill>
          <a:ln w="38100">
            <a:solidFill>
              <a:schemeClr val="tx1"/>
            </a:solidFill>
            <a:miter lim="800000"/>
            <a:headEnd/>
            <a:tailEnd/>
          </a:ln>
        </p:spPr>
        <p:txBody>
          <a:bodyPr wrap="none" lIns="90478" tIns="44445" rIns="90478" bIns="44445" anchor="ctr"/>
          <a:lstStyle/>
          <a:p>
            <a:pPr>
              <a:lnSpc>
                <a:spcPct val="75000"/>
              </a:lnSpc>
            </a:pPr>
            <a:r>
              <a:rPr lang="en-US" sz="1800" b="0">
                <a:latin typeface="Helvetica" charset="0"/>
                <a:cs typeface="Helvetica" charset="0"/>
              </a:rPr>
              <a:t>Virtual</a:t>
            </a:r>
          </a:p>
          <a:p>
            <a:pPr>
              <a:lnSpc>
                <a:spcPct val="75000"/>
              </a:lnSpc>
            </a:pPr>
            <a:r>
              <a:rPr lang="en-US" sz="1800" b="0">
                <a:latin typeface="Helvetica" charset="0"/>
                <a:cs typeface="Helvetica" charset="0"/>
              </a:rPr>
              <a:t>P1 index</a:t>
            </a:r>
          </a:p>
        </p:txBody>
      </p:sp>
      <p:sp>
        <p:nvSpPr>
          <p:cNvPr id="71707" name="Rectangle 8"/>
          <p:cNvSpPr>
            <a:spLocks noChangeArrowheads="1"/>
          </p:cNvSpPr>
          <p:nvPr/>
        </p:nvSpPr>
        <p:spPr bwMode="auto">
          <a:xfrm>
            <a:off x="7696200" y="1066800"/>
            <a:ext cx="1295400" cy="4191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0">
              <a:latin typeface="Helvetica" charset="0"/>
              <a:cs typeface="Helvetica" charset="0"/>
            </a:endParaRPr>
          </a:p>
        </p:txBody>
      </p:sp>
      <p:sp>
        <p:nvSpPr>
          <p:cNvPr id="88" name="Rectangle 10" descr="50%"/>
          <p:cNvSpPr>
            <a:spLocks noChangeArrowheads="1"/>
          </p:cNvSpPr>
          <p:nvPr/>
        </p:nvSpPr>
        <p:spPr bwMode="auto">
          <a:xfrm>
            <a:off x="7696200" y="16002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a:defRPr/>
            </a:pPr>
            <a:endParaRPr lang="en-US" b="0">
              <a:latin typeface="Helvetica"/>
              <a:ea typeface="ＭＳ Ｐゴシック" charset="-128"/>
              <a:cs typeface="Helvetica"/>
            </a:endParaRPr>
          </a:p>
        </p:txBody>
      </p:sp>
      <p:sp>
        <p:nvSpPr>
          <p:cNvPr id="90" name="Rectangle 10" descr="50%"/>
          <p:cNvSpPr>
            <a:spLocks noChangeArrowheads="1"/>
          </p:cNvSpPr>
          <p:nvPr/>
        </p:nvSpPr>
        <p:spPr bwMode="auto">
          <a:xfrm>
            <a:off x="7696200" y="19812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a:defRPr/>
            </a:pPr>
            <a:endParaRPr lang="en-US" b="0">
              <a:latin typeface="Helvetica"/>
              <a:ea typeface="ＭＳ Ｐゴシック" charset="-128"/>
              <a:cs typeface="Helvetica"/>
            </a:endParaRPr>
          </a:p>
        </p:txBody>
      </p:sp>
      <p:sp>
        <p:nvSpPr>
          <p:cNvPr id="71710" name="Text Box 100"/>
          <p:cNvSpPr txBox="1">
            <a:spLocks noChangeArrowheads="1"/>
          </p:cNvSpPr>
          <p:nvPr/>
        </p:nvSpPr>
        <p:spPr bwMode="auto">
          <a:xfrm>
            <a:off x="6248400" y="955675"/>
            <a:ext cx="13716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dirty="0">
                <a:latin typeface="Helvetica" charset="0"/>
                <a:cs typeface="Helvetica" charset="0"/>
              </a:rPr>
              <a:t>Physical </a:t>
            </a:r>
          </a:p>
          <a:p>
            <a:pPr eaLnBrk="1" hangingPunct="1"/>
            <a:r>
              <a:rPr lang="en-US" sz="1800" b="0" dirty="0">
                <a:latin typeface="Helvetica" charset="0"/>
                <a:cs typeface="Helvetica" charset="0"/>
              </a:rPr>
              <a:t>Memory:</a:t>
            </a:r>
          </a:p>
        </p:txBody>
      </p:sp>
      <p:sp>
        <p:nvSpPr>
          <p:cNvPr id="71711" name="Freeform 83"/>
          <p:cNvSpPr>
            <a:spLocks noChangeArrowheads="1"/>
          </p:cNvSpPr>
          <p:nvPr/>
        </p:nvSpPr>
        <p:spPr bwMode="auto">
          <a:xfrm>
            <a:off x="3368675" y="1244600"/>
            <a:ext cx="2436813" cy="1541463"/>
          </a:xfrm>
          <a:custGeom>
            <a:avLst/>
            <a:gdLst>
              <a:gd name="T0" fmla="*/ 0 w 2436241"/>
              <a:gd name="T1" fmla="*/ 0 h 1541997"/>
              <a:gd name="T2" fmla="*/ 2018056 w 2436241"/>
              <a:gd name="T3" fmla="*/ 373186 h 1541997"/>
              <a:gd name="T4" fmla="*/ 2447706 w 2436241"/>
              <a:gd name="T5" fmla="*/ 1531352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p>
        </p:txBody>
      </p:sp>
      <p:sp>
        <p:nvSpPr>
          <p:cNvPr id="71712" name="Text Box 100"/>
          <p:cNvSpPr txBox="1">
            <a:spLocks noChangeArrowheads="1"/>
          </p:cNvSpPr>
          <p:nvPr/>
        </p:nvSpPr>
        <p:spPr bwMode="auto">
          <a:xfrm>
            <a:off x="4038600" y="2447925"/>
            <a:ext cx="2590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Physical Address:</a:t>
            </a:r>
          </a:p>
        </p:txBody>
      </p:sp>
      <p:sp>
        <p:nvSpPr>
          <p:cNvPr id="71713" name="Right Brace 47"/>
          <p:cNvSpPr>
            <a:spLocks/>
          </p:cNvSpPr>
          <p:nvPr/>
        </p:nvSpPr>
        <p:spPr bwMode="auto">
          <a:xfrm rot="5400000">
            <a:off x="971550" y="590550"/>
            <a:ext cx="228600" cy="1943100"/>
          </a:xfrm>
          <a:prstGeom prst="rightBrace">
            <a:avLst>
              <a:gd name="adj1" fmla="val 8343"/>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sp>
        <p:nvSpPr>
          <p:cNvPr id="50" name="Freeform 49"/>
          <p:cNvSpPr>
            <a:spLocks noChangeArrowheads="1"/>
          </p:cNvSpPr>
          <p:nvPr/>
        </p:nvSpPr>
        <p:spPr bwMode="auto">
          <a:xfrm>
            <a:off x="1062038" y="1676400"/>
            <a:ext cx="830262" cy="4014788"/>
          </a:xfrm>
          <a:custGeom>
            <a:avLst/>
            <a:gdLst>
              <a:gd name="T0" fmla="*/ 39733 w 829359"/>
              <a:gd name="T1" fmla="*/ 0 h 3939220"/>
              <a:gd name="T2" fmla="*/ 0 w 829359"/>
              <a:gd name="T3" fmla="*/ 5852582 h 3939220"/>
              <a:gd name="T4" fmla="*/ 847609 w 829359"/>
              <a:gd name="T5" fmla="*/ 5871898 h 3939220"/>
              <a:gd name="T6" fmla="*/ 0 60000 65536"/>
              <a:gd name="T7" fmla="*/ 0 60000 65536"/>
              <a:gd name="T8" fmla="*/ 0 60000 65536"/>
              <a:gd name="T9" fmla="*/ 0 w 829359"/>
              <a:gd name="T10" fmla="*/ 0 h 3939220"/>
              <a:gd name="T11" fmla="*/ 829359 w 829359"/>
              <a:gd name="T12" fmla="*/ 3939220 h 3939220"/>
            </a:gdLst>
            <a:ahLst/>
            <a:cxnLst>
              <a:cxn ang="T6">
                <a:pos x="T0" y="T1"/>
              </a:cxn>
              <a:cxn ang="T7">
                <a:pos x="T2" y="T3"/>
              </a:cxn>
              <a:cxn ang="T8">
                <a:pos x="T4" y="T5"/>
              </a:cxn>
            </a:cxnLst>
            <a:rect l="T9" t="T10" r="T11" b="T12"/>
            <a:pathLst>
              <a:path w="829359" h="3939220">
                <a:moveTo>
                  <a:pt x="38877" y="0"/>
                </a:moveTo>
                <a:lnTo>
                  <a:pt x="0" y="3926262"/>
                </a:lnTo>
                <a:lnTo>
                  <a:pt x="829359" y="3939220"/>
                </a:lnTo>
              </a:path>
            </a:pathLst>
          </a:custGeom>
          <a:noFill/>
          <a:ln w="508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p>
        </p:txBody>
      </p:sp>
      <p:sp>
        <p:nvSpPr>
          <p:cNvPr id="51" name="Freeform 50"/>
          <p:cNvSpPr>
            <a:spLocks noChangeArrowheads="1"/>
          </p:cNvSpPr>
          <p:nvPr/>
        </p:nvSpPr>
        <p:spPr bwMode="auto">
          <a:xfrm>
            <a:off x="4354513" y="3187700"/>
            <a:ext cx="361950" cy="2487613"/>
          </a:xfrm>
          <a:custGeom>
            <a:avLst/>
            <a:gdLst>
              <a:gd name="T0" fmla="*/ 0 w 362845"/>
              <a:gd name="T1" fmla="*/ 2481635 h 2487928"/>
              <a:gd name="T2" fmla="*/ 345359 w 362845"/>
              <a:gd name="T3" fmla="*/ 2481635 h 2487928"/>
              <a:gd name="T4" fmla="*/ 345359 w 362845"/>
              <a:gd name="T5" fmla="*/ 0 h 2487928"/>
              <a:gd name="T6" fmla="*/ 0 60000 65536"/>
              <a:gd name="T7" fmla="*/ 0 60000 65536"/>
              <a:gd name="T8" fmla="*/ 0 60000 65536"/>
              <a:gd name="T9" fmla="*/ 0 w 362845"/>
              <a:gd name="T10" fmla="*/ 0 h 2487928"/>
              <a:gd name="T11" fmla="*/ 362845 w 362845"/>
              <a:gd name="T12" fmla="*/ 2487928 h 2487928"/>
            </a:gdLst>
            <a:ahLst/>
            <a:cxnLst>
              <a:cxn ang="T6">
                <a:pos x="T0" y="T1"/>
              </a:cxn>
              <a:cxn ang="T7">
                <a:pos x="T2" y="T3"/>
              </a:cxn>
              <a:cxn ang="T8">
                <a:pos x="T4" y="T5"/>
              </a:cxn>
            </a:cxnLst>
            <a:rect l="T9" t="T10" r="T11" b="T12"/>
            <a:pathLst>
              <a:path w="362845" h="2487928">
                <a:moveTo>
                  <a:pt x="0" y="2487928"/>
                </a:moveTo>
                <a:lnTo>
                  <a:pt x="362845" y="2487928"/>
                </a:lnTo>
                <a:lnTo>
                  <a:pt x="362845" y="0"/>
                </a:lnTo>
              </a:path>
            </a:pathLst>
          </a:custGeom>
          <a:noFill/>
          <a:ln w="508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p>
        </p:txBody>
      </p:sp>
      <p:grpSp>
        <p:nvGrpSpPr>
          <p:cNvPr id="2" name="Group 54"/>
          <p:cNvGrpSpPr>
            <a:grpSpLocks/>
          </p:cNvGrpSpPr>
          <p:nvPr/>
        </p:nvGrpSpPr>
        <p:grpSpPr bwMode="auto">
          <a:xfrm>
            <a:off x="1752600" y="5013325"/>
            <a:ext cx="2590800" cy="1235075"/>
            <a:chOff x="1752600" y="5013410"/>
            <a:chExt cx="2590800" cy="1234990"/>
          </a:xfrm>
        </p:grpSpPr>
        <p:sp>
          <p:nvSpPr>
            <p:cNvPr id="52" name="Rectangle 51"/>
            <p:cNvSpPr/>
            <p:nvPr/>
          </p:nvSpPr>
          <p:spPr bwMode="auto">
            <a:xfrm>
              <a:off x="1905000" y="5791231"/>
              <a:ext cx="24384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38" name="Rectangle 37"/>
            <p:cNvSpPr/>
            <p:nvPr/>
          </p:nvSpPr>
          <p:spPr bwMode="auto">
            <a:xfrm>
              <a:off x="1905000" y="5334063"/>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71721" name="Rectangle 39"/>
            <p:cNvSpPr>
              <a:spLocks noChangeArrowheads="1"/>
            </p:cNvSpPr>
            <p:nvPr/>
          </p:nvSpPr>
          <p:spPr bwMode="auto">
            <a:xfrm>
              <a:off x="1905000" y="5562600"/>
              <a:ext cx="1219200" cy="228600"/>
            </a:xfrm>
            <a:prstGeom prst="rect">
              <a:avLst/>
            </a:prstGeom>
            <a:solidFill>
              <a:srgbClr val="FC885D"/>
            </a:solidFill>
            <a:ln w="38100">
              <a:solidFill>
                <a:schemeClr val="tx1"/>
              </a:solidFill>
              <a:round/>
              <a:headEnd/>
              <a:tailEnd/>
            </a:ln>
          </p:spPr>
          <p:txBody>
            <a:bodyPr wrap="none" lIns="90478" tIns="44445" rIns="90478" bIns="44445" anchor="ctr"/>
            <a:lstStyle/>
            <a:p>
              <a:pPr marL="685800" indent="-228600"/>
              <a:endParaRPr lang="en-US" b="0">
                <a:latin typeface="Helvetica" charset="0"/>
                <a:cs typeface="Helvetica" charset="0"/>
              </a:endParaRPr>
            </a:p>
          </p:txBody>
        </p:sp>
        <p:sp>
          <p:nvSpPr>
            <p:cNvPr id="43" name="Rectangle 42"/>
            <p:cNvSpPr/>
            <p:nvPr/>
          </p:nvSpPr>
          <p:spPr bwMode="auto">
            <a:xfrm>
              <a:off x="1905000" y="6019816"/>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44" name="Rectangle 43"/>
            <p:cNvSpPr/>
            <p:nvPr/>
          </p:nvSpPr>
          <p:spPr bwMode="auto">
            <a:xfrm>
              <a:off x="3124200" y="5334063"/>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71724" name="Rectangle 44"/>
            <p:cNvSpPr>
              <a:spLocks noChangeArrowheads="1"/>
            </p:cNvSpPr>
            <p:nvPr/>
          </p:nvSpPr>
          <p:spPr bwMode="auto">
            <a:xfrm>
              <a:off x="3124200" y="5562600"/>
              <a:ext cx="1219200" cy="228600"/>
            </a:xfrm>
            <a:prstGeom prst="rect">
              <a:avLst/>
            </a:prstGeom>
            <a:solidFill>
              <a:srgbClr val="FFFFAA"/>
            </a:solidFill>
            <a:ln w="38100">
              <a:solidFill>
                <a:schemeClr val="tx1"/>
              </a:solidFill>
              <a:round/>
              <a:headEnd/>
              <a:tailEnd/>
            </a:ln>
          </p:spPr>
          <p:txBody>
            <a:bodyPr wrap="none" lIns="90478" tIns="44445" rIns="90478" bIns="44445" anchor="ctr"/>
            <a:lstStyle/>
            <a:p>
              <a:pPr marL="685800" indent="-228600"/>
              <a:endParaRPr lang="en-US" b="0">
                <a:latin typeface="Helvetica" charset="0"/>
                <a:cs typeface="Helvetica" charset="0"/>
              </a:endParaRPr>
            </a:p>
          </p:txBody>
        </p:sp>
        <p:sp>
          <p:nvSpPr>
            <p:cNvPr id="47" name="Rectangle 46"/>
            <p:cNvSpPr/>
            <p:nvPr/>
          </p:nvSpPr>
          <p:spPr bwMode="auto">
            <a:xfrm>
              <a:off x="3124200" y="6019816"/>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71726" name="TextBox 48"/>
            <p:cNvSpPr txBox="1">
              <a:spLocks noChangeArrowheads="1"/>
            </p:cNvSpPr>
            <p:nvPr/>
          </p:nvSpPr>
          <p:spPr bwMode="auto">
            <a:xfrm>
              <a:off x="2971800" y="5645339"/>
              <a:ext cx="492443" cy="461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Helvetica" charset="0"/>
                  <a:cs typeface="Helvetica" charset="0"/>
                </a:rPr>
                <a:t>…</a:t>
              </a:r>
            </a:p>
          </p:txBody>
        </p:sp>
        <p:sp>
          <p:nvSpPr>
            <p:cNvPr id="71727" name="Text Box 66"/>
            <p:cNvSpPr txBox="1">
              <a:spLocks noChangeArrowheads="1"/>
            </p:cNvSpPr>
            <p:nvPr/>
          </p:nvSpPr>
          <p:spPr bwMode="auto">
            <a:xfrm>
              <a:off x="1752600" y="5013410"/>
              <a:ext cx="838200" cy="366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TLB:</a:t>
              </a:r>
            </a:p>
          </p:txBody>
        </p:sp>
      </p:grpSp>
      <p:sp>
        <p:nvSpPr>
          <p:cNvPr id="71717" name="Line 20"/>
          <p:cNvSpPr>
            <a:spLocks noChangeShapeType="1"/>
          </p:cNvSpPr>
          <p:nvPr/>
        </p:nvSpPr>
        <p:spPr bwMode="auto">
          <a:xfrm flipV="1">
            <a:off x="4724400" y="1600200"/>
            <a:ext cx="2971800" cy="12192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718" name="Line 20"/>
          <p:cNvSpPr>
            <a:spLocks noChangeShapeType="1"/>
          </p:cNvSpPr>
          <p:nvPr/>
        </p:nvSpPr>
        <p:spPr bwMode="auto">
          <a:xfrm flipV="1">
            <a:off x="6096000" y="1981200"/>
            <a:ext cx="1600200" cy="9144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378688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2000"/>
                                        <p:tgtEl>
                                          <p:spTgt spid="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0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fade">
                                      <p:cBhvr>
                                        <p:cTn id="17" dur="2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Line 20"/>
          <p:cNvSpPr>
            <a:spLocks noChangeShapeType="1"/>
          </p:cNvSpPr>
          <p:nvPr/>
        </p:nvSpPr>
        <p:spPr bwMode="auto">
          <a:xfrm>
            <a:off x="4114800" y="2133600"/>
            <a:ext cx="457200" cy="6858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2" name="Rectangle 51"/>
          <p:cNvSpPr/>
          <p:nvPr/>
        </p:nvSpPr>
        <p:spPr bwMode="auto">
          <a:xfrm>
            <a:off x="1905000" y="5791200"/>
            <a:ext cx="24384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72707" name="Line 20"/>
          <p:cNvSpPr>
            <a:spLocks noChangeShapeType="1"/>
          </p:cNvSpPr>
          <p:nvPr/>
        </p:nvSpPr>
        <p:spPr bwMode="auto">
          <a:xfrm flipV="1">
            <a:off x="3124200" y="1524000"/>
            <a:ext cx="304800" cy="118745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2708" name="Line 22"/>
          <p:cNvSpPr>
            <a:spLocks noChangeShapeType="1"/>
          </p:cNvSpPr>
          <p:nvPr/>
        </p:nvSpPr>
        <p:spPr bwMode="auto">
          <a:xfrm>
            <a:off x="3109913" y="3100388"/>
            <a:ext cx="319087" cy="32861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2709" name="Rectangle 8"/>
          <p:cNvSpPr>
            <a:spLocks noChangeArrowheads="1"/>
          </p:cNvSpPr>
          <p:nvPr/>
        </p:nvSpPr>
        <p:spPr bwMode="auto">
          <a:xfrm>
            <a:off x="3429000" y="338455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0">
              <a:latin typeface="Helvetica" charset="0"/>
              <a:cs typeface="Helvetica" charset="0"/>
            </a:endParaRPr>
          </a:p>
        </p:txBody>
      </p:sp>
      <p:sp>
        <p:nvSpPr>
          <p:cNvPr id="72710" name="Rectangle 10" descr="50%"/>
          <p:cNvSpPr>
            <a:spLocks noChangeArrowheads="1"/>
          </p:cNvSpPr>
          <p:nvPr/>
        </p:nvSpPr>
        <p:spPr bwMode="auto">
          <a:xfrm>
            <a:off x="3429000" y="3652838"/>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p>
            <a:endParaRPr lang="en-US" b="0">
              <a:latin typeface="Helvetica" charset="0"/>
              <a:cs typeface="Helvetica" charset="0"/>
            </a:endParaRPr>
          </a:p>
        </p:txBody>
      </p:sp>
      <p:sp>
        <p:nvSpPr>
          <p:cNvPr id="72711" name="Rectangle 10" descr="50%"/>
          <p:cNvSpPr>
            <a:spLocks noChangeArrowheads="1"/>
          </p:cNvSpPr>
          <p:nvPr/>
        </p:nvSpPr>
        <p:spPr bwMode="auto">
          <a:xfrm>
            <a:off x="3429000" y="39624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p>
            <a:endParaRPr lang="en-US" b="0">
              <a:latin typeface="Helvetica" charset="0"/>
              <a:cs typeface="Helvetica" charset="0"/>
            </a:endParaRPr>
          </a:p>
        </p:txBody>
      </p:sp>
      <p:sp>
        <p:nvSpPr>
          <p:cNvPr id="72712" name="Text Box 66"/>
          <p:cNvSpPr txBox="1">
            <a:spLocks noChangeArrowheads="1"/>
          </p:cNvSpPr>
          <p:nvPr/>
        </p:nvSpPr>
        <p:spPr bwMode="auto">
          <a:xfrm>
            <a:off x="2971800" y="4343400"/>
            <a:ext cx="14478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Page Table </a:t>
            </a:r>
          </a:p>
          <a:p>
            <a:pPr eaLnBrk="1" hangingPunct="1"/>
            <a:r>
              <a:rPr lang="en-US" sz="1800" b="0">
                <a:latin typeface="Helvetica" charset="0"/>
                <a:cs typeface="Helvetica" charset="0"/>
              </a:rPr>
              <a:t>(2</a:t>
            </a:r>
            <a:r>
              <a:rPr lang="en-US" sz="1800" b="0" baseline="30000">
                <a:latin typeface="Helvetica" charset="0"/>
                <a:cs typeface="Helvetica" charset="0"/>
              </a:rPr>
              <a:t>nd</a:t>
            </a:r>
            <a:r>
              <a:rPr lang="en-US" sz="1800" b="0">
                <a:latin typeface="Helvetica" charset="0"/>
                <a:cs typeface="Helvetica" charset="0"/>
              </a:rPr>
              <a:t> level)</a:t>
            </a:r>
          </a:p>
        </p:txBody>
      </p:sp>
      <p:sp>
        <p:nvSpPr>
          <p:cNvPr id="72713" name="Rectangle 8"/>
          <p:cNvSpPr>
            <a:spLocks noChangeArrowheads="1"/>
          </p:cNvSpPr>
          <p:nvPr/>
        </p:nvSpPr>
        <p:spPr bwMode="auto">
          <a:xfrm>
            <a:off x="3429000" y="152400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0">
              <a:latin typeface="Helvetica" charset="0"/>
              <a:cs typeface="Helvetica" charset="0"/>
            </a:endParaRPr>
          </a:p>
        </p:txBody>
      </p:sp>
      <p:sp>
        <p:nvSpPr>
          <p:cNvPr id="72714" name="Rectangle 10" descr="50%"/>
          <p:cNvSpPr>
            <a:spLocks noChangeArrowheads="1"/>
          </p:cNvSpPr>
          <p:nvPr/>
        </p:nvSpPr>
        <p:spPr bwMode="auto">
          <a:xfrm>
            <a:off x="3429000" y="1792288"/>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p>
            <a:endParaRPr lang="en-US" b="0">
              <a:latin typeface="Helvetica" charset="0"/>
              <a:cs typeface="Helvetica" charset="0"/>
            </a:endParaRPr>
          </a:p>
        </p:txBody>
      </p:sp>
      <p:sp>
        <p:nvSpPr>
          <p:cNvPr id="72715" name="Rectangle 11" descr="70%"/>
          <p:cNvSpPr>
            <a:spLocks noChangeArrowheads="1"/>
          </p:cNvSpPr>
          <p:nvPr/>
        </p:nvSpPr>
        <p:spPr bwMode="auto">
          <a:xfrm>
            <a:off x="3429000" y="2105025"/>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p>
            <a:endParaRPr lang="en-US" b="0">
              <a:latin typeface="Helvetica" charset="0"/>
              <a:cs typeface="Helvetica" charset="0"/>
            </a:endParaRPr>
          </a:p>
        </p:txBody>
      </p:sp>
      <p:sp>
        <p:nvSpPr>
          <p:cNvPr id="72716" name="Rectangle 4"/>
          <p:cNvSpPr>
            <a:spLocks noChangeArrowheads="1"/>
          </p:cNvSpPr>
          <p:nvPr/>
        </p:nvSpPr>
        <p:spPr bwMode="auto">
          <a:xfrm>
            <a:off x="2438400" y="2457450"/>
            <a:ext cx="669925" cy="11239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0">
              <a:latin typeface="Helvetica" charset="0"/>
              <a:cs typeface="Helvetica" charset="0"/>
            </a:endParaRPr>
          </a:p>
        </p:txBody>
      </p:sp>
      <p:sp>
        <p:nvSpPr>
          <p:cNvPr id="72717" name="Rectangle 5" descr="80%"/>
          <p:cNvSpPr>
            <a:spLocks noChangeArrowheads="1"/>
          </p:cNvSpPr>
          <p:nvPr/>
        </p:nvSpPr>
        <p:spPr bwMode="auto">
          <a:xfrm>
            <a:off x="2438400" y="2667000"/>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p>
            <a:endParaRPr lang="en-US" b="0">
              <a:latin typeface="Helvetica" charset="0"/>
              <a:cs typeface="Helvetica" charset="0"/>
            </a:endParaRPr>
          </a:p>
        </p:txBody>
      </p:sp>
      <p:sp>
        <p:nvSpPr>
          <p:cNvPr id="72718" name="Rectangle 7" descr="75%"/>
          <p:cNvSpPr>
            <a:spLocks noChangeArrowheads="1"/>
          </p:cNvSpPr>
          <p:nvPr/>
        </p:nvSpPr>
        <p:spPr bwMode="auto">
          <a:xfrm>
            <a:off x="2438400" y="3048000"/>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p>
            <a:endParaRPr lang="en-US" b="0">
              <a:latin typeface="Helvetica" charset="0"/>
              <a:cs typeface="Helvetica" charset="0"/>
            </a:endParaRPr>
          </a:p>
        </p:txBody>
      </p:sp>
      <p:sp>
        <p:nvSpPr>
          <p:cNvPr id="72719" name="Line 92"/>
          <p:cNvSpPr>
            <a:spLocks noChangeShapeType="1"/>
          </p:cNvSpPr>
          <p:nvPr/>
        </p:nvSpPr>
        <p:spPr bwMode="auto">
          <a:xfrm flipV="1">
            <a:off x="1600200" y="2482850"/>
            <a:ext cx="838200" cy="1079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p>
        </p:txBody>
      </p:sp>
      <p:sp>
        <p:nvSpPr>
          <p:cNvPr id="72720" name="Rectangle 76"/>
          <p:cNvSpPr>
            <a:spLocks noChangeArrowheads="1"/>
          </p:cNvSpPr>
          <p:nvPr/>
        </p:nvSpPr>
        <p:spPr bwMode="auto">
          <a:xfrm>
            <a:off x="0" y="2438400"/>
            <a:ext cx="1600200" cy="304800"/>
          </a:xfrm>
          <a:prstGeom prst="rect">
            <a:avLst/>
          </a:prstGeom>
          <a:solidFill>
            <a:srgbClr val="FF96DA"/>
          </a:solidFill>
          <a:ln w="38100">
            <a:solidFill>
              <a:schemeClr val="tx1"/>
            </a:solidFill>
            <a:miter lim="800000"/>
            <a:headEnd/>
            <a:tailEnd/>
          </a:ln>
        </p:spPr>
        <p:txBody>
          <a:bodyPr wrap="none" lIns="90478" tIns="44445" rIns="90478" bIns="44445" anchor="ctr"/>
          <a:lstStyle/>
          <a:p>
            <a:r>
              <a:rPr lang="en-US" sz="1800" b="0">
                <a:latin typeface="Helvetica" charset="0"/>
                <a:cs typeface="Helvetica" charset="0"/>
              </a:rPr>
              <a:t>PageTablePtr</a:t>
            </a:r>
          </a:p>
        </p:txBody>
      </p:sp>
      <p:sp>
        <p:nvSpPr>
          <p:cNvPr id="72721" name="Freeform 93"/>
          <p:cNvSpPr>
            <a:spLocks/>
          </p:cNvSpPr>
          <p:nvPr/>
        </p:nvSpPr>
        <p:spPr bwMode="auto">
          <a:xfrm>
            <a:off x="990600" y="14160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p>
        </p:txBody>
      </p:sp>
      <p:sp>
        <p:nvSpPr>
          <p:cNvPr id="72722" name="Freeform 120"/>
          <p:cNvSpPr>
            <a:spLocks/>
          </p:cNvSpPr>
          <p:nvPr/>
        </p:nvSpPr>
        <p:spPr bwMode="auto">
          <a:xfrm>
            <a:off x="1905000" y="1416050"/>
            <a:ext cx="1524000" cy="8699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p>
        </p:txBody>
      </p:sp>
      <p:sp>
        <p:nvSpPr>
          <p:cNvPr id="72723" name="Text Box 66"/>
          <p:cNvSpPr txBox="1">
            <a:spLocks noChangeArrowheads="1"/>
          </p:cNvSpPr>
          <p:nvPr/>
        </p:nvSpPr>
        <p:spPr bwMode="auto">
          <a:xfrm>
            <a:off x="1905000" y="3648075"/>
            <a:ext cx="14478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Page Table </a:t>
            </a:r>
          </a:p>
          <a:p>
            <a:pPr eaLnBrk="1" hangingPunct="1"/>
            <a:r>
              <a:rPr lang="en-US" sz="1800" b="0">
                <a:latin typeface="Helvetica" charset="0"/>
                <a:cs typeface="Helvetica" charset="0"/>
              </a:rPr>
              <a:t>(1</a:t>
            </a:r>
            <a:r>
              <a:rPr lang="en-US" sz="1800" b="0" baseline="30000">
                <a:latin typeface="Helvetica" charset="0"/>
                <a:cs typeface="Helvetica" charset="0"/>
              </a:rPr>
              <a:t>st</a:t>
            </a:r>
            <a:r>
              <a:rPr lang="en-US" sz="1800" b="0">
                <a:latin typeface="Helvetica" charset="0"/>
                <a:cs typeface="Helvetica" charset="0"/>
              </a:rPr>
              <a:t> level)</a:t>
            </a:r>
          </a:p>
        </p:txBody>
      </p:sp>
      <p:sp>
        <p:nvSpPr>
          <p:cNvPr id="72724" name="Text Box 66"/>
          <p:cNvSpPr txBox="1">
            <a:spLocks noChangeArrowheads="1"/>
          </p:cNvSpPr>
          <p:nvPr/>
        </p:nvSpPr>
        <p:spPr bwMode="auto">
          <a:xfrm>
            <a:off x="152400" y="695325"/>
            <a:ext cx="289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Virtual Address:</a:t>
            </a:r>
          </a:p>
        </p:txBody>
      </p:sp>
      <p:sp>
        <p:nvSpPr>
          <p:cNvPr id="72725" name="Rectangle 68"/>
          <p:cNvSpPr>
            <a:spLocks noChangeArrowheads="1"/>
          </p:cNvSpPr>
          <p:nvPr/>
        </p:nvSpPr>
        <p:spPr bwMode="auto">
          <a:xfrm>
            <a:off x="2093913" y="1038225"/>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p>
            <a:r>
              <a:rPr lang="en-US" sz="1800" b="0">
                <a:latin typeface="Helvetica" charset="0"/>
                <a:cs typeface="Helvetica" charset="0"/>
              </a:rPr>
              <a:t>Offset</a:t>
            </a:r>
          </a:p>
        </p:txBody>
      </p:sp>
      <p:sp>
        <p:nvSpPr>
          <p:cNvPr id="72726" name="Rectangle 69"/>
          <p:cNvSpPr>
            <a:spLocks noChangeArrowheads="1"/>
          </p:cNvSpPr>
          <p:nvPr/>
        </p:nvSpPr>
        <p:spPr bwMode="auto">
          <a:xfrm>
            <a:off x="1092200" y="1038225"/>
            <a:ext cx="1001713" cy="377825"/>
          </a:xfrm>
          <a:prstGeom prst="rect">
            <a:avLst/>
          </a:prstGeom>
          <a:solidFill>
            <a:srgbClr val="FC885D"/>
          </a:solidFill>
          <a:ln w="38100">
            <a:solidFill>
              <a:schemeClr val="tx1"/>
            </a:solidFill>
            <a:miter lim="800000"/>
            <a:headEnd/>
            <a:tailEnd/>
          </a:ln>
        </p:spPr>
        <p:txBody>
          <a:bodyPr wrap="none" lIns="90478" tIns="44445" rIns="90478" bIns="44445" anchor="ctr"/>
          <a:lstStyle/>
          <a:p>
            <a:pPr>
              <a:lnSpc>
                <a:spcPct val="75000"/>
              </a:lnSpc>
            </a:pPr>
            <a:r>
              <a:rPr lang="en-US" sz="1800" b="0">
                <a:latin typeface="Helvetica" charset="0"/>
                <a:cs typeface="Helvetica" charset="0"/>
              </a:rPr>
              <a:t>Virtual</a:t>
            </a:r>
          </a:p>
          <a:p>
            <a:pPr>
              <a:lnSpc>
                <a:spcPct val="75000"/>
              </a:lnSpc>
            </a:pPr>
            <a:r>
              <a:rPr lang="en-US" sz="1800" b="0">
                <a:latin typeface="Helvetica" charset="0"/>
                <a:cs typeface="Helvetica" charset="0"/>
              </a:rPr>
              <a:t>P2 index</a:t>
            </a:r>
          </a:p>
        </p:txBody>
      </p:sp>
      <p:sp>
        <p:nvSpPr>
          <p:cNvPr id="72727" name="Rectangle 70"/>
          <p:cNvSpPr>
            <a:spLocks noChangeArrowheads="1"/>
          </p:cNvSpPr>
          <p:nvPr/>
        </p:nvSpPr>
        <p:spPr bwMode="auto">
          <a:xfrm>
            <a:off x="90488" y="1038225"/>
            <a:ext cx="1001712" cy="377825"/>
          </a:xfrm>
          <a:prstGeom prst="rect">
            <a:avLst/>
          </a:prstGeom>
          <a:solidFill>
            <a:srgbClr val="FC885D"/>
          </a:solidFill>
          <a:ln w="38100">
            <a:solidFill>
              <a:schemeClr val="tx1"/>
            </a:solidFill>
            <a:miter lim="800000"/>
            <a:headEnd/>
            <a:tailEnd/>
          </a:ln>
        </p:spPr>
        <p:txBody>
          <a:bodyPr wrap="none" lIns="90478" tIns="44445" rIns="90478" bIns="44445" anchor="ctr"/>
          <a:lstStyle/>
          <a:p>
            <a:pPr>
              <a:lnSpc>
                <a:spcPct val="75000"/>
              </a:lnSpc>
            </a:pPr>
            <a:r>
              <a:rPr lang="en-US" sz="1800" b="0">
                <a:latin typeface="Helvetica" charset="0"/>
                <a:cs typeface="Helvetica" charset="0"/>
              </a:rPr>
              <a:t>Virtual</a:t>
            </a:r>
          </a:p>
          <a:p>
            <a:pPr>
              <a:lnSpc>
                <a:spcPct val="75000"/>
              </a:lnSpc>
            </a:pPr>
            <a:r>
              <a:rPr lang="en-US" sz="1800" b="0">
                <a:latin typeface="Helvetica" charset="0"/>
                <a:cs typeface="Helvetica" charset="0"/>
              </a:rPr>
              <a:t>P1 index</a:t>
            </a:r>
          </a:p>
        </p:txBody>
      </p:sp>
      <p:sp>
        <p:nvSpPr>
          <p:cNvPr id="38" name="Rectangle 37"/>
          <p:cNvSpPr/>
          <p:nvPr/>
        </p:nvSpPr>
        <p:spPr bwMode="auto">
          <a:xfrm>
            <a:off x="1905000" y="53340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72729" name="Rectangle 39"/>
          <p:cNvSpPr>
            <a:spLocks noChangeArrowheads="1"/>
          </p:cNvSpPr>
          <p:nvPr/>
        </p:nvSpPr>
        <p:spPr bwMode="auto">
          <a:xfrm>
            <a:off x="1905000" y="5562600"/>
            <a:ext cx="1219200" cy="228600"/>
          </a:xfrm>
          <a:prstGeom prst="rect">
            <a:avLst/>
          </a:prstGeom>
          <a:solidFill>
            <a:srgbClr val="FC885D"/>
          </a:solidFill>
          <a:ln w="38100">
            <a:solidFill>
              <a:schemeClr val="tx1"/>
            </a:solidFill>
            <a:round/>
            <a:headEnd/>
            <a:tailEnd/>
          </a:ln>
        </p:spPr>
        <p:txBody>
          <a:bodyPr wrap="none" lIns="90478" tIns="44445" rIns="90478" bIns="44445" anchor="ctr"/>
          <a:lstStyle/>
          <a:p>
            <a:pPr marL="685800" indent="-228600"/>
            <a:endParaRPr lang="en-US" b="0">
              <a:latin typeface="Helvetica" charset="0"/>
              <a:cs typeface="Helvetica" charset="0"/>
            </a:endParaRPr>
          </a:p>
        </p:txBody>
      </p:sp>
      <p:sp>
        <p:nvSpPr>
          <p:cNvPr id="43" name="Rectangle 42"/>
          <p:cNvSpPr/>
          <p:nvPr/>
        </p:nvSpPr>
        <p:spPr bwMode="auto">
          <a:xfrm>
            <a:off x="1905000" y="60198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44" name="Rectangle 43"/>
          <p:cNvSpPr/>
          <p:nvPr/>
        </p:nvSpPr>
        <p:spPr bwMode="auto">
          <a:xfrm>
            <a:off x="3124200" y="53340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72732" name="Rectangle 44"/>
          <p:cNvSpPr>
            <a:spLocks noChangeArrowheads="1"/>
          </p:cNvSpPr>
          <p:nvPr/>
        </p:nvSpPr>
        <p:spPr bwMode="auto">
          <a:xfrm>
            <a:off x="3124200" y="5562600"/>
            <a:ext cx="1219200" cy="228600"/>
          </a:xfrm>
          <a:prstGeom prst="rect">
            <a:avLst/>
          </a:prstGeom>
          <a:solidFill>
            <a:srgbClr val="FFFFAA"/>
          </a:solidFill>
          <a:ln w="38100">
            <a:solidFill>
              <a:schemeClr val="tx1"/>
            </a:solidFill>
            <a:round/>
            <a:headEnd/>
            <a:tailEnd/>
          </a:ln>
        </p:spPr>
        <p:txBody>
          <a:bodyPr wrap="none" lIns="90478" tIns="44445" rIns="90478" bIns="44445" anchor="ctr"/>
          <a:lstStyle/>
          <a:p>
            <a:pPr marL="685800" indent="-228600"/>
            <a:endParaRPr lang="en-US" b="0">
              <a:latin typeface="Helvetica" charset="0"/>
              <a:cs typeface="Helvetica" charset="0"/>
            </a:endParaRPr>
          </a:p>
        </p:txBody>
      </p:sp>
      <p:sp>
        <p:nvSpPr>
          <p:cNvPr id="47" name="Rectangle 46"/>
          <p:cNvSpPr/>
          <p:nvPr/>
        </p:nvSpPr>
        <p:spPr bwMode="auto">
          <a:xfrm>
            <a:off x="3124200" y="60198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72734" name="Right Brace 47"/>
          <p:cNvSpPr>
            <a:spLocks/>
          </p:cNvSpPr>
          <p:nvPr/>
        </p:nvSpPr>
        <p:spPr bwMode="auto">
          <a:xfrm rot="5400000">
            <a:off x="971550" y="590550"/>
            <a:ext cx="228600" cy="1943100"/>
          </a:xfrm>
          <a:prstGeom prst="rightBrace">
            <a:avLst>
              <a:gd name="adj1" fmla="val 8343"/>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sp>
        <p:nvSpPr>
          <p:cNvPr id="72735" name="TextBox 48"/>
          <p:cNvSpPr txBox="1">
            <a:spLocks noChangeArrowheads="1"/>
          </p:cNvSpPr>
          <p:nvPr/>
        </p:nvSpPr>
        <p:spPr bwMode="auto">
          <a:xfrm>
            <a:off x="2971800" y="5645150"/>
            <a:ext cx="49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Helvetica" charset="0"/>
                <a:cs typeface="Helvetica" charset="0"/>
              </a:rPr>
              <a:t>…</a:t>
            </a:r>
          </a:p>
        </p:txBody>
      </p:sp>
      <p:sp>
        <p:nvSpPr>
          <p:cNvPr id="72736" name="Freeform 49"/>
          <p:cNvSpPr>
            <a:spLocks noChangeArrowheads="1"/>
          </p:cNvSpPr>
          <p:nvPr/>
        </p:nvSpPr>
        <p:spPr bwMode="auto">
          <a:xfrm>
            <a:off x="1062038" y="1752600"/>
            <a:ext cx="830262" cy="3938588"/>
          </a:xfrm>
          <a:custGeom>
            <a:avLst/>
            <a:gdLst>
              <a:gd name="T0" fmla="*/ 39733 w 829359"/>
              <a:gd name="T1" fmla="*/ 0 h 3939220"/>
              <a:gd name="T2" fmla="*/ 0 w 829359"/>
              <a:gd name="T3" fmla="*/ 3913682 h 3939220"/>
              <a:gd name="T4" fmla="*/ 847609 w 829359"/>
              <a:gd name="T5" fmla="*/ 3926600 h 3939220"/>
              <a:gd name="T6" fmla="*/ 0 60000 65536"/>
              <a:gd name="T7" fmla="*/ 0 60000 65536"/>
              <a:gd name="T8" fmla="*/ 0 60000 65536"/>
              <a:gd name="T9" fmla="*/ 0 w 829359"/>
              <a:gd name="T10" fmla="*/ 0 h 3939220"/>
              <a:gd name="T11" fmla="*/ 829359 w 829359"/>
              <a:gd name="T12" fmla="*/ 3939220 h 3939220"/>
            </a:gdLst>
            <a:ahLst/>
            <a:cxnLst>
              <a:cxn ang="T6">
                <a:pos x="T0" y="T1"/>
              </a:cxn>
              <a:cxn ang="T7">
                <a:pos x="T2" y="T3"/>
              </a:cxn>
              <a:cxn ang="T8">
                <a:pos x="T4" y="T5"/>
              </a:cxn>
            </a:cxnLst>
            <a:rect l="T9" t="T10" r="T11" b="T12"/>
            <a:pathLst>
              <a:path w="829359" h="3939220">
                <a:moveTo>
                  <a:pt x="38877" y="0"/>
                </a:moveTo>
                <a:lnTo>
                  <a:pt x="0" y="3926262"/>
                </a:lnTo>
                <a:lnTo>
                  <a:pt x="829359" y="3939220"/>
                </a:lnTo>
              </a:path>
            </a:pathLst>
          </a:custGeom>
          <a:noFill/>
          <a:ln w="508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p>
        </p:txBody>
      </p:sp>
      <p:sp>
        <p:nvSpPr>
          <p:cNvPr id="72737" name="Freeform 50"/>
          <p:cNvSpPr>
            <a:spLocks noChangeArrowheads="1"/>
          </p:cNvSpPr>
          <p:nvPr/>
        </p:nvSpPr>
        <p:spPr bwMode="auto">
          <a:xfrm>
            <a:off x="4354513" y="3187700"/>
            <a:ext cx="361950" cy="2487613"/>
          </a:xfrm>
          <a:custGeom>
            <a:avLst/>
            <a:gdLst>
              <a:gd name="T0" fmla="*/ 0 w 362845"/>
              <a:gd name="T1" fmla="*/ 2481635 h 2487928"/>
              <a:gd name="T2" fmla="*/ 345359 w 362845"/>
              <a:gd name="T3" fmla="*/ 2481635 h 2487928"/>
              <a:gd name="T4" fmla="*/ 345359 w 362845"/>
              <a:gd name="T5" fmla="*/ 0 h 2487928"/>
              <a:gd name="T6" fmla="*/ 0 60000 65536"/>
              <a:gd name="T7" fmla="*/ 0 60000 65536"/>
              <a:gd name="T8" fmla="*/ 0 60000 65536"/>
              <a:gd name="T9" fmla="*/ 0 w 362845"/>
              <a:gd name="T10" fmla="*/ 0 h 2487928"/>
              <a:gd name="T11" fmla="*/ 362845 w 362845"/>
              <a:gd name="T12" fmla="*/ 2487928 h 2487928"/>
            </a:gdLst>
            <a:ahLst/>
            <a:cxnLst>
              <a:cxn ang="T6">
                <a:pos x="T0" y="T1"/>
              </a:cxn>
              <a:cxn ang="T7">
                <a:pos x="T2" y="T3"/>
              </a:cxn>
              <a:cxn ang="T8">
                <a:pos x="T4" y="T5"/>
              </a:cxn>
            </a:cxnLst>
            <a:rect l="T9" t="T10" r="T11" b="T12"/>
            <a:pathLst>
              <a:path w="362845" h="2487928">
                <a:moveTo>
                  <a:pt x="0" y="2487928"/>
                </a:moveTo>
                <a:lnTo>
                  <a:pt x="362845" y="2487928"/>
                </a:lnTo>
                <a:lnTo>
                  <a:pt x="362845" y="0"/>
                </a:lnTo>
              </a:path>
            </a:pathLst>
          </a:custGeom>
          <a:noFill/>
          <a:ln w="508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p>
        </p:txBody>
      </p:sp>
      <p:sp>
        <p:nvSpPr>
          <p:cNvPr id="72738" name="Text Box 66"/>
          <p:cNvSpPr txBox="1">
            <a:spLocks noChangeArrowheads="1"/>
          </p:cNvSpPr>
          <p:nvPr/>
        </p:nvSpPr>
        <p:spPr bwMode="auto">
          <a:xfrm>
            <a:off x="1752600" y="5013325"/>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TLB:</a:t>
            </a:r>
          </a:p>
        </p:txBody>
      </p:sp>
      <p:sp>
        <p:nvSpPr>
          <p:cNvPr id="35" name="Rectangle 34"/>
          <p:cNvSpPr/>
          <p:nvPr/>
        </p:nvSpPr>
        <p:spPr bwMode="auto">
          <a:xfrm>
            <a:off x="0" y="685800"/>
            <a:ext cx="7696200" cy="5791200"/>
          </a:xfrm>
          <a:prstGeom prst="rect">
            <a:avLst/>
          </a:prstGeom>
          <a:solidFill>
            <a:schemeClr val="bg2">
              <a:lumMod val="40000"/>
              <a:lumOff val="60000"/>
              <a:alpha val="70000"/>
            </a:schemeClr>
          </a:solidFill>
          <a:ln w="38100" cap="flat" cmpd="sng" algn="ctr">
            <a:no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72740" name="Title 1"/>
          <p:cNvSpPr>
            <a:spLocks noGrp="1"/>
          </p:cNvSpPr>
          <p:nvPr>
            <p:ph type="title"/>
          </p:nvPr>
        </p:nvSpPr>
        <p:spPr>
          <a:xfrm>
            <a:off x="345625" y="76200"/>
            <a:ext cx="7807775" cy="533400"/>
          </a:xfrm>
        </p:spPr>
        <p:txBody>
          <a:bodyPr>
            <a:normAutofit fontScale="90000"/>
          </a:bodyPr>
          <a:lstStyle/>
          <a:p>
            <a:r>
              <a:rPr lang="en-US" dirty="0">
                <a:latin typeface="Helvetica" charset="0"/>
                <a:ea typeface="ＭＳ Ｐゴシック" charset="0"/>
                <a:cs typeface="ＭＳ Ｐゴシック" charset="0"/>
              </a:rPr>
              <a:t>Putting Everything Together: Cache</a:t>
            </a:r>
          </a:p>
        </p:txBody>
      </p:sp>
      <p:sp>
        <p:nvSpPr>
          <p:cNvPr id="72741" name="Rectangle 98"/>
          <p:cNvSpPr>
            <a:spLocks noChangeArrowheads="1"/>
          </p:cNvSpPr>
          <p:nvPr/>
        </p:nvSpPr>
        <p:spPr bwMode="auto">
          <a:xfrm>
            <a:off x="5257800" y="2822575"/>
            <a:ext cx="1447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p>
            <a:r>
              <a:rPr lang="en-US" sz="1800" b="0">
                <a:latin typeface="Helvetica" charset="0"/>
                <a:cs typeface="Helvetica" charset="0"/>
              </a:rPr>
              <a:t>Offset</a:t>
            </a:r>
          </a:p>
        </p:txBody>
      </p:sp>
      <p:sp>
        <p:nvSpPr>
          <p:cNvPr id="72742" name="Rectangle 8"/>
          <p:cNvSpPr>
            <a:spLocks noChangeArrowheads="1"/>
          </p:cNvSpPr>
          <p:nvPr/>
        </p:nvSpPr>
        <p:spPr bwMode="auto">
          <a:xfrm>
            <a:off x="7696200" y="1066800"/>
            <a:ext cx="1295400" cy="4191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0">
              <a:latin typeface="Helvetica" charset="0"/>
              <a:cs typeface="Helvetica" charset="0"/>
            </a:endParaRPr>
          </a:p>
        </p:txBody>
      </p:sp>
      <p:sp>
        <p:nvSpPr>
          <p:cNvPr id="88" name="Rectangle 10" descr="50%"/>
          <p:cNvSpPr>
            <a:spLocks noChangeArrowheads="1"/>
          </p:cNvSpPr>
          <p:nvPr/>
        </p:nvSpPr>
        <p:spPr bwMode="auto">
          <a:xfrm>
            <a:off x="7696200" y="16002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a:defRPr/>
            </a:pPr>
            <a:endParaRPr lang="en-US" b="0">
              <a:latin typeface="Helvetica"/>
              <a:ea typeface="ＭＳ Ｐゴシック" charset="-128"/>
              <a:cs typeface="Helvetica"/>
            </a:endParaRPr>
          </a:p>
        </p:txBody>
      </p:sp>
      <p:sp>
        <p:nvSpPr>
          <p:cNvPr id="90" name="Rectangle 10" descr="50%"/>
          <p:cNvSpPr>
            <a:spLocks noChangeArrowheads="1"/>
          </p:cNvSpPr>
          <p:nvPr/>
        </p:nvSpPr>
        <p:spPr bwMode="auto">
          <a:xfrm>
            <a:off x="7696200" y="19812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a:defRPr/>
            </a:pPr>
            <a:endParaRPr lang="en-US" b="0">
              <a:latin typeface="Helvetica"/>
              <a:ea typeface="ＭＳ Ｐゴシック" charset="-128"/>
              <a:cs typeface="Helvetica"/>
            </a:endParaRPr>
          </a:p>
        </p:txBody>
      </p:sp>
      <p:sp>
        <p:nvSpPr>
          <p:cNvPr id="72745" name="Text Box 100"/>
          <p:cNvSpPr txBox="1">
            <a:spLocks noChangeArrowheads="1"/>
          </p:cNvSpPr>
          <p:nvPr/>
        </p:nvSpPr>
        <p:spPr bwMode="auto">
          <a:xfrm>
            <a:off x="6286499" y="1031876"/>
            <a:ext cx="13716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dirty="0">
                <a:latin typeface="Helvetica" charset="0"/>
                <a:cs typeface="Helvetica" charset="0"/>
              </a:rPr>
              <a:t>Physical </a:t>
            </a:r>
          </a:p>
          <a:p>
            <a:pPr eaLnBrk="1" hangingPunct="1"/>
            <a:r>
              <a:rPr lang="en-US" sz="1800" b="0" dirty="0">
                <a:latin typeface="Helvetica" charset="0"/>
                <a:cs typeface="Helvetica" charset="0"/>
              </a:rPr>
              <a:t>Memory:</a:t>
            </a:r>
          </a:p>
        </p:txBody>
      </p:sp>
      <p:sp>
        <p:nvSpPr>
          <p:cNvPr id="72746" name="Freeform 83"/>
          <p:cNvSpPr>
            <a:spLocks noChangeArrowheads="1"/>
          </p:cNvSpPr>
          <p:nvPr/>
        </p:nvSpPr>
        <p:spPr bwMode="auto">
          <a:xfrm>
            <a:off x="3368675" y="1244600"/>
            <a:ext cx="2436813" cy="1541463"/>
          </a:xfrm>
          <a:custGeom>
            <a:avLst/>
            <a:gdLst>
              <a:gd name="T0" fmla="*/ 0 w 2436241"/>
              <a:gd name="T1" fmla="*/ 0 h 1541997"/>
              <a:gd name="T2" fmla="*/ 2018056 w 2436241"/>
              <a:gd name="T3" fmla="*/ 373186 h 1541997"/>
              <a:gd name="T4" fmla="*/ 2447706 w 2436241"/>
              <a:gd name="T5" fmla="*/ 1531352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p>
        </p:txBody>
      </p:sp>
      <p:sp>
        <p:nvSpPr>
          <p:cNvPr id="72747" name="Text Box 100"/>
          <p:cNvSpPr txBox="1">
            <a:spLocks noChangeArrowheads="1"/>
          </p:cNvSpPr>
          <p:nvPr/>
        </p:nvSpPr>
        <p:spPr bwMode="auto">
          <a:xfrm>
            <a:off x="4038600" y="2447925"/>
            <a:ext cx="2590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Physical Address:</a:t>
            </a:r>
          </a:p>
        </p:txBody>
      </p:sp>
      <p:sp>
        <p:nvSpPr>
          <p:cNvPr id="72748" name="Line 20"/>
          <p:cNvSpPr>
            <a:spLocks noChangeShapeType="1"/>
          </p:cNvSpPr>
          <p:nvPr/>
        </p:nvSpPr>
        <p:spPr bwMode="auto">
          <a:xfrm flipV="1">
            <a:off x="4724400" y="1600200"/>
            <a:ext cx="2971800" cy="12192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2749" name="Line 20"/>
          <p:cNvSpPr>
            <a:spLocks noChangeShapeType="1"/>
          </p:cNvSpPr>
          <p:nvPr/>
        </p:nvSpPr>
        <p:spPr bwMode="auto">
          <a:xfrm flipV="1">
            <a:off x="6096000" y="1981200"/>
            <a:ext cx="1600200" cy="9144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2750" name="Rectangle 102"/>
          <p:cNvSpPr>
            <a:spLocks noChangeArrowheads="1"/>
          </p:cNvSpPr>
          <p:nvPr/>
        </p:nvSpPr>
        <p:spPr bwMode="auto">
          <a:xfrm>
            <a:off x="4267200" y="2822575"/>
            <a:ext cx="1000125" cy="377825"/>
          </a:xfrm>
          <a:prstGeom prst="rect">
            <a:avLst/>
          </a:prstGeom>
          <a:solidFill>
            <a:srgbClr val="FFFFAA"/>
          </a:solidFill>
          <a:ln w="38100">
            <a:solidFill>
              <a:schemeClr val="tx1"/>
            </a:solidFill>
            <a:miter lim="800000"/>
            <a:headEnd/>
            <a:tailEnd/>
          </a:ln>
        </p:spPr>
        <p:txBody>
          <a:bodyPr wrap="none" lIns="90478" tIns="44445" rIns="90478" bIns="44445" anchor="ctr"/>
          <a:lstStyle/>
          <a:p>
            <a:pPr>
              <a:lnSpc>
                <a:spcPct val="75000"/>
              </a:lnSpc>
            </a:pPr>
            <a:r>
              <a:rPr lang="en-US" sz="1800" b="0">
                <a:latin typeface="Helvetica" charset="0"/>
                <a:cs typeface="Helvetica" charset="0"/>
              </a:rPr>
              <a:t>Physical</a:t>
            </a:r>
          </a:p>
          <a:p>
            <a:pPr>
              <a:lnSpc>
                <a:spcPct val="75000"/>
              </a:lnSpc>
            </a:pPr>
            <a:r>
              <a:rPr lang="en-US" sz="1800" b="0">
                <a:latin typeface="Helvetica" charset="0"/>
                <a:cs typeface="Helvetica" charset="0"/>
              </a:rPr>
              <a:t>Page #</a:t>
            </a:r>
          </a:p>
        </p:txBody>
      </p:sp>
      <p:grpSp>
        <p:nvGrpSpPr>
          <p:cNvPr id="2" name="Group 141"/>
          <p:cNvGrpSpPr>
            <a:grpSpLocks/>
          </p:cNvGrpSpPr>
          <p:nvPr/>
        </p:nvGrpSpPr>
        <p:grpSpPr bwMode="auto">
          <a:xfrm>
            <a:off x="4953000" y="4267200"/>
            <a:ext cx="2667000" cy="2209800"/>
            <a:chOff x="4953000" y="4267200"/>
            <a:chExt cx="2667000" cy="2209800"/>
          </a:xfrm>
        </p:grpSpPr>
        <p:sp>
          <p:nvSpPr>
            <p:cNvPr id="72761" name="Rectangle 138"/>
            <p:cNvSpPr>
              <a:spLocks noChangeArrowheads="1"/>
            </p:cNvSpPr>
            <p:nvPr/>
          </p:nvSpPr>
          <p:spPr bwMode="auto">
            <a:xfrm>
              <a:off x="4953000" y="4267200"/>
              <a:ext cx="2667000" cy="2209800"/>
            </a:xfrm>
            <a:prstGeom prst="rect">
              <a:avLst/>
            </a:prstGeom>
            <a:solidFill>
              <a:schemeClr val="bg1"/>
            </a:solidFill>
            <a:ln w="38100">
              <a:solidFill>
                <a:schemeClr val="tx1"/>
              </a:solidFill>
              <a:round/>
              <a:headEnd/>
              <a:tailEnd/>
            </a:ln>
          </p:spPr>
          <p:txBody>
            <a:bodyPr wrap="none" lIns="90478" tIns="44445" rIns="90478" bIns="44445" anchor="ctr"/>
            <a:lstStyle/>
            <a:p>
              <a:pPr marL="685800" indent="-228600"/>
              <a:endParaRPr lang="en-US" b="0">
                <a:latin typeface="Helvetica" charset="0"/>
                <a:cs typeface="Helvetica" charset="0"/>
              </a:endParaRPr>
            </a:p>
          </p:txBody>
        </p:sp>
        <p:sp>
          <p:nvSpPr>
            <p:cNvPr id="57" name="Rectangle 56"/>
            <p:cNvSpPr/>
            <p:nvPr/>
          </p:nvSpPr>
          <p:spPr bwMode="auto">
            <a:xfrm>
              <a:off x="5181600" y="48006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60" name="Rectangle 59"/>
            <p:cNvSpPr/>
            <p:nvPr/>
          </p:nvSpPr>
          <p:spPr bwMode="auto">
            <a:xfrm>
              <a:off x="6019800" y="48006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72764" name="TextBox 63"/>
            <p:cNvSpPr txBox="1">
              <a:spLocks noChangeArrowheads="1"/>
            </p:cNvSpPr>
            <p:nvPr/>
          </p:nvSpPr>
          <p:spPr bwMode="auto">
            <a:xfrm>
              <a:off x="6248400" y="5562600"/>
              <a:ext cx="381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Helvetica" charset="0"/>
                  <a:cs typeface="Helvetica" charset="0"/>
                </a:rPr>
                <a:t>…</a:t>
              </a:r>
            </a:p>
          </p:txBody>
        </p:sp>
        <p:sp>
          <p:nvSpPr>
            <p:cNvPr id="72765" name="Rectangle 69"/>
            <p:cNvSpPr>
              <a:spLocks noChangeArrowheads="1"/>
            </p:cNvSpPr>
            <p:nvPr/>
          </p:nvSpPr>
          <p:spPr bwMode="auto">
            <a:xfrm>
              <a:off x="6019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sp>
          <p:nvSpPr>
            <p:cNvPr id="72766" name="Rectangle 70"/>
            <p:cNvSpPr>
              <a:spLocks noChangeArrowheads="1"/>
            </p:cNvSpPr>
            <p:nvPr/>
          </p:nvSpPr>
          <p:spPr bwMode="auto">
            <a:xfrm>
              <a:off x="6400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sp>
          <p:nvSpPr>
            <p:cNvPr id="72767" name="Rectangle 71"/>
            <p:cNvSpPr>
              <a:spLocks noChangeArrowheads="1"/>
            </p:cNvSpPr>
            <p:nvPr/>
          </p:nvSpPr>
          <p:spPr bwMode="auto">
            <a:xfrm>
              <a:off x="6781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sp>
          <p:nvSpPr>
            <p:cNvPr id="72768" name="Rectangle 72"/>
            <p:cNvSpPr>
              <a:spLocks noChangeArrowheads="1"/>
            </p:cNvSpPr>
            <p:nvPr/>
          </p:nvSpPr>
          <p:spPr bwMode="auto">
            <a:xfrm>
              <a:off x="7162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sp>
          <p:nvSpPr>
            <p:cNvPr id="77" name="Rectangle 76"/>
            <p:cNvSpPr/>
            <p:nvPr/>
          </p:nvSpPr>
          <p:spPr bwMode="auto">
            <a:xfrm>
              <a:off x="5181600" y="45720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78" name="Rectangle 77"/>
            <p:cNvSpPr/>
            <p:nvPr/>
          </p:nvSpPr>
          <p:spPr bwMode="auto">
            <a:xfrm>
              <a:off x="6019800" y="45720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72771" name="Rectangle 80"/>
            <p:cNvSpPr>
              <a:spLocks noChangeArrowheads="1"/>
            </p:cNvSpPr>
            <p:nvPr/>
          </p:nvSpPr>
          <p:spPr bwMode="auto">
            <a:xfrm>
              <a:off x="6019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sp>
          <p:nvSpPr>
            <p:cNvPr id="72772" name="Rectangle 88"/>
            <p:cNvSpPr>
              <a:spLocks noChangeArrowheads="1"/>
            </p:cNvSpPr>
            <p:nvPr/>
          </p:nvSpPr>
          <p:spPr bwMode="auto">
            <a:xfrm>
              <a:off x="6400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sp>
          <p:nvSpPr>
            <p:cNvPr id="72773" name="Rectangle 90"/>
            <p:cNvSpPr>
              <a:spLocks noChangeArrowheads="1"/>
            </p:cNvSpPr>
            <p:nvPr/>
          </p:nvSpPr>
          <p:spPr bwMode="auto">
            <a:xfrm>
              <a:off x="6781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sp>
          <p:nvSpPr>
            <p:cNvPr id="72774" name="Rectangle 94"/>
            <p:cNvSpPr>
              <a:spLocks noChangeArrowheads="1"/>
            </p:cNvSpPr>
            <p:nvPr/>
          </p:nvSpPr>
          <p:spPr bwMode="auto">
            <a:xfrm>
              <a:off x="7162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sp>
          <p:nvSpPr>
            <p:cNvPr id="96" name="Rectangle 95"/>
            <p:cNvSpPr/>
            <p:nvPr/>
          </p:nvSpPr>
          <p:spPr bwMode="auto">
            <a:xfrm>
              <a:off x="5181600" y="54102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97" name="Rectangle 96"/>
            <p:cNvSpPr/>
            <p:nvPr/>
          </p:nvSpPr>
          <p:spPr bwMode="auto">
            <a:xfrm>
              <a:off x="6019800" y="54102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72777" name="Rectangle 97"/>
            <p:cNvSpPr>
              <a:spLocks noChangeArrowheads="1"/>
            </p:cNvSpPr>
            <p:nvPr/>
          </p:nvSpPr>
          <p:spPr bwMode="auto">
            <a:xfrm>
              <a:off x="6019800" y="54102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sp>
          <p:nvSpPr>
            <p:cNvPr id="72778" name="Rectangle 98"/>
            <p:cNvSpPr>
              <a:spLocks noChangeArrowheads="1"/>
            </p:cNvSpPr>
            <p:nvPr/>
          </p:nvSpPr>
          <p:spPr bwMode="auto">
            <a:xfrm>
              <a:off x="6400800" y="54102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sp>
          <p:nvSpPr>
            <p:cNvPr id="72779" name="Rectangle 99"/>
            <p:cNvSpPr>
              <a:spLocks noChangeArrowheads="1"/>
            </p:cNvSpPr>
            <p:nvPr/>
          </p:nvSpPr>
          <p:spPr bwMode="auto">
            <a:xfrm>
              <a:off x="6781800" y="54102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p>
              <a:pPr marL="685800" indent="-228600"/>
              <a:endParaRPr lang="en-US" b="0">
                <a:latin typeface="Helvetica" charset="0"/>
                <a:cs typeface="Helvetica" charset="0"/>
              </a:endParaRPr>
            </a:p>
          </p:txBody>
        </p:sp>
        <p:sp>
          <p:nvSpPr>
            <p:cNvPr id="72780" name="Rectangle 100"/>
            <p:cNvSpPr>
              <a:spLocks noChangeArrowheads="1"/>
            </p:cNvSpPr>
            <p:nvPr/>
          </p:nvSpPr>
          <p:spPr bwMode="auto">
            <a:xfrm>
              <a:off x="7162800" y="54102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sp>
          <p:nvSpPr>
            <p:cNvPr id="102" name="Rectangle 101"/>
            <p:cNvSpPr/>
            <p:nvPr/>
          </p:nvSpPr>
          <p:spPr bwMode="auto">
            <a:xfrm>
              <a:off x="5181600" y="5181600"/>
              <a:ext cx="838200" cy="228600"/>
            </a:xfrm>
            <a:prstGeom prst="rect">
              <a:avLst/>
            </a:prstGeom>
            <a:solidFill>
              <a:schemeClr val="accent1">
                <a:lumMod val="60000"/>
                <a:lumOff val="4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103" name="Rectangle 102"/>
            <p:cNvSpPr/>
            <p:nvPr/>
          </p:nvSpPr>
          <p:spPr bwMode="auto">
            <a:xfrm>
              <a:off x="6019800" y="5181600"/>
              <a:ext cx="1524000" cy="228600"/>
            </a:xfrm>
            <a:prstGeom prst="rect">
              <a:avLst/>
            </a:prstGeom>
            <a:solidFill>
              <a:schemeClr val="accent1">
                <a:lumMod val="60000"/>
                <a:lumOff val="4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72783" name="Rectangle 103"/>
            <p:cNvSpPr>
              <a:spLocks noChangeArrowheads="1"/>
            </p:cNvSpPr>
            <p:nvPr/>
          </p:nvSpPr>
          <p:spPr bwMode="auto">
            <a:xfrm>
              <a:off x="6019800" y="51816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sp>
          <p:nvSpPr>
            <p:cNvPr id="72784" name="Rectangle 104"/>
            <p:cNvSpPr>
              <a:spLocks noChangeArrowheads="1"/>
            </p:cNvSpPr>
            <p:nvPr/>
          </p:nvSpPr>
          <p:spPr bwMode="auto">
            <a:xfrm>
              <a:off x="6400800" y="51816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sp>
          <p:nvSpPr>
            <p:cNvPr id="106" name="Rectangle 105"/>
            <p:cNvSpPr/>
            <p:nvPr/>
          </p:nvSpPr>
          <p:spPr bwMode="auto">
            <a:xfrm>
              <a:off x="6781800" y="5181600"/>
              <a:ext cx="381000" cy="228600"/>
            </a:xfrm>
            <a:prstGeom prst="rect">
              <a:avLst/>
            </a:prstGeom>
            <a:solidFill>
              <a:schemeClr val="accent1">
                <a:lumMod val="75000"/>
              </a:schemeClr>
            </a:solidFill>
            <a:ln w="127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72786" name="Rectangle 106"/>
            <p:cNvSpPr>
              <a:spLocks noChangeArrowheads="1"/>
            </p:cNvSpPr>
            <p:nvPr/>
          </p:nvSpPr>
          <p:spPr bwMode="auto">
            <a:xfrm>
              <a:off x="7162800" y="51816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sp>
          <p:nvSpPr>
            <p:cNvPr id="114" name="Rectangle 113"/>
            <p:cNvSpPr/>
            <p:nvPr/>
          </p:nvSpPr>
          <p:spPr bwMode="auto">
            <a:xfrm>
              <a:off x="5181600" y="59436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115" name="Rectangle 114"/>
            <p:cNvSpPr/>
            <p:nvPr/>
          </p:nvSpPr>
          <p:spPr bwMode="auto">
            <a:xfrm>
              <a:off x="6019800" y="59436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72789" name="Rectangle 115"/>
            <p:cNvSpPr>
              <a:spLocks noChangeArrowheads="1"/>
            </p:cNvSpPr>
            <p:nvPr/>
          </p:nvSpPr>
          <p:spPr bwMode="auto">
            <a:xfrm>
              <a:off x="6019800" y="59436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sp>
          <p:nvSpPr>
            <p:cNvPr id="72790" name="Rectangle 116"/>
            <p:cNvSpPr>
              <a:spLocks noChangeArrowheads="1"/>
            </p:cNvSpPr>
            <p:nvPr/>
          </p:nvSpPr>
          <p:spPr bwMode="auto">
            <a:xfrm>
              <a:off x="6400800" y="59436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sp>
          <p:nvSpPr>
            <p:cNvPr id="72791" name="Rectangle 117"/>
            <p:cNvSpPr>
              <a:spLocks noChangeArrowheads="1"/>
            </p:cNvSpPr>
            <p:nvPr/>
          </p:nvSpPr>
          <p:spPr bwMode="auto">
            <a:xfrm>
              <a:off x="6781800" y="59436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p>
              <a:pPr marL="685800" indent="-228600"/>
              <a:endParaRPr lang="en-US" b="0">
                <a:latin typeface="Helvetica" charset="0"/>
                <a:cs typeface="Helvetica" charset="0"/>
              </a:endParaRPr>
            </a:p>
          </p:txBody>
        </p:sp>
        <p:sp>
          <p:nvSpPr>
            <p:cNvPr id="72792" name="Rectangle 118"/>
            <p:cNvSpPr>
              <a:spLocks noChangeArrowheads="1"/>
            </p:cNvSpPr>
            <p:nvPr/>
          </p:nvSpPr>
          <p:spPr bwMode="auto">
            <a:xfrm>
              <a:off x="7162800" y="59436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sp>
          <p:nvSpPr>
            <p:cNvPr id="72793" name="Text Box 66"/>
            <p:cNvSpPr txBox="1">
              <a:spLocks noChangeArrowheads="1"/>
            </p:cNvSpPr>
            <p:nvPr/>
          </p:nvSpPr>
          <p:spPr bwMode="auto">
            <a:xfrm>
              <a:off x="5181600" y="4267200"/>
              <a:ext cx="838200" cy="366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tag:</a:t>
              </a:r>
            </a:p>
          </p:txBody>
        </p:sp>
        <p:sp>
          <p:nvSpPr>
            <p:cNvPr id="72794" name="Text Box 66"/>
            <p:cNvSpPr txBox="1">
              <a:spLocks noChangeArrowheads="1"/>
            </p:cNvSpPr>
            <p:nvPr/>
          </p:nvSpPr>
          <p:spPr bwMode="auto">
            <a:xfrm>
              <a:off x="6324600" y="4267200"/>
              <a:ext cx="838200" cy="366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block:</a:t>
              </a:r>
            </a:p>
          </p:txBody>
        </p:sp>
        <p:sp>
          <p:nvSpPr>
            <p:cNvPr id="108" name="Rectangle 107"/>
            <p:cNvSpPr/>
            <p:nvPr/>
          </p:nvSpPr>
          <p:spPr bwMode="auto">
            <a:xfrm>
              <a:off x="5181600" y="61722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109" name="Rectangle 108"/>
            <p:cNvSpPr/>
            <p:nvPr/>
          </p:nvSpPr>
          <p:spPr bwMode="auto">
            <a:xfrm>
              <a:off x="6019800" y="61722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72797" name="Rectangle 109"/>
            <p:cNvSpPr>
              <a:spLocks noChangeArrowheads="1"/>
            </p:cNvSpPr>
            <p:nvPr/>
          </p:nvSpPr>
          <p:spPr bwMode="auto">
            <a:xfrm>
              <a:off x="6019800" y="61722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sp>
          <p:nvSpPr>
            <p:cNvPr id="72798" name="Rectangle 110"/>
            <p:cNvSpPr>
              <a:spLocks noChangeArrowheads="1"/>
            </p:cNvSpPr>
            <p:nvPr/>
          </p:nvSpPr>
          <p:spPr bwMode="auto">
            <a:xfrm>
              <a:off x="6400800" y="61722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sp>
          <p:nvSpPr>
            <p:cNvPr id="72799" name="Rectangle 111"/>
            <p:cNvSpPr>
              <a:spLocks noChangeArrowheads="1"/>
            </p:cNvSpPr>
            <p:nvPr/>
          </p:nvSpPr>
          <p:spPr bwMode="auto">
            <a:xfrm>
              <a:off x="6781800" y="61722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p>
              <a:pPr marL="685800" indent="-228600"/>
              <a:endParaRPr lang="en-US" b="0">
                <a:latin typeface="Helvetica" charset="0"/>
                <a:cs typeface="Helvetica" charset="0"/>
              </a:endParaRPr>
            </a:p>
          </p:txBody>
        </p:sp>
        <p:sp>
          <p:nvSpPr>
            <p:cNvPr id="72800" name="Rectangle 112"/>
            <p:cNvSpPr>
              <a:spLocks noChangeArrowheads="1"/>
            </p:cNvSpPr>
            <p:nvPr/>
          </p:nvSpPr>
          <p:spPr bwMode="auto">
            <a:xfrm>
              <a:off x="7162800" y="61722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grpSp>
      <p:sp>
        <p:nvSpPr>
          <p:cNvPr id="72752" name="Text Box 66"/>
          <p:cNvSpPr txBox="1">
            <a:spLocks noChangeArrowheads="1"/>
          </p:cNvSpPr>
          <p:nvPr/>
        </p:nvSpPr>
        <p:spPr bwMode="auto">
          <a:xfrm>
            <a:off x="5257800" y="39624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cache:</a:t>
            </a:r>
          </a:p>
        </p:txBody>
      </p:sp>
      <p:sp>
        <p:nvSpPr>
          <p:cNvPr id="135" name="Freeform 134"/>
          <p:cNvSpPr>
            <a:spLocks noChangeArrowheads="1"/>
          </p:cNvSpPr>
          <p:nvPr/>
        </p:nvSpPr>
        <p:spPr bwMode="auto">
          <a:xfrm>
            <a:off x="4392613" y="3965575"/>
            <a:ext cx="946150" cy="1438275"/>
          </a:xfrm>
          <a:custGeom>
            <a:avLst/>
            <a:gdLst>
              <a:gd name="T0" fmla="*/ 949249 w 945987"/>
              <a:gd name="T1" fmla="*/ 0 h 1438333"/>
              <a:gd name="T2" fmla="*/ 949249 w 945987"/>
              <a:gd name="T3" fmla="*/ 246001 h 1438333"/>
              <a:gd name="T4" fmla="*/ 0 w 945987"/>
              <a:gd name="T5" fmla="*/ 233063 h 1438333"/>
              <a:gd name="T6" fmla="*/ 0 w 945987"/>
              <a:gd name="T7" fmla="*/ 1424235 h 1438333"/>
              <a:gd name="T8" fmla="*/ 689184 w 945987"/>
              <a:gd name="T9" fmla="*/ 1437173 h 1438333"/>
              <a:gd name="T10" fmla="*/ 0 60000 65536"/>
              <a:gd name="T11" fmla="*/ 0 60000 65536"/>
              <a:gd name="T12" fmla="*/ 0 60000 65536"/>
              <a:gd name="T13" fmla="*/ 0 60000 65536"/>
              <a:gd name="T14" fmla="*/ 0 60000 65536"/>
              <a:gd name="T15" fmla="*/ 0 w 945987"/>
              <a:gd name="T16" fmla="*/ 0 h 1438333"/>
              <a:gd name="T17" fmla="*/ 945987 w 945987"/>
              <a:gd name="T18" fmla="*/ 1438333 h 1438333"/>
            </a:gdLst>
            <a:ahLst/>
            <a:cxnLst>
              <a:cxn ang="T10">
                <a:pos x="T0" y="T1"/>
              </a:cxn>
              <a:cxn ang="T11">
                <a:pos x="T2" y="T3"/>
              </a:cxn>
              <a:cxn ang="T12">
                <a:pos x="T4" y="T5"/>
              </a:cxn>
              <a:cxn ang="T13">
                <a:pos x="T6" y="T7"/>
              </a:cxn>
              <a:cxn ang="T14">
                <a:pos x="T8" y="T9"/>
              </a:cxn>
            </a:cxnLst>
            <a:rect l="T15" t="T16" r="T17" b="T18"/>
            <a:pathLst>
              <a:path w="945987" h="1438333">
                <a:moveTo>
                  <a:pt x="945987" y="0"/>
                </a:moveTo>
                <a:lnTo>
                  <a:pt x="945987" y="246201"/>
                </a:lnTo>
                <a:lnTo>
                  <a:pt x="0" y="233243"/>
                </a:lnTo>
                <a:lnTo>
                  <a:pt x="0" y="1425375"/>
                </a:lnTo>
                <a:lnTo>
                  <a:pt x="686812" y="1438333"/>
                </a:lnTo>
              </a:path>
            </a:pathLst>
          </a:custGeom>
          <a:noFill/>
          <a:ln w="508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p>
        </p:txBody>
      </p:sp>
      <p:grpSp>
        <p:nvGrpSpPr>
          <p:cNvPr id="3" name="Group 140"/>
          <p:cNvGrpSpPr>
            <a:grpSpLocks/>
          </p:cNvGrpSpPr>
          <p:nvPr/>
        </p:nvGrpSpPr>
        <p:grpSpPr bwMode="auto">
          <a:xfrm>
            <a:off x="4267200" y="3276600"/>
            <a:ext cx="2438400" cy="685800"/>
            <a:chOff x="4267200" y="3276600"/>
            <a:chExt cx="2438400" cy="685800"/>
          </a:xfrm>
        </p:grpSpPr>
        <p:sp>
          <p:nvSpPr>
            <p:cNvPr id="72757" name="Rectangle 98"/>
            <p:cNvSpPr>
              <a:spLocks noChangeArrowheads="1"/>
            </p:cNvSpPr>
            <p:nvPr/>
          </p:nvSpPr>
          <p:spPr bwMode="auto">
            <a:xfrm>
              <a:off x="4953000" y="3584575"/>
              <a:ext cx="9144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p>
              <a:r>
                <a:rPr lang="en-US" sz="1800" b="0">
                  <a:latin typeface="Helvetica" charset="0"/>
                  <a:cs typeface="Helvetica" charset="0"/>
                </a:rPr>
                <a:t>index</a:t>
              </a:r>
            </a:p>
          </p:txBody>
        </p:sp>
        <p:sp>
          <p:nvSpPr>
            <p:cNvPr id="72758" name="Rectangle 98"/>
            <p:cNvSpPr>
              <a:spLocks noChangeArrowheads="1"/>
            </p:cNvSpPr>
            <p:nvPr/>
          </p:nvSpPr>
          <p:spPr bwMode="auto">
            <a:xfrm>
              <a:off x="5867400" y="3581400"/>
              <a:ext cx="8382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p>
              <a:r>
                <a:rPr lang="en-US" sz="1800" b="0">
                  <a:latin typeface="Helvetica" charset="0"/>
                  <a:cs typeface="Helvetica" charset="0"/>
                </a:rPr>
                <a:t>byte</a:t>
              </a:r>
            </a:p>
          </p:txBody>
        </p:sp>
        <p:sp>
          <p:nvSpPr>
            <p:cNvPr id="72759" name="Rectangle 98"/>
            <p:cNvSpPr>
              <a:spLocks noChangeArrowheads="1"/>
            </p:cNvSpPr>
            <p:nvPr/>
          </p:nvSpPr>
          <p:spPr bwMode="auto">
            <a:xfrm>
              <a:off x="4267200" y="3581400"/>
              <a:ext cx="685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p>
              <a:r>
                <a:rPr lang="en-US" sz="1800" b="0">
                  <a:latin typeface="Helvetica" charset="0"/>
                  <a:cs typeface="Helvetica" charset="0"/>
                </a:rPr>
                <a:t>tag</a:t>
              </a:r>
            </a:p>
          </p:txBody>
        </p:sp>
        <p:sp>
          <p:nvSpPr>
            <p:cNvPr id="76" name="Down Arrow 75"/>
            <p:cNvSpPr/>
            <p:nvPr/>
          </p:nvSpPr>
          <p:spPr bwMode="auto">
            <a:xfrm>
              <a:off x="5257800" y="3276600"/>
              <a:ext cx="228600" cy="304800"/>
            </a:xfrm>
            <a:prstGeom prst="downArrow">
              <a:avLst/>
            </a:prstGeom>
            <a:solidFill>
              <a:schemeClr val="accent3">
                <a:lumMod val="85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grpSp>
      <p:sp>
        <p:nvSpPr>
          <p:cNvPr id="136" name="Freeform 135"/>
          <p:cNvSpPr>
            <a:spLocks noChangeArrowheads="1"/>
          </p:cNvSpPr>
          <p:nvPr/>
        </p:nvSpPr>
        <p:spPr bwMode="auto">
          <a:xfrm>
            <a:off x="4600575" y="3990975"/>
            <a:ext cx="733425" cy="1266825"/>
          </a:xfrm>
          <a:custGeom>
            <a:avLst/>
            <a:gdLst>
              <a:gd name="T0" fmla="*/ 3911 w 790482"/>
              <a:gd name="T1" fmla="*/ 0 h 1256923"/>
              <a:gd name="T2" fmla="*/ 0 w 790482"/>
              <a:gd name="T3" fmla="*/ 1412069 h 1256923"/>
              <a:gd name="T4" fmla="*/ 238514 w 790482"/>
              <a:gd name="T5" fmla="*/ 1426780 h 1256923"/>
              <a:gd name="T6" fmla="*/ 0 60000 65536"/>
              <a:gd name="T7" fmla="*/ 0 60000 65536"/>
              <a:gd name="T8" fmla="*/ 0 60000 65536"/>
              <a:gd name="T9" fmla="*/ 0 w 790482"/>
              <a:gd name="T10" fmla="*/ 0 h 1256923"/>
              <a:gd name="T11" fmla="*/ 790482 w 790482"/>
              <a:gd name="T12" fmla="*/ 1256923 h 1256923"/>
            </a:gdLst>
            <a:ahLst/>
            <a:cxnLst>
              <a:cxn ang="T6">
                <a:pos x="T0" y="T1"/>
              </a:cxn>
              <a:cxn ang="T7">
                <a:pos x="T2" y="T3"/>
              </a:cxn>
              <a:cxn ang="T8">
                <a:pos x="T4" y="T5"/>
              </a:cxn>
            </a:cxnLst>
            <a:rect l="T9" t="T10" r="T11" b="T12"/>
            <a:pathLst>
              <a:path w="790482" h="1256923">
                <a:moveTo>
                  <a:pt x="12959" y="0"/>
                </a:moveTo>
                <a:lnTo>
                  <a:pt x="0" y="1243965"/>
                </a:lnTo>
                <a:lnTo>
                  <a:pt x="790482" y="1256923"/>
                </a:lnTo>
              </a:path>
            </a:pathLst>
          </a:custGeom>
          <a:noFill/>
          <a:ln w="508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p>
        </p:txBody>
      </p:sp>
      <p:cxnSp>
        <p:nvCxnSpPr>
          <p:cNvPr id="138" name="Straight Arrow Connector 137"/>
          <p:cNvCxnSpPr>
            <a:cxnSpLocks noChangeShapeType="1"/>
            <a:stCxn id="72758" idx="2"/>
            <a:endCxn id="106" idx="0"/>
          </p:cNvCxnSpPr>
          <p:nvPr/>
        </p:nvCxnSpPr>
        <p:spPr bwMode="auto">
          <a:xfrm rot="16200000" flipH="1">
            <a:off x="6018212" y="4227513"/>
            <a:ext cx="1222375" cy="685800"/>
          </a:xfrm>
          <a:prstGeom prst="straightConnector1">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212085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5"/>
                                        </p:tgtEl>
                                        <p:attrNameLst>
                                          <p:attrName>style.visibility</p:attrName>
                                        </p:attrNameLst>
                                      </p:cBhvr>
                                      <p:to>
                                        <p:strVal val="visible"/>
                                      </p:to>
                                    </p:set>
                                    <p:animEffect transition="in" filter="fade">
                                      <p:cBhvr>
                                        <p:cTn id="17" dur="2000"/>
                                        <p:tgtEl>
                                          <p:spTgt spid="1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6"/>
                                        </p:tgtEl>
                                        <p:attrNameLst>
                                          <p:attrName>style.visibility</p:attrName>
                                        </p:attrNameLst>
                                      </p:cBhvr>
                                      <p:to>
                                        <p:strVal val="visible"/>
                                      </p:to>
                                    </p:set>
                                    <p:animEffect transition="in" filter="fade">
                                      <p:cBhvr>
                                        <p:cTn id="22" dur="2000"/>
                                        <p:tgtEl>
                                          <p:spTgt spid="1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38"/>
                                        </p:tgtEl>
                                        <p:attrNameLst>
                                          <p:attrName>style.visibility</p:attrName>
                                        </p:attrNameLst>
                                      </p:cBhvr>
                                      <p:to>
                                        <p:strVal val="visible"/>
                                      </p:to>
                                    </p:set>
                                    <p:animEffect transition="in" filter="fade">
                                      <p:cBhvr>
                                        <p:cTn id="27" dur="20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animBg="1"/>
      <p:bldP spid="136"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07646" y="228600"/>
            <a:ext cx="8158534" cy="666849"/>
          </a:xfrm>
          <a:noFill/>
        </p:spPr>
        <p:txBody>
          <a:bodyPr wrap="none" lIns="63500" tIns="25400" rIns="63500" bIns="25400" anchor="t">
            <a:spAutoFit/>
          </a:bodyPr>
          <a:lstStyle/>
          <a:p>
            <a:r>
              <a:rPr lang="en-US" altLang="ko-KR" dirty="0">
                <a:latin typeface="Helvetica" charset="0"/>
                <a:ea typeface="굴림" charset="0"/>
                <a:cs typeface="굴림" charset="0"/>
              </a:rPr>
              <a:t>Why Does Caching </a:t>
            </a:r>
            <a:r>
              <a:rPr lang="en-US" altLang="ko-KR" dirty="0" smtClean="0">
                <a:latin typeface="Helvetica" charset="0"/>
                <a:ea typeface="굴림" charset="0"/>
                <a:cs typeface="굴림" charset="0"/>
              </a:rPr>
              <a:t>Work? </a:t>
            </a:r>
            <a:r>
              <a:rPr lang="en-US" altLang="ko-KR" dirty="0">
                <a:latin typeface="Helvetica" charset="0"/>
                <a:ea typeface="굴림" charset="0"/>
                <a:cs typeface="굴림" charset="0"/>
              </a:rPr>
              <a:t>Locality!</a:t>
            </a:r>
          </a:p>
        </p:txBody>
      </p:sp>
      <p:sp>
        <p:nvSpPr>
          <p:cNvPr id="730115" name="Rectangle 3"/>
          <p:cNvSpPr>
            <a:spLocks noGrp="1" noChangeArrowheads="1"/>
          </p:cNvSpPr>
          <p:nvPr>
            <p:ph type="body" idx="1"/>
          </p:nvPr>
        </p:nvSpPr>
        <p:spPr>
          <a:xfrm>
            <a:off x="457200" y="2819400"/>
            <a:ext cx="8534400" cy="1651734"/>
          </a:xfrm>
          <a:noFill/>
        </p:spPr>
        <p:txBody>
          <a:bodyPr lIns="63500" tIns="25400" rIns="63500" bIns="25400">
            <a:spAutoFit/>
          </a:bodyPr>
          <a:lstStyle/>
          <a:p>
            <a:pPr>
              <a:spcBef>
                <a:spcPct val="25000"/>
              </a:spcBef>
            </a:pPr>
            <a:r>
              <a:rPr lang="en-US" altLang="ko-KR" sz="2400" dirty="0">
                <a:solidFill>
                  <a:schemeClr val="hlink"/>
                </a:solidFill>
                <a:latin typeface="Helvetica" charset="0"/>
                <a:ea typeface="굴림" charset="0"/>
                <a:cs typeface="굴림" charset="0"/>
              </a:rPr>
              <a:t>Temporal Locality</a:t>
            </a:r>
            <a:r>
              <a:rPr lang="en-US" altLang="ko-KR" sz="2400" dirty="0">
                <a:solidFill>
                  <a:schemeClr val="accent1"/>
                </a:solidFill>
                <a:latin typeface="Helvetica" charset="0"/>
                <a:ea typeface="굴림" charset="0"/>
                <a:cs typeface="굴림" charset="0"/>
              </a:rPr>
              <a:t> </a:t>
            </a:r>
            <a:r>
              <a:rPr lang="en-US" altLang="ko-KR" sz="2400" dirty="0">
                <a:latin typeface="Helvetica" charset="0"/>
                <a:ea typeface="굴림" charset="0"/>
                <a:cs typeface="굴림" charset="0"/>
              </a:rPr>
              <a:t>(Locality in Time):</a:t>
            </a:r>
          </a:p>
          <a:p>
            <a:pPr lvl="1">
              <a:spcBef>
                <a:spcPct val="25000"/>
              </a:spcBef>
            </a:pPr>
            <a:r>
              <a:rPr lang="en-US" altLang="ko-KR" sz="2000" dirty="0">
                <a:latin typeface="Helvetica" charset="0"/>
                <a:ea typeface="굴림" charset="0"/>
                <a:cs typeface="굴림" charset="0"/>
              </a:rPr>
              <a:t>Keep recently accessed data items closer to processor</a:t>
            </a:r>
          </a:p>
          <a:p>
            <a:pPr>
              <a:spcBef>
                <a:spcPct val="25000"/>
              </a:spcBef>
            </a:pPr>
            <a:r>
              <a:rPr lang="en-US" altLang="ko-KR" sz="2400" dirty="0">
                <a:solidFill>
                  <a:schemeClr val="hlink"/>
                </a:solidFill>
                <a:latin typeface="Helvetica" charset="0"/>
                <a:ea typeface="굴림" charset="0"/>
                <a:cs typeface="굴림" charset="0"/>
              </a:rPr>
              <a:t>Spatial Locality</a:t>
            </a:r>
            <a:r>
              <a:rPr lang="en-US" altLang="ko-KR" sz="2400" dirty="0">
                <a:solidFill>
                  <a:schemeClr val="accent1"/>
                </a:solidFill>
                <a:latin typeface="Helvetica" charset="0"/>
                <a:ea typeface="굴림" charset="0"/>
                <a:cs typeface="굴림" charset="0"/>
              </a:rPr>
              <a:t> </a:t>
            </a:r>
            <a:r>
              <a:rPr lang="en-US" altLang="ko-KR" sz="2400" dirty="0">
                <a:latin typeface="Helvetica" charset="0"/>
                <a:ea typeface="굴림" charset="0"/>
                <a:cs typeface="굴림" charset="0"/>
              </a:rPr>
              <a:t>(Locality in Space):</a:t>
            </a:r>
          </a:p>
          <a:p>
            <a:pPr lvl="1">
              <a:spcBef>
                <a:spcPct val="25000"/>
              </a:spcBef>
            </a:pPr>
            <a:r>
              <a:rPr lang="en-US" altLang="ko-KR" sz="2000" dirty="0">
                <a:latin typeface="Helvetica" charset="0"/>
                <a:ea typeface="굴림" charset="0"/>
                <a:cs typeface="굴림" charset="0"/>
              </a:rPr>
              <a:t>Move contiguous blocks to the upper levels </a:t>
            </a:r>
          </a:p>
        </p:txBody>
      </p:sp>
      <p:grpSp>
        <p:nvGrpSpPr>
          <p:cNvPr id="27651" name="Group 40"/>
          <p:cNvGrpSpPr>
            <a:grpSpLocks/>
          </p:cNvGrpSpPr>
          <p:nvPr/>
        </p:nvGrpSpPr>
        <p:grpSpPr bwMode="auto">
          <a:xfrm>
            <a:off x="1676400" y="914400"/>
            <a:ext cx="5380038" cy="1819275"/>
            <a:chOff x="1050" y="861"/>
            <a:chExt cx="3198" cy="872"/>
          </a:xfrm>
        </p:grpSpPr>
        <p:sp>
          <p:nvSpPr>
            <p:cNvPr id="27672" name="Rectangle 25" descr="Zig zag"/>
            <p:cNvSpPr>
              <a:spLocks noChangeArrowheads="1"/>
            </p:cNvSpPr>
            <p:nvPr/>
          </p:nvSpPr>
          <p:spPr bwMode="auto">
            <a:xfrm>
              <a:off x="2876" y="1194"/>
              <a:ext cx="162" cy="308"/>
            </a:xfrm>
            <a:prstGeom prst="rect">
              <a:avLst/>
            </a:prstGeom>
            <a:pattFill prst="zigZag">
              <a:fgClr>
                <a:schemeClr val="hlink"/>
              </a:fgClr>
              <a:bgClr>
                <a:schemeClr val="bg1"/>
              </a:bgClr>
            </a:patt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27673" name="Rectangle 26" descr="Zig zag"/>
            <p:cNvSpPr>
              <a:spLocks noChangeArrowheads="1"/>
            </p:cNvSpPr>
            <p:nvPr/>
          </p:nvSpPr>
          <p:spPr bwMode="auto">
            <a:xfrm>
              <a:off x="2442" y="893"/>
              <a:ext cx="121" cy="614"/>
            </a:xfrm>
            <a:prstGeom prst="rect">
              <a:avLst/>
            </a:prstGeom>
            <a:pattFill prst="zigZag">
              <a:fgClr>
                <a:schemeClr val="hlink"/>
              </a:fgClr>
              <a:bgClr>
                <a:schemeClr val="bg1"/>
              </a:bgClr>
            </a:patt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27674" name="Line 27"/>
            <p:cNvSpPr>
              <a:spLocks noChangeShapeType="1"/>
            </p:cNvSpPr>
            <p:nvPr/>
          </p:nvSpPr>
          <p:spPr bwMode="auto">
            <a:xfrm>
              <a:off x="1901" y="892"/>
              <a:ext cx="0" cy="60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75" name="Line 28"/>
            <p:cNvSpPr>
              <a:spLocks noChangeShapeType="1"/>
            </p:cNvSpPr>
            <p:nvPr/>
          </p:nvSpPr>
          <p:spPr bwMode="auto">
            <a:xfrm>
              <a:off x="1865" y="1502"/>
              <a:ext cx="202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76" name="Rectangle 29"/>
            <p:cNvSpPr>
              <a:spLocks noChangeArrowheads="1"/>
            </p:cNvSpPr>
            <p:nvPr/>
          </p:nvSpPr>
          <p:spPr bwMode="auto">
            <a:xfrm>
              <a:off x="2471" y="1597"/>
              <a:ext cx="105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ko-KR" sz="1800">
                  <a:latin typeface="Arial" charset="0"/>
                  <a:ea typeface="굴림" charset="0"/>
                  <a:cs typeface="굴림" charset="0"/>
                </a:rPr>
                <a:t>Address Space</a:t>
              </a:r>
            </a:p>
          </p:txBody>
        </p:sp>
        <p:sp>
          <p:nvSpPr>
            <p:cNvPr id="27677" name="Rectangle 30"/>
            <p:cNvSpPr>
              <a:spLocks noChangeArrowheads="1"/>
            </p:cNvSpPr>
            <p:nvPr/>
          </p:nvSpPr>
          <p:spPr bwMode="auto">
            <a:xfrm>
              <a:off x="1861" y="1536"/>
              <a:ext cx="15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ko-KR" sz="1800" b="0">
                  <a:latin typeface="Arial" charset="0"/>
                  <a:ea typeface="굴림" charset="0"/>
                  <a:cs typeface="굴림" charset="0"/>
                </a:rPr>
                <a:t>0</a:t>
              </a:r>
            </a:p>
          </p:txBody>
        </p:sp>
        <p:sp>
          <p:nvSpPr>
            <p:cNvPr id="27678" name="Rectangle 31"/>
            <p:cNvSpPr>
              <a:spLocks noChangeArrowheads="1"/>
            </p:cNvSpPr>
            <p:nvPr/>
          </p:nvSpPr>
          <p:spPr bwMode="auto">
            <a:xfrm>
              <a:off x="3851" y="1536"/>
              <a:ext cx="39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ko-KR" sz="1800" b="0">
                  <a:latin typeface="Arial" charset="0"/>
                  <a:ea typeface="굴림" charset="0"/>
                  <a:cs typeface="굴림" charset="0"/>
                </a:rPr>
                <a:t>2</a:t>
              </a:r>
              <a:r>
                <a:rPr lang="en-US" altLang="ko-KR" sz="1800" b="0" baseline="30000">
                  <a:latin typeface="Arial" charset="0"/>
                  <a:ea typeface="굴림" charset="0"/>
                  <a:cs typeface="굴림" charset="0"/>
                </a:rPr>
                <a:t>n</a:t>
              </a:r>
              <a:r>
                <a:rPr lang="en-US" altLang="ko-KR" sz="1800" b="0">
                  <a:latin typeface="Arial" charset="0"/>
                  <a:ea typeface="굴림" charset="0"/>
                  <a:cs typeface="굴림" charset="0"/>
                </a:rPr>
                <a:t> - 1</a:t>
              </a:r>
            </a:p>
          </p:txBody>
        </p:sp>
        <p:sp>
          <p:nvSpPr>
            <p:cNvPr id="27679" name="Rectangle 32"/>
            <p:cNvSpPr>
              <a:spLocks noChangeArrowheads="1"/>
            </p:cNvSpPr>
            <p:nvPr/>
          </p:nvSpPr>
          <p:spPr bwMode="auto">
            <a:xfrm>
              <a:off x="1050" y="861"/>
              <a:ext cx="85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ko-KR" sz="1800">
                  <a:latin typeface="Arial" charset="0"/>
                  <a:ea typeface="굴림" charset="0"/>
                  <a:cs typeface="굴림" charset="0"/>
                </a:rPr>
                <a:t>Probability</a:t>
              </a:r>
            </a:p>
            <a:p>
              <a:pPr>
                <a:lnSpc>
                  <a:spcPct val="85000"/>
                </a:lnSpc>
              </a:pPr>
              <a:r>
                <a:rPr lang="en-US" altLang="ko-KR" sz="1800">
                  <a:latin typeface="Arial" charset="0"/>
                  <a:ea typeface="굴림" charset="0"/>
                  <a:cs typeface="굴림" charset="0"/>
                </a:rPr>
                <a:t>of reference</a:t>
              </a:r>
            </a:p>
          </p:txBody>
        </p:sp>
        <p:sp>
          <p:nvSpPr>
            <p:cNvPr id="27680" name="Line 33"/>
            <p:cNvSpPr>
              <a:spLocks noChangeShapeType="1"/>
            </p:cNvSpPr>
            <p:nvPr/>
          </p:nvSpPr>
          <p:spPr bwMode="auto">
            <a:xfrm>
              <a:off x="1905" y="1470"/>
              <a:ext cx="4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1" name="Line 34"/>
            <p:cNvSpPr>
              <a:spLocks noChangeShapeType="1"/>
            </p:cNvSpPr>
            <p:nvPr/>
          </p:nvSpPr>
          <p:spPr bwMode="auto">
            <a:xfrm flipV="1">
              <a:off x="2393" y="914"/>
              <a:ext cx="114" cy="5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2" name="Line 35"/>
            <p:cNvSpPr>
              <a:spLocks noChangeShapeType="1"/>
            </p:cNvSpPr>
            <p:nvPr/>
          </p:nvSpPr>
          <p:spPr bwMode="auto">
            <a:xfrm>
              <a:off x="2515" y="922"/>
              <a:ext cx="113" cy="5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3" name="Line 36"/>
            <p:cNvSpPr>
              <a:spLocks noChangeShapeType="1"/>
            </p:cNvSpPr>
            <p:nvPr/>
          </p:nvSpPr>
          <p:spPr bwMode="auto">
            <a:xfrm>
              <a:off x="2636" y="1470"/>
              <a:ext cx="19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4" name="Line 37"/>
            <p:cNvSpPr>
              <a:spLocks noChangeShapeType="1"/>
            </p:cNvSpPr>
            <p:nvPr/>
          </p:nvSpPr>
          <p:spPr bwMode="auto">
            <a:xfrm flipV="1">
              <a:off x="2839" y="1220"/>
              <a:ext cx="113" cy="25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5" name="Line 38"/>
            <p:cNvSpPr>
              <a:spLocks noChangeShapeType="1"/>
            </p:cNvSpPr>
            <p:nvPr/>
          </p:nvSpPr>
          <p:spPr bwMode="auto">
            <a:xfrm>
              <a:off x="2960" y="1228"/>
              <a:ext cx="74" cy="2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6" name="Line 39"/>
            <p:cNvSpPr>
              <a:spLocks noChangeShapeType="1"/>
            </p:cNvSpPr>
            <p:nvPr/>
          </p:nvSpPr>
          <p:spPr bwMode="auto">
            <a:xfrm>
              <a:off x="3042" y="1470"/>
              <a:ext cx="60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 name="Group 41"/>
          <p:cNvGrpSpPr>
            <a:grpSpLocks/>
          </p:cNvGrpSpPr>
          <p:nvPr/>
        </p:nvGrpSpPr>
        <p:grpSpPr bwMode="auto">
          <a:xfrm>
            <a:off x="1527175" y="4550826"/>
            <a:ext cx="5330825" cy="1879600"/>
            <a:chOff x="951" y="2312"/>
            <a:chExt cx="3358" cy="1184"/>
          </a:xfrm>
        </p:grpSpPr>
        <p:sp>
          <p:nvSpPr>
            <p:cNvPr id="27653" name="Rectangle 42"/>
            <p:cNvSpPr>
              <a:spLocks noChangeArrowheads="1"/>
            </p:cNvSpPr>
            <p:nvPr/>
          </p:nvSpPr>
          <p:spPr bwMode="auto">
            <a:xfrm>
              <a:off x="2120" y="2456"/>
              <a:ext cx="800" cy="89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54" name="Rectangle 43"/>
            <p:cNvSpPr>
              <a:spLocks noChangeArrowheads="1"/>
            </p:cNvSpPr>
            <p:nvPr/>
          </p:nvSpPr>
          <p:spPr bwMode="auto">
            <a:xfrm>
              <a:off x="3512" y="2312"/>
              <a:ext cx="752" cy="1184"/>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27655" name="Rectangle 44"/>
            <p:cNvSpPr>
              <a:spLocks noChangeArrowheads="1"/>
            </p:cNvSpPr>
            <p:nvPr/>
          </p:nvSpPr>
          <p:spPr bwMode="auto">
            <a:xfrm>
              <a:off x="3509" y="2321"/>
              <a:ext cx="800"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Times New Roman" charset="0"/>
                  <a:ea typeface="굴림" charset="0"/>
                  <a:cs typeface="굴림" charset="0"/>
                </a:rPr>
                <a:t>Lower Level</a:t>
              </a:r>
            </a:p>
            <a:p>
              <a:r>
                <a:rPr lang="en-US" altLang="ko-KR" sz="1600">
                  <a:latin typeface="Times New Roman" charset="0"/>
                  <a:ea typeface="굴림" charset="0"/>
                  <a:cs typeface="굴림" charset="0"/>
                </a:rPr>
                <a:t>Memory</a:t>
              </a:r>
            </a:p>
          </p:txBody>
        </p:sp>
        <p:sp>
          <p:nvSpPr>
            <p:cNvPr id="27656" name="Rectangle 45"/>
            <p:cNvSpPr>
              <a:spLocks noChangeArrowheads="1"/>
            </p:cNvSpPr>
            <p:nvPr/>
          </p:nvSpPr>
          <p:spPr bwMode="auto">
            <a:xfrm>
              <a:off x="2117" y="2465"/>
              <a:ext cx="793"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Times New Roman" charset="0"/>
                  <a:ea typeface="굴림" charset="0"/>
                  <a:cs typeface="굴림" charset="0"/>
                </a:rPr>
                <a:t>Upper Level</a:t>
              </a:r>
            </a:p>
            <a:p>
              <a:r>
                <a:rPr lang="en-US" altLang="ko-KR" sz="1600">
                  <a:latin typeface="Times New Roman" charset="0"/>
                  <a:ea typeface="굴림" charset="0"/>
                  <a:cs typeface="굴림" charset="0"/>
                </a:rPr>
                <a:t>Memory</a:t>
              </a:r>
            </a:p>
          </p:txBody>
        </p:sp>
        <p:sp>
          <p:nvSpPr>
            <p:cNvPr id="27657" name="Line 46"/>
            <p:cNvSpPr>
              <a:spLocks noChangeShapeType="1"/>
            </p:cNvSpPr>
            <p:nvPr/>
          </p:nvSpPr>
          <p:spPr bwMode="auto">
            <a:xfrm flipH="1">
              <a:off x="952" y="2688"/>
              <a:ext cx="116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58" name="Rectangle 47"/>
            <p:cNvSpPr>
              <a:spLocks noChangeArrowheads="1"/>
            </p:cNvSpPr>
            <p:nvPr/>
          </p:nvSpPr>
          <p:spPr bwMode="auto">
            <a:xfrm>
              <a:off x="1191" y="2496"/>
              <a:ext cx="82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Times New Roman" charset="0"/>
                  <a:ea typeface="굴림" charset="0"/>
                  <a:cs typeface="굴림" charset="0"/>
                </a:rPr>
                <a:t>To Processor</a:t>
              </a:r>
            </a:p>
          </p:txBody>
        </p:sp>
        <p:sp>
          <p:nvSpPr>
            <p:cNvPr id="27659" name="Line 48"/>
            <p:cNvSpPr>
              <a:spLocks noChangeShapeType="1"/>
            </p:cNvSpPr>
            <p:nvPr/>
          </p:nvSpPr>
          <p:spPr bwMode="auto">
            <a:xfrm>
              <a:off x="968" y="3168"/>
              <a:ext cx="113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60" name="Rectangle 49"/>
            <p:cNvSpPr>
              <a:spLocks noChangeArrowheads="1"/>
            </p:cNvSpPr>
            <p:nvPr/>
          </p:nvSpPr>
          <p:spPr bwMode="auto">
            <a:xfrm>
              <a:off x="951" y="2976"/>
              <a:ext cx="98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Times New Roman" charset="0"/>
                  <a:ea typeface="굴림" charset="0"/>
                  <a:cs typeface="굴림" charset="0"/>
                </a:rPr>
                <a:t>From Processor</a:t>
              </a:r>
            </a:p>
          </p:txBody>
        </p:sp>
        <p:sp>
          <p:nvSpPr>
            <p:cNvPr id="27661" name="Line 50"/>
            <p:cNvSpPr>
              <a:spLocks noChangeShapeType="1"/>
            </p:cNvSpPr>
            <p:nvPr/>
          </p:nvSpPr>
          <p:spPr bwMode="auto">
            <a:xfrm>
              <a:off x="2936" y="2880"/>
              <a:ext cx="560"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62" name="Rectangle 51"/>
            <p:cNvSpPr>
              <a:spLocks noChangeArrowheads="1"/>
            </p:cNvSpPr>
            <p:nvPr/>
          </p:nvSpPr>
          <p:spPr bwMode="auto">
            <a:xfrm>
              <a:off x="2212" y="3028"/>
              <a:ext cx="568" cy="232"/>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27663" name="Rectangle 52"/>
            <p:cNvSpPr>
              <a:spLocks noChangeArrowheads="1"/>
            </p:cNvSpPr>
            <p:nvPr/>
          </p:nvSpPr>
          <p:spPr bwMode="auto">
            <a:xfrm>
              <a:off x="2295" y="2847"/>
              <a:ext cx="38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400" b="0">
                  <a:latin typeface="Times New Roman" charset="0"/>
                  <a:ea typeface="굴림" charset="0"/>
                  <a:cs typeface="굴림" charset="0"/>
                </a:rPr>
                <a:t>Blk X</a:t>
              </a:r>
            </a:p>
          </p:txBody>
        </p:sp>
        <p:sp>
          <p:nvSpPr>
            <p:cNvPr id="27664" name="Rectangle 53"/>
            <p:cNvSpPr>
              <a:spLocks noChangeArrowheads="1"/>
            </p:cNvSpPr>
            <p:nvPr/>
          </p:nvSpPr>
          <p:spPr bwMode="auto">
            <a:xfrm>
              <a:off x="3604" y="3220"/>
              <a:ext cx="568" cy="232"/>
            </a:xfrm>
            <a:prstGeom prst="rect">
              <a:avLst/>
            </a:prstGeom>
            <a:solidFill>
              <a:schemeClr val="hlink"/>
            </a:solidFill>
            <a:ln w="12700">
              <a:solidFill>
                <a:schemeClr val="tx1"/>
              </a:solidFill>
              <a:miter lim="800000"/>
              <a:headEnd/>
              <a:tailEnd/>
            </a:ln>
          </p:spPr>
          <p:txBody>
            <a:bodyPr wrap="none" anchor="ctr"/>
            <a:lstStyle/>
            <a:p>
              <a:endParaRPr lang="en-US"/>
            </a:p>
          </p:txBody>
        </p:sp>
        <p:sp>
          <p:nvSpPr>
            <p:cNvPr id="27665" name="Rectangle 54"/>
            <p:cNvSpPr>
              <a:spLocks noChangeArrowheads="1"/>
            </p:cNvSpPr>
            <p:nvPr/>
          </p:nvSpPr>
          <p:spPr bwMode="auto">
            <a:xfrm>
              <a:off x="3687" y="3039"/>
              <a:ext cx="38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400" b="0">
                  <a:latin typeface="Times New Roman" charset="0"/>
                  <a:ea typeface="굴림" charset="0"/>
                  <a:cs typeface="굴림" charset="0"/>
                </a:rPr>
                <a:t>Blk Y</a:t>
              </a:r>
            </a:p>
          </p:txBody>
        </p:sp>
        <p:sp>
          <p:nvSpPr>
            <p:cNvPr id="27666" name="Line 55"/>
            <p:cNvSpPr>
              <a:spLocks noChangeShapeType="1"/>
            </p:cNvSpPr>
            <p:nvPr/>
          </p:nvSpPr>
          <p:spPr bwMode="auto">
            <a:xfrm>
              <a:off x="2496" y="3032"/>
              <a:ext cx="0" cy="2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7" name="Line 56"/>
            <p:cNvSpPr>
              <a:spLocks noChangeShapeType="1"/>
            </p:cNvSpPr>
            <p:nvPr/>
          </p:nvSpPr>
          <p:spPr bwMode="auto">
            <a:xfrm>
              <a:off x="2640" y="3032"/>
              <a:ext cx="0" cy="2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8" name="Line 57"/>
            <p:cNvSpPr>
              <a:spLocks noChangeShapeType="1"/>
            </p:cNvSpPr>
            <p:nvPr/>
          </p:nvSpPr>
          <p:spPr bwMode="auto">
            <a:xfrm>
              <a:off x="2352" y="3032"/>
              <a:ext cx="0" cy="2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9" name="Line 58"/>
            <p:cNvSpPr>
              <a:spLocks noChangeShapeType="1"/>
            </p:cNvSpPr>
            <p:nvPr/>
          </p:nvSpPr>
          <p:spPr bwMode="auto">
            <a:xfrm>
              <a:off x="3888" y="3224"/>
              <a:ext cx="0" cy="2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70" name="Line 59"/>
            <p:cNvSpPr>
              <a:spLocks noChangeShapeType="1"/>
            </p:cNvSpPr>
            <p:nvPr/>
          </p:nvSpPr>
          <p:spPr bwMode="auto">
            <a:xfrm>
              <a:off x="4032" y="3224"/>
              <a:ext cx="0" cy="2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71" name="Line 60"/>
            <p:cNvSpPr>
              <a:spLocks noChangeShapeType="1"/>
            </p:cNvSpPr>
            <p:nvPr/>
          </p:nvSpPr>
          <p:spPr bwMode="auto">
            <a:xfrm>
              <a:off x="3744" y="3224"/>
              <a:ext cx="0" cy="2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2584965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30115">
                                            <p:txEl>
                                              <p:pRg st="0" end="0"/>
                                            </p:txEl>
                                          </p:spTgt>
                                        </p:tgtEl>
                                        <p:attrNameLst>
                                          <p:attrName>style.visibility</p:attrName>
                                        </p:attrNameLst>
                                      </p:cBhvr>
                                      <p:to>
                                        <p:strVal val="visible"/>
                                      </p:to>
                                    </p:set>
                                    <p:anim calcmode="lin" valueType="num">
                                      <p:cBhvr additive="base">
                                        <p:cTn id="7" dur="500" fill="hold"/>
                                        <p:tgtEl>
                                          <p:spTgt spid="73011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3011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30115">
                                            <p:txEl>
                                              <p:pRg st="1" end="1"/>
                                            </p:txEl>
                                          </p:spTgt>
                                        </p:tgtEl>
                                        <p:attrNameLst>
                                          <p:attrName>style.visibility</p:attrName>
                                        </p:attrNameLst>
                                      </p:cBhvr>
                                      <p:to>
                                        <p:strVal val="visible"/>
                                      </p:to>
                                    </p:set>
                                    <p:anim calcmode="lin" valueType="num">
                                      <p:cBhvr additive="base">
                                        <p:cTn id="11" dur="500" fill="hold"/>
                                        <p:tgtEl>
                                          <p:spTgt spid="73011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301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30115">
                                            <p:txEl>
                                              <p:pRg st="2" end="2"/>
                                            </p:txEl>
                                          </p:spTgt>
                                        </p:tgtEl>
                                        <p:attrNameLst>
                                          <p:attrName>style.visibility</p:attrName>
                                        </p:attrNameLst>
                                      </p:cBhvr>
                                      <p:to>
                                        <p:strVal val="visible"/>
                                      </p:to>
                                    </p:set>
                                    <p:anim calcmode="lin" valueType="num">
                                      <p:cBhvr additive="base">
                                        <p:cTn id="17" dur="500" fill="hold"/>
                                        <p:tgtEl>
                                          <p:spTgt spid="730115">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30115">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730115">
                                            <p:txEl>
                                              <p:pRg st="3" end="3"/>
                                            </p:txEl>
                                          </p:spTgt>
                                        </p:tgtEl>
                                        <p:attrNameLst>
                                          <p:attrName>style.visibility</p:attrName>
                                        </p:attrNameLst>
                                      </p:cBhvr>
                                      <p:to>
                                        <p:strVal val="visible"/>
                                      </p:to>
                                    </p:set>
                                    <p:anim calcmode="lin" valueType="num">
                                      <p:cBhvr additive="base">
                                        <p:cTn id="21" dur="500" fill="hold"/>
                                        <p:tgtEl>
                                          <p:spTgt spid="730115">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301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1+#ppt_w/2"/>
                                          </p:val>
                                        </p:tav>
                                        <p:tav tm="100000">
                                          <p:val>
                                            <p:strVal val="#ppt_x"/>
                                          </p:val>
                                        </p:tav>
                                      </p:tavLst>
                                    </p:anim>
                                    <p:anim calcmode="lin" valueType="num">
                                      <p:cBhvr additive="base">
                                        <p:cTn id="2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115"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issues for caches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Computer Architecture we are focused on cache design as a transparent memory accelerator</a:t>
            </a:r>
          </a:p>
          <a:p>
            <a:pPr lvl="1"/>
            <a:r>
              <a:rPr lang="en-US" dirty="0" smtClean="0"/>
              <a:t>reduce average MAT (latency), increase BW</a:t>
            </a:r>
          </a:p>
          <a:p>
            <a:r>
              <a:rPr lang="en-US" dirty="0" smtClean="0"/>
              <a:t>implemented directly in hardware</a:t>
            </a:r>
          </a:p>
          <a:p>
            <a:r>
              <a:rPr lang="en-US" dirty="0" smtClean="0"/>
              <a:t>Issues:</a:t>
            </a:r>
          </a:p>
          <a:p>
            <a:pPr lvl="1"/>
            <a:r>
              <a:rPr lang="en-US" dirty="0" smtClean="0"/>
              <a:t>cache size</a:t>
            </a:r>
          </a:p>
          <a:p>
            <a:pPr lvl="1"/>
            <a:r>
              <a:rPr lang="en-US" dirty="0" smtClean="0"/>
              <a:t>block size</a:t>
            </a:r>
          </a:p>
          <a:p>
            <a:pPr lvl="1"/>
            <a:r>
              <a:rPr lang="en-US" dirty="0" smtClean="0"/>
              <a:t>associativity (direct mapped, set </a:t>
            </a:r>
            <a:r>
              <a:rPr lang="en-US" dirty="0" err="1" smtClean="0"/>
              <a:t>assoc</a:t>
            </a:r>
            <a:r>
              <a:rPr lang="en-US" dirty="0" smtClean="0"/>
              <a:t>, fully </a:t>
            </a:r>
            <a:r>
              <a:rPr lang="en-US" dirty="0" err="1" smtClean="0"/>
              <a:t>assoc</a:t>
            </a:r>
            <a:r>
              <a:rPr lang="en-US" dirty="0" smtClean="0"/>
              <a:t>)</a:t>
            </a:r>
          </a:p>
          <a:p>
            <a:pPr lvl="1"/>
            <a:r>
              <a:rPr lang="en-US" dirty="0" smtClean="0"/>
              <a:t>placement, replacement</a:t>
            </a:r>
          </a:p>
          <a:p>
            <a:pPr lvl="1"/>
            <a:r>
              <a:rPr lang="en-US" dirty="0" smtClean="0"/>
              <a:t>number </a:t>
            </a:r>
            <a:r>
              <a:rPr lang="en-US" dirty="0"/>
              <a:t>of levels of </a:t>
            </a:r>
            <a:r>
              <a:rPr lang="en-US" dirty="0" smtClean="0"/>
              <a:t>caches</a:t>
            </a:r>
          </a:p>
          <a:p>
            <a:r>
              <a:rPr lang="en-US" dirty="0" smtClean="0"/>
              <a:t>trade-offs among all of these</a:t>
            </a:r>
            <a:endParaRPr lang="en-US" dirty="0"/>
          </a:p>
          <a:p>
            <a:pPr lvl="1"/>
            <a:endParaRPr lang="en-US" dirty="0" smtClean="0"/>
          </a:p>
        </p:txBody>
      </p:sp>
      <p:sp>
        <p:nvSpPr>
          <p:cNvPr id="4" name="Date Placeholder 3"/>
          <p:cNvSpPr>
            <a:spLocks noGrp="1"/>
          </p:cNvSpPr>
          <p:nvPr>
            <p:ph type="dt" sz="half" idx="10"/>
          </p:nvPr>
        </p:nvSpPr>
        <p:spPr/>
        <p:txBody>
          <a:bodyPr/>
          <a:lstStyle/>
          <a:p>
            <a:fld id="{62138317-85A8-3D4F-B336-70F1C480D127}" type="datetime1">
              <a:rPr lang="en-US" smtClean="0"/>
              <a:t>10/8/14</a:t>
            </a:fld>
            <a:endParaRPr lang="en-US"/>
          </a:p>
        </p:txBody>
      </p:sp>
      <p:sp>
        <p:nvSpPr>
          <p:cNvPr id="5" name="Footer Placeholder 4"/>
          <p:cNvSpPr>
            <a:spLocks noGrp="1"/>
          </p:cNvSpPr>
          <p:nvPr>
            <p:ph type="ftr" sz="quarter" idx="11"/>
          </p:nvPr>
        </p:nvSpPr>
        <p:spPr/>
        <p:txBody>
          <a:bodyPr/>
          <a:lstStyle/>
          <a:p>
            <a:r>
              <a:rPr lang="hu-HU" smtClean="0"/>
              <a:t>cs162 fa14 L#</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5</a:t>
            </a:fld>
            <a:endParaRPr lang="en-US"/>
          </a:p>
        </p:txBody>
      </p:sp>
    </p:spTree>
    <p:extLst>
      <p:ext uri="{BB962C8B-B14F-4D97-AF65-F5344CB8AC3E}">
        <p14:creationId xmlns:p14="http://schemas.microsoft.com/office/powerpoint/2010/main" val="2693034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Review of 61C Caches</a:t>
            </a:r>
            <a:endParaRPr lang="en-US" dirty="0"/>
          </a:p>
        </p:txBody>
      </p:sp>
      <p:sp>
        <p:nvSpPr>
          <p:cNvPr id="4" name="Date Placeholder 3"/>
          <p:cNvSpPr>
            <a:spLocks noGrp="1"/>
          </p:cNvSpPr>
          <p:nvPr>
            <p:ph type="dt" sz="half" idx="10"/>
          </p:nvPr>
        </p:nvSpPr>
        <p:spPr/>
        <p:txBody>
          <a:bodyPr/>
          <a:lstStyle/>
          <a:p>
            <a:fld id="{62138317-85A8-3D4F-B336-70F1C480D127}" type="datetime1">
              <a:rPr lang="en-US" smtClean="0"/>
              <a:t>10/8/14</a:t>
            </a:fld>
            <a:endParaRPr lang="en-US"/>
          </a:p>
        </p:txBody>
      </p:sp>
      <p:sp>
        <p:nvSpPr>
          <p:cNvPr id="5" name="Footer Placeholder 4"/>
          <p:cNvSpPr>
            <a:spLocks noGrp="1"/>
          </p:cNvSpPr>
          <p:nvPr>
            <p:ph type="ftr" sz="quarter" idx="11"/>
          </p:nvPr>
        </p:nvSpPr>
        <p:spPr/>
        <p:txBody>
          <a:bodyPr/>
          <a:lstStyle/>
          <a:p>
            <a:r>
              <a:rPr lang="hu-HU" smtClean="0"/>
              <a:t>cs162 fa14 L#</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6</a:t>
            </a:fld>
            <a:endParaRPr lang="en-US"/>
          </a:p>
        </p:txBody>
      </p:sp>
      <p:pic>
        <p:nvPicPr>
          <p:cNvPr id="7" name="Picture 6"/>
          <p:cNvPicPr>
            <a:picLocks noChangeAspect="1"/>
          </p:cNvPicPr>
          <p:nvPr/>
        </p:nvPicPr>
        <p:blipFill>
          <a:blip r:embed="rId2"/>
          <a:stretch>
            <a:fillRect/>
          </a:stretch>
        </p:blipFill>
        <p:spPr>
          <a:xfrm>
            <a:off x="457200" y="1005840"/>
            <a:ext cx="3657600" cy="2743200"/>
          </a:xfrm>
          <a:prstGeom prst="rect">
            <a:avLst/>
          </a:prstGeom>
        </p:spPr>
      </p:pic>
      <p:pic>
        <p:nvPicPr>
          <p:cNvPr id="8" name="Picture 7"/>
          <p:cNvPicPr>
            <a:picLocks noChangeAspect="1"/>
          </p:cNvPicPr>
          <p:nvPr/>
        </p:nvPicPr>
        <p:blipFill>
          <a:blip r:embed="rId3"/>
          <a:stretch>
            <a:fillRect/>
          </a:stretch>
        </p:blipFill>
        <p:spPr>
          <a:xfrm>
            <a:off x="4648430" y="1005840"/>
            <a:ext cx="3657600" cy="2743200"/>
          </a:xfrm>
          <a:prstGeom prst="rect">
            <a:avLst/>
          </a:prstGeom>
        </p:spPr>
      </p:pic>
      <p:pic>
        <p:nvPicPr>
          <p:cNvPr id="11" name="Picture 10"/>
          <p:cNvPicPr>
            <a:picLocks noChangeAspect="1"/>
          </p:cNvPicPr>
          <p:nvPr/>
        </p:nvPicPr>
        <p:blipFill>
          <a:blip r:embed="rId4"/>
          <a:stretch>
            <a:fillRect/>
          </a:stretch>
        </p:blipFill>
        <p:spPr>
          <a:xfrm>
            <a:off x="547909" y="3925007"/>
            <a:ext cx="3657600" cy="2743200"/>
          </a:xfrm>
          <a:prstGeom prst="rect">
            <a:avLst/>
          </a:prstGeom>
        </p:spPr>
      </p:pic>
      <p:pic>
        <p:nvPicPr>
          <p:cNvPr id="12" name="Picture 11"/>
          <p:cNvPicPr>
            <a:picLocks noChangeAspect="1"/>
          </p:cNvPicPr>
          <p:nvPr/>
        </p:nvPicPr>
        <p:blipFill>
          <a:blip r:embed="rId5"/>
          <a:stretch>
            <a:fillRect/>
          </a:stretch>
        </p:blipFill>
        <p:spPr>
          <a:xfrm>
            <a:off x="4648430" y="3925007"/>
            <a:ext cx="3657600" cy="2743200"/>
          </a:xfrm>
          <a:prstGeom prst="rect">
            <a:avLst/>
          </a:prstGeom>
        </p:spPr>
      </p:pic>
    </p:spTree>
    <p:extLst>
      <p:ext uri="{BB962C8B-B14F-4D97-AF65-F5344CB8AC3E}">
        <p14:creationId xmlns:p14="http://schemas.microsoft.com/office/powerpoint/2010/main" val="3748846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 name="Rectangle 77"/>
          <p:cNvSpPr>
            <a:spLocks noChangeArrowheads="1"/>
          </p:cNvSpPr>
          <p:nvPr/>
        </p:nvSpPr>
        <p:spPr bwMode="auto">
          <a:xfrm>
            <a:off x="2362200" y="3962000"/>
            <a:ext cx="6400800" cy="431800"/>
          </a:xfrm>
          <a:prstGeom prst="rect">
            <a:avLst/>
          </a:prstGeom>
          <a:noFill/>
          <a:ln w="25400">
            <a:solidFill>
              <a:schemeClr val="hlink"/>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36337" name="Rectangle 81"/>
          <p:cNvSpPr>
            <a:spLocks noChangeArrowheads="1"/>
          </p:cNvSpPr>
          <p:nvPr/>
        </p:nvSpPr>
        <p:spPr bwMode="auto">
          <a:xfrm>
            <a:off x="2540000" y="4025500"/>
            <a:ext cx="2946400" cy="320675"/>
          </a:xfrm>
          <a:prstGeom prst="rect">
            <a:avLst/>
          </a:prstGeom>
          <a:solidFill>
            <a:srgbClr val="C0D2FE"/>
          </a:solidFill>
          <a:ln w="19050">
            <a:solidFill>
              <a:schemeClr val="tx1"/>
            </a:solidFill>
            <a:miter lim="800000"/>
            <a:headEnd/>
            <a:tailEnd/>
          </a:ln>
        </p:spPr>
        <p:txBody>
          <a:bodyPr wrap="none" lIns="90478" tIns="44445" rIns="90478" bIns="44445" anchor="ctr"/>
          <a:lstStyle/>
          <a:p>
            <a:endParaRPr lang="en-US"/>
          </a:p>
        </p:txBody>
      </p:sp>
      <p:sp>
        <p:nvSpPr>
          <p:cNvPr id="736336" name="Rectangle 80"/>
          <p:cNvSpPr>
            <a:spLocks noChangeArrowheads="1"/>
          </p:cNvSpPr>
          <p:nvPr/>
        </p:nvSpPr>
        <p:spPr bwMode="auto">
          <a:xfrm>
            <a:off x="7181850" y="4033438"/>
            <a:ext cx="757238" cy="285750"/>
          </a:xfrm>
          <a:prstGeom prst="rect">
            <a:avLst/>
          </a:prstGeom>
          <a:solidFill>
            <a:srgbClr val="FF66CC"/>
          </a:solidFill>
          <a:ln w="19050">
            <a:solidFill>
              <a:schemeClr val="tx1"/>
            </a:solidFill>
            <a:miter lim="800000"/>
            <a:headEnd/>
            <a:tailEnd/>
          </a:ln>
        </p:spPr>
        <p:txBody>
          <a:bodyPr wrap="none" lIns="90478" tIns="44445" rIns="90478" bIns="44445" anchor="ctr"/>
          <a:lstStyle/>
          <a:p>
            <a:endParaRPr lang="en-US"/>
          </a:p>
        </p:txBody>
      </p:sp>
      <p:sp>
        <p:nvSpPr>
          <p:cNvPr id="41988" name="Rectangle 2"/>
          <p:cNvSpPr>
            <a:spLocks noGrp="1" noChangeArrowheads="1"/>
          </p:cNvSpPr>
          <p:nvPr>
            <p:ph type="title"/>
          </p:nvPr>
        </p:nvSpPr>
        <p:spPr>
          <a:xfrm>
            <a:off x="2195513" y="152400"/>
            <a:ext cx="4302125" cy="503238"/>
          </a:xfrm>
          <a:noFill/>
        </p:spPr>
        <p:txBody>
          <a:bodyPr wrap="none" lIns="63500" tIns="25400" rIns="63500" bIns="25400" anchor="t">
            <a:spAutoFit/>
          </a:bodyPr>
          <a:lstStyle/>
          <a:p>
            <a:r>
              <a:rPr lang="en-US" altLang="ko-KR">
                <a:latin typeface="Helvetica" charset="0"/>
                <a:ea typeface="굴림" charset="0"/>
                <a:cs typeface="굴림" charset="0"/>
              </a:rPr>
              <a:t>Direct Mapped Cache</a:t>
            </a:r>
          </a:p>
        </p:txBody>
      </p:sp>
      <p:sp>
        <p:nvSpPr>
          <p:cNvPr id="736259" name="Rectangle 3"/>
          <p:cNvSpPr>
            <a:spLocks noGrp="1" noChangeArrowheads="1"/>
          </p:cNvSpPr>
          <p:nvPr>
            <p:ph type="body" idx="1"/>
          </p:nvPr>
        </p:nvSpPr>
        <p:spPr>
          <a:xfrm>
            <a:off x="381000" y="929855"/>
            <a:ext cx="8458200" cy="1908215"/>
          </a:xfrm>
          <a:noFill/>
        </p:spPr>
        <p:txBody>
          <a:bodyPr lIns="63500" tIns="25400" rIns="63500" bIns="25400">
            <a:spAutoFit/>
          </a:bodyPr>
          <a:lstStyle/>
          <a:p>
            <a:pPr>
              <a:lnSpc>
                <a:spcPct val="80000"/>
              </a:lnSpc>
              <a:spcBef>
                <a:spcPct val="10000"/>
              </a:spcBef>
            </a:pPr>
            <a:r>
              <a:rPr lang="en-US" altLang="ko-KR" sz="2400" dirty="0">
                <a:ea typeface="굴림" charset="0"/>
                <a:cs typeface="굴림" charset="0"/>
              </a:rPr>
              <a:t>Cache index selects a cache block</a:t>
            </a:r>
          </a:p>
          <a:p>
            <a:pPr>
              <a:lnSpc>
                <a:spcPct val="80000"/>
              </a:lnSpc>
              <a:spcBef>
                <a:spcPct val="10000"/>
              </a:spcBef>
            </a:pPr>
            <a:r>
              <a:rPr lang="en-US" altLang="ko-KR" sz="2400" dirty="0">
                <a:ea typeface="굴림" charset="0"/>
                <a:cs typeface="굴림" charset="0"/>
              </a:rPr>
              <a:t>“Byte select” selects byte within cache block</a:t>
            </a:r>
          </a:p>
          <a:p>
            <a:pPr lvl="1">
              <a:lnSpc>
                <a:spcPct val="80000"/>
              </a:lnSpc>
              <a:spcBef>
                <a:spcPct val="10000"/>
              </a:spcBef>
            </a:pPr>
            <a:r>
              <a:rPr lang="en-US" altLang="ko-KR" sz="2000" dirty="0">
                <a:ea typeface="굴림" charset="0"/>
                <a:cs typeface="굴림" charset="0"/>
              </a:rPr>
              <a:t>Example: Block Size=32B blocks</a:t>
            </a:r>
          </a:p>
          <a:p>
            <a:pPr>
              <a:lnSpc>
                <a:spcPct val="80000"/>
              </a:lnSpc>
              <a:spcBef>
                <a:spcPct val="10000"/>
              </a:spcBef>
            </a:pPr>
            <a:r>
              <a:rPr lang="en-US" altLang="ko-KR" sz="2400" dirty="0">
                <a:ea typeface="굴림" charset="0"/>
                <a:cs typeface="굴림" charset="0"/>
              </a:rPr>
              <a:t>Cache tag fully identifies the cached data</a:t>
            </a:r>
          </a:p>
          <a:p>
            <a:pPr>
              <a:lnSpc>
                <a:spcPct val="80000"/>
              </a:lnSpc>
              <a:spcBef>
                <a:spcPct val="10000"/>
              </a:spcBef>
            </a:pPr>
            <a:r>
              <a:rPr lang="en-US" altLang="ko-KR" sz="2400" dirty="0">
                <a:ea typeface="굴림" charset="0"/>
                <a:cs typeface="굴림" charset="0"/>
              </a:rPr>
              <a:t>Data with same “cache index” shares the same cache entry</a:t>
            </a:r>
          </a:p>
          <a:p>
            <a:pPr lvl="1">
              <a:lnSpc>
                <a:spcPct val="80000"/>
              </a:lnSpc>
              <a:spcBef>
                <a:spcPct val="10000"/>
              </a:spcBef>
            </a:pPr>
            <a:r>
              <a:rPr lang="en-US" altLang="ko-KR" sz="2000" dirty="0">
                <a:ea typeface="굴림" charset="0"/>
                <a:cs typeface="굴림" charset="0"/>
              </a:rPr>
              <a:t>Conflict </a:t>
            </a:r>
            <a:r>
              <a:rPr lang="en-US" altLang="ko-KR" sz="2000" dirty="0" smtClean="0">
                <a:ea typeface="굴림" charset="0"/>
                <a:cs typeface="굴림" charset="0"/>
              </a:rPr>
              <a:t>misses</a:t>
            </a:r>
            <a:endParaRPr lang="en-US" altLang="ko-KR" sz="2000" dirty="0">
              <a:ea typeface="굴림" charset="0"/>
              <a:cs typeface="굴림" charset="0"/>
            </a:endParaRPr>
          </a:p>
        </p:txBody>
      </p:sp>
      <p:grpSp>
        <p:nvGrpSpPr>
          <p:cNvPr id="2" name="Group 69"/>
          <p:cNvGrpSpPr>
            <a:grpSpLocks/>
          </p:cNvGrpSpPr>
          <p:nvPr/>
        </p:nvGrpSpPr>
        <p:grpSpPr bwMode="auto">
          <a:xfrm>
            <a:off x="5867400" y="3708000"/>
            <a:ext cx="2887663" cy="2046288"/>
            <a:chOff x="3696" y="2496"/>
            <a:chExt cx="1819" cy="1285"/>
          </a:xfrm>
        </p:grpSpPr>
        <p:sp>
          <p:nvSpPr>
            <p:cNvPr id="42046" name="Rectangle 4"/>
            <p:cNvSpPr>
              <a:spLocks noChangeArrowheads="1"/>
            </p:cNvSpPr>
            <p:nvPr/>
          </p:nvSpPr>
          <p:spPr bwMode="auto">
            <a:xfrm>
              <a:off x="3717" y="2700"/>
              <a:ext cx="1760" cy="104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47" name="Line 5"/>
            <p:cNvSpPr>
              <a:spLocks noChangeShapeType="1"/>
            </p:cNvSpPr>
            <p:nvPr/>
          </p:nvSpPr>
          <p:spPr bwMode="auto">
            <a:xfrm>
              <a:off x="3717" y="2884"/>
              <a:ext cx="17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48" name="Line 6"/>
            <p:cNvSpPr>
              <a:spLocks noChangeShapeType="1"/>
            </p:cNvSpPr>
            <p:nvPr/>
          </p:nvSpPr>
          <p:spPr bwMode="auto">
            <a:xfrm>
              <a:off x="3717" y="3076"/>
              <a:ext cx="17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49" name="Line 7"/>
            <p:cNvSpPr>
              <a:spLocks noChangeShapeType="1"/>
            </p:cNvSpPr>
            <p:nvPr/>
          </p:nvSpPr>
          <p:spPr bwMode="auto">
            <a:xfrm>
              <a:off x="3717" y="3268"/>
              <a:ext cx="17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50" name="Line 8"/>
            <p:cNvSpPr>
              <a:spLocks noChangeShapeType="1"/>
            </p:cNvSpPr>
            <p:nvPr/>
          </p:nvSpPr>
          <p:spPr bwMode="auto">
            <a:xfrm>
              <a:off x="3717" y="3460"/>
              <a:ext cx="17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51" name="Rectangle 9"/>
            <p:cNvSpPr>
              <a:spLocks noChangeArrowheads="1"/>
            </p:cNvSpPr>
            <p:nvPr/>
          </p:nvSpPr>
          <p:spPr bwMode="auto">
            <a:xfrm>
              <a:off x="4560" y="3495"/>
              <a:ext cx="17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a:latin typeface="Times New Roman" charset="0"/>
                  <a:ea typeface="굴림" charset="0"/>
                  <a:cs typeface="굴림" charset="0"/>
                </a:rPr>
                <a:t>:</a:t>
              </a:r>
            </a:p>
          </p:txBody>
        </p:sp>
        <p:sp>
          <p:nvSpPr>
            <p:cNvPr id="42052" name="Rectangle 10"/>
            <p:cNvSpPr>
              <a:spLocks noChangeArrowheads="1"/>
            </p:cNvSpPr>
            <p:nvPr/>
          </p:nvSpPr>
          <p:spPr bwMode="auto">
            <a:xfrm>
              <a:off x="3922" y="2496"/>
              <a:ext cx="102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ko-KR" altLang="en-US" sz="1600">
                  <a:latin typeface="Times New Roman" charset="0"/>
                  <a:ea typeface="굴림" charset="0"/>
                  <a:cs typeface="굴림" charset="0"/>
                </a:rPr>
                <a:t> </a:t>
              </a:r>
              <a:r>
                <a:rPr lang="en-US" altLang="ko-KR" sz="1600">
                  <a:latin typeface="Times New Roman" charset="0"/>
                  <a:ea typeface="굴림" charset="0"/>
                  <a:cs typeface="굴림" charset="0"/>
                </a:rPr>
                <a:t>Cache Data</a:t>
              </a:r>
            </a:p>
          </p:txBody>
        </p:sp>
        <p:sp>
          <p:nvSpPr>
            <p:cNvPr id="42053" name="Rectangle 11"/>
            <p:cNvSpPr>
              <a:spLocks noChangeArrowheads="1"/>
            </p:cNvSpPr>
            <p:nvPr/>
          </p:nvSpPr>
          <p:spPr bwMode="auto">
            <a:xfrm>
              <a:off x="4992" y="2688"/>
              <a:ext cx="45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600">
                  <a:latin typeface="Times New Roman" charset="0"/>
                  <a:ea typeface="굴림" charset="0"/>
                  <a:cs typeface="굴림" charset="0"/>
                </a:rPr>
                <a:t>Byte 0</a:t>
              </a:r>
            </a:p>
          </p:txBody>
        </p:sp>
        <p:sp>
          <p:nvSpPr>
            <p:cNvPr id="42054" name="Line 30"/>
            <p:cNvSpPr>
              <a:spLocks noChangeShapeType="1"/>
            </p:cNvSpPr>
            <p:nvPr/>
          </p:nvSpPr>
          <p:spPr bwMode="auto">
            <a:xfrm>
              <a:off x="5005" y="2700"/>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55" name="Rectangle 31"/>
            <p:cNvSpPr>
              <a:spLocks noChangeArrowheads="1"/>
            </p:cNvSpPr>
            <p:nvPr/>
          </p:nvSpPr>
          <p:spPr bwMode="auto">
            <a:xfrm>
              <a:off x="4512" y="2688"/>
              <a:ext cx="480" cy="210"/>
            </a:xfrm>
            <a:prstGeom prst="rect">
              <a:avLst/>
            </a:prstGeom>
            <a:solidFill>
              <a:srgbClr val="C0D2FE"/>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600">
                  <a:latin typeface="Times New Roman" charset="0"/>
                  <a:ea typeface="굴림" charset="0"/>
                  <a:cs typeface="굴림" charset="0"/>
                </a:rPr>
                <a:t>Byte 1</a:t>
              </a:r>
            </a:p>
          </p:txBody>
        </p:sp>
        <p:sp>
          <p:nvSpPr>
            <p:cNvPr id="42056" name="Line 32"/>
            <p:cNvSpPr>
              <a:spLocks noChangeShapeType="1"/>
            </p:cNvSpPr>
            <p:nvPr/>
          </p:nvSpPr>
          <p:spPr bwMode="auto">
            <a:xfrm>
              <a:off x="4525" y="2700"/>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57" name="Rectangle 33"/>
            <p:cNvSpPr>
              <a:spLocks noChangeArrowheads="1"/>
            </p:cNvSpPr>
            <p:nvPr/>
          </p:nvSpPr>
          <p:spPr bwMode="auto">
            <a:xfrm>
              <a:off x="3696" y="2688"/>
              <a:ext cx="52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600">
                  <a:latin typeface="Times New Roman" charset="0"/>
                  <a:ea typeface="굴림" charset="0"/>
                  <a:cs typeface="굴림" charset="0"/>
                </a:rPr>
                <a:t>Byte 31</a:t>
              </a:r>
            </a:p>
          </p:txBody>
        </p:sp>
        <p:sp>
          <p:nvSpPr>
            <p:cNvPr id="42058" name="Line 34"/>
            <p:cNvSpPr>
              <a:spLocks noChangeShapeType="1"/>
            </p:cNvSpPr>
            <p:nvPr/>
          </p:nvSpPr>
          <p:spPr bwMode="auto">
            <a:xfrm>
              <a:off x="4189" y="2700"/>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59" name="Rectangle 35"/>
            <p:cNvSpPr>
              <a:spLocks noChangeArrowheads="1"/>
            </p:cNvSpPr>
            <p:nvPr/>
          </p:nvSpPr>
          <p:spPr bwMode="auto">
            <a:xfrm rot="-5400000">
              <a:off x="4275" y="2632"/>
              <a:ext cx="178"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a:latin typeface="Times New Roman" charset="0"/>
                  <a:ea typeface="굴림" charset="0"/>
                  <a:cs typeface="굴림" charset="0"/>
                </a:rPr>
                <a:t>:</a:t>
              </a:r>
            </a:p>
          </p:txBody>
        </p:sp>
        <p:sp>
          <p:nvSpPr>
            <p:cNvPr id="42060" name="Rectangle 36"/>
            <p:cNvSpPr>
              <a:spLocks noChangeArrowheads="1"/>
            </p:cNvSpPr>
            <p:nvPr/>
          </p:nvSpPr>
          <p:spPr bwMode="auto">
            <a:xfrm>
              <a:off x="4992" y="2880"/>
              <a:ext cx="52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600">
                  <a:latin typeface="Times New Roman" charset="0"/>
                  <a:ea typeface="굴림" charset="0"/>
                  <a:cs typeface="굴림" charset="0"/>
                </a:rPr>
                <a:t>Byte 32</a:t>
              </a:r>
            </a:p>
          </p:txBody>
        </p:sp>
        <p:sp>
          <p:nvSpPr>
            <p:cNvPr id="42061" name="Line 37"/>
            <p:cNvSpPr>
              <a:spLocks noChangeShapeType="1"/>
            </p:cNvSpPr>
            <p:nvPr/>
          </p:nvSpPr>
          <p:spPr bwMode="auto">
            <a:xfrm>
              <a:off x="5005" y="2892"/>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62" name="Rectangle 38"/>
            <p:cNvSpPr>
              <a:spLocks noChangeArrowheads="1"/>
            </p:cNvSpPr>
            <p:nvPr/>
          </p:nvSpPr>
          <p:spPr bwMode="auto">
            <a:xfrm>
              <a:off x="4512" y="2880"/>
              <a:ext cx="52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600">
                  <a:latin typeface="Times New Roman" charset="0"/>
                  <a:ea typeface="굴림" charset="0"/>
                  <a:cs typeface="굴림" charset="0"/>
                </a:rPr>
                <a:t>Byte 33</a:t>
              </a:r>
            </a:p>
          </p:txBody>
        </p:sp>
        <p:sp>
          <p:nvSpPr>
            <p:cNvPr id="42063" name="Line 39"/>
            <p:cNvSpPr>
              <a:spLocks noChangeShapeType="1"/>
            </p:cNvSpPr>
            <p:nvPr/>
          </p:nvSpPr>
          <p:spPr bwMode="auto">
            <a:xfrm>
              <a:off x="4525" y="2892"/>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64" name="Rectangle 40"/>
            <p:cNvSpPr>
              <a:spLocks noChangeArrowheads="1"/>
            </p:cNvSpPr>
            <p:nvPr/>
          </p:nvSpPr>
          <p:spPr bwMode="auto">
            <a:xfrm>
              <a:off x="3696" y="2880"/>
              <a:ext cx="52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600">
                  <a:latin typeface="Times New Roman" charset="0"/>
                  <a:ea typeface="굴림" charset="0"/>
                  <a:cs typeface="굴림" charset="0"/>
                </a:rPr>
                <a:t>Byte 63</a:t>
              </a:r>
            </a:p>
          </p:txBody>
        </p:sp>
        <p:sp>
          <p:nvSpPr>
            <p:cNvPr id="42065" name="Line 41"/>
            <p:cNvSpPr>
              <a:spLocks noChangeShapeType="1"/>
            </p:cNvSpPr>
            <p:nvPr/>
          </p:nvSpPr>
          <p:spPr bwMode="auto">
            <a:xfrm>
              <a:off x="4189" y="2892"/>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66" name="Rectangle 42"/>
            <p:cNvSpPr>
              <a:spLocks noChangeArrowheads="1"/>
            </p:cNvSpPr>
            <p:nvPr/>
          </p:nvSpPr>
          <p:spPr bwMode="auto">
            <a:xfrm rot="-5400000">
              <a:off x="4275" y="2824"/>
              <a:ext cx="178"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a:latin typeface="Times New Roman" charset="0"/>
                  <a:ea typeface="굴림" charset="0"/>
                  <a:cs typeface="굴림" charset="0"/>
                </a:rPr>
                <a:t>:</a:t>
              </a:r>
            </a:p>
          </p:txBody>
        </p:sp>
      </p:grpSp>
      <p:grpSp>
        <p:nvGrpSpPr>
          <p:cNvPr id="3" name="Group 73"/>
          <p:cNvGrpSpPr>
            <a:grpSpLocks/>
          </p:cNvGrpSpPr>
          <p:nvPr/>
        </p:nvGrpSpPr>
        <p:grpSpPr bwMode="auto">
          <a:xfrm>
            <a:off x="2522538" y="3708000"/>
            <a:ext cx="3625850" cy="2039938"/>
            <a:chOff x="1589" y="2496"/>
            <a:chExt cx="2284" cy="1285"/>
          </a:xfrm>
        </p:grpSpPr>
        <p:grpSp>
          <p:nvGrpSpPr>
            <p:cNvPr id="42030" name="Group 70"/>
            <p:cNvGrpSpPr>
              <a:grpSpLocks/>
            </p:cNvGrpSpPr>
            <p:nvPr/>
          </p:nvGrpSpPr>
          <p:grpSpPr bwMode="auto">
            <a:xfrm>
              <a:off x="3264" y="2496"/>
              <a:ext cx="609" cy="1285"/>
              <a:chOff x="3264" y="2496"/>
              <a:chExt cx="609" cy="1285"/>
            </a:xfrm>
          </p:grpSpPr>
          <p:sp>
            <p:nvSpPr>
              <p:cNvPr id="42039" name="Rectangle 23"/>
              <p:cNvSpPr>
                <a:spLocks noChangeArrowheads="1"/>
              </p:cNvSpPr>
              <p:nvPr/>
            </p:nvSpPr>
            <p:spPr bwMode="auto">
              <a:xfrm>
                <a:off x="3525" y="2700"/>
                <a:ext cx="144" cy="104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40" name="Rectangle 24"/>
              <p:cNvSpPr>
                <a:spLocks noChangeArrowheads="1"/>
              </p:cNvSpPr>
              <p:nvPr/>
            </p:nvSpPr>
            <p:spPr bwMode="auto">
              <a:xfrm>
                <a:off x="3264" y="2496"/>
                <a:ext cx="60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Times New Roman" charset="0"/>
                    <a:ea typeface="굴림" charset="0"/>
                    <a:cs typeface="굴림" charset="0"/>
                  </a:rPr>
                  <a:t>Valid Bit</a:t>
                </a:r>
              </a:p>
            </p:txBody>
          </p:sp>
          <p:sp>
            <p:nvSpPr>
              <p:cNvPr id="42041" name="Line 25"/>
              <p:cNvSpPr>
                <a:spLocks noChangeShapeType="1"/>
              </p:cNvSpPr>
              <p:nvPr/>
            </p:nvSpPr>
            <p:spPr bwMode="auto">
              <a:xfrm flipH="1">
                <a:off x="3509" y="2884"/>
                <a:ext cx="1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42" name="Line 26"/>
              <p:cNvSpPr>
                <a:spLocks noChangeShapeType="1"/>
              </p:cNvSpPr>
              <p:nvPr/>
            </p:nvSpPr>
            <p:spPr bwMode="auto">
              <a:xfrm flipH="1">
                <a:off x="3509" y="3076"/>
                <a:ext cx="1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43" name="Line 27"/>
              <p:cNvSpPr>
                <a:spLocks noChangeShapeType="1"/>
              </p:cNvSpPr>
              <p:nvPr/>
            </p:nvSpPr>
            <p:spPr bwMode="auto">
              <a:xfrm flipH="1">
                <a:off x="3509" y="3268"/>
                <a:ext cx="1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44" name="Line 28"/>
              <p:cNvSpPr>
                <a:spLocks noChangeShapeType="1"/>
              </p:cNvSpPr>
              <p:nvPr/>
            </p:nvSpPr>
            <p:spPr bwMode="auto">
              <a:xfrm flipH="1">
                <a:off x="3509" y="3460"/>
                <a:ext cx="1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45" name="Rectangle 29"/>
              <p:cNvSpPr>
                <a:spLocks noChangeArrowheads="1"/>
              </p:cNvSpPr>
              <p:nvPr/>
            </p:nvSpPr>
            <p:spPr bwMode="auto">
              <a:xfrm>
                <a:off x="3504" y="3495"/>
                <a:ext cx="17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a:latin typeface="Times New Roman" charset="0"/>
                    <a:ea typeface="굴림" charset="0"/>
                    <a:cs typeface="굴림" charset="0"/>
                  </a:rPr>
                  <a:t>:</a:t>
                </a:r>
              </a:p>
            </p:txBody>
          </p:sp>
        </p:grpSp>
        <p:grpSp>
          <p:nvGrpSpPr>
            <p:cNvPr id="42031" name="Group 71"/>
            <p:cNvGrpSpPr>
              <a:grpSpLocks/>
            </p:cNvGrpSpPr>
            <p:nvPr/>
          </p:nvGrpSpPr>
          <p:grpSpPr bwMode="auto">
            <a:xfrm>
              <a:off x="1589" y="2496"/>
              <a:ext cx="1888" cy="1285"/>
              <a:chOff x="1589" y="2496"/>
              <a:chExt cx="1888" cy="1285"/>
            </a:xfrm>
          </p:grpSpPr>
          <p:sp>
            <p:nvSpPr>
              <p:cNvPr id="42032" name="Rectangle 16"/>
              <p:cNvSpPr>
                <a:spLocks noChangeArrowheads="1"/>
              </p:cNvSpPr>
              <p:nvPr/>
            </p:nvSpPr>
            <p:spPr bwMode="auto">
              <a:xfrm>
                <a:off x="1605" y="2700"/>
                <a:ext cx="1856" cy="104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33" name="Line 17"/>
              <p:cNvSpPr>
                <a:spLocks noChangeShapeType="1"/>
              </p:cNvSpPr>
              <p:nvPr/>
            </p:nvSpPr>
            <p:spPr bwMode="auto">
              <a:xfrm flipH="1">
                <a:off x="1589" y="2884"/>
                <a:ext cx="18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34" name="Line 18"/>
              <p:cNvSpPr>
                <a:spLocks noChangeShapeType="1"/>
              </p:cNvSpPr>
              <p:nvPr/>
            </p:nvSpPr>
            <p:spPr bwMode="auto">
              <a:xfrm flipH="1">
                <a:off x="1589" y="3076"/>
                <a:ext cx="18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35" name="Line 19"/>
              <p:cNvSpPr>
                <a:spLocks noChangeShapeType="1"/>
              </p:cNvSpPr>
              <p:nvPr/>
            </p:nvSpPr>
            <p:spPr bwMode="auto">
              <a:xfrm flipH="1">
                <a:off x="1589" y="3268"/>
                <a:ext cx="18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36" name="Line 20"/>
              <p:cNvSpPr>
                <a:spLocks noChangeShapeType="1"/>
              </p:cNvSpPr>
              <p:nvPr/>
            </p:nvSpPr>
            <p:spPr bwMode="auto">
              <a:xfrm flipH="1">
                <a:off x="1589" y="3460"/>
                <a:ext cx="18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37" name="Rectangle 21"/>
              <p:cNvSpPr>
                <a:spLocks noChangeArrowheads="1"/>
              </p:cNvSpPr>
              <p:nvPr/>
            </p:nvSpPr>
            <p:spPr bwMode="auto">
              <a:xfrm>
                <a:off x="2352" y="3495"/>
                <a:ext cx="17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a:latin typeface="Times New Roman" charset="0"/>
                    <a:ea typeface="굴림" charset="0"/>
                    <a:cs typeface="굴림" charset="0"/>
                  </a:rPr>
                  <a:t>:</a:t>
                </a:r>
              </a:p>
            </p:txBody>
          </p:sp>
          <p:sp>
            <p:nvSpPr>
              <p:cNvPr id="42038" name="Rectangle 43"/>
              <p:cNvSpPr>
                <a:spLocks noChangeArrowheads="1"/>
              </p:cNvSpPr>
              <p:nvPr/>
            </p:nvSpPr>
            <p:spPr bwMode="auto">
              <a:xfrm>
                <a:off x="2244" y="2496"/>
                <a:ext cx="73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ko-KR" altLang="en-US" sz="1600">
                    <a:latin typeface="Times New Roman" charset="0"/>
                    <a:ea typeface="굴림" charset="0"/>
                    <a:cs typeface="굴림" charset="0"/>
                  </a:rPr>
                  <a:t> </a:t>
                </a:r>
                <a:r>
                  <a:rPr lang="en-US" altLang="ko-KR" sz="1600">
                    <a:latin typeface="Times New Roman" charset="0"/>
                    <a:ea typeface="굴림" charset="0"/>
                    <a:cs typeface="굴림" charset="0"/>
                  </a:rPr>
                  <a:t>Cache Tag</a:t>
                </a:r>
              </a:p>
            </p:txBody>
          </p:sp>
        </p:grpSp>
      </p:grpSp>
      <p:grpSp>
        <p:nvGrpSpPr>
          <p:cNvPr id="6" name="Group 79"/>
          <p:cNvGrpSpPr>
            <a:grpSpLocks/>
          </p:cNvGrpSpPr>
          <p:nvPr/>
        </p:nvGrpSpPr>
        <p:grpSpPr bwMode="auto">
          <a:xfrm>
            <a:off x="7010400" y="3374625"/>
            <a:ext cx="942975" cy="638175"/>
            <a:chOff x="4416" y="2112"/>
            <a:chExt cx="594" cy="402"/>
          </a:xfrm>
        </p:grpSpPr>
        <p:sp>
          <p:nvSpPr>
            <p:cNvPr id="42028" name="Rectangle 46"/>
            <p:cNvSpPr>
              <a:spLocks noChangeArrowheads="1"/>
            </p:cNvSpPr>
            <p:nvPr/>
          </p:nvSpPr>
          <p:spPr bwMode="auto">
            <a:xfrm>
              <a:off x="4416" y="2112"/>
              <a:ext cx="59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Times New Roman" charset="0"/>
                  <a:ea typeface="굴림" charset="0"/>
                  <a:cs typeface="굴림" charset="0"/>
                </a:rPr>
                <a:t>Ex: 0x01</a:t>
              </a:r>
            </a:p>
          </p:txBody>
        </p:sp>
        <p:sp>
          <p:nvSpPr>
            <p:cNvPr id="42029" name="Line 68"/>
            <p:cNvSpPr>
              <a:spLocks noChangeShapeType="1"/>
            </p:cNvSpPr>
            <p:nvPr/>
          </p:nvSpPr>
          <p:spPr bwMode="auto">
            <a:xfrm>
              <a:off x="4800" y="2322"/>
              <a:ext cx="0" cy="19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 name="Group 146"/>
          <p:cNvGrpSpPr>
            <a:grpSpLocks/>
          </p:cNvGrpSpPr>
          <p:nvPr/>
        </p:nvGrpSpPr>
        <p:grpSpPr bwMode="auto">
          <a:xfrm>
            <a:off x="685800" y="2717400"/>
            <a:ext cx="7521575" cy="638175"/>
            <a:chOff x="685800" y="2667000"/>
            <a:chExt cx="7521575" cy="638175"/>
          </a:xfrm>
        </p:grpSpPr>
        <p:sp>
          <p:nvSpPr>
            <p:cNvPr id="42015" name="Rectangle 2"/>
            <p:cNvSpPr>
              <a:spLocks noChangeArrowheads="1"/>
            </p:cNvSpPr>
            <p:nvPr/>
          </p:nvSpPr>
          <p:spPr bwMode="auto">
            <a:xfrm>
              <a:off x="706438" y="3009900"/>
              <a:ext cx="4419600" cy="266700"/>
            </a:xfrm>
            <a:prstGeom prst="rect">
              <a:avLst/>
            </a:prstGeom>
            <a:solidFill>
              <a:srgbClr val="C0D2FE"/>
            </a:solidFill>
            <a:ln w="19050">
              <a:solidFill>
                <a:schemeClr val="tx1"/>
              </a:solidFill>
              <a:miter lim="800000"/>
              <a:headEnd/>
              <a:tailEnd/>
            </a:ln>
          </p:spPr>
          <p:txBody>
            <a:bodyPr wrap="none" lIns="90478" tIns="44445" rIns="90478" bIns="44445" anchor="ctr"/>
            <a:lstStyle/>
            <a:p>
              <a:endParaRPr lang="en-US"/>
            </a:p>
          </p:txBody>
        </p:sp>
        <p:sp>
          <p:nvSpPr>
            <p:cNvPr id="42016" name="Rectangle 3"/>
            <p:cNvSpPr>
              <a:spLocks noChangeArrowheads="1"/>
            </p:cNvSpPr>
            <p:nvPr/>
          </p:nvSpPr>
          <p:spPr bwMode="auto">
            <a:xfrm>
              <a:off x="5126038" y="2998788"/>
              <a:ext cx="1600200" cy="273050"/>
            </a:xfrm>
            <a:prstGeom prst="rect">
              <a:avLst/>
            </a:prstGeom>
            <a:solidFill>
              <a:srgbClr val="C0D2FE"/>
            </a:solidFill>
            <a:ln w="19050">
              <a:solidFill>
                <a:schemeClr val="tx1"/>
              </a:solidFill>
              <a:miter lim="800000"/>
              <a:headEnd/>
              <a:tailEnd/>
            </a:ln>
          </p:spPr>
          <p:txBody>
            <a:bodyPr wrap="none" lIns="90478" tIns="44445" rIns="90478" bIns="44445" anchor="ctr"/>
            <a:lstStyle/>
            <a:p>
              <a:endParaRPr lang="en-US"/>
            </a:p>
          </p:txBody>
        </p:sp>
        <p:grpSp>
          <p:nvGrpSpPr>
            <p:cNvPr id="42017" name="Group 4"/>
            <p:cNvGrpSpPr>
              <a:grpSpLocks/>
            </p:cNvGrpSpPr>
            <p:nvPr/>
          </p:nvGrpSpPr>
          <p:grpSpPr bwMode="auto">
            <a:xfrm>
              <a:off x="685800" y="2667000"/>
              <a:ext cx="7521575" cy="638175"/>
              <a:chOff x="515" y="1470"/>
              <a:chExt cx="4738" cy="402"/>
            </a:xfrm>
          </p:grpSpPr>
          <p:sp>
            <p:nvSpPr>
              <p:cNvPr id="42018" name="Rectangle 5"/>
              <p:cNvSpPr>
                <a:spLocks noChangeArrowheads="1"/>
              </p:cNvSpPr>
              <p:nvPr/>
            </p:nvSpPr>
            <p:spPr bwMode="auto">
              <a:xfrm>
                <a:off x="3347" y="1662"/>
                <a:ext cx="80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Times New Roman" charset="0"/>
                    <a:ea typeface="굴림" charset="0"/>
                    <a:cs typeface="굴림" charset="0"/>
                  </a:rPr>
                  <a:t>Cache Index</a:t>
                </a:r>
              </a:p>
            </p:txBody>
          </p:sp>
          <p:sp>
            <p:nvSpPr>
              <p:cNvPr id="42019" name="Rectangle 6"/>
              <p:cNvSpPr>
                <a:spLocks noChangeArrowheads="1"/>
              </p:cNvSpPr>
              <p:nvPr/>
            </p:nvSpPr>
            <p:spPr bwMode="auto">
              <a:xfrm>
                <a:off x="536" y="1674"/>
                <a:ext cx="4688"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20" name="Line 7"/>
              <p:cNvSpPr>
                <a:spLocks noChangeShapeType="1"/>
              </p:cNvSpPr>
              <p:nvPr/>
            </p:nvSpPr>
            <p:spPr bwMode="auto">
              <a:xfrm>
                <a:off x="3312" y="1674"/>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21" name="Rectangle 8"/>
              <p:cNvSpPr>
                <a:spLocks noChangeArrowheads="1"/>
              </p:cNvSpPr>
              <p:nvPr/>
            </p:nvSpPr>
            <p:spPr bwMode="auto">
              <a:xfrm>
                <a:off x="5075" y="1470"/>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Times New Roman" charset="0"/>
                    <a:ea typeface="굴림" charset="0"/>
                    <a:cs typeface="굴림" charset="0"/>
                  </a:rPr>
                  <a:t>0</a:t>
                </a:r>
              </a:p>
            </p:txBody>
          </p:sp>
          <p:sp>
            <p:nvSpPr>
              <p:cNvPr id="42022" name="Rectangle 9"/>
              <p:cNvSpPr>
                <a:spLocks noChangeArrowheads="1"/>
              </p:cNvSpPr>
              <p:nvPr/>
            </p:nvSpPr>
            <p:spPr bwMode="auto">
              <a:xfrm>
                <a:off x="4307" y="1470"/>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Times New Roman" charset="0"/>
                    <a:ea typeface="굴림" charset="0"/>
                    <a:cs typeface="굴림" charset="0"/>
                  </a:rPr>
                  <a:t>4</a:t>
                </a:r>
              </a:p>
            </p:txBody>
          </p:sp>
          <p:sp>
            <p:nvSpPr>
              <p:cNvPr id="42023" name="Rectangle 10"/>
              <p:cNvSpPr>
                <a:spLocks noChangeArrowheads="1"/>
              </p:cNvSpPr>
              <p:nvPr/>
            </p:nvSpPr>
            <p:spPr bwMode="auto">
              <a:xfrm>
                <a:off x="515" y="1470"/>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dirty="0">
                    <a:latin typeface="Times New Roman" charset="0"/>
                    <a:ea typeface="굴림" charset="0"/>
                    <a:cs typeface="굴림" charset="0"/>
                  </a:rPr>
                  <a:t>31</a:t>
                </a:r>
              </a:p>
            </p:txBody>
          </p:sp>
          <p:sp>
            <p:nvSpPr>
              <p:cNvPr id="42024" name="Rectangle 11"/>
              <p:cNvSpPr>
                <a:spLocks noChangeArrowheads="1"/>
              </p:cNvSpPr>
              <p:nvPr/>
            </p:nvSpPr>
            <p:spPr bwMode="auto">
              <a:xfrm>
                <a:off x="1556" y="1655"/>
                <a:ext cx="70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Times New Roman" charset="0"/>
                    <a:ea typeface="굴림" charset="0"/>
                    <a:cs typeface="굴림" charset="0"/>
                  </a:rPr>
                  <a:t>Cache Tag</a:t>
                </a:r>
              </a:p>
            </p:txBody>
          </p:sp>
          <p:sp>
            <p:nvSpPr>
              <p:cNvPr id="42025" name="Line 12"/>
              <p:cNvSpPr>
                <a:spLocks noChangeShapeType="1"/>
              </p:cNvSpPr>
              <p:nvPr/>
            </p:nvSpPr>
            <p:spPr bwMode="auto">
              <a:xfrm>
                <a:off x="4320" y="1674"/>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26" name="Rectangle 13"/>
              <p:cNvSpPr>
                <a:spLocks noChangeArrowheads="1"/>
              </p:cNvSpPr>
              <p:nvPr/>
            </p:nvSpPr>
            <p:spPr bwMode="auto">
              <a:xfrm>
                <a:off x="4355" y="1662"/>
                <a:ext cx="71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Times New Roman" charset="0"/>
                    <a:ea typeface="굴림" charset="0"/>
                    <a:cs typeface="굴림" charset="0"/>
                  </a:rPr>
                  <a:t>Byte Select</a:t>
                </a:r>
              </a:p>
            </p:txBody>
          </p:sp>
          <p:sp>
            <p:nvSpPr>
              <p:cNvPr id="42027" name="Rectangle 14"/>
              <p:cNvSpPr>
                <a:spLocks noChangeArrowheads="1"/>
              </p:cNvSpPr>
              <p:nvPr/>
            </p:nvSpPr>
            <p:spPr bwMode="auto">
              <a:xfrm>
                <a:off x="3299" y="1470"/>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Times New Roman" charset="0"/>
                    <a:ea typeface="굴림" charset="0"/>
                    <a:cs typeface="굴림" charset="0"/>
                  </a:rPr>
                  <a:t>8</a:t>
                </a:r>
              </a:p>
            </p:txBody>
          </p:sp>
        </p:grpSp>
      </p:grpSp>
      <p:sp>
        <p:nvSpPr>
          <p:cNvPr id="96" name="Freeform 95"/>
          <p:cNvSpPr>
            <a:spLocks noChangeArrowheads="1"/>
          </p:cNvSpPr>
          <p:nvPr/>
        </p:nvSpPr>
        <p:spPr bwMode="auto">
          <a:xfrm>
            <a:off x="1897063" y="3319063"/>
            <a:ext cx="3894137" cy="846137"/>
          </a:xfrm>
          <a:custGeom>
            <a:avLst/>
            <a:gdLst>
              <a:gd name="T0" fmla="*/ 3883551 w 3894667"/>
              <a:gd name="T1" fmla="*/ 0 h 846667"/>
              <a:gd name="T2" fmla="*/ 3883551 w 3894667"/>
              <a:gd name="T3" fmla="*/ 300818 h 846667"/>
              <a:gd name="T4" fmla="*/ 0 w 3894667"/>
              <a:gd name="T5" fmla="*/ 300818 h 846667"/>
              <a:gd name="T6" fmla="*/ 0 w 3894667"/>
              <a:gd name="T7" fmla="*/ 818895 h 846667"/>
              <a:gd name="T8" fmla="*/ 624749 w 3894667"/>
              <a:gd name="T9" fmla="*/ 835607 h 846667"/>
              <a:gd name="T10" fmla="*/ 0 60000 65536"/>
              <a:gd name="T11" fmla="*/ 0 60000 65536"/>
              <a:gd name="T12" fmla="*/ 0 60000 65536"/>
              <a:gd name="T13" fmla="*/ 0 60000 65536"/>
              <a:gd name="T14" fmla="*/ 0 60000 65536"/>
              <a:gd name="T15" fmla="*/ 0 w 3894667"/>
              <a:gd name="T16" fmla="*/ 0 h 846667"/>
              <a:gd name="T17" fmla="*/ 3894667 w 3894667"/>
              <a:gd name="T18" fmla="*/ 846667 h 846667"/>
            </a:gdLst>
            <a:ahLst/>
            <a:cxnLst>
              <a:cxn ang="T10">
                <a:pos x="T0" y="T1"/>
              </a:cxn>
              <a:cxn ang="T11">
                <a:pos x="T2" y="T3"/>
              </a:cxn>
              <a:cxn ang="T12">
                <a:pos x="T4" y="T5"/>
              </a:cxn>
              <a:cxn ang="T13">
                <a:pos x="T6" y="T7"/>
              </a:cxn>
              <a:cxn ang="T14">
                <a:pos x="T8" y="T9"/>
              </a:cxn>
            </a:cxnLst>
            <a:rect l="T15" t="T16" r="T17" b="T18"/>
            <a:pathLst>
              <a:path w="3894667" h="846667">
                <a:moveTo>
                  <a:pt x="3894667" y="0"/>
                </a:moveTo>
                <a:lnTo>
                  <a:pt x="3894667" y="304800"/>
                </a:lnTo>
                <a:lnTo>
                  <a:pt x="0" y="304800"/>
                </a:lnTo>
                <a:lnTo>
                  <a:pt x="0" y="829734"/>
                </a:lnTo>
                <a:lnTo>
                  <a:pt x="626534" y="846667"/>
                </a:ln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grpSp>
        <p:nvGrpSpPr>
          <p:cNvPr id="9" name="Group 140"/>
          <p:cNvGrpSpPr>
            <a:grpSpLocks/>
          </p:cNvGrpSpPr>
          <p:nvPr/>
        </p:nvGrpSpPr>
        <p:grpSpPr bwMode="auto">
          <a:xfrm>
            <a:off x="990600" y="3327000"/>
            <a:ext cx="3551238" cy="3048000"/>
            <a:chOff x="990600" y="3276600"/>
            <a:chExt cx="3551238" cy="3048000"/>
          </a:xfrm>
        </p:grpSpPr>
        <p:sp>
          <p:nvSpPr>
            <p:cNvPr id="42011" name="Freeform 118"/>
            <p:cNvSpPr>
              <a:spLocks/>
            </p:cNvSpPr>
            <p:nvPr/>
          </p:nvSpPr>
          <p:spPr bwMode="auto">
            <a:xfrm>
              <a:off x="990600" y="3276600"/>
              <a:ext cx="2590800" cy="2819400"/>
            </a:xfrm>
            <a:custGeom>
              <a:avLst/>
              <a:gdLst>
                <a:gd name="T0" fmla="*/ 0 w 240"/>
                <a:gd name="T1" fmla="*/ 0 h 1584"/>
                <a:gd name="T2" fmla="*/ 0 w 240"/>
                <a:gd name="T3" fmla="*/ 2147483647 h 1584"/>
                <a:gd name="T4" fmla="*/ 2147483647 w 240"/>
                <a:gd name="T5" fmla="*/ 2147483647 h 1584"/>
                <a:gd name="T6" fmla="*/ 0 60000 65536"/>
                <a:gd name="T7" fmla="*/ 0 60000 65536"/>
                <a:gd name="T8" fmla="*/ 0 60000 65536"/>
                <a:gd name="T9" fmla="*/ 0 w 240"/>
                <a:gd name="T10" fmla="*/ 0 h 1584"/>
                <a:gd name="T11" fmla="*/ 240 w 240"/>
                <a:gd name="T12" fmla="*/ 1584 h 1584"/>
              </a:gdLst>
              <a:ahLst/>
              <a:cxnLst>
                <a:cxn ang="T6">
                  <a:pos x="T0" y="T1"/>
                </a:cxn>
                <a:cxn ang="T7">
                  <a:pos x="T2" y="T3"/>
                </a:cxn>
                <a:cxn ang="T8">
                  <a:pos x="T4" y="T5"/>
                </a:cxn>
              </a:cxnLst>
              <a:rect l="T9" t="T10" r="T11" b="T12"/>
              <a:pathLst>
                <a:path w="240" h="1584">
                  <a:moveTo>
                    <a:pt x="0" y="0"/>
                  </a:moveTo>
                  <a:lnTo>
                    <a:pt x="0" y="1584"/>
                  </a:lnTo>
                  <a:lnTo>
                    <a:pt x="240" y="1584"/>
                  </a:ln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p>
          </p:txBody>
        </p:sp>
        <p:sp>
          <p:nvSpPr>
            <p:cNvPr id="42012" name="Oval 90"/>
            <p:cNvSpPr>
              <a:spLocks noChangeArrowheads="1"/>
            </p:cNvSpPr>
            <p:nvPr/>
          </p:nvSpPr>
          <p:spPr bwMode="auto">
            <a:xfrm>
              <a:off x="3581400" y="5892800"/>
              <a:ext cx="8890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13" name="Rectangle 93"/>
            <p:cNvSpPr>
              <a:spLocks noChangeArrowheads="1"/>
            </p:cNvSpPr>
            <p:nvPr/>
          </p:nvSpPr>
          <p:spPr bwMode="auto">
            <a:xfrm>
              <a:off x="3548063" y="5924550"/>
              <a:ext cx="9937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Times New Roman" charset="0"/>
                  <a:ea typeface="굴림" charset="0"/>
                  <a:cs typeface="굴림" charset="0"/>
                </a:rPr>
                <a:t>Compare</a:t>
              </a:r>
            </a:p>
          </p:txBody>
        </p:sp>
        <p:cxnSp>
          <p:nvCxnSpPr>
            <p:cNvPr id="42014" name="Straight Arrow Connector 105"/>
            <p:cNvCxnSpPr>
              <a:cxnSpLocks noChangeShapeType="1"/>
              <a:endCxn id="42012" idx="0"/>
            </p:cNvCxnSpPr>
            <p:nvPr/>
          </p:nvCxnSpPr>
          <p:spPr bwMode="auto">
            <a:xfrm rot="5400000">
              <a:off x="3219450" y="5073650"/>
              <a:ext cx="1625600" cy="127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127" name="Freeform 126"/>
          <p:cNvSpPr>
            <a:spLocks noChangeArrowheads="1"/>
          </p:cNvSpPr>
          <p:nvPr/>
        </p:nvSpPr>
        <p:spPr bwMode="auto">
          <a:xfrm>
            <a:off x="5732463" y="4317600"/>
            <a:ext cx="439737" cy="1676400"/>
          </a:xfrm>
          <a:custGeom>
            <a:avLst/>
            <a:gdLst>
              <a:gd name="T0" fmla="*/ 0 w 440267"/>
              <a:gd name="T1" fmla="*/ 0 h 1896533"/>
              <a:gd name="T2" fmla="*/ 0 w 440267"/>
              <a:gd name="T3" fmla="*/ 125643 h 1896533"/>
              <a:gd name="T4" fmla="*/ 429270 w 440267"/>
              <a:gd name="T5" fmla="*/ 125643 h 1896533"/>
              <a:gd name="T6" fmla="*/ 0 60000 65536"/>
              <a:gd name="T7" fmla="*/ 0 60000 65536"/>
              <a:gd name="T8" fmla="*/ 0 60000 65536"/>
              <a:gd name="T9" fmla="*/ 0 w 440267"/>
              <a:gd name="T10" fmla="*/ 0 h 1896533"/>
              <a:gd name="T11" fmla="*/ 440267 w 440267"/>
              <a:gd name="T12" fmla="*/ 1896533 h 1896533"/>
            </a:gdLst>
            <a:ahLst/>
            <a:cxnLst>
              <a:cxn ang="T6">
                <a:pos x="T0" y="T1"/>
              </a:cxn>
              <a:cxn ang="T7">
                <a:pos x="T2" y="T3"/>
              </a:cxn>
              <a:cxn ang="T8">
                <a:pos x="T4" y="T5"/>
              </a:cxn>
            </a:cxnLst>
            <a:rect l="T9" t="T10" r="T11" b="T12"/>
            <a:pathLst>
              <a:path w="440267" h="1896533">
                <a:moveTo>
                  <a:pt x="0" y="0"/>
                </a:moveTo>
                <a:lnTo>
                  <a:pt x="0" y="1896533"/>
                </a:lnTo>
                <a:lnTo>
                  <a:pt x="440267" y="1896533"/>
                </a:ln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grpSp>
        <p:nvGrpSpPr>
          <p:cNvPr id="10" name="Group 141"/>
          <p:cNvGrpSpPr>
            <a:grpSpLocks/>
          </p:cNvGrpSpPr>
          <p:nvPr/>
        </p:nvGrpSpPr>
        <p:grpSpPr bwMode="auto">
          <a:xfrm>
            <a:off x="4470400" y="5841600"/>
            <a:ext cx="2776538" cy="790575"/>
            <a:chOff x="4470400" y="5791200"/>
            <a:chExt cx="2776538" cy="790575"/>
          </a:xfrm>
        </p:grpSpPr>
        <p:grpSp>
          <p:nvGrpSpPr>
            <p:cNvPr id="42001" name="Group 82"/>
            <p:cNvGrpSpPr>
              <a:grpSpLocks/>
            </p:cNvGrpSpPr>
            <p:nvPr/>
          </p:nvGrpSpPr>
          <p:grpSpPr bwMode="auto">
            <a:xfrm>
              <a:off x="6172200" y="5791200"/>
              <a:ext cx="509588" cy="457200"/>
              <a:chOff x="1720" y="3503"/>
              <a:chExt cx="321" cy="288"/>
            </a:xfrm>
          </p:grpSpPr>
          <p:sp>
            <p:nvSpPr>
              <p:cNvPr id="42006" name="Arc 83"/>
              <p:cNvSpPr>
                <a:spLocks/>
              </p:cNvSpPr>
              <p:nvPr/>
            </p:nvSpPr>
            <p:spPr bwMode="auto">
              <a:xfrm>
                <a:off x="1848" y="3504"/>
                <a:ext cx="192" cy="1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07" name="Arc 84"/>
              <p:cNvSpPr>
                <a:spLocks/>
              </p:cNvSpPr>
              <p:nvPr/>
            </p:nvSpPr>
            <p:spPr bwMode="auto">
              <a:xfrm rot="10800000">
                <a:off x="1851" y="3644"/>
                <a:ext cx="190" cy="14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21599"/>
                    </a:moveTo>
                    <a:cubicBezTo>
                      <a:pt x="-1" y="9714"/>
                      <a:pt x="9602" y="61"/>
                      <a:pt x="21488" y="0"/>
                    </a:cubicBezTo>
                  </a:path>
                  <a:path w="21600" h="21600" stroke="0" extrusionOk="0">
                    <a:moveTo>
                      <a:pt x="-1" y="21599"/>
                    </a:moveTo>
                    <a:cubicBezTo>
                      <a:pt x="-1" y="9714"/>
                      <a:pt x="9602" y="61"/>
                      <a:pt x="21488" y="0"/>
                    </a:cubicBezTo>
                    <a:lnTo>
                      <a:pt x="21600" y="21600"/>
                    </a:lnTo>
                    <a:lnTo>
                      <a:pt x="-1" y="21599"/>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08" name="Line 85"/>
              <p:cNvSpPr>
                <a:spLocks noChangeShapeType="1"/>
              </p:cNvSpPr>
              <p:nvPr/>
            </p:nvSpPr>
            <p:spPr bwMode="auto">
              <a:xfrm flipH="1">
                <a:off x="1720" y="3503"/>
                <a:ext cx="13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09" name="Line 86"/>
              <p:cNvSpPr>
                <a:spLocks noChangeShapeType="1"/>
              </p:cNvSpPr>
              <p:nvPr/>
            </p:nvSpPr>
            <p:spPr bwMode="auto">
              <a:xfrm>
                <a:off x="1728" y="3511"/>
                <a:ext cx="0" cy="2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10" name="Line 87"/>
              <p:cNvSpPr>
                <a:spLocks noChangeShapeType="1"/>
              </p:cNvSpPr>
              <p:nvPr/>
            </p:nvSpPr>
            <p:spPr bwMode="auto">
              <a:xfrm flipH="1">
                <a:off x="1720" y="3791"/>
                <a:ext cx="13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2002" name="Line 73"/>
            <p:cNvSpPr>
              <a:spLocks noChangeShapeType="1"/>
            </p:cNvSpPr>
            <p:nvPr/>
          </p:nvSpPr>
          <p:spPr bwMode="auto">
            <a:xfrm>
              <a:off x="7010400" y="6019800"/>
              <a:ext cx="0" cy="3048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03" name="Rectangle 74"/>
            <p:cNvSpPr>
              <a:spLocks noChangeArrowheads="1"/>
            </p:cNvSpPr>
            <p:nvPr/>
          </p:nvSpPr>
          <p:spPr bwMode="auto">
            <a:xfrm>
              <a:off x="6781800" y="6248400"/>
              <a:ext cx="46513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Times New Roman" charset="0"/>
                  <a:ea typeface="굴림" charset="0"/>
                  <a:cs typeface="굴림" charset="0"/>
                </a:rPr>
                <a:t>Hit</a:t>
              </a:r>
            </a:p>
          </p:txBody>
        </p:sp>
        <p:sp>
          <p:nvSpPr>
            <p:cNvPr id="42004" name="Line 88"/>
            <p:cNvSpPr>
              <a:spLocks noChangeShapeType="1"/>
            </p:cNvSpPr>
            <p:nvPr/>
          </p:nvSpPr>
          <p:spPr bwMode="auto">
            <a:xfrm>
              <a:off x="6705600" y="6018213"/>
              <a:ext cx="304800"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cxnSp>
          <p:nvCxnSpPr>
            <p:cNvPr id="42005" name="Straight Arrow Connector 133"/>
            <p:cNvCxnSpPr>
              <a:cxnSpLocks noChangeShapeType="1"/>
              <a:stCxn id="42012" idx="6"/>
            </p:cNvCxnSpPr>
            <p:nvPr/>
          </p:nvCxnSpPr>
          <p:spPr bwMode="auto">
            <a:xfrm flipV="1">
              <a:off x="4470400" y="6146400"/>
              <a:ext cx="1701800" cy="127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12" name="Group 144"/>
          <p:cNvGrpSpPr>
            <a:grpSpLocks/>
          </p:cNvGrpSpPr>
          <p:nvPr/>
        </p:nvGrpSpPr>
        <p:grpSpPr bwMode="auto">
          <a:xfrm>
            <a:off x="7239000" y="4329578"/>
            <a:ext cx="609600" cy="1969223"/>
            <a:chOff x="7239000" y="4279408"/>
            <a:chExt cx="609600" cy="1968992"/>
          </a:xfrm>
        </p:grpSpPr>
        <p:sp>
          <p:nvSpPr>
            <p:cNvPr id="41999" name="Rectangle 122"/>
            <p:cNvSpPr>
              <a:spLocks noChangeArrowheads="1"/>
            </p:cNvSpPr>
            <p:nvPr/>
          </p:nvSpPr>
          <p:spPr bwMode="auto">
            <a:xfrm>
              <a:off x="7239000" y="5943600"/>
              <a:ext cx="609600" cy="304800"/>
            </a:xfrm>
            <a:prstGeom prst="rect">
              <a:avLst/>
            </a:prstGeom>
            <a:solidFill>
              <a:srgbClr val="C0D2FE"/>
            </a:solidFill>
            <a:ln w="19050">
              <a:solidFill>
                <a:schemeClr val="tx1"/>
              </a:solidFill>
              <a:miter lim="800000"/>
              <a:headEnd/>
              <a:tailEnd/>
            </a:ln>
          </p:spPr>
          <p:txBody>
            <a:bodyPr wrap="none" lIns="90478" tIns="44445" rIns="90478" bIns="44445" anchor="ctr"/>
            <a:lstStyle/>
            <a:p>
              <a:endParaRPr lang="en-US"/>
            </a:p>
          </p:txBody>
        </p:sp>
        <p:cxnSp>
          <p:nvCxnSpPr>
            <p:cNvPr id="42000" name="Straight Arrow Connector 139"/>
            <p:cNvCxnSpPr>
              <a:cxnSpLocks noChangeShapeType="1"/>
              <a:stCxn id="42062" idx="0"/>
              <a:endCxn id="41999" idx="0"/>
            </p:cNvCxnSpPr>
            <p:nvPr/>
          </p:nvCxnSpPr>
          <p:spPr bwMode="auto">
            <a:xfrm flipH="1">
              <a:off x="7543800" y="4279408"/>
              <a:ext cx="34132" cy="1664192"/>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55510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accel="50000" decel="50000" fill="hold" grpId="0" nodeType="clickEffect">
                                  <p:stCondLst>
                                    <p:cond delay="0"/>
                                  </p:stCondLst>
                                  <p:childTnLst>
                                    <p:set>
                                      <p:cBhvr>
                                        <p:cTn id="18" dur="1" fill="hold">
                                          <p:stCondLst>
                                            <p:cond delay="0"/>
                                          </p:stCondLst>
                                        </p:cTn>
                                        <p:tgtEl>
                                          <p:spTgt spid="736259">
                                            <p:txEl>
                                              <p:pRg st="0" end="0"/>
                                            </p:txEl>
                                          </p:spTgt>
                                        </p:tgtEl>
                                        <p:attrNameLst>
                                          <p:attrName>style.visibility</p:attrName>
                                        </p:attrNameLst>
                                      </p:cBhvr>
                                      <p:to>
                                        <p:strVal val="visible"/>
                                      </p:to>
                                    </p:set>
                                    <p:anim calcmode="lin" valueType="num">
                                      <p:cBhvr additive="base">
                                        <p:cTn id="19" dur="500" fill="hold"/>
                                        <p:tgtEl>
                                          <p:spTgt spid="736259">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36259">
                                            <p:txEl>
                                              <p:pRg st="0" end="0"/>
                                            </p:txEl>
                                          </p:spTgt>
                                        </p:tgtEl>
                                        <p:attrNameLst>
                                          <p:attrName>ppt_y</p:attrName>
                                        </p:attrNameLst>
                                      </p:cBhvr>
                                      <p:tavLst>
                                        <p:tav tm="0">
                                          <p:val>
                                            <p:strVal val="#ppt_y"/>
                                          </p:val>
                                        </p:tav>
                                        <p:tav tm="100000">
                                          <p:val>
                                            <p:strVal val="#ppt_y"/>
                                          </p:val>
                                        </p:tav>
                                      </p:tavLst>
                                    </p:anim>
                                  </p:childTnLst>
                                </p:cTn>
                              </p:par>
                              <p:par>
                                <p:cTn id="21" presetID="22" presetClass="entr" presetSubtype="2" fill="hold" grpId="0" nodeType="withEffect">
                                  <p:stCondLst>
                                    <p:cond delay="0"/>
                                  </p:stCondLst>
                                  <p:childTnLst>
                                    <p:set>
                                      <p:cBhvr>
                                        <p:cTn id="22" dur="1" fill="hold">
                                          <p:stCondLst>
                                            <p:cond delay="0"/>
                                          </p:stCondLst>
                                        </p:cTn>
                                        <p:tgtEl>
                                          <p:spTgt spid="96"/>
                                        </p:tgtEl>
                                        <p:attrNameLst>
                                          <p:attrName>style.visibility</p:attrName>
                                        </p:attrNameLst>
                                      </p:cBhvr>
                                      <p:to>
                                        <p:strVal val="visible"/>
                                      </p:to>
                                    </p:set>
                                    <p:animEffect transition="in" filter="wipe(right)">
                                      <p:cBhvr>
                                        <p:cTn id="23" dur="500"/>
                                        <p:tgtEl>
                                          <p:spTgt spid="96"/>
                                        </p:tgtEl>
                                      </p:cBhvr>
                                    </p:animEffect>
                                  </p:childTnLst>
                                </p:cTn>
                              </p:par>
                            </p:childTnLst>
                          </p:cTn>
                        </p:par>
                        <p:par>
                          <p:cTn id="24" fill="hold" nodeType="afterGroup">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736337"/>
                                        </p:tgtEl>
                                        <p:attrNameLst>
                                          <p:attrName>style.visibility</p:attrName>
                                        </p:attrNameLst>
                                      </p:cBhvr>
                                      <p:to>
                                        <p:strVal val="visible"/>
                                      </p:to>
                                    </p:set>
                                    <p:animEffect transition="in" filter="wipe(left)">
                                      <p:cBhvr>
                                        <p:cTn id="27" dur="500"/>
                                        <p:tgtEl>
                                          <p:spTgt spid="736337"/>
                                        </p:tgtEl>
                                      </p:cBhvr>
                                    </p:animEffect>
                                  </p:childTnLst>
                                </p:cTn>
                              </p:par>
                            </p:childTnLst>
                          </p:cTn>
                        </p:par>
                        <p:par>
                          <p:cTn id="28" fill="hold" nodeType="afterGroup">
                            <p:stCondLst>
                              <p:cond delay="1000"/>
                            </p:stCondLst>
                            <p:childTnLst>
                              <p:par>
                                <p:cTn id="29" presetID="1" presetClass="entr" presetSubtype="0" fill="hold" grpId="0" nodeType="afterEffect">
                                  <p:stCondLst>
                                    <p:cond delay="0"/>
                                  </p:stCondLst>
                                  <p:childTnLst>
                                    <p:set>
                                      <p:cBhvr>
                                        <p:cTn id="30" dur="1" fill="hold">
                                          <p:stCondLst>
                                            <p:cond delay="0"/>
                                          </p:stCondLst>
                                        </p:cTn>
                                        <p:tgtEl>
                                          <p:spTgt spid="11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accel="50000" decel="50000" fill="hold" grpId="0" nodeType="clickEffect">
                                  <p:stCondLst>
                                    <p:cond delay="0"/>
                                  </p:stCondLst>
                                  <p:childTnLst>
                                    <p:set>
                                      <p:cBhvr>
                                        <p:cTn id="34" dur="1" fill="hold">
                                          <p:stCondLst>
                                            <p:cond delay="0"/>
                                          </p:stCondLst>
                                        </p:cTn>
                                        <p:tgtEl>
                                          <p:spTgt spid="736259">
                                            <p:txEl>
                                              <p:pRg st="1" end="1"/>
                                            </p:txEl>
                                          </p:spTgt>
                                        </p:tgtEl>
                                        <p:attrNameLst>
                                          <p:attrName>style.visibility</p:attrName>
                                        </p:attrNameLst>
                                      </p:cBhvr>
                                      <p:to>
                                        <p:strVal val="visible"/>
                                      </p:to>
                                    </p:set>
                                    <p:anim calcmode="lin" valueType="num">
                                      <p:cBhvr additive="base">
                                        <p:cTn id="35" dur="500" fill="hold"/>
                                        <p:tgtEl>
                                          <p:spTgt spid="736259">
                                            <p:txEl>
                                              <p:pRg st="1" end="1"/>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736259">
                                            <p:txEl>
                                              <p:pRg st="1" end="1"/>
                                            </p:txEl>
                                          </p:spTgt>
                                        </p:tgtEl>
                                        <p:attrNameLst>
                                          <p:attrName>ppt_y</p:attrName>
                                        </p:attrNameLst>
                                      </p:cBhvr>
                                      <p:tavLst>
                                        <p:tav tm="0">
                                          <p:val>
                                            <p:strVal val="#ppt_y"/>
                                          </p:val>
                                        </p:tav>
                                        <p:tav tm="100000">
                                          <p:val>
                                            <p:strVal val="#ppt_y"/>
                                          </p:val>
                                        </p:tav>
                                      </p:tavLst>
                                    </p:anim>
                                  </p:childTnLst>
                                </p:cTn>
                              </p:par>
                              <p:par>
                                <p:cTn id="37" presetID="2" presetClass="entr" presetSubtype="2" accel="50000" decel="50000" fill="hold" grpId="0" nodeType="withEffect">
                                  <p:stCondLst>
                                    <p:cond delay="0"/>
                                  </p:stCondLst>
                                  <p:childTnLst>
                                    <p:set>
                                      <p:cBhvr>
                                        <p:cTn id="38" dur="1" fill="hold">
                                          <p:stCondLst>
                                            <p:cond delay="0"/>
                                          </p:stCondLst>
                                        </p:cTn>
                                        <p:tgtEl>
                                          <p:spTgt spid="736259">
                                            <p:txEl>
                                              <p:pRg st="2" end="2"/>
                                            </p:txEl>
                                          </p:spTgt>
                                        </p:tgtEl>
                                        <p:attrNameLst>
                                          <p:attrName>style.visibility</p:attrName>
                                        </p:attrNameLst>
                                      </p:cBhvr>
                                      <p:to>
                                        <p:strVal val="visible"/>
                                      </p:to>
                                    </p:set>
                                    <p:anim calcmode="lin" valueType="num">
                                      <p:cBhvr additive="base">
                                        <p:cTn id="39" dur="500" fill="hold"/>
                                        <p:tgtEl>
                                          <p:spTgt spid="736259">
                                            <p:txEl>
                                              <p:pRg st="2" end="2"/>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736259">
                                            <p:txEl>
                                              <p:pRg st="2" end="2"/>
                                            </p:txEl>
                                          </p:spTgt>
                                        </p:tgtEl>
                                        <p:attrNameLst>
                                          <p:attrName>ppt_y</p:attrName>
                                        </p:attrNameLst>
                                      </p:cBhvr>
                                      <p:tavLst>
                                        <p:tav tm="0">
                                          <p:val>
                                            <p:strVal val="#ppt_y"/>
                                          </p:val>
                                        </p:tav>
                                        <p:tav tm="100000">
                                          <p:val>
                                            <p:strVal val="#ppt_y"/>
                                          </p:val>
                                        </p:tav>
                                      </p:tavLst>
                                    </p:anim>
                                  </p:childTnLst>
                                </p:cTn>
                              </p:par>
                              <p:par>
                                <p:cTn id="41" presetID="22" presetClass="entr" presetSubtype="1" fill="hold"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up)">
                                      <p:cBhvr>
                                        <p:cTn id="43" dur="500"/>
                                        <p:tgtEl>
                                          <p:spTgt spid="6"/>
                                        </p:tgtEl>
                                      </p:cBhvr>
                                    </p:animEffect>
                                  </p:childTnLst>
                                </p:cTn>
                              </p:par>
                            </p:childTnLst>
                          </p:cTn>
                        </p:par>
                        <p:par>
                          <p:cTn id="44" fill="hold" nodeType="afterGroup">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736336"/>
                                        </p:tgtEl>
                                        <p:attrNameLst>
                                          <p:attrName>style.visibility</p:attrName>
                                        </p:attrNameLst>
                                      </p:cBhvr>
                                      <p:to>
                                        <p:strVal val="visible"/>
                                      </p:to>
                                    </p:set>
                                    <p:animEffect transition="in" filter="wipe(left)">
                                      <p:cBhvr>
                                        <p:cTn id="47" dur="500"/>
                                        <p:tgtEl>
                                          <p:spTgt spid="73633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2" accel="50000" decel="50000" fill="hold" grpId="0" nodeType="clickEffect">
                                  <p:stCondLst>
                                    <p:cond delay="0"/>
                                  </p:stCondLst>
                                  <p:childTnLst>
                                    <p:set>
                                      <p:cBhvr>
                                        <p:cTn id="51" dur="1" fill="hold">
                                          <p:stCondLst>
                                            <p:cond delay="0"/>
                                          </p:stCondLst>
                                        </p:cTn>
                                        <p:tgtEl>
                                          <p:spTgt spid="736259">
                                            <p:txEl>
                                              <p:pRg st="3" end="3"/>
                                            </p:txEl>
                                          </p:spTgt>
                                        </p:tgtEl>
                                        <p:attrNameLst>
                                          <p:attrName>style.visibility</p:attrName>
                                        </p:attrNameLst>
                                      </p:cBhvr>
                                      <p:to>
                                        <p:strVal val="visible"/>
                                      </p:to>
                                    </p:set>
                                    <p:anim calcmode="lin" valueType="num">
                                      <p:cBhvr additive="base">
                                        <p:cTn id="52" dur="500" fill="hold"/>
                                        <p:tgtEl>
                                          <p:spTgt spid="736259">
                                            <p:txEl>
                                              <p:pRg st="3" end="3"/>
                                            </p:txEl>
                                          </p:spTgt>
                                        </p:tgtEl>
                                        <p:attrNameLst>
                                          <p:attrName>ppt_x</p:attrName>
                                        </p:attrNameLst>
                                      </p:cBhvr>
                                      <p:tavLst>
                                        <p:tav tm="0">
                                          <p:val>
                                            <p:strVal val="1+#ppt_w/2"/>
                                          </p:val>
                                        </p:tav>
                                        <p:tav tm="100000">
                                          <p:val>
                                            <p:strVal val="#ppt_x"/>
                                          </p:val>
                                        </p:tav>
                                      </p:tavLst>
                                    </p:anim>
                                    <p:anim calcmode="lin" valueType="num">
                                      <p:cBhvr additive="base">
                                        <p:cTn id="53" dur="500" fill="hold"/>
                                        <p:tgtEl>
                                          <p:spTgt spid="736259">
                                            <p:txEl>
                                              <p:pRg st="3" end="3"/>
                                            </p:txEl>
                                          </p:spTgt>
                                        </p:tgtEl>
                                        <p:attrNameLst>
                                          <p:attrName>ppt_y</p:attrName>
                                        </p:attrNameLst>
                                      </p:cBhvr>
                                      <p:tavLst>
                                        <p:tav tm="0">
                                          <p:val>
                                            <p:strVal val="#ppt_y"/>
                                          </p:val>
                                        </p:tav>
                                        <p:tav tm="100000">
                                          <p:val>
                                            <p:strVal val="#ppt_y"/>
                                          </p:val>
                                        </p:tav>
                                      </p:tavLst>
                                    </p:anim>
                                  </p:childTnLst>
                                </p:cTn>
                              </p:par>
                              <p:par>
                                <p:cTn id="54" presetID="22" presetClass="entr" presetSubtype="1" fill="hold" nodeType="with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wipe(up)">
                                      <p:cBhvr>
                                        <p:cTn id="56" dur="500"/>
                                        <p:tgtEl>
                                          <p:spTgt spid="9"/>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wipe(left)">
                                      <p:cBhvr>
                                        <p:cTn id="61" dur="500"/>
                                        <p:tgtEl>
                                          <p:spTgt spid="10"/>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127"/>
                                        </p:tgtEl>
                                        <p:attrNameLst>
                                          <p:attrName>style.visibility</p:attrName>
                                        </p:attrNameLst>
                                      </p:cBhvr>
                                      <p:to>
                                        <p:strVal val="visible"/>
                                      </p:to>
                                    </p:set>
                                    <p:animEffect transition="in" filter="wipe(up)">
                                      <p:cBhvr>
                                        <p:cTn id="64" dur="500"/>
                                        <p:tgtEl>
                                          <p:spTgt spid="127"/>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1" fill="hold" nodeType="click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wipe(up)">
                                      <p:cBhvr>
                                        <p:cTn id="69" dur="500"/>
                                        <p:tgtEl>
                                          <p:spTgt spid="12"/>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 presetClass="entr" presetSubtype="2" accel="50000" decel="50000" fill="hold" grpId="0" nodeType="clickEffect">
                                  <p:stCondLst>
                                    <p:cond delay="0"/>
                                  </p:stCondLst>
                                  <p:childTnLst>
                                    <p:set>
                                      <p:cBhvr>
                                        <p:cTn id="73" dur="1" fill="hold">
                                          <p:stCondLst>
                                            <p:cond delay="0"/>
                                          </p:stCondLst>
                                        </p:cTn>
                                        <p:tgtEl>
                                          <p:spTgt spid="736259">
                                            <p:txEl>
                                              <p:pRg st="4" end="4"/>
                                            </p:txEl>
                                          </p:spTgt>
                                        </p:tgtEl>
                                        <p:attrNameLst>
                                          <p:attrName>style.visibility</p:attrName>
                                        </p:attrNameLst>
                                      </p:cBhvr>
                                      <p:to>
                                        <p:strVal val="visible"/>
                                      </p:to>
                                    </p:set>
                                    <p:anim calcmode="lin" valueType="num">
                                      <p:cBhvr additive="base">
                                        <p:cTn id="74" dur="500" fill="hold"/>
                                        <p:tgtEl>
                                          <p:spTgt spid="736259">
                                            <p:txEl>
                                              <p:pRg st="4" end="4"/>
                                            </p:txEl>
                                          </p:spTgt>
                                        </p:tgtEl>
                                        <p:attrNameLst>
                                          <p:attrName>ppt_x</p:attrName>
                                        </p:attrNameLst>
                                      </p:cBhvr>
                                      <p:tavLst>
                                        <p:tav tm="0">
                                          <p:val>
                                            <p:strVal val="1+#ppt_w/2"/>
                                          </p:val>
                                        </p:tav>
                                        <p:tav tm="100000">
                                          <p:val>
                                            <p:strVal val="#ppt_x"/>
                                          </p:val>
                                        </p:tav>
                                      </p:tavLst>
                                    </p:anim>
                                    <p:anim calcmode="lin" valueType="num">
                                      <p:cBhvr additive="base">
                                        <p:cTn id="75" dur="500" fill="hold"/>
                                        <p:tgtEl>
                                          <p:spTgt spid="736259">
                                            <p:txEl>
                                              <p:pRg st="4" end="4"/>
                                            </p:txEl>
                                          </p:spTgt>
                                        </p:tgtEl>
                                        <p:attrNameLst>
                                          <p:attrName>ppt_y</p:attrName>
                                        </p:attrNameLst>
                                      </p:cBhvr>
                                      <p:tavLst>
                                        <p:tav tm="0">
                                          <p:val>
                                            <p:strVal val="#ppt_y"/>
                                          </p:val>
                                        </p:tav>
                                        <p:tav tm="100000">
                                          <p:val>
                                            <p:strVal val="#ppt_y"/>
                                          </p:val>
                                        </p:tav>
                                      </p:tavLst>
                                    </p:anim>
                                  </p:childTnLst>
                                </p:cTn>
                              </p:par>
                              <p:par>
                                <p:cTn id="76" presetID="2" presetClass="entr" presetSubtype="2" accel="50000" decel="50000" fill="hold" grpId="0" nodeType="withEffect">
                                  <p:stCondLst>
                                    <p:cond delay="0"/>
                                  </p:stCondLst>
                                  <p:childTnLst>
                                    <p:set>
                                      <p:cBhvr>
                                        <p:cTn id="77" dur="1" fill="hold">
                                          <p:stCondLst>
                                            <p:cond delay="0"/>
                                          </p:stCondLst>
                                        </p:cTn>
                                        <p:tgtEl>
                                          <p:spTgt spid="736259">
                                            <p:txEl>
                                              <p:pRg st="5" end="5"/>
                                            </p:txEl>
                                          </p:spTgt>
                                        </p:tgtEl>
                                        <p:attrNameLst>
                                          <p:attrName>style.visibility</p:attrName>
                                        </p:attrNameLst>
                                      </p:cBhvr>
                                      <p:to>
                                        <p:strVal val="visible"/>
                                      </p:to>
                                    </p:set>
                                    <p:anim calcmode="lin" valueType="num">
                                      <p:cBhvr additive="base">
                                        <p:cTn id="78" dur="500" fill="hold"/>
                                        <p:tgtEl>
                                          <p:spTgt spid="736259">
                                            <p:txEl>
                                              <p:pRg st="5" end="5"/>
                                            </p:txEl>
                                          </p:spTgt>
                                        </p:tgtEl>
                                        <p:attrNameLst>
                                          <p:attrName>ppt_x</p:attrName>
                                        </p:attrNameLst>
                                      </p:cBhvr>
                                      <p:tavLst>
                                        <p:tav tm="0">
                                          <p:val>
                                            <p:strVal val="1+#ppt_w/2"/>
                                          </p:val>
                                        </p:tav>
                                        <p:tav tm="100000">
                                          <p:val>
                                            <p:strVal val="#ppt_x"/>
                                          </p:val>
                                        </p:tav>
                                      </p:tavLst>
                                    </p:anim>
                                    <p:anim calcmode="lin" valueType="num">
                                      <p:cBhvr additive="base">
                                        <p:cTn id="79" dur="500" fill="hold"/>
                                        <p:tgtEl>
                                          <p:spTgt spid="73625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nimBg="1"/>
      <p:bldP spid="736337" grpId="0" animBg="1"/>
      <p:bldP spid="736336" grpId="0" animBg="1"/>
      <p:bldP spid="736259" grpId="0" build="p"/>
      <p:bldP spid="96" grpId="0" animBg="1"/>
      <p:bldP spid="127"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6337" name="Rectangle 81"/>
          <p:cNvSpPr>
            <a:spLocks noChangeArrowheads="1"/>
          </p:cNvSpPr>
          <p:nvPr/>
        </p:nvSpPr>
        <p:spPr bwMode="auto">
          <a:xfrm>
            <a:off x="2540000" y="4563805"/>
            <a:ext cx="2946400" cy="1816100"/>
          </a:xfrm>
          <a:prstGeom prst="rect">
            <a:avLst/>
          </a:prstGeom>
          <a:solidFill>
            <a:srgbClr val="C0D2FE"/>
          </a:solidFill>
          <a:ln w="19050">
            <a:solidFill>
              <a:schemeClr val="tx1"/>
            </a:solidFill>
            <a:miter lim="800000"/>
            <a:headEnd/>
            <a:tailEnd/>
          </a:ln>
        </p:spPr>
        <p:txBody>
          <a:bodyPr wrap="none" lIns="90478" tIns="44445" rIns="90478" bIns="44445" anchor="ctr"/>
          <a:lstStyle/>
          <a:p>
            <a:endParaRPr lang="en-US"/>
          </a:p>
        </p:txBody>
      </p:sp>
      <p:sp>
        <p:nvSpPr>
          <p:cNvPr id="736336" name="Rectangle 80"/>
          <p:cNvSpPr>
            <a:spLocks noChangeArrowheads="1"/>
          </p:cNvSpPr>
          <p:nvPr/>
        </p:nvSpPr>
        <p:spPr bwMode="auto">
          <a:xfrm>
            <a:off x="7181850" y="4571743"/>
            <a:ext cx="757238" cy="285750"/>
          </a:xfrm>
          <a:prstGeom prst="rect">
            <a:avLst/>
          </a:prstGeom>
          <a:solidFill>
            <a:srgbClr val="FF66CC"/>
          </a:solidFill>
          <a:ln w="19050">
            <a:solidFill>
              <a:schemeClr val="tx1"/>
            </a:solidFill>
            <a:miter lim="800000"/>
            <a:headEnd/>
            <a:tailEnd/>
          </a:ln>
        </p:spPr>
        <p:txBody>
          <a:bodyPr wrap="none" lIns="90478" tIns="44445" rIns="90478" bIns="44445" anchor="ctr"/>
          <a:lstStyle/>
          <a:p>
            <a:endParaRPr lang="en-US"/>
          </a:p>
        </p:txBody>
      </p:sp>
      <p:sp>
        <p:nvSpPr>
          <p:cNvPr id="736334" name="Rectangle 78"/>
          <p:cNvSpPr>
            <a:spLocks noChangeArrowheads="1"/>
          </p:cNvSpPr>
          <p:nvPr/>
        </p:nvSpPr>
        <p:spPr bwMode="auto">
          <a:xfrm>
            <a:off x="6789738" y="3347780"/>
            <a:ext cx="1439862" cy="282575"/>
          </a:xfrm>
          <a:prstGeom prst="rect">
            <a:avLst/>
          </a:prstGeom>
          <a:solidFill>
            <a:srgbClr val="C0D2FE"/>
          </a:solidFill>
          <a:ln w="19050">
            <a:solidFill>
              <a:schemeClr val="tx1"/>
            </a:solidFill>
            <a:miter lim="800000"/>
            <a:headEnd/>
            <a:tailEnd/>
          </a:ln>
        </p:spPr>
        <p:txBody>
          <a:bodyPr wrap="none" lIns="90478" tIns="44445" rIns="90478" bIns="44445" anchor="ctr"/>
          <a:lstStyle/>
          <a:p>
            <a:endParaRPr lang="en-US"/>
          </a:p>
        </p:txBody>
      </p:sp>
      <p:sp>
        <p:nvSpPr>
          <p:cNvPr id="736332" name="Rectangle 76"/>
          <p:cNvSpPr>
            <a:spLocks noChangeArrowheads="1"/>
          </p:cNvSpPr>
          <p:nvPr/>
        </p:nvSpPr>
        <p:spPr bwMode="auto">
          <a:xfrm>
            <a:off x="792163" y="3355718"/>
            <a:ext cx="5989637" cy="276225"/>
          </a:xfrm>
          <a:prstGeom prst="rect">
            <a:avLst/>
          </a:prstGeom>
          <a:solidFill>
            <a:srgbClr val="C0D2FE"/>
          </a:solidFill>
          <a:ln w="19050">
            <a:solidFill>
              <a:schemeClr val="tx1"/>
            </a:solidFill>
            <a:miter lim="800000"/>
            <a:headEnd/>
            <a:tailEnd/>
          </a:ln>
        </p:spPr>
        <p:txBody>
          <a:bodyPr wrap="none" lIns="90478" tIns="44445" rIns="90478" bIns="44445" anchor="ctr"/>
          <a:lstStyle/>
          <a:p>
            <a:endParaRPr lang="en-US"/>
          </a:p>
        </p:txBody>
      </p:sp>
      <p:sp>
        <p:nvSpPr>
          <p:cNvPr id="46085" name="Rectangle 2"/>
          <p:cNvSpPr>
            <a:spLocks noGrp="1" noChangeArrowheads="1"/>
          </p:cNvSpPr>
          <p:nvPr>
            <p:ph type="title"/>
          </p:nvPr>
        </p:nvSpPr>
        <p:spPr>
          <a:xfrm>
            <a:off x="1933575" y="152400"/>
            <a:ext cx="4826000" cy="503238"/>
          </a:xfrm>
          <a:noFill/>
        </p:spPr>
        <p:txBody>
          <a:bodyPr wrap="none" lIns="63500" tIns="25400" rIns="63500" bIns="25400" anchor="t">
            <a:spAutoFit/>
          </a:bodyPr>
          <a:lstStyle/>
          <a:p>
            <a:r>
              <a:rPr lang="en-US" altLang="ko-KR">
                <a:latin typeface="Helvetica" charset="0"/>
                <a:ea typeface="굴림" charset="0"/>
                <a:cs typeface="굴림" charset="0"/>
              </a:rPr>
              <a:t>Fully Associative Cache</a:t>
            </a:r>
          </a:p>
        </p:txBody>
      </p:sp>
      <p:sp>
        <p:nvSpPr>
          <p:cNvPr id="736259" name="Rectangle 3"/>
          <p:cNvSpPr>
            <a:spLocks noGrp="1" noChangeArrowheads="1"/>
          </p:cNvSpPr>
          <p:nvPr>
            <p:ph type="body" idx="1"/>
          </p:nvPr>
        </p:nvSpPr>
        <p:spPr>
          <a:xfrm>
            <a:off x="301399" y="1060021"/>
            <a:ext cx="8458200" cy="1957459"/>
          </a:xfrm>
          <a:noFill/>
        </p:spPr>
        <p:txBody>
          <a:bodyPr lIns="63500" tIns="25400" rIns="63500" bIns="25400">
            <a:spAutoFit/>
          </a:bodyPr>
          <a:lstStyle/>
          <a:p>
            <a:pPr>
              <a:lnSpc>
                <a:spcPct val="80000"/>
              </a:lnSpc>
              <a:spcBef>
                <a:spcPct val="20000"/>
              </a:spcBef>
            </a:pPr>
            <a:r>
              <a:rPr lang="en-US" altLang="ko-KR" sz="2400" dirty="0">
                <a:solidFill>
                  <a:schemeClr val="hlink"/>
                </a:solidFill>
                <a:latin typeface="Helvetica" charset="0"/>
                <a:ea typeface="굴림" charset="0"/>
                <a:cs typeface="굴림" charset="0"/>
              </a:rPr>
              <a:t>Fully Associative</a:t>
            </a:r>
            <a:r>
              <a:rPr lang="en-US" altLang="ko-KR" sz="2400" dirty="0">
                <a:latin typeface="Helvetica" charset="0"/>
                <a:ea typeface="굴림" charset="0"/>
                <a:cs typeface="굴림" charset="0"/>
              </a:rPr>
              <a:t>: Every block can hold any line</a:t>
            </a:r>
          </a:p>
          <a:p>
            <a:pPr lvl="1">
              <a:lnSpc>
                <a:spcPct val="80000"/>
              </a:lnSpc>
              <a:spcBef>
                <a:spcPct val="20000"/>
              </a:spcBef>
            </a:pPr>
            <a:r>
              <a:rPr lang="en-US" altLang="ko-KR" sz="2000" dirty="0">
                <a:latin typeface="Helvetica" charset="0"/>
                <a:ea typeface="굴림" charset="0"/>
                <a:cs typeface="굴림" charset="0"/>
              </a:rPr>
              <a:t>Address does not include a cache index</a:t>
            </a:r>
          </a:p>
          <a:p>
            <a:pPr lvl="1">
              <a:lnSpc>
                <a:spcPct val="80000"/>
              </a:lnSpc>
              <a:spcBef>
                <a:spcPct val="20000"/>
              </a:spcBef>
            </a:pPr>
            <a:r>
              <a:rPr lang="en-US" altLang="ko-KR" sz="2000" dirty="0">
                <a:latin typeface="Helvetica" charset="0"/>
                <a:ea typeface="굴림" charset="0"/>
                <a:cs typeface="굴림" charset="0"/>
              </a:rPr>
              <a:t>Compare Cache Tags of all Cache Entries in Parallel</a:t>
            </a:r>
          </a:p>
          <a:p>
            <a:pPr>
              <a:lnSpc>
                <a:spcPct val="80000"/>
              </a:lnSpc>
              <a:spcBef>
                <a:spcPct val="20000"/>
              </a:spcBef>
            </a:pPr>
            <a:r>
              <a:rPr lang="en-US" altLang="ko-KR" sz="2400" dirty="0">
                <a:latin typeface="Helvetica" charset="0"/>
                <a:ea typeface="굴림" charset="0"/>
                <a:cs typeface="굴림" charset="0"/>
              </a:rPr>
              <a:t>Example: Block Size=32B blocks</a:t>
            </a:r>
          </a:p>
          <a:p>
            <a:pPr lvl="1">
              <a:lnSpc>
                <a:spcPct val="80000"/>
              </a:lnSpc>
              <a:spcBef>
                <a:spcPct val="20000"/>
              </a:spcBef>
            </a:pPr>
            <a:r>
              <a:rPr lang="en-US" altLang="ko-KR" sz="2000" dirty="0">
                <a:latin typeface="Helvetica" charset="0"/>
                <a:ea typeface="굴림" charset="0"/>
                <a:cs typeface="굴림" charset="0"/>
              </a:rPr>
              <a:t>We need N 27-bit comparators</a:t>
            </a:r>
          </a:p>
          <a:p>
            <a:pPr lvl="1">
              <a:lnSpc>
                <a:spcPct val="80000"/>
              </a:lnSpc>
              <a:spcBef>
                <a:spcPct val="20000"/>
              </a:spcBef>
            </a:pPr>
            <a:r>
              <a:rPr lang="en-US" altLang="ko-KR" sz="2000" dirty="0">
                <a:latin typeface="Helvetica" charset="0"/>
                <a:ea typeface="굴림" charset="0"/>
                <a:cs typeface="굴림" charset="0"/>
              </a:rPr>
              <a:t>Still have byte select to choose from within </a:t>
            </a:r>
            <a:r>
              <a:rPr lang="en-US" altLang="ko-KR" sz="2000" dirty="0" smtClean="0">
                <a:latin typeface="Helvetica" charset="0"/>
                <a:ea typeface="굴림" charset="0"/>
                <a:cs typeface="굴림" charset="0"/>
              </a:rPr>
              <a:t>block</a:t>
            </a:r>
            <a:endParaRPr lang="en-US" altLang="ko-KR" sz="2000" dirty="0">
              <a:latin typeface="Helvetica" charset="0"/>
              <a:ea typeface="굴림" charset="0"/>
              <a:cs typeface="굴림" charset="0"/>
            </a:endParaRPr>
          </a:p>
        </p:txBody>
      </p:sp>
      <p:grpSp>
        <p:nvGrpSpPr>
          <p:cNvPr id="2" name="Group 69"/>
          <p:cNvGrpSpPr>
            <a:grpSpLocks/>
          </p:cNvGrpSpPr>
          <p:nvPr/>
        </p:nvGrpSpPr>
        <p:grpSpPr bwMode="auto">
          <a:xfrm>
            <a:off x="5867400" y="4246305"/>
            <a:ext cx="2887663" cy="2127250"/>
            <a:chOff x="3696" y="2496"/>
            <a:chExt cx="1819" cy="1340"/>
          </a:xfrm>
        </p:grpSpPr>
        <p:sp>
          <p:nvSpPr>
            <p:cNvPr id="46138" name="Rectangle 4"/>
            <p:cNvSpPr>
              <a:spLocks noChangeArrowheads="1"/>
            </p:cNvSpPr>
            <p:nvPr/>
          </p:nvSpPr>
          <p:spPr bwMode="auto">
            <a:xfrm>
              <a:off x="3717" y="2700"/>
              <a:ext cx="1760" cy="113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139" name="Line 5"/>
            <p:cNvSpPr>
              <a:spLocks noChangeShapeType="1"/>
            </p:cNvSpPr>
            <p:nvPr/>
          </p:nvSpPr>
          <p:spPr bwMode="auto">
            <a:xfrm>
              <a:off x="3717" y="2884"/>
              <a:ext cx="17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40" name="Line 6"/>
            <p:cNvSpPr>
              <a:spLocks noChangeShapeType="1"/>
            </p:cNvSpPr>
            <p:nvPr/>
          </p:nvSpPr>
          <p:spPr bwMode="auto">
            <a:xfrm>
              <a:off x="3717" y="3076"/>
              <a:ext cx="17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41" name="Line 7"/>
            <p:cNvSpPr>
              <a:spLocks noChangeShapeType="1"/>
            </p:cNvSpPr>
            <p:nvPr/>
          </p:nvSpPr>
          <p:spPr bwMode="auto">
            <a:xfrm>
              <a:off x="3717" y="3268"/>
              <a:ext cx="17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42" name="Line 8"/>
            <p:cNvSpPr>
              <a:spLocks noChangeShapeType="1"/>
            </p:cNvSpPr>
            <p:nvPr/>
          </p:nvSpPr>
          <p:spPr bwMode="auto">
            <a:xfrm>
              <a:off x="3717" y="3460"/>
              <a:ext cx="17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43" name="Rectangle 9"/>
            <p:cNvSpPr>
              <a:spLocks noChangeArrowheads="1"/>
            </p:cNvSpPr>
            <p:nvPr/>
          </p:nvSpPr>
          <p:spPr bwMode="auto">
            <a:xfrm>
              <a:off x="4560" y="3495"/>
              <a:ext cx="17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a:latin typeface="Times New Roman" charset="0"/>
                  <a:ea typeface="굴림" charset="0"/>
                  <a:cs typeface="굴림" charset="0"/>
                </a:rPr>
                <a:t>:</a:t>
              </a:r>
            </a:p>
          </p:txBody>
        </p:sp>
        <p:sp>
          <p:nvSpPr>
            <p:cNvPr id="46144" name="Rectangle 10"/>
            <p:cNvSpPr>
              <a:spLocks noChangeArrowheads="1"/>
            </p:cNvSpPr>
            <p:nvPr/>
          </p:nvSpPr>
          <p:spPr bwMode="auto">
            <a:xfrm>
              <a:off x="3922" y="2496"/>
              <a:ext cx="78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ko-KR" altLang="en-US" sz="1600">
                  <a:latin typeface="Times New Roman" charset="0"/>
                  <a:ea typeface="굴림" charset="0"/>
                  <a:cs typeface="굴림" charset="0"/>
                </a:rPr>
                <a:t> </a:t>
              </a:r>
              <a:r>
                <a:rPr lang="en-US" altLang="ko-KR" sz="1600">
                  <a:latin typeface="Times New Roman" charset="0"/>
                  <a:ea typeface="굴림" charset="0"/>
                  <a:cs typeface="굴림" charset="0"/>
                </a:rPr>
                <a:t>Cache Data</a:t>
              </a:r>
            </a:p>
          </p:txBody>
        </p:sp>
        <p:sp>
          <p:nvSpPr>
            <p:cNvPr id="46145" name="Rectangle 11"/>
            <p:cNvSpPr>
              <a:spLocks noChangeArrowheads="1"/>
            </p:cNvSpPr>
            <p:nvPr/>
          </p:nvSpPr>
          <p:spPr bwMode="auto">
            <a:xfrm>
              <a:off x="4992" y="2688"/>
              <a:ext cx="45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Times New Roman" charset="0"/>
                  <a:ea typeface="굴림" charset="0"/>
                  <a:cs typeface="굴림" charset="0"/>
                </a:rPr>
                <a:t>Byte 0</a:t>
              </a:r>
            </a:p>
          </p:txBody>
        </p:sp>
        <p:sp>
          <p:nvSpPr>
            <p:cNvPr id="46146" name="Line 30"/>
            <p:cNvSpPr>
              <a:spLocks noChangeShapeType="1"/>
            </p:cNvSpPr>
            <p:nvPr/>
          </p:nvSpPr>
          <p:spPr bwMode="auto">
            <a:xfrm>
              <a:off x="5005" y="2700"/>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47" name="Rectangle 31"/>
            <p:cNvSpPr>
              <a:spLocks noChangeArrowheads="1"/>
            </p:cNvSpPr>
            <p:nvPr/>
          </p:nvSpPr>
          <p:spPr bwMode="auto">
            <a:xfrm>
              <a:off x="4512" y="2688"/>
              <a:ext cx="480" cy="210"/>
            </a:xfrm>
            <a:prstGeom prst="rect">
              <a:avLst/>
            </a:prstGeom>
            <a:solidFill>
              <a:srgbClr val="C0D2FE"/>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600">
                  <a:latin typeface="Times New Roman" charset="0"/>
                  <a:ea typeface="굴림" charset="0"/>
                  <a:cs typeface="굴림" charset="0"/>
                </a:rPr>
                <a:t>Byte 1</a:t>
              </a:r>
            </a:p>
          </p:txBody>
        </p:sp>
        <p:sp>
          <p:nvSpPr>
            <p:cNvPr id="46148" name="Line 32"/>
            <p:cNvSpPr>
              <a:spLocks noChangeShapeType="1"/>
            </p:cNvSpPr>
            <p:nvPr/>
          </p:nvSpPr>
          <p:spPr bwMode="auto">
            <a:xfrm>
              <a:off x="4525" y="2700"/>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49" name="Rectangle 33"/>
            <p:cNvSpPr>
              <a:spLocks noChangeArrowheads="1"/>
            </p:cNvSpPr>
            <p:nvPr/>
          </p:nvSpPr>
          <p:spPr bwMode="auto">
            <a:xfrm>
              <a:off x="3696" y="2688"/>
              <a:ext cx="52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Times New Roman" charset="0"/>
                  <a:ea typeface="굴림" charset="0"/>
                  <a:cs typeface="굴림" charset="0"/>
                </a:rPr>
                <a:t>Byte 31</a:t>
              </a:r>
            </a:p>
          </p:txBody>
        </p:sp>
        <p:sp>
          <p:nvSpPr>
            <p:cNvPr id="46150" name="Line 34"/>
            <p:cNvSpPr>
              <a:spLocks noChangeShapeType="1"/>
            </p:cNvSpPr>
            <p:nvPr/>
          </p:nvSpPr>
          <p:spPr bwMode="auto">
            <a:xfrm>
              <a:off x="4189" y="2700"/>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51" name="Rectangle 35"/>
            <p:cNvSpPr>
              <a:spLocks noChangeArrowheads="1"/>
            </p:cNvSpPr>
            <p:nvPr/>
          </p:nvSpPr>
          <p:spPr bwMode="auto">
            <a:xfrm rot="-5400000">
              <a:off x="4275" y="2634"/>
              <a:ext cx="17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a:latin typeface="Times New Roman" charset="0"/>
                  <a:ea typeface="굴림" charset="0"/>
                  <a:cs typeface="굴림" charset="0"/>
                </a:rPr>
                <a:t>:</a:t>
              </a:r>
            </a:p>
          </p:txBody>
        </p:sp>
        <p:sp>
          <p:nvSpPr>
            <p:cNvPr id="46152" name="Rectangle 36"/>
            <p:cNvSpPr>
              <a:spLocks noChangeArrowheads="1"/>
            </p:cNvSpPr>
            <p:nvPr/>
          </p:nvSpPr>
          <p:spPr bwMode="auto">
            <a:xfrm>
              <a:off x="4992" y="2880"/>
              <a:ext cx="52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Times New Roman" charset="0"/>
                  <a:ea typeface="굴림" charset="0"/>
                  <a:cs typeface="굴림" charset="0"/>
                </a:rPr>
                <a:t>Byte 32</a:t>
              </a:r>
            </a:p>
          </p:txBody>
        </p:sp>
        <p:sp>
          <p:nvSpPr>
            <p:cNvPr id="46153" name="Line 37"/>
            <p:cNvSpPr>
              <a:spLocks noChangeShapeType="1"/>
            </p:cNvSpPr>
            <p:nvPr/>
          </p:nvSpPr>
          <p:spPr bwMode="auto">
            <a:xfrm>
              <a:off x="5005" y="2892"/>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54" name="Rectangle 38"/>
            <p:cNvSpPr>
              <a:spLocks noChangeArrowheads="1"/>
            </p:cNvSpPr>
            <p:nvPr/>
          </p:nvSpPr>
          <p:spPr bwMode="auto">
            <a:xfrm>
              <a:off x="4512" y="2880"/>
              <a:ext cx="52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Times New Roman" charset="0"/>
                  <a:ea typeface="굴림" charset="0"/>
                  <a:cs typeface="굴림" charset="0"/>
                </a:rPr>
                <a:t>Byte 33</a:t>
              </a:r>
            </a:p>
          </p:txBody>
        </p:sp>
        <p:sp>
          <p:nvSpPr>
            <p:cNvPr id="46155" name="Line 39"/>
            <p:cNvSpPr>
              <a:spLocks noChangeShapeType="1"/>
            </p:cNvSpPr>
            <p:nvPr/>
          </p:nvSpPr>
          <p:spPr bwMode="auto">
            <a:xfrm>
              <a:off x="4525" y="2892"/>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56" name="Rectangle 40"/>
            <p:cNvSpPr>
              <a:spLocks noChangeArrowheads="1"/>
            </p:cNvSpPr>
            <p:nvPr/>
          </p:nvSpPr>
          <p:spPr bwMode="auto">
            <a:xfrm>
              <a:off x="3696" y="2880"/>
              <a:ext cx="52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Times New Roman" charset="0"/>
                  <a:ea typeface="굴림" charset="0"/>
                  <a:cs typeface="굴림" charset="0"/>
                </a:rPr>
                <a:t>Byte 63</a:t>
              </a:r>
            </a:p>
          </p:txBody>
        </p:sp>
        <p:sp>
          <p:nvSpPr>
            <p:cNvPr id="46157" name="Line 41"/>
            <p:cNvSpPr>
              <a:spLocks noChangeShapeType="1"/>
            </p:cNvSpPr>
            <p:nvPr/>
          </p:nvSpPr>
          <p:spPr bwMode="auto">
            <a:xfrm>
              <a:off x="4189" y="2892"/>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58" name="Rectangle 42"/>
            <p:cNvSpPr>
              <a:spLocks noChangeArrowheads="1"/>
            </p:cNvSpPr>
            <p:nvPr/>
          </p:nvSpPr>
          <p:spPr bwMode="auto">
            <a:xfrm rot="-5400000">
              <a:off x="4275" y="2826"/>
              <a:ext cx="17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a:latin typeface="Times New Roman" charset="0"/>
                  <a:ea typeface="굴림" charset="0"/>
                  <a:cs typeface="굴림" charset="0"/>
                </a:rPr>
                <a:t>:</a:t>
              </a:r>
            </a:p>
          </p:txBody>
        </p:sp>
      </p:grpSp>
      <p:grpSp>
        <p:nvGrpSpPr>
          <p:cNvPr id="3" name="Group 73"/>
          <p:cNvGrpSpPr>
            <a:grpSpLocks/>
          </p:cNvGrpSpPr>
          <p:nvPr/>
        </p:nvGrpSpPr>
        <p:grpSpPr bwMode="auto">
          <a:xfrm>
            <a:off x="2522538" y="4246305"/>
            <a:ext cx="3625850" cy="2127250"/>
            <a:chOff x="1589" y="2496"/>
            <a:chExt cx="2284" cy="1340"/>
          </a:xfrm>
        </p:grpSpPr>
        <p:grpSp>
          <p:nvGrpSpPr>
            <p:cNvPr id="46122" name="Group 70"/>
            <p:cNvGrpSpPr>
              <a:grpSpLocks/>
            </p:cNvGrpSpPr>
            <p:nvPr/>
          </p:nvGrpSpPr>
          <p:grpSpPr bwMode="auto">
            <a:xfrm>
              <a:off x="3264" y="2496"/>
              <a:ext cx="609" cy="1340"/>
              <a:chOff x="3264" y="2496"/>
              <a:chExt cx="609" cy="1340"/>
            </a:xfrm>
          </p:grpSpPr>
          <p:sp>
            <p:nvSpPr>
              <p:cNvPr id="46131" name="Rectangle 23"/>
              <p:cNvSpPr>
                <a:spLocks noChangeArrowheads="1"/>
              </p:cNvSpPr>
              <p:nvPr/>
            </p:nvSpPr>
            <p:spPr bwMode="auto">
              <a:xfrm>
                <a:off x="3525" y="2700"/>
                <a:ext cx="128" cy="113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132" name="Rectangle 24"/>
              <p:cNvSpPr>
                <a:spLocks noChangeArrowheads="1"/>
              </p:cNvSpPr>
              <p:nvPr/>
            </p:nvSpPr>
            <p:spPr bwMode="auto">
              <a:xfrm>
                <a:off x="3264" y="2496"/>
                <a:ext cx="60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Times New Roman" charset="0"/>
                    <a:ea typeface="굴림" charset="0"/>
                    <a:cs typeface="굴림" charset="0"/>
                  </a:rPr>
                  <a:t>Valid Bit</a:t>
                </a:r>
              </a:p>
            </p:txBody>
          </p:sp>
          <p:sp>
            <p:nvSpPr>
              <p:cNvPr id="46133" name="Line 25"/>
              <p:cNvSpPr>
                <a:spLocks noChangeShapeType="1"/>
              </p:cNvSpPr>
              <p:nvPr/>
            </p:nvSpPr>
            <p:spPr bwMode="auto">
              <a:xfrm flipH="1">
                <a:off x="3509" y="2884"/>
                <a:ext cx="1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34" name="Line 26"/>
              <p:cNvSpPr>
                <a:spLocks noChangeShapeType="1"/>
              </p:cNvSpPr>
              <p:nvPr/>
            </p:nvSpPr>
            <p:spPr bwMode="auto">
              <a:xfrm flipH="1">
                <a:off x="3509" y="3076"/>
                <a:ext cx="1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35" name="Line 27"/>
              <p:cNvSpPr>
                <a:spLocks noChangeShapeType="1"/>
              </p:cNvSpPr>
              <p:nvPr/>
            </p:nvSpPr>
            <p:spPr bwMode="auto">
              <a:xfrm flipH="1">
                <a:off x="3509" y="3268"/>
                <a:ext cx="1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36" name="Line 28"/>
              <p:cNvSpPr>
                <a:spLocks noChangeShapeType="1"/>
              </p:cNvSpPr>
              <p:nvPr/>
            </p:nvSpPr>
            <p:spPr bwMode="auto">
              <a:xfrm flipH="1">
                <a:off x="3509" y="3460"/>
                <a:ext cx="1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37" name="Rectangle 29"/>
              <p:cNvSpPr>
                <a:spLocks noChangeArrowheads="1"/>
              </p:cNvSpPr>
              <p:nvPr/>
            </p:nvSpPr>
            <p:spPr bwMode="auto">
              <a:xfrm>
                <a:off x="3504" y="3495"/>
                <a:ext cx="17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a:latin typeface="Times New Roman" charset="0"/>
                    <a:ea typeface="굴림" charset="0"/>
                    <a:cs typeface="굴림" charset="0"/>
                  </a:rPr>
                  <a:t>:</a:t>
                </a:r>
              </a:p>
            </p:txBody>
          </p:sp>
        </p:grpSp>
        <p:grpSp>
          <p:nvGrpSpPr>
            <p:cNvPr id="46123" name="Group 71"/>
            <p:cNvGrpSpPr>
              <a:grpSpLocks/>
            </p:cNvGrpSpPr>
            <p:nvPr/>
          </p:nvGrpSpPr>
          <p:grpSpPr bwMode="auto">
            <a:xfrm>
              <a:off x="1589" y="2496"/>
              <a:ext cx="1888" cy="1340"/>
              <a:chOff x="1589" y="2496"/>
              <a:chExt cx="1888" cy="1340"/>
            </a:xfrm>
          </p:grpSpPr>
          <p:sp>
            <p:nvSpPr>
              <p:cNvPr id="46124" name="Rectangle 16"/>
              <p:cNvSpPr>
                <a:spLocks noChangeArrowheads="1"/>
              </p:cNvSpPr>
              <p:nvPr/>
            </p:nvSpPr>
            <p:spPr bwMode="auto">
              <a:xfrm>
                <a:off x="1605" y="2700"/>
                <a:ext cx="1856" cy="113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125" name="Line 17"/>
              <p:cNvSpPr>
                <a:spLocks noChangeShapeType="1"/>
              </p:cNvSpPr>
              <p:nvPr/>
            </p:nvSpPr>
            <p:spPr bwMode="auto">
              <a:xfrm flipH="1">
                <a:off x="1589" y="2884"/>
                <a:ext cx="18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26" name="Line 18"/>
              <p:cNvSpPr>
                <a:spLocks noChangeShapeType="1"/>
              </p:cNvSpPr>
              <p:nvPr/>
            </p:nvSpPr>
            <p:spPr bwMode="auto">
              <a:xfrm flipH="1">
                <a:off x="1589" y="3076"/>
                <a:ext cx="18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27" name="Line 19"/>
              <p:cNvSpPr>
                <a:spLocks noChangeShapeType="1"/>
              </p:cNvSpPr>
              <p:nvPr/>
            </p:nvSpPr>
            <p:spPr bwMode="auto">
              <a:xfrm flipH="1">
                <a:off x="1589" y="3268"/>
                <a:ext cx="18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28" name="Line 20"/>
              <p:cNvSpPr>
                <a:spLocks noChangeShapeType="1"/>
              </p:cNvSpPr>
              <p:nvPr/>
            </p:nvSpPr>
            <p:spPr bwMode="auto">
              <a:xfrm flipH="1">
                <a:off x="1589" y="3460"/>
                <a:ext cx="18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29" name="Rectangle 21"/>
              <p:cNvSpPr>
                <a:spLocks noChangeArrowheads="1"/>
              </p:cNvSpPr>
              <p:nvPr/>
            </p:nvSpPr>
            <p:spPr bwMode="auto">
              <a:xfrm>
                <a:off x="2352" y="3495"/>
                <a:ext cx="17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a:latin typeface="Times New Roman" charset="0"/>
                    <a:ea typeface="굴림" charset="0"/>
                    <a:cs typeface="굴림" charset="0"/>
                  </a:rPr>
                  <a:t>:</a:t>
                </a:r>
              </a:p>
            </p:txBody>
          </p:sp>
          <p:sp>
            <p:nvSpPr>
              <p:cNvPr id="46130" name="Rectangle 43"/>
              <p:cNvSpPr>
                <a:spLocks noChangeArrowheads="1"/>
              </p:cNvSpPr>
              <p:nvPr/>
            </p:nvSpPr>
            <p:spPr bwMode="auto">
              <a:xfrm>
                <a:off x="2244" y="2496"/>
                <a:ext cx="73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ko-KR" altLang="en-US" sz="1600">
                    <a:latin typeface="Times New Roman" charset="0"/>
                    <a:ea typeface="굴림" charset="0"/>
                    <a:cs typeface="굴림" charset="0"/>
                  </a:rPr>
                  <a:t> </a:t>
                </a:r>
                <a:r>
                  <a:rPr lang="en-US" altLang="ko-KR" sz="1600">
                    <a:latin typeface="Times New Roman" charset="0"/>
                    <a:ea typeface="굴림" charset="0"/>
                    <a:cs typeface="굴림" charset="0"/>
                  </a:rPr>
                  <a:t>Cache Tag</a:t>
                </a:r>
              </a:p>
            </p:txBody>
          </p:sp>
        </p:grpSp>
      </p:grpSp>
      <p:grpSp>
        <p:nvGrpSpPr>
          <p:cNvPr id="6" name="Group 77"/>
          <p:cNvGrpSpPr>
            <a:grpSpLocks/>
          </p:cNvGrpSpPr>
          <p:nvPr/>
        </p:nvGrpSpPr>
        <p:grpSpPr bwMode="auto">
          <a:xfrm>
            <a:off x="762000" y="3027105"/>
            <a:ext cx="7521575" cy="638175"/>
            <a:chOff x="480" y="1728"/>
            <a:chExt cx="4738" cy="402"/>
          </a:xfrm>
        </p:grpSpPr>
        <p:sp>
          <p:nvSpPr>
            <p:cNvPr id="46115" name="Rectangle 12"/>
            <p:cNvSpPr>
              <a:spLocks noChangeArrowheads="1"/>
            </p:cNvSpPr>
            <p:nvPr/>
          </p:nvSpPr>
          <p:spPr bwMode="auto">
            <a:xfrm>
              <a:off x="501" y="1932"/>
              <a:ext cx="4688"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116" name="Rectangle 13"/>
            <p:cNvSpPr>
              <a:spLocks noChangeArrowheads="1"/>
            </p:cNvSpPr>
            <p:nvPr/>
          </p:nvSpPr>
          <p:spPr bwMode="auto">
            <a:xfrm>
              <a:off x="5040" y="1728"/>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Times New Roman" charset="0"/>
                  <a:ea typeface="굴림" charset="0"/>
                  <a:cs typeface="굴림" charset="0"/>
                </a:rPr>
                <a:t>0</a:t>
              </a:r>
            </a:p>
          </p:txBody>
        </p:sp>
        <p:sp>
          <p:nvSpPr>
            <p:cNvPr id="46117" name="Rectangle 14"/>
            <p:cNvSpPr>
              <a:spLocks noChangeArrowheads="1"/>
            </p:cNvSpPr>
            <p:nvPr/>
          </p:nvSpPr>
          <p:spPr bwMode="auto">
            <a:xfrm>
              <a:off x="4128" y="1728"/>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Times New Roman" charset="0"/>
                  <a:ea typeface="굴림" charset="0"/>
                  <a:cs typeface="굴림" charset="0"/>
                </a:rPr>
                <a:t>4</a:t>
              </a:r>
            </a:p>
          </p:txBody>
        </p:sp>
        <p:sp>
          <p:nvSpPr>
            <p:cNvPr id="46118" name="Rectangle 22"/>
            <p:cNvSpPr>
              <a:spLocks noChangeArrowheads="1"/>
            </p:cNvSpPr>
            <p:nvPr/>
          </p:nvSpPr>
          <p:spPr bwMode="auto">
            <a:xfrm>
              <a:off x="1968" y="1920"/>
              <a:ext cx="144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Times New Roman" charset="0"/>
                  <a:ea typeface="굴림" charset="0"/>
                  <a:cs typeface="굴림" charset="0"/>
                </a:rPr>
                <a:t>Cache Tag (27 bits long)</a:t>
              </a:r>
            </a:p>
          </p:txBody>
        </p:sp>
        <p:sp>
          <p:nvSpPr>
            <p:cNvPr id="46119" name="Line 44"/>
            <p:cNvSpPr>
              <a:spLocks noChangeShapeType="1"/>
            </p:cNvSpPr>
            <p:nvPr/>
          </p:nvSpPr>
          <p:spPr bwMode="auto">
            <a:xfrm>
              <a:off x="4285" y="1932"/>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20" name="Rectangle 45"/>
            <p:cNvSpPr>
              <a:spLocks noChangeArrowheads="1"/>
            </p:cNvSpPr>
            <p:nvPr/>
          </p:nvSpPr>
          <p:spPr bwMode="auto">
            <a:xfrm>
              <a:off x="4320" y="1920"/>
              <a:ext cx="71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Times New Roman" charset="0"/>
                  <a:ea typeface="굴림" charset="0"/>
                  <a:cs typeface="굴림" charset="0"/>
                </a:rPr>
                <a:t>Byte Select</a:t>
              </a:r>
            </a:p>
          </p:txBody>
        </p:sp>
        <p:sp>
          <p:nvSpPr>
            <p:cNvPr id="46121" name="Rectangle 15"/>
            <p:cNvSpPr>
              <a:spLocks noChangeArrowheads="1"/>
            </p:cNvSpPr>
            <p:nvPr/>
          </p:nvSpPr>
          <p:spPr bwMode="auto">
            <a:xfrm>
              <a:off x="480" y="172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Times New Roman" charset="0"/>
                  <a:ea typeface="굴림" charset="0"/>
                  <a:cs typeface="굴림" charset="0"/>
                </a:rPr>
                <a:t>31</a:t>
              </a:r>
            </a:p>
          </p:txBody>
        </p:sp>
      </p:grpSp>
      <p:grpSp>
        <p:nvGrpSpPr>
          <p:cNvPr id="7" name="Group 75"/>
          <p:cNvGrpSpPr>
            <a:grpSpLocks/>
          </p:cNvGrpSpPr>
          <p:nvPr/>
        </p:nvGrpSpPr>
        <p:grpSpPr bwMode="auto">
          <a:xfrm>
            <a:off x="935038" y="3503355"/>
            <a:ext cx="1612900" cy="2905125"/>
            <a:chOff x="589" y="2028"/>
            <a:chExt cx="1016" cy="1830"/>
          </a:xfrm>
        </p:grpSpPr>
        <p:sp>
          <p:nvSpPr>
            <p:cNvPr id="46094" name="Oval 47"/>
            <p:cNvSpPr>
              <a:spLocks noChangeArrowheads="1"/>
            </p:cNvSpPr>
            <p:nvPr/>
          </p:nvSpPr>
          <p:spPr bwMode="auto">
            <a:xfrm>
              <a:off x="1173" y="2700"/>
              <a:ext cx="176" cy="17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095" name="Rectangle 48"/>
            <p:cNvSpPr>
              <a:spLocks noChangeArrowheads="1"/>
            </p:cNvSpPr>
            <p:nvPr/>
          </p:nvSpPr>
          <p:spPr bwMode="auto">
            <a:xfrm>
              <a:off x="1152" y="2688"/>
              <a:ext cx="18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Times New Roman" charset="0"/>
                  <a:ea typeface="굴림" charset="0"/>
                  <a:cs typeface="굴림" charset="0"/>
                </a:rPr>
                <a:t>=</a:t>
              </a:r>
            </a:p>
          </p:txBody>
        </p:sp>
        <p:sp>
          <p:nvSpPr>
            <p:cNvPr id="46096" name="Line 49"/>
            <p:cNvSpPr>
              <a:spLocks noChangeShapeType="1"/>
            </p:cNvSpPr>
            <p:nvPr/>
          </p:nvSpPr>
          <p:spPr bwMode="auto">
            <a:xfrm flipH="1">
              <a:off x="1349" y="2788"/>
              <a:ext cx="25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097" name="Oval 50"/>
            <p:cNvSpPr>
              <a:spLocks noChangeArrowheads="1"/>
            </p:cNvSpPr>
            <p:nvPr/>
          </p:nvSpPr>
          <p:spPr bwMode="auto">
            <a:xfrm>
              <a:off x="1173" y="3084"/>
              <a:ext cx="176" cy="17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098" name="Rectangle 51"/>
            <p:cNvSpPr>
              <a:spLocks noChangeArrowheads="1"/>
            </p:cNvSpPr>
            <p:nvPr/>
          </p:nvSpPr>
          <p:spPr bwMode="auto">
            <a:xfrm>
              <a:off x="1152" y="3072"/>
              <a:ext cx="18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Times New Roman" charset="0"/>
                  <a:ea typeface="굴림" charset="0"/>
                  <a:cs typeface="굴림" charset="0"/>
                </a:rPr>
                <a:t>=</a:t>
              </a:r>
            </a:p>
          </p:txBody>
        </p:sp>
        <p:sp>
          <p:nvSpPr>
            <p:cNvPr id="46099" name="Line 52"/>
            <p:cNvSpPr>
              <a:spLocks noChangeShapeType="1"/>
            </p:cNvSpPr>
            <p:nvPr/>
          </p:nvSpPr>
          <p:spPr bwMode="auto">
            <a:xfrm flipH="1">
              <a:off x="1349" y="3172"/>
              <a:ext cx="25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00" name="Oval 53"/>
            <p:cNvSpPr>
              <a:spLocks noChangeArrowheads="1"/>
            </p:cNvSpPr>
            <p:nvPr/>
          </p:nvSpPr>
          <p:spPr bwMode="auto">
            <a:xfrm>
              <a:off x="933" y="2892"/>
              <a:ext cx="176" cy="17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101" name="Rectangle 54"/>
            <p:cNvSpPr>
              <a:spLocks noChangeArrowheads="1"/>
            </p:cNvSpPr>
            <p:nvPr/>
          </p:nvSpPr>
          <p:spPr bwMode="auto">
            <a:xfrm>
              <a:off x="912" y="2880"/>
              <a:ext cx="18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Times New Roman" charset="0"/>
                  <a:ea typeface="굴림" charset="0"/>
                  <a:cs typeface="굴림" charset="0"/>
                </a:rPr>
                <a:t>=</a:t>
              </a:r>
            </a:p>
          </p:txBody>
        </p:sp>
        <p:sp>
          <p:nvSpPr>
            <p:cNvPr id="46102" name="Line 55"/>
            <p:cNvSpPr>
              <a:spLocks noChangeShapeType="1"/>
            </p:cNvSpPr>
            <p:nvPr/>
          </p:nvSpPr>
          <p:spPr bwMode="auto">
            <a:xfrm flipH="1">
              <a:off x="1109" y="2980"/>
              <a:ext cx="49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03" name="Oval 56"/>
            <p:cNvSpPr>
              <a:spLocks noChangeArrowheads="1"/>
            </p:cNvSpPr>
            <p:nvPr/>
          </p:nvSpPr>
          <p:spPr bwMode="auto">
            <a:xfrm>
              <a:off x="933" y="3276"/>
              <a:ext cx="176" cy="17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104" name="Line 57"/>
            <p:cNvSpPr>
              <a:spLocks noChangeShapeType="1"/>
            </p:cNvSpPr>
            <p:nvPr/>
          </p:nvSpPr>
          <p:spPr bwMode="auto">
            <a:xfrm flipH="1">
              <a:off x="1109" y="3364"/>
              <a:ext cx="49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05" name="Rectangle 58"/>
            <p:cNvSpPr>
              <a:spLocks noChangeArrowheads="1"/>
            </p:cNvSpPr>
            <p:nvPr/>
          </p:nvSpPr>
          <p:spPr bwMode="auto">
            <a:xfrm>
              <a:off x="912" y="3264"/>
              <a:ext cx="18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Times New Roman" charset="0"/>
                  <a:ea typeface="굴림" charset="0"/>
                  <a:cs typeface="굴림" charset="0"/>
                </a:rPr>
                <a:t>=</a:t>
              </a:r>
            </a:p>
          </p:txBody>
        </p:sp>
        <p:sp>
          <p:nvSpPr>
            <p:cNvPr id="46106" name="Line 59"/>
            <p:cNvSpPr>
              <a:spLocks noChangeShapeType="1"/>
            </p:cNvSpPr>
            <p:nvPr/>
          </p:nvSpPr>
          <p:spPr bwMode="auto">
            <a:xfrm>
              <a:off x="589" y="2028"/>
              <a:ext cx="0" cy="17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7" name="Line 60"/>
            <p:cNvSpPr>
              <a:spLocks noChangeShapeType="1"/>
            </p:cNvSpPr>
            <p:nvPr/>
          </p:nvSpPr>
          <p:spPr bwMode="auto">
            <a:xfrm>
              <a:off x="597" y="3364"/>
              <a:ext cx="32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08" name="Line 61"/>
            <p:cNvSpPr>
              <a:spLocks noChangeShapeType="1"/>
            </p:cNvSpPr>
            <p:nvPr/>
          </p:nvSpPr>
          <p:spPr bwMode="auto">
            <a:xfrm>
              <a:off x="597" y="2980"/>
              <a:ext cx="32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09" name="Line 62"/>
            <p:cNvSpPr>
              <a:spLocks noChangeShapeType="1"/>
            </p:cNvSpPr>
            <p:nvPr/>
          </p:nvSpPr>
          <p:spPr bwMode="auto">
            <a:xfrm>
              <a:off x="597" y="3172"/>
              <a:ext cx="56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10" name="Line 63"/>
            <p:cNvSpPr>
              <a:spLocks noChangeShapeType="1"/>
            </p:cNvSpPr>
            <p:nvPr/>
          </p:nvSpPr>
          <p:spPr bwMode="auto">
            <a:xfrm>
              <a:off x="597" y="2788"/>
              <a:ext cx="56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11" name="Oval 64"/>
            <p:cNvSpPr>
              <a:spLocks noChangeArrowheads="1"/>
            </p:cNvSpPr>
            <p:nvPr/>
          </p:nvSpPr>
          <p:spPr bwMode="auto">
            <a:xfrm>
              <a:off x="933" y="3660"/>
              <a:ext cx="176" cy="17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112" name="Line 65"/>
            <p:cNvSpPr>
              <a:spLocks noChangeShapeType="1"/>
            </p:cNvSpPr>
            <p:nvPr/>
          </p:nvSpPr>
          <p:spPr bwMode="auto">
            <a:xfrm flipH="1">
              <a:off x="1109" y="3748"/>
              <a:ext cx="49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13" name="Rectangle 66"/>
            <p:cNvSpPr>
              <a:spLocks noChangeArrowheads="1"/>
            </p:cNvSpPr>
            <p:nvPr/>
          </p:nvSpPr>
          <p:spPr bwMode="auto">
            <a:xfrm>
              <a:off x="912" y="3648"/>
              <a:ext cx="18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Times New Roman" charset="0"/>
                  <a:ea typeface="굴림" charset="0"/>
                  <a:cs typeface="굴림" charset="0"/>
                </a:rPr>
                <a:t>=</a:t>
              </a:r>
            </a:p>
          </p:txBody>
        </p:sp>
        <p:sp>
          <p:nvSpPr>
            <p:cNvPr id="46114" name="Line 67"/>
            <p:cNvSpPr>
              <a:spLocks noChangeShapeType="1"/>
            </p:cNvSpPr>
            <p:nvPr/>
          </p:nvSpPr>
          <p:spPr bwMode="auto">
            <a:xfrm>
              <a:off x="597" y="3748"/>
              <a:ext cx="32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 name="Group 79"/>
          <p:cNvGrpSpPr>
            <a:grpSpLocks/>
          </p:cNvGrpSpPr>
          <p:nvPr/>
        </p:nvGrpSpPr>
        <p:grpSpPr bwMode="auto">
          <a:xfrm>
            <a:off x="7010400" y="3636705"/>
            <a:ext cx="942975" cy="908050"/>
            <a:chOff x="4416" y="2112"/>
            <a:chExt cx="594" cy="572"/>
          </a:xfrm>
        </p:grpSpPr>
        <p:sp>
          <p:nvSpPr>
            <p:cNvPr id="46092" name="Rectangle 46"/>
            <p:cNvSpPr>
              <a:spLocks noChangeArrowheads="1"/>
            </p:cNvSpPr>
            <p:nvPr/>
          </p:nvSpPr>
          <p:spPr bwMode="auto">
            <a:xfrm>
              <a:off x="4416" y="2112"/>
              <a:ext cx="59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Times New Roman" charset="0"/>
                  <a:ea typeface="굴림" charset="0"/>
                  <a:cs typeface="굴림" charset="0"/>
                </a:rPr>
                <a:t>Ex: 0x01</a:t>
              </a:r>
            </a:p>
          </p:txBody>
        </p:sp>
        <p:sp>
          <p:nvSpPr>
            <p:cNvPr id="46093" name="Line 68"/>
            <p:cNvSpPr>
              <a:spLocks noChangeShapeType="1"/>
            </p:cNvSpPr>
            <p:nvPr/>
          </p:nvSpPr>
          <p:spPr bwMode="auto">
            <a:xfrm>
              <a:off x="4765" y="2316"/>
              <a:ext cx="0" cy="36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40816060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36259">
                                            <p:txEl>
                                              <p:pRg st="0" end="0"/>
                                            </p:txEl>
                                          </p:spTgt>
                                        </p:tgtEl>
                                        <p:attrNameLst>
                                          <p:attrName>style.visibility</p:attrName>
                                        </p:attrNameLst>
                                      </p:cBhvr>
                                      <p:to>
                                        <p:strVal val="visible"/>
                                      </p:to>
                                    </p:set>
                                    <p:anim calcmode="lin" valueType="num">
                                      <p:cBhvr additive="base">
                                        <p:cTn id="7" dur="500" fill="hold"/>
                                        <p:tgtEl>
                                          <p:spTgt spid="73625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3625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36259">
                                            <p:txEl>
                                              <p:pRg st="1" end="1"/>
                                            </p:txEl>
                                          </p:spTgt>
                                        </p:tgtEl>
                                        <p:attrNameLst>
                                          <p:attrName>style.visibility</p:attrName>
                                        </p:attrNameLst>
                                      </p:cBhvr>
                                      <p:to>
                                        <p:strVal val="visible"/>
                                      </p:to>
                                    </p:set>
                                    <p:anim calcmode="lin" valueType="num">
                                      <p:cBhvr additive="base">
                                        <p:cTn id="11" dur="500" fill="hold"/>
                                        <p:tgtEl>
                                          <p:spTgt spid="73625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3625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1+#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736259">
                                            <p:txEl>
                                              <p:pRg st="2" end="2"/>
                                            </p:txEl>
                                          </p:spTgt>
                                        </p:tgtEl>
                                        <p:attrNameLst>
                                          <p:attrName>style.visibility</p:attrName>
                                        </p:attrNameLst>
                                      </p:cBhvr>
                                      <p:to>
                                        <p:strVal val="visible"/>
                                      </p:to>
                                    </p:set>
                                    <p:anim calcmode="lin" valueType="num">
                                      <p:cBhvr additive="base">
                                        <p:cTn id="21" dur="500" fill="hold"/>
                                        <p:tgtEl>
                                          <p:spTgt spid="736259">
                                            <p:txEl>
                                              <p:pRg st="2" end="2"/>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362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736259">
                                            <p:txEl>
                                              <p:pRg st="3" end="3"/>
                                            </p:txEl>
                                          </p:spTgt>
                                        </p:tgtEl>
                                        <p:attrNameLst>
                                          <p:attrName>style.visibility</p:attrName>
                                        </p:attrNameLst>
                                      </p:cBhvr>
                                      <p:to>
                                        <p:strVal val="visible"/>
                                      </p:to>
                                    </p:set>
                                    <p:anim calcmode="lin" valueType="num">
                                      <p:cBhvr additive="base">
                                        <p:cTn id="27" dur="500" fill="hold"/>
                                        <p:tgtEl>
                                          <p:spTgt spid="736259">
                                            <p:txEl>
                                              <p:pRg st="3" end="3"/>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736259">
                                            <p:txEl>
                                              <p:pRg st="3" end="3"/>
                                            </p:txEl>
                                          </p:spTgt>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1+#ppt_w/2"/>
                                          </p:val>
                                        </p:tav>
                                        <p:tav tm="100000">
                                          <p:val>
                                            <p:strVal val="#ppt_x"/>
                                          </p:val>
                                        </p:tav>
                                      </p:tavLst>
                                    </p:anim>
                                    <p:anim calcmode="lin" valueType="num">
                                      <p:cBhvr additive="base">
                                        <p:cTn id="32" dur="500" fill="hold"/>
                                        <p:tgtEl>
                                          <p:spTgt spid="2"/>
                                        </p:tgtEl>
                                        <p:attrNameLst>
                                          <p:attrName>ppt_y</p:attrName>
                                        </p:attrNameLst>
                                      </p:cBhvr>
                                      <p:tavLst>
                                        <p:tav tm="0">
                                          <p:val>
                                            <p:strVal val="#ppt_y"/>
                                          </p:val>
                                        </p:tav>
                                        <p:tav tm="100000">
                                          <p:val>
                                            <p:strVal val="#ppt_y"/>
                                          </p:val>
                                        </p:tav>
                                      </p:tavLst>
                                    </p:anim>
                                  </p:childTnLst>
                                </p:cTn>
                              </p:par>
                            </p:childTnLst>
                          </p:cTn>
                        </p:par>
                        <p:par>
                          <p:cTn id="33" fill="hold" nodeType="afterGroup">
                            <p:stCondLst>
                              <p:cond delay="500"/>
                            </p:stCondLst>
                            <p:childTnLst>
                              <p:par>
                                <p:cTn id="34" presetID="2" presetClass="entr" presetSubtype="8" fill="hold" nodeType="afterEffect">
                                  <p:stCondLst>
                                    <p:cond delay="0"/>
                                  </p:stCondLst>
                                  <p:childTnLst>
                                    <p:set>
                                      <p:cBhvr>
                                        <p:cTn id="35" dur="1" fill="hold">
                                          <p:stCondLst>
                                            <p:cond delay="0"/>
                                          </p:stCondLst>
                                        </p:cTn>
                                        <p:tgtEl>
                                          <p:spTgt spid="3"/>
                                        </p:tgtEl>
                                        <p:attrNameLst>
                                          <p:attrName>style.visibility</p:attrName>
                                        </p:attrNameLst>
                                      </p:cBhvr>
                                      <p:to>
                                        <p:strVal val="visible"/>
                                      </p:to>
                                    </p:set>
                                    <p:anim calcmode="lin" valueType="num">
                                      <p:cBhvr additive="base">
                                        <p:cTn id="36" dur="500" fill="hold"/>
                                        <p:tgtEl>
                                          <p:spTgt spid="3"/>
                                        </p:tgtEl>
                                        <p:attrNameLst>
                                          <p:attrName>ppt_x</p:attrName>
                                        </p:attrNameLst>
                                      </p:cBhvr>
                                      <p:tavLst>
                                        <p:tav tm="0">
                                          <p:val>
                                            <p:strVal val="0-#ppt_w/2"/>
                                          </p:val>
                                        </p:tav>
                                        <p:tav tm="100000">
                                          <p:val>
                                            <p:strVal val="#ppt_x"/>
                                          </p:val>
                                        </p:tav>
                                      </p:tavLst>
                                    </p:anim>
                                    <p:anim calcmode="lin" valueType="num">
                                      <p:cBhvr additive="base">
                                        <p:cTn id="37"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736259">
                                            <p:txEl>
                                              <p:pRg st="4" end="4"/>
                                            </p:txEl>
                                          </p:spTgt>
                                        </p:tgtEl>
                                        <p:attrNameLst>
                                          <p:attrName>style.visibility</p:attrName>
                                        </p:attrNameLst>
                                      </p:cBhvr>
                                      <p:to>
                                        <p:strVal val="visible"/>
                                      </p:to>
                                    </p:set>
                                    <p:anim calcmode="lin" valueType="num">
                                      <p:cBhvr additive="base">
                                        <p:cTn id="42" dur="500" fill="hold"/>
                                        <p:tgtEl>
                                          <p:spTgt spid="736259">
                                            <p:txEl>
                                              <p:pRg st="4" end="4"/>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736259">
                                            <p:txEl>
                                              <p:pRg st="4" end="4"/>
                                            </p:txEl>
                                          </p:spTgt>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500"/>
                            </p:stCondLst>
                            <p:childTnLst>
                              <p:par>
                                <p:cTn id="45" presetID="22" presetClass="entr" presetSubtype="2" fill="hold" grpId="0" nodeType="afterEffect">
                                  <p:stCondLst>
                                    <p:cond delay="0"/>
                                  </p:stCondLst>
                                  <p:childTnLst>
                                    <p:set>
                                      <p:cBhvr>
                                        <p:cTn id="46" dur="1" fill="hold">
                                          <p:stCondLst>
                                            <p:cond delay="0"/>
                                          </p:stCondLst>
                                        </p:cTn>
                                        <p:tgtEl>
                                          <p:spTgt spid="736337"/>
                                        </p:tgtEl>
                                        <p:attrNameLst>
                                          <p:attrName>style.visibility</p:attrName>
                                        </p:attrNameLst>
                                      </p:cBhvr>
                                      <p:to>
                                        <p:strVal val="visible"/>
                                      </p:to>
                                    </p:set>
                                    <p:animEffect transition="in" filter="wipe(right)">
                                      <p:cBhvr>
                                        <p:cTn id="47" dur="500"/>
                                        <p:tgtEl>
                                          <p:spTgt spid="736337"/>
                                        </p:tgtEl>
                                      </p:cBhvr>
                                    </p:animEffect>
                                  </p:childTnLst>
                                </p:cTn>
                              </p:par>
                            </p:childTnLst>
                          </p:cTn>
                        </p:par>
                        <p:par>
                          <p:cTn id="48" fill="hold" nodeType="afterGroup">
                            <p:stCondLst>
                              <p:cond delay="1000"/>
                            </p:stCondLst>
                            <p:childTnLst>
                              <p:par>
                                <p:cTn id="49" presetID="22" presetClass="entr" presetSubtype="4"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down)">
                                      <p:cBhvr>
                                        <p:cTn id="51" dur="500"/>
                                        <p:tgtEl>
                                          <p:spTgt spid="7"/>
                                        </p:tgtEl>
                                      </p:cBhvr>
                                    </p:animEffect>
                                  </p:childTnLst>
                                </p:cTn>
                              </p:par>
                            </p:childTnLst>
                          </p:cTn>
                        </p:par>
                        <p:par>
                          <p:cTn id="52" fill="hold" nodeType="afterGroup">
                            <p:stCondLst>
                              <p:cond delay="1500"/>
                            </p:stCondLst>
                            <p:childTnLst>
                              <p:par>
                                <p:cTn id="53" presetID="1" presetClass="entr" presetSubtype="0" fill="hold" grpId="0" nodeType="afterEffect">
                                  <p:stCondLst>
                                    <p:cond delay="0"/>
                                  </p:stCondLst>
                                  <p:childTnLst>
                                    <p:set>
                                      <p:cBhvr>
                                        <p:cTn id="54" dur="1" fill="hold">
                                          <p:stCondLst>
                                            <p:cond delay="0"/>
                                          </p:stCondLst>
                                        </p:cTn>
                                        <p:tgtEl>
                                          <p:spTgt spid="736332"/>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736259">
                                            <p:txEl>
                                              <p:pRg st="5" end="5"/>
                                            </p:txEl>
                                          </p:spTgt>
                                        </p:tgtEl>
                                        <p:attrNameLst>
                                          <p:attrName>style.visibility</p:attrName>
                                        </p:attrNameLst>
                                      </p:cBhvr>
                                      <p:to>
                                        <p:strVal val="visible"/>
                                      </p:to>
                                    </p:set>
                                    <p:anim calcmode="lin" valueType="num">
                                      <p:cBhvr additive="base">
                                        <p:cTn id="59" dur="500" fill="hold"/>
                                        <p:tgtEl>
                                          <p:spTgt spid="736259">
                                            <p:txEl>
                                              <p:pRg st="5" end="5"/>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736259">
                                            <p:txEl>
                                              <p:pRg st="5" end="5"/>
                                            </p:txEl>
                                          </p:spTgt>
                                        </p:tgtEl>
                                        <p:attrNameLst>
                                          <p:attrName>ppt_y</p:attrName>
                                        </p:attrNameLst>
                                      </p:cBhvr>
                                      <p:tavLst>
                                        <p:tav tm="0">
                                          <p:val>
                                            <p:strVal val="#ppt_y"/>
                                          </p:val>
                                        </p:tav>
                                        <p:tav tm="100000">
                                          <p:val>
                                            <p:strVal val="#ppt_y"/>
                                          </p:val>
                                        </p:tav>
                                      </p:tavLst>
                                    </p:anim>
                                  </p:childTnLst>
                                </p:cTn>
                              </p:par>
                              <p:par>
                                <p:cTn id="61" presetID="1" presetClass="entr" presetSubtype="0" fill="hold" grpId="0" nodeType="withEffect">
                                  <p:stCondLst>
                                    <p:cond delay="0"/>
                                  </p:stCondLst>
                                  <p:childTnLst>
                                    <p:set>
                                      <p:cBhvr>
                                        <p:cTn id="62" dur="1" fill="hold">
                                          <p:stCondLst>
                                            <p:cond delay="0"/>
                                          </p:stCondLst>
                                        </p:cTn>
                                        <p:tgtEl>
                                          <p:spTgt spid="736334"/>
                                        </p:tgtEl>
                                        <p:attrNameLst>
                                          <p:attrName>style.visibility</p:attrName>
                                        </p:attrNameLst>
                                      </p:cBhvr>
                                      <p:to>
                                        <p:strVal val="visible"/>
                                      </p:to>
                                    </p:set>
                                  </p:childTnLst>
                                </p:cTn>
                              </p:par>
                            </p:childTnLst>
                          </p:cTn>
                        </p:par>
                        <p:par>
                          <p:cTn id="63" fill="hold" nodeType="afterGroup">
                            <p:stCondLst>
                              <p:cond delay="500"/>
                            </p:stCondLst>
                            <p:childTnLst>
                              <p:par>
                                <p:cTn id="64" presetID="22" presetClass="entr" presetSubtype="1" fill="hold" nodeType="after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wipe(up)">
                                      <p:cBhvr>
                                        <p:cTn id="66" dur="500"/>
                                        <p:tgtEl>
                                          <p:spTgt spid="8"/>
                                        </p:tgtEl>
                                      </p:cBhvr>
                                    </p:animEffect>
                                  </p:childTnLst>
                                </p:cTn>
                              </p:par>
                            </p:childTnLst>
                          </p:cTn>
                        </p:par>
                        <p:par>
                          <p:cTn id="67" fill="hold" nodeType="afterGroup">
                            <p:stCondLst>
                              <p:cond delay="1000"/>
                            </p:stCondLst>
                            <p:childTnLst>
                              <p:par>
                                <p:cTn id="68" presetID="1" presetClass="entr" presetSubtype="0" fill="hold" grpId="0" nodeType="afterEffect">
                                  <p:stCondLst>
                                    <p:cond delay="0"/>
                                  </p:stCondLst>
                                  <p:childTnLst>
                                    <p:set>
                                      <p:cBhvr>
                                        <p:cTn id="69" dur="1" fill="hold">
                                          <p:stCondLst>
                                            <p:cond delay="0"/>
                                          </p:stCondLst>
                                        </p:cTn>
                                        <p:tgtEl>
                                          <p:spTgt spid="7363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6337" grpId="0" animBg="1"/>
      <p:bldP spid="736336" grpId="0" animBg="1"/>
      <p:bldP spid="736334" grpId="0" animBg="1"/>
      <p:bldP spid="736332" grpId="0" animBg="1"/>
      <p:bldP spid="736259"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682" name="Rectangle 2"/>
          <p:cNvSpPr>
            <a:spLocks noChangeArrowheads="1"/>
          </p:cNvSpPr>
          <p:nvPr/>
        </p:nvSpPr>
        <p:spPr bwMode="auto">
          <a:xfrm>
            <a:off x="706438" y="2847975"/>
            <a:ext cx="4419600" cy="266700"/>
          </a:xfrm>
          <a:prstGeom prst="rect">
            <a:avLst/>
          </a:prstGeom>
          <a:solidFill>
            <a:srgbClr val="C0D2FE"/>
          </a:solidFill>
          <a:ln w="19050">
            <a:solidFill>
              <a:schemeClr val="tx1"/>
            </a:solidFill>
            <a:miter lim="800000"/>
            <a:headEnd/>
            <a:tailEnd/>
          </a:ln>
        </p:spPr>
        <p:txBody>
          <a:bodyPr wrap="none" lIns="90478" tIns="44445" rIns="90478" bIns="44445" anchor="ctr"/>
          <a:lstStyle/>
          <a:p>
            <a:endParaRPr lang="en-US"/>
          </a:p>
        </p:txBody>
      </p:sp>
      <p:sp>
        <p:nvSpPr>
          <p:cNvPr id="839683" name="Rectangle 3"/>
          <p:cNvSpPr>
            <a:spLocks noChangeArrowheads="1"/>
          </p:cNvSpPr>
          <p:nvPr/>
        </p:nvSpPr>
        <p:spPr bwMode="auto">
          <a:xfrm>
            <a:off x="5126038" y="2846388"/>
            <a:ext cx="1600200" cy="273050"/>
          </a:xfrm>
          <a:prstGeom prst="rect">
            <a:avLst/>
          </a:prstGeom>
          <a:solidFill>
            <a:srgbClr val="C0D2FE"/>
          </a:solidFill>
          <a:ln w="19050">
            <a:solidFill>
              <a:schemeClr val="tx1"/>
            </a:solidFill>
            <a:miter lim="800000"/>
            <a:headEnd/>
            <a:tailEnd/>
          </a:ln>
        </p:spPr>
        <p:txBody>
          <a:bodyPr wrap="none" lIns="90478" tIns="44445" rIns="90478" bIns="44445" anchor="ctr"/>
          <a:lstStyle/>
          <a:p>
            <a:endParaRPr lang="en-US"/>
          </a:p>
        </p:txBody>
      </p:sp>
      <p:grpSp>
        <p:nvGrpSpPr>
          <p:cNvPr id="2" name="Group 4"/>
          <p:cNvGrpSpPr>
            <a:grpSpLocks/>
          </p:cNvGrpSpPr>
          <p:nvPr/>
        </p:nvGrpSpPr>
        <p:grpSpPr bwMode="auto">
          <a:xfrm>
            <a:off x="685800" y="2514600"/>
            <a:ext cx="7521575" cy="638175"/>
            <a:chOff x="515" y="1470"/>
            <a:chExt cx="4738" cy="402"/>
          </a:xfrm>
        </p:grpSpPr>
        <p:sp>
          <p:nvSpPr>
            <p:cNvPr id="44145" name="Rectangle 5"/>
            <p:cNvSpPr>
              <a:spLocks noChangeArrowheads="1"/>
            </p:cNvSpPr>
            <p:nvPr/>
          </p:nvSpPr>
          <p:spPr bwMode="auto">
            <a:xfrm>
              <a:off x="3347" y="1662"/>
              <a:ext cx="80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Times New Roman" charset="0"/>
                  <a:ea typeface="굴림" charset="0"/>
                  <a:cs typeface="굴림" charset="0"/>
                </a:rPr>
                <a:t>Cache Index</a:t>
              </a:r>
            </a:p>
          </p:txBody>
        </p:sp>
        <p:sp>
          <p:nvSpPr>
            <p:cNvPr id="44146" name="Rectangle 6"/>
            <p:cNvSpPr>
              <a:spLocks noChangeArrowheads="1"/>
            </p:cNvSpPr>
            <p:nvPr/>
          </p:nvSpPr>
          <p:spPr bwMode="auto">
            <a:xfrm>
              <a:off x="536" y="1674"/>
              <a:ext cx="4688"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147" name="Line 7"/>
            <p:cNvSpPr>
              <a:spLocks noChangeShapeType="1"/>
            </p:cNvSpPr>
            <p:nvPr/>
          </p:nvSpPr>
          <p:spPr bwMode="auto">
            <a:xfrm>
              <a:off x="3312" y="1674"/>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48" name="Rectangle 8"/>
            <p:cNvSpPr>
              <a:spLocks noChangeArrowheads="1"/>
            </p:cNvSpPr>
            <p:nvPr/>
          </p:nvSpPr>
          <p:spPr bwMode="auto">
            <a:xfrm>
              <a:off x="5075" y="1470"/>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Times New Roman" charset="0"/>
                  <a:ea typeface="굴림" charset="0"/>
                  <a:cs typeface="굴림" charset="0"/>
                </a:rPr>
                <a:t>0</a:t>
              </a:r>
            </a:p>
          </p:txBody>
        </p:sp>
        <p:sp>
          <p:nvSpPr>
            <p:cNvPr id="44149" name="Rectangle 9"/>
            <p:cNvSpPr>
              <a:spLocks noChangeArrowheads="1"/>
            </p:cNvSpPr>
            <p:nvPr/>
          </p:nvSpPr>
          <p:spPr bwMode="auto">
            <a:xfrm>
              <a:off x="4307" y="1470"/>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Times New Roman" charset="0"/>
                  <a:ea typeface="굴림" charset="0"/>
                  <a:cs typeface="굴림" charset="0"/>
                </a:rPr>
                <a:t>4</a:t>
              </a:r>
            </a:p>
          </p:txBody>
        </p:sp>
        <p:sp>
          <p:nvSpPr>
            <p:cNvPr id="44150" name="Rectangle 10"/>
            <p:cNvSpPr>
              <a:spLocks noChangeArrowheads="1"/>
            </p:cNvSpPr>
            <p:nvPr/>
          </p:nvSpPr>
          <p:spPr bwMode="auto">
            <a:xfrm>
              <a:off x="515" y="1470"/>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Times New Roman" charset="0"/>
                  <a:ea typeface="굴림" charset="0"/>
                  <a:cs typeface="굴림" charset="0"/>
                </a:rPr>
                <a:t>31</a:t>
              </a:r>
            </a:p>
          </p:txBody>
        </p:sp>
        <p:sp>
          <p:nvSpPr>
            <p:cNvPr id="44151" name="Rectangle 11"/>
            <p:cNvSpPr>
              <a:spLocks noChangeArrowheads="1"/>
            </p:cNvSpPr>
            <p:nvPr/>
          </p:nvSpPr>
          <p:spPr bwMode="auto">
            <a:xfrm>
              <a:off x="1556" y="1655"/>
              <a:ext cx="70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Times New Roman" charset="0"/>
                  <a:ea typeface="굴림" charset="0"/>
                  <a:cs typeface="굴림" charset="0"/>
                </a:rPr>
                <a:t>Cache Tag</a:t>
              </a:r>
            </a:p>
          </p:txBody>
        </p:sp>
        <p:sp>
          <p:nvSpPr>
            <p:cNvPr id="44152" name="Line 12"/>
            <p:cNvSpPr>
              <a:spLocks noChangeShapeType="1"/>
            </p:cNvSpPr>
            <p:nvPr/>
          </p:nvSpPr>
          <p:spPr bwMode="auto">
            <a:xfrm>
              <a:off x="4320" y="1674"/>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53" name="Rectangle 13"/>
            <p:cNvSpPr>
              <a:spLocks noChangeArrowheads="1"/>
            </p:cNvSpPr>
            <p:nvPr/>
          </p:nvSpPr>
          <p:spPr bwMode="auto">
            <a:xfrm>
              <a:off x="4355" y="1662"/>
              <a:ext cx="71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Times New Roman" charset="0"/>
                  <a:ea typeface="굴림" charset="0"/>
                  <a:cs typeface="굴림" charset="0"/>
                </a:rPr>
                <a:t>Byte Select</a:t>
              </a:r>
            </a:p>
          </p:txBody>
        </p:sp>
        <p:sp>
          <p:nvSpPr>
            <p:cNvPr id="44154" name="Rectangle 14"/>
            <p:cNvSpPr>
              <a:spLocks noChangeArrowheads="1"/>
            </p:cNvSpPr>
            <p:nvPr/>
          </p:nvSpPr>
          <p:spPr bwMode="auto">
            <a:xfrm>
              <a:off x="3299" y="1470"/>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Times New Roman" charset="0"/>
                  <a:ea typeface="굴림" charset="0"/>
                  <a:cs typeface="굴림" charset="0"/>
                </a:rPr>
                <a:t>8</a:t>
              </a:r>
            </a:p>
          </p:txBody>
        </p:sp>
      </p:grpSp>
      <p:grpSp>
        <p:nvGrpSpPr>
          <p:cNvPr id="3" name="Group 15"/>
          <p:cNvGrpSpPr>
            <a:grpSpLocks/>
          </p:cNvGrpSpPr>
          <p:nvPr/>
        </p:nvGrpSpPr>
        <p:grpSpPr bwMode="auto">
          <a:xfrm>
            <a:off x="55563" y="3421063"/>
            <a:ext cx="4122737" cy="1517650"/>
            <a:chOff x="35" y="2155"/>
            <a:chExt cx="2597" cy="956"/>
          </a:xfrm>
        </p:grpSpPr>
        <p:sp>
          <p:nvSpPr>
            <p:cNvPr id="44129" name="Rectangle 16"/>
            <p:cNvSpPr>
              <a:spLocks noChangeArrowheads="1"/>
            </p:cNvSpPr>
            <p:nvPr/>
          </p:nvSpPr>
          <p:spPr bwMode="auto">
            <a:xfrm>
              <a:off x="1640" y="2359"/>
              <a:ext cx="992" cy="75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130" name="Line 17"/>
            <p:cNvSpPr>
              <a:spLocks noChangeShapeType="1"/>
            </p:cNvSpPr>
            <p:nvPr/>
          </p:nvSpPr>
          <p:spPr bwMode="auto">
            <a:xfrm>
              <a:off x="1640" y="2543"/>
              <a:ext cx="99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31" name="Line 18"/>
            <p:cNvSpPr>
              <a:spLocks noChangeShapeType="1"/>
            </p:cNvSpPr>
            <p:nvPr/>
          </p:nvSpPr>
          <p:spPr bwMode="auto">
            <a:xfrm>
              <a:off x="1640" y="2927"/>
              <a:ext cx="99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32" name="Rectangle 19"/>
            <p:cNvSpPr>
              <a:spLocks noChangeArrowheads="1"/>
            </p:cNvSpPr>
            <p:nvPr/>
          </p:nvSpPr>
          <p:spPr bwMode="auto">
            <a:xfrm>
              <a:off x="1763" y="2155"/>
              <a:ext cx="75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Times New Roman" charset="0"/>
                  <a:ea typeface="굴림" charset="0"/>
                  <a:cs typeface="굴림" charset="0"/>
                </a:rPr>
                <a:t>Cache Data</a:t>
              </a:r>
            </a:p>
          </p:txBody>
        </p:sp>
        <p:sp>
          <p:nvSpPr>
            <p:cNvPr id="44133" name="Rectangle 20"/>
            <p:cNvSpPr>
              <a:spLocks noChangeArrowheads="1"/>
            </p:cNvSpPr>
            <p:nvPr/>
          </p:nvSpPr>
          <p:spPr bwMode="auto">
            <a:xfrm>
              <a:off x="1715" y="2347"/>
              <a:ext cx="89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Times New Roman" charset="0"/>
                  <a:ea typeface="굴림" charset="0"/>
                  <a:cs typeface="굴림" charset="0"/>
                </a:rPr>
                <a:t>Cache Block 0</a:t>
              </a:r>
            </a:p>
          </p:txBody>
        </p:sp>
        <p:sp>
          <p:nvSpPr>
            <p:cNvPr id="44134" name="Rectangle 21"/>
            <p:cNvSpPr>
              <a:spLocks noChangeArrowheads="1"/>
            </p:cNvSpPr>
            <p:nvPr/>
          </p:nvSpPr>
          <p:spPr bwMode="auto">
            <a:xfrm>
              <a:off x="440" y="2359"/>
              <a:ext cx="1088" cy="75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135" name="Line 22"/>
            <p:cNvSpPr>
              <a:spLocks noChangeShapeType="1"/>
            </p:cNvSpPr>
            <p:nvPr/>
          </p:nvSpPr>
          <p:spPr bwMode="auto">
            <a:xfrm flipH="1">
              <a:off x="424" y="2543"/>
              <a:ext cx="112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36" name="Line 23"/>
            <p:cNvSpPr>
              <a:spLocks noChangeShapeType="1"/>
            </p:cNvSpPr>
            <p:nvPr/>
          </p:nvSpPr>
          <p:spPr bwMode="auto">
            <a:xfrm flipH="1">
              <a:off x="424" y="2927"/>
              <a:ext cx="112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37" name="Rectangle 24"/>
            <p:cNvSpPr>
              <a:spLocks noChangeArrowheads="1"/>
            </p:cNvSpPr>
            <p:nvPr/>
          </p:nvSpPr>
          <p:spPr bwMode="auto">
            <a:xfrm>
              <a:off x="200" y="2359"/>
              <a:ext cx="128" cy="75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138" name="Line 25"/>
            <p:cNvSpPr>
              <a:spLocks noChangeShapeType="1"/>
            </p:cNvSpPr>
            <p:nvPr/>
          </p:nvSpPr>
          <p:spPr bwMode="auto">
            <a:xfrm flipH="1">
              <a:off x="184" y="2543"/>
              <a:ext cx="1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39" name="Line 26"/>
            <p:cNvSpPr>
              <a:spLocks noChangeShapeType="1"/>
            </p:cNvSpPr>
            <p:nvPr/>
          </p:nvSpPr>
          <p:spPr bwMode="auto">
            <a:xfrm flipH="1">
              <a:off x="184" y="2927"/>
              <a:ext cx="1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40" name="Rectangle 27"/>
            <p:cNvSpPr>
              <a:spLocks noChangeArrowheads="1"/>
            </p:cNvSpPr>
            <p:nvPr/>
          </p:nvSpPr>
          <p:spPr bwMode="auto">
            <a:xfrm>
              <a:off x="611" y="2155"/>
              <a:ext cx="70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Times New Roman" charset="0"/>
                  <a:ea typeface="굴림" charset="0"/>
                  <a:cs typeface="굴림" charset="0"/>
                </a:rPr>
                <a:t>Cache Tag</a:t>
              </a:r>
            </a:p>
          </p:txBody>
        </p:sp>
        <p:sp>
          <p:nvSpPr>
            <p:cNvPr id="44141" name="Rectangle 28"/>
            <p:cNvSpPr>
              <a:spLocks noChangeArrowheads="1"/>
            </p:cNvSpPr>
            <p:nvPr/>
          </p:nvSpPr>
          <p:spPr bwMode="auto">
            <a:xfrm>
              <a:off x="35" y="2155"/>
              <a:ext cx="41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Times New Roman" charset="0"/>
                  <a:ea typeface="굴림" charset="0"/>
                  <a:cs typeface="굴림" charset="0"/>
                </a:rPr>
                <a:t>Valid</a:t>
              </a:r>
            </a:p>
          </p:txBody>
        </p:sp>
        <p:sp>
          <p:nvSpPr>
            <p:cNvPr id="44142" name="Rectangle 29"/>
            <p:cNvSpPr>
              <a:spLocks noChangeArrowheads="1"/>
            </p:cNvSpPr>
            <p:nvPr/>
          </p:nvSpPr>
          <p:spPr bwMode="auto">
            <a:xfrm>
              <a:off x="899" y="2578"/>
              <a:ext cx="17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a:latin typeface="Times New Roman" charset="0"/>
                  <a:ea typeface="굴림" charset="0"/>
                  <a:cs typeface="굴림" charset="0"/>
                </a:rPr>
                <a:t>:</a:t>
              </a:r>
            </a:p>
          </p:txBody>
        </p:sp>
        <p:sp>
          <p:nvSpPr>
            <p:cNvPr id="44143" name="Rectangle 30"/>
            <p:cNvSpPr>
              <a:spLocks noChangeArrowheads="1"/>
            </p:cNvSpPr>
            <p:nvPr/>
          </p:nvSpPr>
          <p:spPr bwMode="auto">
            <a:xfrm>
              <a:off x="179" y="2578"/>
              <a:ext cx="17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a:latin typeface="Times New Roman" charset="0"/>
                  <a:ea typeface="굴림" charset="0"/>
                  <a:cs typeface="굴림" charset="0"/>
                </a:rPr>
                <a:t>:</a:t>
              </a:r>
            </a:p>
          </p:txBody>
        </p:sp>
        <p:sp>
          <p:nvSpPr>
            <p:cNvPr id="44144" name="Rectangle 31"/>
            <p:cNvSpPr>
              <a:spLocks noChangeArrowheads="1"/>
            </p:cNvSpPr>
            <p:nvPr/>
          </p:nvSpPr>
          <p:spPr bwMode="auto">
            <a:xfrm>
              <a:off x="2051" y="2578"/>
              <a:ext cx="17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a:latin typeface="Times New Roman" charset="0"/>
                  <a:ea typeface="굴림" charset="0"/>
                  <a:cs typeface="굴림" charset="0"/>
                </a:rPr>
                <a:t>:</a:t>
              </a:r>
            </a:p>
          </p:txBody>
        </p:sp>
      </p:grpSp>
      <p:grpSp>
        <p:nvGrpSpPr>
          <p:cNvPr id="4" name="Group 32"/>
          <p:cNvGrpSpPr>
            <a:grpSpLocks/>
          </p:cNvGrpSpPr>
          <p:nvPr/>
        </p:nvGrpSpPr>
        <p:grpSpPr bwMode="auto">
          <a:xfrm>
            <a:off x="4924425" y="3427413"/>
            <a:ext cx="4143375" cy="1511300"/>
            <a:chOff x="3102" y="2064"/>
            <a:chExt cx="2610" cy="952"/>
          </a:xfrm>
        </p:grpSpPr>
        <p:sp>
          <p:nvSpPr>
            <p:cNvPr id="44113" name="Rectangle 33"/>
            <p:cNvSpPr>
              <a:spLocks noChangeArrowheads="1"/>
            </p:cNvSpPr>
            <p:nvPr/>
          </p:nvSpPr>
          <p:spPr bwMode="auto">
            <a:xfrm>
              <a:off x="3118" y="2264"/>
              <a:ext cx="992" cy="75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114" name="Line 34"/>
            <p:cNvSpPr>
              <a:spLocks noChangeShapeType="1"/>
            </p:cNvSpPr>
            <p:nvPr/>
          </p:nvSpPr>
          <p:spPr bwMode="auto">
            <a:xfrm flipH="1">
              <a:off x="3102" y="2448"/>
              <a:ext cx="102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15" name="Line 35"/>
            <p:cNvSpPr>
              <a:spLocks noChangeShapeType="1"/>
            </p:cNvSpPr>
            <p:nvPr/>
          </p:nvSpPr>
          <p:spPr bwMode="auto">
            <a:xfrm flipH="1">
              <a:off x="3102" y="2832"/>
              <a:ext cx="102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16" name="Rectangle 36"/>
            <p:cNvSpPr>
              <a:spLocks noChangeArrowheads="1"/>
            </p:cNvSpPr>
            <p:nvPr/>
          </p:nvSpPr>
          <p:spPr bwMode="auto">
            <a:xfrm flipH="1">
              <a:off x="3233" y="2064"/>
              <a:ext cx="75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Times New Roman" charset="0"/>
                  <a:ea typeface="굴림" charset="0"/>
                  <a:cs typeface="굴림" charset="0"/>
                </a:rPr>
                <a:t>Cache Data</a:t>
              </a:r>
            </a:p>
          </p:txBody>
        </p:sp>
        <p:sp>
          <p:nvSpPr>
            <p:cNvPr id="44117" name="Rectangle 37"/>
            <p:cNvSpPr>
              <a:spLocks noChangeArrowheads="1"/>
            </p:cNvSpPr>
            <p:nvPr/>
          </p:nvSpPr>
          <p:spPr bwMode="auto">
            <a:xfrm flipH="1">
              <a:off x="3135" y="2256"/>
              <a:ext cx="89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Times New Roman" charset="0"/>
                  <a:ea typeface="굴림" charset="0"/>
                  <a:cs typeface="굴림" charset="0"/>
                </a:rPr>
                <a:t>Cache Block 0</a:t>
              </a:r>
            </a:p>
          </p:txBody>
        </p:sp>
        <p:sp>
          <p:nvSpPr>
            <p:cNvPr id="44118" name="Rectangle 38"/>
            <p:cNvSpPr>
              <a:spLocks noChangeArrowheads="1"/>
            </p:cNvSpPr>
            <p:nvPr/>
          </p:nvSpPr>
          <p:spPr bwMode="auto">
            <a:xfrm>
              <a:off x="4222" y="2264"/>
              <a:ext cx="1088" cy="75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119" name="Line 39"/>
            <p:cNvSpPr>
              <a:spLocks noChangeShapeType="1"/>
            </p:cNvSpPr>
            <p:nvPr/>
          </p:nvSpPr>
          <p:spPr bwMode="auto">
            <a:xfrm>
              <a:off x="4222" y="2448"/>
              <a:ext cx="10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20" name="Line 40"/>
            <p:cNvSpPr>
              <a:spLocks noChangeShapeType="1"/>
            </p:cNvSpPr>
            <p:nvPr/>
          </p:nvSpPr>
          <p:spPr bwMode="auto">
            <a:xfrm>
              <a:off x="4222" y="2832"/>
              <a:ext cx="10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21" name="Rectangle 41"/>
            <p:cNvSpPr>
              <a:spLocks noChangeArrowheads="1"/>
            </p:cNvSpPr>
            <p:nvPr/>
          </p:nvSpPr>
          <p:spPr bwMode="auto">
            <a:xfrm>
              <a:off x="5422" y="2264"/>
              <a:ext cx="128" cy="75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122" name="Line 42"/>
            <p:cNvSpPr>
              <a:spLocks noChangeShapeType="1"/>
            </p:cNvSpPr>
            <p:nvPr/>
          </p:nvSpPr>
          <p:spPr bwMode="auto">
            <a:xfrm>
              <a:off x="5422" y="2448"/>
              <a:ext cx="12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23" name="Line 43"/>
            <p:cNvSpPr>
              <a:spLocks noChangeShapeType="1"/>
            </p:cNvSpPr>
            <p:nvPr/>
          </p:nvSpPr>
          <p:spPr bwMode="auto">
            <a:xfrm>
              <a:off x="5422" y="2832"/>
              <a:ext cx="12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24" name="Rectangle 44"/>
            <p:cNvSpPr>
              <a:spLocks noChangeArrowheads="1"/>
            </p:cNvSpPr>
            <p:nvPr/>
          </p:nvSpPr>
          <p:spPr bwMode="auto">
            <a:xfrm flipH="1">
              <a:off x="4434" y="2064"/>
              <a:ext cx="70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Times New Roman" charset="0"/>
                  <a:ea typeface="굴림" charset="0"/>
                  <a:cs typeface="굴림" charset="0"/>
                </a:rPr>
                <a:t>Cache Tag</a:t>
              </a:r>
            </a:p>
          </p:txBody>
        </p:sp>
        <p:sp>
          <p:nvSpPr>
            <p:cNvPr id="44125" name="Rectangle 45"/>
            <p:cNvSpPr>
              <a:spLocks noChangeArrowheads="1"/>
            </p:cNvSpPr>
            <p:nvPr/>
          </p:nvSpPr>
          <p:spPr bwMode="auto">
            <a:xfrm flipH="1">
              <a:off x="5299" y="2064"/>
              <a:ext cx="41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Times New Roman" charset="0"/>
                  <a:ea typeface="굴림" charset="0"/>
                  <a:cs typeface="굴림" charset="0"/>
                </a:rPr>
                <a:t>Valid</a:t>
              </a:r>
            </a:p>
          </p:txBody>
        </p:sp>
        <p:sp>
          <p:nvSpPr>
            <p:cNvPr id="44126" name="Rectangle 46"/>
            <p:cNvSpPr>
              <a:spLocks noChangeArrowheads="1"/>
            </p:cNvSpPr>
            <p:nvPr/>
          </p:nvSpPr>
          <p:spPr bwMode="auto">
            <a:xfrm flipH="1">
              <a:off x="4669" y="2487"/>
              <a:ext cx="17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a:latin typeface="Times New Roman" charset="0"/>
                  <a:ea typeface="굴림" charset="0"/>
                  <a:cs typeface="굴림" charset="0"/>
                </a:rPr>
                <a:t>:</a:t>
              </a:r>
            </a:p>
          </p:txBody>
        </p:sp>
        <p:sp>
          <p:nvSpPr>
            <p:cNvPr id="44127" name="Rectangle 47"/>
            <p:cNvSpPr>
              <a:spLocks noChangeArrowheads="1"/>
            </p:cNvSpPr>
            <p:nvPr/>
          </p:nvSpPr>
          <p:spPr bwMode="auto">
            <a:xfrm flipH="1">
              <a:off x="5389" y="2487"/>
              <a:ext cx="17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a:latin typeface="Times New Roman" charset="0"/>
                  <a:ea typeface="굴림" charset="0"/>
                  <a:cs typeface="굴림" charset="0"/>
                </a:rPr>
                <a:t>:</a:t>
              </a:r>
            </a:p>
          </p:txBody>
        </p:sp>
        <p:sp>
          <p:nvSpPr>
            <p:cNvPr id="44128" name="Rectangle 48"/>
            <p:cNvSpPr>
              <a:spLocks noChangeArrowheads="1"/>
            </p:cNvSpPr>
            <p:nvPr/>
          </p:nvSpPr>
          <p:spPr bwMode="auto">
            <a:xfrm flipH="1">
              <a:off x="3517" y="2487"/>
              <a:ext cx="17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a:latin typeface="Times New Roman" charset="0"/>
                  <a:ea typeface="굴림" charset="0"/>
                  <a:cs typeface="굴림" charset="0"/>
                </a:rPr>
                <a:t>:</a:t>
              </a:r>
            </a:p>
          </p:txBody>
        </p:sp>
      </p:grpSp>
      <p:grpSp>
        <p:nvGrpSpPr>
          <p:cNvPr id="5" name="Group 49"/>
          <p:cNvGrpSpPr>
            <a:grpSpLocks/>
          </p:cNvGrpSpPr>
          <p:nvPr/>
        </p:nvGrpSpPr>
        <p:grpSpPr bwMode="auto">
          <a:xfrm>
            <a:off x="4203700" y="3124200"/>
            <a:ext cx="1663700" cy="1676400"/>
            <a:chOff x="2648" y="1968"/>
            <a:chExt cx="1048" cy="1056"/>
          </a:xfrm>
        </p:grpSpPr>
        <p:sp>
          <p:nvSpPr>
            <p:cNvPr id="44111" name="Freeform 50"/>
            <p:cNvSpPr>
              <a:spLocks/>
            </p:cNvSpPr>
            <p:nvPr/>
          </p:nvSpPr>
          <p:spPr bwMode="auto">
            <a:xfrm>
              <a:off x="2880" y="1968"/>
              <a:ext cx="816" cy="1056"/>
            </a:xfrm>
            <a:custGeom>
              <a:avLst/>
              <a:gdLst>
                <a:gd name="T0" fmla="*/ 816 w 816"/>
                <a:gd name="T1" fmla="*/ 0 h 1056"/>
                <a:gd name="T2" fmla="*/ 816 w 816"/>
                <a:gd name="T3" fmla="*/ 96 h 1056"/>
                <a:gd name="T4" fmla="*/ 0 w 816"/>
                <a:gd name="T5" fmla="*/ 96 h 1056"/>
                <a:gd name="T6" fmla="*/ 0 w 816"/>
                <a:gd name="T7" fmla="*/ 1056 h 1056"/>
                <a:gd name="T8" fmla="*/ 0 60000 65536"/>
                <a:gd name="T9" fmla="*/ 0 60000 65536"/>
                <a:gd name="T10" fmla="*/ 0 60000 65536"/>
                <a:gd name="T11" fmla="*/ 0 60000 65536"/>
                <a:gd name="T12" fmla="*/ 0 w 816"/>
                <a:gd name="T13" fmla="*/ 0 h 1056"/>
                <a:gd name="T14" fmla="*/ 816 w 816"/>
                <a:gd name="T15" fmla="*/ 1056 h 1056"/>
              </a:gdLst>
              <a:ahLst/>
              <a:cxnLst>
                <a:cxn ang="T8">
                  <a:pos x="T0" y="T1"/>
                </a:cxn>
                <a:cxn ang="T9">
                  <a:pos x="T2" y="T3"/>
                </a:cxn>
                <a:cxn ang="T10">
                  <a:pos x="T4" y="T5"/>
                </a:cxn>
                <a:cxn ang="T11">
                  <a:pos x="T6" y="T7"/>
                </a:cxn>
              </a:cxnLst>
              <a:rect l="T12" t="T13" r="T14" b="T15"/>
              <a:pathLst>
                <a:path w="816" h="1056">
                  <a:moveTo>
                    <a:pt x="816" y="0"/>
                  </a:moveTo>
                  <a:lnTo>
                    <a:pt x="816" y="96"/>
                  </a:lnTo>
                  <a:lnTo>
                    <a:pt x="0" y="96"/>
                  </a:lnTo>
                  <a:lnTo>
                    <a:pt x="0" y="105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p>
          </p:txBody>
        </p:sp>
        <p:sp>
          <p:nvSpPr>
            <p:cNvPr id="44112" name="Line 51"/>
            <p:cNvSpPr>
              <a:spLocks noChangeShapeType="1"/>
            </p:cNvSpPr>
            <p:nvPr/>
          </p:nvSpPr>
          <p:spPr bwMode="auto">
            <a:xfrm>
              <a:off x="2648" y="3023"/>
              <a:ext cx="464"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4039" name="Rectangle 52"/>
          <p:cNvSpPr>
            <a:spLocks noChangeArrowheads="1"/>
          </p:cNvSpPr>
          <p:nvPr/>
        </p:nvSpPr>
        <p:spPr bwMode="auto">
          <a:xfrm>
            <a:off x="2514600" y="6257925"/>
            <a:ext cx="4267200" cy="609600"/>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lIns="90478" tIns="44445" rIns="90478" bIns="44445" anchor="ctr"/>
          <a:lstStyle/>
          <a:p>
            <a:endParaRPr lang="en-US"/>
          </a:p>
        </p:txBody>
      </p:sp>
      <p:grpSp>
        <p:nvGrpSpPr>
          <p:cNvPr id="6" name="Group 53"/>
          <p:cNvGrpSpPr>
            <a:grpSpLocks/>
          </p:cNvGrpSpPr>
          <p:nvPr/>
        </p:nvGrpSpPr>
        <p:grpSpPr bwMode="auto">
          <a:xfrm>
            <a:off x="3332163" y="4953000"/>
            <a:ext cx="2471737" cy="1838325"/>
            <a:chOff x="2099" y="2936"/>
            <a:chExt cx="1557" cy="1158"/>
          </a:xfrm>
        </p:grpSpPr>
        <p:sp>
          <p:nvSpPr>
            <p:cNvPr id="44090" name="Line 54"/>
            <p:cNvSpPr>
              <a:spLocks noChangeShapeType="1"/>
            </p:cNvSpPr>
            <p:nvPr/>
          </p:nvSpPr>
          <p:spPr bwMode="auto">
            <a:xfrm>
              <a:off x="2120" y="3312"/>
              <a:ext cx="152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91" name="Line 55"/>
            <p:cNvSpPr>
              <a:spLocks noChangeShapeType="1"/>
            </p:cNvSpPr>
            <p:nvPr/>
          </p:nvSpPr>
          <p:spPr bwMode="auto">
            <a:xfrm>
              <a:off x="2120" y="3320"/>
              <a:ext cx="128"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92" name="Line 56"/>
            <p:cNvSpPr>
              <a:spLocks noChangeShapeType="1"/>
            </p:cNvSpPr>
            <p:nvPr/>
          </p:nvSpPr>
          <p:spPr bwMode="auto">
            <a:xfrm>
              <a:off x="2264" y="3504"/>
              <a:ext cx="123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93" name="Line 57"/>
            <p:cNvSpPr>
              <a:spLocks noChangeShapeType="1"/>
            </p:cNvSpPr>
            <p:nvPr/>
          </p:nvSpPr>
          <p:spPr bwMode="auto">
            <a:xfrm flipH="1">
              <a:off x="3496" y="3320"/>
              <a:ext cx="16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94" name="Rectangle 58"/>
            <p:cNvSpPr>
              <a:spLocks noChangeArrowheads="1"/>
            </p:cNvSpPr>
            <p:nvPr/>
          </p:nvSpPr>
          <p:spPr bwMode="auto">
            <a:xfrm>
              <a:off x="2723" y="3308"/>
              <a:ext cx="3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Times New Roman" charset="0"/>
                  <a:ea typeface="굴림" charset="0"/>
                  <a:cs typeface="굴림" charset="0"/>
                </a:rPr>
                <a:t>Mux</a:t>
              </a:r>
            </a:p>
          </p:txBody>
        </p:sp>
        <p:sp>
          <p:nvSpPr>
            <p:cNvPr id="44095" name="Line 59"/>
            <p:cNvSpPr>
              <a:spLocks noChangeShapeType="1"/>
            </p:cNvSpPr>
            <p:nvPr/>
          </p:nvSpPr>
          <p:spPr bwMode="auto">
            <a:xfrm>
              <a:off x="2496" y="2936"/>
              <a:ext cx="0" cy="36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96" name="Line 60"/>
            <p:cNvSpPr>
              <a:spLocks noChangeShapeType="1"/>
            </p:cNvSpPr>
            <p:nvPr/>
          </p:nvSpPr>
          <p:spPr bwMode="auto">
            <a:xfrm>
              <a:off x="3264" y="2936"/>
              <a:ext cx="0" cy="36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97" name="Rectangle 61"/>
            <p:cNvSpPr>
              <a:spLocks noChangeArrowheads="1"/>
            </p:cNvSpPr>
            <p:nvPr/>
          </p:nvSpPr>
          <p:spPr bwMode="auto">
            <a:xfrm>
              <a:off x="3155" y="3275"/>
              <a:ext cx="17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400" b="0">
                  <a:latin typeface="Times New Roman" charset="0"/>
                  <a:ea typeface="굴림" charset="0"/>
                  <a:cs typeface="굴림" charset="0"/>
                </a:rPr>
                <a:t>0</a:t>
              </a:r>
            </a:p>
          </p:txBody>
        </p:sp>
        <p:sp>
          <p:nvSpPr>
            <p:cNvPr id="44098" name="Rectangle 62"/>
            <p:cNvSpPr>
              <a:spLocks noChangeArrowheads="1"/>
            </p:cNvSpPr>
            <p:nvPr/>
          </p:nvSpPr>
          <p:spPr bwMode="auto">
            <a:xfrm>
              <a:off x="2435" y="3275"/>
              <a:ext cx="17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400" b="0">
                  <a:latin typeface="Times New Roman" charset="0"/>
                  <a:ea typeface="굴림" charset="0"/>
                  <a:cs typeface="굴림" charset="0"/>
                </a:rPr>
                <a:t>1</a:t>
              </a:r>
            </a:p>
          </p:txBody>
        </p:sp>
        <p:sp>
          <p:nvSpPr>
            <p:cNvPr id="44099" name="Rectangle 63"/>
            <p:cNvSpPr>
              <a:spLocks noChangeArrowheads="1"/>
            </p:cNvSpPr>
            <p:nvPr/>
          </p:nvSpPr>
          <p:spPr bwMode="auto">
            <a:xfrm>
              <a:off x="2195" y="3323"/>
              <a:ext cx="313"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400" b="0">
                  <a:latin typeface="Times New Roman" charset="0"/>
                  <a:ea typeface="굴림" charset="0"/>
                  <a:cs typeface="굴림" charset="0"/>
                </a:rPr>
                <a:t>Sel1</a:t>
              </a:r>
            </a:p>
          </p:txBody>
        </p:sp>
        <p:sp>
          <p:nvSpPr>
            <p:cNvPr id="44100" name="Rectangle 64"/>
            <p:cNvSpPr>
              <a:spLocks noChangeArrowheads="1"/>
            </p:cNvSpPr>
            <p:nvPr/>
          </p:nvSpPr>
          <p:spPr bwMode="auto">
            <a:xfrm>
              <a:off x="3251" y="3323"/>
              <a:ext cx="313"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400" b="0">
                  <a:latin typeface="Times New Roman" charset="0"/>
                  <a:ea typeface="굴림" charset="0"/>
                  <a:cs typeface="굴림" charset="0"/>
                </a:rPr>
                <a:t>Sel0</a:t>
              </a:r>
            </a:p>
          </p:txBody>
        </p:sp>
        <p:sp>
          <p:nvSpPr>
            <p:cNvPr id="44101" name="Line 65"/>
            <p:cNvSpPr>
              <a:spLocks noChangeShapeType="1"/>
            </p:cNvSpPr>
            <p:nvPr/>
          </p:nvSpPr>
          <p:spPr bwMode="auto">
            <a:xfrm>
              <a:off x="2880" y="3512"/>
              <a:ext cx="0" cy="46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102" name="Rectangle 66"/>
            <p:cNvSpPr>
              <a:spLocks noChangeArrowheads="1"/>
            </p:cNvSpPr>
            <p:nvPr/>
          </p:nvSpPr>
          <p:spPr bwMode="auto">
            <a:xfrm>
              <a:off x="2915" y="3788"/>
              <a:ext cx="11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endParaRPr lang="ko-KR" altLang="en-US" sz="1600">
                <a:latin typeface="Times New Roman" charset="0"/>
                <a:ea typeface="굴림" charset="0"/>
                <a:cs typeface="굴림" charset="0"/>
              </a:endParaRPr>
            </a:p>
          </p:txBody>
        </p:sp>
        <p:sp>
          <p:nvSpPr>
            <p:cNvPr id="44103" name="Oval 67"/>
            <p:cNvSpPr>
              <a:spLocks noChangeArrowheads="1"/>
            </p:cNvSpPr>
            <p:nvPr/>
          </p:nvSpPr>
          <p:spPr bwMode="auto">
            <a:xfrm>
              <a:off x="2264" y="3560"/>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104" name="Rectangle 68"/>
            <p:cNvSpPr>
              <a:spLocks noChangeArrowheads="1"/>
            </p:cNvSpPr>
            <p:nvPr/>
          </p:nvSpPr>
          <p:spPr bwMode="auto">
            <a:xfrm>
              <a:off x="2243" y="3596"/>
              <a:ext cx="30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Times New Roman" charset="0"/>
                  <a:ea typeface="굴림" charset="0"/>
                  <a:cs typeface="굴림" charset="0"/>
                </a:rPr>
                <a:t>OR</a:t>
              </a:r>
            </a:p>
          </p:txBody>
        </p:sp>
        <p:sp>
          <p:nvSpPr>
            <p:cNvPr id="44105" name="Line 69"/>
            <p:cNvSpPr>
              <a:spLocks noChangeShapeType="1"/>
            </p:cNvSpPr>
            <p:nvPr/>
          </p:nvSpPr>
          <p:spPr bwMode="auto">
            <a:xfrm>
              <a:off x="2112" y="3464"/>
              <a:ext cx="0" cy="2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06" name="Line 70"/>
            <p:cNvSpPr>
              <a:spLocks noChangeShapeType="1"/>
            </p:cNvSpPr>
            <p:nvPr/>
          </p:nvSpPr>
          <p:spPr bwMode="auto">
            <a:xfrm>
              <a:off x="2120" y="3696"/>
              <a:ext cx="12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07" name="Line 71"/>
            <p:cNvSpPr>
              <a:spLocks noChangeShapeType="1"/>
            </p:cNvSpPr>
            <p:nvPr/>
          </p:nvSpPr>
          <p:spPr bwMode="auto">
            <a:xfrm>
              <a:off x="3600" y="3464"/>
              <a:ext cx="0" cy="2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08" name="Line 72"/>
            <p:cNvSpPr>
              <a:spLocks noChangeShapeType="1"/>
            </p:cNvSpPr>
            <p:nvPr/>
          </p:nvSpPr>
          <p:spPr bwMode="auto">
            <a:xfrm>
              <a:off x="2552" y="3696"/>
              <a:ext cx="104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09" name="Line 73"/>
            <p:cNvSpPr>
              <a:spLocks noChangeShapeType="1"/>
            </p:cNvSpPr>
            <p:nvPr/>
          </p:nvSpPr>
          <p:spPr bwMode="auto">
            <a:xfrm>
              <a:off x="2400" y="3848"/>
              <a:ext cx="0" cy="22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110" name="Rectangle 74"/>
            <p:cNvSpPr>
              <a:spLocks noChangeArrowheads="1"/>
            </p:cNvSpPr>
            <p:nvPr/>
          </p:nvSpPr>
          <p:spPr bwMode="auto">
            <a:xfrm>
              <a:off x="2099" y="3884"/>
              <a:ext cx="29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Times New Roman" charset="0"/>
                  <a:ea typeface="굴림" charset="0"/>
                  <a:cs typeface="굴림" charset="0"/>
                </a:rPr>
                <a:t>Hit</a:t>
              </a:r>
            </a:p>
          </p:txBody>
        </p:sp>
      </p:grpSp>
      <p:sp>
        <p:nvSpPr>
          <p:cNvPr id="44041" name="Rectangle 75"/>
          <p:cNvSpPr>
            <a:spLocks noGrp="1" noChangeArrowheads="1"/>
          </p:cNvSpPr>
          <p:nvPr>
            <p:ph type="title"/>
          </p:nvPr>
        </p:nvSpPr>
        <p:spPr>
          <a:xfrm>
            <a:off x="2141538" y="76200"/>
            <a:ext cx="4506912" cy="503238"/>
          </a:xfrm>
          <a:noFill/>
        </p:spPr>
        <p:txBody>
          <a:bodyPr wrap="none" lIns="63500" tIns="25400" rIns="63500" bIns="25400" anchor="t">
            <a:spAutoFit/>
          </a:bodyPr>
          <a:lstStyle/>
          <a:p>
            <a:r>
              <a:rPr lang="en-US" altLang="ko-KR">
                <a:latin typeface="Helvetica" charset="0"/>
                <a:ea typeface="굴림" charset="0"/>
                <a:cs typeface="굴림" charset="0"/>
              </a:rPr>
              <a:t>Set Associative Cache</a:t>
            </a:r>
          </a:p>
        </p:txBody>
      </p:sp>
      <p:sp>
        <p:nvSpPr>
          <p:cNvPr id="839756" name="Rectangle 76"/>
          <p:cNvSpPr>
            <a:spLocks noGrp="1" noChangeArrowheads="1"/>
          </p:cNvSpPr>
          <p:nvPr>
            <p:ph type="body" idx="1"/>
          </p:nvPr>
        </p:nvSpPr>
        <p:spPr>
          <a:xfrm>
            <a:off x="292100" y="994184"/>
            <a:ext cx="8610600" cy="1520416"/>
          </a:xfrm>
          <a:noFill/>
        </p:spPr>
        <p:txBody>
          <a:bodyPr lIns="63500" tIns="25400" rIns="63500" bIns="25400">
            <a:spAutoFit/>
          </a:bodyPr>
          <a:lstStyle/>
          <a:p>
            <a:pPr>
              <a:lnSpc>
                <a:spcPct val="80000"/>
              </a:lnSpc>
              <a:spcBef>
                <a:spcPct val="10000"/>
              </a:spcBef>
            </a:pPr>
            <a:r>
              <a:rPr lang="en-US" altLang="ko-KR" sz="2400" dirty="0">
                <a:solidFill>
                  <a:schemeClr val="hlink"/>
                </a:solidFill>
                <a:latin typeface="Helvetica" charset="0"/>
                <a:ea typeface="굴림" charset="0"/>
                <a:cs typeface="굴림" charset="0"/>
              </a:rPr>
              <a:t>N-way set associative</a:t>
            </a:r>
            <a:r>
              <a:rPr lang="en-US" altLang="ko-KR" sz="2400" dirty="0">
                <a:latin typeface="Helvetica" charset="0"/>
                <a:ea typeface="굴림" charset="0"/>
                <a:cs typeface="굴림" charset="0"/>
              </a:rPr>
              <a:t>: N entries per Cache Index</a:t>
            </a:r>
          </a:p>
          <a:p>
            <a:pPr lvl="1">
              <a:lnSpc>
                <a:spcPct val="80000"/>
              </a:lnSpc>
              <a:spcBef>
                <a:spcPct val="10000"/>
              </a:spcBef>
            </a:pPr>
            <a:r>
              <a:rPr lang="en-US" altLang="ko-KR" sz="2000" dirty="0">
                <a:latin typeface="Helvetica" charset="0"/>
                <a:ea typeface="굴림" charset="0"/>
                <a:cs typeface="굴림" charset="0"/>
              </a:rPr>
              <a:t>N direct mapped caches operates in parallel</a:t>
            </a:r>
          </a:p>
          <a:p>
            <a:pPr>
              <a:lnSpc>
                <a:spcPct val="80000"/>
              </a:lnSpc>
              <a:spcBef>
                <a:spcPct val="10000"/>
              </a:spcBef>
            </a:pPr>
            <a:r>
              <a:rPr lang="en-US" altLang="ko-KR" sz="2400" dirty="0">
                <a:latin typeface="Helvetica" charset="0"/>
                <a:ea typeface="굴림" charset="0"/>
                <a:cs typeface="굴림" charset="0"/>
              </a:rPr>
              <a:t>Example: Two-way set associative cache</a:t>
            </a:r>
          </a:p>
          <a:p>
            <a:pPr lvl="1">
              <a:lnSpc>
                <a:spcPct val="80000"/>
              </a:lnSpc>
              <a:spcBef>
                <a:spcPct val="10000"/>
              </a:spcBef>
            </a:pPr>
            <a:r>
              <a:rPr lang="en-US" altLang="ko-KR" sz="2000" dirty="0">
                <a:latin typeface="Helvetica" charset="0"/>
                <a:ea typeface="굴림" charset="0"/>
                <a:cs typeface="굴림" charset="0"/>
              </a:rPr>
              <a:t>Two tags in the set are compared to input in parallel</a:t>
            </a:r>
          </a:p>
          <a:p>
            <a:pPr lvl="1">
              <a:lnSpc>
                <a:spcPct val="80000"/>
              </a:lnSpc>
              <a:spcBef>
                <a:spcPct val="10000"/>
              </a:spcBef>
            </a:pPr>
            <a:r>
              <a:rPr lang="en-US" altLang="ko-KR" sz="2000" dirty="0">
                <a:latin typeface="Helvetica" charset="0"/>
                <a:ea typeface="굴림" charset="0"/>
                <a:cs typeface="굴림" charset="0"/>
              </a:rPr>
              <a:t>Data is selected based on the tag result</a:t>
            </a:r>
          </a:p>
        </p:txBody>
      </p:sp>
      <p:sp>
        <p:nvSpPr>
          <p:cNvPr id="839757" name="Rectangle 77"/>
          <p:cNvSpPr>
            <a:spLocks noChangeArrowheads="1"/>
          </p:cNvSpPr>
          <p:nvPr/>
        </p:nvSpPr>
        <p:spPr bwMode="auto">
          <a:xfrm>
            <a:off x="228600" y="4494213"/>
            <a:ext cx="8661400" cy="508000"/>
          </a:xfrm>
          <a:prstGeom prst="rect">
            <a:avLst/>
          </a:prstGeom>
          <a:noFill/>
          <a:ln w="25400">
            <a:solidFill>
              <a:schemeClr val="hlink"/>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39758" name="Freeform 78"/>
          <p:cNvSpPr>
            <a:spLocks/>
          </p:cNvSpPr>
          <p:nvPr/>
        </p:nvSpPr>
        <p:spPr bwMode="auto">
          <a:xfrm>
            <a:off x="990600" y="5181600"/>
            <a:ext cx="7315200" cy="457200"/>
          </a:xfrm>
          <a:custGeom>
            <a:avLst/>
            <a:gdLst>
              <a:gd name="T0" fmla="*/ 0 w 4608"/>
              <a:gd name="T1" fmla="*/ 0 h 288"/>
              <a:gd name="T2" fmla="*/ 2147483647 w 4608"/>
              <a:gd name="T3" fmla="*/ 0 h 288"/>
              <a:gd name="T4" fmla="*/ 2147483647 w 4608"/>
              <a:gd name="T5" fmla="*/ 2147483647 h 288"/>
              <a:gd name="T6" fmla="*/ 2147483647 w 4608"/>
              <a:gd name="T7" fmla="*/ 2147483647 h 288"/>
              <a:gd name="T8" fmla="*/ 0 60000 65536"/>
              <a:gd name="T9" fmla="*/ 0 60000 65536"/>
              <a:gd name="T10" fmla="*/ 0 60000 65536"/>
              <a:gd name="T11" fmla="*/ 0 60000 65536"/>
              <a:gd name="T12" fmla="*/ 0 w 4608"/>
              <a:gd name="T13" fmla="*/ 0 h 288"/>
              <a:gd name="T14" fmla="*/ 4608 w 4608"/>
              <a:gd name="T15" fmla="*/ 288 h 288"/>
            </a:gdLst>
            <a:ahLst/>
            <a:cxnLst>
              <a:cxn ang="T8">
                <a:pos x="T0" y="T1"/>
              </a:cxn>
              <a:cxn ang="T9">
                <a:pos x="T2" y="T3"/>
              </a:cxn>
              <a:cxn ang="T10">
                <a:pos x="T4" y="T5"/>
              </a:cxn>
              <a:cxn ang="T11">
                <a:pos x="T6" y="T7"/>
              </a:cxn>
            </a:cxnLst>
            <a:rect l="T12" t="T13" r="T14" b="T15"/>
            <a:pathLst>
              <a:path w="4608" h="288">
                <a:moveTo>
                  <a:pt x="0" y="0"/>
                </a:moveTo>
                <a:lnTo>
                  <a:pt x="4608" y="0"/>
                </a:lnTo>
                <a:lnTo>
                  <a:pt x="4608" y="288"/>
                </a:lnTo>
                <a:lnTo>
                  <a:pt x="4272" y="288"/>
                </a:ln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p>
        </p:txBody>
      </p:sp>
      <p:grpSp>
        <p:nvGrpSpPr>
          <p:cNvPr id="7" name="Group 79"/>
          <p:cNvGrpSpPr>
            <a:grpSpLocks/>
          </p:cNvGrpSpPr>
          <p:nvPr/>
        </p:nvGrpSpPr>
        <p:grpSpPr bwMode="auto">
          <a:xfrm>
            <a:off x="444500" y="4964113"/>
            <a:ext cx="8242300" cy="1055687"/>
            <a:chOff x="280" y="3127"/>
            <a:chExt cx="5192" cy="665"/>
          </a:xfrm>
        </p:grpSpPr>
        <p:grpSp>
          <p:nvGrpSpPr>
            <p:cNvPr id="44059" name="Group 80"/>
            <p:cNvGrpSpPr>
              <a:grpSpLocks/>
            </p:cNvGrpSpPr>
            <p:nvPr/>
          </p:nvGrpSpPr>
          <p:grpSpPr bwMode="auto">
            <a:xfrm>
              <a:off x="280" y="3127"/>
              <a:ext cx="1934" cy="664"/>
              <a:chOff x="280" y="3127"/>
              <a:chExt cx="1934" cy="664"/>
            </a:xfrm>
          </p:grpSpPr>
          <p:grpSp>
            <p:nvGrpSpPr>
              <p:cNvPr id="44074" name="Group 81"/>
              <p:cNvGrpSpPr>
                <a:grpSpLocks/>
              </p:cNvGrpSpPr>
              <p:nvPr/>
            </p:nvGrpSpPr>
            <p:grpSpPr bwMode="auto">
              <a:xfrm>
                <a:off x="1720" y="3503"/>
                <a:ext cx="494" cy="288"/>
                <a:chOff x="1720" y="3503"/>
                <a:chExt cx="494" cy="288"/>
              </a:xfrm>
            </p:grpSpPr>
            <p:grpSp>
              <p:nvGrpSpPr>
                <p:cNvPr id="44083" name="Group 82"/>
                <p:cNvGrpSpPr>
                  <a:grpSpLocks/>
                </p:cNvGrpSpPr>
                <p:nvPr/>
              </p:nvGrpSpPr>
              <p:grpSpPr bwMode="auto">
                <a:xfrm>
                  <a:off x="1720" y="3503"/>
                  <a:ext cx="321" cy="288"/>
                  <a:chOff x="1720" y="3503"/>
                  <a:chExt cx="321" cy="288"/>
                </a:xfrm>
              </p:grpSpPr>
              <p:sp>
                <p:nvSpPr>
                  <p:cNvPr id="44085" name="Arc 83"/>
                  <p:cNvSpPr>
                    <a:spLocks/>
                  </p:cNvSpPr>
                  <p:nvPr/>
                </p:nvSpPr>
                <p:spPr bwMode="auto">
                  <a:xfrm>
                    <a:off x="1848" y="3504"/>
                    <a:ext cx="192" cy="1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086" name="Arc 84"/>
                  <p:cNvSpPr>
                    <a:spLocks/>
                  </p:cNvSpPr>
                  <p:nvPr/>
                </p:nvSpPr>
                <p:spPr bwMode="auto">
                  <a:xfrm rot="10800000">
                    <a:off x="1851" y="3644"/>
                    <a:ext cx="190" cy="14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21599"/>
                        </a:moveTo>
                        <a:cubicBezTo>
                          <a:pt x="-1" y="9714"/>
                          <a:pt x="9602" y="61"/>
                          <a:pt x="21488" y="0"/>
                        </a:cubicBezTo>
                      </a:path>
                      <a:path w="21600" h="21600" stroke="0" extrusionOk="0">
                        <a:moveTo>
                          <a:pt x="-1" y="21599"/>
                        </a:moveTo>
                        <a:cubicBezTo>
                          <a:pt x="-1" y="9714"/>
                          <a:pt x="9602" y="61"/>
                          <a:pt x="21488" y="0"/>
                        </a:cubicBezTo>
                        <a:lnTo>
                          <a:pt x="21600" y="21600"/>
                        </a:lnTo>
                        <a:lnTo>
                          <a:pt x="-1" y="21599"/>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087" name="Line 85"/>
                  <p:cNvSpPr>
                    <a:spLocks noChangeShapeType="1"/>
                  </p:cNvSpPr>
                  <p:nvPr/>
                </p:nvSpPr>
                <p:spPr bwMode="auto">
                  <a:xfrm flipH="1">
                    <a:off x="1720" y="3503"/>
                    <a:ext cx="13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88" name="Line 86"/>
                  <p:cNvSpPr>
                    <a:spLocks noChangeShapeType="1"/>
                  </p:cNvSpPr>
                  <p:nvPr/>
                </p:nvSpPr>
                <p:spPr bwMode="auto">
                  <a:xfrm>
                    <a:off x="1728" y="3511"/>
                    <a:ext cx="0" cy="2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89" name="Line 87"/>
                  <p:cNvSpPr>
                    <a:spLocks noChangeShapeType="1"/>
                  </p:cNvSpPr>
                  <p:nvPr/>
                </p:nvSpPr>
                <p:spPr bwMode="auto">
                  <a:xfrm flipH="1">
                    <a:off x="1720" y="3791"/>
                    <a:ext cx="13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4084" name="Line 88"/>
                <p:cNvSpPr>
                  <a:spLocks noChangeShapeType="1"/>
                </p:cNvSpPr>
                <p:nvPr/>
              </p:nvSpPr>
              <p:spPr bwMode="auto">
                <a:xfrm flipV="1">
                  <a:off x="2040" y="3646"/>
                  <a:ext cx="174" cy="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4075" name="Group 89"/>
              <p:cNvGrpSpPr>
                <a:grpSpLocks/>
              </p:cNvGrpSpPr>
              <p:nvPr/>
            </p:nvGrpSpPr>
            <p:grpSpPr bwMode="auto">
              <a:xfrm>
                <a:off x="280" y="3127"/>
                <a:ext cx="1456" cy="616"/>
                <a:chOff x="280" y="3127"/>
                <a:chExt cx="1456" cy="616"/>
              </a:xfrm>
            </p:grpSpPr>
            <p:sp>
              <p:nvSpPr>
                <p:cNvPr id="44076" name="Oval 90"/>
                <p:cNvSpPr>
                  <a:spLocks noChangeArrowheads="1"/>
                </p:cNvSpPr>
                <p:nvPr/>
              </p:nvSpPr>
              <p:spPr bwMode="auto">
                <a:xfrm>
                  <a:off x="872" y="3415"/>
                  <a:ext cx="560"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077" name="Line 91"/>
                <p:cNvSpPr>
                  <a:spLocks noChangeShapeType="1"/>
                </p:cNvSpPr>
                <p:nvPr/>
              </p:nvSpPr>
              <p:spPr bwMode="auto">
                <a:xfrm flipH="1">
                  <a:off x="1564" y="3551"/>
                  <a:ext cx="1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78" name="Line 92"/>
                <p:cNvSpPr>
                  <a:spLocks noChangeShapeType="1"/>
                </p:cNvSpPr>
                <p:nvPr/>
              </p:nvSpPr>
              <p:spPr bwMode="auto">
                <a:xfrm flipH="1">
                  <a:off x="1576" y="3743"/>
                  <a:ext cx="1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79" name="Rectangle 93"/>
                <p:cNvSpPr>
                  <a:spLocks noChangeArrowheads="1"/>
                </p:cNvSpPr>
                <p:nvPr/>
              </p:nvSpPr>
              <p:spPr bwMode="auto">
                <a:xfrm>
                  <a:off x="851" y="3451"/>
                  <a:ext cx="62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Times New Roman" charset="0"/>
                      <a:ea typeface="굴림" charset="0"/>
                      <a:cs typeface="굴림" charset="0"/>
                    </a:rPr>
                    <a:t>Compare</a:t>
                  </a:r>
                </a:p>
              </p:txBody>
            </p:sp>
            <p:sp>
              <p:nvSpPr>
                <p:cNvPr id="44080" name="Line 94"/>
                <p:cNvSpPr>
                  <a:spLocks noChangeShapeType="1"/>
                </p:cNvSpPr>
                <p:nvPr/>
              </p:nvSpPr>
              <p:spPr bwMode="auto">
                <a:xfrm>
                  <a:off x="1436" y="3551"/>
                  <a:ext cx="12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81" name="Line 95"/>
                <p:cNvSpPr>
                  <a:spLocks noChangeShapeType="1"/>
                </p:cNvSpPr>
                <p:nvPr/>
              </p:nvSpPr>
              <p:spPr bwMode="auto">
                <a:xfrm flipH="1">
                  <a:off x="280" y="3743"/>
                  <a:ext cx="131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82" name="Line 96"/>
                <p:cNvSpPr>
                  <a:spLocks noChangeShapeType="1"/>
                </p:cNvSpPr>
                <p:nvPr/>
              </p:nvSpPr>
              <p:spPr bwMode="auto">
                <a:xfrm>
                  <a:off x="288" y="3127"/>
                  <a:ext cx="0" cy="60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44060" name="Group 97"/>
            <p:cNvGrpSpPr>
              <a:grpSpLocks/>
            </p:cNvGrpSpPr>
            <p:nvPr/>
          </p:nvGrpSpPr>
          <p:grpSpPr bwMode="auto">
            <a:xfrm>
              <a:off x="3522" y="3127"/>
              <a:ext cx="1950" cy="665"/>
              <a:chOff x="3522" y="3127"/>
              <a:chExt cx="1950" cy="665"/>
            </a:xfrm>
          </p:grpSpPr>
          <p:grpSp>
            <p:nvGrpSpPr>
              <p:cNvPr id="44061" name="Group 98"/>
              <p:cNvGrpSpPr>
                <a:grpSpLocks/>
              </p:cNvGrpSpPr>
              <p:nvPr/>
            </p:nvGrpSpPr>
            <p:grpSpPr bwMode="auto">
              <a:xfrm>
                <a:off x="3855" y="3127"/>
                <a:ext cx="1617" cy="665"/>
                <a:chOff x="3855" y="3127"/>
                <a:chExt cx="1617" cy="665"/>
              </a:xfrm>
            </p:grpSpPr>
            <p:sp>
              <p:nvSpPr>
                <p:cNvPr id="44063" name="Oval 99"/>
                <p:cNvSpPr>
                  <a:spLocks noChangeArrowheads="1"/>
                </p:cNvSpPr>
                <p:nvPr/>
              </p:nvSpPr>
              <p:spPr bwMode="auto">
                <a:xfrm>
                  <a:off x="4328" y="3415"/>
                  <a:ext cx="560"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064" name="Rectangle 100"/>
                <p:cNvSpPr>
                  <a:spLocks noChangeArrowheads="1"/>
                </p:cNvSpPr>
                <p:nvPr/>
              </p:nvSpPr>
              <p:spPr bwMode="auto">
                <a:xfrm flipH="1">
                  <a:off x="4279" y="3455"/>
                  <a:ext cx="62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Times New Roman" charset="0"/>
                      <a:ea typeface="굴림" charset="0"/>
                      <a:cs typeface="굴림" charset="0"/>
                    </a:rPr>
                    <a:t>Compare</a:t>
                  </a:r>
                </a:p>
              </p:txBody>
            </p:sp>
            <p:sp>
              <p:nvSpPr>
                <p:cNvPr id="44065" name="Line 101"/>
                <p:cNvSpPr>
                  <a:spLocks noChangeShapeType="1"/>
                </p:cNvSpPr>
                <p:nvPr/>
              </p:nvSpPr>
              <p:spPr bwMode="auto">
                <a:xfrm flipH="1">
                  <a:off x="4168" y="3551"/>
                  <a:ext cx="1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66" name="Line 102"/>
                <p:cNvSpPr>
                  <a:spLocks noChangeShapeType="1"/>
                </p:cNvSpPr>
                <p:nvPr/>
              </p:nvSpPr>
              <p:spPr bwMode="auto">
                <a:xfrm>
                  <a:off x="4176" y="3743"/>
                  <a:ext cx="12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67" name="Line 103"/>
                <p:cNvSpPr>
                  <a:spLocks noChangeShapeType="1"/>
                </p:cNvSpPr>
                <p:nvPr/>
              </p:nvSpPr>
              <p:spPr bwMode="auto">
                <a:xfrm>
                  <a:off x="5472" y="3127"/>
                  <a:ext cx="0" cy="60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4068" name="Group 104"/>
                <p:cNvGrpSpPr>
                  <a:grpSpLocks/>
                </p:cNvGrpSpPr>
                <p:nvPr/>
              </p:nvGrpSpPr>
              <p:grpSpPr bwMode="auto">
                <a:xfrm flipH="1">
                  <a:off x="3855" y="3504"/>
                  <a:ext cx="321" cy="288"/>
                  <a:chOff x="1720" y="3503"/>
                  <a:chExt cx="321" cy="288"/>
                </a:xfrm>
              </p:grpSpPr>
              <p:sp>
                <p:nvSpPr>
                  <p:cNvPr id="44069" name="Arc 105"/>
                  <p:cNvSpPr>
                    <a:spLocks/>
                  </p:cNvSpPr>
                  <p:nvPr/>
                </p:nvSpPr>
                <p:spPr bwMode="auto">
                  <a:xfrm>
                    <a:off x="1848" y="3504"/>
                    <a:ext cx="192" cy="1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070" name="Arc 106"/>
                  <p:cNvSpPr>
                    <a:spLocks/>
                  </p:cNvSpPr>
                  <p:nvPr/>
                </p:nvSpPr>
                <p:spPr bwMode="auto">
                  <a:xfrm rot="10800000">
                    <a:off x="1851" y="3644"/>
                    <a:ext cx="190" cy="14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21599"/>
                        </a:moveTo>
                        <a:cubicBezTo>
                          <a:pt x="-1" y="9714"/>
                          <a:pt x="9602" y="61"/>
                          <a:pt x="21488" y="0"/>
                        </a:cubicBezTo>
                      </a:path>
                      <a:path w="21600" h="21600" stroke="0" extrusionOk="0">
                        <a:moveTo>
                          <a:pt x="-1" y="21599"/>
                        </a:moveTo>
                        <a:cubicBezTo>
                          <a:pt x="-1" y="9714"/>
                          <a:pt x="9602" y="61"/>
                          <a:pt x="21488" y="0"/>
                        </a:cubicBezTo>
                        <a:lnTo>
                          <a:pt x="21600" y="21600"/>
                        </a:lnTo>
                        <a:lnTo>
                          <a:pt x="-1" y="21599"/>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071" name="Line 107"/>
                  <p:cNvSpPr>
                    <a:spLocks noChangeShapeType="1"/>
                  </p:cNvSpPr>
                  <p:nvPr/>
                </p:nvSpPr>
                <p:spPr bwMode="auto">
                  <a:xfrm flipH="1">
                    <a:off x="1720" y="3503"/>
                    <a:ext cx="13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72" name="Line 108"/>
                  <p:cNvSpPr>
                    <a:spLocks noChangeShapeType="1"/>
                  </p:cNvSpPr>
                  <p:nvPr/>
                </p:nvSpPr>
                <p:spPr bwMode="auto">
                  <a:xfrm>
                    <a:off x="1728" y="3511"/>
                    <a:ext cx="0" cy="2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73" name="Line 109"/>
                  <p:cNvSpPr>
                    <a:spLocks noChangeShapeType="1"/>
                  </p:cNvSpPr>
                  <p:nvPr/>
                </p:nvSpPr>
                <p:spPr bwMode="auto">
                  <a:xfrm flipH="1">
                    <a:off x="1720" y="3791"/>
                    <a:ext cx="13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44062" name="Line 110"/>
              <p:cNvSpPr>
                <a:spLocks noChangeShapeType="1"/>
              </p:cNvSpPr>
              <p:nvPr/>
            </p:nvSpPr>
            <p:spPr bwMode="auto">
              <a:xfrm flipH="1" flipV="1">
                <a:off x="3522" y="3646"/>
                <a:ext cx="348" cy="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5" name="Group 111"/>
          <p:cNvGrpSpPr>
            <a:grpSpLocks/>
          </p:cNvGrpSpPr>
          <p:nvPr/>
        </p:nvGrpSpPr>
        <p:grpSpPr bwMode="auto">
          <a:xfrm>
            <a:off x="698500" y="4648200"/>
            <a:ext cx="7729538" cy="900113"/>
            <a:chOff x="440" y="2928"/>
            <a:chExt cx="4869" cy="567"/>
          </a:xfrm>
        </p:grpSpPr>
        <p:grpSp>
          <p:nvGrpSpPr>
            <p:cNvPr id="44053" name="Group 112"/>
            <p:cNvGrpSpPr>
              <a:grpSpLocks/>
            </p:cNvGrpSpPr>
            <p:nvPr/>
          </p:nvGrpSpPr>
          <p:grpSpPr bwMode="auto">
            <a:xfrm>
              <a:off x="1152" y="3127"/>
              <a:ext cx="3456" cy="368"/>
              <a:chOff x="1152" y="3127"/>
              <a:chExt cx="3456" cy="368"/>
            </a:xfrm>
          </p:grpSpPr>
          <p:sp>
            <p:nvSpPr>
              <p:cNvPr id="44057" name="Line 113"/>
              <p:cNvSpPr>
                <a:spLocks noChangeShapeType="1"/>
              </p:cNvSpPr>
              <p:nvPr/>
            </p:nvSpPr>
            <p:spPr bwMode="auto">
              <a:xfrm>
                <a:off x="1152" y="3127"/>
                <a:ext cx="0" cy="36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58" name="Line 114"/>
              <p:cNvSpPr>
                <a:spLocks noChangeShapeType="1"/>
              </p:cNvSpPr>
              <p:nvPr/>
            </p:nvSpPr>
            <p:spPr bwMode="auto">
              <a:xfrm>
                <a:off x="4608" y="3127"/>
                <a:ext cx="0" cy="36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4054" name="Group 115"/>
            <p:cNvGrpSpPr>
              <a:grpSpLocks/>
            </p:cNvGrpSpPr>
            <p:nvPr/>
          </p:nvGrpSpPr>
          <p:grpSpPr bwMode="auto">
            <a:xfrm>
              <a:off x="440" y="2928"/>
              <a:ext cx="4869" cy="184"/>
              <a:chOff x="440" y="2928"/>
              <a:chExt cx="4869" cy="184"/>
            </a:xfrm>
          </p:grpSpPr>
          <p:sp>
            <p:nvSpPr>
              <p:cNvPr id="44055" name="Rectangle 116"/>
              <p:cNvSpPr>
                <a:spLocks noChangeArrowheads="1"/>
              </p:cNvSpPr>
              <p:nvPr/>
            </p:nvSpPr>
            <p:spPr bwMode="auto">
              <a:xfrm>
                <a:off x="4224" y="2928"/>
                <a:ext cx="1085" cy="184"/>
              </a:xfrm>
              <a:prstGeom prst="rect">
                <a:avLst/>
              </a:prstGeom>
              <a:solidFill>
                <a:srgbClr val="C0D2FE"/>
              </a:solidFill>
              <a:ln w="19050">
                <a:solidFill>
                  <a:schemeClr val="tx1"/>
                </a:solidFill>
                <a:miter lim="800000"/>
                <a:headEnd/>
                <a:tailEnd/>
              </a:ln>
            </p:spPr>
            <p:txBody>
              <a:bodyPr wrap="none" lIns="90478" tIns="44445" rIns="90478" bIns="44445" anchor="ctr"/>
              <a:lstStyle/>
              <a:p>
                <a:endParaRPr lang="en-US"/>
              </a:p>
            </p:txBody>
          </p:sp>
          <p:sp>
            <p:nvSpPr>
              <p:cNvPr id="44056" name="Rectangle 117"/>
              <p:cNvSpPr>
                <a:spLocks noChangeArrowheads="1"/>
              </p:cNvSpPr>
              <p:nvPr/>
            </p:nvSpPr>
            <p:spPr bwMode="auto">
              <a:xfrm>
                <a:off x="440" y="2928"/>
                <a:ext cx="1085" cy="184"/>
              </a:xfrm>
              <a:prstGeom prst="rect">
                <a:avLst/>
              </a:prstGeom>
              <a:solidFill>
                <a:srgbClr val="C0D2FE"/>
              </a:solidFill>
              <a:ln w="19050">
                <a:solidFill>
                  <a:schemeClr val="tx1"/>
                </a:solidFill>
                <a:miter lim="800000"/>
                <a:headEnd/>
                <a:tailEnd/>
              </a:ln>
            </p:spPr>
            <p:txBody>
              <a:bodyPr wrap="none" lIns="90478" tIns="44445" rIns="90478" bIns="44445" anchor="ctr"/>
              <a:lstStyle/>
              <a:p>
                <a:endParaRPr lang="en-US"/>
              </a:p>
            </p:txBody>
          </p:sp>
        </p:grpSp>
      </p:grpSp>
      <p:sp>
        <p:nvSpPr>
          <p:cNvPr id="839798" name="Freeform 118"/>
          <p:cNvSpPr>
            <a:spLocks/>
          </p:cNvSpPr>
          <p:nvPr/>
        </p:nvSpPr>
        <p:spPr bwMode="auto">
          <a:xfrm>
            <a:off x="990600" y="3048000"/>
            <a:ext cx="381000" cy="2590800"/>
          </a:xfrm>
          <a:custGeom>
            <a:avLst/>
            <a:gdLst>
              <a:gd name="T0" fmla="*/ 0 w 240"/>
              <a:gd name="T1" fmla="*/ 0 h 1584"/>
              <a:gd name="T2" fmla="*/ 0 w 240"/>
              <a:gd name="T3" fmla="*/ 2147483647 h 1584"/>
              <a:gd name="T4" fmla="*/ 2147483647 w 240"/>
              <a:gd name="T5" fmla="*/ 2147483647 h 1584"/>
              <a:gd name="T6" fmla="*/ 0 60000 65536"/>
              <a:gd name="T7" fmla="*/ 0 60000 65536"/>
              <a:gd name="T8" fmla="*/ 0 60000 65536"/>
              <a:gd name="T9" fmla="*/ 0 w 240"/>
              <a:gd name="T10" fmla="*/ 0 h 1584"/>
              <a:gd name="T11" fmla="*/ 240 w 240"/>
              <a:gd name="T12" fmla="*/ 1584 h 1584"/>
            </a:gdLst>
            <a:ahLst/>
            <a:cxnLst>
              <a:cxn ang="T6">
                <a:pos x="T0" y="T1"/>
              </a:cxn>
              <a:cxn ang="T7">
                <a:pos x="T2" y="T3"/>
              </a:cxn>
              <a:cxn ang="T8">
                <a:pos x="T4" y="T5"/>
              </a:cxn>
            </a:cxnLst>
            <a:rect l="T9" t="T10" r="T11" b="T12"/>
            <a:pathLst>
              <a:path w="240" h="1584">
                <a:moveTo>
                  <a:pt x="0" y="0"/>
                </a:moveTo>
                <a:lnTo>
                  <a:pt x="0" y="1584"/>
                </a:lnTo>
                <a:lnTo>
                  <a:pt x="240" y="1584"/>
                </a:ln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p>
        </p:txBody>
      </p:sp>
      <p:sp>
        <p:nvSpPr>
          <p:cNvPr id="839799" name="Rectangle 119"/>
          <p:cNvSpPr>
            <a:spLocks noChangeArrowheads="1"/>
          </p:cNvSpPr>
          <p:nvPr/>
        </p:nvSpPr>
        <p:spPr bwMode="auto">
          <a:xfrm>
            <a:off x="2600325" y="4648200"/>
            <a:ext cx="1581150" cy="295275"/>
          </a:xfrm>
          <a:prstGeom prst="rect">
            <a:avLst/>
          </a:prstGeom>
          <a:solidFill>
            <a:srgbClr val="C0D2FE"/>
          </a:solidFill>
          <a:ln w="19050">
            <a:solidFill>
              <a:schemeClr val="tx1"/>
            </a:solidFill>
            <a:miter lim="800000"/>
            <a:headEnd/>
            <a:tailEnd/>
          </a:ln>
        </p:spPr>
        <p:txBody>
          <a:bodyPr wrap="none" lIns="90478" tIns="44445" rIns="90478" bIns="44445" anchor="ctr"/>
          <a:lstStyle/>
          <a:p>
            <a:endParaRPr lang="en-US"/>
          </a:p>
        </p:txBody>
      </p:sp>
      <p:sp>
        <p:nvSpPr>
          <p:cNvPr id="839800" name="Freeform 120"/>
          <p:cNvSpPr>
            <a:spLocks/>
          </p:cNvSpPr>
          <p:nvPr/>
        </p:nvSpPr>
        <p:spPr bwMode="auto">
          <a:xfrm>
            <a:off x="3962400" y="4876800"/>
            <a:ext cx="609600" cy="1676400"/>
          </a:xfrm>
          <a:custGeom>
            <a:avLst/>
            <a:gdLst>
              <a:gd name="T0" fmla="*/ 0 w 384"/>
              <a:gd name="T1" fmla="*/ 0 h 1056"/>
              <a:gd name="T2" fmla="*/ 0 w 384"/>
              <a:gd name="T3" fmla="*/ 2147483647 h 1056"/>
              <a:gd name="T4" fmla="*/ 2147483647 w 384"/>
              <a:gd name="T5" fmla="*/ 2147483647 h 1056"/>
              <a:gd name="T6" fmla="*/ 2147483647 w 384"/>
              <a:gd name="T7" fmla="*/ 2147483647 h 1056"/>
              <a:gd name="T8" fmla="*/ 0 60000 65536"/>
              <a:gd name="T9" fmla="*/ 0 60000 65536"/>
              <a:gd name="T10" fmla="*/ 0 60000 65536"/>
              <a:gd name="T11" fmla="*/ 0 60000 65536"/>
              <a:gd name="T12" fmla="*/ 0 w 384"/>
              <a:gd name="T13" fmla="*/ 0 h 1056"/>
              <a:gd name="T14" fmla="*/ 384 w 384"/>
              <a:gd name="T15" fmla="*/ 1056 h 1056"/>
            </a:gdLst>
            <a:ahLst/>
            <a:cxnLst>
              <a:cxn ang="T8">
                <a:pos x="T0" y="T1"/>
              </a:cxn>
              <a:cxn ang="T9">
                <a:pos x="T2" y="T3"/>
              </a:cxn>
              <a:cxn ang="T10">
                <a:pos x="T4" y="T5"/>
              </a:cxn>
              <a:cxn ang="T11">
                <a:pos x="T6" y="T7"/>
              </a:cxn>
            </a:cxnLst>
            <a:rect l="T12" t="T13" r="T14" b="T15"/>
            <a:pathLst>
              <a:path w="384" h="1056">
                <a:moveTo>
                  <a:pt x="0" y="0"/>
                </a:moveTo>
                <a:lnTo>
                  <a:pt x="0" y="528"/>
                </a:lnTo>
                <a:lnTo>
                  <a:pt x="384" y="528"/>
                </a:lnTo>
                <a:lnTo>
                  <a:pt x="384" y="1056"/>
                </a:ln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p>
        </p:txBody>
      </p:sp>
      <p:grpSp>
        <p:nvGrpSpPr>
          <p:cNvPr id="18" name="Group 121"/>
          <p:cNvGrpSpPr>
            <a:grpSpLocks/>
          </p:cNvGrpSpPr>
          <p:nvPr/>
        </p:nvGrpSpPr>
        <p:grpSpPr bwMode="auto">
          <a:xfrm>
            <a:off x="4267200" y="6553200"/>
            <a:ext cx="1879600" cy="304800"/>
            <a:chOff x="2688" y="4128"/>
            <a:chExt cx="1184" cy="192"/>
          </a:xfrm>
        </p:grpSpPr>
        <p:sp>
          <p:nvSpPr>
            <p:cNvPr id="44051" name="Rectangle 122"/>
            <p:cNvSpPr>
              <a:spLocks noChangeArrowheads="1"/>
            </p:cNvSpPr>
            <p:nvPr/>
          </p:nvSpPr>
          <p:spPr bwMode="auto">
            <a:xfrm>
              <a:off x="2688" y="4128"/>
              <a:ext cx="384" cy="192"/>
            </a:xfrm>
            <a:prstGeom prst="rect">
              <a:avLst/>
            </a:prstGeom>
            <a:solidFill>
              <a:srgbClr val="C0D2FE"/>
            </a:solidFill>
            <a:ln w="19050">
              <a:solidFill>
                <a:schemeClr val="tx1"/>
              </a:solidFill>
              <a:miter lim="800000"/>
              <a:headEnd/>
              <a:tailEnd/>
            </a:ln>
          </p:spPr>
          <p:txBody>
            <a:bodyPr wrap="none" lIns="90478" tIns="44445" rIns="90478" bIns="44445" anchor="ctr"/>
            <a:lstStyle/>
            <a:p>
              <a:endParaRPr lang="en-US"/>
            </a:p>
          </p:txBody>
        </p:sp>
        <p:sp>
          <p:nvSpPr>
            <p:cNvPr id="44052" name="Text Box 123"/>
            <p:cNvSpPr txBox="1">
              <a:spLocks noChangeArrowheads="1"/>
            </p:cNvSpPr>
            <p:nvPr/>
          </p:nvSpPr>
          <p:spPr bwMode="auto">
            <a:xfrm>
              <a:off x="3072" y="4141"/>
              <a:ext cx="80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altLang="ko-KR" sz="1600">
                  <a:latin typeface="Times New Roman" charset="0"/>
                  <a:ea typeface="굴림" charset="0"/>
                  <a:cs typeface="굴림" charset="0"/>
                </a:rPr>
                <a:t>Cache Block</a:t>
              </a:r>
            </a:p>
          </p:txBody>
        </p:sp>
      </p:grpSp>
    </p:spTree>
    <p:extLst>
      <p:ext uri="{BB962C8B-B14F-4D97-AF65-F5344CB8AC3E}">
        <p14:creationId xmlns:p14="http://schemas.microsoft.com/office/powerpoint/2010/main" val="2991226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39756">
                                            <p:txEl>
                                              <p:pRg st="0" end="0"/>
                                            </p:txEl>
                                          </p:spTgt>
                                        </p:tgtEl>
                                        <p:attrNameLst>
                                          <p:attrName>style.visibility</p:attrName>
                                        </p:attrNameLst>
                                      </p:cBhvr>
                                      <p:to>
                                        <p:strVal val="visible"/>
                                      </p:to>
                                    </p:set>
                                    <p:anim calcmode="lin" valueType="num">
                                      <p:cBhvr additive="base">
                                        <p:cTn id="7" dur="500" fill="hold"/>
                                        <p:tgtEl>
                                          <p:spTgt spid="83975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3975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839756">
                                            <p:txEl>
                                              <p:pRg st="1" end="1"/>
                                            </p:txEl>
                                          </p:spTgt>
                                        </p:tgtEl>
                                        <p:attrNameLst>
                                          <p:attrName>style.visibility</p:attrName>
                                        </p:attrNameLst>
                                      </p:cBhvr>
                                      <p:to>
                                        <p:strVal val="visible"/>
                                      </p:to>
                                    </p:set>
                                    <p:anim calcmode="lin" valueType="num">
                                      <p:cBhvr additive="base">
                                        <p:cTn id="11" dur="500" fill="hold"/>
                                        <p:tgtEl>
                                          <p:spTgt spid="839756">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839756">
                                            <p:txEl>
                                              <p:pRg st="1" end="1"/>
                                            </p:txEl>
                                          </p:spTgt>
                                        </p:tgtEl>
                                        <p:attrNameLst>
                                          <p:attrName>ppt_y</p:attrName>
                                        </p:attrNameLst>
                                      </p:cBhvr>
                                      <p:tavLst>
                                        <p:tav tm="0">
                                          <p:val>
                                            <p:strVal val="#ppt_y"/>
                                          </p:val>
                                        </p:tav>
                                        <p:tav tm="100000">
                                          <p:val>
                                            <p:strVal val="#ppt_y"/>
                                          </p:val>
                                        </p:tav>
                                      </p:tavLst>
                                    </p:anim>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839756">
                                            <p:txEl>
                                              <p:pRg st="2" end="2"/>
                                            </p:txEl>
                                          </p:spTgt>
                                        </p:tgtEl>
                                        <p:attrNameLst>
                                          <p:attrName>style.visibility</p:attrName>
                                        </p:attrNameLst>
                                      </p:cBhvr>
                                      <p:to>
                                        <p:strVal val="visible"/>
                                      </p:to>
                                    </p:set>
                                    <p:anim calcmode="lin" valueType="num">
                                      <p:cBhvr additive="base">
                                        <p:cTn id="19" dur="500" fill="hold"/>
                                        <p:tgtEl>
                                          <p:spTgt spid="839756">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39756">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0-#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1+#ppt_w/2"/>
                                          </p:val>
                                        </p:tav>
                                        <p:tav tm="100000">
                                          <p:val>
                                            <p:strVal val="#ppt_x"/>
                                          </p:val>
                                        </p:tav>
                                      </p:tavLst>
                                    </p:anim>
                                    <p:anim calcmode="lin" valueType="num">
                                      <p:cBhvr additive="base">
                                        <p:cTn id="28" dur="500" fill="hold"/>
                                        <p:tgtEl>
                                          <p:spTgt spid="4"/>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839683"/>
                                        </p:tgtEl>
                                        <p:attrNameLst>
                                          <p:attrName>style.visibility</p:attrName>
                                        </p:attrNameLst>
                                      </p:cBhvr>
                                      <p:to>
                                        <p:strVal val="visible"/>
                                      </p:to>
                                    </p:set>
                                  </p:childTnLst>
                                </p:cTn>
                              </p:par>
                            </p:childTnLst>
                          </p:cTn>
                        </p:par>
                        <p:par>
                          <p:cTn id="32" fill="hold" nodeType="afterGroup">
                            <p:stCondLst>
                              <p:cond delay="500"/>
                            </p:stCondLst>
                            <p:childTnLst>
                              <p:par>
                                <p:cTn id="33" presetID="22" presetClass="entr" presetSubtype="1"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up)">
                                      <p:cBhvr>
                                        <p:cTn id="35" dur="500"/>
                                        <p:tgtEl>
                                          <p:spTgt spid="5"/>
                                        </p:tgtEl>
                                      </p:cBhvr>
                                    </p:animEffect>
                                  </p:childTnLst>
                                </p:cTn>
                              </p:par>
                            </p:childTnLst>
                          </p:cTn>
                        </p:par>
                        <p:par>
                          <p:cTn id="36" fill="hold" nodeType="afterGroup">
                            <p:stCondLst>
                              <p:cond delay="1000"/>
                            </p:stCondLst>
                            <p:childTnLst>
                              <p:par>
                                <p:cTn id="37" presetID="17" presetClass="entr" presetSubtype="10" fill="hold" grpId="0" nodeType="afterEffect">
                                  <p:stCondLst>
                                    <p:cond delay="0"/>
                                  </p:stCondLst>
                                  <p:childTnLst>
                                    <p:set>
                                      <p:cBhvr>
                                        <p:cTn id="38" dur="1" fill="hold">
                                          <p:stCondLst>
                                            <p:cond delay="0"/>
                                          </p:stCondLst>
                                        </p:cTn>
                                        <p:tgtEl>
                                          <p:spTgt spid="839757"/>
                                        </p:tgtEl>
                                        <p:attrNameLst>
                                          <p:attrName>style.visibility</p:attrName>
                                        </p:attrNameLst>
                                      </p:cBhvr>
                                      <p:to>
                                        <p:strVal val="visible"/>
                                      </p:to>
                                    </p:set>
                                    <p:anim calcmode="lin" valueType="num">
                                      <p:cBhvr>
                                        <p:cTn id="39" dur="500" fill="hold"/>
                                        <p:tgtEl>
                                          <p:spTgt spid="839757"/>
                                        </p:tgtEl>
                                        <p:attrNameLst>
                                          <p:attrName>ppt_w</p:attrName>
                                        </p:attrNameLst>
                                      </p:cBhvr>
                                      <p:tavLst>
                                        <p:tav tm="0">
                                          <p:val>
                                            <p:fltVal val="0"/>
                                          </p:val>
                                        </p:tav>
                                        <p:tav tm="100000">
                                          <p:val>
                                            <p:strVal val="#ppt_w"/>
                                          </p:val>
                                        </p:tav>
                                      </p:tavLst>
                                    </p:anim>
                                    <p:anim calcmode="lin" valueType="num">
                                      <p:cBhvr>
                                        <p:cTn id="40" dur="500" fill="hold"/>
                                        <p:tgtEl>
                                          <p:spTgt spid="839757"/>
                                        </p:tgtEl>
                                        <p:attrNameLst>
                                          <p:attrName>ppt_h</p:attrName>
                                        </p:attrNameLst>
                                      </p:cBhvr>
                                      <p:tavLst>
                                        <p:tav tm="0">
                                          <p:val>
                                            <p:strVal val="#ppt_h"/>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839756">
                                            <p:txEl>
                                              <p:pRg st="3" end="3"/>
                                            </p:txEl>
                                          </p:spTgt>
                                        </p:tgtEl>
                                        <p:attrNameLst>
                                          <p:attrName>style.visibility</p:attrName>
                                        </p:attrNameLst>
                                      </p:cBhvr>
                                      <p:to>
                                        <p:strVal val="visible"/>
                                      </p:to>
                                    </p:set>
                                    <p:anim calcmode="lin" valueType="num">
                                      <p:cBhvr additive="base">
                                        <p:cTn id="45" dur="500" fill="hold"/>
                                        <p:tgtEl>
                                          <p:spTgt spid="839756">
                                            <p:txEl>
                                              <p:pRg st="3" end="3"/>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839756">
                                            <p:txEl>
                                              <p:pRg st="3" end="3"/>
                                            </p:txEl>
                                          </p:spTgt>
                                        </p:tgtEl>
                                        <p:attrNameLst>
                                          <p:attrName>ppt_y</p:attrName>
                                        </p:attrNameLst>
                                      </p:cBhvr>
                                      <p:tavLst>
                                        <p:tav tm="0">
                                          <p:val>
                                            <p:strVal val="#ppt_y"/>
                                          </p:val>
                                        </p:tav>
                                        <p:tav tm="100000">
                                          <p:val>
                                            <p:strVal val="#ppt_y"/>
                                          </p:val>
                                        </p:tav>
                                      </p:tavLst>
                                    </p:anim>
                                  </p:childTnLst>
                                </p:cTn>
                              </p:par>
                              <p:par>
                                <p:cTn id="47" presetID="1" presetClass="entr" presetSubtype="0" fill="hold" grpId="0" nodeType="withEffect">
                                  <p:stCondLst>
                                    <p:cond delay="0"/>
                                  </p:stCondLst>
                                  <p:childTnLst>
                                    <p:set>
                                      <p:cBhvr>
                                        <p:cTn id="48" dur="1" fill="hold">
                                          <p:stCondLst>
                                            <p:cond delay="0"/>
                                          </p:stCondLst>
                                        </p:cTn>
                                        <p:tgtEl>
                                          <p:spTgt spid="839682"/>
                                        </p:tgtEl>
                                        <p:attrNameLst>
                                          <p:attrName>style.visibility</p:attrName>
                                        </p:attrNameLst>
                                      </p:cBhvr>
                                      <p:to>
                                        <p:strVal val="visible"/>
                                      </p:to>
                                    </p:set>
                                  </p:childTnLst>
                                </p:cTn>
                              </p:par>
                            </p:childTnLst>
                          </p:cTn>
                        </p:par>
                        <p:par>
                          <p:cTn id="49" fill="hold" nodeType="afterGroup">
                            <p:stCondLst>
                              <p:cond delay="500"/>
                            </p:stCondLst>
                            <p:childTnLst>
                              <p:par>
                                <p:cTn id="50" presetID="22" presetClass="entr" presetSubtype="1" fill="hold" grpId="0" nodeType="afterEffect">
                                  <p:stCondLst>
                                    <p:cond delay="0"/>
                                  </p:stCondLst>
                                  <p:childTnLst>
                                    <p:set>
                                      <p:cBhvr>
                                        <p:cTn id="51" dur="1" fill="hold">
                                          <p:stCondLst>
                                            <p:cond delay="0"/>
                                          </p:stCondLst>
                                        </p:cTn>
                                        <p:tgtEl>
                                          <p:spTgt spid="839798"/>
                                        </p:tgtEl>
                                        <p:attrNameLst>
                                          <p:attrName>style.visibility</p:attrName>
                                        </p:attrNameLst>
                                      </p:cBhvr>
                                      <p:to>
                                        <p:strVal val="visible"/>
                                      </p:to>
                                    </p:set>
                                    <p:animEffect transition="in" filter="wipe(up)">
                                      <p:cBhvr>
                                        <p:cTn id="52" dur="500"/>
                                        <p:tgtEl>
                                          <p:spTgt spid="839798"/>
                                        </p:tgtEl>
                                      </p:cBhvr>
                                    </p:animEffect>
                                  </p:childTnLst>
                                </p:cTn>
                              </p:par>
                            </p:childTnLst>
                          </p:cTn>
                        </p:par>
                        <p:par>
                          <p:cTn id="53" fill="hold" nodeType="afterGroup">
                            <p:stCondLst>
                              <p:cond delay="1000"/>
                            </p:stCondLst>
                            <p:childTnLst>
                              <p:par>
                                <p:cTn id="54" presetID="22" presetClass="entr" presetSubtype="1" fill="hold" grpId="0" nodeType="afterEffect">
                                  <p:stCondLst>
                                    <p:cond delay="0"/>
                                  </p:stCondLst>
                                  <p:childTnLst>
                                    <p:set>
                                      <p:cBhvr>
                                        <p:cTn id="55" dur="1" fill="hold">
                                          <p:stCondLst>
                                            <p:cond delay="0"/>
                                          </p:stCondLst>
                                        </p:cTn>
                                        <p:tgtEl>
                                          <p:spTgt spid="839758"/>
                                        </p:tgtEl>
                                        <p:attrNameLst>
                                          <p:attrName>style.visibility</p:attrName>
                                        </p:attrNameLst>
                                      </p:cBhvr>
                                      <p:to>
                                        <p:strVal val="visible"/>
                                      </p:to>
                                    </p:set>
                                    <p:animEffect transition="in" filter="wipe(up)">
                                      <p:cBhvr>
                                        <p:cTn id="56" dur="500"/>
                                        <p:tgtEl>
                                          <p:spTgt spid="839758"/>
                                        </p:tgtEl>
                                      </p:cBhvr>
                                    </p:animEffect>
                                  </p:childTnLst>
                                </p:cTn>
                              </p:par>
                              <p:par>
                                <p:cTn id="57" presetID="22" presetClass="entr" presetSubtype="1" fill="hold"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wipe(up)">
                                      <p:cBhvr>
                                        <p:cTn id="59" dur="500"/>
                                        <p:tgtEl>
                                          <p:spTgt spid="15"/>
                                        </p:tgtEl>
                                      </p:cBhvr>
                                    </p:animEffect>
                                  </p:childTnLst>
                                </p:cTn>
                              </p:par>
                            </p:childTnLst>
                          </p:cTn>
                        </p:par>
                        <p:par>
                          <p:cTn id="60" fill="hold" nodeType="afterGroup">
                            <p:stCondLst>
                              <p:cond delay="1500"/>
                            </p:stCondLst>
                            <p:childTnLst>
                              <p:par>
                                <p:cTn id="61" presetID="4" presetClass="entr" presetSubtype="16" fill="hold" nodeType="after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box(in)">
                                      <p:cBhvr>
                                        <p:cTn id="63" dur="500"/>
                                        <p:tgtEl>
                                          <p:spTgt spid="7"/>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 presetClass="entr" presetSubtype="2" fill="hold" grpId="0" nodeType="clickEffect">
                                  <p:stCondLst>
                                    <p:cond delay="0"/>
                                  </p:stCondLst>
                                  <p:childTnLst>
                                    <p:set>
                                      <p:cBhvr>
                                        <p:cTn id="67" dur="1" fill="hold">
                                          <p:stCondLst>
                                            <p:cond delay="0"/>
                                          </p:stCondLst>
                                        </p:cTn>
                                        <p:tgtEl>
                                          <p:spTgt spid="839756">
                                            <p:txEl>
                                              <p:pRg st="4" end="4"/>
                                            </p:txEl>
                                          </p:spTgt>
                                        </p:tgtEl>
                                        <p:attrNameLst>
                                          <p:attrName>style.visibility</p:attrName>
                                        </p:attrNameLst>
                                      </p:cBhvr>
                                      <p:to>
                                        <p:strVal val="visible"/>
                                      </p:to>
                                    </p:set>
                                    <p:anim calcmode="lin" valueType="num">
                                      <p:cBhvr additive="base">
                                        <p:cTn id="68" dur="500" fill="hold"/>
                                        <p:tgtEl>
                                          <p:spTgt spid="839756">
                                            <p:txEl>
                                              <p:pRg st="4" end="4"/>
                                            </p:txEl>
                                          </p:spTgt>
                                        </p:tgtEl>
                                        <p:attrNameLst>
                                          <p:attrName>ppt_x</p:attrName>
                                        </p:attrNameLst>
                                      </p:cBhvr>
                                      <p:tavLst>
                                        <p:tav tm="0">
                                          <p:val>
                                            <p:strVal val="1+#ppt_w/2"/>
                                          </p:val>
                                        </p:tav>
                                        <p:tav tm="100000">
                                          <p:val>
                                            <p:strVal val="#ppt_x"/>
                                          </p:val>
                                        </p:tav>
                                      </p:tavLst>
                                    </p:anim>
                                    <p:anim calcmode="lin" valueType="num">
                                      <p:cBhvr additive="base">
                                        <p:cTn id="69" dur="500" fill="hold"/>
                                        <p:tgtEl>
                                          <p:spTgt spid="839756">
                                            <p:txEl>
                                              <p:pRg st="4" end="4"/>
                                            </p:txEl>
                                          </p:spTgt>
                                        </p:tgtEl>
                                        <p:attrNameLst>
                                          <p:attrName>ppt_y</p:attrName>
                                        </p:attrNameLst>
                                      </p:cBhvr>
                                      <p:tavLst>
                                        <p:tav tm="0">
                                          <p:val>
                                            <p:strVal val="#ppt_y"/>
                                          </p:val>
                                        </p:tav>
                                        <p:tav tm="100000">
                                          <p:val>
                                            <p:strVal val="#ppt_y"/>
                                          </p:val>
                                        </p:tav>
                                      </p:tavLst>
                                    </p:anim>
                                  </p:childTnLst>
                                </p:cTn>
                              </p:par>
                            </p:childTnLst>
                          </p:cTn>
                        </p:par>
                        <p:par>
                          <p:cTn id="70" fill="hold" nodeType="afterGroup">
                            <p:stCondLst>
                              <p:cond delay="500"/>
                            </p:stCondLst>
                            <p:childTnLst>
                              <p:par>
                                <p:cTn id="71" presetID="1" presetClass="entr" presetSubtype="0" fill="hold" nodeType="afterEffect">
                                  <p:stCondLst>
                                    <p:cond delay="0"/>
                                  </p:stCondLst>
                                  <p:childTnLst>
                                    <p:set>
                                      <p:cBhvr>
                                        <p:cTn id="72" dur="1" fill="hold">
                                          <p:stCondLst>
                                            <p:cond delay="0"/>
                                          </p:stCondLst>
                                        </p:cTn>
                                        <p:tgtEl>
                                          <p:spTgt spid="6"/>
                                        </p:tgtEl>
                                        <p:attrNameLst>
                                          <p:attrName>style.visibility</p:attrName>
                                        </p:attrNameLst>
                                      </p:cBhvr>
                                      <p:to>
                                        <p:strVal val="visible"/>
                                      </p:to>
                                    </p:set>
                                  </p:childTnLst>
                                </p:cTn>
                              </p:par>
                            </p:childTnLst>
                          </p:cTn>
                        </p:par>
                        <p:par>
                          <p:cTn id="73" fill="hold" nodeType="afterGroup">
                            <p:stCondLst>
                              <p:cond delay="500"/>
                            </p:stCondLst>
                            <p:childTnLst>
                              <p:par>
                                <p:cTn id="74" presetID="1" presetClass="entr" presetSubtype="0" fill="hold" grpId="0" nodeType="afterEffect">
                                  <p:stCondLst>
                                    <p:cond delay="0"/>
                                  </p:stCondLst>
                                  <p:childTnLst>
                                    <p:set>
                                      <p:cBhvr>
                                        <p:cTn id="75" dur="1" fill="hold">
                                          <p:stCondLst>
                                            <p:cond delay="0"/>
                                          </p:stCondLst>
                                        </p:cTn>
                                        <p:tgtEl>
                                          <p:spTgt spid="839799"/>
                                        </p:tgtEl>
                                        <p:attrNameLst>
                                          <p:attrName>style.visibility</p:attrName>
                                        </p:attrNameLst>
                                      </p:cBhvr>
                                      <p:to>
                                        <p:strVal val="visible"/>
                                      </p:to>
                                    </p:set>
                                  </p:childTnLst>
                                </p:cTn>
                              </p:par>
                            </p:childTnLst>
                          </p:cTn>
                        </p:par>
                        <p:par>
                          <p:cTn id="76" fill="hold" nodeType="afterGroup">
                            <p:stCondLst>
                              <p:cond delay="500"/>
                            </p:stCondLst>
                            <p:childTnLst>
                              <p:par>
                                <p:cTn id="77" presetID="22" presetClass="entr" presetSubtype="1" fill="hold" grpId="0" nodeType="afterEffect">
                                  <p:stCondLst>
                                    <p:cond delay="0"/>
                                  </p:stCondLst>
                                  <p:childTnLst>
                                    <p:set>
                                      <p:cBhvr>
                                        <p:cTn id="78" dur="1" fill="hold">
                                          <p:stCondLst>
                                            <p:cond delay="0"/>
                                          </p:stCondLst>
                                        </p:cTn>
                                        <p:tgtEl>
                                          <p:spTgt spid="839800"/>
                                        </p:tgtEl>
                                        <p:attrNameLst>
                                          <p:attrName>style.visibility</p:attrName>
                                        </p:attrNameLst>
                                      </p:cBhvr>
                                      <p:to>
                                        <p:strVal val="visible"/>
                                      </p:to>
                                    </p:set>
                                    <p:animEffect transition="in" filter="wipe(up)">
                                      <p:cBhvr>
                                        <p:cTn id="79" dur="500"/>
                                        <p:tgtEl>
                                          <p:spTgt spid="839800"/>
                                        </p:tgtEl>
                                      </p:cBhvr>
                                    </p:animEffect>
                                  </p:childTnLst>
                                </p:cTn>
                              </p:par>
                            </p:childTnLst>
                          </p:cTn>
                        </p:par>
                        <p:par>
                          <p:cTn id="80" fill="hold" nodeType="afterGroup">
                            <p:stCondLst>
                              <p:cond delay="1000"/>
                            </p:stCondLst>
                            <p:childTnLst>
                              <p:par>
                                <p:cTn id="81" presetID="1" presetClass="entr" presetSubtype="0" fill="hold" nodeType="afterEffect">
                                  <p:stCondLst>
                                    <p:cond delay="0"/>
                                  </p:stCondLst>
                                  <p:childTnLst>
                                    <p:set>
                                      <p:cBhvr>
                                        <p:cTn id="8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682" grpId="0" animBg="1"/>
      <p:bldP spid="839683" grpId="0" animBg="1"/>
      <p:bldP spid="839756" grpId="0" build="p"/>
      <p:bldP spid="839757" grpId="0" animBg="1"/>
      <p:bldP spid="839758" grpId="0" animBg="1"/>
      <p:bldP spid="839798" grpId="0" animBg="1"/>
      <p:bldP spid="839799" grpId="0" animBg="1"/>
      <p:bldP spid="839800" grpId="0" animBg="1"/>
    </p:bldLst>
  </p:timing>
</p:sld>
</file>

<file path=ppt/theme/theme1.xml><?xml version="1.0" encoding="utf-8"?>
<a:theme xmlns:a="http://schemas.openxmlformats.org/drawingml/2006/main" name="cs162-fa1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cs162-fa14.potx</Template>
  <TotalTime>122</TotalTime>
  <Words>3043</Words>
  <Application>Microsoft Macintosh PowerPoint</Application>
  <PresentationFormat>On-screen Show (4:3)</PresentationFormat>
  <Paragraphs>579</Paragraphs>
  <Slides>31</Slides>
  <Notes>15</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cs162-fa14</vt:lpstr>
      <vt:lpstr>Caching in Operating Systems Design &amp; Systems Programming</vt:lpstr>
      <vt:lpstr>In Machine Structures (eg. 61C) …</vt:lpstr>
      <vt:lpstr>Review: Memory Hierarchy</vt:lpstr>
      <vt:lpstr>Why Does Caching Work? Locality!</vt:lpstr>
      <vt:lpstr>Design issues for caches</vt:lpstr>
      <vt:lpstr>Quick Review of 61C Caches</vt:lpstr>
      <vt:lpstr>Direct Mapped Cache</vt:lpstr>
      <vt:lpstr>Fully Associative Cache</vt:lpstr>
      <vt:lpstr>Set Associative Cache</vt:lpstr>
      <vt:lpstr>Sources of Cache Misses</vt:lpstr>
      <vt:lpstr>Cache Design Issues</vt:lpstr>
      <vt:lpstr>Caching Applied to Address Translation</vt:lpstr>
      <vt:lpstr>Where does caching arise in Operating Systems ?</vt:lpstr>
      <vt:lpstr>Hardware Design Trade-offs</vt:lpstr>
      <vt:lpstr>Where does caching arise in Operating Systems ?</vt:lpstr>
      <vt:lpstr>Where does caching arise in Operating Systems ?</vt:lpstr>
      <vt:lpstr>Where does caching arise in Operating Systems ?</vt:lpstr>
      <vt:lpstr>Working Set Model</vt:lpstr>
      <vt:lpstr>Cache Behavior under WS model</vt:lpstr>
      <vt:lpstr>Another model of Locality: Zipf</vt:lpstr>
      <vt:lpstr>Going into detail on TLB</vt:lpstr>
      <vt:lpstr>What Actually Happens on a TLB Miss?</vt:lpstr>
      <vt:lpstr>What happens on a Context Switch?</vt:lpstr>
      <vt:lpstr>What TLB organization makes sense?</vt:lpstr>
      <vt:lpstr>TLB organization: include protection</vt:lpstr>
      <vt:lpstr>Reducing translation time further</vt:lpstr>
      <vt:lpstr>Overlapping TLB &amp; Cache Access (1/2)</vt:lpstr>
      <vt:lpstr>Overlapping TLB &amp; Cache Access (1/2)</vt:lpstr>
      <vt:lpstr>Putting Everything Together: Address Translation</vt:lpstr>
      <vt:lpstr>Putting Everything Together: TLB</vt:lpstr>
      <vt:lpstr>Putting Everything Together: Cache</vt:lpstr>
    </vt:vector>
  </TitlesOfParts>
  <Company>UC 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Culler</dc:creator>
  <cp:lastModifiedBy>David Culler</cp:lastModifiedBy>
  <cp:revision>23</cp:revision>
  <dcterms:created xsi:type="dcterms:W3CDTF">2014-09-03T19:24:22Z</dcterms:created>
  <dcterms:modified xsi:type="dcterms:W3CDTF">2014-10-08T16:26:25Z</dcterms:modified>
</cp:coreProperties>
</file>