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89" r:id="rId3"/>
    <p:sldId id="259" r:id="rId4"/>
    <p:sldId id="312" r:id="rId5"/>
    <p:sldId id="263" r:id="rId6"/>
    <p:sldId id="264" r:id="rId7"/>
    <p:sldId id="265" r:id="rId8"/>
    <p:sldId id="292" r:id="rId9"/>
    <p:sldId id="266" r:id="rId10"/>
    <p:sldId id="267" r:id="rId11"/>
    <p:sldId id="269" r:id="rId12"/>
    <p:sldId id="268" r:id="rId13"/>
    <p:sldId id="288" r:id="rId14"/>
    <p:sldId id="278" r:id="rId15"/>
    <p:sldId id="279" r:id="rId16"/>
    <p:sldId id="280" r:id="rId17"/>
    <p:sldId id="281" r:id="rId18"/>
    <p:sldId id="282" r:id="rId19"/>
    <p:sldId id="283" r:id="rId20"/>
    <p:sldId id="284" r:id="rId21"/>
    <p:sldId id="285" r:id="rId22"/>
    <p:sldId id="286" r:id="rId23"/>
    <p:sldId id="287" r:id="rId24"/>
    <p:sldId id="308" r:id="rId25"/>
    <p:sldId id="293" r:id="rId26"/>
    <p:sldId id="294" r:id="rId27"/>
    <p:sldId id="295" r:id="rId28"/>
    <p:sldId id="296" r:id="rId29"/>
    <p:sldId id="298" r:id="rId30"/>
    <p:sldId id="297" r:id="rId31"/>
    <p:sldId id="299" r:id="rId32"/>
    <p:sldId id="300" r:id="rId33"/>
    <p:sldId id="301" r:id="rId34"/>
    <p:sldId id="302" r:id="rId35"/>
    <p:sldId id="303" r:id="rId36"/>
    <p:sldId id="304" r:id="rId37"/>
    <p:sldId id="305" r:id="rId38"/>
    <p:sldId id="306" r:id="rId39"/>
    <p:sldId id="309" r:id="rId40"/>
    <p:sldId id="310" r:id="rId41"/>
    <p:sldId id="311" r:id="rId42"/>
    <p:sldId id="30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7" d="100"/>
          <a:sy n="137" d="100"/>
        </p:scale>
        <p:origin x="-112"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t>
            </a:r>
            <a:r>
              <a:rPr lang="en-US" sz="1600"/>
              <a:t>access</a:t>
            </a:r>
            <a:r>
              <a:rPr lang="en-US" baseline="0"/>
              <a:t>(rank)</a:t>
            </a:r>
            <a:r>
              <a:rPr lang="en-US"/>
              <a:t> = </a:t>
            </a:r>
            <a:r>
              <a:rPr lang="en-US" baseline="0"/>
              <a:t>1/rank</a:t>
            </a:r>
            <a:endParaRPr lang="en-US"/>
          </a:p>
        </c:rich>
      </c:tx>
      <c:layout/>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0.09638781798698</c:v>
                </c:pt>
                <c:pt idx="2">
                  <c:v>0.0642585453246533</c:v>
                </c:pt>
                <c:pt idx="3">
                  <c:v>0.04819390899349</c:v>
                </c:pt>
                <c:pt idx="4">
                  <c:v>0.038555127194792</c:v>
                </c:pt>
                <c:pt idx="5">
                  <c:v>0.0321292726623267</c:v>
                </c:pt>
                <c:pt idx="6">
                  <c:v>0.0275393765677086</c:v>
                </c:pt>
                <c:pt idx="7">
                  <c:v>0.024096954496745</c:v>
                </c:pt>
                <c:pt idx="8">
                  <c:v>0.0214195151082178</c:v>
                </c:pt>
                <c:pt idx="9">
                  <c:v>0.019277563597396</c:v>
                </c:pt>
                <c:pt idx="10">
                  <c:v>0.0175250578158145</c:v>
                </c:pt>
                <c:pt idx="11">
                  <c:v>0.0160646363311633</c:v>
                </c:pt>
                <c:pt idx="12">
                  <c:v>0.01482889507492</c:v>
                </c:pt>
                <c:pt idx="13">
                  <c:v>0.0137696882838543</c:v>
                </c:pt>
                <c:pt idx="14">
                  <c:v>0.0128517090649307</c:v>
                </c:pt>
                <c:pt idx="15">
                  <c:v>0.0120484772483725</c:v>
                </c:pt>
                <c:pt idx="16">
                  <c:v>0.0113397432925859</c:v>
                </c:pt>
                <c:pt idx="17">
                  <c:v>0.0107097575541089</c:v>
                </c:pt>
                <c:pt idx="18">
                  <c:v>0.0101460861038926</c:v>
                </c:pt>
                <c:pt idx="19">
                  <c:v>0.009638781798698</c:v>
                </c:pt>
                <c:pt idx="20">
                  <c:v>0.00917979218923619</c:v>
                </c:pt>
                <c:pt idx="21">
                  <c:v>0.00876252890790727</c:v>
                </c:pt>
                <c:pt idx="22">
                  <c:v>0.00838154939017217</c:v>
                </c:pt>
                <c:pt idx="23">
                  <c:v>0.00803231816558167</c:v>
                </c:pt>
                <c:pt idx="24">
                  <c:v>0.0077110254389584</c:v>
                </c:pt>
                <c:pt idx="25">
                  <c:v>0.00741444753746</c:v>
                </c:pt>
                <c:pt idx="26">
                  <c:v>0.00713983836940592</c:v>
                </c:pt>
                <c:pt idx="27">
                  <c:v>0.00688484414192714</c:v>
                </c:pt>
                <c:pt idx="28">
                  <c:v>0.00664743572324</c:v>
                </c:pt>
                <c:pt idx="29">
                  <c:v>0.00642585453246533</c:v>
                </c:pt>
                <c:pt idx="30">
                  <c:v>0.00621856890238581</c:v>
                </c:pt>
                <c:pt idx="31">
                  <c:v>0.00602423862418625</c:v>
                </c:pt>
                <c:pt idx="32">
                  <c:v>0.00584168593860485</c:v>
                </c:pt>
                <c:pt idx="33">
                  <c:v>0.00566987164629294</c:v>
                </c:pt>
                <c:pt idx="34">
                  <c:v>0.00550787531354171</c:v>
                </c:pt>
                <c:pt idx="35">
                  <c:v>0.00535487877705444</c:v>
                </c:pt>
                <c:pt idx="36">
                  <c:v>0.00521015232362054</c:v>
                </c:pt>
                <c:pt idx="37">
                  <c:v>0.00507304305194632</c:v>
                </c:pt>
                <c:pt idx="38">
                  <c:v>0.00494296502497333</c:v>
                </c:pt>
                <c:pt idx="39">
                  <c:v>0.004819390899349</c:v>
                </c:pt>
                <c:pt idx="40">
                  <c:v>0.00470184477985268</c:v>
                </c:pt>
                <c:pt idx="41">
                  <c:v>0.00458989609461809</c:v>
                </c:pt>
                <c:pt idx="42">
                  <c:v>0.00448315432497581</c:v>
                </c:pt>
                <c:pt idx="43">
                  <c:v>0.00438126445395364</c:v>
                </c:pt>
                <c:pt idx="44">
                  <c:v>0.00428390302164356</c:v>
                </c:pt>
                <c:pt idx="45">
                  <c:v>0.00419077469508609</c:v>
                </c:pt>
                <c:pt idx="46">
                  <c:v>0.0041016092760417</c:v>
                </c:pt>
                <c:pt idx="47">
                  <c:v>0.00401615908279083</c:v>
                </c:pt>
                <c:pt idx="48">
                  <c:v>0.0039341966525298</c:v>
                </c:pt>
                <c:pt idx="49">
                  <c:v>0.0038555127194792</c:v>
                </c:pt>
              </c:numCache>
            </c:numRef>
          </c:val>
          <c:smooth val="0"/>
        </c:ser>
        <c:dLbls>
          <c:showLegendKey val="0"/>
          <c:showVal val="0"/>
          <c:showCatName val="0"/>
          <c:showSerName val="0"/>
          <c:showPercent val="0"/>
          <c:showBubbleSize val="0"/>
        </c:dLbls>
        <c:marker val="1"/>
        <c:smooth val="0"/>
        <c:axId val="-2024043080"/>
        <c:axId val="-2024575496"/>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c:v>
                </c:pt>
                <c:pt idx="2">
                  <c:v>0.353421999285593</c:v>
                </c:pt>
                <c:pt idx="3">
                  <c:v>0.401615908279083</c:v>
                </c:pt>
                <c:pt idx="4">
                  <c:v>0.440171035473875</c:v>
                </c:pt>
                <c:pt idx="5">
                  <c:v>0.472300308136202</c:v>
                </c:pt>
                <c:pt idx="6">
                  <c:v>0.499839684703911</c:v>
                </c:pt>
                <c:pt idx="7">
                  <c:v>0.523936639200656</c:v>
                </c:pt>
                <c:pt idx="8">
                  <c:v>0.545356154308874</c:v>
                </c:pt>
                <c:pt idx="9">
                  <c:v>0.564633717906269</c:v>
                </c:pt>
                <c:pt idx="10">
                  <c:v>0.582158775722084</c:v>
                </c:pt>
                <c:pt idx="11">
                  <c:v>0.598223412053247</c:v>
                </c:pt>
                <c:pt idx="12">
                  <c:v>0.613052307128167</c:v>
                </c:pt>
                <c:pt idx="13">
                  <c:v>0.626821995412022</c:v>
                </c:pt>
                <c:pt idx="14">
                  <c:v>0.639673704476952</c:v>
                </c:pt>
                <c:pt idx="15">
                  <c:v>0.651722181725325</c:v>
                </c:pt>
                <c:pt idx="16">
                  <c:v>0.663061925017911</c:v>
                </c:pt>
                <c:pt idx="17">
                  <c:v>0.67377168257202</c:v>
                </c:pt>
                <c:pt idx="18">
                  <c:v>0.683917768675912</c:v>
                </c:pt>
                <c:pt idx="19">
                  <c:v>0.69355655047461</c:v>
                </c:pt>
                <c:pt idx="20">
                  <c:v>0.702736342663846</c:v>
                </c:pt>
                <c:pt idx="21">
                  <c:v>0.711498871571754</c:v>
                </c:pt>
                <c:pt idx="22">
                  <c:v>0.719880420961926</c:v>
                </c:pt>
                <c:pt idx="23">
                  <c:v>0.727912739127508</c:v>
                </c:pt>
                <c:pt idx="24">
                  <c:v>0.735623764566466</c:v>
                </c:pt>
                <c:pt idx="25">
                  <c:v>0.743038212103926</c:v>
                </c:pt>
                <c:pt idx="26">
                  <c:v>0.750178050473332</c:v>
                </c:pt>
                <c:pt idx="27">
                  <c:v>0.757062894615259</c:v>
                </c:pt>
                <c:pt idx="28">
                  <c:v>0.763710330338499</c:v>
                </c:pt>
                <c:pt idx="29">
                  <c:v>0.770136184870965</c:v>
                </c:pt>
                <c:pt idx="30">
                  <c:v>0.77635475377335</c:v>
                </c:pt>
                <c:pt idx="31">
                  <c:v>0.782378992397537</c:v>
                </c:pt>
                <c:pt idx="32">
                  <c:v>0.788220678336141</c:v>
                </c:pt>
                <c:pt idx="33">
                  <c:v>0.793890549982434</c:v>
                </c:pt>
                <c:pt idx="34">
                  <c:v>0.799398425295976</c:v>
                </c:pt>
                <c:pt idx="35">
                  <c:v>0.804753304073031</c:v>
                </c:pt>
                <c:pt idx="36">
                  <c:v>0.809963456396651</c:v>
                </c:pt>
                <c:pt idx="37">
                  <c:v>0.815036499448597</c:v>
                </c:pt>
                <c:pt idx="38">
                  <c:v>0.819979464473571</c:v>
                </c:pt>
                <c:pt idx="39">
                  <c:v>0.82479885537292</c:v>
                </c:pt>
                <c:pt idx="40">
                  <c:v>0.829500700152773</c:v>
                </c:pt>
                <c:pt idx="41">
                  <c:v>0.834090596247391</c:v>
                </c:pt>
                <c:pt idx="42">
                  <c:v>0.838573750572366</c:v>
                </c:pt>
                <c:pt idx="43">
                  <c:v>0.84295501502632</c:v>
                </c:pt>
                <c:pt idx="44">
                  <c:v>0.847238918047964</c:v>
                </c:pt>
                <c:pt idx="45">
                  <c:v>0.85142969274305</c:v>
                </c:pt>
                <c:pt idx="46">
                  <c:v>0.855531302019091</c:v>
                </c:pt>
                <c:pt idx="47">
                  <c:v>0.859547461101882</c:v>
                </c:pt>
                <c:pt idx="48">
                  <c:v>0.863481657754412</c:v>
                </c:pt>
                <c:pt idx="49">
                  <c:v>0.867337170473891</c:v>
                </c:pt>
              </c:numCache>
            </c:numRef>
          </c:val>
          <c:smooth val="0"/>
        </c:ser>
        <c:dLbls>
          <c:showLegendKey val="0"/>
          <c:showVal val="0"/>
          <c:showCatName val="0"/>
          <c:showSerName val="0"/>
          <c:showPercent val="0"/>
          <c:showBubbleSize val="0"/>
        </c:dLbls>
        <c:marker val="1"/>
        <c:smooth val="0"/>
        <c:axId val="1826684280"/>
        <c:axId val="1827553480"/>
      </c:lineChart>
      <c:catAx>
        <c:axId val="-2024043080"/>
        <c:scaling>
          <c:orientation val="minMax"/>
        </c:scaling>
        <c:delete val="0"/>
        <c:axPos val="b"/>
        <c:title>
          <c:tx>
            <c:rich>
              <a:bodyPr/>
              <a:lstStyle/>
              <a:p>
                <a:pPr>
                  <a:defRPr sz="1400"/>
                </a:pPr>
                <a:r>
                  <a:rPr lang="en-US" sz="1400"/>
                  <a:t>Rank</a:t>
                </a:r>
              </a:p>
            </c:rich>
          </c:tx>
          <c:layout/>
          <c:overlay val="0"/>
        </c:title>
        <c:majorTickMark val="out"/>
        <c:minorTickMark val="none"/>
        <c:tickLblPos val="nextTo"/>
        <c:crossAx val="-2024575496"/>
        <c:crosses val="autoZero"/>
        <c:auto val="1"/>
        <c:lblAlgn val="ctr"/>
        <c:lblOffset val="100"/>
        <c:noMultiLvlLbl val="0"/>
      </c:catAx>
      <c:valAx>
        <c:axId val="-2024575496"/>
        <c:scaling>
          <c:orientation val="minMax"/>
          <c:max val="0.2"/>
        </c:scaling>
        <c:delete val="0"/>
        <c:axPos val="l"/>
        <c:majorGridlines/>
        <c:title>
          <c:tx>
            <c:rich>
              <a:bodyPr rot="-5400000" vert="horz"/>
              <a:lstStyle/>
              <a:p>
                <a:pPr>
                  <a:defRPr sz="1400"/>
                </a:pPr>
                <a:r>
                  <a:rPr lang="en-US" sz="1400"/>
                  <a:t>Popularity</a:t>
                </a:r>
                <a:r>
                  <a:rPr lang="en-US" sz="1400" baseline="0"/>
                  <a:t> (% accesses)</a:t>
                </a:r>
                <a:endParaRPr lang="en-US" sz="1400"/>
              </a:p>
            </c:rich>
          </c:tx>
          <c:layout/>
          <c:overlay val="0"/>
        </c:title>
        <c:numFmt formatCode="0%" sourceLinked="1"/>
        <c:majorTickMark val="out"/>
        <c:minorTickMark val="none"/>
        <c:tickLblPos val="nextTo"/>
        <c:crossAx val="-2024043080"/>
        <c:crosses val="autoZero"/>
        <c:crossBetween val="between"/>
      </c:valAx>
      <c:valAx>
        <c:axId val="1827553480"/>
        <c:scaling>
          <c:orientation val="minMax"/>
        </c:scaling>
        <c:delete val="0"/>
        <c:axPos val="r"/>
        <c:title>
          <c:tx>
            <c:rich>
              <a:bodyPr rot="-5400000" vert="horz"/>
              <a:lstStyle/>
              <a:p>
                <a:pPr>
                  <a:defRPr sz="1600"/>
                </a:pPr>
                <a:r>
                  <a:rPr lang="en-US" sz="1600"/>
                  <a:t>Estimated</a:t>
                </a:r>
                <a:r>
                  <a:rPr lang="en-US" sz="1600" baseline="0"/>
                  <a:t> Hit Rate</a:t>
                </a:r>
                <a:endParaRPr lang="en-US" sz="1600"/>
              </a:p>
            </c:rich>
          </c:tx>
          <c:layout/>
          <c:overlay val="0"/>
        </c:title>
        <c:numFmt formatCode="General" sourceLinked="1"/>
        <c:majorTickMark val="out"/>
        <c:minorTickMark val="none"/>
        <c:tickLblPos val="nextTo"/>
        <c:crossAx val="1826684280"/>
        <c:crosses val="max"/>
        <c:crossBetween val="between"/>
      </c:valAx>
      <c:catAx>
        <c:axId val="1826684280"/>
        <c:scaling>
          <c:orientation val="minMax"/>
        </c:scaling>
        <c:delete val="1"/>
        <c:axPos val="b"/>
        <c:majorTickMark val="out"/>
        <c:minorTickMark val="none"/>
        <c:tickLblPos val="nextTo"/>
        <c:crossAx val="1827553480"/>
        <c:crosses val="autoZero"/>
        <c:auto val="1"/>
        <c:lblAlgn val="ctr"/>
        <c:lblOffset val="100"/>
        <c:noMultiLvlLbl val="0"/>
      </c:catAx>
    </c:plotArea>
    <c:legend>
      <c:legendPos val="r"/>
      <c:layout>
        <c:manualLayout>
          <c:xMode val="edge"/>
          <c:yMode val="edge"/>
          <c:x val="0.500872554115954"/>
          <c:y val="0.476759848103346"/>
          <c:w val="0.30508308160178"/>
          <c:h val="0.258613949491288"/>
        </c:manualLayout>
      </c:layout>
      <c:overlay val="1"/>
      <c:spPr>
        <a:solidFill>
          <a:schemeClr val="tx2">
            <a:lumMod val="20000"/>
            <a:lumOff val="80000"/>
            <a:alpha val="60000"/>
          </a:schemeClr>
        </a:solidFill>
      </c:spPr>
      <c:txPr>
        <a:bodyPr/>
        <a:lstStyle/>
        <a:p>
          <a:pPr>
            <a:defRPr sz="12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B006D-AAFB-A34F-8B45-91A54B16DC78}" type="datetimeFigureOut">
              <a:rPr lang="en-US" smtClean="0"/>
              <a:t>10/13/14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FAF15-328D-6949-91D9-A16CACD670B5}" type="slidenum">
              <a:rPr lang="en-US" smtClean="0"/>
              <a:t>‹#›</a:t>
            </a:fld>
            <a:endParaRPr lang="en-US"/>
          </a:p>
        </p:txBody>
      </p:sp>
    </p:spTree>
    <p:extLst>
      <p:ext uri="{BB962C8B-B14F-4D97-AF65-F5344CB8AC3E}">
        <p14:creationId xmlns:p14="http://schemas.microsoft.com/office/powerpoint/2010/main" val="3927333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E6349-4B97-3B42-B3E1-FA9317E9ADED}"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A818A-32A3-AC41-8A70-957E942FE1EE}" type="slidenum">
              <a:rPr lang="en-US" smtClean="0"/>
              <a:t>‹#›</a:t>
            </a:fld>
            <a:endParaRPr lang="en-US"/>
          </a:p>
        </p:txBody>
      </p:sp>
    </p:spTree>
    <p:extLst>
      <p:ext uri="{BB962C8B-B14F-4D97-AF65-F5344CB8AC3E}">
        <p14:creationId xmlns:p14="http://schemas.microsoft.com/office/powerpoint/2010/main" val="20014792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53685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64838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8092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4934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9943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5538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10/13/14</a:t>
            </a:r>
            <a:endParaRPr lang="en-US"/>
          </a:p>
        </p:txBody>
      </p:sp>
      <p:sp>
        <p:nvSpPr>
          <p:cNvPr id="8" name="Footer Placeholder 7"/>
          <p:cNvSpPr>
            <a:spLocks noGrp="1"/>
          </p:cNvSpPr>
          <p:nvPr>
            <p:ph type="ftr" sz="quarter" idx="11"/>
          </p:nvPr>
        </p:nvSpPr>
        <p:spPr/>
        <p:txBody>
          <a:bodyPr/>
          <a:lstStyle/>
          <a:p>
            <a:r>
              <a:rPr lang="hu-HU" smtClean="0"/>
              <a:t>cs162 fa14 L19</a:t>
            </a:r>
            <a:endParaRPr lang="en-US"/>
          </a:p>
        </p:txBody>
      </p:sp>
      <p:sp>
        <p:nvSpPr>
          <p:cNvPr id="9" name="Slide Number Placeholder 8"/>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17260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10/13/14</a:t>
            </a:r>
            <a:endParaRPr lang="en-US"/>
          </a:p>
        </p:txBody>
      </p:sp>
      <p:sp>
        <p:nvSpPr>
          <p:cNvPr id="4" name="Footer Placeholder 3"/>
          <p:cNvSpPr>
            <a:spLocks noGrp="1"/>
          </p:cNvSpPr>
          <p:nvPr>
            <p:ph type="ftr" sz="quarter" idx="11"/>
          </p:nvPr>
        </p:nvSpPr>
        <p:spPr/>
        <p:txBody>
          <a:bodyPr/>
          <a:lstStyle/>
          <a:p>
            <a:r>
              <a:rPr lang="hu-HU" smtClean="0"/>
              <a:t>cs162 fa14 L19</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870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0566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85204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740095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781"/>
            <a:ext cx="8229600" cy="8756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088571"/>
            <a:ext cx="8229600" cy="52157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320" y="6431940"/>
            <a:ext cx="2133600" cy="365125"/>
          </a:xfrm>
          <a:prstGeom prst="rect">
            <a:avLst/>
          </a:prstGeom>
        </p:spPr>
        <p:txBody>
          <a:bodyPr vert="horz" lIns="91440" tIns="45720" rIns="91440" bIns="45720" rtlCol="0" anchor="ctr"/>
          <a:lstStyle>
            <a:lvl1pPr algn="l">
              <a:defRPr sz="1200">
                <a:solidFill>
                  <a:srgbClr val="0000FF"/>
                </a:solidFill>
              </a:defRPr>
            </a:lvl1pPr>
          </a:lstStyle>
          <a:p>
            <a:r>
              <a:rPr lang="en-US" smtClean="0"/>
              <a:t>10/13/14</a:t>
            </a:r>
            <a:endParaRPr lang="en-US"/>
          </a:p>
        </p:txBody>
      </p:sp>
      <p:sp>
        <p:nvSpPr>
          <p:cNvPr id="5" name="Footer Placeholder 4"/>
          <p:cNvSpPr>
            <a:spLocks noGrp="1"/>
          </p:cNvSpPr>
          <p:nvPr>
            <p:ph type="ftr" sz="quarter" idx="3"/>
          </p:nvPr>
        </p:nvSpPr>
        <p:spPr>
          <a:xfrm>
            <a:off x="3124200" y="643194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hu-HU" smtClean="0"/>
              <a:t>cs162 fa14 L19</a:t>
            </a:r>
            <a:endParaRPr lang="en-US"/>
          </a:p>
        </p:txBody>
      </p:sp>
      <p:sp>
        <p:nvSpPr>
          <p:cNvPr id="6" name="Slide Number Placeholder 5"/>
          <p:cNvSpPr>
            <a:spLocks noGrp="1"/>
          </p:cNvSpPr>
          <p:nvPr>
            <p:ph type="sldNum" sz="quarter" idx="4"/>
          </p:nvPr>
        </p:nvSpPr>
        <p:spPr>
          <a:xfrm>
            <a:off x="6870720" y="6431940"/>
            <a:ext cx="2133600" cy="365125"/>
          </a:xfrm>
          <a:prstGeom prst="rect">
            <a:avLst/>
          </a:prstGeom>
        </p:spPr>
        <p:txBody>
          <a:bodyPr vert="horz" lIns="91440" tIns="45720" rIns="91440" bIns="45720" rtlCol="0" anchor="ctr"/>
          <a:lstStyle>
            <a:lvl1pPr algn="r">
              <a:defRPr sz="1200">
                <a:solidFill>
                  <a:srgbClr val="0000FF"/>
                </a:solidFill>
              </a:defRPr>
            </a:lvl1pPr>
          </a:lstStyle>
          <a:p>
            <a:fld id="{40BE6ECD-61F1-CE4B-BB82-6FDD0CA3B213}" type="slidenum">
              <a:rPr lang="en-US" smtClean="0"/>
              <a:pPr/>
              <a:t>‹#›</a:t>
            </a:fld>
            <a:endParaRPr lang="en-US"/>
          </a:p>
        </p:txBody>
      </p:sp>
      <p:sp>
        <p:nvSpPr>
          <p:cNvPr id="7" name="Line 7"/>
          <p:cNvSpPr>
            <a:spLocks noChangeShapeType="1"/>
          </p:cNvSpPr>
          <p:nvPr/>
        </p:nvSpPr>
        <p:spPr bwMode="auto">
          <a:xfrm>
            <a:off x="457200" y="914400"/>
            <a:ext cx="8229600" cy="0"/>
          </a:xfrm>
          <a:prstGeom prst="line">
            <a:avLst/>
          </a:prstGeom>
          <a:noFill/>
          <a:ln w="47625" cmpd="thinThick">
            <a:solidFill>
              <a:srgbClr val="FBBA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 name="Picture 8" descr="front"/>
          <p:cNvPicPr>
            <a:picLocks noChangeAspect="1" noChangeArrowheads="1"/>
          </p:cNvPicPr>
          <p:nvPr/>
        </p:nvPicPr>
        <p:blipFill>
          <a:blip r:embed="rId13">
            <a:extLst>
              <a:ext uri="{28A0092B-C50C-407E-A947-70E740481C1C}">
                <a14:useLocalDpi xmlns:a14="http://schemas.microsoft.com/office/drawing/2010/main" val="0"/>
              </a:ext>
            </a:extLst>
          </a:blip>
          <a:srcRect b="22223"/>
          <a:stretch>
            <a:fillRect/>
          </a:stretch>
        </p:blipFill>
        <p:spPr bwMode="auto">
          <a:xfrm>
            <a:off x="8229600" y="0"/>
            <a:ext cx="914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59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0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9567"/>
            <a:ext cx="7772400" cy="1470025"/>
          </a:xfrm>
        </p:spPr>
        <p:txBody>
          <a:bodyPr/>
          <a:lstStyle/>
          <a:p>
            <a:r>
              <a:rPr lang="en-US" dirty="0" smtClean="0">
                <a:latin typeface="Arial" charset="0"/>
                <a:ea typeface="ＭＳ Ｐゴシック" charset="0"/>
                <a:cs typeface="ＭＳ Ｐゴシック" charset="0"/>
              </a:rPr>
              <a:t>Caching in Operating Systems Design &amp; Systems Programming</a:t>
            </a:r>
            <a:endParaRPr lang="en-US" dirty="0"/>
          </a:p>
        </p:txBody>
      </p:sp>
      <p:sp>
        <p:nvSpPr>
          <p:cNvPr id="3" name="Subtitle 2"/>
          <p:cNvSpPr>
            <a:spLocks noGrp="1"/>
          </p:cNvSpPr>
          <p:nvPr>
            <p:ph type="subTitle" idx="1"/>
          </p:nvPr>
        </p:nvSpPr>
        <p:spPr>
          <a:xfrm>
            <a:off x="1371600" y="3251200"/>
            <a:ext cx="6400800" cy="1752600"/>
          </a:xfrm>
        </p:spPr>
        <p:txBody>
          <a:bodyPr>
            <a:normAutofit fontScale="70000" lnSpcReduction="20000"/>
          </a:bodyPr>
          <a:lstStyle/>
          <a:p>
            <a:r>
              <a:rPr lang="en-US" dirty="0">
                <a:solidFill>
                  <a:schemeClr val="tx1"/>
                </a:solidFill>
                <a:latin typeface="Arial" charset="0"/>
                <a:ea typeface="ＭＳ Ｐゴシック" charset="0"/>
                <a:cs typeface="ＭＳ Ｐゴシック" charset="0"/>
              </a:rPr>
              <a:t>David E. Culler</a:t>
            </a:r>
          </a:p>
          <a:p>
            <a:r>
              <a:rPr lang="en-US" dirty="0">
                <a:solidFill>
                  <a:schemeClr val="tx1"/>
                </a:solidFill>
                <a:latin typeface="Arial" charset="0"/>
                <a:ea typeface="ＭＳ Ｐゴシック" charset="0"/>
                <a:cs typeface="ＭＳ Ｐゴシック" charset="0"/>
              </a:rPr>
              <a:t> CS162 – Operating Systems and Systems Programming</a:t>
            </a:r>
          </a:p>
          <a:p>
            <a:r>
              <a:rPr lang="en-US" dirty="0">
                <a:solidFill>
                  <a:schemeClr val="tx1"/>
                </a:solidFill>
                <a:latin typeface="Arial" charset="0"/>
                <a:ea typeface="ＭＳ Ｐゴシック" charset="0"/>
                <a:cs typeface="ＭＳ Ｐゴシック" charset="0"/>
              </a:rPr>
              <a:t>Lecture </a:t>
            </a:r>
            <a:r>
              <a:rPr lang="en-US" dirty="0" smtClean="0">
                <a:solidFill>
                  <a:schemeClr val="tx1"/>
                </a:solidFill>
                <a:latin typeface="Arial" charset="0"/>
                <a:ea typeface="ＭＳ Ｐゴシック" charset="0"/>
                <a:cs typeface="ＭＳ Ｐゴシック" charset="0"/>
              </a:rPr>
              <a:t>19</a:t>
            </a:r>
          </a:p>
          <a:p>
            <a:r>
              <a:rPr lang="en-US" dirty="0" smtClean="0">
                <a:solidFill>
                  <a:schemeClr val="tx1"/>
                </a:solidFill>
                <a:latin typeface="Arial" charset="0"/>
                <a:ea typeface="ＭＳ Ｐゴシック" charset="0"/>
                <a:cs typeface="ＭＳ Ｐゴシック" charset="0"/>
              </a:rPr>
              <a:t>October 13, 2014</a:t>
            </a:r>
          </a:p>
          <a:p>
            <a:endParaRPr lang="en-US" dirty="0"/>
          </a:p>
        </p:txBody>
      </p:sp>
      <p:sp>
        <p:nvSpPr>
          <p:cNvPr id="5" name="TextBox 4"/>
          <p:cNvSpPr txBox="1"/>
          <p:nvPr/>
        </p:nvSpPr>
        <p:spPr>
          <a:xfrm>
            <a:off x="6172200" y="5486400"/>
            <a:ext cx="2971800" cy="923330"/>
          </a:xfrm>
          <a:prstGeom prst="rect">
            <a:avLst/>
          </a:prstGeom>
          <a:noFill/>
          <a:ln>
            <a:solidFill>
              <a:srgbClr val="618FFD"/>
            </a:solidFill>
          </a:ln>
        </p:spPr>
        <p:txBody>
          <a:bodyPr wrap="square" rtlCol="0">
            <a:spAutoFit/>
          </a:bodyPr>
          <a:lstStyle/>
          <a:p>
            <a:r>
              <a:rPr lang="en-US" dirty="0" smtClean="0"/>
              <a:t>Reading: A&amp;D 9.6-7 </a:t>
            </a:r>
          </a:p>
          <a:p>
            <a:r>
              <a:rPr lang="en-US" dirty="0" smtClean="0"/>
              <a:t>HW</a:t>
            </a:r>
            <a:r>
              <a:rPr lang="en-US" dirty="0"/>
              <a:t> 4</a:t>
            </a:r>
            <a:r>
              <a:rPr lang="en-US" dirty="0" smtClean="0"/>
              <a:t> going out</a:t>
            </a:r>
            <a:endParaRPr lang="en-US" dirty="0"/>
          </a:p>
          <a:p>
            <a:r>
              <a:rPr lang="en-US" dirty="0" err="1" smtClean="0"/>
              <a:t>Proj</a:t>
            </a:r>
            <a:r>
              <a:rPr lang="en-US" dirty="0" smtClean="0"/>
              <a:t> </a:t>
            </a:r>
            <a:r>
              <a:rPr lang="en-US" dirty="0"/>
              <a:t>2</a:t>
            </a:r>
            <a:r>
              <a:rPr lang="en-US" dirty="0" smtClean="0"/>
              <a:t> out today</a:t>
            </a:r>
          </a:p>
        </p:txBody>
      </p:sp>
    </p:spTree>
    <p:extLst>
      <p:ext uri="{BB962C8B-B14F-4D97-AF65-F5344CB8AC3E}">
        <p14:creationId xmlns:p14="http://schemas.microsoft.com/office/powerpoint/2010/main" val="2035555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457200" y="4913420"/>
            <a:ext cx="8229600" cy="1518520"/>
          </a:xfrm>
        </p:spPr>
        <p:txBody>
          <a:bodyPr>
            <a:noAutofit/>
          </a:bodyPr>
          <a:lstStyle/>
          <a:p>
            <a:pPr>
              <a:lnSpc>
                <a:spcPct val="90000"/>
              </a:lnSpc>
            </a:pPr>
            <a:r>
              <a:rPr lang="en-US" sz="2400" dirty="0" smtClean="0"/>
              <a:t>Amortized by fraction of time the WS 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cxnSp>
        <p:nvCxnSpPr>
          <p:cNvPr id="7" name="Straight Arrow Connector 6"/>
          <p:cNvCxnSpPr/>
          <p:nvPr/>
        </p:nvCxnSpPr>
        <p:spPr>
          <a:xfrm>
            <a:off x="1375950" y="433892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375950" y="100510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549870" y="2405014"/>
            <a:ext cx="1190500" cy="461665"/>
          </a:xfrm>
          <a:prstGeom prst="rect">
            <a:avLst/>
          </a:prstGeom>
          <a:noFill/>
        </p:spPr>
        <p:txBody>
          <a:bodyPr wrap="none" rtlCol="0">
            <a:spAutoFit/>
          </a:bodyPr>
          <a:lstStyle/>
          <a:p>
            <a:r>
              <a:rPr lang="en-US" sz="2400" dirty="0" smtClean="0"/>
              <a:t>Hit Rate</a:t>
            </a:r>
            <a:endParaRPr lang="en-US" sz="2400" dirty="0"/>
          </a:p>
        </p:txBody>
      </p:sp>
      <p:sp>
        <p:nvSpPr>
          <p:cNvPr id="10" name="TextBox 9"/>
          <p:cNvSpPr txBox="1"/>
          <p:nvPr/>
        </p:nvSpPr>
        <p:spPr>
          <a:xfrm>
            <a:off x="3601231" y="4384283"/>
            <a:ext cx="1497525" cy="461665"/>
          </a:xfrm>
          <a:prstGeom prst="rect">
            <a:avLst/>
          </a:prstGeom>
          <a:noFill/>
        </p:spPr>
        <p:txBody>
          <a:bodyPr wrap="none" rtlCol="0">
            <a:spAutoFit/>
          </a:bodyPr>
          <a:lstStyle/>
          <a:p>
            <a:r>
              <a:rPr lang="en-US" sz="2400" dirty="0" smtClean="0"/>
              <a:t>Cache Size</a:t>
            </a:r>
            <a:endParaRPr lang="en-US" sz="2400" dirty="0"/>
          </a:p>
        </p:txBody>
      </p:sp>
      <p:sp>
        <p:nvSpPr>
          <p:cNvPr id="11" name="Freeform 10"/>
          <p:cNvSpPr/>
          <p:nvPr/>
        </p:nvSpPr>
        <p:spPr>
          <a:xfrm>
            <a:off x="1391069" y="182280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2903099" y="2019342"/>
            <a:ext cx="2069797" cy="369332"/>
          </a:xfrm>
          <a:prstGeom prst="rect">
            <a:avLst/>
          </a:prstGeom>
          <a:noFill/>
        </p:spPr>
        <p:txBody>
          <a:bodyPr wrap="none" rtlCol="0">
            <a:spAutoFit/>
          </a:bodyPr>
          <a:lstStyle/>
          <a:p>
            <a:r>
              <a:rPr lang="en-US" dirty="0" smtClean="0"/>
              <a:t>new working set fits</a:t>
            </a:r>
            <a:endParaRPr lang="en-US" dirty="0"/>
          </a:p>
        </p:txBody>
      </p:sp>
      <p:sp>
        <p:nvSpPr>
          <p:cNvPr id="14" name="Right Arrow 13"/>
          <p:cNvSpPr/>
          <p:nvPr/>
        </p:nvSpPr>
        <p:spPr>
          <a:xfrm>
            <a:off x="5098756" y="205607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2564499" y="294926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270110" y="142111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74290" y="4148882"/>
            <a:ext cx="301660" cy="369332"/>
          </a:xfrm>
          <a:prstGeom prst="rect">
            <a:avLst/>
          </a:prstGeom>
          <a:noFill/>
        </p:spPr>
        <p:txBody>
          <a:bodyPr wrap="none" rtlCol="0">
            <a:spAutoFit/>
          </a:bodyPr>
          <a:lstStyle/>
          <a:p>
            <a:r>
              <a:rPr lang="en-US" dirty="0" smtClean="0"/>
              <a:t>0</a:t>
            </a:r>
            <a:endParaRPr lang="en-US" dirty="0"/>
          </a:p>
        </p:txBody>
      </p:sp>
      <p:sp>
        <p:nvSpPr>
          <p:cNvPr id="22" name="TextBox 21"/>
          <p:cNvSpPr txBox="1"/>
          <p:nvPr/>
        </p:nvSpPr>
        <p:spPr>
          <a:xfrm>
            <a:off x="971588" y="974872"/>
            <a:ext cx="301660" cy="369332"/>
          </a:xfrm>
          <a:prstGeom prst="rect">
            <a:avLst/>
          </a:prstGeom>
          <a:noFill/>
        </p:spPr>
        <p:txBody>
          <a:bodyPr wrap="none" rtlCol="0">
            <a:spAutoFit/>
          </a:bodyPr>
          <a:lstStyle/>
          <a:p>
            <a:r>
              <a:rPr lang="en-US" dirty="0" smtClean="0"/>
              <a:t>1</a:t>
            </a:r>
            <a:endParaRPr lang="en-US" dirty="0"/>
          </a:p>
        </p:txBody>
      </p:sp>
      <p:cxnSp>
        <p:nvCxnSpPr>
          <p:cNvPr id="23" name="Straight Connector 22"/>
          <p:cNvCxnSpPr/>
          <p:nvPr/>
        </p:nvCxnSpPr>
        <p:spPr>
          <a:xfrm flipH="1">
            <a:off x="1288369" y="117912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40BE6ECD-61F1-CE4B-BB82-6FDD0CA3B213}" type="slidenum">
              <a:rPr lang="en-US" smtClean="0"/>
              <a:t>10</a:t>
            </a:fld>
            <a:endParaRPr lang="en-US"/>
          </a:p>
        </p:txBody>
      </p:sp>
    </p:spTree>
    <p:extLst>
      <p:ext uri="{BB962C8B-B14F-4D97-AF65-F5344CB8AC3E}">
        <p14:creationId xmlns:p14="http://schemas.microsoft.com/office/powerpoint/2010/main" val="8200295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457200" y="4444759"/>
            <a:ext cx="8229600" cy="1699939"/>
          </a:xfrm>
        </p:spPr>
        <p:txBody>
          <a:bodyPr>
            <a:noAutofit/>
          </a:bodyPr>
          <a:lstStyle/>
          <a:p>
            <a:r>
              <a:rPr lang="en-US" sz="2400" dirty="0" smtClean="0"/>
              <a:t>Likelihood of accessing item of rank r is α1/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distribution.</a:t>
            </a:r>
          </a:p>
          <a:p>
            <a:r>
              <a:rPr lang="en-US" sz="2400" dirty="0" smtClean="0"/>
              <a:t>Substantial value from even a tiny cache</a:t>
            </a:r>
          </a:p>
          <a:p>
            <a:r>
              <a:rPr lang="en-US" sz="2400" dirty="0" smtClean="0"/>
              <a:t>Substantial misses from even a very large one</a:t>
            </a:r>
          </a:p>
          <a:p>
            <a:endParaRPr lang="en-US" sz="2400"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graphicFrame>
        <p:nvGraphicFramePr>
          <p:cNvPr id="7" name="Chart 6"/>
          <p:cNvGraphicFramePr>
            <a:graphicFrameLocks/>
          </p:cNvGraphicFramePr>
          <p:nvPr>
            <p:extLst>
              <p:ext uri="{D42A27DB-BD31-4B8C-83A1-F6EECF244321}">
                <p14:modId xmlns:p14="http://schemas.microsoft.com/office/powerpoint/2010/main" val="2280619748"/>
              </p:ext>
            </p:extLst>
          </p:nvPr>
        </p:nvGraphicFramePr>
        <p:xfrm>
          <a:off x="1905158" y="786147"/>
          <a:ext cx="5397946" cy="3870263"/>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40BE6ECD-61F1-CE4B-BB82-6FDD0CA3B213}" type="slidenum">
              <a:rPr lang="en-US" smtClean="0"/>
              <a:t>11</a:t>
            </a:fld>
            <a:endParaRPr lang="en-US"/>
          </a:p>
        </p:txBody>
      </p:sp>
    </p:spTree>
    <p:extLst>
      <p:ext uri="{BB962C8B-B14F-4D97-AF65-F5344CB8AC3E}">
        <p14:creationId xmlns:p14="http://schemas.microsoft.com/office/powerpoint/2010/main" val="31760763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does caching arise in Operating Systems ?</a:t>
            </a:r>
          </a:p>
        </p:txBody>
      </p:sp>
      <p:sp>
        <p:nvSpPr>
          <p:cNvPr id="3" name="Content Placeholder 2"/>
          <p:cNvSpPr>
            <a:spLocks noGrp="1"/>
          </p:cNvSpPr>
          <p:nvPr>
            <p:ph idx="1"/>
          </p:nvPr>
        </p:nvSpPr>
        <p:spPr>
          <a:xfrm>
            <a:off x="302407" y="1088571"/>
            <a:ext cx="8497606" cy="5215723"/>
          </a:xfrm>
        </p:spPr>
        <p:txBody>
          <a:bodyPr/>
          <a:lstStyle/>
          <a:p>
            <a:r>
              <a:rPr lang="en-US" dirty="0" smtClean="0"/>
              <a:t>Maintaining the </a:t>
            </a:r>
            <a:r>
              <a:rPr lang="en-US" i="1" dirty="0" smtClean="0">
                <a:solidFill>
                  <a:srgbClr val="FF0000"/>
                </a:solidFill>
              </a:rPr>
              <a:t>correctness</a:t>
            </a:r>
            <a:r>
              <a:rPr lang="en-US" dirty="0" smtClean="0"/>
              <a:t> of various caches</a:t>
            </a:r>
          </a:p>
          <a:p>
            <a:endParaRPr lang="en-US" dirty="0"/>
          </a:p>
          <a:p>
            <a:r>
              <a:rPr lang="en-US" dirty="0" smtClean="0"/>
              <a:t>TLB consistent with PT across context switches ?</a:t>
            </a:r>
          </a:p>
          <a:p>
            <a:r>
              <a:rPr lang="en-US" dirty="0" smtClean="0"/>
              <a:t>Across updates to the PT ?</a:t>
            </a:r>
          </a:p>
          <a:p>
            <a:r>
              <a:rPr lang="en-US" dirty="0" smtClean="0"/>
              <a:t>Shared pages mapped into VAS of multiple processes ?</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12</a:t>
            </a:fld>
            <a:endParaRPr lang="en-US"/>
          </a:p>
        </p:txBody>
      </p:sp>
    </p:spTree>
    <p:extLst>
      <p:ext uri="{BB962C8B-B14F-4D97-AF65-F5344CB8AC3E}">
        <p14:creationId xmlns:p14="http://schemas.microsoft.com/office/powerpoint/2010/main" val="1261610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into detail on TLB</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13</a:t>
            </a:fld>
            <a:endParaRPr lang="en-US"/>
          </a:p>
        </p:txBody>
      </p:sp>
    </p:spTree>
    <p:extLst>
      <p:ext uri="{BB962C8B-B14F-4D97-AF65-F5344CB8AC3E}">
        <p14:creationId xmlns:p14="http://schemas.microsoft.com/office/powerpoint/2010/main" val="32164959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304800" y="152400"/>
            <a:ext cx="8458200" cy="533400"/>
          </a:xfrm>
        </p:spPr>
        <p:txBody>
          <a:bodyPr>
            <a:normAutofit fontScale="90000"/>
          </a:bodyPr>
          <a:lstStyle/>
          <a:p>
            <a:r>
              <a:rPr lang="en-US" altLang="ko-KR">
                <a:latin typeface="Helvetica" charset="0"/>
                <a:ea typeface="굴림" charset="0"/>
                <a:cs typeface="굴림" charset="0"/>
              </a:rPr>
              <a:t>What Actually Happens on a TLB Miss?</a:t>
            </a:r>
          </a:p>
        </p:txBody>
      </p:sp>
      <p:sp>
        <p:nvSpPr>
          <p:cNvPr id="44034" name="Rectangle 3"/>
          <p:cNvSpPr>
            <a:spLocks noGrp="1" noChangeArrowheads="1"/>
          </p:cNvSpPr>
          <p:nvPr>
            <p:ph type="body" idx="1"/>
          </p:nvPr>
        </p:nvSpPr>
        <p:spPr>
          <a:xfrm>
            <a:off x="152400" y="1052912"/>
            <a:ext cx="8915400" cy="5195487"/>
          </a:xfrm>
        </p:spPr>
        <p:txBody>
          <a:bodyPr>
            <a:noAutofit/>
          </a:bodyPr>
          <a:lstStyle/>
          <a:p>
            <a:pPr>
              <a:lnSpc>
                <a:spcPct val="80000"/>
              </a:lnSpc>
              <a:spcBef>
                <a:spcPct val="20000"/>
              </a:spcBef>
            </a:pPr>
            <a:r>
              <a:rPr lang="en-US" altLang="ko-KR" sz="2800" dirty="0">
                <a:latin typeface="Helvetica" charset="0"/>
                <a:ea typeface="굴림" charset="0"/>
                <a:cs typeface="굴림" charset="0"/>
              </a:rPr>
              <a:t>Hardware traversed page tables:</a:t>
            </a:r>
          </a:p>
          <a:p>
            <a:pPr lvl="1">
              <a:lnSpc>
                <a:spcPct val="80000"/>
              </a:lnSpc>
              <a:spcBef>
                <a:spcPct val="20000"/>
              </a:spcBef>
            </a:pPr>
            <a:r>
              <a:rPr lang="en-US" altLang="ko-KR" sz="2400" dirty="0">
                <a:latin typeface="Helvetica" charset="0"/>
                <a:ea typeface="굴림" charset="0"/>
                <a:cs typeface="굴림" charset="0"/>
              </a:rPr>
              <a:t>On TLB miss, hardware in MMU looks at current page table to fill TLB (may walk multiple levels)</a:t>
            </a:r>
          </a:p>
          <a:p>
            <a:pPr lvl="2">
              <a:lnSpc>
                <a:spcPct val="80000"/>
              </a:lnSpc>
              <a:spcBef>
                <a:spcPct val="20000"/>
              </a:spcBef>
            </a:pPr>
            <a:r>
              <a:rPr lang="en-US" altLang="ko-KR" sz="2000" dirty="0">
                <a:latin typeface="Helvetica" charset="0"/>
                <a:ea typeface="굴림" charset="0"/>
                <a:cs typeface="굴림" charset="0"/>
              </a:rPr>
              <a:t>If PTE valid, hardware fills TLB and processor never knows</a:t>
            </a:r>
          </a:p>
          <a:p>
            <a:pPr lvl="2">
              <a:lnSpc>
                <a:spcPct val="80000"/>
              </a:lnSpc>
              <a:spcBef>
                <a:spcPct val="20000"/>
              </a:spcBef>
            </a:pPr>
            <a:r>
              <a:rPr lang="en-US" altLang="ko-KR" sz="2000" dirty="0">
                <a:latin typeface="Helvetica" charset="0"/>
                <a:ea typeface="굴림" charset="0"/>
                <a:cs typeface="굴림" charset="0"/>
              </a:rPr>
              <a:t>If PTE marked as invalid, causes Page Fault, after which kernel decides what to do afterwards</a:t>
            </a:r>
          </a:p>
          <a:p>
            <a:pPr>
              <a:lnSpc>
                <a:spcPct val="80000"/>
              </a:lnSpc>
              <a:spcBef>
                <a:spcPct val="20000"/>
              </a:spcBef>
            </a:pPr>
            <a:endParaRPr lang="en-US" altLang="ko-KR" sz="2800" dirty="0">
              <a:latin typeface="Helvetica" charset="0"/>
              <a:ea typeface="굴림" charset="0"/>
              <a:cs typeface="굴림" charset="0"/>
            </a:endParaRPr>
          </a:p>
          <a:p>
            <a:pPr>
              <a:lnSpc>
                <a:spcPct val="80000"/>
              </a:lnSpc>
              <a:spcBef>
                <a:spcPct val="20000"/>
              </a:spcBef>
            </a:pPr>
            <a:r>
              <a:rPr lang="en-US" altLang="ko-KR" sz="2800" dirty="0">
                <a:latin typeface="Helvetica" charset="0"/>
                <a:ea typeface="굴림" charset="0"/>
                <a:cs typeface="굴림" charset="0"/>
              </a:rPr>
              <a:t>Software traversed Page </a:t>
            </a:r>
            <a:r>
              <a:rPr lang="en-US" altLang="ko-KR" sz="2800" dirty="0" smtClean="0">
                <a:latin typeface="Helvetica" charset="0"/>
                <a:ea typeface="굴림" charset="0"/>
                <a:cs typeface="굴림" charset="0"/>
              </a:rPr>
              <a:t>tables (</a:t>
            </a:r>
            <a:r>
              <a:rPr lang="en-US" altLang="ko-KR" sz="2800" dirty="0" err="1" smtClean="0">
                <a:latin typeface="Helvetica" charset="0"/>
                <a:ea typeface="굴림" charset="0"/>
                <a:cs typeface="굴림" charset="0"/>
              </a:rPr>
              <a:t>ala</a:t>
            </a:r>
            <a:r>
              <a:rPr lang="en-US" altLang="ko-KR" sz="2800" dirty="0" smtClean="0">
                <a:latin typeface="Helvetica" charset="0"/>
                <a:ea typeface="굴림" charset="0"/>
                <a:cs typeface="굴림" charset="0"/>
              </a:rPr>
              <a:t> MIPS)</a:t>
            </a:r>
            <a:endParaRPr lang="en-US" altLang="ko-KR" sz="2800" dirty="0">
              <a:latin typeface="Helvetica" charset="0"/>
              <a:ea typeface="굴림" charset="0"/>
              <a:cs typeface="굴림" charset="0"/>
            </a:endParaRPr>
          </a:p>
          <a:p>
            <a:pPr lvl="1">
              <a:lnSpc>
                <a:spcPct val="80000"/>
              </a:lnSpc>
              <a:spcBef>
                <a:spcPct val="20000"/>
              </a:spcBef>
            </a:pPr>
            <a:r>
              <a:rPr lang="en-US" altLang="ko-KR" sz="2400" dirty="0">
                <a:latin typeface="Helvetica" charset="0"/>
                <a:ea typeface="굴림" charset="0"/>
                <a:cs typeface="굴림" charset="0"/>
              </a:rPr>
              <a:t>On TLB miss, processor receives TLB fault</a:t>
            </a:r>
          </a:p>
          <a:p>
            <a:pPr lvl="1">
              <a:lnSpc>
                <a:spcPct val="80000"/>
              </a:lnSpc>
              <a:spcBef>
                <a:spcPct val="20000"/>
              </a:spcBef>
            </a:pPr>
            <a:r>
              <a:rPr lang="en-US" altLang="ko-KR" sz="2400" dirty="0">
                <a:latin typeface="Helvetica" charset="0"/>
                <a:ea typeface="굴림" charset="0"/>
                <a:cs typeface="굴림" charset="0"/>
              </a:rPr>
              <a:t>Kernel traverses page table to find PTE</a:t>
            </a:r>
          </a:p>
          <a:p>
            <a:pPr lvl="2">
              <a:lnSpc>
                <a:spcPct val="80000"/>
              </a:lnSpc>
              <a:spcBef>
                <a:spcPct val="20000"/>
              </a:spcBef>
            </a:pPr>
            <a:r>
              <a:rPr lang="en-US" altLang="ko-KR" sz="2000" dirty="0">
                <a:latin typeface="Helvetica" charset="0"/>
                <a:ea typeface="굴림" charset="0"/>
                <a:cs typeface="굴림" charset="0"/>
              </a:rPr>
              <a:t>If PTE valid, fills TLB and returns from fault</a:t>
            </a:r>
          </a:p>
          <a:p>
            <a:pPr lvl="2">
              <a:lnSpc>
                <a:spcPct val="80000"/>
              </a:lnSpc>
              <a:spcBef>
                <a:spcPct val="20000"/>
              </a:spcBef>
            </a:pPr>
            <a:r>
              <a:rPr lang="en-US" altLang="ko-KR" sz="2000" dirty="0">
                <a:latin typeface="Helvetica" charset="0"/>
                <a:ea typeface="굴림" charset="0"/>
                <a:cs typeface="굴림" charset="0"/>
              </a:rPr>
              <a:t>If PTE marked as invalid, internally calls Page Fault </a:t>
            </a:r>
            <a:r>
              <a:rPr lang="en-US" altLang="ko-KR" sz="2000" dirty="0" smtClean="0">
                <a:latin typeface="Helvetica" charset="0"/>
                <a:ea typeface="굴림" charset="0"/>
                <a:cs typeface="굴림" charset="0"/>
              </a:rPr>
              <a:t>handler</a:t>
            </a:r>
            <a:endParaRPr lang="en-US" altLang="ko-KR" sz="2800" dirty="0">
              <a:latin typeface="Helvetica" charset="0"/>
              <a:ea typeface="굴림" charset="0"/>
              <a:cs typeface="굴림" charset="0"/>
            </a:endParaRPr>
          </a:p>
          <a:p>
            <a:pPr>
              <a:lnSpc>
                <a:spcPct val="80000"/>
              </a:lnSpc>
              <a:spcBef>
                <a:spcPct val="20000"/>
              </a:spcBef>
            </a:pPr>
            <a:r>
              <a:rPr lang="en-US" altLang="ko-KR" sz="2800" dirty="0">
                <a:latin typeface="Helvetica" charset="0"/>
                <a:ea typeface="굴림" charset="0"/>
                <a:cs typeface="굴림" charset="0"/>
              </a:rPr>
              <a:t>Most chip sets provide hardware traversal</a:t>
            </a:r>
          </a:p>
          <a:p>
            <a:pPr lvl="1">
              <a:lnSpc>
                <a:spcPct val="80000"/>
              </a:lnSpc>
              <a:spcBef>
                <a:spcPct val="20000"/>
              </a:spcBef>
            </a:pPr>
            <a:r>
              <a:rPr lang="en-US" altLang="ko-KR" sz="2400" dirty="0">
                <a:latin typeface="Helvetica" charset="0"/>
                <a:ea typeface="굴림" charset="0"/>
                <a:cs typeface="굴림" charset="0"/>
              </a:rPr>
              <a:t>Modern operating systems tend to have more TLB faults since they use translation for many things</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14</a:t>
            </a:fld>
            <a:endParaRPr lang="en-US"/>
          </a:p>
        </p:txBody>
      </p:sp>
    </p:spTree>
    <p:extLst>
      <p:ext uri="{BB962C8B-B14F-4D97-AF65-F5344CB8AC3E}">
        <p14:creationId xmlns:p14="http://schemas.microsoft.com/office/powerpoint/2010/main" val="35761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4">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03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0" y="152400"/>
            <a:ext cx="9144000" cy="533400"/>
          </a:xfrm>
        </p:spPr>
        <p:txBody>
          <a:bodyPr>
            <a:normAutofit fontScale="90000"/>
          </a:bodyPr>
          <a:lstStyle/>
          <a:p>
            <a:r>
              <a:rPr lang="en-US" altLang="ko-KR">
                <a:latin typeface="Helvetica" charset="0"/>
                <a:ea typeface="굴림" charset="0"/>
                <a:cs typeface="굴림" charset="0"/>
              </a:rPr>
              <a:t>What happens on a Context Switch?</a:t>
            </a:r>
          </a:p>
        </p:txBody>
      </p:sp>
      <p:sp>
        <p:nvSpPr>
          <p:cNvPr id="799747" name="Rectangle 3"/>
          <p:cNvSpPr>
            <a:spLocks noGrp="1" noChangeArrowheads="1"/>
          </p:cNvSpPr>
          <p:nvPr>
            <p:ph type="body" idx="1"/>
          </p:nvPr>
        </p:nvSpPr>
        <p:spPr>
          <a:xfrm>
            <a:off x="0" y="990600"/>
            <a:ext cx="9144000" cy="5638800"/>
          </a:xfrm>
        </p:spPr>
        <p:txBody>
          <a:bodyPr>
            <a:normAutofit fontScale="85000" lnSpcReduction="20000"/>
          </a:bodyPr>
          <a:lstStyle/>
          <a:p>
            <a:r>
              <a:rPr lang="en-US" altLang="ko-KR" dirty="0">
                <a:latin typeface="Helvetica" charset="0"/>
                <a:ea typeface="굴림" charset="0"/>
                <a:cs typeface="굴림" charset="0"/>
              </a:rPr>
              <a:t>Need to do something, since TLBs map virtual addresses to physical addresses</a:t>
            </a:r>
          </a:p>
          <a:p>
            <a:pPr lvl="1"/>
            <a:r>
              <a:rPr lang="en-US" altLang="ko-KR" dirty="0">
                <a:latin typeface="Helvetica" charset="0"/>
                <a:ea typeface="굴림" charset="0"/>
                <a:cs typeface="굴림" charset="0"/>
              </a:rPr>
              <a:t>Address Space just changed, so TLB entries no longer valid!</a:t>
            </a:r>
          </a:p>
          <a:p>
            <a:pPr lvl="2"/>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Options?</a:t>
            </a:r>
          </a:p>
          <a:p>
            <a:pPr lvl="1"/>
            <a:r>
              <a:rPr lang="en-US" altLang="ko-KR" dirty="0">
                <a:latin typeface="Helvetica" charset="0"/>
                <a:ea typeface="굴림" charset="0"/>
                <a:cs typeface="굴림" charset="0"/>
              </a:rPr>
              <a:t>Invalidate TLB: simple but might be expensive</a:t>
            </a:r>
          </a:p>
          <a:p>
            <a:pPr lvl="2"/>
            <a:r>
              <a:rPr lang="en-US" altLang="ko-KR" dirty="0">
                <a:latin typeface="Helvetica" charset="0"/>
                <a:ea typeface="굴림" charset="0"/>
                <a:cs typeface="굴림" charset="0"/>
              </a:rPr>
              <a:t>What if switching frequently between processes?</a:t>
            </a:r>
          </a:p>
          <a:p>
            <a:pPr lvl="1"/>
            <a:r>
              <a:rPr lang="en-US" altLang="ko-KR" dirty="0">
                <a:latin typeface="Helvetica" charset="0"/>
                <a:ea typeface="굴림" charset="0"/>
                <a:cs typeface="굴림" charset="0"/>
              </a:rPr>
              <a:t>Include </a:t>
            </a:r>
            <a:r>
              <a:rPr lang="en-US" altLang="ko-KR" dirty="0" err="1">
                <a:latin typeface="Helvetica" charset="0"/>
                <a:ea typeface="굴림" charset="0"/>
                <a:cs typeface="굴림" charset="0"/>
              </a:rPr>
              <a:t>ProcessID</a:t>
            </a:r>
            <a:r>
              <a:rPr lang="en-US" altLang="ko-KR" dirty="0">
                <a:latin typeface="Helvetica" charset="0"/>
                <a:ea typeface="굴림" charset="0"/>
                <a:cs typeface="굴림" charset="0"/>
              </a:rPr>
              <a:t> in TLB</a:t>
            </a:r>
          </a:p>
          <a:p>
            <a:pPr lvl="2"/>
            <a:r>
              <a:rPr lang="en-US" altLang="ko-KR" dirty="0">
                <a:latin typeface="Helvetica" charset="0"/>
                <a:ea typeface="굴림" charset="0"/>
                <a:cs typeface="굴림" charset="0"/>
              </a:rPr>
              <a:t>This is an architectural solution: needs hardware</a:t>
            </a:r>
          </a:p>
          <a:p>
            <a:pPr lvl="2"/>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What if translation tables change?</a:t>
            </a:r>
          </a:p>
          <a:p>
            <a:pPr lvl="1"/>
            <a:r>
              <a:rPr lang="en-US" altLang="ko-KR" dirty="0">
                <a:latin typeface="Helvetica" charset="0"/>
                <a:ea typeface="굴림" charset="0"/>
                <a:cs typeface="굴림" charset="0"/>
              </a:rPr>
              <a:t>For example, to move page from memory to disk or vice versa…</a:t>
            </a:r>
          </a:p>
          <a:p>
            <a:pPr lvl="1"/>
            <a:r>
              <a:rPr lang="en-US" altLang="ko-KR" dirty="0">
                <a:latin typeface="Helvetica" charset="0"/>
                <a:ea typeface="굴림" charset="0"/>
                <a:cs typeface="굴림" charset="0"/>
              </a:rPr>
              <a:t>Must invalidate TLB entry!</a:t>
            </a:r>
          </a:p>
          <a:p>
            <a:pPr lvl="2"/>
            <a:r>
              <a:rPr lang="en-US" altLang="ko-KR" dirty="0">
                <a:latin typeface="Helvetica" charset="0"/>
                <a:ea typeface="굴림" charset="0"/>
                <a:cs typeface="굴림" charset="0"/>
              </a:rPr>
              <a:t>Otherwise, might think that page is still in memory!</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15</a:t>
            </a:fld>
            <a:endParaRPr lang="en-US"/>
          </a:p>
        </p:txBody>
      </p:sp>
    </p:spTree>
    <p:extLst>
      <p:ext uri="{BB962C8B-B14F-4D97-AF65-F5344CB8AC3E}">
        <p14:creationId xmlns:p14="http://schemas.microsoft.com/office/powerpoint/2010/main" val="318692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 calcmode="lin" valueType="num">
                                      <p:cBhvr additive="base">
                                        <p:cTn id="7" dur="500" fill="hold"/>
                                        <p:tgtEl>
                                          <p:spTgt spid="79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9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9747">
                                            <p:txEl>
                                              <p:pRg st="1" end="1"/>
                                            </p:txEl>
                                          </p:spTgt>
                                        </p:tgtEl>
                                        <p:attrNameLst>
                                          <p:attrName>style.visibility</p:attrName>
                                        </p:attrNameLst>
                                      </p:cBhvr>
                                      <p:to>
                                        <p:strVal val="visible"/>
                                      </p:to>
                                    </p:set>
                                    <p:anim calcmode="lin" valueType="num">
                                      <p:cBhvr additive="base">
                                        <p:cTn id="11" dur="500" fill="hold"/>
                                        <p:tgtEl>
                                          <p:spTgt spid="799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9747">
                                            <p:txEl>
                                              <p:pRg st="3" end="3"/>
                                            </p:txEl>
                                          </p:spTgt>
                                        </p:tgtEl>
                                        <p:attrNameLst>
                                          <p:attrName>style.visibility</p:attrName>
                                        </p:attrNameLst>
                                      </p:cBhvr>
                                      <p:to>
                                        <p:strVal val="visible"/>
                                      </p:to>
                                    </p:set>
                                    <p:anim calcmode="lin" valueType="num">
                                      <p:cBhvr additive="base">
                                        <p:cTn id="17" dur="500" fill="hold"/>
                                        <p:tgtEl>
                                          <p:spTgt spid="799747">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99747">
                                            <p:txEl>
                                              <p:pRg st="4" end="4"/>
                                            </p:txEl>
                                          </p:spTgt>
                                        </p:tgtEl>
                                        <p:attrNameLst>
                                          <p:attrName>style.visibility</p:attrName>
                                        </p:attrNameLst>
                                      </p:cBhvr>
                                      <p:to>
                                        <p:strVal val="visible"/>
                                      </p:to>
                                    </p:set>
                                    <p:anim calcmode="lin" valueType="num">
                                      <p:cBhvr additive="base">
                                        <p:cTn id="23" dur="500" fill="hold"/>
                                        <p:tgtEl>
                                          <p:spTgt spid="7997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9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99747">
                                            <p:txEl>
                                              <p:pRg st="5" end="5"/>
                                            </p:txEl>
                                          </p:spTgt>
                                        </p:tgtEl>
                                        <p:attrNameLst>
                                          <p:attrName>style.visibility</p:attrName>
                                        </p:attrNameLst>
                                      </p:cBhvr>
                                      <p:to>
                                        <p:strVal val="visible"/>
                                      </p:to>
                                    </p:set>
                                    <p:anim calcmode="lin" valueType="num">
                                      <p:cBhvr additive="base">
                                        <p:cTn id="27" dur="500" fill="hold"/>
                                        <p:tgtEl>
                                          <p:spTgt spid="799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99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99747">
                                            <p:txEl>
                                              <p:pRg st="6" end="6"/>
                                            </p:txEl>
                                          </p:spTgt>
                                        </p:tgtEl>
                                        <p:attrNameLst>
                                          <p:attrName>style.visibility</p:attrName>
                                        </p:attrNameLst>
                                      </p:cBhvr>
                                      <p:to>
                                        <p:strVal val="visible"/>
                                      </p:to>
                                    </p:set>
                                    <p:anim calcmode="lin" valueType="num">
                                      <p:cBhvr additive="base">
                                        <p:cTn id="33" dur="500" fill="hold"/>
                                        <p:tgtEl>
                                          <p:spTgt spid="79974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974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9747">
                                            <p:txEl>
                                              <p:pRg st="7" end="7"/>
                                            </p:txEl>
                                          </p:spTgt>
                                        </p:tgtEl>
                                        <p:attrNameLst>
                                          <p:attrName>style.visibility</p:attrName>
                                        </p:attrNameLst>
                                      </p:cBhvr>
                                      <p:to>
                                        <p:strVal val="visible"/>
                                      </p:to>
                                    </p:set>
                                    <p:anim calcmode="lin" valueType="num">
                                      <p:cBhvr additive="base">
                                        <p:cTn id="37" dur="500" fill="hold"/>
                                        <p:tgtEl>
                                          <p:spTgt spid="799747">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99747">
                                            <p:txEl>
                                              <p:pRg st="9" end="9"/>
                                            </p:txEl>
                                          </p:spTgt>
                                        </p:tgtEl>
                                        <p:attrNameLst>
                                          <p:attrName>style.visibility</p:attrName>
                                        </p:attrNameLst>
                                      </p:cBhvr>
                                      <p:to>
                                        <p:strVal val="visible"/>
                                      </p:to>
                                    </p:set>
                                    <p:anim calcmode="lin" valueType="num">
                                      <p:cBhvr additive="base">
                                        <p:cTn id="43" dur="500" fill="hold"/>
                                        <p:tgtEl>
                                          <p:spTgt spid="799747">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9747">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9747">
                                            <p:txEl>
                                              <p:pRg st="10" end="10"/>
                                            </p:txEl>
                                          </p:spTgt>
                                        </p:tgtEl>
                                        <p:attrNameLst>
                                          <p:attrName>style.visibility</p:attrName>
                                        </p:attrNameLst>
                                      </p:cBhvr>
                                      <p:to>
                                        <p:strVal val="visible"/>
                                      </p:to>
                                    </p:set>
                                    <p:anim calcmode="lin" valueType="num">
                                      <p:cBhvr additive="base">
                                        <p:cTn id="47" dur="500" fill="hold"/>
                                        <p:tgtEl>
                                          <p:spTgt spid="799747">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9747">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99747">
                                            <p:txEl>
                                              <p:pRg st="11" end="11"/>
                                            </p:txEl>
                                          </p:spTgt>
                                        </p:tgtEl>
                                        <p:attrNameLst>
                                          <p:attrName>style.visibility</p:attrName>
                                        </p:attrNameLst>
                                      </p:cBhvr>
                                      <p:to>
                                        <p:strVal val="visible"/>
                                      </p:to>
                                    </p:set>
                                    <p:anim calcmode="lin" valueType="num">
                                      <p:cBhvr additive="base">
                                        <p:cTn id="51" dur="500" fill="hold"/>
                                        <p:tgtEl>
                                          <p:spTgt spid="799747">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9747">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9747">
                                            <p:txEl>
                                              <p:pRg st="12" end="12"/>
                                            </p:txEl>
                                          </p:spTgt>
                                        </p:tgtEl>
                                        <p:attrNameLst>
                                          <p:attrName>style.visibility</p:attrName>
                                        </p:attrNameLst>
                                      </p:cBhvr>
                                      <p:to>
                                        <p:strVal val="visible"/>
                                      </p:to>
                                    </p:set>
                                    <p:anim calcmode="lin" valueType="num">
                                      <p:cBhvr additive="base">
                                        <p:cTn id="55" dur="500" fill="hold"/>
                                        <p:tgtEl>
                                          <p:spTgt spid="799747">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97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0" y="0"/>
            <a:ext cx="9144000" cy="533400"/>
          </a:xfrm>
        </p:spPr>
        <p:txBody>
          <a:bodyPr>
            <a:normAutofit fontScale="90000"/>
          </a:bodyPr>
          <a:lstStyle/>
          <a:p>
            <a:r>
              <a:rPr lang="en-US" altLang="ko-KR">
                <a:latin typeface="Helvetica" charset="0"/>
                <a:ea typeface="굴림" charset="0"/>
                <a:cs typeface="굴림" charset="0"/>
              </a:rPr>
              <a:t>What TLB organization makes sense?</a:t>
            </a:r>
          </a:p>
        </p:txBody>
      </p:sp>
      <p:sp>
        <p:nvSpPr>
          <p:cNvPr id="800771" name="Rectangle 3"/>
          <p:cNvSpPr>
            <a:spLocks noGrp="1" noChangeArrowheads="1"/>
          </p:cNvSpPr>
          <p:nvPr>
            <p:ph type="body" idx="1"/>
          </p:nvPr>
        </p:nvSpPr>
        <p:spPr>
          <a:xfrm>
            <a:off x="196850" y="2023467"/>
            <a:ext cx="9144000" cy="4752174"/>
          </a:xfrm>
        </p:spPr>
        <p:txBody>
          <a:bodyPr>
            <a:normAutofit/>
          </a:bodyPr>
          <a:lstStyle/>
          <a:p>
            <a:pPr>
              <a:lnSpc>
                <a:spcPct val="80000"/>
              </a:lnSpc>
              <a:spcBef>
                <a:spcPct val="20000"/>
              </a:spcBef>
            </a:pPr>
            <a:r>
              <a:rPr lang="en-US" altLang="ko-KR" sz="2800" dirty="0">
                <a:latin typeface="Helvetica" charset="0"/>
                <a:ea typeface="굴림" charset="0"/>
                <a:cs typeface="굴림" charset="0"/>
              </a:rPr>
              <a:t>Needs to be really fast</a:t>
            </a:r>
          </a:p>
          <a:p>
            <a:pPr lvl="1">
              <a:lnSpc>
                <a:spcPct val="80000"/>
              </a:lnSpc>
              <a:spcBef>
                <a:spcPct val="20000"/>
              </a:spcBef>
            </a:pPr>
            <a:r>
              <a:rPr lang="en-US" altLang="ko-KR" sz="2400" dirty="0">
                <a:latin typeface="Helvetica" charset="0"/>
                <a:ea typeface="굴림" charset="0"/>
                <a:cs typeface="굴림" charset="0"/>
              </a:rPr>
              <a:t>Critical path of memory access </a:t>
            </a:r>
          </a:p>
          <a:p>
            <a:pPr lvl="1">
              <a:lnSpc>
                <a:spcPct val="80000"/>
              </a:lnSpc>
              <a:spcBef>
                <a:spcPct val="20000"/>
              </a:spcBef>
            </a:pPr>
            <a:r>
              <a:rPr lang="en-US" altLang="ko-KR" sz="2400" dirty="0">
                <a:latin typeface="Helvetica" charset="0"/>
                <a:ea typeface="굴림" charset="0"/>
                <a:cs typeface="굴림" charset="0"/>
              </a:rPr>
              <a:t>Seems to argue for Direct Mapped or Low Associativity</a:t>
            </a:r>
          </a:p>
          <a:p>
            <a:pPr>
              <a:lnSpc>
                <a:spcPct val="80000"/>
              </a:lnSpc>
              <a:spcBef>
                <a:spcPct val="20000"/>
              </a:spcBef>
            </a:pPr>
            <a:r>
              <a:rPr lang="en-US" altLang="ko-KR" sz="2800" dirty="0">
                <a:latin typeface="Helvetica" charset="0"/>
                <a:ea typeface="굴림" charset="0"/>
                <a:cs typeface="굴림" charset="0"/>
              </a:rPr>
              <a:t>However, needs to have very few conflicts!</a:t>
            </a:r>
          </a:p>
          <a:p>
            <a:pPr lvl="1">
              <a:lnSpc>
                <a:spcPct val="80000"/>
              </a:lnSpc>
              <a:spcBef>
                <a:spcPct val="20000"/>
              </a:spcBef>
            </a:pPr>
            <a:r>
              <a:rPr lang="en-US" altLang="ko-KR" sz="2400" dirty="0">
                <a:latin typeface="Helvetica" charset="0"/>
                <a:ea typeface="굴림" charset="0"/>
                <a:cs typeface="굴림" charset="0"/>
              </a:rPr>
              <a:t>With TLB, the Miss Time extremely high!</a:t>
            </a:r>
          </a:p>
          <a:p>
            <a:pPr lvl="1">
              <a:lnSpc>
                <a:spcPct val="80000"/>
              </a:lnSpc>
              <a:spcBef>
                <a:spcPct val="20000"/>
              </a:spcBef>
            </a:pPr>
            <a:r>
              <a:rPr lang="en-US" altLang="ko-KR" sz="2400" dirty="0">
                <a:solidFill>
                  <a:schemeClr val="hlink"/>
                </a:solidFill>
                <a:latin typeface="Helvetica" charset="0"/>
                <a:ea typeface="굴림" charset="0"/>
                <a:cs typeface="굴림" charset="0"/>
              </a:rPr>
              <a:t>This argues that cost of Conflict (Miss Time) is much higher than slightly increased cost of access (Hit Time)</a:t>
            </a:r>
          </a:p>
          <a:p>
            <a:pPr>
              <a:lnSpc>
                <a:spcPct val="80000"/>
              </a:lnSpc>
              <a:spcBef>
                <a:spcPct val="20000"/>
              </a:spcBef>
            </a:pPr>
            <a:r>
              <a:rPr lang="en-US" altLang="ko-KR" sz="2800" dirty="0">
                <a:solidFill>
                  <a:schemeClr val="hlink"/>
                </a:solidFill>
                <a:latin typeface="Helvetica" charset="0"/>
                <a:ea typeface="굴림" charset="0"/>
                <a:cs typeface="굴림" charset="0"/>
              </a:rPr>
              <a:t>Thrashing: </a:t>
            </a:r>
            <a:r>
              <a:rPr lang="en-US" altLang="ko-KR" sz="2800" dirty="0">
                <a:latin typeface="Helvetica" charset="0"/>
                <a:ea typeface="굴림" charset="0"/>
                <a:cs typeface="굴림" charset="0"/>
              </a:rPr>
              <a:t>continuous conflicts between accesses</a:t>
            </a:r>
          </a:p>
          <a:p>
            <a:pPr lvl="1">
              <a:lnSpc>
                <a:spcPct val="80000"/>
              </a:lnSpc>
              <a:spcBef>
                <a:spcPct val="20000"/>
              </a:spcBef>
            </a:pPr>
            <a:r>
              <a:rPr lang="en-US" altLang="ko-KR" sz="2400" dirty="0">
                <a:latin typeface="Helvetica" charset="0"/>
                <a:ea typeface="굴림" charset="0"/>
                <a:cs typeface="굴림" charset="0"/>
              </a:rPr>
              <a:t>What if use low order bits of page as index into TLB?</a:t>
            </a:r>
          </a:p>
          <a:p>
            <a:pPr lvl="2">
              <a:lnSpc>
                <a:spcPct val="80000"/>
              </a:lnSpc>
              <a:spcBef>
                <a:spcPct val="20000"/>
              </a:spcBef>
            </a:pPr>
            <a:r>
              <a:rPr lang="en-US" altLang="ko-KR" sz="2000" dirty="0">
                <a:latin typeface="Helvetica" charset="0"/>
                <a:ea typeface="굴림" charset="0"/>
                <a:cs typeface="굴림" charset="0"/>
              </a:rPr>
              <a:t>First page of code, data, stack may map to same entry</a:t>
            </a:r>
          </a:p>
          <a:p>
            <a:pPr lvl="2">
              <a:lnSpc>
                <a:spcPct val="80000"/>
              </a:lnSpc>
              <a:spcBef>
                <a:spcPct val="20000"/>
              </a:spcBef>
            </a:pPr>
            <a:r>
              <a:rPr lang="en-US" altLang="ko-KR" sz="2000" dirty="0">
                <a:latin typeface="Helvetica" charset="0"/>
                <a:ea typeface="굴림" charset="0"/>
                <a:cs typeface="굴림" charset="0"/>
              </a:rPr>
              <a:t>Need 3-way associativity at least?</a:t>
            </a:r>
          </a:p>
          <a:p>
            <a:pPr lvl="1">
              <a:lnSpc>
                <a:spcPct val="80000"/>
              </a:lnSpc>
              <a:spcBef>
                <a:spcPct val="20000"/>
              </a:spcBef>
            </a:pPr>
            <a:r>
              <a:rPr lang="en-US" altLang="ko-KR" sz="2400" dirty="0">
                <a:latin typeface="Helvetica" charset="0"/>
                <a:ea typeface="굴림" charset="0"/>
                <a:cs typeface="굴림" charset="0"/>
              </a:rPr>
              <a:t>What if use high order bits as index?</a:t>
            </a:r>
          </a:p>
          <a:p>
            <a:pPr lvl="2">
              <a:lnSpc>
                <a:spcPct val="80000"/>
              </a:lnSpc>
              <a:spcBef>
                <a:spcPct val="20000"/>
              </a:spcBef>
            </a:pPr>
            <a:r>
              <a:rPr lang="en-US" altLang="ko-KR" sz="2000" dirty="0">
                <a:latin typeface="Helvetica" charset="0"/>
                <a:ea typeface="굴림" charset="0"/>
                <a:cs typeface="굴림" charset="0"/>
              </a:rPr>
              <a:t>TLB mostly unused for small programs</a:t>
            </a:r>
            <a:endParaRPr lang="en-US" altLang="ko-KR" sz="2000" dirty="0">
              <a:solidFill>
                <a:schemeClr val="hlink"/>
              </a:solidFill>
              <a:latin typeface="Helvetica" charset="0"/>
              <a:ea typeface="굴림" charset="0"/>
              <a:cs typeface="굴림" charset="0"/>
            </a:endParaRPr>
          </a:p>
        </p:txBody>
      </p:sp>
      <p:grpSp>
        <p:nvGrpSpPr>
          <p:cNvPr id="61443" name="Group 4"/>
          <p:cNvGrpSpPr>
            <a:grpSpLocks/>
          </p:cNvGrpSpPr>
          <p:nvPr/>
        </p:nvGrpSpPr>
        <p:grpSpPr bwMode="auto">
          <a:xfrm>
            <a:off x="1600200" y="685800"/>
            <a:ext cx="6019800" cy="928688"/>
            <a:chOff x="576" y="528"/>
            <a:chExt cx="4777" cy="768"/>
          </a:xfrm>
        </p:grpSpPr>
        <p:sp>
          <p:nvSpPr>
            <p:cNvPr id="61444" name="Oval 5"/>
            <p:cNvSpPr>
              <a:spLocks noChangeArrowheads="1"/>
            </p:cNvSpPr>
            <p:nvPr/>
          </p:nvSpPr>
          <p:spPr bwMode="auto">
            <a:xfrm>
              <a:off x="576" y="552"/>
              <a:ext cx="816" cy="720"/>
            </a:xfrm>
            <a:prstGeom prst="ellipse">
              <a:avLst/>
            </a:prstGeom>
            <a:solidFill>
              <a:srgbClr val="2A40E2"/>
            </a:solidFill>
            <a:ln w="38100">
              <a:solidFill>
                <a:schemeClr val="tx1"/>
              </a:solidFill>
              <a:round/>
              <a:headEnd/>
              <a:tailEnd/>
            </a:ln>
          </p:spPr>
          <p:txBody>
            <a:bodyPr wrap="none" lIns="90478" tIns="44445" rIns="90478" bIns="44445" anchor="ctr"/>
            <a:lstStyle/>
            <a:p>
              <a:r>
                <a:rPr lang="en-US" altLang="ko-KR">
                  <a:latin typeface="Helvetica" charset="0"/>
                  <a:cs typeface="Helvetica" charset="0"/>
                </a:rPr>
                <a:t>CPU</a:t>
              </a:r>
            </a:p>
          </p:txBody>
        </p:sp>
        <p:sp>
          <p:nvSpPr>
            <p:cNvPr id="61445" name="Rectangle 6"/>
            <p:cNvSpPr>
              <a:spLocks noChangeArrowheads="1"/>
            </p:cNvSpPr>
            <p:nvPr/>
          </p:nvSpPr>
          <p:spPr bwMode="auto">
            <a:xfrm>
              <a:off x="1824" y="528"/>
              <a:ext cx="672" cy="768"/>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TLB</a:t>
              </a:r>
            </a:p>
          </p:txBody>
        </p:sp>
        <p:sp>
          <p:nvSpPr>
            <p:cNvPr id="61446" name="Rectangle 7"/>
            <p:cNvSpPr>
              <a:spLocks noChangeArrowheads="1"/>
            </p:cNvSpPr>
            <p:nvPr/>
          </p:nvSpPr>
          <p:spPr bwMode="auto">
            <a:xfrm>
              <a:off x="2928" y="528"/>
              <a:ext cx="960" cy="768"/>
            </a:xfrm>
            <a:prstGeom prst="rect">
              <a:avLst/>
            </a:prstGeom>
            <a:solidFill>
              <a:srgbClr val="00FFFF"/>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Cache</a:t>
              </a:r>
            </a:p>
          </p:txBody>
        </p:sp>
        <p:sp>
          <p:nvSpPr>
            <p:cNvPr id="61447" name="Rectangle 8"/>
            <p:cNvSpPr>
              <a:spLocks noChangeArrowheads="1"/>
            </p:cNvSpPr>
            <p:nvPr/>
          </p:nvSpPr>
          <p:spPr bwMode="auto">
            <a:xfrm>
              <a:off x="4320" y="528"/>
              <a:ext cx="1033" cy="768"/>
            </a:xfrm>
            <a:prstGeom prst="rect">
              <a:avLst/>
            </a:prstGeom>
            <a:solidFill>
              <a:srgbClr val="99FFCC"/>
            </a:solidFill>
            <a:ln w="38100">
              <a:solidFill>
                <a:schemeClr val="tx1"/>
              </a:solidFill>
              <a:miter lim="800000"/>
              <a:headEnd/>
              <a:tailEnd/>
            </a:ln>
          </p:spPr>
          <p:txBody>
            <a:bodyPr wrap="none" lIns="90478" tIns="44445" rIns="90478" bIns="44445" anchor="ctr"/>
            <a:lstStyle/>
            <a:p>
              <a:r>
                <a:rPr lang="en-US" altLang="ko-KR">
                  <a:latin typeface="Helvetica" charset="0"/>
                  <a:cs typeface="Helvetica" charset="0"/>
                </a:rPr>
                <a:t>Memory</a:t>
              </a:r>
            </a:p>
          </p:txBody>
        </p:sp>
        <p:sp>
          <p:nvSpPr>
            <p:cNvPr id="61448" name="Line 9"/>
            <p:cNvSpPr>
              <a:spLocks noChangeShapeType="1"/>
            </p:cNvSpPr>
            <p:nvPr/>
          </p:nvSpPr>
          <p:spPr bwMode="auto">
            <a:xfrm>
              <a:off x="1392"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61449" name="Line 10"/>
            <p:cNvSpPr>
              <a:spLocks noChangeShapeType="1"/>
            </p:cNvSpPr>
            <p:nvPr/>
          </p:nvSpPr>
          <p:spPr bwMode="auto">
            <a:xfrm>
              <a:off x="2496"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61450" name="Line 11"/>
            <p:cNvSpPr>
              <a:spLocks noChangeShapeType="1"/>
            </p:cNvSpPr>
            <p:nvPr/>
          </p:nvSpPr>
          <p:spPr bwMode="auto">
            <a:xfrm>
              <a:off x="3888" y="9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16</a:t>
            </a:fld>
            <a:endParaRPr lang="en-US"/>
          </a:p>
        </p:txBody>
      </p:sp>
    </p:spTree>
    <p:extLst>
      <p:ext uri="{BB962C8B-B14F-4D97-AF65-F5344CB8AC3E}">
        <p14:creationId xmlns:p14="http://schemas.microsoft.com/office/powerpoint/2010/main" val="202243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 calcmode="lin" valueType="num">
                                      <p:cBhvr additive="base">
                                        <p:cTn id="7" dur="500" fill="hold"/>
                                        <p:tgtEl>
                                          <p:spTgt spid="8007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07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0771">
                                            <p:txEl>
                                              <p:pRg st="1" end="1"/>
                                            </p:txEl>
                                          </p:spTgt>
                                        </p:tgtEl>
                                        <p:attrNameLst>
                                          <p:attrName>style.visibility</p:attrName>
                                        </p:attrNameLst>
                                      </p:cBhvr>
                                      <p:to>
                                        <p:strVal val="visible"/>
                                      </p:to>
                                    </p:set>
                                    <p:anim calcmode="lin" valueType="num">
                                      <p:cBhvr additive="base">
                                        <p:cTn id="11" dur="500" fill="hold"/>
                                        <p:tgtEl>
                                          <p:spTgt spid="8007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07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0771">
                                            <p:txEl>
                                              <p:pRg st="2" end="2"/>
                                            </p:txEl>
                                          </p:spTgt>
                                        </p:tgtEl>
                                        <p:attrNameLst>
                                          <p:attrName>style.visibility</p:attrName>
                                        </p:attrNameLst>
                                      </p:cBhvr>
                                      <p:to>
                                        <p:strVal val="visible"/>
                                      </p:to>
                                    </p:set>
                                    <p:anim calcmode="lin" valueType="num">
                                      <p:cBhvr additive="base">
                                        <p:cTn id="15" dur="500" fill="hold"/>
                                        <p:tgtEl>
                                          <p:spTgt spid="80077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0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00771">
                                            <p:txEl>
                                              <p:pRg st="3" end="3"/>
                                            </p:txEl>
                                          </p:spTgt>
                                        </p:tgtEl>
                                        <p:attrNameLst>
                                          <p:attrName>style.visibility</p:attrName>
                                        </p:attrNameLst>
                                      </p:cBhvr>
                                      <p:to>
                                        <p:strVal val="visible"/>
                                      </p:to>
                                    </p:set>
                                    <p:anim calcmode="lin" valueType="num">
                                      <p:cBhvr additive="base">
                                        <p:cTn id="21" dur="500" fill="hold"/>
                                        <p:tgtEl>
                                          <p:spTgt spid="80077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07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0771">
                                            <p:txEl>
                                              <p:pRg st="4" end="4"/>
                                            </p:txEl>
                                          </p:spTgt>
                                        </p:tgtEl>
                                        <p:attrNameLst>
                                          <p:attrName>style.visibility</p:attrName>
                                        </p:attrNameLst>
                                      </p:cBhvr>
                                      <p:to>
                                        <p:strVal val="visible"/>
                                      </p:to>
                                    </p:set>
                                    <p:anim calcmode="lin" valueType="num">
                                      <p:cBhvr additive="base">
                                        <p:cTn id="25" dur="500" fill="hold"/>
                                        <p:tgtEl>
                                          <p:spTgt spid="8007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07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0771">
                                            <p:txEl>
                                              <p:pRg st="5" end="5"/>
                                            </p:txEl>
                                          </p:spTgt>
                                        </p:tgtEl>
                                        <p:attrNameLst>
                                          <p:attrName>style.visibility</p:attrName>
                                        </p:attrNameLst>
                                      </p:cBhvr>
                                      <p:to>
                                        <p:strVal val="visible"/>
                                      </p:to>
                                    </p:set>
                                    <p:anim calcmode="lin" valueType="num">
                                      <p:cBhvr additive="base">
                                        <p:cTn id="29" dur="500" fill="hold"/>
                                        <p:tgtEl>
                                          <p:spTgt spid="80077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07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00771">
                                            <p:txEl>
                                              <p:pRg st="6" end="6"/>
                                            </p:txEl>
                                          </p:spTgt>
                                        </p:tgtEl>
                                        <p:attrNameLst>
                                          <p:attrName>style.visibility</p:attrName>
                                        </p:attrNameLst>
                                      </p:cBhvr>
                                      <p:to>
                                        <p:strVal val="visible"/>
                                      </p:to>
                                    </p:set>
                                    <p:anim calcmode="lin" valueType="num">
                                      <p:cBhvr additive="base">
                                        <p:cTn id="35" dur="500" fill="hold"/>
                                        <p:tgtEl>
                                          <p:spTgt spid="80077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00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00771">
                                            <p:txEl>
                                              <p:pRg st="7" end="7"/>
                                            </p:txEl>
                                          </p:spTgt>
                                        </p:tgtEl>
                                        <p:attrNameLst>
                                          <p:attrName>style.visibility</p:attrName>
                                        </p:attrNameLst>
                                      </p:cBhvr>
                                      <p:to>
                                        <p:strVal val="visible"/>
                                      </p:to>
                                    </p:set>
                                    <p:anim calcmode="lin" valueType="num">
                                      <p:cBhvr additive="base">
                                        <p:cTn id="41" dur="500" fill="hold"/>
                                        <p:tgtEl>
                                          <p:spTgt spid="80077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0077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00771">
                                            <p:txEl>
                                              <p:pRg st="8" end="8"/>
                                            </p:txEl>
                                          </p:spTgt>
                                        </p:tgtEl>
                                        <p:attrNameLst>
                                          <p:attrName>style.visibility</p:attrName>
                                        </p:attrNameLst>
                                      </p:cBhvr>
                                      <p:to>
                                        <p:strVal val="visible"/>
                                      </p:to>
                                    </p:set>
                                    <p:anim calcmode="lin" valueType="num">
                                      <p:cBhvr additive="base">
                                        <p:cTn id="45" dur="500" fill="hold"/>
                                        <p:tgtEl>
                                          <p:spTgt spid="80077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07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800771">
                                            <p:txEl>
                                              <p:pRg st="9" end="9"/>
                                            </p:txEl>
                                          </p:spTgt>
                                        </p:tgtEl>
                                        <p:attrNameLst>
                                          <p:attrName>style.visibility</p:attrName>
                                        </p:attrNameLst>
                                      </p:cBhvr>
                                      <p:to>
                                        <p:strVal val="visible"/>
                                      </p:to>
                                    </p:set>
                                    <p:anim calcmode="lin" valueType="num">
                                      <p:cBhvr additive="base">
                                        <p:cTn id="51" dur="500" fill="hold"/>
                                        <p:tgtEl>
                                          <p:spTgt spid="80077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007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800771">
                                            <p:txEl>
                                              <p:pRg st="10" end="10"/>
                                            </p:txEl>
                                          </p:spTgt>
                                        </p:tgtEl>
                                        <p:attrNameLst>
                                          <p:attrName>style.visibility</p:attrName>
                                        </p:attrNameLst>
                                      </p:cBhvr>
                                      <p:to>
                                        <p:strVal val="visible"/>
                                      </p:to>
                                    </p:set>
                                    <p:anim calcmode="lin" valueType="num">
                                      <p:cBhvr additive="base">
                                        <p:cTn id="57" dur="500" fill="hold"/>
                                        <p:tgtEl>
                                          <p:spTgt spid="80077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077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00771">
                                            <p:txEl>
                                              <p:pRg st="11" end="11"/>
                                            </p:txEl>
                                          </p:spTgt>
                                        </p:tgtEl>
                                        <p:attrNameLst>
                                          <p:attrName>style.visibility</p:attrName>
                                        </p:attrNameLst>
                                      </p:cBhvr>
                                      <p:to>
                                        <p:strVal val="visible"/>
                                      </p:to>
                                    </p:set>
                                    <p:anim calcmode="lin" valueType="num">
                                      <p:cBhvr additive="base">
                                        <p:cTn id="61" dur="500" fill="hold"/>
                                        <p:tgtEl>
                                          <p:spTgt spid="80077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077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685800" y="228600"/>
            <a:ext cx="7693025" cy="368300"/>
          </a:xfrm>
        </p:spPr>
        <p:txBody>
          <a:bodyPr>
            <a:normAutofit fontScale="90000"/>
          </a:bodyPr>
          <a:lstStyle/>
          <a:p>
            <a:r>
              <a:rPr lang="en-US" altLang="ko-KR">
                <a:latin typeface="Helvetica" charset="0"/>
                <a:ea typeface="굴림" charset="0"/>
                <a:cs typeface="굴림" charset="0"/>
              </a:rPr>
              <a:t>TLB organization: include protection</a:t>
            </a:r>
          </a:p>
        </p:txBody>
      </p:sp>
      <p:sp>
        <p:nvSpPr>
          <p:cNvPr id="801795" name="Rectangle 3"/>
          <p:cNvSpPr>
            <a:spLocks noGrp="1" noChangeArrowheads="1"/>
          </p:cNvSpPr>
          <p:nvPr>
            <p:ph type="body" idx="1"/>
          </p:nvPr>
        </p:nvSpPr>
        <p:spPr>
          <a:xfrm>
            <a:off x="304800" y="1052912"/>
            <a:ext cx="8610600" cy="5805087"/>
          </a:xfrm>
        </p:spPr>
        <p:txBody>
          <a:bodyPr>
            <a:noAutofit/>
          </a:bodyPr>
          <a:lstStyle/>
          <a:p>
            <a:pPr marL="203200" indent="-203200">
              <a:lnSpc>
                <a:spcPct val="80000"/>
              </a:lnSpc>
              <a:spcBef>
                <a:spcPct val="15000"/>
              </a:spcBef>
              <a:tabLst>
                <a:tab pos="4122738" algn="l"/>
              </a:tabLst>
            </a:pPr>
            <a:r>
              <a:rPr lang="en-US" altLang="ko-KR" sz="2800" dirty="0">
                <a:ea typeface="굴림" charset="0"/>
                <a:cs typeface="굴림" charset="0"/>
              </a:rPr>
              <a:t>How big does TLB actually have to be?</a:t>
            </a:r>
          </a:p>
          <a:p>
            <a:pPr lvl="1" indent="-190500">
              <a:lnSpc>
                <a:spcPct val="80000"/>
              </a:lnSpc>
              <a:spcBef>
                <a:spcPct val="15000"/>
              </a:spcBef>
              <a:tabLst>
                <a:tab pos="4122738" algn="l"/>
              </a:tabLst>
            </a:pPr>
            <a:r>
              <a:rPr lang="en-US" altLang="ko-KR" sz="2400" dirty="0">
                <a:ea typeface="굴림" charset="0"/>
                <a:cs typeface="굴림" charset="0"/>
              </a:rPr>
              <a:t>Usually small: 128-512 entries</a:t>
            </a:r>
          </a:p>
          <a:p>
            <a:pPr lvl="1" indent="-190500">
              <a:lnSpc>
                <a:spcPct val="80000"/>
              </a:lnSpc>
              <a:spcBef>
                <a:spcPct val="15000"/>
              </a:spcBef>
              <a:tabLst>
                <a:tab pos="4122738" algn="l"/>
              </a:tabLst>
            </a:pPr>
            <a:r>
              <a:rPr lang="en-US" altLang="ko-KR" sz="2400" dirty="0">
                <a:ea typeface="굴림" charset="0"/>
                <a:cs typeface="굴림" charset="0"/>
              </a:rPr>
              <a:t>Not very big, can support higher </a:t>
            </a:r>
            <a:r>
              <a:rPr lang="en-US" altLang="ko-KR" sz="2400" dirty="0" smtClean="0">
                <a:ea typeface="굴림" charset="0"/>
                <a:cs typeface="굴림" charset="0"/>
              </a:rPr>
              <a:t>associativity</a:t>
            </a:r>
            <a:endParaRPr lang="en-US" altLang="ko-KR" sz="2800" dirty="0">
              <a:solidFill>
                <a:schemeClr val="hlink"/>
              </a:solidFill>
              <a:ea typeface="굴림" charset="0"/>
              <a:cs typeface="굴림" charset="0"/>
            </a:endParaRPr>
          </a:p>
          <a:p>
            <a:pPr marL="203200" indent="-203200">
              <a:lnSpc>
                <a:spcPct val="80000"/>
              </a:lnSpc>
              <a:spcBef>
                <a:spcPct val="15000"/>
              </a:spcBef>
              <a:tabLst>
                <a:tab pos="4122738" algn="l"/>
              </a:tabLst>
            </a:pPr>
            <a:r>
              <a:rPr lang="en-US" altLang="ko-KR" sz="2800" dirty="0">
                <a:solidFill>
                  <a:schemeClr val="hlink"/>
                </a:solidFill>
                <a:ea typeface="굴림" charset="0"/>
                <a:cs typeface="굴림" charset="0"/>
              </a:rPr>
              <a:t>TLB usually organized as</a:t>
            </a:r>
            <a:r>
              <a:rPr lang="en-US" altLang="ko-KR" sz="2800" dirty="0">
                <a:ea typeface="굴림" charset="0"/>
                <a:cs typeface="굴림" charset="0"/>
              </a:rPr>
              <a:t> </a:t>
            </a:r>
            <a:r>
              <a:rPr lang="en-US" altLang="ko-KR" sz="2800" dirty="0">
                <a:solidFill>
                  <a:schemeClr val="hlink"/>
                </a:solidFill>
                <a:ea typeface="굴림" charset="0"/>
                <a:cs typeface="굴림" charset="0"/>
              </a:rPr>
              <a:t>fully-associative cache</a:t>
            </a:r>
          </a:p>
          <a:p>
            <a:pPr lvl="1" indent="-190500">
              <a:lnSpc>
                <a:spcPct val="80000"/>
              </a:lnSpc>
              <a:spcBef>
                <a:spcPct val="15000"/>
              </a:spcBef>
              <a:tabLst>
                <a:tab pos="4122738" algn="l"/>
              </a:tabLst>
            </a:pPr>
            <a:r>
              <a:rPr lang="en-US" altLang="ko-KR" sz="2400" dirty="0">
                <a:ea typeface="굴림" charset="0"/>
                <a:cs typeface="굴림" charset="0"/>
              </a:rPr>
              <a:t>Lookup is by Virtual Address</a:t>
            </a:r>
          </a:p>
          <a:p>
            <a:pPr lvl="1" indent="-190500">
              <a:lnSpc>
                <a:spcPct val="80000"/>
              </a:lnSpc>
              <a:spcBef>
                <a:spcPct val="15000"/>
              </a:spcBef>
              <a:tabLst>
                <a:tab pos="4122738" algn="l"/>
              </a:tabLst>
            </a:pPr>
            <a:r>
              <a:rPr lang="en-US" altLang="ko-KR" sz="2400" dirty="0">
                <a:ea typeface="굴림" charset="0"/>
                <a:cs typeface="굴림" charset="0"/>
              </a:rPr>
              <a:t>Returns Physical Address + other </a:t>
            </a:r>
            <a:r>
              <a:rPr lang="en-US" altLang="ko-KR" sz="2400" dirty="0" smtClean="0">
                <a:ea typeface="굴림" charset="0"/>
                <a:cs typeface="굴림" charset="0"/>
              </a:rPr>
              <a:t>info</a:t>
            </a:r>
            <a:endParaRPr lang="en-US" altLang="ko-KR" sz="2800" dirty="0">
              <a:ea typeface="굴림" charset="0"/>
              <a:cs typeface="굴림" charset="0"/>
            </a:endParaRPr>
          </a:p>
          <a:p>
            <a:pPr marL="203200" indent="-203200">
              <a:lnSpc>
                <a:spcPct val="80000"/>
              </a:lnSpc>
              <a:spcBef>
                <a:spcPct val="15000"/>
              </a:spcBef>
              <a:tabLst>
                <a:tab pos="4122738" algn="l"/>
              </a:tabLst>
            </a:pPr>
            <a:r>
              <a:rPr lang="en-US" altLang="ko-KR" sz="2800" dirty="0">
                <a:ea typeface="굴림" charset="0"/>
                <a:cs typeface="굴림" charset="0"/>
              </a:rPr>
              <a:t>What happens when fully-associative is too slow?</a:t>
            </a:r>
          </a:p>
          <a:p>
            <a:pPr lvl="1" indent="-190500">
              <a:lnSpc>
                <a:spcPct val="80000"/>
              </a:lnSpc>
              <a:spcBef>
                <a:spcPct val="15000"/>
              </a:spcBef>
              <a:tabLst>
                <a:tab pos="4122738" algn="l"/>
              </a:tabLst>
            </a:pPr>
            <a:r>
              <a:rPr lang="en-US" altLang="ko-KR" sz="2400" dirty="0">
                <a:ea typeface="굴림" charset="0"/>
                <a:cs typeface="굴림" charset="0"/>
              </a:rPr>
              <a:t>Put a small (4-16 entry) direct-mapped cache in front</a:t>
            </a:r>
          </a:p>
          <a:p>
            <a:pPr lvl="1" indent="-190500">
              <a:lnSpc>
                <a:spcPct val="80000"/>
              </a:lnSpc>
              <a:spcBef>
                <a:spcPct val="15000"/>
              </a:spcBef>
              <a:tabLst>
                <a:tab pos="4122738" algn="l"/>
              </a:tabLst>
            </a:pPr>
            <a:r>
              <a:rPr lang="en-US" altLang="ko-KR" sz="2400" dirty="0">
                <a:ea typeface="굴림" charset="0"/>
                <a:cs typeface="굴림" charset="0"/>
              </a:rPr>
              <a:t>Called a “TLB Slice</a:t>
            </a:r>
            <a:r>
              <a:rPr lang="en-US" altLang="ko-KR" sz="2400" dirty="0" smtClean="0">
                <a:ea typeface="굴림" charset="0"/>
                <a:cs typeface="굴림" charset="0"/>
              </a:rPr>
              <a:t>”</a:t>
            </a:r>
            <a:endParaRPr lang="en-US" altLang="ko-KR" sz="2800" dirty="0">
              <a:ea typeface="굴림" charset="0"/>
              <a:cs typeface="굴림" charset="0"/>
            </a:endParaRPr>
          </a:p>
          <a:p>
            <a:pPr marL="203200" indent="-203200">
              <a:lnSpc>
                <a:spcPct val="80000"/>
              </a:lnSpc>
              <a:spcBef>
                <a:spcPct val="15000"/>
              </a:spcBef>
              <a:tabLst>
                <a:tab pos="4122738" algn="l"/>
              </a:tabLst>
            </a:pPr>
            <a:r>
              <a:rPr lang="en-US" altLang="ko-KR" sz="2800" dirty="0">
                <a:ea typeface="굴림" charset="0"/>
                <a:cs typeface="굴림" charset="0"/>
              </a:rPr>
              <a:t>When does TLB lookup occur relative to memory cache access?</a:t>
            </a:r>
          </a:p>
          <a:p>
            <a:pPr lvl="1" indent="-190500">
              <a:lnSpc>
                <a:spcPct val="80000"/>
              </a:lnSpc>
              <a:spcBef>
                <a:spcPct val="15000"/>
              </a:spcBef>
              <a:tabLst>
                <a:tab pos="4122738" algn="l"/>
              </a:tabLst>
            </a:pPr>
            <a:r>
              <a:rPr lang="en-US" altLang="ko-KR" sz="2400" dirty="0">
                <a:ea typeface="굴림" charset="0"/>
                <a:cs typeface="굴림" charset="0"/>
              </a:rPr>
              <a:t>Before memory cache lookup?</a:t>
            </a:r>
          </a:p>
          <a:p>
            <a:pPr lvl="1" indent="-190500">
              <a:lnSpc>
                <a:spcPct val="80000"/>
              </a:lnSpc>
              <a:spcBef>
                <a:spcPct val="15000"/>
              </a:spcBef>
              <a:tabLst>
                <a:tab pos="4122738" algn="l"/>
              </a:tabLst>
            </a:pPr>
            <a:r>
              <a:rPr lang="en-US" altLang="ko-KR" sz="2400" dirty="0">
                <a:ea typeface="굴림" charset="0"/>
                <a:cs typeface="굴림" charset="0"/>
              </a:rPr>
              <a:t>In parallel with memory cache lookup?</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17</a:t>
            </a:fld>
            <a:endParaRPr lang="en-US"/>
          </a:p>
        </p:txBody>
      </p:sp>
    </p:spTree>
    <p:extLst>
      <p:ext uri="{BB962C8B-B14F-4D97-AF65-F5344CB8AC3E}">
        <p14:creationId xmlns:p14="http://schemas.microsoft.com/office/powerpoint/2010/main" val="629166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 calcmode="lin" valueType="num">
                                      <p:cBhvr additive="base">
                                        <p:cTn id="7" dur="500" fill="hold"/>
                                        <p:tgtEl>
                                          <p:spTgt spid="801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17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1795">
                                            <p:txEl>
                                              <p:pRg st="1" end="1"/>
                                            </p:txEl>
                                          </p:spTgt>
                                        </p:tgtEl>
                                        <p:attrNameLst>
                                          <p:attrName>style.visibility</p:attrName>
                                        </p:attrNameLst>
                                      </p:cBhvr>
                                      <p:to>
                                        <p:strVal val="visible"/>
                                      </p:to>
                                    </p:set>
                                    <p:anim calcmode="lin" valueType="num">
                                      <p:cBhvr additive="base">
                                        <p:cTn id="11" dur="500" fill="hold"/>
                                        <p:tgtEl>
                                          <p:spTgt spid="8017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17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1795">
                                            <p:txEl>
                                              <p:pRg st="2" end="2"/>
                                            </p:txEl>
                                          </p:spTgt>
                                        </p:tgtEl>
                                        <p:attrNameLst>
                                          <p:attrName>style.visibility</p:attrName>
                                        </p:attrNameLst>
                                      </p:cBhvr>
                                      <p:to>
                                        <p:strVal val="visible"/>
                                      </p:to>
                                    </p:set>
                                    <p:anim calcmode="lin" valueType="num">
                                      <p:cBhvr additive="base">
                                        <p:cTn id="15" dur="500" fill="hold"/>
                                        <p:tgtEl>
                                          <p:spTgt spid="8017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01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01795">
                                            <p:txEl>
                                              <p:pRg st="3" end="3"/>
                                            </p:txEl>
                                          </p:spTgt>
                                        </p:tgtEl>
                                        <p:attrNameLst>
                                          <p:attrName>style.visibility</p:attrName>
                                        </p:attrNameLst>
                                      </p:cBhvr>
                                      <p:to>
                                        <p:strVal val="visible"/>
                                      </p:to>
                                    </p:set>
                                    <p:anim calcmode="lin" valueType="num">
                                      <p:cBhvr additive="base">
                                        <p:cTn id="21" dur="500" fill="hold"/>
                                        <p:tgtEl>
                                          <p:spTgt spid="8017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17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1795">
                                            <p:txEl>
                                              <p:pRg st="4" end="4"/>
                                            </p:txEl>
                                          </p:spTgt>
                                        </p:tgtEl>
                                        <p:attrNameLst>
                                          <p:attrName>style.visibility</p:attrName>
                                        </p:attrNameLst>
                                      </p:cBhvr>
                                      <p:to>
                                        <p:strVal val="visible"/>
                                      </p:to>
                                    </p:set>
                                    <p:anim calcmode="lin" valueType="num">
                                      <p:cBhvr additive="base">
                                        <p:cTn id="25" dur="500" fill="hold"/>
                                        <p:tgtEl>
                                          <p:spTgt spid="8017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17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1795">
                                            <p:txEl>
                                              <p:pRg st="5" end="5"/>
                                            </p:txEl>
                                          </p:spTgt>
                                        </p:tgtEl>
                                        <p:attrNameLst>
                                          <p:attrName>style.visibility</p:attrName>
                                        </p:attrNameLst>
                                      </p:cBhvr>
                                      <p:to>
                                        <p:strVal val="visible"/>
                                      </p:to>
                                    </p:set>
                                    <p:anim calcmode="lin" valueType="num">
                                      <p:cBhvr additive="base">
                                        <p:cTn id="29" dur="500" fill="hold"/>
                                        <p:tgtEl>
                                          <p:spTgt spid="8017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1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01795">
                                            <p:txEl>
                                              <p:pRg st="6" end="6"/>
                                            </p:txEl>
                                          </p:spTgt>
                                        </p:tgtEl>
                                        <p:attrNameLst>
                                          <p:attrName>style.visibility</p:attrName>
                                        </p:attrNameLst>
                                      </p:cBhvr>
                                      <p:to>
                                        <p:strVal val="visible"/>
                                      </p:to>
                                    </p:set>
                                    <p:anim calcmode="lin" valueType="num">
                                      <p:cBhvr additive="base">
                                        <p:cTn id="35" dur="500" fill="hold"/>
                                        <p:tgtEl>
                                          <p:spTgt spid="80179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0179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01795">
                                            <p:txEl>
                                              <p:pRg st="7" end="7"/>
                                            </p:txEl>
                                          </p:spTgt>
                                        </p:tgtEl>
                                        <p:attrNameLst>
                                          <p:attrName>style.visibility</p:attrName>
                                        </p:attrNameLst>
                                      </p:cBhvr>
                                      <p:to>
                                        <p:strVal val="visible"/>
                                      </p:to>
                                    </p:set>
                                    <p:anim calcmode="lin" valueType="num">
                                      <p:cBhvr additive="base">
                                        <p:cTn id="39" dur="500" fill="hold"/>
                                        <p:tgtEl>
                                          <p:spTgt spid="80179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0179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01795">
                                            <p:txEl>
                                              <p:pRg st="8" end="8"/>
                                            </p:txEl>
                                          </p:spTgt>
                                        </p:tgtEl>
                                        <p:attrNameLst>
                                          <p:attrName>style.visibility</p:attrName>
                                        </p:attrNameLst>
                                      </p:cBhvr>
                                      <p:to>
                                        <p:strVal val="visible"/>
                                      </p:to>
                                    </p:set>
                                    <p:anim calcmode="lin" valueType="num">
                                      <p:cBhvr additive="base">
                                        <p:cTn id="43" dur="500" fill="hold"/>
                                        <p:tgtEl>
                                          <p:spTgt spid="80179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01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01795">
                                            <p:txEl>
                                              <p:pRg st="9" end="9"/>
                                            </p:txEl>
                                          </p:spTgt>
                                        </p:tgtEl>
                                        <p:attrNameLst>
                                          <p:attrName>style.visibility</p:attrName>
                                        </p:attrNameLst>
                                      </p:cBhvr>
                                      <p:to>
                                        <p:strVal val="visible"/>
                                      </p:to>
                                    </p:set>
                                    <p:anim calcmode="lin" valueType="num">
                                      <p:cBhvr additive="base">
                                        <p:cTn id="49" dur="500" fill="hold"/>
                                        <p:tgtEl>
                                          <p:spTgt spid="80179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179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01795">
                                            <p:txEl>
                                              <p:pRg st="10" end="10"/>
                                            </p:txEl>
                                          </p:spTgt>
                                        </p:tgtEl>
                                        <p:attrNameLst>
                                          <p:attrName>style.visibility</p:attrName>
                                        </p:attrNameLst>
                                      </p:cBhvr>
                                      <p:to>
                                        <p:strVal val="visible"/>
                                      </p:to>
                                    </p:set>
                                    <p:anim calcmode="lin" valueType="num">
                                      <p:cBhvr additive="base">
                                        <p:cTn id="53" dur="500" fill="hold"/>
                                        <p:tgtEl>
                                          <p:spTgt spid="80179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179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01795">
                                            <p:txEl>
                                              <p:pRg st="11" end="11"/>
                                            </p:txEl>
                                          </p:spTgt>
                                        </p:tgtEl>
                                        <p:attrNameLst>
                                          <p:attrName>style.visibility</p:attrName>
                                        </p:attrNameLst>
                                      </p:cBhvr>
                                      <p:to>
                                        <p:strVal val="visible"/>
                                      </p:to>
                                    </p:set>
                                    <p:anim calcmode="lin" valueType="num">
                                      <p:cBhvr additive="base">
                                        <p:cTn id="57" dur="500" fill="hold"/>
                                        <p:tgtEl>
                                          <p:spTgt spid="801795">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179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228600" y="1011178"/>
            <a:ext cx="8915400" cy="5491163"/>
          </a:xfrm>
        </p:spPr>
        <p:txBody>
          <a:bodyPr>
            <a:normAutofit fontScale="70000" lnSpcReduction="20000"/>
          </a:bodyPr>
          <a:lstStyle/>
          <a:p>
            <a:r>
              <a:rPr lang="en-US" altLang="ko-KR" dirty="0">
                <a:latin typeface="Helvetica" charset="0"/>
                <a:ea typeface="굴림" charset="0"/>
                <a:cs typeface="굴림" charset="0"/>
              </a:rPr>
              <a:t>As described, TLB lookup is in serial with cache lookup:</a:t>
            </a: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smtClean="0">
              <a:latin typeface="Helvetica" charset="0"/>
              <a:ea typeface="굴림" charset="0"/>
              <a:cs typeface="굴림" charset="0"/>
            </a:endParaRPr>
          </a:p>
          <a:p>
            <a:endParaRPr lang="en-US" altLang="ko-KR" dirty="0">
              <a:latin typeface="Helvetica" charset="0"/>
              <a:ea typeface="굴림" charset="0"/>
              <a:cs typeface="굴림" charset="0"/>
            </a:endParaRPr>
          </a:p>
          <a:p>
            <a:endParaRPr lang="en-US" altLang="ko-KR" dirty="0" smtClean="0">
              <a:latin typeface="Helvetica" charset="0"/>
              <a:ea typeface="굴림" charset="0"/>
              <a:cs typeface="굴림" charset="0"/>
            </a:endParaRPr>
          </a:p>
          <a:p>
            <a:endParaRPr lang="en-US" altLang="ko-KR" dirty="0">
              <a:latin typeface="Helvetica" charset="0"/>
              <a:ea typeface="굴림" charset="0"/>
              <a:cs typeface="굴림" charset="0"/>
            </a:endParaRPr>
          </a:p>
          <a:p>
            <a:r>
              <a:rPr lang="en-US" altLang="ko-KR" dirty="0">
                <a:latin typeface="Helvetica" charset="0"/>
                <a:ea typeface="굴림" charset="0"/>
                <a:cs typeface="굴림" charset="0"/>
              </a:rPr>
              <a:t>Machines with TLBs go one step further: they overlap TLB lookup with cache access.</a:t>
            </a:r>
          </a:p>
          <a:p>
            <a:pPr lvl="1"/>
            <a:r>
              <a:rPr lang="en-US" altLang="ko-KR" dirty="0">
                <a:latin typeface="Helvetica" charset="0"/>
                <a:ea typeface="굴림" charset="0"/>
                <a:cs typeface="굴림" charset="0"/>
              </a:rPr>
              <a:t>Works because offset available early</a:t>
            </a:r>
          </a:p>
        </p:txBody>
      </p:sp>
      <p:sp>
        <p:nvSpPr>
          <p:cNvPr id="65538" name="Rectangle 3"/>
          <p:cNvSpPr>
            <a:spLocks noGrp="1" noChangeArrowheads="1"/>
          </p:cNvSpPr>
          <p:nvPr>
            <p:ph type="title"/>
          </p:nvPr>
        </p:nvSpPr>
        <p:spPr>
          <a:xfrm>
            <a:off x="765175" y="227013"/>
            <a:ext cx="7159625" cy="368300"/>
          </a:xfrm>
        </p:spPr>
        <p:txBody>
          <a:bodyPr>
            <a:normAutofit fontScale="90000"/>
          </a:bodyPr>
          <a:lstStyle/>
          <a:p>
            <a:r>
              <a:rPr lang="en-US" altLang="ko-KR">
                <a:latin typeface="Helvetica" charset="0"/>
                <a:ea typeface="굴림" charset="0"/>
                <a:cs typeface="굴림" charset="0"/>
              </a:rPr>
              <a:t>Reducing translation time further</a:t>
            </a:r>
          </a:p>
        </p:txBody>
      </p:sp>
      <p:grpSp>
        <p:nvGrpSpPr>
          <p:cNvPr id="2" name="Group 4"/>
          <p:cNvGrpSpPr>
            <a:grpSpLocks/>
          </p:cNvGrpSpPr>
          <p:nvPr/>
        </p:nvGrpSpPr>
        <p:grpSpPr bwMode="auto">
          <a:xfrm>
            <a:off x="1524000" y="1544578"/>
            <a:ext cx="5338763" cy="3789363"/>
            <a:chOff x="1152" y="1008"/>
            <a:chExt cx="3363" cy="2387"/>
          </a:xfrm>
        </p:grpSpPr>
        <p:sp>
          <p:nvSpPr>
            <p:cNvPr id="65540" name="Rectangle 5"/>
            <p:cNvSpPr>
              <a:spLocks noChangeArrowheads="1"/>
            </p:cNvSpPr>
            <p:nvPr/>
          </p:nvSpPr>
          <p:spPr bwMode="auto">
            <a:xfrm>
              <a:off x="1152" y="1008"/>
              <a:ext cx="11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hlink"/>
                  </a:solidFill>
                  <a:latin typeface="Arial" charset="0"/>
                  <a:ea typeface="굴림" charset="0"/>
                  <a:cs typeface="굴림" charset="0"/>
                </a:rPr>
                <a:t>Virtual Address</a:t>
              </a:r>
            </a:p>
          </p:txBody>
        </p:sp>
        <p:sp>
          <p:nvSpPr>
            <p:cNvPr id="65541" name="Line 6"/>
            <p:cNvSpPr>
              <a:spLocks noChangeShapeType="1"/>
            </p:cNvSpPr>
            <p:nvPr/>
          </p:nvSpPr>
          <p:spPr bwMode="auto">
            <a:xfrm>
              <a:off x="1916" y="1788"/>
              <a:ext cx="0" cy="8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2" name="Line 7"/>
            <p:cNvSpPr>
              <a:spLocks noChangeShapeType="1"/>
            </p:cNvSpPr>
            <p:nvPr/>
          </p:nvSpPr>
          <p:spPr bwMode="auto">
            <a:xfrm>
              <a:off x="2972" y="1788"/>
              <a:ext cx="0"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3" name="Line 8"/>
            <p:cNvSpPr>
              <a:spLocks noChangeShapeType="1"/>
            </p:cNvSpPr>
            <p:nvPr/>
          </p:nvSpPr>
          <p:spPr bwMode="auto">
            <a:xfrm>
              <a:off x="1924" y="1980"/>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4" name="Line 9"/>
            <p:cNvSpPr>
              <a:spLocks noChangeShapeType="1"/>
            </p:cNvSpPr>
            <p:nvPr/>
          </p:nvSpPr>
          <p:spPr bwMode="auto">
            <a:xfrm>
              <a:off x="1924" y="2164"/>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10"/>
            <p:cNvSpPr>
              <a:spLocks noChangeShapeType="1"/>
            </p:cNvSpPr>
            <p:nvPr/>
          </p:nvSpPr>
          <p:spPr bwMode="auto">
            <a:xfrm>
              <a:off x="1924" y="2380"/>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6" name="Line 11"/>
            <p:cNvSpPr>
              <a:spLocks noChangeShapeType="1"/>
            </p:cNvSpPr>
            <p:nvPr/>
          </p:nvSpPr>
          <p:spPr bwMode="auto">
            <a:xfrm>
              <a:off x="1924" y="2524"/>
              <a:ext cx="10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7"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8"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9" name="Rectangle 14"/>
            <p:cNvSpPr>
              <a:spLocks noChangeArrowheads="1"/>
            </p:cNvSpPr>
            <p:nvPr/>
          </p:nvSpPr>
          <p:spPr bwMode="auto">
            <a:xfrm>
              <a:off x="2000" y="1752"/>
              <a:ext cx="9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i="1">
                  <a:solidFill>
                    <a:schemeClr val="hlink"/>
                  </a:solidFill>
                  <a:latin typeface="Arial" charset="0"/>
                  <a:ea typeface="굴림" charset="0"/>
                  <a:cs typeface="굴림" charset="0"/>
                </a:rPr>
                <a:t>TLB Lookup</a:t>
              </a:r>
            </a:p>
          </p:txBody>
        </p:sp>
        <p:sp>
          <p:nvSpPr>
            <p:cNvPr id="65550" name="Line 15"/>
            <p:cNvSpPr>
              <a:spLocks noChangeShapeType="1"/>
            </p:cNvSpPr>
            <p:nvPr/>
          </p:nvSpPr>
          <p:spPr bwMode="auto">
            <a:xfrm>
              <a:off x="1556" y="1532"/>
              <a:ext cx="0" cy="6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1"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2" name="Rectangle 17"/>
            <p:cNvSpPr>
              <a:spLocks noChangeArrowheads="1"/>
            </p:cNvSpPr>
            <p:nvPr/>
          </p:nvSpPr>
          <p:spPr bwMode="auto">
            <a:xfrm>
              <a:off x="1928" y="2184"/>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V</a:t>
              </a:r>
            </a:p>
          </p:txBody>
        </p:sp>
        <p:sp>
          <p:nvSpPr>
            <p:cNvPr id="65553" name="Rectangle 18"/>
            <p:cNvSpPr>
              <a:spLocks noChangeArrowheads="1"/>
            </p:cNvSpPr>
            <p:nvPr/>
          </p:nvSpPr>
          <p:spPr bwMode="auto">
            <a:xfrm>
              <a:off x="2128" y="2128"/>
              <a:ext cx="47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90000"/>
                </a:lnSpc>
              </a:pPr>
              <a:r>
                <a:rPr lang="en-US" altLang="ko-KR" sz="1400">
                  <a:latin typeface="Arial" charset="0"/>
                  <a:ea typeface="굴림" charset="0"/>
                  <a:cs typeface="굴림" charset="0"/>
                </a:rPr>
                <a:t>Access</a:t>
              </a:r>
            </a:p>
            <a:p>
              <a:pPr>
                <a:lnSpc>
                  <a:spcPct val="90000"/>
                </a:lnSpc>
              </a:pPr>
              <a:r>
                <a:rPr lang="en-US" altLang="ko-KR" sz="1400">
                  <a:latin typeface="Arial" charset="0"/>
                  <a:ea typeface="굴림" charset="0"/>
                  <a:cs typeface="굴림" charset="0"/>
                </a:rPr>
                <a:t>Rights</a:t>
              </a:r>
            </a:p>
          </p:txBody>
        </p:sp>
        <p:sp>
          <p:nvSpPr>
            <p:cNvPr id="65554" name="Rectangle 19"/>
            <p:cNvSpPr>
              <a:spLocks noChangeArrowheads="1"/>
            </p:cNvSpPr>
            <p:nvPr/>
          </p:nvSpPr>
          <p:spPr bwMode="auto">
            <a:xfrm>
              <a:off x="2632" y="2200"/>
              <a:ext cx="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PA</a:t>
              </a:r>
              <a:endParaRPr lang="en-US" altLang="ko-KR" sz="1800">
                <a:solidFill>
                  <a:schemeClr val="bg2"/>
                </a:solidFill>
                <a:latin typeface="Arial" charset="0"/>
                <a:ea typeface="굴림" charset="0"/>
                <a:cs typeface="굴림" charset="0"/>
              </a:endParaRPr>
            </a:p>
          </p:txBody>
        </p:sp>
        <p:grpSp>
          <p:nvGrpSpPr>
            <p:cNvPr id="65555" name="Group 20"/>
            <p:cNvGrpSpPr>
              <a:grpSpLocks/>
            </p:cNvGrpSpPr>
            <p:nvPr/>
          </p:nvGrpSpPr>
          <p:grpSpPr bwMode="auto">
            <a:xfrm>
              <a:off x="1260" y="1184"/>
              <a:ext cx="1600" cy="452"/>
              <a:chOff x="2556" y="1712"/>
              <a:chExt cx="1600" cy="452"/>
            </a:xfrm>
          </p:grpSpPr>
          <p:sp>
            <p:nvSpPr>
              <p:cNvPr id="65569" name="Rectangle 21"/>
              <p:cNvSpPr>
                <a:spLocks noChangeArrowheads="1"/>
              </p:cNvSpPr>
              <p:nvPr/>
            </p:nvSpPr>
            <p:spPr bwMode="auto">
              <a:xfrm>
                <a:off x="2556" y="1868"/>
                <a:ext cx="1600"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70" name="Rectangle 22"/>
              <p:cNvSpPr>
                <a:spLocks noChangeArrowheads="1"/>
              </p:cNvSpPr>
              <p:nvPr/>
            </p:nvSpPr>
            <p:spPr bwMode="auto">
              <a:xfrm>
                <a:off x="2560" y="1880"/>
                <a:ext cx="8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V page no.</a:t>
                </a:r>
              </a:p>
            </p:txBody>
          </p:sp>
          <p:sp>
            <p:nvSpPr>
              <p:cNvPr id="65571" name="Rectangle 23"/>
              <p:cNvSpPr>
                <a:spLocks noChangeArrowheads="1"/>
              </p:cNvSpPr>
              <p:nvPr/>
            </p:nvSpPr>
            <p:spPr bwMode="auto">
              <a:xfrm>
                <a:off x="3648" y="1880"/>
                <a:ext cx="4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offset</a:t>
                </a:r>
              </a:p>
            </p:txBody>
          </p:sp>
          <p:sp>
            <p:nvSpPr>
              <p:cNvPr id="65572" name="Line 24"/>
              <p:cNvSpPr>
                <a:spLocks noChangeShapeType="1"/>
              </p:cNvSpPr>
              <p:nvPr/>
            </p:nvSpPr>
            <p:spPr bwMode="auto">
              <a:xfrm>
                <a:off x="3492" y="1868"/>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3" name="Rectangle 25"/>
              <p:cNvSpPr>
                <a:spLocks noChangeArrowheads="1"/>
              </p:cNvSpPr>
              <p:nvPr/>
            </p:nvSpPr>
            <p:spPr bwMode="auto">
              <a:xfrm>
                <a:off x="3712" y="1712"/>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10</a:t>
                </a:r>
              </a:p>
            </p:txBody>
          </p:sp>
          <p:sp>
            <p:nvSpPr>
              <p:cNvPr id="65574"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6" name="Line 28"/>
              <p:cNvSpPr>
                <a:spLocks noChangeShapeType="1"/>
              </p:cNvSpPr>
              <p:nvPr/>
            </p:nvSpPr>
            <p:spPr bwMode="auto">
              <a:xfrm>
                <a:off x="3828" y="2052"/>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5556" name="Line 29"/>
            <p:cNvSpPr>
              <a:spLocks noChangeShapeType="1"/>
            </p:cNvSpPr>
            <p:nvPr/>
          </p:nvSpPr>
          <p:spPr bwMode="auto">
            <a:xfrm flipV="1">
              <a:off x="2540" y="1632"/>
              <a:ext cx="1588"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7"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5558" name="Group 31"/>
            <p:cNvGrpSpPr>
              <a:grpSpLocks/>
            </p:cNvGrpSpPr>
            <p:nvPr/>
          </p:nvGrpSpPr>
          <p:grpSpPr bwMode="auto">
            <a:xfrm>
              <a:off x="2905" y="2788"/>
              <a:ext cx="1610" cy="374"/>
              <a:chOff x="3984" y="3708"/>
              <a:chExt cx="1610" cy="374"/>
            </a:xfrm>
          </p:grpSpPr>
          <p:sp>
            <p:nvSpPr>
              <p:cNvPr id="65561" name="Rectangle 32"/>
              <p:cNvSpPr>
                <a:spLocks noChangeArrowheads="1"/>
              </p:cNvSpPr>
              <p:nvPr/>
            </p:nvSpPr>
            <p:spPr bwMode="auto">
              <a:xfrm>
                <a:off x="3984" y="3708"/>
                <a:ext cx="1600"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2" name="Rectangle 33"/>
              <p:cNvSpPr>
                <a:spLocks noChangeArrowheads="1"/>
              </p:cNvSpPr>
              <p:nvPr/>
            </p:nvSpPr>
            <p:spPr bwMode="auto">
              <a:xfrm>
                <a:off x="3988" y="3720"/>
                <a:ext cx="8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accent1"/>
                    </a:solidFill>
                    <a:latin typeface="Arial" charset="0"/>
                    <a:ea typeface="굴림" charset="0"/>
                    <a:cs typeface="굴림" charset="0"/>
                  </a:rPr>
                  <a:t>P page no.</a:t>
                </a:r>
              </a:p>
            </p:txBody>
          </p:sp>
          <p:sp>
            <p:nvSpPr>
              <p:cNvPr id="65563" name="Rectangle 34"/>
              <p:cNvSpPr>
                <a:spLocks noChangeArrowheads="1"/>
              </p:cNvSpPr>
              <p:nvPr/>
            </p:nvSpPr>
            <p:spPr bwMode="auto">
              <a:xfrm>
                <a:off x="5076" y="3720"/>
                <a:ext cx="4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offset</a:t>
                </a:r>
              </a:p>
            </p:txBody>
          </p:sp>
          <p:sp>
            <p:nvSpPr>
              <p:cNvPr id="65564" name="Line 35"/>
              <p:cNvSpPr>
                <a:spLocks noChangeShapeType="1"/>
              </p:cNvSpPr>
              <p:nvPr/>
            </p:nvSpPr>
            <p:spPr bwMode="auto">
              <a:xfrm>
                <a:off x="4920" y="3708"/>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5565" name="Group 36"/>
              <p:cNvGrpSpPr>
                <a:grpSpLocks/>
              </p:cNvGrpSpPr>
              <p:nvPr/>
            </p:nvGrpSpPr>
            <p:grpSpPr bwMode="auto">
              <a:xfrm>
                <a:off x="4922" y="3903"/>
                <a:ext cx="672" cy="179"/>
                <a:chOff x="4912" y="3552"/>
                <a:chExt cx="672" cy="179"/>
              </a:xfrm>
            </p:grpSpPr>
            <p:sp>
              <p:nvSpPr>
                <p:cNvPr id="65566" name="Rectangle 37"/>
                <p:cNvSpPr>
                  <a:spLocks noChangeArrowheads="1"/>
                </p:cNvSpPr>
                <p:nvPr/>
              </p:nvSpPr>
              <p:spPr bwMode="auto">
                <a:xfrm>
                  <a:off x="5140" y="3552"/>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10</a:t>
                  </a:r>
                </a:p>
              </p:txBody>
            </p:sp>
            <p:sp>
              <p:nvSpPr>
                <p:cNvPr id="65567"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8"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5559"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lnTo>
                    <a:pt x="384" y="0"/>
                  </a:lnTo>
                  <a:lnTo>
                    <a:pt x="384" y="528"/>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60" name="Rectangle 41"/>
            <p:cNvSpPr>
              <a:spLocks noChangeArrowheads="1"/>
            </p:cNvSpPr>
            <p:nvPr/>
          </p:nvSpPr>
          <p:spPr bwMode="auto">
            <a:xfrm>
              <a:off x="3120" y="3216"/>
              <a:ext cx="1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solidFill>
                    <a:schemeClr val="hlink"/>
                  </a:solidFill>
                  <a:latin typeface="Arial" charset="0"/>
                  <a:ea typeface="굴림" charset="0"/>
                  <a:cs typeface="굴림" charset="0"/>
                </a:rPr>
                <a:t>Physical Address</a:t>
              </a:r>
            </a:p>
          </p:txBody>
        </p:sp>
      </p:grpSp>
      <p:sp>
        <p:nvSpPr>
          <p:cNvPr id="3" name="Date Placeholder 2"/>
          <p:cNvSpPr>
            <a:spLocks noGrp="1"/>
          </p:cNvSpPr>
          <p:nvPr>
            <p:ph type="dt" sz="half" idx="10"/>
          </p:nvPr>
        </p:nvSpPr>
        <p:spPr/>
        <p:txBody>
          <a:bodyPr/>
          <a:lstStyle/>
          <a:p>
            <a:r>
              <a:rPr lang="en-US" smtClean="0"/>
              <a:t>10/13/14</a:t>
            </a:r>
            <a:endParaRPr lang="en-US"/>
          </a:p>
        </p:txBody>
      </p:sp>
      <p:sp>
        <p:nvSpPr>
          <p:cNvPr id="4" name="Footer Placeholder 3"/>
          <p:cNvSpPr>
            <a:spLocks noGrp="1"/>
          </p:cNvSpPr>
          <p:nvPr>
            <p:ph type="ftr" sz="quarter" idx="11"/>
          </p:nvPr>
        </p:nvSpPr>
        <p:spPr/>
        <p:txBody>
          <a:bodyPr/>
          <a:lstStyle/>
          <a:p>
            <a:r>
              <a:rPr lang="hu-HU" smtClean="0"/>
              <a:t>cs162 fa14 L19</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18</a:t>
            </a:fld>
            <a:endParaRPr lang="en-US"/>
          </a:p>
        </p:txBody>
      </p:sp>
    </p:spTree>
    <p:extLst>
      <p:ext uri="{BB962C8B-B14F-4D97-AF65-F5344CB8AC3E}">
        <p14:creationId xmlns:p14="http://schemas.microsoft.com/office/powerpoint/2010/main" val="204307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anim calcmode="lin" valueType="num">
                                      <p:cBhvr additive="base">
                                        <p:cTn id="7" dur="500" fill="hold"/>
                                        <p:tgtEl>
                                          <p:spTgt spid="7536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36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3666">
                                            <p:txEl>
                                              <p:pRg st="13" end="13"/>
                                            </p:txEl>
                                          </p:spTgt>
                                        </p:tgtEl>
                                        <p:attrNameLst>
                                          <p:attrName>style.visibility</p:attrName>
                                        </p:attrNameLst>
                                      </p:cBhvr>
                                      <p:to>
                                        <p:strVal val="visible"/>
                                      </p:to>
                                    </p:set>
                                    <p:anim calcmode="lin" valueType="num">
                                      <p:cBhvr additive="base">
                                        <p:cTn id="17" dur="500" fill="hold"/>
                                        <p:tgtEl>
                                          <p:spTgt spid="753666">
                                            <p:txEl>
                                              <p:pRg st="13" end="1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3666">
                                            <p:txEl>
                                              <p:pRg st="13" end="1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3666">
                                            <p:txEl>
                                              <p:pRg st="14" end="14"/>
                                            </p:txEl>
                                          </p:spTgt>
                                        </p:tgtEl>
                                        <p:attrNameLst>
                                          <p:attrName>style.visibility</p:attrName>
                                        </p:attrNameLst>
                                      </p:cBhvr>
                                      <p:to>
                                        <p:strVal val="visible"/>
                                      </p:to>
                                    </p:set>
                                    <p:anim calcmode="lin" valueType="num">
                                      <p:cBhvr additive="base">
                                        <p:cTn id="21" dur="500" fill="hold"/>
                                        <p:tgtEl>
                                          <p:spTgt spid="753666">
                                            <p:txEl>
                                              <p:pRg st="14" end="1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3666">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17965" y="152400"/>
            <a:ext cx="8040235" cy="533400"/>
          </a:xfrm>
        </p:spPr>
        <p:txBody>
          <a:bodyPr>
            <a:noAutofit/>
          </a:bodyPr>
          <a:lstStyle/>
          <a:p>
            <a:r>
              <a:rPr lang="en-US" altLang="ko-KR" sz="3200" dirty="0">
                <a:latin typeface="Helvetica" charset="0"/>
                <a:ea typeface="굴림" charset="0"/>
                <a:cs typeface="굴림" charset="0"/>
              </a:rPr>
              <a:t>Overlapping TLB &amp; Cache Access (1/2)</a:t>
            </a:r>
            <a:endParaRPr lang="en-US" sz="3200" dirty="0">
              <a:latin typeface="Helvetica" charset="0"/>
              <a:ea typeface="ＭＳ Ｐゴシック" charset="0"/>
              <a:cs typeface="ＭＳ Ｐゴシック" charset="0"/>
            </a:endParaRPr>
          </a:p>
        </p:txBody>
      </p:sp>
      <p:sp>
        <p:nvSpPr>
          <p:cNvPr id="67586" name="Content Placeholder 2"/>
          <p:cNvSpPr>
            <a:spLocks noGrp="1"/>
          </p:cNvSpPr>
          <p:nvPr>
            <p:ph idx="1"/>
          </p:nvPr>
        </p:nvSpPr>
        <p:spPr>
          <a:xfrm>
            <a:off x="609600" y="914400"/>
            <a:ext cx="7924800" cy="1905000"/>
          </a:xfrm>
        </p:spPr>
        <p:txBody>
          <a:bodyPr>
            <a:normAutofit fontScale="92500" lnSpcReduction="20000"/>
          </a:bodyPr>
          <a:lstStyle/>
          <a:p>
            <a:r>
              <a:rPr lang="en-US" dirty="0">
                <a:latin typeface="Helvetica" charset="0"/>
                <a:ea typeface="ＭＳ Ｐゴシック" charset="0"/>
                <a:cs typeface="ＭＳ Ｐゴシック" charset="0"/>
              </a:rPr>
              <a:t>Main idea: </a:t>
            </a:r>
          </a:p>
          <a:p>
            <a:pPr lvl="1"/>
            <a:r>
              <a:rPr lang="en-US" dirty="0">
                <a:latin typeface="Helvetica" charset="0"/>
                <a:ea typeface="ＭＳ Ｐゴシック" charset="0"/>
              </a:rPr>
              <a:t>Offset in virtual address exactly covers the “cache index” and “byte select”</a:t>
            </a:r>
          </a:p>
          <a:p>
            <a:pPr lvl="1"/>
            <a:r>
              <a:rPr lang="en-US" dirty="0">
                <a:latin typeface="Helvetica" charset="0"/>
                <a:ea typeface="ＭＳ Ｐゴシック" charset="0"/>
              </a:rPr>
              <a:t>Thus can select the cached byte(s) in parallel to perform address translation  </a:t>
            </a:r>
          </a:p>
        </p:txBody>
      </p:sp>
      <p:grpSp>
        <p:nvGrpSpPr>
          <p:cNvPr id="67587" name="Group 11"/>
          <p:cNvGrpSpPr>
            <a:grpSpLocks/>
          </p:cNvGrpSpPr>
          <p:nvPr/>
        </p:nvGrpSpPr>
        <p:grpSpPr bwMode="auto">
          <a:xfrm>
            <a:off x="2667000" y="2971800"/>
            <a:ext cx="3505200" cy="304800"/>
            <a:chOff x="-279" y="624"/>
            <a:chExt cx="1645" cy="336"/>
          </a:xfrm>
        </p:grpSpPr>
        <p:sp>
          <p:nvSpPr>
            <p:cNvPr id="67596"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p>
              <a:r>
                <a:rPr lang="en-US" sz="1800">
                  <a:latin typeface="Helvetica" charset="0"/>
                  <a:cs typeface="Helvetica" charset="0"/>
                </a:rPr>
                <a:t>Offset</a:t>
              </a:r>
            </a:p>
          </p:txBody>
        </p:sp>
        <p:sp>
          <p:nvSpPr>
            <p:cNvPr id="67597" name="Rectangle 6"/>
            <p:cNvSpPr>
              <a:spLocks noChangeArrowheads="1"/>
            </p:cNvSpPr>
            <p:nvPr/>
          </p:nvSpPr>
          <p:spPr bwMode="auto">
            <a:xfrm>
              <a:off x="-279" y="624"/>
              <a:ext cx="768" cy="336"/>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a:latin typeface="Helvetica" charset="0"/>
                  <a:cs typeface="Helvetica" charset="0"/>
                </a:rPr>
                <a:t>Virtual Page #</a:t>
              </a:r>
            </a:p>
          </p:txBody>
        </p:sp>
      </p:grpSp>
      <p:grpSp>
        <p:nvGrpSpPr>
          <p:cNvPr id="67588" name="Group 11"/>
          <p:cNvGrpSpPr>
            <a:grpSpLocks/>
          </p:cNvGrpSpPr>
          <p:nvPr/>
        </p:nvGrpSpPr>
        <p:grpSpPr bwMode="auto">
          <a:xfrm>
            <a:off x="2667000" y="3733800"/>
            <a:ext cx="2514600" cy="304800"/>
            <a:chOff x="-279" y="624"/>
            <a:chExt cx="1180" cy="336"/>
          </a:xfrm>
        </p:grpSpPr>
        <p:sp>
          <p:nvSpPr>
            <p:cNvPr id="67594"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index</a:t>
              </a:r>
            </a:p>
          </p:txBody>
        </p:sp>
        <p:sp>
          <p:nvSpPr>
            <p:cNvPr id="67595"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p>
              <a:pPr algn="ctr">
                <a:lnSpc>
                  <a:spcPct val="75000"/>
                </a:lnSpc>
              </a:pPr>
              <a:r>
                <a:rPr lang="en-US" sz="1800">
                  <a:latin typeface="Helvetica" charset="0"/>
                  <a:cs typeface="Helvetica" charset="0"/>
                </a:rPr>
                <a:t>tag / page #</a:t>
              </a:r>
            </a:p>
          </p:txBody>
        </p:sp>
      </p:grpSp>
      <p:sp>
        <p:nvSpPr>
          <p:cNvPr id="67589" name="Rectangle 5"/>
          <p:cNvSpPr>
            <a:spLocks noChangeArrowheads="1"/>
          </p:cNvSpPr>
          <p:nvPr/>
        </p:nvSpPr>
        <p:spPr bwMode="auto">
          <a:xfrm>
            <a:off x="5181600" y="373380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byte</a:t>
            </a:r>
          </a:p>
        </p:txBody>
      </p:sp>
      <p:cxnSp>
        <p:nvCxnSpPr>
          <p:cNvPr id="67590" name="Straight Connector 16"/>
          <p:cNvCxnSpPr>
            <a:cxnSpLocks noChangeShapeType="1"/>
          </p:cNvCxnSpPr>
          <p:nvPr/>
        </p:nvCxnSpPr>
        <p:spPr bwMode="auto">
          <a:xfrm>
            <a:off x="4267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7591" name="Straight Connector 17"/>
          <p:cNvCxnSpPr>
            <a:cxnSpLocks noChangeShapeType="1"/>
          </p:cNvCxnSpPr>
          <p:nvPr/>
        </p:nvCxnSpPr>
        <p:spPr bwMode="auto">
          <a:xfrm>
            <a:off x="6172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67592" name="TextBox 18"/>
          <p:cNvSpPr txBox="1">
            <a:spLocks noChangeArrowheads="1"/>
          </p:cNvSpPr>
          <p:nvPr/>
        </p:nvSpPr>
        <p:spPr bwMode="auto">
          <a:xfrm>
            <a:off x="838200" y="2895600"/>
            <a:ext cx="185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virtual address </a:t>
            </a:r>
          </a:p>
        </p:txBody>
      </p:sp>
      <p:sp>
        <p:nvSpPr>
          <p:cNvPr id="67593" name="TextBox 19"/>
          <p:cNvSpPr txBox="1">
            <a:spLocks noChangeArrowheads="1"/>
          </p:cNvSpPr>
          <p:nvPr/>
        </p:nvSpPr>
        <p:spPr bwMode="auto">
          <a:xfrm>
            <a:off x="533400" y="3638550"/>
            <a:ext cx="209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physical address </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19</a:t>
            </a:fld>
            <a:endParaRPr lang="en-US"/>
          </a:p>
        </p:txBody>
      </p:sp>
    </p:spTree>
    <p:extLst>
      <p:ext uri="{BB962C8B-B14F-4D97-AF65-F5344CB8AC3E}">
        <p14:creationId xmlns:p14="http://schemas.microsoft.com/office/powerpoint/2010/main" val="276676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Recall and solidify understanding the concept and mechanics of caching.</a:t>
            </a:r>
          </a:p>
          <a:p>
            <a:r>
              <a:rPr lang="en-US" dirty="0" smtClean="0"/>
              <a:t>Understand how caching and caching effects pervade OS design.</a:t>
            </a:r>
          </a:p>
          <a:p>
            <a:r>
              <a:rPr lang="en-US" dirty="0" smtClean="0"/>
              <a:t>Put </a:t>
            </a:r>
            <a:r>
              <a:rPr lang="en-US" dirty="0" smtClean="0"/>
              <a:t>together all the mechanics around TLBs, Paging, and Memory caches</a:t>
            </a:r>
          </a:p>
          <a:p>
            <a:r>
              <a:rPr lang="en-US" dirty="0" smtClean="0"/>
              <a:t>Solidify understanding of Virtual Memory</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dirty="0" smtClean="0"/>
              <a:t>cs162 fa14 L19</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2</a:t>
            </a:fld>
            <a:endParaRPr lang="en-US"/>
          </a:p>
        </p:txBody>
      </p:sp>
    </p:spTree>
    <p:extLst>
      <p:ext uri="{BB962C8B-B14F-4D97-AF65-F5344CB8AC3E}">
        <p14:creationId xmlns:p14="http://schemas.microsoft.com/office/powerpoint/2010/main" val="39519528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974725"/>
            <a:ext cx="8534400" cy="5197475"/>
          </a:xfrm>
          <a:noFill/>
        </p:spPr>
        <p:txBody>
          <a:bodyPr lIns="63500" tIns="25400" rIns="63500" bIns="25400">
            <a:spAutoFit/>
          </a:bodyPr>
          <a:lstStyle/>
          <a:p>
            <a:pPr>
              <a:spcBef>
                <a:spcPct val="20000"/>
              </a:spcBef>
            </a:pPr>
            <a:r>
              <a:rPr lang="en-US" altLang="ko-KR">
                <a:latin typeface="Helvetica" charset="0"/>
                <a:ea typeface="굴림" charset="0"/>
                <a:cs typeface="굴림" charset="0"/>
              </a:rPr>
              <a:t>Here is how this might work with a 4K cache: </a:t>
            </a: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pPr>
            <a:endParaRPr lang="en-US" altLang="ko-KR">
              <a:latin typeface="Helvetica" charset="0"/>
              <a:ea typeface="굴림" charset="0"/>
              <a:cs typeface="굴림" charset="0"/>
            </a:endParaRPr>
          </a:p>
          <a:p>
            <a:pPr>
              <a:spcBef>
                <a:spcPct val="20000"/>
              </a:spcBef>
              <a:buSzTx/>
            </a:pPr>
            <a:endParaRPr lang="en-US" altLang="ko-KR">
              <a:solidFill>
                <a:schemeClr val="hlink"/>
              </a:solidFill>
              <a:latin typeface="Helvetica" charset="0"/>
              <a:ea typeface="굴림" charset="0"/>
              <a:cs typeface="굴림" charset="0"/>
            </a:endParaRPr>
          </a:p>
          <a:p>
            <a:pPr>
              <a:spcBef>
                <a:spcPct val="20000"/>
              </a:spcBef>
              <a:buSzTx/>
            </a:pPr>
            <a:endParaRPr lang="en-US" altLang="ko-KR">
              <a:solidFill>
                <a:schemeClr val="hlink"/>
              </a:solidFill>
              <a:latin typeface="Helvetica" charset="0"/>
              <a:ea typeface="굴림" charset="0"/>
              <a:cs typeface="굴림" charset="0"/>
            </a:endParaRPr>
          </a:p>
          <a:p>
            <a:pPr>
              <a:spcBef>
                <a:spcPct val="20000"/>
              </a:spcBef>
              <a:buSzTx/>
            </a:pPr>
            <a:r>
              <a:rPr lang="en-US" altLang="ko-KR">
                <a:solidFill>
                  <a:schemeClr val="hlink"/>
                </a:solidFill>
                <a:latin typeface="Helvetica" charset="0"/>
                <a:ea typeface="굴림" charset="0"/>
                <a:cs typeface="굴림" charset="0"/>
              </a:rPr>
              <a:t>What if cache size is increased to 8KB?</a:t>
            </a:r>
          </a:p>
          <a:p>
            <a:pPr lvl="1">
              <a:spcBef>
                <a:spcPct val="20000"/>
              </a:spcBef>
              <a:buSzTx/>
            </a:pPr>
            <a:r>
              <a:rPr lang="en-US" altLang="ko-KR">
                <a:latin typeface="Helvetica" charset="0"/>
                <a:ea typeface="굴림" charset="0"/>
                <a:cs typeface="굴림" charset="0"/>
              </a:rPr>
              <a:t>Overlap not complete</a:t>
            </a:r>
          </a:p>
          <a:p>
            <a:pPr lvl="1">
              <a:spcBef>
                <a:spcPct val="20000"/>
              </a:spcBef>
              <a:buSzTx/>
            </a:pPr>
            <a:r>
              <a:rPr lang="en-US" altLang="ko-KR">
                <a:latin typeface="Helvetica" charset="0"/>
                <a:ea typeface="굴림" charset="0"/>
                <a:cs typeface="굴림" charset="0"/>
              </a:rPr>
              <a:t>Need to do something else.  See CS152/252 </a:t>
            </a:r>
          </a:p>
        </p:txBody>
      </p:sp>
      <p:grpSp>
        <p:nvGrpSpPr>
          <p:cNvPr id="2" name="Group 45"/>
          <p:cNvGrpSpPr>
            <a:grpSpLocks/>
          </p:cNvGrpSpPr>
          <p:nvPr/>
        </p:nvGrpSpPr>
        <p:grpSpPr bwMode="auto">
          <a:xfrm>
            <a:off x="685800" y="1655763"/>
            <a:ext cx="7812088" cy="3068637"/>
            <a:chOff x="363" y="1104"/>
            <a:chExt cx="5213" cy="2048"/>
          </a:xfrm>
        </p:grpSpPr>
        <p:sp>
          <p:nvSpPr>
            <p:cNvPr id="68612" name="Rectangle 2"/>
            <p:cNvSpPr>
              <a:spLocks noChangeArrowheads="1"/>
            </p:cNvSpPr>
            <p:nvPr/>
          </p:nvSpPr>
          <p:spPr bwMode="auto">
            <a:xfrm>
              <a:off x="699" y="1136"/>
              <a:ext cx="1000" cy="992"/>
            </a:xfrm>
            <a:prstGeom prst="rect">
              <a:avLst/>
            </a:prstGeom>
            <a:solidFill>
              <a:srgbClr val="FF96DA"/>
            </a:solidFill>
            <a:ln w="12700">
              <a:solidFill>
                <a:schemeClr val="tx1"/>
              </a:solidFill>
              <a:miter lim="800000"/>
              <a:headEnd/>
              <a:tailEnd/>
            </a:ln>
          </p:spPr>
          <p:txBody>
            <a:bodyPr wrap="none" lIns="90488" tIns="44450" rIns="90488" bIns="44450" anchor="ctr"/>
            <a:lstStyle/>
            <a:p>
              <a:r>
                <a:rPr lang="en-US" altLang="ko-KR" sz="1800">
                  <a:latin typeface="Helvetica" charset="0"/>
                  <a:cs typeface="Helvetica" charset="0"/>
                </a:rPr>
                <a:t>TLB</a:t>
              </a:r>
            </a:p>
          </p:txBody>
        </p:sp>
        <p:sp>
          <p:nvSpPr>
            <p:cNvPr id="68613"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p:spPr>
          <p:txBody>
            <a:bodyPr wrap="none" lIns="90488" tIns="44450" rIns="90488" bIns="44450" anchor="ctr"/>
            <a:lstStyle/>
            <a:p>
              <a:r>
                <a:rPr lang="en-US" altLang="ko-KR" sz="1800">
                  <a:latin typeface="Helvetica" charset="0"/>
                  <a:cs typeface="Helvetica" charset="0"/>
                </a:rPr>
                <a:t>4K Cache</a:t>
              </a:r>
            </a:p>
          </p:txBody>
        </p:sp>
        <p:sp>
          <p:nvSpPr>
            <p:cNvPr id="68614" name="Rectangle 4"/>
            <p:cNvSpPr>
              <a:spLocks noChangeArrowheads="1"/>
            </p:cNvSpPr>
            <p:nvPr/>
          </p:nvSpPr>
          <p:spPr bwMode="auto">
            <a:xfrm>
              <a:off x="2035" y="2144"/>
              <a:ext cx="1640" cy="2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68615" name="Line 5"/>
            <p:cNvSpPr>
              <a:spLocks noChangeShapeType="1"/>
            </p:cNvSpPr>
            <p:nvPr/>
          </p:nvSpPr>
          <p:spPr bwMode="auto">
            <a:xfrm>
              <a:off x="3471" y="2144"/>
              <a:ext cx="0"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6" name="Line 6"/>
            <p:cNvSpPr>
              <a:spLocks noChangeShapeType="1"/>
            </p:cNvSpPr>
            <p:nvPr/>
          </p:nvSpPr>
          <p:spPr bwMode="auto">
            <a:xfrm>
              <a:off x="2967" y="2144"/>
              <a:ext cx="0"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7" name="Rectangle 7"/>
            <p:cNvSpPr>
              <a:spLocks noChangeArrowheads="1"/>
            </p:cNvSpPr>
            <p:nvPr/>
          </p:nvSpPr>
          <p:spPr bwMode="auto">
            <a:xfrm>
              <a:off x="3107" y="1967"/>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10</a:t>
              </a:r>
            </a:p>
          </p:txBody>
        </p:sp>
        <p:sp>
          <p:nvSpPr>
            <p:cNvPr id="68618" name="Rectangle 8"/>
            <p:cNvSpPr>
              <a:spLocks noChangeArrowheads="1"/>
            </p:cNvSpPr>
            <p:nvPr/>
          </p:nvSpPr>
          <p:spPr bwMode="auto">
            <a:xfrm>
              <a:off x="3499" y="1967"/>
              <a:ext cx="17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2</a:t>
              </a:r>
            </a:p>
          </p:txBody>
        </p:sp>
        <p:sp>
          <p:nvSpPr>
            <p:cNvPr id="68619" name="Rectangle 9"/>
            <p:cNvSpPr>
              <a:spLocks noChangeArrowheads="1"/>
            </p:cNvSpPr>
            <p:nvPr/>
          </p:nvSpPr>
          <p:spPr bwMode="auto">
            <a:xfrm>
              <a:off x="3451" y="2135"/>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00</a:t>
              </a:r>
            </a:p>
          </p:txBody>
        </p:sp>
        <p:sp>
          <p:nvSpPr>
            <p:cNvPr id="68620" name="Rectangle 10"/>
            <p:cNvSpPr>
              <a:spLocks noChangeArrowheads="1"/>
            </p:cNvSpPr>
            <p:nvPr/>
          </p:nvSpPr>
          <p:spPr bwMode="auto">
            <a:xfrm>
              <a:off x="4307" y="1984"/>
              <a:ext cx="61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4 bytes</a:t>
              </a:r>
            </a:p>
          </p:txBody>
        </p:sp>
        <p:sp>
          <p:nvSpPr>
            <p:cNvPr id="68621"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2"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3"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4" name="Rectangle 14"/>
            <p:cNvSpPr>
              <a:spLocks noChangeArrowheads="1"/>
            </p:cNvSpPr>
            <p:nvPr/>
          </p:nvSpPr>
          <p:spPr bwMode="auto">
            <a:xfrm>
              <a:off x="3315" y="1448"/>
              <a:ext cx="4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index</a:t>
              </a:r>
            </a:p>
          </p:txBody>
        </p:sp>
        <p:sp>
          <p:nvSpPr>
            <p:cNvPr id="68625" name="Rectangle 15"/>
            <p:cNvSpPr>
              <a:spLocks noChangeArrowheads="1"/>
            </p:cNvSpPr>
            <p:nvPr/>
          </p:nvSpPr>
          <p:spPr bwMode="auto">
            <a:xfrm>
              <a:off x="5251" y="1528"/>
              <a:ext cx="3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1 K</a:t>
              </a:r>
            </a:p>
          </p:txBody>
        </p:sp>
        <p:sp>
          <p:nvSpPr>
            <p:cNvPr id="68626"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8" name="Rectangle 18"/>
            <p:cNvSpPr>
              <a:spLocks noChangeArrowheads="1"/>
            </p:cNvSpPr>
            <p:nvPr/>
          </p:nvSpPr>
          <p:spPr bwMode="auto">
            <a:xfrm>
              <a:off x="2059" y="2152"/>
              <a:ext cx="57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page #</a:t>
              </a:r>
            </a:p>
          </p:txBody>
        </p:sp>
        <p:sp>
          <p:nvSpPr>
            <p:cNvPr id="68629" name="Rectangle 19"/>
            <p:cNvSpPr>
              <a:spLocks noChangeArrowheads="1"/>
            </p:cNvSpPr>
            <p:nvPr/>
          </p:nvSpPr>
          <p:spPr bwMode="auto">
            <a:xfrm>
              <a:off x="3035" y="2152"/>
              <a:ext cx="40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disp</a:t>
              </a:r>
            </a:p>
          </p:txBody>
        </p:sp>
        <p:sp>
          <p:nvSpPr>
            <p:cNvPr id="68630" name="Rectangle 20"/>
            <p:cNvSpPr>
              <a:spLocks noChangeArrowheads="1"/>
            </p:cNvSpPr>
            <p:nvPr/>
          </p:nvSpPr>
          <p:spPr bwMode="auto">
            <a:xfrm>
              <a:off x="2347" y="1976"/>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20</a:t>
              </a:r>
            </a:p>
          </p:txBody>
        </p:sp>
        <p:sp>
          <p:nvSpPr>
            <p:cNvPr id="68631"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2" name="Rectangle 22"/>
            <p:cNvSpPr>
              <a:spLocks noChangeArrowheads="1"/>
            </p:cNvSpPr>
            <p:nvPr/>
          </p:nvSpPr>
          <p:spPr bwMode="auto">
            <a:xfrm>
              <a:off x="1939" y="1168"/>
              <a:ext cx="5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assoc</a:t>
              </a:r>
            </a:p>
            <a:p>
              <a:pPr>
                <a:lnSpc>
                  <a:spcPct val="85000"/>
                </a:lnSpc>
              </a:pPr>
              <a:r>
                <a:rPr lang="en-US" altLang="ko-KR" sz="1800">
                  <a:latin typeface="Helvetica" charset="0"/>
                  <a:cs typeface="Helvetica" charset="0"/>
                </a:rPr>
                <a:t>lookup</a:t>
              </a:r>
            </a:p>
          </p:txBody>
        </p:sp>
        <p:sp>
          <p:nvSpPr>
            <p:cNvPr id="68633" name="Rectangle 23"/>
            <p:cNvSpPr>
              <a:spLocks noChangeArrowheads="1"/>
            </p:cNvSpPr>
            <p:nvPr/>
          </p:nvSpPr>
          <p:spPr bwMode="auto">
            <a:xfrm>
              <a:off x="363" y="1536"/>
              <a:ext cx="25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32</a:t>
              </a:r>
            </a:p>
          </p:txBody>
        </p:sp>
        <p:sp>
          <p:nvSpPr>
            <p:cNvPr id="68634"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5"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6"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7" name="Rectangle 27"/>
            <p:cNvSpPr>
              <a:spLocks noChangeArrowheads="1"/>
            </p:cNvSpPr>
            <p:nvPr/>
          </p:nvSpPr>
          <p:spPr bwMode="auto">
            <a:xfrm>
              <a:off x="411" y="2384"/>
              <a:ext cx="4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Hit/</a:t>
              </a:r>
            </a:p>
            <a:p>
              <a:pPr>
                <a:lnSpc>
                  <a:spcPct val="85000"/>
                </a:lnSpc>
              </a:pPr>
              <a:r>
                <a:rPr lang="en-US" altLang="ko-KR" sz="1800">
                  <a:latin typeface="Helvetica" charset="0"/>
                  <a:cs typeface="Helvetica" charset="0"/>
                </a:rPr>
                <a:t>Miss</a:t>
              </a:r>
            </a:p>
          </p:txBody>
        </p:sp>
        <p:sp>
          <p:nvSpPr>
            <p:cNvPr id="68638"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9" name="Rectangle 29"/>
            <p:cNvSpPr>
              <a:spLocks noChangeArrowheads="1"/>
            </p:cNvSpPr>
            <p:nvPr/>
          </p:nvSpPr>
          <p:spPr bwMode="auto">
            <a:xfrm>
              <a:off x="3987" y="2792"/>
              <a:ext cx="29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a:t>
              </a:r>
            </a:p>
          </p:txBody>
        </p:sp>
        <p:sp>
          <p:nvSpPr>
            <p:cNvPr id="68640" name="Rectangle 30"/>
            <p:cNvSpPr>
              <a:spLocks noChangeArrowheads="1"/>
            </p:cNvSpPr>
            <p:nvPr/>
          </p:nvSpPr>
          <p:spPr bwMode="auto">
            <a:xfrm>
              <a:off x="4323" y="2784"/>
              <a:ext cx="41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Data</a:t>
              </a:r>
            </a:p>
          </p:txBody>
        </p:sp>
        <p:sp>
          <p:nvSpPr>
            <p:cNvPr id="68641" name="Rectangle 31"/>
            <p:cNvSpPr>
              <a:spLocks noChangeArrowheads="1"/>
            </p:cNvSpPr>
            <p:nvPr/>
          </p:nvSpPr>
          <p:spPr bwMode="auto">
            <a:xfrm>
              <a:off x="5123" y="2792"/>
              <a:ext cx="4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Hit/</a:t>
              </a:r>
            </a:p>
            <a:p>
              <a:pPr>
                <a:lnSpc>
                  <a:spcPct val="85000"/>
                </a:lnSpc>
              </a:pPr>
              <a:r>
                <a:rPr lang="en-US" altLang="ko-KR" sz="1800">
                  <a:latin typeface="Helvetica" charset="0"/>
                  <a:cs typeface="Helvetica" charset="0"/>
                </a:rPr>
                <a:t>Miss</a:t>
              </a:r>
            </a:p>
          </p:txBody>
        </p:sp>
        <p:sp>
          <p:nvSpPr>
            <p:cNvPr id="68642" name="Oval 32"/>
            <p:cNvSpPr>
              <a:spLocks noChangeArrowheads="1"/>
            </p:cNvSpPr>
            <p:nvPr/>
          </p:nvSpPr>
          <p:spPr bwMode="auto">
            <a:xfrm>
              <a:off x="2899" y="2784"/>
              <a:ext cx="224" cy="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r>
                <a:rPr lang="en-US" altLang="ko-KR" sz="1800">
                  <a:latin typeface="Helvetica" charset="0"/>
                  <a:cs typeface="Helvetica" charset="0"/>
                </a:rPr>
                <a:t>=</a:t>
              </a:r>
            </a:p>
          </p:txBody>
        </p:sp>
        <p:sp>
          <p:nvSpPr>
            <p:cNvPr id="68643"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4"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5"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6" name="Line 36"/>
            <p:cNvSpPr>
              <a:spLocks noChangeShapeType="1"/>
            </p:cNvSpPr>
            <p:nvPr/>
          </p:nvSpPr>
          <p:spPr bwMode="auto">
            <a:xfrm>
              <a:off x="2343" y="1608"/>
              <a:ext cx="0"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7" name="Rectangle 37"/>
            <p:cNvSpPr>
              <a:spLocks noChangeArrowheads="1"/>
            </p:cNvSpPr>
            <p:nvPr/>
          </p:nvSpPr>
          <p:spPr bwMode="auto">
            <a:xfrm>
              <a:off x="1395" y="2744"/>
              <a:ext cx="29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Helvetica" charset="0"/>
                  <a:cs typeface="Helvetica" charset="0"/>
                </a:rPr>
                <a:t>PA</a:t>
              </a:r>
            </a:p>
          </p:txBody>
        </p:sp>
        <p:sp>
          <p:nvSpPr>
            <p:cNvPr id="68648"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9"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0" name="Line 40"/>
            <p:cNvSpPr>
              <a:spLocks noChangeShapeType="1"/>
            </p:cNvSpPr>
            <p:nvPr/>
          </p:nvSpPr>
          <p:spPr bwMode="auto">
            <a:xfrm>
              <a:off x="3255" y="1608"/>
              <a:ext cx="0"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51"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8611" name="Rectangle 44"/>
          <p:cNvSpPr>
            <a:spLocks noGrp="1" noChangeArrowheads="1"/>
          </p:cNvSpPr>
          <p:nvPr>
            <p:ph type="title"/>
          </p:nvPr>
        </p:nvSpPr>
        <p:spPr>
          <a:xfrm>
            <a:off x="385814" y="228600"/>
            <a:ext cx="8300986" cy="368300"/>
          </a:xfrm>
        </p:spPr>
        <p:txBody>
          <a:bodyPr>
            <a:normAutofit fontScale="90000"/>
          </a:bodyPr>
          <a:lstStyle/>
          <a:p>
            <a:r>
              <a:rPr lang="en-US" altLang="ko-KR" dirty="0">
                <a:latin typeface="Helvetica" charset="0"/>
                <a:ea typeface="굴림" charset="0"/>
                <a:cs typeface="굴림" charset="0"/>
              </a:rPr>
              <a:t>Overlapping TLB &amp; Cache Access (1/2)</a:t>
            </a:r>
          </a:p>
        </p:txBody>
      </p:sp>
      <p:sp>
        <p:nvSpPr>
          <p:cNvPr id="3" name="Date Placeholder 2"/>
          <p:cNvSpPr>
            <a:spLocks noGrp="1"/>
          </p:cNvSpPr>
          <p:nvPr>
            <p:ph type="dt" sz="half" idx="10"/>
          </p:nvPr>
        </p:nvSpPr>
        <p:spPr/>
        <p:txBody>
          <a:bodyPr/>
          <a:lstStyle/>
          <a:p>
            <a:r>
              <a:rPr lang="en-US" smtClean="0"/>
              <a:t>10/13/14</a:t>
            </a:r>
            <a:endParaRPr lang="en-US"/>
          </a:p>
        </p:txBody>
      </p:sp>
      <p:sp>
        <p:nvSpPr>
          <p:cNvPr id="4" name="Footer Placeholder 3"/>
          <p:cNvSpPr>
            <a:spLocks noGrp="1"/>
          </p:cNvSpPr>
          <p:nvPr>
            <p:ph type="ftr" sz="quarter" idx="11"/>
          </p:nvPr>
        </p:nvSpPr>
        <p:spPr/>
        <p:txBody>
          <a:bodyPr/>
          <a:lstStyle/>
          <a:p>
            <a:r>
              <a:rPr lang="hu-HU" smtClean="0"/>
              <a:t>cs162 fa14 L19</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20</a:t>
            </a:fld>
            <a:endParaRPr lang="en-US"/>
          </a:p>
        </p:txBody>
      </p:sp>
    </p:spTree>
    <p:extLst>
      <p:ext uri="{BB962C8B-B14F-4D97-AF65-F5344CB8AC3E}">
        <p14:creationId xmlns:p14="http://schemas.microsoft.com/office/powerpoint/2010/main" val="62115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anim calcmode="lin" valueType="num">
                                      <p:cBhvr additive="base">
                                        <p:cTn id="7" dur="500" fill="hold"/>
                                        <p:tgtEl>
                                          <p:spTgt spid="754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4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4731">
                                            <p:txEl>
                                              <p:pRg st="10" end="10"/>
                                            </p:txEl>
                                          </p:spTgt>
                                        </p:tgtEl>
                                        <p:attrNameLst>
                                          <p:attrName>style.visibility</p:attrName>
                                        </p:attrNameLst>
                                      </p:cBhvr>
                                      <p:to>
                                        <p:strVal val="visible"/>
                                      </p:to>
                                    </p:set>
                                    <p:anim calcmode="lin" valueType="num">
                                      <p:cBhvr additive="base">
                                        <p:cTn id="17" dur="500" fill="hold"/>
                                        <p:tgtEl>
                                          <p:spTgt spid="754731">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4731">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4731">
                                            <p:txEl>
                                              <p:pRg st="11" end="11"/>
                                            </p:txEl>
                                          </p:spTgt>
                                        </p:tgtEl>
                                        <p:attrNameLst>
                                          <p:attrName>style.visibility</p:attrName>
                                        </p:attrNameLst>
                                      </p:cBhvr>
                                      <p:to>
                                        <p:strVal val="visible"/>
                                      </p:to>
                                    </p:set>
                                    <p:anim calcmode="lin" valueType="num">
                                      <p:cBhvr additive="base">
                                        <p:cTn id="21" dur="500" fill="hold"/>
                                        <p:tgtEl>
                                          <p:spTgt spid="754731">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4731">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54731">
                                            <p:txEl>
                                              <p:pRg st="12" end="12"/>
                                            </p:txEl>
                                          </p:spTgt>
                                        </p:tgtEl>
                                        <p:attrNameLst>
                                          <p:attrName>style.visibility</p:attrName>
                                        </p:attrNameLst>
                                      </p:cBhvr>
                                      <p:to>
                                        <p:strVal val="visible"/>
                                      </p:to>
                                    </p:set>
                                    <p:anim calcmode="lin" valueType="num">
                                      <p:cBhvr additive="base">
                                        <p:cTn id="25" dur="500" fill="hold"/>
                                        <p:tgtEl>
                                          <p:spTgt spid="754731">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473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377777" y="152400"/>
            <a:ext cx="8309023" cy="533400"/>
          </a:xfrm>
        </p:spPr>
        <p:txBody>
          <a:bodyPr>
            <a:noAutofit/>
          </a:bodyPr>
          <a:lstStyle/>
          <a:p>
            <a:r>
              <a:rPr lang="en-US" sz="2800" dirty="0">
                <a:latin typeface="Helvetica" charset="0"/>
                <a:ea typeface="ＭＳ Ｐゴシック" charset="0"/>
                <a:cs typeface="ＭＳ Ｐゴシック" charset="0"/>
              </a:rPr>
              <a:t>Putting Everything Together: Address Translation</a:t>
            </a:r>
          </a:p>
        </p:txBody>
      </p:sp>
      <p:sp>
        <p:nvSpPr>
          <p:cNvPr id="70658"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19"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20" name="Rectangle 102"/>
          <p:cNvSpPr>
            <a:spLocks noChangeArrowheads="1"/>
          </p:cNvSpPr>
          <p:nvPr/>
        </p:nvSpPr>
        <p:spPr bwMode="auto">
          <a:xfrm>
            <a:off x="4267200" y="2822575"/>
            <a:ext cx="1000125"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70661" name="Text Box 66"/>
          <p:cNvSpPr txBox="1">
            <a:spLocks noChangeArrowheads="1"/>
          </p:cNvSpPr>
          <p:nvPr/>
        </p:nvSpPr>
        <p:spPr bwMode="auto">
          <a:xfrm>
            <a:off x="152400" y="695325"/>
            <a:ext cx="2895600" cy="366713"/>
          </a:xfrm>
          <a:prstGeom prst="rect">
            <a:avLst/>
          </a:prstGeom>
          <a:solidFill>
            <a:schemeClr val="bg1"/>
          </a:solidFill>
          <a:ln>
            <a:noFill/>
          </a:ln>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Virtual Address:</a:t>
            </a:r>
          </a:p>
        </p:txBody>
      </p:sp>
      <p:sp>
        <p:nvSpPr>
          <p:cNvPr id="70662"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0663"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0664"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46"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67" name="Freeform 120"/>
          <p:cNvSpPr>
            <a:spLocks/>
          </p:cNvSpPr>
          <p:nvPr/>
        </p:nvSpPr>
        <p:spPr bwMode="auto">
          <a:xfrm>
            <a:off x="1905000" y="14160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83"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94"/>
          <p:cNvGrpSpPr>
            <a:grpSpLocks/>
          </p:cNvGrpSpPr>
          <p:nvPr/>
        </p:nvGrpSpPr>
        <p:grpSpPr bwMode="auto">
          <a:xfrm>
            <a:off x="0" y="2438400"/>
            <a:ext cx="3276600" cy="1854200"/>
            <a:chOff x="0" y="2438400"/>
            <a:chExt cx="3276600" cy="1854166"/>
          </a:xfrm>
        </p:grpSpPr>
        <p:sp>
          <p:nvSpPr>
            <p:cNvPr id="70686"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7"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8"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9"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0690"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0691"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grpSp>
      <p:grpSp>
        <p:nvGrpSpPr>
          <p:cNvPr id="3" name="Group 95"/>
          <p:cNvGrpSpPr>
            <a:grpSpLocks/>
          </p:cNvGrpSpPr>
          <p:nvPr/>
        </p:nvGrpSpPr>
        <p:grpSpPr bwMode="auto">
          <a:xfrm>
            <a:off x="2971800" y="1524000"/>
            <a:ext cx="1447800" cy="3463925"/>
            <a:chOff x="2971800" y="1524000"/>
            <a:chExt cx="1447800" cy="3463015"/>
          </a:xfrm>
        </p:grpSpPr>
        <p:sp>
          <p:nvSpPr>
            <p:cNvPr id="70677"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8"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9"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0"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1"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2"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0683"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4"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0685"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grpSp>
      <p:sp>
        <p:nvSpPr>
          <p:cNvPr id="70671"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2"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6" name="Text Box 100"/>
          <p:cNvSpPr txBox="1">
            <a:spLocks noChangeArrowheads="1"/>
          </p:cNvSpPr>
          <p:nvPr/>
        </p:nvSpPr>
        <p:spPr bwMode="auto">
          <a:xfrm>
            <a:off x="6248400" y="922337"/>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21</a:t>
            </a:fld>
            <a:endParaRPr lang="en-US"/>
          </a:p>
        </p:txBody>
      </p:sp>
    </p:spTree>
    <p:extLst>
      <p:ext uri="{BB962C8B-B14F-4D97-AF65-F5344CB8AC3E}">
        <p14:creationId xmlns:p14="http://schemas.microsoft.com/office/powerpoint/2010/main" val="251234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2"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3"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84"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5"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6"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71687"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88"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89"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0"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1"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1692"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3"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1694"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1695" name="Rectangle 76"/>
          <p:cNvSpPr>
            <a:spLocks noChangeArrowheads="1"/>
          </p:cNvSpPr>
          <p:nvPr/>
        </p:nvSpPr>
        <p:spPr bwMode="auto">
          <a:xfrm>
            <a:off x="0" y="24384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1696"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697"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698"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35" name="Rectangle 34"/>
          <p:cNvSpPr/>
          <p:nvPr/>
        </p:nvSpPr>
        <p:spPr bwMode="auto">
          <a:xfrm>
            <a:off x="0" y="685800"/>
            <a:ext cx="7696200" cy="4648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00" name="Title 1"/>
          <p:cNvSpPr>
            <a:spLocks noGrp="1"/>
          </p:cNvSpPr>
          <p:nvPr>
            <p:ph type="title"/>
          </p:nvPr>
        </p:nvSpPr>
        <p:spPr>
          <a:xfrm>
            <a:off x="381000" y="76200"/>
            <a:ext cx="8229600" cy="533400"/>
          </a:xfrm>
        </p:spPr>
        <p:txBody>
          <a:bodyPr>
            <a:normAutofit fontScale="90000"/>
          </a:bodyPr>
          <a:lstStyle/>
          <a:p>
            <a:r>
              <a:rPr lang="en-US">
                <a:latin typeface="Helvetica" charset="0"/>
                <a:ea typeface="ＭＳ Ｐゴシック" charset="0"/>
                <a:cs typeface="ＭＳ Ｐゴシック" charset="0"/>
              </a:rPr>
              <a:t>Putting Everything Together: TLB</a:t>
            </a:r>
          </a:p>
        </p:txBody>
      </p:sp>
      <p:sp>
        <p:nvSpPr>
          <p:cNvPr id="71701"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1702"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71703"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71704"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1705"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1706"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71707"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71710" name="Text Box 100"/>
          <p:cNvSpPr txBox="1">
            <a:spLocks noChangeArrowheads="1"/>
          </p:cNvSpPr>
          <p:nvPr/>
        </p:nvSpPr>
        <p:spPr bwMode="auto">
          <a:xfrm>
            <a:off x="6248400" y="9556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
        <p:nvSpPr>
          <p:cNvPr id="71711"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1712"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71713"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0" name="Freeform 49"/>
          <p:cNvSpPr>
            <a:spLocks noChangeArrowheads="1"/>
          </p:cNvSpPr>
          <p:nvPr/>
        </p:nvSpPr>
        <p:spPr bwMode="auto">
          <a:xfrm>
            <a:off x="1062038" y="1676400"/>
            <a:ext cx="830262" cy="4014788"/>
          </a:xfrm>
          <a:custGeom>
            <a:avLst/>
            <a:gdLst>
              <a:gd name="T0" fmla="*/ 39733 w 829359"/>
              <a:gd name="T1" fmla="*/ 0 h 3939220"/>
              <a:gd name="T2" fmla="*/ 0 w 829359"/>
              <a:gd name="T3" fmla="*/ 5852582 h 3939220"/>
              <a:gd name="T4" fmla="*/ 847609 w 829359"/>
              <a:gd name="T5" fmla="*/ 5871898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1" name="Freeform 50"/>
          <p:cNvSpPr>
            <a:spLocks noChangeArrowheads="1"/>
          </p:cNvSpPr>
          <p:nvPr/>
        </p:nvSpPr>
        <p:spPr bwMode="auto">
          <a:xfrm>
            <a:off x="4354513" y="3187700"/>
            <a:ext cx="361950" cy="2487613"/>
          </a:xfrm>
          <a:custGeom>
            <a:avLst/>
            <a:gdLst>
              <a:gd name="T0" fmla="*/ 0 w 362845"/>
              <a:gd name="T1" fmla="*/ 2481635 h 2487928"/>
              <a:gd name="T2" fmla="*/ 345359 w 362845"/>
              <a:gd name="T3" fmla="*/ 2481635 h 2487928"/>
              <a:gd name="T4" fmla="*/ 34535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54"/>
          <p:cNvGrpSpPr>
            <a:grpSpLocks/>
          </p:cNvGrpSpPr>
          <p:nvPr/>
        </p:nvGrpSpPr>
        <p:grpSpPr bwMode="auto">
          <a:xfrm>
            <a:off x="1752600" y="50133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1"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4"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1726"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1727"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grpSp>
      <p:sp>
        <p:nvSpPr>
          <p:cNvPr id="71717"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18"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Date Placeholder 2"/>
          <p:cNvSpPr>
            <a:spLocks noGrp="1"/>
          </p:cNvSpPr>
          <p:nvPr>
            <p:ph type="dt" sz="half" idx="10"/>
          </p:nvPr>
        </p:nvSpPr>
        <p:spPr/>
        <p:txBody>
          <a:bodyPr/>
          <a:lstStyle/>
          <a:p>
            <a:r>
              <a:rPr lang="en-US" smtClean="0"/>
              <a:t>10/13/14</a:t>
            </a:r>
            <a:endParaRPr lang="en-US"/>
          </a:p>
        </p:txBody>
      </p:sp>
      <p:sp>
        <p:nvSpPr>
          <p:cNvPr id="4" name="Footer Placeholder 3"/>
          <p:cNvSpPr>
            <a:spLocks noGrp="1"/>
          </p:cNvSpPr>
          <p:nvPr>
            <p:ph type="ftr" sz="quarter" idx="11"/>
          </p:nvPr>
        </p:nvSpPr>
        <p:spPr/>
        <p:txBody>
          <a:bodyPr/>
          <a:lstStyle/>
          <a:p>
            <a:r>
              <a:rPr lang="hu-HU" smtClean="0"/>
              <a:t>cs162 fa14 L19</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22</a:t>
            </a:fld>
            <a:endParaRPr lang="en-US"/>
          </a:p>
        </p:txBody>
      </p:sp>
    </p:spTree>
    <p:extLst>
      <p:ext uri="{BB962C8B-B14F-4D97-AF65-F5344CB8AC3E}">
        <p14:creationId xmlns:p14="http://schemas.microsoft.com/office/powerpoint/2010/main" val="3378688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51"/>
          <p:cNvSpPr/>
          <p:nvPr/>
        </p:nvSpPr>
        <p:spPr bwMode="auto">
          <a:xfrm>
            <a:off x="1905000" y="57912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07"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08"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09"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0"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1"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2"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72713"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4"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5"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6"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72717"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8"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72719"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20"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72721"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22"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23"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72724"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72725"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2726"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72727"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38" name="Rectangle 37"/>
          <p:cNvSpPr/>
          <p:nvPr/>
        </p:nvSpPr>
        <p:spPr bwMode="auto">
          <a:xfrm>
            <a:off x="19050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29"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32"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34"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35" name="TextBox 48"/>
          <p:cNvSpPr txBox="1">
            <a:spLocks noChangeArrowheads="1"/>
          </p:cNvSpPr>
          <p:nvPr/>
        </p:nvSpPr>
        <p:spPr bwMode="auto">
          <a:xfrm>
            <a:off x="2971800" y="56451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2736" name="Freeform 49"/>
          <p:cNvSpPr>
            <a:spLocks noChangeArrowheads="1"/>
          </p:cNvSpPr>
          <p:nvPr/>
        </p:nvSpPr>
        <p:spPr bwMode="auto">
          <a:xfrm>
            <a:off x="1062038" y="1752600"/>
            <a:ext cx="830262" cy="3938588"/>
          </a:xfrm>
          <a:custGeom>
            <a:avLst/>
            <a:gdLst>
              <a:gd name="T0" fmla="*/ 39733 w 829359"/>
              <a:gd name="T1" fmla="*/ 0 h 3939220"/>
              <a:gd name="T2" fmla="*/ 0 w 829359"/>
              <a:gd name="T3" fmla="*/ 3913682 h 3939220"/>
              <a:gd name="T4" fmla="*/ 847609 w 829359"/>
              <a:gd name="T5" fmla="*/ 392660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37" name="Freeform 50"/>
          <p:cNvSpPr>
            <a:spLocks noChangeArrowheads="1"/>
          </p:cNvSpPr>
          <p:nvPr/>
        </p:nvSpPr>
        <p:spPr bwMode="auto">
          <a:xfrm>
            <a:off x="4354513" y="3187700"/>
            <a:ext cx="361950" cy="2487613"/>
          </a:xfrm>
          <a:custGeom>
            <a:avLst/>
            <a:gdLst>
              <a:gd name="T0" fmla="*/ 0 w 362845"/>
              <a:gd name="T1" fmla="*/ 2481635 h 2487928"/>
              <a:gd name="T2" fmla="*/ 345359 w 362845"/>
              <a:gd name="T3" fmla="*/ 2481635 h 2487928"/>
              <a:gd name="T4" fmla="*/ 34535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38" name="Text Box 66"/>
          <p:cNvSpPr txBox="1">
            <a:spLocks noChangeArrowheads="1"/>
          </p:cNvSpPr>
          <p:nvPr/>
        </p:nvSpPr>
        <p:spPr bwMode="auto">
          <a:xfrm>
            <a:off x="1752600" y="50133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sp>
        <p:nvSpPr>
          <p:cNvPr id="35" name="Rectangle 34"/>
          <p:cNvSpPr/>
          <p:nvPr/>
        </p:nvSpPr>
        <p:spPr bwMode="auto">
          <a:xfrm>
            <a:off x="0" y="685800"/>
            <a:ext cx="7696200" cy="5791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40" name="Title 1"/>
          <p:cNvSpPr>
            <a:spLocks noGrp="1"/>
          </p:cNvSpPr>
          <p:nvPr>
            <p:ph type="title"/>
          </p:nvPr>
        </p:nvSpPr>
        <p:spPr>
          <a:xfrm>
            <a:off x="345625" y="76200"/>
            <a:ext cx="7807775" cy="533400"/>
          </a:xfrm>
        </p:spPr>
        <p:txBody>
          <a:bodyPr>
            <a:normAutofit fontScale="90000"/>
          </a:bodyPr>
          <a:lstStyle/>
          <a:p>
            <a:r>
              <a:rPr lang="en-US" dirty="0">
                <a:latin typeface="Helvetica" charset="0"/>
                <a:ea typeface="ＭＳ Ｐゴシック" charset="0"/>
                <a:cs typeface="ＭＳ Ｐゴシック" charset="0"/>
              </a:rPr>
              <a:t>Putting Everything Together: Cache</a:t>
            </a:r>
          </a:p>
        </p:txBody>
      </p:sp>
      <p:sp>
        <p:nvSpPr>
          <p:cNvPr id="72741" name="Rectangle 98"/>
          <p:cNvSpPr>
            <a:spLocks noChangeArrowheads="1"/>
          </p:cNvSpPr>
          <p:nvPr/>
        </p:nvSpPr>
        <p:spPr bwMode="auto">
          <a:xfrm>
            <a:off x="5257800" y="28225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72742"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72745" name="Text Box 100"/>
          <p:cNvSpPr txBox="1">
            <a:spLocks noChangeArrowheads="1"/>
          </p:cNvSpPr>
          <p:nvPr/>
        </p:nvSpPr>
        <p:spPr bwMode="auto">
          <a:xfrm>
            <a:off x="6286499" y="1031876"/>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dirty="0">
                <a:latin typeface="Helvetica" charset="0"/>
                <a:cs typeface="Helvetica" charset="0"/>
              </a:rPr>
              <a:t>Physical </a:t>
            </a:r>
          </a:p>
          <a:p>
            <a:pPr eaLnBrk="1" hangingPunct="1"/>
            <a:r>
              <a:rPr lang="en-US" sz="1800" b="0" dirty="0">
                <a:latin typeface="Helvetica" charset="0"/>
                <a:cs typeface="Helvetica" charset="0"/>
              </a:rPr>
              <a:t>Memory:</a:t>
            </a:r>
          </a:p>
        </p:txBody>
      </p:sp>
      <p:sp>
        <p:nvSpPr>
          <p:cNvPr id="72746" name="Freeform 83"/>
          <p:cNvSpPr>
            <a:spLocks noChangeArrowheads="1"/>
          </p:cNvSpPr>
          <p:nvPr/>
        </p:nvSpPr>
        <p:spPr bwMode="auto">
          <a:xfrm>
            <a:off x="3368675" y="1244600"/>
            <a:ext cx="2436813" cy="1541463"/>
          </a:xfrm>
          <a:custGeom>
            <a:avLst/>
            <a:gdLst>
              <a:gd name="T0" fmla="*/ 0 w 2436241"/>
              <a:gd name="T1" fmla="*/ 0 h 1541997"/>
              <a:gd name="T2" fmla="*/ 2018056 w 2436241"/>
              <a:gd name="T3" fmla="*/ 373186 h 1541997"/>
              <a:gd name="T4" fmla="*/ 2447706 w 2436241"/>
              <a:gd name="T5" fmla="*/ 1531352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2747"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72748"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49"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50"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grpSp>
        <p:nvGrpSpPr>
          <p:cNvPr id="2" name="Group 141"/>
          <p:cNvGrpSpPr>
            <a:grpSpLocks/>
          </p:cNvGrpSpPr>
          <p:nvPr/>
        </p:nvGrpSpPr>
        <p:grpSpPr bwMode="auto">
          <a:xfrm>
            <a:off x="4953000" y="4267200"/>
            <a:ext cx="2667000" cy="2209800"/>
            <a:chOff x="4953000" y="4267200"/>
            <a:chExt cx="2667000" cy="2209800"/>
          </a:xfrm>
        </p:grpSpPr>
        <p:sp>
          <p:nvSpPr>
            <p:cNvPr id="72761"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64" name="TextBox 63"/>
            <p:cNvSpPr txBox="1">
              <a:spLocks noChangeArrowheads="1"/>
            </p:cNvSpPr>
            <p:nvPr/>
          </p:nvSpPr>
          <p:spPr bwMode="auto">
            <a:xfrm>
              <a:off x="6248400" y="5562600"/>
              <a:ext cx="38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72765"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6"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7"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68"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71"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2"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3"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4"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77"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8"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79"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780"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3"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84"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6"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89"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0"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1"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792"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3"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tag:</a:t>
              </a:r>
            </a:p>
          </p:txBody>
        </p:sp>
        <p:sp>
          <p:nvSpPr>
            <p:cNvPr id="72794"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2797"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8"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2799"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72800"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grpSp>
      <p:sp>
        <p:nvSpPr>
          <p:cNvPr id="72752" name="Text Box 66"/>
          <p:cNvSpPr txBox="1">
            <a:spLocks noChangeArrowheads="1"/>
          </p:cNvSpPr>
          <p:nvPr/>
        </p:nvSpPr>
        <p:spPr bwMode="auto">
          <a:xfrm>
            <a:off x="5257800" y="396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cache:</a:t>
            </a:r>
          </a:p>
        </p:txBody>
      </p:sp>
      <p:sp>
        <p:nvSpPr>
          <p:cNvPr id="135" name="Freeform 134"/>
          <p:cNvSpPr>
            <a:spLocks noChangeArrowheads="1"/>
          </p:cNvSpPr>
          <p:nvPr/>
        </p:nvSpPr>
        <p:spPr bwMode="auto">
          <a:xfrm>
            <a:off x="4392613" y="3965575"/>
            <a:ext cx="946150" cy="1438275"/>
          </a:xfrm>
          <a:custGeom>
            <a:avLst/>
            <a:gdLst>
              <a:gd name="T0" fmla="*/ 949249 w 945987"/>
              <a:gd name="T1" fmla="*/ 0 h 1438333"/>
              <a:gd name="T2" fmla="*/ 949249 w 945987"/>
              <a:gd name="T3" fmla="*/ 246001 h 1438333"/>
              <a:gd name="T4" fmla="*/ 0 w 945987"/>
              <a:gd name="T5" fmla="*/ 233063 h 1438333"/>
              <a:gd name="T6" fmla="*/ 0 w 945987"/>
              <a:gd name="T7" fmla="*/ 1424235 h 1438333"/>
              <a:gd name="T8" fmla="*/ 689184 w 945987"/>
              <a:gd name="T9" fmla="*/ 1437173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Lst>
            <a:ahLst/>
            <a:cxnLst>
              <a:cxn ang="T10">
                <a:pos x="T0" y="T1"/>
              </a:cxn>
              <a:cxn ang="T11">
                <a:pos x="T2" y="T3"/>
              </a:cxn>
              <a:cxn ang="T12">
                <a:pos x="T4" y="T5"/>
              </a:cxn>
              <a:cxn ang="T13">
                <a:pos x="T6" y="T7"/>
              </a:cxn>
              <a:cxn ang="T14">
                <a:pos x="T8" y="T9"/>
              </a:cxn>
            </a:cxnLst>
            <a:rect l="T15" t="T16" r="T17" b="T18"/>
            <a:pathLst>
              <a:path w="945987" h="1438333">
                <a:moveTo>
                  <a:pt x="945987" y="0"/>
                </a:moveTo>
                <a:lnTo>
                  <a:pt x="945987" y="246201"/>
                </a:lnTo>
                <a:lnTo>
                  <a:pt x="0" y="233243"/>
                </a:lnTo>
                <a:lnTo>
                  <a:pt x="0" y="1425375"/>
                </a:lnTo>
                <a:lnTo>
                  <a:pt x="686812" y="143833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 name="Group 140"/>
          <p:cNvGrpSpPr>
            <a:grpSpLocks/>
          </p:cNvGrpSpPr>
          <p:nvPr/>
        </p:nvGrpSpPr>
        <p:grpSpPr bwMode="auto">
          <a:xfrm>
            <a:off x="4267200" y="3276600"/>
            <a:ext cx="2438400" cy="685800"/>
            <a:chOff x="4267200" y="3276600"/>
            <a:chExt cx="2438400" cy="685800"/>
          </a:xfrm>
        </p:grpSpPr>
        <p:sp>
          <p:nvSpPr>
            <p:cNvPr id="72757" name="Rectangle 98"/>
            <p:cNvSpPr>
              <a:spLocks noChangeArrowheads="1"/>
            </p:cNvSpPr>
            <p:nvPr/>
          </p:nvSpPr>
          <p:spPr bwMode="auto">
            <a:xfrm>
              <a:off x="4953000" y="3584575"/>
              <a:ext cx="9144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index</a:t>
              </a:r>
            </a:p>
          </p:txBody>
        </p:sp>
        <p:sp>
          <p:nvSpPr>
            <p:cNvPr id="72758"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byte</a:t>
              </a:r>
            </a:p>
          </p:txBody>
        </p:sp>
        <p:sp>
          <p:nvSpPr>
            <p:cNvPr id="72759"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grpSp>
      <p:sp>
        <p:nvSpPr>
          <p:cNvPr id="136" name="Freeform 135"/>
          <p:cNvSpPr>
            <a:spLocks noChangeArrowheads="1"/>
          </p:cNvSpPr>
          <p:nvPr/>
        </p:nvSpPr>
        <p:spPr bwMode="auto">
          <a:xfrm>
            <a:off x="4600575" y="3990975"/>
            <a:ext cx="733425" cy="1266825"/>
          </a:xfrm>
          <a:custGeom>
            <a:avLst/>
            <a:gdLst>
              <a:gd name="T0" fmla="*/ 3911 w 790482"/>
              <a:gd name="T1" fmla="*/ 0 h 1256923"/>
              <a:gd name="T2" fmla="*/ 0 w 790482"/>
              <a:gd name="T3" fmla="*/ 1412069 h 1256923"/>
              <a:gd name="T4" fmla="*/ 238514 w 790482"/>
              <a:gd name="T5" fmla="*/ 1426780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cxnSp>
        <p:nvCxnSpPr>
          <p:cNvPr id="138" name="Straight Arrow Connector 137"/>
          <p:cNvCxnSpPr>
            <a:cxnSpLocks noChangeShapeType="1"/>
            <a:stCxn id="72758" idx="2"/>
            <a:endCxn id="106" idx="0"/>
          </p:cNvCxnSpPr>
          <p:nvPr/>
        </p:nvCxnSpPr>
        <p:spPr bwMode="auto">
          <a:xfrm rot="16200000" flipH="1">
            <a:off x="6018212" y="42275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23</a:t>
            </a:fld>
            <a:endParaRPr lang="en-US"/>
          </a:p>
        </p:txBody>
      </p:sp>
    </p:spTree>
    <p:extLst>
      <p:ext uri="{BB962C8B-B14F-4D97-AF65-F5344CB8AC3E}">
        <p14:creationId xmlns:p14="http://schemas.microsoft.com/office/powerpoint/2010/main" val="172120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1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1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Projects</a:t>
            </a:r>
            <a:endParaRPr lang="en-US" dirty="0"/>
          </a:p>
        </p:txBody>
      </p:sp>
      <p:sp>
        <p:nvSpPr>
          <p:cNvPr id="3" name="Content Placeholder 2"/>
          <p:cNvSpPr>
            <a:spLocks noGrp="1"/>
          </p:cNvSpPr>
          <p:nvPr>
            <p:ph idx="1"/>
          </p:nvPr>
        </p:nvSpPr>
        <p:spPr>
          <a:xfrm>
            <a:off x="457200" y="1088571"/>
            <a:ext cx="8229600" cy="5343369"/>
          </a:xfrm>
        </p:spPr>
        <p:txBody>
          <a:bodyPr>
            <a:normAutofit fontScale="92500" lnSpcReduction="20000"/>
          </a:bodyPr>
          <a:lstStyle/>
          <a:p>
            <a:r>
              <a:rPr lang="en-US" dirty="0" smtClean="0"/>
              <a:t>Project 1</a:t>
            </a:r>
          </a:p>
          <a:p>
            <a:pPr lvl="1"/>
            <a:r>
              <a:rPr lang="en-US" dirty="0" smtClean="0"/>
              <a:t>deep understanding of OS structure, threads, thread implementation, synchronization, scheduling, and interactions of scheduling and synchronization</a:t>
            </a:r>
          </a:p>
          <a:p>
            <a:pPr lvl="1"/>
            <a:r>
              <a:rPr lang="en-US" dirty="0" smtClean="0"/>
              <a:t>work effectively in a team</a:t>
            </a:r>
          </a:p>
          <a:p>
            <a:pPr lvl="2"/>
            <a:r>
              <a:rPr lang="en-US" dirty="0" smtClean="0"/>
              <a:t>effective teams work together with a plan</a:t>
            </a:r>
          </a:p>
          <a:p>
            <a:pPr marL="914400" lvl="2" indent="0">
              <a:buNone/>
            </a:pPr>
            <a:r>
              <a:rPr lang="en-US" i="1" dirty="0" smtClean="0"/>
              <a:t>=&gt; schedule three 1-hour joint work times per week</a:t>
            </a:r>
          </a:p>
          <a:p>
            <a:r>
              <a:rPr lang="en-US" dirty="0" smtClean="0"/>
              <a:t>Project 2</a:t>
            </a:r>
          </a:p>
          <a:p>
            <a:pPr lvl="1"/>
            <a:r>
              <a:rPr lang="en-US" dirty="0" smtClean="0"/>
              <a:t>exe load and VAS creation provided for you</a:t>
            </a:r>
          </a:p>
          <a:p>
            <a:pPr lvl="1"/>
            <a:r>
              <a:rPr lang="en-US" dirty="0" err="1" smtClean="0"/>
              <a:t>syscall</a:t>
            </a:r>
            <a:r>
              <a:rPr lang="en-US" dirty="0" smtClean="0"/>
              <a:t> processing, FORK+EXEC, file descriptors backing user file handles, ARGV</a:t>
            </a:r>
          </a:p>
          <a:p>
            <a:pPr lvl="2"/>
            <a:r>
              <a:rPr lang="en-US" dirty="0" smtClean="0"/>
              <a:t>registers &amp; stack frames</a:t>
            </a:r>
          </a:p>
          <a:p>
            <a:pPr lvl="1"/>
            <a:r>
              <a:rPr lang="en-US" dirty="0" smtClean="0"/>
              <a:t>two development threads for team</a:t>
            </a:r>
          </a:p>
          <a:p>
            <a:pPr lvl="2"/>
            <a:r>
              <a:rPr lang="en-US" dirty="0" smtClean="0"/>
              <a:t>but still need to work together</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24</a:t>
            </a:fld>
            <a:endParaRPr lang="en-US"/>
          </a:p>
        </p:txBody>
      </p:sp>
    </p:spTree>
    <p:extLst>
      <p:ext uri="{BB962C8B-B14F-4D97-AF65-F5344CB8AC3E}">
        <p14:creationId xmlns:p14="http://schemas.microsoft.com/office/powerpoint/2010/main" val="37940014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 the disk level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25</a:t>
            </a:fld>
            <a:endParaRPr lang="en-US"/>
          </a:p>
        </p:txBody>
      </p:sp>
    </p:spTree>
    <p:extLst>
      <p:ext uri="{BB962C8B-B14F-4D97-AF65-F5344CB8AC3E}">
        <p14:creationId xmlns:p14="http://schemas.microsoft.com/office/powerpoint/2010/main" val="195244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Reacall</a:t>
            </a:r>
            <a:r>
              <a:rPr lang="en-US" dirty="0" smtClean="0"/>
              <a:t>: the most basic OS function</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26</a:t>
            </a:fld>
            <a:endParaRPr lang="en-US"/>
          </a:p>
        </p:txBody>
      </p:sp>
      <p:pic>
        <p:nvPicPr>
          <p:cNvPr id="7" name="Picture 6"/>
          <p:cNvPicPr>
            <a:picLocks noChangeAspect="1"/>
          </p:cNvPicPr>
          <p:nvPr/>
        </p:nvPicPr>
        <p:blipFill>
          <a:blip r:embed="rId2"/>
          <a:stretch>
            <a:fillRect/>
          </a:stretch>
        </p:blipFill>
        <p:spPr>
          <a:xfrm>
            <a:off x="774719" y="1127124"/>
            <a:ext cx="7019905" cy="5264929"/>
          </a:xfrm>
          <a:prstGeom prst="rect">
            <a:avLst/>
          </a:prstGeom>
          <a:ln>
            <a:solidFill>
              <a:srgbClr val="4F81BD"/>
            </a:solidFill>
          </a:ln>
        </p:spPr>
      </p:pic>
    </p:spTree>
    <p:extLst>
      <p:ext uri="{BB962C8B-B14F-4D97-AF65-F5344CB8AC3E}">
        <p14:creationId xmlns:p14="http://schemas.microsoft.com/office/powerpoint/2010/main" val="1952974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 executable into memory</a:t>
            </a:r>
            <a:endParaRPr lang="en-US" dirty="0"/>
          </a:p>
        </p:txBody>
      </p:sp>
      <p:sp>
        <p:nvSpPr>
          <p:cNvPr id="3" name="Content Placeholder 2"/>
          <p:cNvSpPr>
            <a:spLocks noGrp="1"/>
          </p:cNvSpPr>
          <p:nvPr>
            <p:ph idx="1"/>
          </p:nvPr>
        </p:nvSpPr>
        <p:spPr>
          <a:xfrm>
            <a:off x="457200" y="4442935"/>
            <a:ext cx="8229600" cy="1861359"/>
          </a:xfrm>
        </p:spPr>
        <p:txBody>
          <a:bodyPr>
            <a:normAutofit fontScale="70000" lnSpcReduction="20000"/>
          </a:bodyPr>
          <a:lstStyle/>
          <a:p>
            <a:r>
              <a:rPr lang="en-US" dirty="0" smtClean="0"/>
              <a:t>.exe</a:t>
            </a:r>
          </a:p>
          <a:p>
            <a:pPr lvl="1"/>
            <a:r>
              <a:rPr lang="en-US" dirty="0" smtClean="0"/>
              <a:t>lives on disk in the file system</a:t>
            </a:r>
          </a:p>
          <a:p>
            <a:pPr lvl="1"/>
            <a:r>
              <a:rPr lang="en-US" dirty="0" smtClean="0"/>
              <a:t>contains contents of code &amp; data segments, relocation entries and symbols</a:t>
            </a:r>
          </a:p>
          <a:p>
            <a:pPr lvl="1"/>
            <a:r>
              <a:rPr lang="en-US" dirty="0" smtClean="0"/>
              <a:t>OS loads it into memory, initializes registers (and initial stack pointer)</a:t>
            </a:r>
          </a:p>
          <a:p>
            <a:pPr lvl="1"/>
            <a:r>
              <a:rPr lang="en-US" dirty="0" smtClean="0"/>
              <a:t>program  sets up stack and heap upon initialization: CRT0</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27</a:t>
            </a:fld>
            <a:endParaRPr lang="en-US"/>
          </a:p>
        </p:txBody>
      </p:sp>
      <p:sp>
        <p:nvSpPr>
          <p:cNvPr id="7" name="Can 6"/>
          <p:cNvSpPr/>
          <p:nvPr/>
        </p:nvSpPr>
        <p:spPr>
          <a:xfrm>
            <a:off x="682626" y="1381125"/>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92734" y="1500226"/>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84517" y="1011793"/>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391179" y="1075293"/>
            <a:ext cx="974996" cy="369332"/>
          </a:xfrm>
          <a:prstGeom prst="rect">
            <a:avLst/>
          </a:prstGeom>
          <a:noFill/>
        </p:spPr>
        <p:txBody>
          <a:bodyPr wrap="none" rtlCol="0">
            <a:spAutoFit/>
          </a:bodyPr>
          <a:lstStyle/>
          <a:p>
            <a:r>
              <a:rPr lang="en-US" dirty="0" smtClean="0"/>
              <a:t>memory</a:t>
            </a:r>
            <a:endParaRPr lang="en-US" dirty="0"/>
          </a:p>
        </p:txBody>
      </p:sp>
      <p:grpSp>
        <p:nvGrpSpPr>
          <p:cNvPr id="19" name="Group 18"/>
          <p:cNvGrpSpPr/>
          <p:nvPr/>
        </p:nvGrpSpPr>
        <p:grpSpPr>
          <a:xfrm>
            <a:off x="1621738" y="2000250"/>
            <a:ext cx="1346888" cy="2045732"/>
            <a:chOff x="1621738" y="2000250"/>
            <a:chExt cx="1346888" cy="2045732"/>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998685" y="3297793"/>
              <a:ext cx="640132" cy="369332"/>
            </a:xfrm>
            <a:prstGeom prst="rect">
              <a:avLst/>
            </a:prstGeom>
            <a:noFill/>
          </p:spPr>
          <p:txBody>
            <a:bodyPr wrap="none" rtlCol="0">
              <a:spAutoFit/>
            </a:bodyPr>
            <a:lstStyle/>
            <a:p>
              <a:r>
                <a:rPr lang="en-US" dirty="0" smtClean="0"/>
                <a:t>code</a:t>
              </a:r>
              <a:endParaRPr lang="en-US" dirty="0"/>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016550" y="2735818"/>
              <a:ext cx="604402" cy="369332"/>
            </a:xfrm>
            <a:prstGeom prst="rect">
              <a:avLst/>
            </a:prstGeom>
            <a:noFill/>
          </p:spPr>
          <p:txBody>
            <a:bodyPr wrap="none" rtlCol="0">
              <a:spAutoFit/>
            </a:bodyPr>
            <a:lstStyle/>
            <a:p>
              <a:r>
                <a:rPr lang="en-US" dirty="0" smtClean="0"/>
                <a:t>data</a:t>
              </a:r>
              <a:endParaRPr lang="en-US" dirty="0"/>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043206" y="2123043"/>
              <a:ext cx="551090" cy="369332"/>
            </a:xfrm>
            <a:prstGeom prst="rect">
              <a:avLst/>
            </a:prstGeom>
            <a:noFill/>
          </p:spPr>
          <p:txBody>
            <a:bodyPr wrap="none" rtlCol="0">
              <a:spAutoFit/>
            </a:bodyPr>
            <a:lstStyle/>
            <a:p>
              <a:r>
                <a:rPr lang="en-US" dirty="0" smtClean="0"/>
                <a:t>info</a:t>
              </a:r>
              <a:endParaRPr lang="en-US" dirty="0"/>
            </a:p>
          </p:txBody>
        </p:sp>
        <p:sp>
          <p:nvSpPr>
            <p:cNvPr id="18" name="TextBox 17"/>
            <p:cNvSpPr txBox="1"/>
            <p:nvPr/>
          </p:nvSpPr>
          <p:spPr>
            <a:xfrm>
              <a:off x="1704045" y="3676650"/>
              <a:ext cx="514346" cy="369332"/>
            </a:xfrm>
            <a:prstGeom prst="rect">
              <a:avLst/>
            </a:prstGeom>
            <a:noFill/>
          </p:spPr>
          <p:txBody>
            <a:bodyPr wrap="none" rtlCol="0">
              <a:spAutoFit/>
            </a:bodyPr>
            <a:lstStyle/>
            <a:p>
              <a:r>
                <a:rPr lang="en-US" dirty="0" smtClean="0"/>
                <a:t>exe</a:t>
              </a:r>
              <a:endParaRPr lang="en-US" dirty="0"/>
            </a:p>
          </p:txBody>
        </p:sp>
      </p:grpSp>
      <p:sp>
        <p:nvSpPr>
          <p:cNvPr id="20" name="Right Arrow 19"/>
          <p:cNvSpPr/>
          <p:nvPr/>
        </p:nvSpPr>
        <p:spPr>
          <a:xfrm>
            <a:off x="3124200" y="2905125"/>
            <a:ext cx="1971675"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140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462419"/>
          </a:xfrm>
        </p:spPr>
        <p:txBody>
          <a:bodyPr>
            <a:normAutofit fontScale="77500" lnSpcReduction="20000"/>
          </a:bodyPr>
          <a:lstStyle/>
          <a:p>
            <a:r>
              <a:rPr lang="en-US" dirty="0"/>
              <a:t>U</a:t>
            </a:r>
            <a:r>
              <a:rPr lang="en-US" dirty="0" smtClean="0"/>
              <a:t>tilized pages in the VAS are backed by a page block on disk</a:t>
            </a:r>
            <a:endParaRPr lang="en-US" dirty="0"/>
          </a:p>
          <a:p>
            <a:pPr lvl="1"/>
            <a:r>
              <a:rPr lang="en-US" dirty="0" smtClean="0"/>
              <a:t>called the backing store</a:t>
            </a:r>
          </a:p>
          <a:p>
            <a:pPr lvl="1"/>
            <a:r>
              <a:rPr lang="en-US" dirty="0" smtClean="0"/>
              <a:t>typically in an optimized block store, but can think of it like a file</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28</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34444" y="999170"/>
            <a:ext cx="1326004" cy="369332"/>
          </a:xfrm>
          <a:prstGeom prst="rect">
            <a:avLst/>
          </a:prstGeom>
          <a:noFill/>
        </p:spPr>
        <p:txBody>
          <a:bodyPr wrap="none" rtlCol="0">
            <a:spAutoFit/>
          </a:bodyPr>
          <a:lstStyle/>
          <a:p>
            <a:r>
              <a:rPr lang="en-US" dirty="0" smtClean="0"/>
              <a:t>process VAS</a:t>
            </a:r>
            <a:endParaRPr lang="en-US" dirty="0"/>
          </a:p>
        </p:txBody>
      </p:sp>
      <p:sp>
        <p:nvSpPr>
          <p:cNvPr id="46" name="Rectangle 45"/>
          <p:cNvSpPr/>
          <p:nvPr/>
        </p:nvSpPr>
        <p:spPr>
          <a:xfrm>
            <a:off x="6616508" y="302164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63643" y="2901588"/>
            <a:ext cx="582211" cy="369332"/>
          </a:xfrm>
          <a:prstGeom prst="rect">
            <a:avLst/>
          </a:prstGeom>
          <a:noFill/>
        </p:spPr>
        <p:txBody>
          <a:bodyPr wrap="none" rtlCol="0">
            <a:spAutoFit/>
          </a:bodyPr>
          <a:lstStyle/>
          <a:p>
            <a:r>
              <a:rPr lang="en-US" dirty="0" err="1" smtClean="0"/>
              <a:t>sbrk</a:t>
            </a:r>
            <a:endParaRPr lang="en-US" dirty="0"/>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14287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317500" y="4591126"/>
            <a:ext cx="8369300" cy="1840814"/>
          </a:xfrm>
        </p:spPr>
        <p:txBody>
          <a:bodyPr>
            <a:normAutofit fontScale="92500" lnSpcReduction="20000"/>
          </a:bodyPr>
          <a:lstStyle/>
          <a:p>
            <a:r>
              <a:rPr lang="en-US" dirty="0" smtClean="0"/>
              <a:t>User Page table maps entire VAS</a:t>
            </a:r>
          </a:p>
          <a:p>
            <a:r>
              <a:rPr lang="en-US" dirty="0" smtClean="0"/>
              <a:t>All the utilized regions are backed on disk</a:t>
            </a:r>
          </a:p>
          <a:p>
            <a:pPr lvl="1"/>
            <a:r>
              <a:rPr lang="en-US" dirty="0" smtClean="0"/>
              <a:t>swapped into and out of memory as needed</a:t>
            </a:r>
          </a:p>
          <a:p>
            <a:r>
              <a:rPr lang="en-US" dirty="0" smtClean="0"/>
              <a:t>For </a:t>
            </a:r>
            <a:r>
              <a:rPr lang="en-US" i="1" dirty="0" smtClean="0"/>
              <a:t>every</a:t>
            </a:r>
            <a:r>
              <a:rPr lang="en-US" dirty="0" smtClean="0"/>
              <a:t> process</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29</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17872" y="1050047"/>
            <a:ext cx="1877587" cy="369332"/>
          </a:xfrm>
          <a:prstGeom prst="rect">
            <a:avLst/>
          </a:prstGeom>
          <a:noFill/>
        </p:spPr>
        <p:txBody>
          <a:bodyPr wrap="none" rtlCol="0">
            <a:spAutoFit/>
          </a:bodyPr>
          <a:lstStyle/>
          <a:p>
            <a:r>
              <a:rPr lang="en-US" dirty="0" smtClean="0"/>
              <a:t>process VAS (GBs)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2" name="Group 61"/>
          <p:cNvGrpSpPr/>
          <p:nvPr/>
        </p:nvGrpSpPr>
        <p:grpSpPr>
          <a:xfrm>
            <a:off x="1826868" y="3174561"/>
            <a:ext cx="1056103" cy="476250"/>
            <a:chOff x="4133850" y="3404709"/>
            <a:chExt cx="1056103" cy="476250"/>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5" name="Group 64"/>
          <p:cNvGrpSpPr/>
          <p:nvPr/>
        </p:nvGrpSpPr>
        <p:grpSpPr>
          <a:xfrm>
            <a:off x="1826868" y="2694104"/>
            <a:ext cx="1056103" cy="369332"/>
            <a:chOff x="4133850" y="3511627"/>
            <a:chExt cx="1056103" cy="369332"/>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8" name="Group 67"/>
          <p:cNvGrpSpPr/>
          <p:nvPr/>
        </p:nvGrpSpPr>
        <p:grpSpPr>
          <a:xfrm>
            <a:off x="1826868" y="2196738"/>
            <a:ext cx="1056103" cy="369332"/>
            <a:chOff x="4133850" y="3404709"/>
            <a:chExt cx="1056103" cy="369332"/>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Tree>
    <p:extLst>
      <p:ext uri="{BB962C8B-B14F-4D97-AF65-F5344CB8AC3E}">
        <p14:creationId xmlns:p14="http://schemas.microsoft.com/office/powerpoint/2010/main" val="191337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25413" y="0"/>
            <a:ext cx="8775700" cy="762000"/>
          </a:xfrm>
          <a:noFill/>
        </p:spPr>
        <p:txBody>
          <a:bodyPr wrap="none" lIns="63500" tIns="25400" rIns="63500" bIns="25400" anchor="t"/>
          <a:lstStyle/>
          <a:p>
            <a:r>
              <a:rPr lang="en-US" altLang="ko-KR">
                <a:latin typeface="Helvetica" charset="0"/>
                <a:ea typeface="Gulim" charset="0"/>
                <a:cs typeface="Gulim" charset="0"/>
              </a:rPr>
              <a:t>Review: Memory Hierarchy</a:t>
            </a:r>
          </a:p>
        </p:txBody>
      </p:sp>
      <p:sp>
        <p:nvSpPr>
          <p:cNvPr id="726019" name="Rectangle 3"/>
          <p:cNvSpPr>
            <a:spLocks noGrp="1" noChangeArrowheads="1"/>
          </p:cNvSpPr>
          <p:nvPr>
            <p:ph type="body" idx="1"/>
          </p:nvPr>
        </p:nvSpPr>
        <p:spPr>
          <a:xfrm>
            <a:off x="78513" y="888127"/>
            <a:ext cx="8991600" cy="1159292"/>
          </a:xfrm>
          <a:noFill/>
        </p:spPr>
        <p:txBody>
          <a:bodyPr lIns="63500" tIns="25400" rIns="63500" bIns="25400">
            <a:spAutoFit/>
          </a:bodyPr>
          <a:lstStyle/>
          <a:p>
            <a:r>
              <a:rPr lang="en-US" altLang="ko-KR" sz="2400" dirty="0">
                <a:latin typeface="Helvetica" charset="0"/>
                <a:ea typeface="Gulim" charset="0"/>
                <a:cs typeface="Gulim" charset="0"/>
              </a:rPr>
              <a:t>Take advantage of the principle of locality to:</a:t>
            </a:r>
          </a:p>
          <a:p>
            <a:pPr lvl="1"/>
            <a:r>
              <a:rPr lang="en-US" altLang="ko-KR" sz="2000" dirty="0">
                <a:latin typeface="Helvetica" charset="0"/>
                <a:ea typeface="Gulim" charset="0"/>
                <a:cs typeface="Gulim" charset="0"/>
              </a:rPr>
              <a:t>Present as much memory as in the cheapest technology</a:t>
            </a:r>
          </a:p>
          <a:p>
            <a:pPr lvl="1"/>
            <a:r>
              <a:rPr lang="en-US" altLang="ko-KR" sz="2000" dirty="0">
                <a:latin typeface="Helvetica" charset="0"/>
                <a:ea typeface="Gulim" charset="0"/>
                <a:cs typeface="Gulim" charset="0"/>
              </a:rPr>
              <a:t>Provide access at speed offered by the fastest technology</a:t>
            </a:r>
          </a:p>
        </p:txBody>
      </p:sp>
      <p:sp>
        <p:nvSpPr>
          <p:cNvPr id="12292" name="Rectangle 16"/>
          <p:cNvSpPr>
            <a:spLocks noChangeArrowheads="1"/>
          </p:cNvSpPr>
          <p:nvPr/>
        </p:nvSpPr>
        <p:spPr bwMode="auto">
          <a:xfrm>
            <a:off x="3497263" y="379434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400969" y="427297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95400" y="261007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6" name="Rectangle 5"/>
          <p:cNvSpPr>
            <a:spLocks noChangeArrowheads="1"/>
          </p:cNvSpPr>
          <p:nvPr/>
        </p:nvSpPr>
        <p:spPr bwMode="auto">
          <a:xfrm>
            <a:off x="1370013" y="2594196"/>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7" name="Rectangle 6"/>
          <p:cNvSpPr>
            <a:spLocks noChangeArrowheads="1"/>
          </p:cNvSpPr>
          <p:nvPr/>
        </p:nvSpPr>
        <p:spPr bwMode="auto">
          <a:xfrm>
            <a:off x="1295400" y="398325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8" name="Rectangle 7"/>
          <p:cNvSpPr>
            <a:spLocks noChangeArrowheads="1"/>
          </p:cNvSpPr>
          <p:nvPr/>
        </p:nvSpPr>
        <p:spPr bwMode="auto">
          <a:xfrm>
            <a:off x="1376363" y="3959446"/>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9" name="Rectangle 8"/>
          <p:cNvSpPr>
            <a:spLocks noChangeArrowheads="1"/>
          </p:cNvSpPr>
          <p:nvPr/>
        </p:nvSpPr>
        <p:spPr bwMode="auto">
          <a:xfrm>
            <a:off x="7086600" y="230050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143000" y="219732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831975" y="221637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303463" y="2300508"/>
            <a:ext cx="4783137" cy="1971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3"/>
          <p:cNvSpPr>
            <a:spLocks noChangeShapeType="1"/>
          </p:cNvSpPr>
          <p:nvPr/>
        </p:nvSpPr>
        <p:spPr bwMode="auto">
          <a:xfrm>
            <a:off x="1839913" y="5288183"/>
            <a:ext cx="5210175"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414838" y="340223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20208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a:t>
            </a:r>
          </a:p>
        </p:txBody>
      </p:sp>
      <p:sp>
        <p:nvSpPr>
          <p:cNvPr id="25616" name="Rectangle 23"/>
          <p:cNvSpPr>
            <a:spLocks noChangeArrowheads="1"/>
          </p:cNvSpPr>
          <p:nvPr/>
        </p:nvSpPr>
        <p:spPr bwMode="auto">
          <a:xfrm>
            <a:off x="7243763" y="5434233"/>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98450" y="5540596"/>
            <a:ext cx="1160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Speed (ns):</a:t>
            </a:r>
          </a:p>
        </p:txBody>
      </p:sp>
      <p:sp>
        <p:nvSpPr>
          <p:cNvPr id="25618" name="Rectangle 25"/>
          <p:cNvSpPr>
            <a:spLocks noChangeArrowheads="1"/>
          </p:cNvSpPr>
          <p:nvPr/>
        </p:nvSpPr>
        <p:spPr bwMode="auto">
          <a:xfrm>
            <a:off x="3444875" y="5519958"/>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10-30</a:t>
            </a:r>
          </a:p>
        </p:txBody>
      </p:sp>
      <p:sp>
        <p:nvSpPr>
          <p:cNvPr id="25619" name="Rectangle 26"/>
          <p:cNvSpPr>
            <a:spLocks noChangeArrowheads="1"/>
          </p:cNvSpPr>
          <p:nvPr/>
        </p:nvSpPr>
        <p:spPr bwMode="auto">
          <a:xfrm>
            <a:off x="4598988" y="5527896"/>
            <a:ext cx="56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a:t>
            </a:r>
          </a:p>
        </p:txBody>
      </p:sp>
      <p:sp>
        <p:nvSpPr>
          <p:cNvPr id="25620" name="Rectangle 27"/>
          <p:cNvSpPr>
            <a:spLocks noChangeArrowheads="1"/>
          </p:cNvSpPr>
          <p:nvPr/>
        </p:nvSpPr>
        <p:spPr bwMode="auto">
          <a:xfrm>
            <a:off x="1270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100Bs</a:t>
            </a:r>
          </a:p>
        </p:txBody>
      </p:sp>
      <p:sp>
        <p:nvSpPr>
          <p:cNvPr id="25621" name="Rectangle 29"/>
          <p:cNvSpPr>
            <a:spLocks noChangeArrowheads="1"/>
          </p:cNvSpPr>
          <p:nvPr/>
        </p:nvSpPr>
        <p:spPr bwMode="auto">
          <a:xfrm>
            <a:off x="152400" y="6110508"/>
            <a:ext cx="1239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Size (bytes):</a:t>
            </a:r>
          </a:p>
        </p:txBody>
      </p:sp>
      <p:sp>
        <p:nvSpPr>
          <p:cNvPr id="25622" name="Rectangle 30"/>
          <p:cNvSpPr>
            <a:spLocks noChangeArrowheads="1"/>
          </p:cNvSpPr>
          <p:nvPr/>
        </p:nvSpPr>
        <p:spPr bwMode="auto">
          <a:xfrm>
            <a:off x="3598863" y="6089871"/>
            <a:ext cx="566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MBs</a:t>
            </a:r>
          </a:p>
        </p:txBody>
      </p:sp>
      <p:sp>
        <p:nvSpPr>
          <p:cNvPr id="25623" name="Rectangle 31"/>
          <p:cNvSpPr>
            <a:spLocks noChangeArrowheads="1"/>
          </p:cNvSpPr>
          <p:nvPr/>
        </p:nvSpPr>
        <p:spPr bwMode="auto">
          <a:xfrm>
            <a:off x="4657725" y="6075583"/>
            <a:ext cx="58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GBs</a:t>
            </a:r>
          </a:p>
        </p:txBody>
      </p:sp>
      <p:sp>
        <p:nvSpPr>
          <p:cNvPr id="25624" name="Rectangle 36"/>
          <p:cNvSpPr>
            <a:spLocks noChangeArrowheads="1"/>
          </p:cNvSpPr>
          <p:nvPr/>
        </p:nvSpPr>
        <p:spPr bwMode="auto">
          <a:xfrm>
            <a:off x="7467600" y="6034308"/>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TBs</a:t>
            </a:r>
          </a:p>
        </p:txBody>
      </p:sp>
      <p:sp>
        <p:nvSpPr>
          <p:cNvPr id="34" name="Rectangle 14"/>
          <p:cNvSpPr>
            <a:spLocks noChangeArrowheads="1"/>
          </p:cNvSpPr>
          <p:nvPr/>
        </p:nvSpPr>
        <p:spPr bwMode="auto">
          <a:xfrm>
            <a:off x="1375604" y="290716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2005013" y="290716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2006600" y="427297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87638" y="410652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84463" y="269523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423988" y="55278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0.3</a:t>
            </a:r>
          </a:p>
        </p:txBody>
      </p:sp>
      <p:sp>
        <p:nvSpPr>
          <p:cNvPr id="25631" name="Rectangle 22"/>
          <p:cNvSpPr>
            <a:spLocks noChangeArrowheads="1"/>
          </p:cNvSpPr>
          <p:nvPr/>
        </p:nvSpPr>
        <p:spPr bwMode="auto">
          <a:xfrm>
            <a:off x="27574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3</a:t>
            </a:r>
          </a:p>
        </p:txBody>
      </p:sp>
      <p:sp>
        <p:nvSpPr>
          <p:cNvPr id="25632" name="Rectangle 27"/>
          <p:cNvSpPr>
            <a:spLocks noChangeArrowheads="1"/>
          </p:cNvSpPr>
          <p:nvPr/>
        </p:nvSpPr>
        <p:spPr bwMode="auto">
          <a:xfrm>
            <a:off x="1905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10kBs</a:t>
            </a:r>
          </a:p>
        </p:txBody>
      </p:sp>
      <p:sp>
        <p:nvSpPr>
          <p:cNvPr id="25633" name="Rectangle 27"/>
          <p:cNvSpPr>
            <a:spLocks noChangeArrowheads="1"/>
          </p:cNvSpPr>
          <p:nvPr/>
        </p:nvSpPr>
        <p:spPr bwMode="auto">
          <a:xfrm>
            <a:off x="2635250" y="6093046"/>
            <a:ext cx="811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100kBs</a:t>
            </a:r>
          </a:p>
        </p:txBody>
      </p:sp>
      <p:sp>
        <p:nvSpPr>
          <p:cNvPr id="25634" name="Rectangle 8"/>
          <p:cNvSpPr>
            <a:spLocks noChangeArrowheads="1"/>
          </p:cNvSpPr>
          <p:nvPr/>
        </p:nvSpPr>
        <p:spPr bwMode="auto">
          <a:xfrm>
            <a:off x="5638800" y="289899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91200" y="5434233"/>
            <a:ext cx="106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819775" y="6075583"/>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100GBs</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3</a:t>
            </a:fld>
            <a:endParaRPr lang="en-US"/>
          </a:p>
        </p:txBody>
      </p:sp>
    </p:spTree>
    <p:extLst>
      <p:ext uri="{BB962C8B-B14F-4D97-AF65-F5344CB8AC3E}">
        <p14:creationId xmlns:p14="http://schemas.microsoft.com/office/powerpoint/2010/main" val="249651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26019">
                                            <p:txEl>
                                              <p:pRg st="1" end="1"/>
                                            </p:txEl>
                                          </p:spTgt>
                                        </p:tgtEl>
                                        <p:attrNameLst>
                                          <p:attrName>style.visibility</p:attrName>
                                        </p:attrNameLst>
                                      </p:cBhvr>
                                      <p:to>
                                        <p:strVal val="visible"/>
                                      </p:to>
                                    </p:set>
                                    <p:anim calcmode="lin" valueType="num">
                                      <p:cBhvr additive="base">
                                        <p:cTn id="11" dur="500" fill="hold"/>
                                        <p:tgtEl>
                                          <p:spTgt spid="7260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260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26019">
                                            <p:txEl>
                                              <p:pRg st="2" end="2"/>
                                            </p:txEl>
                                          </p:spTgt>
                                        </p:tgtEl>
                                        <p:attrNameLst>
                                          <p:attrName>style.visibility</p:attrName>
                                        </p:attrNameLst>
                                      </p:cBhvr>
                                      <p:to>
                                        <p:strVal val="visible"/>
                                      </p:to>
                                    </p:set>
                                    <p:anim calcmode="lin" valueType="num">
                                      <p:cBhvr additive="base">
                                        <p:cTn id="15" dur="500" fill="hold"/>
                                        <p:tgtEl>
                                          <p:spTgt spid="7260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2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701190"/>
          </a:xfrm>
        </p:spPr>
        <p:txBody>
          <a:bodyPr>
            <a:normAutofit fontScale="92500" lnSpcReduction="20000"/>
          </a:bodyPr>
          <a:lstStyle/>
          <a:p>
            <a:r>
              <a:rPr lang="en-US" dirty="0" smtClean="0"/>
              <a:t>User Page table maps entire VAS</a:t>
            </a:r>
          </a:p>
          <a:p>
            <a:pPr lvl="1"/>
            <a:r>
              <a:rPr lang="en-US" dirty="0" smtClean="0"/>
              <a:t>resident pages to the frame in memory they occupy</a:t>
            </a:r>
          </a:p>
          <a:p>
            <a:pPr lvl="1"/>
            <a:r>
              <a:rPr lang="en-US" dirty="0" smtClean="0"/>
              <a:t>the portion of it that the HW needs to access must be resident in memory</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30</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18" name="TextBox 17"/>
          <p:cNvSpPr txBox="1"/>
          <p:nvPr/>
        </p:nvSpPr>
        <p:spPr>
          <a:xfrm>
            <a:off x="5495459" y="1043543"/>
            <a:ext cx="416400" cy="369332"/>
          </a:xfrm>
          <a:prstGeom prst="rect">
            <a:avLst/>
          </a:prstGeom>
          <a:noFill/>
        </p:spPr>
        <p:txBody>
          <a:bodyPr wrap="none" rtlCol="0">
            <a:spAutoFit/>
          </a:bodyPr>
          <a:lstStyle/>
          <a:p>
            <a:r>
              <a:rPr lang="en-US" dirty="0" smtClean="0"/>
              <a:t>PT</a:t>
            </a:r>
            <a:endParaRPr lang="en-US" dirty="0"/>
          </a:p>
        </p:txBody>
      </p:sp>
    </p:spTree>
    <p:extLst>
      <p:ext uri="{BB962C8B-B14F-4D97-AF65-F5344CB8AC3E}">
        <p14:creationId xmlns:p14="http://schemas.microsoft.com/office/powerpoint/2010/main" val="38748344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3" name="Content Placeholder 2"/>
          <p:cNvSpPr>
            <a:spLocks noGrp="1"/>
          </p:cNvSpPr>
          <p:nvPr>
            <p:ph idx="1"/>
          </p:nvPr>
        </p:nvSpPr>
        <p:spPr>
          <a:xfrm>
            <a:off x="457200" y="4730750"/>
            <a:ext cx="8229600" cy="1701190"/>
          </a:xfrm>
        </p:spPr>
        <p:txBody>
          <a:bodyPr>
            <a:normAutofit fontScale="85000" lnSpcReduction="20000"/>
          </a:bodyPr>
          <a:lstStyle/>
          <a:p>
            <a:r>
              <a:rPr lang="en-US" dirty="0" smtClean="0"/>
              <a:t>User Page table maps entire VAS</a:t>
            </a:r>
          </a:p>
          <a:p>
            <a:r>
              <a:rPr lang="en-US" dirty="0" smtClean="0"/>
              <a:t>Resident pages mapped to memory frames</a:t>
            </a:r>
          </a:p>
          <a:p>
            <a:r>
              <a:rPr lang="en-US" dirty="0" smtClean="0">
                <a:solidFill>
                  <a:srgbClr val="FF0000"/>
                </a:solidFill>
              </a:rPr>
              <a:t>For all other pages, OS must record where to find them on disk</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31</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rgbClr val="DCE6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rgbClr val="DCE6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88" name="TextBox 87"/>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89" name="Straight Arrow Connector 88"/>
          <p:cNvCxnSpPr/>
          <p:nvPr/>
        </p:nvCxnSpPr>
        <p:spPr>
          <a:xfrm flipH="1">
            <a:off x="2882971" y="1961763"/>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2882971" y="2209196"/>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2844871" y="2313971"/>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2882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2882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2806771" y="2969705"/>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2882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2844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2844871" y="3518647"/>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2882971" y="3743040"/>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2882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167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data structure is required to map non-resident pages to disk?</a:t>
            </a:r>
            <a:endParaRPr lang="en-US" dirty="0"/>
          </a:p>
        </p:txBody>
      </p:sp>
      <p:sp>
        <p:nvSpPr>
          <p:cNvPr id="3" name="Content Placeholder 2"/>
          <p:cNvSpPr>
            <a:spLocks noGrp="1"/>
          </p:cNvSpPr>
          <p:nvPr>
            <p:ph idx="1"/>
          </p:nvPr>
        </p:nvSpPr>
        <p:spPr/>
        <p:txBody>
          <a:bodyPr/>
          <a:lstStyle/>
          <a:p>
            <a:r>
              <a:rPr lang="en-US" dirty="0" err="1" smtClean="0"/>
              <a:t>FindBlock</a:t>
            </a:r>
            <a:r>
              <a:rPr lang="en-US" dirty="0" smtClean="0"/>
              <a:t>(PID, page#) =&gt; </a:t>
            </a:r>
            <a:r>
              <a:rPr lang="en-US" dirty="0" err="1" smtClean="0"/>
              <a:t>disk_block</a:t>
            </a:r>
            <a:endParaRPr lang="en-US" dirty="0" smtClean="0"/>
          </a:p>
          <a:p>
            <a:endParaRPr lang="en-US" dirty="0"/>
          </a:p>
          <a:p>
            <a:r>
              <a:rPr lang="en-US" dirty="0" smtClean="0"/>
              <a:t>Like the PT, but purely software</a:t>
            </a:r>
          </a:p>
          <a:p>
            <a:r>
              <a:rPr lang="en-US" dirty="0" smtClean="0"/>
              <a:t>Where to store it?</a:t>
            </a:r>
          </a:p>
          <a:p>
            <a:r>
              <a:rPr lang="en-US" dirty="0" smtClean="0"/>
              <a:t>Usually want backing store for resident pages too.</a:t>
            </a:r>
            <a:endParaRPr lang="en-US" dirty="0"/>
          </a:p>
          <a:p>
            <a:r>
              <a:rPr lang="en-US" dirty="0" smtClean="0"/>
              <a:t>Could use hash table (like Inverted PT)</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32</a:t>
            </a:fld>
            <a:endParaRPr lang="en-US"/>
          </a:p>
        </p:txBody>
      </p:sp>
    </p:spTree>
    <p:extLst>
      <p:ext uri="{BB962C8B-B14F-4D97-AF65-F5344CB8AC3E}">
        <p14:creationId xmlns:p14="http://schemas.microsoft.com/office/powerpoint/2010/main" val="1959923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33</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664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34</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525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find &amp; start load</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35</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26983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On page Fault … schedule other P or T</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36</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587625" y="2555449"/>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3029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903 -0.00416 C 0.06771 -0.0199 0.07657 -0.03541 0.0967 -0.05277 C 0.11702 -0.07014 0.14723 -0.10833 0.18038 -0.10833 C 0.21372 -0.10833 0.2625 -0.07662 0.29566 -0.05277 C 0.329 -0.02893 0.34896 0.01736 0.37934 0.03519 C 0.4099 0.05301 0.44219 0.06343 0.47882 0.05371 C 0.51545 0.04399 0.55712 0.01065 0.59896 -0.02268 " pathEditMode="relative" rAng="0" ptsTypes="aaaaaaA">
                                      <p:cBhvr>
                                        <p:cTn id="9" dur="3000" fill="hold"/>
                                        <p:tgtEl>
                                          <p:spTgt spid="118"/>
                                        </p:tgtEl>
                                        <p:attrNameLst>
                                          <p:attrName>ppt_x</p:attrName>
                                          <p:attrName>ppt_y</p:attrName>
                                        </p:attrNameLst>
                                      </p:cBhvr>
                                      <p:rCtr x="2699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update PTE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37</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3962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Eventually reschedule faulting thread</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38</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228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the OS get the frame?</a:t>
            </a:r>
            <a:endParaRPr lang="en-US" dirty="0"/>
          </a:p>
        </p:txBody>
      </p:sp>
      <p:sp>
        <p:nvSpPr>
          <p:cNvPr id="3" name="Content Placeholder 2"/>
          <p:cNvSpPr>
            <a:spLocks noGrp="1"/>
          </p:cNvSpPr>
          <p:nvPr>
            <p:ph idx="1"/>
          </p:nvPr>
        </p:nvSpPr>
        <p:spPr/>
        <p:txBody>
          <a:bodyPr/>
          <a:lstStyle/>
          <a:p>
            <a:r>
              <a:rPr lang="en-US" dirty="0" smtClean="0"/>
              <a:t>Keeps a free list</a:t>
            </a:r>
          </a:p>
          <a:p>
            <a:r>
              <a:rPr lang="en-US" dirty="0" smtClean="0"/>
              <a:t>Unix runs a “reaper” if memory gets too full</a:t>
            </a:r>
          </a:p>
          <a:p>
            <a:r>
              <a:rPr lang="en-US" dirty="0" smtClean="0"/>
              <a:t>As a last resort, evict a dirty page first</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39</a:t>
            </a:fld>
            <a:endParaRPr lang="en-US"/>
          </a:p>
        </p:txBody>
      </p:sp>
    </p:spTree>
    <p:extLst>
      <p:ext uri="{BB962C8B-B14F-4D97-AF65-F5344CB8AC3E}">
        <p14:creationId xmlns:p14="http://schemas.microsoft.com/office/powerpoint/2010/main" val="1656450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err="1" smtClean="0"/>
              <a:t>vmstat</a:t>
            </a:r>
            <a:r>
              <a:rPr lang="en-US" dirty="0" smtClean="0"/>
              <a:t> –s</a:t>
            </a:r>
          </a:p>
          <a:p>
            <a:r>
              <a:rPr lang="en-US" dirty="0" smtClean="0"/>
              <a:t>top</a:t>
            </a:r>
          </a:p>
          <a:p>
            <a:r>
              <a:rPr lang="en-US" dirty="0" smtClean="0"/>
              <a:t>mac-</a:t>
            </a:r>
            <a:r>
              <a:rPr lang="en-US" dirty="0" err="1" smtClean="0"/>
              <a:t>os</a:t>
            </a:r>
            <a:r>
              <a:rPr lang="en-US" dirty="0" smtClean="0"/>
              <a:t> utility/activity</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a:t>
            </a:fld>
            <a:endParaRPr lang="en-US"/>
          </a:p>
        </p:txBody>
      </p:sp>
    </p:spTree>
    <p:extLst>
      <p:ext uri="{BB962C8B-B14F-4D97-AF65-F5344CB8AC3E}">
        <p14:creationId xmlns:p14="http://schemas.microsoft.com/office/powerpoint/2010/main" val="15468374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frames per process?</a:t>
            </a:r>
            <a:endParaRPr lang="en-US" dirty="0"/>
          </a:p>
        </p:txBody>
      </p:sp>
      <p:sp>
        <p:nvSpPr>
          <p:cNvPr id="3" name="Content Placeholder 2"/>
          <p:cNvSpPr>
            <a:spLocks noGrp="1"/>
          </p:cNvSpPr>
          <p:nvPr>
            <p:ph idx="1"/>
          </p:nvPr>
        </p:nvSpPr>
        <p:spPr/>
        <p:txBody>
          <a:bodyPr/>
          <a:lstStyle/>
          <a:p>
            <a:r>
              <a:rPr lang="en-US" dirty="0" smtClean="0"/>
              <a:t>Like thread scheduling, need to “schedule” memory resources</a:t>
            </a:r>
          </a:p>
          <a:p>
            <a:pPr lvl="1"/>
            <a:r>
              <a:rPr lang="en-US" dirty="0" smtClean="0"/>
              <a:t>allocation of frames per process</a:t>
            </a:r>
          </a:p>
          <a:p>
            <a:pPr lvl="2"/>
            <a:r>
              <a:rPr lang="en-US" dirty="0" smtClean="0"/>
              <a:t>utilization?  fairness? priority?</a:t>
            </a:r>
          </a:p>
          <a:p>
            <a:pPr lvl="1"/>
            <a:r>
              <a:rPr lang="en-US" dirty="0" smtClean="0"/>
              <a:t>allocation of disk paging </a:t>
            </a:r>
            <a:r>
              <a:rPr lang="en-US" dirty="0" err="1" smtClean="0"/>
              <a:t>bandwith</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40</a:t>
            </a:fld>
            <a:endParaRPr lang="en-US"/>
          </a:p>
        </p:txBody>
      </p:sp>
    </p:spTree>
    <p:extLst>
      <p:ext uri="{BB962C8B-B14F-4D97-AF65-F5344CB8AC3E}">
        <p14:creationId xmlns:p14="http://schemas.microsoft.com/office/powerpoint/2010/main" val="2059637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Perspective</a:t>
            </a:r>
            <a:endParaRPr lang="en-US" dirty="0"/>
          </a:p>
        </p:txBody>
      </p:sp>
      <p:sp>
        <p:nvSpPr>
          <p:cNvPr id="3" name="Content Placeholder 2"/>
          <p:cNvSpPr>
            <a:spLocks noGrp="1"/>
          </p:cNvSpPr>
          <p:nvPr>
            <p:ph idx="1"/>
          </p:nvPr>
        </p:nvSpPr>
        <p:spPr>
          <a:xfrm>
            <a:off x="457200" y="1088571"/>
            <a:ext cx="8369300" cy="5215723"/>
          </a:xfrm>
        </p:spPr>
        <p:txBody>
          <a:bodyPr/>
          <a:lstStyle/>
          <a:p>
            <a:r>
              <a:rPr lang="en-US" dirty="0" smtClean="0"/>
              <a:t>Mainframes and minicomputers (servers) were “always paging”</a:t>
            </a:r>
          </a:p>
          <a:p>
            <a:pPr lvl="1"/>
            <a:r>
              <a:rPr lang="en-US" dirty="0" smtClean="0"/>
              <a:t>memory was limited</a:t>
            </a:r>
          </a:p>
          <a:p>
            <a:pPr lvl="1"/>
            <a:r>
              <a:rPr lang="en-US" dirty="0" smtClean="0"/>
              <a:t>processor rates &lt;&gt; disk </a:t>
            </a:r>
            <a:r>
              <a:rPr lang="en-US" dirty="0" err="1" smtClean="0"/>
              <a:t>xfer</a:t>
            </a:r>
            <a:r>
              <a:rPr lang="en-US" dirty="0" smtClean="0"/>
              <a:t> rates were much closer</a:t>
            </a:r>
          </a:p>
          <a:p>
            <a:r>
              <a:rPr lang="en-US" dirty="0" smtClean="0"/>
              <a:t>When overloaded would THRASH</a:t>
            </a:r>
          </a:p>
          <a:p>
            <a:pPr lvl="1"/>
            <a:r>
              <a:rPr lang="en-US" dirty="0" smtClean="0"/>
              <a:t>with good OS design still made progress</a:t>
            </a:r>
          </a:p>
          <a:p>
            <a:r>
              <a:rPr lang="en-US" dirty="0" smtClean="0"/>
              <a:t>Modern systems hardly every page</a:t>
            </a:r>
          </a:p>
          <a:p>
            <a:pPr lvl="1"/>
            <a:r>
              <a:rPr lang="en-US" dirty="0" smtClean="0"/>
              <a:t>primarily a safety net + lots of untouched “stuff”</a:t>
            </a:r>
          </a:p>
          <a:p>
            <a:pPr lvl="1"/>
            <a:r>
              <a:rPr lang="en-US" dirty="0" smtClean="0"/>
              <a:t>plus all the other advantages of managing a VAS</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41</a:t>
            </a:fld>
            <a:endParaRPr lang="en-US"/>
          </a:p>
        </p:txBody>
      </p:sp>
    </p:spTree>
    <p:extLst>
      <p:ext uri="{BB962C8B-B14F-4D97-AF65-F5344CB8AC3E}">
        <p14:creationId xmlns:p14="http://schemas.microsoft.com/office/powerpoint/2010/main" val="917332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88572"/>
            <a:ext cx="8229600" cy="5343368"/>
          </a:xfrm>
        </p:spPr>
        <p:txBody>
          <a:bodyPr>
            <a:normAutofit fontScale="85000" lnSpcReduction="20000"/>
          </a:bodyPr>
          <a:lstStyle/>
          <a:p>
            <a:r>
              <a:rPr lang="en-US" dirty="0" smtClean="0"/>
              <a:t>Virtual address space for protection, efficient use of memory, AND multi-programming.</a:t>
            </a:r>
          </a:p>
          <a:p>
            <a:pPr lvl="1"/>
            <a:r>
              <a:rPr lang="en-US" dirty="0" smtClean="0"/>
              <a:t>hardware checks &amp; translates when present</a:t>
            </a:r>
          </a:p>
          <a:p>
            <a:pPr lvl="1"/>
            <a:r>
              <a:rPr lang="en-US" dirty="0" smtClean="0"/>
              <a:t>OS handles EVERYTHING ELSE</a:t>
            </a:r>
          </a:p>
          <a:p>
            <a:r>
              <a:rPr lang="en-US" dirty="0" smtClean="0"/>
              <a:t>Conceptually memory is just a cache for blocks of VAS that live on disk</a:t>
            </a:r>
          </a:p>
          <a:p>
            <a:pPr lvl="1"/>
            <a:r>
              <a:rPr lang="en-US" dirty="0" smtClean="0"/>
              <a:t>but can never access the disk directly</a:t>
            </a:r>
          </a:p>
          <a:p>
            <a:r>
              <a:rPr lang="en-US" dirty="0" smtClean="0"/>
              <a:t>Address translation provides the basis for sharing</a:t>
            </a:r>
          </a:p>
          <a:p>
            <a:pPr lvl="1"/>
            <a:r>
              <a:rPr lang="en-US" dirty="0" smtClean="0"/>
              <a:t>shared blocks of disk AND shared pages in memory</a:t>
            </a:r>
          </a:p>
          <a:p>
            <a:r>
              <a:rPr lang="en-US" dirty="0" smtClean="0">
                <a:solidFill>
                  <a:srgbClr val="3366FF"/>
                </a:solidFill>
              </a:rPr>
              <a:t>How else can we use this mechanism?</a:t>
            </a:r>
          </a:p>
          <a:p>
            <a:pPr lvl="1"/>
            <a:r>
              <a:rPr lang="en-US" dirty="0" smtClean="0">
                <a:solidFill>
                  <a:srgbClr val="3366FF"/>
                </a:solidFill>
              </a:rPr>
              <a:t>sharing ???</a:t>
            </a:r>
          </a:p>
          <a:p>
            <a:pPr lvl="1"/>
            <a:r>
              <a:rPr lang="en-US" dirty="0" smtClean="0">
                <a:solidFill>
                  <a:srgbClr val="3366FF"/>
                </a:solidFill>
              </a:rPr>
              <a:t>disks transfers on demand ???</a:t>
            </a:r>
          </a:p>
          <a:p>
            <a:pPr lvl="1"/>
            <a:r>
              <a:rPr lang="en-US" dirty="0" smtClean="0">
                <a:solidFill>
                  <a:srgbClr val="3366FF"/>
                </a:solidFill>
              </a:rPr>
              <a:t>accessing objects in blocks using load/store instructions</a:t>
            </a:r>
            <a:endParaRPr lang="en-US" dirty="0">
              <a:solidFill>
                <a:srgbClr val="3366FF"/>
              </a:solidFill>
            </a:endParaRP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42</a:t>
            </a:fld>
            <a:endParaRPr lang="en-US"/>
          </a:p>
        </p:txBody>
      </p:sp>
      <p:sp>
        <p:nvSpPr>
          <p:cNvPr id="7" name="Cloud 6"/>
          <p:cNvSpPr/>
          <p:nvPr/>
        </p:nvSpPr>
        <p:spPr>
          <a:xfrm>
            <a:off x="6870720" y="4635500"/>
            <a:ext cx="1816080" cy="77787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072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5</a:t>
            </a:fld>
            <a:endParaRPr lang="en-US"/>
          </a:p>
        </p:txBody>
      </p:sp>
    </p:spTree>
    <p:extLst>
      <p:ext uri="{BB962C8B-B14F-4D97-AF65-F5344CB8AC3E}">
        <p14:creationId xmlns:p14="http://schemas.microsoft.com/office/powerpoint/2010/main" val="809253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875619"/>
          </a:xfrm>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p:txBody>
          <a:bodyPr/>
          <a:lstStyle/>
          <a:p>
            <a:r>
              <a:rPr lang="en-US" dirty="0" smtClean="0"/>
              <a:t>Direct use of caching techniques</a:t>
            </a:r>
          </a:p>
          <a:p>
            <a:pPr lvl="1"/>
            <a:r>
              <a:rPr lang="en-US" dirty="0" smtClean="0"/>
              <a:t>paged virtual memory (</a:t>
            </a:r>
            <a:r>
              <a:rPr lang="en-US" dirty="0" err="1" smtClean="0"/>
              <a:t>mem</a:t>
            </a:r>
            <a:r>
              <a:rPr lang="en-US" dirty="0" smtClean="0"/>
              <a:t> as cache for disk)</a:t>
            </a:r>
          </a:p>
          <a:p>
            <a:pPr lvl="1"/>
            <a:r>
              <a:rPr lang="en-US" dirty="0" smtClean="0"/>
              <a:t>TLB (cache of PTEs)</a:t>
            </a:r>
          </a:p>
          <a:p>
            <a:pPr lvl="1"/>
            <a:r>
              <a:rPr lang="en-US" dirty="0" smtClean="0"/>
              <a:t>file systems (cache disk blocks in memory)</a:t>
            </a:r>
          </a:p>
          <a:p>
            <a:pPr lvl="1"/>
            <a:r>
              <a:rPr lang="en-US" dirty="0" smtClean="0"/>
              <a:t>DNS (cache hostname =&gt; IP address translations)</a:t>
            </a:r>
          </a:p>
          <a:p>
            <a:pPr lvl="1"/>
            <a:r>
              <a:rPr lang="en-US" dirty="0" smtClean="0"/>
              <a:t>Web proxies (cache recently accessed pages)</a:t>
            </a:r>
          </a:p>
          <a:p>
            <a:r>
              <a:rPr lang="en-US" dirty="0" smtClean="0"/>
              <a:t>Which pages to keep in memory?</a:t>
            </a:r>
          </a:p>
          <a:p>
            <a:pPr lvl="1"/>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6</a:t>
            </a:fld>
            <a:endParaRPr lang="en-US"/>
          </a:p>
        </p:txBody>
      </p:sp>
    </p:spTree>
    <p:extLst>
      <p:ext uri="{BB962C8B-B14F-4D97-AF65-F5344CB8AC3E}">
        <p14:creationId xmlns:p14="http://schemas.microsoft.com/office/powerpoint/2010/main" val="2860383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875619"/>
          </a:xfrm>
        </p:spPr>
        <p:txBody>
          <a:bodyPr>
            <a:normAutofit fontScale="90000"/>
          </a:bodyPr>
          <a:lstStyle/>
          <a:p>
            <a:r>
              <a:rPr lang="en-US" dirty="0" smtClean="0"/>
              <a:t>Where does caching arise in Operating Systems ?</a:t>
            </a:r>
            <a:endParaRPr lang="en-US" dirty="0"/>
          </a:p>
        </p:txBody>
      </p:sp>
      <p:sp>
        <p:nvSpPr>
          <p:cNvPr id="3" name="Content Placeholder 2"/>
          <p:cNvSpPr>
            <a:spLocks noGrp="1"/>
          </p:cNvSpPr>
          <p:nvPr>
            <p:ph idx="1"/>
          </p:nvPr>
        </p:nvSpPr>
        <p:spPr>
          <a:xfrm>
            <a:off x="332647" y="1088571"/>
            <a:ext cx="8467365" cy="5215723"/>
          </a:xfrm>
        </p:spPr>
        <p:txBody>
          <a:bodyPr>
            <a:normAutofit fontScale="92500" lnSpcReduction="20000"/>
          </a:bodyPr>
          <a:lstStyle/>
          <a:p>
            <a:r>
              <a:rPr lang="en-US" sz="2800" dirty="0" smtClean="0"/>
              <a:t>Indirect - dealing with cache effects</a:t>
            </a:r>
          </a:p>
          <a:p>
            <a:r>
              <a:rPr lang="en-US" sz="2800" dirty="0" smtClean="0"/>
              <a:t>Process scheduling</a:t>
            </a:r>
          </a:p>
          <a:p>
            <a:pPr lvl="1"/>
            <a:r>
              <a:rPr lang="en-US" sz="2400" dirty="0" smtClean="0"/>
              <a:t>which and how many processes are active ?</a:t>
            </a:r>
          </a:p>
          <a:p>
            <a:pPr lvl="1"/>
            <a:r>
              <a:rPr lang="en-US" sz="2400" dirty="0" smtClean="0"/>
              <a:t>large memory footprints versus small ones ?</a:t>
            </a:r>
          </a:p>
          <a:p>
            <a:pPr lvl="1"/>
            <a:r>
              <a:rPr lang="en-US" sz="2400" dirty="0" smtClean="0"/>
              <a:t>priorities ?</a:t>
            </a:r>
          </a:p>
          <a:p>
            <a:r>
              <a:rPr lang="en-US" sz="2800" dirty="0" smtClean="0"/>
              <a:t>Impact of thread scheduling on cache performance</a:t>
            </a:r>
          </a:p>
          <a:p>
            <a:pPr lvl="1"/>
            <a:r>
              <a:rPr lang="en-US" sz="2400" dirty="0" smtClean="0"/>
              <a:t>rapid interleaving of threads (small quantum) may degrade cache performance</a:t>
            </a:r>
          </a:p>
          <a:p>
            <a:pPr lvl="2"/>
            <a:r>
              <a:rPr lang="en-US" sz="2000" dirty="0" smtClean="0"/>
              <a:t>increase </a:t>
            </a:r>
            <a:r>
              <a:rPr lang="en-US" sz="2000" dirty="0" err="1" smtClean="0"/>
              <a:t>ave</a:t>
            </a:r>
            <a:r>
              <a:rPr lang="en-US" sz="2000" dirty="0" smtClean="0"/>
              <a:t> MAT !!!</a:t>
            </a:r>
          </a:p>
          <a:p>
            <a:r>
              <a:rPr lang="en-US" dirty="0" smtClean="0"/>
              <a:t>Designing operating system data structures for cache performance.</a:t>
            </a:r>
          </a:p>
          <a:p>
            <a:r>
              <a:rPr lang="en-US" dirty="0" smtClean="0"/>
              <a:t>All of these are much more pronounced with multiprocessors / multicores</a:t>
            </a:r>
          </a:p>
          <a:p>
            <a:pPr lvl="1"/>
            <a:endParaRPr lang="en-US" sz="2400" dirty="0" smtClean="0"/>
          </a:p>
          <a:p>
            <a:pPr lvl="1"/>
            <a:endParaRPr lang="en-US" sz="2400"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7</a:t>
            </a:fld>
            <a:endParaRPr lang="en-US"/>
          </a:p>
        </p:txBody>
      </p:sp>
    </p:spTree>
    <p:extLst>
      <p:ext uri="{BB962C8B-B14F-4D97-AF65-F5344CB8AC3E}">
        <p14:creationId xmlns:p14="http://schemas.microsoft.com/office/powerpoint/2010/main" val="726475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 $</a:t>
            </a:r>
            <a:endParaRPr lang="en-US" dirty="0"/>
          </a:p>
        </p:txBody>
      </p:sp>
      <p:sp>
        <p:nvSpPr>
          <p:cNvPr id="3" name="Content Placeholder 2"/>
          <p:cNvSpPr>
            <a:spLocks noGrp="1"/>
          </p:cNvSpPr>
          <p:nvPr>
            <p:ph idx="1"/>
          </p:nvPr>
        </p:nvSpPr>
        <p:spPr>
          <a:xfrm>
            <a:off x="457200" y="5983700"/>
            <a:ext cx="8229600" cy="320594"/>
          </a:xfrm>
        </p:spPr>
        <p:txBody>
          <a:bodyPr>
            <a:normAutofit fontScale="55000" lnSpcReduction="20000"/>
          </a:bodyPr>
          <a:lstStyle/>
          <a:p>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8</a:t>
            </a:fld>
            <a:endParaRPr lang="en-US"/>
          </a:p>
        </p:txBody>
      </p:sp>
      <p:sp>
        <p:nvSpPr>
          <p:cNvPr id="7" name="Left-Right Arrow 6"/>
          <p:cNvSpPr/>
          <p:nvPr/>
        </p:nvSpPr>
        <p:spPr>
          <a:xfrm>
            <a:off x="1504032" y="3267962"/>
            <a:ext cx="6126558" cy="482990"/>
          </a:xfrm>
          <a:prstGeom prst="leftRightArrow">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bus</a:t>
            </a:r>
            <a:endParaRPr lang="en-US" dirty="0">
              <a:solidFill>
                <a:srgbClr val="000000"/>
              </a:solidFill>
            </a:endParaRPr>
          </a:p>
        </p:txBody>
      </p:sp>
      <p:sp>
        <p:nvSpPr>
          <p:cNvPr id="11" name="Rectangle 10"/>
          <p:cNvSpPr/>
          <p:nvPr/>
        </p:nvSpPr>
        <p:spPr>
          <a:xfrm>
            <a:off x="3639681" y="1440106"/>
            <a:ext cx="1855260" cy="1690122"/>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grpSp>
        <p:nvGrpSpPr>
          <p:cNvPr id="16" name="Group 15"/>
          <p:cNvGrpSpPr/>
          <p:nvPr/>
        </p:nvGrpSpPr>
        <p:grpSpPr>
          <a:xfrm>
            <a:off x="2317369" y="3620264"/>
            <a:ext cx="820022" cy="1662510"/>
            <a:chOff x="2770076" y="3647877"/>
            <a:chExt cx="820022" cy="1662510"/>
          </a:xfrm>
        </p:grpSpPr>
        <p:sp>
          <p:nvSpPr>
            <p:cNvPr id="8" name="Rectangle 7"/>
            <p:cNvSpPr/>
            <p:nvPr/>
          </p:nvSpPr>
          <p:spPr>
            <a:xfrm>
              <a:off x="2770076" y="3940287"/>
              <a:ext cx="820022" cy="68005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9" name="Rectangle 8"/>
            <p:cNvSpPr/>
            <p:nvPr/>
          </p:nvSpPr>
          <p:spPr>
            <a:xfrm>
              <a:off x="2950081" y="4912747"/>
              <a:ext cx="460012" cy="39764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cxnSp>
          <p:nvCxnSpPr>
            <p:cNvPr id="13" name="Straight Arrow Connector 12"/>
            <p:cNvCxnSpPr/>
            <p:nvPr/>
          </p:nvCxnSpPr>
          <p:spPr>
            <a:xfrm>
              <a:off x="3180087" y="462033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180087" y="364787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15" name="Straight Arrow Connector 14"/>
          <p:cNvCxnSpPr/>
          <p:nvPr/>
        </p:nvCxnSpPr>
        <p:spPr>
          <a:xfrm>
            <a:off x="4567311" y="312175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3289791" y="3620264"/>
            <a:ext cx="820022" cy="1662510"/>
            <a:chOff x="2770076" y="3647877"/>
            <a:chExt cx="820022" cy="1662510"/>
          </a:xfrm>
        </p:grpSpPr>
        <p:sp>
          <p:nvSpPr>
            <p:cNvPr id="18" name="Rectangle 17"/>
            <p:cNvSpPr/>
            <p:nvPr/>
          </p:nvSpPr>
          <p:spPr>
            <a:xfrm>
              <a:off x="2770076" y="3940287"/>
              <a:ext cx="820022" cy="68005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19" name="Rectangle 18"/>
            <p:cNvSpPr/>
            <p:nvPr/>
          </p:nvSpPr>
          <p:spPr>
            <a:xfrm>
              <a:off x="2950081" y="4912747"/>
              <a:ext cx="460012" cy="39764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cxnSp>
          <p:nvCxnSpPr>
            <p:cNvPr id="20" name="Straight Arrow Connector 19"/>
            <p:cNvCxnSpPr/>
            <p:nvPr/>
          </p:nvCxnSpPr>
          <p:spPr>
            <a:xfrm>
              <a:off x="3180087" y="462033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180087" y="364787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5362243" y="3620264"/>
            <a:ext cx="820022" cy="1662510"/>
            <a:chOff x="2770076" y="3647877"/>
            <a:chExt cx="820022" cy="1662510"/>
          </a:xfrm>
        </p:grpSpPr>
        <p:sp>
          <p:nvSpPr>
            <p:cNvPr id="23" name="Rectangle 22"/>
            <p:cNvSpPr/>
            <p:nvPr/>
          </p:nvSpPr>
          <p:spPr>
            <a:xfrm>
              <a:off x="2770076" y="3940287"/>
              <a:ext cx="820022" cy="68005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24" name="Rectangle 23"/>
            <p:cNvSpPr/>
            <p:nvPr/>
          </p:nvSpPr>
          <p:spPr>
            <a:xfrm>
              <a:off x="2950081" y="4912747"/>
              <a:ext cx="460012" cy="39764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cxnSp>
          <p:nvCxnSpPr>
            <p:cNvPr id="25" name="Straight Arrow Connector 24"/>
            <p:cNvCxnSpPr/>
            <p:nvPr/>
          </p:nvCxnSpPr>
          <p:spPr>
            <a:xfrm>
              <a:off x="3180087" y="462033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180087" y="3647877"/>
              <a:ext cx="0" cy="2924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4387306" y="4242698"/>
            <a:ext cx="633933" cy="369332"/>
          </a:xfrm>
          <a:prstGeom prst="rect">
            <a:avLst/>
          </a:prstGeom>
          <a:noFill/>
        </p:spPr>
        <p:txBody>
          <a:bodyPr wrap="none" rtlCol="0">
            <a:spAutoFit/>
          </a:bodyPr>
          <a:lstStyle/>
          <a:p>
            <a:r>
              <a:rPr lang="en-US" dirty="0" smtClean="0"/>
              <a:t>* * *</a:t>
            </a:r>
            <a:endParaRPr lang="en-US" dirty="0"/>
          </a:p>
        </p:txBody>
      </p:sp>
    </p:spTree>
    <p:extLst>
      <p:ext uri="{BB962C8B-B14F-4D97-AF65-F5344CB8AC3E}">
        <p14:creationId xmlns:p14="http://schemas.microsoft.com/office/powerpoint/2010/main" val="5438690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 (Denning ~70)</a:t>
            </a:r>
            <a:endParaRPr lang="en-US" dirty="0"/>
          </a:p>
        </p:txBody>
      </p:sp>
      <p:sp>
        <p:nvSpPr>
          <p:cNvPr id="3" name="Content Placeholder 2"/>
          <p:cNvSpPr>
            <a:spLocks noGrp="1"/>
          </p:cNvSpPr>
          <p:nvPr>
            <p:ph idx="1"/>
          </p:nvPr>
        </p:nvSpPr>
        <p:spPr>
          <a:xfrm>
            <a:off x="457200" y="1088572"/>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cxnSp>
        <p:nvCxnSpPr>
          <p:cNvPr id="8" name="Straight Arrow Connector 7"/>
          <p:cNvCxnSpPr/>
          <p:nvPr/>
        </p:nvCxnSpPr>
        <p:spPr>
          <a:xfrm>
            <a:off x="695534" y="5775158"/>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32736" y="5805395"/>
            <a:ext cx="804277" cy="461665"/>
          </a:xfrm>
          <a:prstGeom prst="rect">
            <a:avLst/>
          </a:prstGeom>
          <a:noFill/>
        </p:spPr>
        <p:txBody>
          <a:bodyPr wrap="none" rtlCol="0">
            <a:spAutoFit/>
          </a:bodyPr>
          <a:lstStyle/>
          <a:p>
            <a:r>
              <a:rPr lang="en-US" sz="2400" dirty="0" smtClean="0"/>
              <a:t>Time</a:t>
            </a:r>
            <a:endParaRPr lang="en-US" sz="2400" dirty="0"/>
          </a:p>
        </p:txBody>
      </p:sp>
      <p:cxnSp>
        <p:nvCxnSpPr>
          <p:cNvPr id="11" name="Straight Arrow Connector 10"/>
          <p:cNvCxnSpPr/>
          <p:nvPr/>
        </p:nvCxnSpPr>
        <p:spPr>
          <a:xfrm flipV="1">
            <a:off x="1134023" y="2721280"/>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309520" y="3841245"/>
            <a:ext cx="1187344" cy="461665"/>
          </a:xfrm>
          <a:prstGeom prst="rect">
            <a:avLst/>
          </a:prstGeom>
          <a:noFill/>
        </p:spPr>
        <p:txBody>
          <a:bodyPr wrap="none" rtlCol="0">
            <a:spAutoFit/>
          </a:bodyPr>
          <a:lstStyle/>
          <a:p>
            <a:r>
              <a:rPr lang="en-US" sz="2400" dirty="0" smtClean="0"/>
              <a:t>Address</a:t>
            </a:r>
            <a:endParaRPr lang="en-US" sz="2400" dirty="0"/>
          </a:p>
        </p:txBody>
      </p:sp>
      <p:sp>
        <p:nvSpPr>
          <p:cNvPr id="13" name="Rounded Rectangle 12"/>
          <p:cNvSpPr/>
          <p:nvPr/>
        </p:nvSpPr>
        <p:spPr>
          <a:xfrm>
            <a:off x="1512030" y="4520346"/>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512029" y="3855145"/>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2514910" y="4401180"/>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667310" y="3053879"/>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3932736" y="3871482"/>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935618" y="4370943"/>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834173" y="2721280"/>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5657647" y="3887209"/>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018474" y="2884582"/>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6795522" y="5232729"/>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9</a:t>
            </a:fld>
            <a:endParaRPr lang="en-US"/>
          </a:p>
        </p:txBody>
      </p:sp>
    </p:spTree>
    <p:extLst>
      <p:ext uri="{BB962C8B-B14F-4D97-AF65-F5344CB8AC3E}">
        <p14:creationId xmlns:p14="http://schemas.microsoft.com/office/powerpoint/2010/main" val="20830663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s162-fa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cs162-fa14.potx</Template>
  <TotalTime>2033</TotalTime>
  <Words>2752</Words>
  <Application>Microsoft Macintosh PowerPoint</Application>
  <PresentationFormat>On-screen Show (4:3)</PresentationFormat>
  <Paragraphs>754</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cs162-fa14</vt:lpstr>
      <vt:lpstr>Caching in Operating Systems Design &amp; Systems Programming</vt:lpstr>
      <vt:lpstr>Objectives</vt:lpstr>
      <vt:lpstr>Review: Memory Hierarchy</vt:lpstr>
      <vt:lpstr>Examples</vt:lpstr>
      <vt:lpstr>Where does caching arise in Operating Systems ?</vt:lpstr>
      <vt:lpstr>Where does caching arise in Operating Systems ?</vt:lpstr>
      <vt:lpstr>Where does caching arise in Operating Systems ?</vt:lpstr>
      <vt:lpstr>MP $</vt:lpstr>
      <vt:lpstr>Working Set Model (Denning ~70)</vt:lpstr>
      <vt:lpstr>Cache Behavior under WS model</vt:lpstr>
      <vt:lpstr>Another model of Locality: Zipf</vt:lpstr>
      <vt:lpstr>Where does caching arise in Operating Systems ?</vt:lpstr>
      <vt:lpstr>Going into detail on TLB</vt:lpstr>
      <vt:lpstr>What Actually Happens on a TLB Miss?</vt:lpstr>
      <vt:lpstr>What happens on a Context Switch?</vt:lpstr>
      <vt:lpstr>What TLB organization makes sense?</vt:lpstr>
      <vt:lpstr>TLB organization: include protection</vt:lpstr>
      <vt:lpstr>Reducing translation time further</vt:lpstr>
      <vt:lpstr>Overlapping TLB &amp; Cache Access (1/2)</vt:lpstr>
      <vt:lpstr>Overlapping TLB &amp; Cache Access (1/2)</vt:lpstr>
      <vt:lpstr>Putting Everything Together: Address Translation</vt:lpstr>
      <vt:lpstr>Putting Everything Together: TLB</vt:lpstr>
      <vt:lpstr>Putting Everything Together: Cache</vt:lpstr>
      <vt:lpstr>Admin: Projects</vt:lpstr>
      <vt:lpstr>Virtual Memory – the disk level</vt:lpstr>
      <vt:lpstr>Reacall: the most basic OS function</vt:lpstr>
      <vt:lpstr>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is required to map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Where does the OS get the frame?</vt:lpstr>
      <vt:lpstr>How many frames per process?</vt:lpstr>
      <vt:lpstr>Historical Perspective</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Culler</dc:creator>
  <cp:lastModifiedBy>David Culler</cp:lastModifiedBy>
  <cp:revision>59</cp:revision>
  <dcterms:created xsi:type="dcterms:W3CDTF">2014-09-03T19:24:22Z</dcterms:created>
  <dcterms:modified xsi:type="dcterms:W3CDTF">2014-10-13T16:11:59Z</dcterms:modified>
</cp:coreProperties>
</file>