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6" r:id="rId3"/>
    <p:sldId id="287" r:id="rId4"/>
    <p:sldId id="289" r:id="rId5"/>
    <p:sldId id="288" r:id="rId6"/>
    <p:sldId id="258" r:id="rId7"/>
    <p:sldId id="290" r:id="rId8"/>
    <p:sldId id="294" r:id="rId9"/>
    <p:sldId id="260" r:id="rId10"/>
    <p:sldId id="291" r:id="rId11"/>
    <p:sldId id="292" r:id="rId12"/>
    <p:sldId id="293" r:id="rId13"/>
    <p:sldId id="261" r:id="rId14"/>
    <p:sldId id="295" r:id="rId15"/>
    <p:sldId id="263" r:id="rId16"/>
    <p:sldId id="264" r:id="rId17"/>
    <p:sldId id="296" r:id="rId18"/>
    <p:sldId id="297" r:id="rId19"/>
    <p:sldId id="262" r:id="rId20"/>
    <p:sldId id="299" r:id="rId21"/>
    <p:sldId id="300" r:id="rId22"/>
    <p:sldId id="301" r:id="rId23"/>
    <p:sldId id="318" r:id="rId24"/>
    <p:sldId id="319" r:id="rId25"/>
    <p:sldId id="320" r:id="rId26"/>
    <p:sldId id="321" r:id="rId27"/>
    <p:sldId id="266" r:id="rId28"/>
    <p:sldId id="302" r:id="rId29"/>
    <p:sldId id="303" r:id="rId30"/>
    <p:sldId id="304" r:id="rId31"/>
    <p:sldId id="305" r:id="rId32"/>
    <p:sldId id="306" r:id="rId33"/>
    <p:sldId id="307" r:id="rId34"/>
    <p:sldId id="313" r:id="rId35"/>
    <p:sldId id="277" r:id="rId36"/>
    <p:sldId id="314" r:id="rId37"/>
    <p:sldId id="268" r:id="rId38"/>
    <p:sldId id="269" r:id="rId39"/>
    <p:sldId id="308" r:id="rId40"/>
    <p:sldId id="315" r:id="rId41"/>
    <p:sldId id="316" r:id="rId42"/>
    <p:sldId id="271" r:id="rId43"/>
    <p:sldId id="275" r:id="rId44"/>
    <p:sldId id="276" r:id="rId45"/>
    <p:sldId id="309" r:id="rId46"/>
    <p:sldId id="310" r:id="rId47"/>
    <p:sldId id="311" r:id="rId48"/>
    <p:sldId id="312" r:id="rId49"/>
    <p:sldId id="280" r:id="rId50"/>
    <p:sldId id="282" r:id="rId51"/>
    <p:sldId id="283" r:id="rId52"/>
    <p:sldId id="317" r:id="rId53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789" autoAdjust="0"/>
    <p:restoredTop sz="96533" autoAdjust="0"/>
  </p:normalViewPr>
  <p:slideViewPr>
    <p:cSldViewPr>
      <p:cViewPr varScale="1">
        <p:scale>
          <a:sx n="86" d="100"/>
          <a:sy n="86" d="100"/>
        </p:scale>
        <p:origin x="-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CS162 Fa14 L2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s162-xx@cory.eecs.berkeley.ed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Introduction to the Process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Programming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2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Sept 3,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5638800"/>
            <a:ext cx="2514600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A&amp;D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CH2.1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-7</a:t>
            </a:r>
            <a:endParaRPr lang="en-US" dirty="0" smtClean="0"/>
          </a:p>
          <a:p>
            <a:r>
              <a:rPr lang="en-US" dirty="0" smtClean="0"/>
              <a:t>HW: 0 out, due 9/8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7848600" cy="457200"/>
          </a:xfrm>
        </p:spPr>
        <p:txBody>
          <a:bodyPr/>
          <a:lstStyle/>
          <a:p>
            <a:r>
              <a:rPr lang="en-US" dirty="0" smtClean="0"/>
              <a:t>What’s in the code segment? Data?</a:t>
            </a:r>
          </a:p>
          <a:p>
            <a:r>
              <a:rPr lang="en-US" dirty="0" smtClean="0"/>
              <a:t>What’s in the stack segment?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segment?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3124200" y="1219200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0668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8100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200400" y="1371600"/>
            <a:ext cx="1628564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272" y="137160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2057400"/>
            <a:ext cx="1628564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2133600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2590800"/>
            <a:ext cx="1628564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5200" y="2667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505200"/>
            <a:ext cx="1628564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358140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47244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24400" y="2590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2503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executing on a processor when it is resident in the processor registers.</a:t>
            </a:r>
          </a:p>
          <a:p>
            <a:r>
              <a:rPr lang="en-US" dirty="0" smtClean="0"/>
              <a:t>PC register holds the address of executing instruction in the thread.</a:t>
            </a:r>
          </a:p>
          <a:p>
            <a:r>
              <a:rPr lang="en-US" dirty="0" smtClean="0"/>
              <a:t>Certain registers hold the </a:t>
            </a:r>
            <a:r>
              <a:rPr lang="en-US" i="1" dirty="0" smtClean="0"/>
              <a:t>context </a:t>
            </a:r>
            <a:r>
              <a:rPr lang="en-US" dirty="0" smtClean="0"/>
              <a:t>of thread</a:t>
            </a:r>
          </a:p>
          <a:p>
            <a:pPr lvl="1"/>
            <a:r>
              <a:rPr lang="en-US" dirty="0" smtClean="0"/>
              <a:t>Stack pointer holds the address of the top of stack</a:t>
            </a:r>
          </a:p>
          <a:p>
            <a:pPr lvl="2"/>
            <a:r>
              <a:rPr lang="en-US" dirty="0" smtClean="0"/>
              <a:t>Other conventions: Frame Pointer, Heap Pointer, Data</a:t>
            </a:r>
          </a:p>
          <a:p>
            <a:pPr lvl="1"/>
            <a:r>
              <a:rPr lang="en-US" dirty="0" smtClean="0"/>
              <a:t>May be defined by the instruction set architecture or by compiler conventions</a:t>
            </a:r>
          </a:p>
          <a:p>
            <a:r>
              <a:rPr lang="en-US" dirty="0" smtClean="0"/>
              <a:t>Registers hold the root state of the thread.</a:t>
            </a:r>
          </a:p>
          <a:p>
            <a:pPr lvl="1"/>
            <a:r>
              <a:rPr lang="en-US" dirty="0" smtClean="0"/>
              <a:t>The rest is “in memory”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695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20" name="Rectangle 19"/>
          <p:cNvSpPr/>
          <p:nvPr/>
        </p:nvSpPr>
        <p:spPr bwMode="auto">
          <a:xfrm>
            <a:off x="3124200" y="464820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4648200"/>
            <a:ext cx="122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124200" y="48768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3693" y="4572000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3124200" y="1295400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9773" y="11430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41903" y="40386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3200400" y="1600200"/>
            <a:ext cx="1628564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0400" y="1600200"/>
            <a:ext cx="172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3200400" y="2286000"/>
            <a:ext cx="1628564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362200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2819400"/>
            <a:ext cx="1628564" cy="457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895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3200400" y="3810000"/>
            <a:ext cx="1628564" cy="457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9000" y="381000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4724400" y="35814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724400" y="2971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124200" y="52578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648200" y="1981201"/>
            <a:ext cx="937713" cy="2819400"/>
          </a:xfrm>
          <a:custGeom>
            <a:avLst/>
            <a:gdLst>
              <a:gd name="connsiteX0" fmla="*/ 0 w 937713"/>
              <a:gd name="connsiteY0" fmla="*/ 3249390 h 3338853"/>
              <a:gd name="connsiteX1" fmla="*/ 642325 w 937713"/>
              <a:gd name="connsiteY1" fmla="*/ 3205592 h 3338853"/>
              <a:gd name="connsiteX2" fmla="*/ 934290 w 937713"/>
              <a:gd name="connsiteY2" fmla="*/ 1979254 h 3338853"/>
              <a:gd name="connsiteX3" fmla="*/ 773709 w 937713"/>
              <a:gd name="connsiteY3" fmla="*/ 928108 h 3338853"/>
              <a:gd name="connsiteX4" fmla="*/ 934290 w 937713"/>
              <a:gd name="connsiteY4" fmla="*/ 285741 h 3338853"/>
              <a:gd name="connsiteX5" fmla="*/ 802906 w 937713"/>
              <a:gd name="connsiteY5" fmla="*/ 8355 h 3338853"/>
              <a:gd name="connsiteX6" fmla="*/ 0 w 937713"/>
              <a:gd name="connsiteY6" fmla="*/ 66752 h 333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713" h="3338853">
                <a:moveTo>
                  <a:pt x="0" y="3249390"/>
                </a:moveTo>
                <a:cubicBezTo>
                  <a:pt x="243305" y="3333335"/>
                  <a:pt x="486610" y="3417281"/>
                  <a:pt x="642325" y="3205592"/>
                </a:cubicBezTo>
                <a:cubicBezTo>
                  <a:pt x="798040" y="2993903"/>
                  <a:pt x="912393" y="2358835"/>
                  <a:pt x="934290" y="1979254"/>
                </a:cubicBezTo>
                <a:cubicBezTo>
                  <a:pt x="956187" y="1599673"/>
                  <a:pt x="773709" y="1210360"/>
                  <a:pt x="773709" y="928108"/>
                </a:cubicBezTo>
                <a:cubicBezTo>
                  <a:pt x="773709" y="645856"/>
                  <a:pt x="929424" y="439033"/>
                  <a:pt x="934290" y="285741"/>
                </a:cubicBezTo>
                <a:cubicBezTo>
                  <a:pt x="939156" y="132449"/>
                  <a:pt x="958621" y="44853"/>
                  <a:pt x="802906" y="8355"/>
                </a:cubicBezTo>
                <a:cubicBezTo>
                  <a:pt x="647191" y="-28143"/>
                  <a:pt x="0" y="66752"/>
                  <a:pt x="0" y="66752"/>
                </a:cubicBezTo>
              </a:path>
            </a:pathLst>
          </a:custGeom>
          <a:ln>
            <a:solidFill>
              <a:srgbClr val="618FFD"/>
            </a:solidFill>
            <a:headEnd type="oval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76600" y="1981200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9000" y="1905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667000" y="4876800"/>
            <a:ext cx="5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SP:</a:t>
            </a:r>
            <a:endParaRPr lang="en-US" sz="1600" dirty="0"/>
          </a:p>
        </p:txBody>
      </p:sp>
      <p:sp>
        <p:nvSpPr>
          <p:cNvPr id="46" name="Freeform 45"/>
          <p:cNvSpPr/>
          <p:nvPr/>
        </p:nvSpPr>
        <p:spPr>
          <a:xfrm>
            <a:off x="4876800" y="3810000"/>
            <a:ext cx="937713" cy="1219200"/>
          </a:xfrm>
          <a:custGeom>
            <a:avLst/>
            <a:gdLst>
              <a:gd name="connsiteX0" fmla="*/ 0 w 937713"/>
              <a:gd name="connsiteY0" fmla="*/ 3249390 h 3338853"/>
              <a:gd name="connsiteX1" fmla="*/ 642325 w 937713"/>
              <a:gd name="connsiteY1" fmla="*/ 3205592 h 3338853"/>
              <a:gd name="connsiteX2" fmla="*/ 934290 w 937713"/>
              <a:gd name="connsiteY2" fmla="*/ 1979254 h 3338853"/>
              <a:gd name="connsiteX3" fmla="*/ 773709 w 937713"/>
              <a:gd name="connsiteY3" fmla="*/ 928108 h 3338853"/>
              <a:gd name="connsiteX4" fmla="*/ 934290 w 937713"/>
              <a:gd name="connsiteY4" fmla="*/ 285741 h 3338853"/>
              <a:gd name="connsiteX5" fmla="*/ 802906 w 937713"/>
              <a:gd name="connsiteY5" fmla="*/ 8355 h 3338853"/>
              <a:gd name="connsiteX6" fmla="*/ 0 w 937713"/>
              <a:gd name="connsiteY6" fmla="*/ 66752 h 333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713" h="3338853">
                <a:moveTo>
                  <a:pt x="0" y="3249390"/>
                </a:moveTo>
                <a:cubicBezTo>
                  <a:pt x="243305" y="3333335"/>
                  <a:pt x="486610" y="3417281"/>
                  <a:pt x="642325" y="3205592"/>
                </a:cubicBezTo>
                <a:cubicBezTo>
                  <a:pt x="798040" y="2993903"/>
                  <a:pt x="912393" y="2358835"/>
                  <a:pt x="934290" y="1979254"/>
                </a:cubicBezTo>
                <a:cubicBezTo>
                  <a:pt x="956187" y="1599673"/>
                  <a:pt x="773709" y="1210360"/>
                  <a:pt x="773709" y="928108"/>
                </a:cubicBezTo>
                <a:cubicBezTo>
                  <a:pt x="773709" y="645856"/>
                  <a:pt x="929424" y="439033"/>
                  <a:pt x="934290" y="285741"/>
                </a:cubicBezTo>
                <a:cubicBezTo>
                  <a:pt x="939156" y="132449"/>
                  <a:pt x="958621" y="44853"/>
                  <a:pt x="802906" y="8355"/>
                </a:cubicBezTo>
                <a:cubicBezTo>
                  <a:pt x="647191" y="-28143"/>
                  <a:pt x="0" y="66752"/>
                  <a:pt x="0" y="66752"/>
                </a:cubicBezTo>
              </a:path>
            </a:pathLst>
          </a:custGeom>
          <a:ln>
            <a:solidFill>
              <a:srgbClr val="618FFD"/>
            </a:solidFill>
            <a:headEnd type="oval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3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</a:t>
            </a:r>
            <a:r>
              <a:rPr lang="en-US" dirty="0" err="1" smtClean="0"/>
              <a:t>Kernal</a:t>
            </a:r>
            <a:r>
              <a:rPr lang="en-US" dirty="0" smtClean="0"/>
              <a:t>(</a:t>
            </a:r>
            <a:r>
              <a:rPr lang="en-US" dirty="0" err="1" smtClean="0"/>
              <a:t>Priviledged</a:t>
            </a:r>
            <a:r>
              <a:rPr lang="en-US" dirty="0" smtClean="0"/>
              <a:t>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912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11430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514600"/>
            <a:ext cx="3733800" cy="205740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371600"/>
            <a:ext cx="194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Mode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22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38100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40767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257800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HW access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3147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257800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HW access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62200" y="3048000"/>
            <a:ext cx="900854" cy="674132"/>
            <a:chOff x="2362200" y="3048000"/>
            <a:chExt cx="900854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2860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syscall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31242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470666"/>
            <a:ext cx="530243" cy="718066"/>
            <a:chOff x="2590803" y="3080266"/>
            <a:chExt cx="530243" cy="7180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30802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rtn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400" y="1905000"/>
            <a:ext cx="1143003" cy="990600"/>
            <a:chOff x="5724234" y="3064133"/>
            <a:chExt cx="14130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24234" y="3064133"/>
              <a:ext cx="14130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interrrupt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2362202"/>
            <a:ext cx="376946" cy="974942"/>
            <a:chOff x="2971803" y="3200400"/>
            <a:chExt cx="376951" cy="69547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rfi</a:t>
              </a:r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6576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6576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6576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44146" y="3078274"/>
            <a:ext cx="385054" cy="11889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4384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5364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736600"/>
          </a:xfrm>
        </p:spPr>
        <p:txBody>
          <a:bodyPr/>
          <a:lstStyle/>
          <a:p>
            <a:r>
              <a:rPr lang="en-US" dirty="0" smtClean="0"/>
              <a:t>Multiprogramming - Multiple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1816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578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3340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3340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68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needed in the hardware to support “dual mode” operation?</a:t>
            </a:r>
          </a:p>
          <a:p>
            <a:r>
              <a:rPr lang="en-US" dirty="0"/>
              <a:t>a</a:t>
            </a:r>
            <a:r>
              <a:rPr lang="en-US" dirty="0" smtClean="0"/>
              <a:t> bit of state (user/system mode bit)</a:t>
            </a:r>
          </a:p>
          <a:p>
            <a:r>
              <a:rPr lang="en-US" dirty="0" smtClean="0"/>
              <a:t>Certain operations / actions only permitted in system/kernel mode</a:t>
            </a:r>
          </a:p>
          <a:p>
            <a:pPr lvl="1"/>
            <a:r>
              <a:rPr lang="en-US" dirty="0" smtClean="0"/>
              <a:t>In user mode they fail or trap</a:t>
            </a:r>
          </a:p>
          <a:p>
            <a:r>
              <a:rPr lang="en-US" dirty="0" smtClean="0"/>
              <a:t>User-&gt;Kernel transition </a:t>
            </a:r>
            <a:r>
              <a:rPr lang="en-US" i="1" dirty="0" smtClean="0"/>
              <a:t>sets</a:t>
            </a:r>
            <a:r>
              <a:rPr lang="en-US" dirty="0" smtClean="0"/>
              <a:t> system mode AND saves the user PC</a:t>
            </a:r>
          </a:p>
          <a:p>
            <a:pPr lvl="1"/>
            <a:r>
              <a:rPr lang="en-US" dirty="0" smtClean="0"/>
              <a:t>Operating system code carefully puts aside user state then performs the necessary operations</a:t>
            </a:r>
          </a:p>
          <a:p>
            <a:r>
              <a:rPr lang="en-US" dirty="0" smtClean="0"/>
              <a:t>Kernel-&gt;User transition clears system mode AND restores appropriate user PC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eturn-from-interrupt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6752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6670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743200"/>
            <a:ext cx="1600200" cy="2057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OS Concept: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219200"/>
          </a:xfrm>
        </p:spPr>
        <p:txBody>
          <a:bodyPr/>
          <a:lstStyle/>
          <a:p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219200" y="3200400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20040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8730" y="53340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 bwMode="auto">
          <a:xfrm>
            <a:off x="3352800" y="3200400"/>
            <a:ext cx="1295400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667000" y="37719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648200" y="38100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449996" y="2635480"/>
            <a:ext cx="18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“virtual address”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7680719">
            <a:off x="4096028" y="2559281"/>
            <a:ext cx="205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“physical address”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address translation: B&amp;B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562600"/>
            <a:ext cx="5334000" cy="1143000"/>
          </a:xfrm>
        </p:spPr>
        <p:txBody>
          <a:bodyPr/>
          <a:lstStyle/>
          <a:p>
            <a:r>
              <a:rPr lang="en-US" dirty="0" smtClean="0"/>
              <a:t>Can the </a:t>
            </a:r>
            <a:r>
              <a:rPr lang="en-US" dirty="0" err="1" smtClean="0"/>
              <a:t>pgm</a:t>
            </a:r>
            <a:r>
              <a:rPr lang="en-US" dirty="0" smtClean="0"/>
              <a:t> touch OS?</a:t>
            </a:r>
          </a:p>
          <a:p>
            <a:r>
              <a:rPr lang="en-US" dirty="0" smtClean="0"/>
              <a:t>Can it touch other </a:t>
            </a:r>
            <a:r>
              <a:rPr lang="en-US" dirty="0" err="1" smtClean="0"/>
              <a:t>pgms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1430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2608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10668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9695" y="60960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9695" y="3124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35814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0603" y="259080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Address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30480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8100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9530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4572000"/>
            <a:ext cx="85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2385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6576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 bwMode="auto">
          <a:xfrm>
            <a:off x="1828800" y="39243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878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>
            <a:stCxn id="64" idx="6"/>
          </p:cNvCxnSpPr>
          <p:nvPr/>
        </p:nvCxnSpPr>
        <p:spPr bwMode="auto">
          <a:xfrm flipV="1">
            <a:off x="5029200" y="3733801"/>
            <a:ext cx="823590" cy="1904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2385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4196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958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862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8748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6002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924800" y="48006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4953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100…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57" grpId="0"/>
      <p:bldP spid="58" grpId="0" animBg="1"/>
      <p:bldP spid="59" grpId="0" animBg="1"/>
      <p:bldP spid="60" grpId="0" animBg="1"/>
      <p:bldP spid="61" grpId="0"/>
      <p:bldP spid="64" grpId="0" animBg="1"/>
      <p:bldP spid="76" grpId="0" animBg="1"/>
      <p:bldP spid="77" grpId="0"/>
      <p:bldP spid="85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736600"/>
          </a:xfrm>
        </p:spPr>
        <p:txBody>
          <a:bodyPr/>
          <a:lstStyle/>
          <a:p>
            <a:r>
              <a:rPr lang="en-US" dirty="0" smtClean="0"/>
              <a:t>A different base and 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1430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2608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671190" y="10668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9695" y="60960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9695" y="3124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99990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35814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0603" y="2590800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30480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5720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4191000"/>
            <a:ext cx="85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2385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648200" y="32766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86200"/>
            <a:ext cx="4038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52400" y="15878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0386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1148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86200"/>
            <a:ext cx="676555" cy="230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4938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924800" y="48006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457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100…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48200" y="3364468"/>
            <a:ext cx="4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8" idx="3"/>
            <a:endCxn id="64" idx="1"/>
          </p:cNvCxnSpPr>
          <p:nvPr/>
        </p:nvCxnSpPr>
        <p:spPr bwMode="auto">
          <a:xfrm>
            <a:off x="4419600" y="3238500"/>
            <a:ext cx="295555" cy="116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>
            <a:endCxn id="66" idx="1"/>
          </p:cNvCxnSpPr>
          <p:nvPr/>
        </p:nvCxnSpPr>
        <p:spPr bwMode="auto">
          <a:xfrm flipV="1">
            <a:off x="3962400" y="3549134"/>
            <a:ext cx="685800" cy="3008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Content Placeholder 87"/>
          <p:cNvSpPr>
            <a:spLocks noGrp="1"/>
          </p:cNvSpPr>
          <p:nvPr>
            <p:ph idx="1"/>
          </p:nvPr>
        </p:nvSpPr>
        <p:spPr>
          <a:xfrm>
            <a:off x="152400" y="5181600"/>
            <a:ext cx="5410200" cy="1524000"/>
          </a:xfrm>
        </p:spPr>
        <p:txBody>
          <a:bodyPr/>
          <a:lstStyle/>
          <a:p>
            <a:r>
              <a:rPr lang="en-US" dirty="0" smtClean="0"/>
              <a:t>Requires relocating loader</a:t>
            </a:r>
          </a:p>
          <a:p>
            <a:r>
              <a:rPr lang="en-US" dirty="0" smtClean="0"/>
              <a:t>Still protects OS and isolates </a:t>
            </a:r>
            <a:r>
              <a:rPr lang="en-US" dirty="0" err="1" smtClean="0"/>
              <a:t>pgm</a:t>
            </a:r>
            <a:endParaRPr lang="en-US" dirty="0" smtClean="0"/>
          </a:p>
          <a:p>
            <a:r>
              <a:rPr lang="en-US" dirty="0" smtClean="0"/>
              <a:t>No addition on address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OS Concept: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processes can do</a:t>
            </a:r>
          </a:p>
          <a:p>
            <a:pPr lvl="1"/>
            <a:r>
              <a:rPr lang="en-US" dirty="0" smtClean="0"/>
              <a:t>Privacy: limit each process to the data it is permitted to access</a:t>
            </a:r>
          </a:p>
          <a:p>
            <a:pPr lvl="1"/>
            <a:r>
              <a:rPr lang="en-US" dirty="0" smtClean="0"/>
              <a:t>Fairness: each should be limited to its appropriate share</a:t>
            </a:r>
          </a:p>
          <a:p>
            <a:r>
              <a:rPr lang="en-US" dirty="0" smtClean="0"/>
              <a:t>It must protect User programs from one another</a:t>
            </a:r>
          </a:p>
          <a:p>
            <a:r>
              <a:rPr lang="en-US" dirty="0" smtClean="0"/>
              <a:t>Primary Mechanism: limit the translation from program address space to physical memory space</a:t>
            </a:r>
          </a:p>
          <a:p>
            <a:pPr lvl="1"/>
            <a:r>
              <a:rPr lang="en-US" dirty="0" smtClean="0"/>
              <a:t>Can only touch what is mapped in</a:t>
            </a:r>
          </a:p>
          <a:p>
            <a:r>
              <a:rPr lang="en-US" dirty="0" smtClean="0"/>
              <a:t>Additional Mechanisms:</a:t>
            </a:r>
          </a:p>
          <a:p>
            <a:pPr lvl="1"/>
            <a:r>
              <a:rPr lang="en-US" dirty="0" smtClean="0"/>
              <a:t>Privileged instructions, in/out instructions, special registers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processing, subsystem implementation </a:t>
            </a:r>
          </a:p>
          <a:p>
            <a:pPr lvl="2"/>
            <a:r>
              <a:rPr lang="en-US" dirty="0" smtClean="0"/>
              <a:t>(e.g., file access right)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183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is an operating system?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2514600"/>
          </a:xfrm>
        </p:spPr>
        <p:txBody>
          <a:bodyPr/>
          <a:lstStyle/>
          <a:p>
            <a:r>
              <a:rPr lang="en-US" dirty="0" smtClean="0"/>
              <a:t>Special layer of software that provides application software access to hardware resources</a:t>
            </a:r>
          </a:p>
          <a:p>
            <a:pPr lvl="1"/>
            <a:r>
              <a:rPr lang="en-US" dirty="0" smtClean="0"/>
              <a:t>Convenient abstraction of complex hardware devices</a:t>
            </a:r>
          </a:p>
          <a:p>
            <a:pPr lvl="1"/>
            <a:r>
              <a:rPr lang="en-US" dirty="0" smtClean="0"/>
              <a:t>Protected access to shared resources</a:t>
            </a:r>
          </a:p>
          <a:p>
            <a:pPr lvl="1"/>
            <a:r>
              <a:rPr lang="en-US" dirty="0" smtClean="0"/>
              <a:t>Security and authentication</a:t>
            </a:r>
          </a:p>
          <a:p>
            <a:pPr lvl="1"/>
            <a:r>
              <a:rPr lang="en-US" dirty="0" smtClean="0"/>
              <a:t>Communication amongst logical entities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0292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Hardware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0386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38862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37338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8006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3434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>
            <a:off x="5410200" y="54864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903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OS loads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11430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2766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dirty="0" err="1" smtClean="0"/>
              <a:t>xxx</a:t>
            </a:r>
            <a:r>
              <a:rPr lang="en-US" sz="1600" dirty="0" smtClean="0"/>
              <a:t>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1143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400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8288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30099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944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B&amp;B: OS gets ready to switch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5257800"/>
            <a:ext cx="2057400" cy="1066800"/>
          </a:xfrm>
        </p:spPr>
        <p:txBody>
          <a:bodyPr/>
          <a:lstStyle/>
          <a:p>
            <a:r>
              <a:rPr lang="en-US" sz="1600" dirty="0" err="1" smtClean="0"/>
              <a:t>Priv</a:t>
            </a:r>
            <a:r>
              <a:rPr lang="en-US" sz="1600" dirty="0" smtClean="0"/>
              <a:t> </a:t>
            </a:r>
            <a:r>
              <a:rPr lang="en-US" sz="1600" dirty="0" err="1" smtClean="0"/>
              <a:t>Inst</a:t>
            </a:r>
            <a:r>
              <a:rPr lang="en-US" sz="1600" dirty="0" smtClean="0"/>
              <a:t>: set special registers</a:t>
            </a:r>
          </a:p>
          <a:p>
            <a:r>
              <a:rPr lang="en-US" sz="1600" dirty="0" smtClean="0"/>
              <a:t>RTU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1000 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0001…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1066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400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4478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2282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4196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12192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364839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“Return” to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31242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495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2282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4196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419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0001…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231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862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homework 0 immediately</a:t>
            </a:r>
          </a:p>
          <a:p>
            <a:pPr lvl="1"/>
            <a:r>
              <a:rPr lang="en-US" dirty="0" smtClean="0"/>
              <a:t>Gets </a:t>
            </a:r>
            <a:r>
              <a:rPr lang="en-US" dirty="0" smtClean="0">
                <a:hlinkClick r:id="rId3"/>
              </a:rPr>
              <a:t>cs162-xx@cory.eecs.berkeley.edu</a:t>
            </a:r>
            <a:r>
              <a:rPr lang="en-US" dirty="0" smtClean="0"/>
              <a:t> (and other </a:t>
            </a:r>
            <a:r>
              <a:rPr lang="en-US" dirty="0" err="1" smtClean="0"/>
              <a:t>inst</a:t>
            </a:r>
            <a:r>
              <a:rPr lang="en-US" dirty="0" smtClean="0"/>
              <a:t> m/c)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Registration survey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virtualbox</a:t>
            </a:r>
            <a:r>
              <a:rPr lang="en-US" dirty="0" smtClean="0"/>
              <a:t> – VM environment for the course</a:t>
            </a:r>
          </a:p>
          <a:p>
            <a:pPr lvl="2"/>
            <a:r>
              <a:rPr lang="en-US" dirty="0" smtClean="0"/>
              <a:t>Consistent, managed environment on your machine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cluster24.eecs.berkeley.edu is same</a:t>
            </a:r>
          </a:p>
          <a:p>
            <a:pPr lvl="1"/>
            <a:r>
              <a:rPr lang="en-US" dirty="0" smtClean="0"/>
              <a:t>Get familiar with all the cs162 tools</a:t>
            </a:r>
          </a:p>
          <a:p>
            <a:pPr lvl="1"/>
            <a:r>
              <a:rPr lang="en-US" dirty="0" smtClean="0"/>
              <a:t>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Go to section </a:t>
            </a:r>
          </a:p>
          <a:p>
            <a:r>
              <a:rPr lang="en-US" dirty="0" smtClean="0"/>
              <a:t>Waitlist ???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ull hw0, can get </a:t>
            </a:r>
            <a:r>
              <a:rPr lang="en-US" dirty="0" err="1" smtClean="0"/>
              <a:t>inst</a:t>
            </a:r>
            <a:r>
              <a:rPr lang="en-US" dirty="0" smtClean="0"/>
              <a:t> acct</a:t>
            </a:r>
          </a:p>
          <a:p>
            <a:pPr lvl="1"/>
            <a:r>
              <a:rPr lang="en-US" dirty="0" smtClean="0"/>
              <a:t>Will process at least weekly (thru early drop deadline)</a:t>
            </a:r>
          </a:p>
          <a:p>
            <a:pPr lvl="1"/>
            <a:r>
              <a:rPr lang="en-US" dirty="0" smtClean="0"/>
              <a:t>Only registered students will form project groups</a:t>
            </a:r>
          </a:p>
          <a:p>
            <a:pPr lvl="1"/>
            <a:r>
              <a:rPr lang="en-US" dirty="0" smtClean="0"/>
              <a:t>If cs162 is not for you now, please allow others to take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68D2B-86CD-3E4D-B48E-E26464B10341}" type="datetime1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0946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696200" cy="736600"/>
          </a:xfrm>
        </p:spPr>
        <p:txBody>
          <a:bodyPr/>
          <a:lstStyle/>
          <a:p>
            <a:r>
              <a:rPr lang="en-US" dirty="0" smtClean="0"/>
              <a:t>Personal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7620000" cy="2209800"/>
          </a:xfrm>
        </p:spPr>
        <p:txBody>
          <a:bodyPr/>
          <a:lstStyle/>
          <a:p>
            <a:r>
              <a:rPr lang="en-US" dirty="0" smtClean="0"/>
              <a:t>UCB Academic </a:t>
            </a:r>
            <a:r>
              <a:rPr lang="en-US" dirty="0"/>
              <a:t>Honor Code: "As a member of the UC Berkeley community, I act with honesty, integrity, and respect for others."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C15C67-96C8-6842-99F3-D828FC2C4F27}" type="datetime1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838200" y="54864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" action="ppaction://noaction"/>
              </a:rPr>
              <a:t>http://</a:t>
            </a:r>
            <a:r>
              <a:rPr lang="en-US" dirty="0" err="1">
                <a:hlinkClick r:id="" action="ppaction://noaction"/>
              </a:rPr>
              <a:t>asuc.org</a:t>
            </a:r>
            <a:r>
              <a:rPr lang="en-US" dirty="0">
                <a:hlinkClick r:id="" action="ppaction://noaction"/>
              </a:rPr>
              <a:t>/</a:t>
            </a:r>
            <a:r>
              <a:rPr lang="en-US" dirty="0" err="1">
                <a:hlinkClick r:id="" action="ppaction://noaction"/>
              </a:rPr>
              <a:t>honorcode</a:t>
            </a:r>
            <a:r>
              <a:rPr lang="en-US" dirty="0">
                <a:hlinkClick r:id="" action="ppaction://noaction"/>
              </a:rPr>
              <a:t>/resources/HC%20Guide%20for%20Syllabi.pdf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382000" cy="5562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1800" b="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Explaining a concept to someone in another group</a:t>
            </a:r>
          </a:p>
          <a:p>
            <a:pPr marL="0" indent="0">
              <a:buFontTx/>
              <a:buNone/>
            </a:pP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Discussing algorithms/testing strategies with other groups</a:t>
            </a:r>
          </a:p>
          <a:p>
            <a:pPr marL="0" indent="0">
              <a:buFontTx/>
              <a:buNone/>
            </a:pP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Helping debug someone else’s code (in another group)</a:t>
            </a:r>
          </a:p>
          <a:p>
            <a:pPr marL="0" indent="0">
              <a:buFontTx/>
              <a:buNone/>
            </a:pP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Searching online for generic algorithms (e.g., hash table) </a:t>
            </a:r>
          </a:p>
          <a:p>
            <a:pPr marL="0" indent="0">
              <a:buFontTx/>
              <a:buNone/>
            </a:pPr>
            <a:endParaRPr lang="en-US" sz="1600" b="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Sharing code or test cases with another group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Copying OR reading another group’s code or test cases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Copying OR reading online code or test cases from from prior years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Tx/>
              <a:buNone/>
            </a:pPr>
            <a:endParaRPr lang="en-US" sz="1100" b="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</a:p>
          <a:p>
            <a:pPr marL="0" indent="0">
              <a:buFontTx/>
              <a:buNone/>
            </a:pPr>
            <a:endParaRPr lang="en-US" sz="1400" b="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endParaRPr lang="en-US" b="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989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8796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88CBBF-D084-4249-892E-D1E3F44050D1}" type="datetime1">
              <a:rPr lang="en-US" smtClean="0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5412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257800"/>
          </a:xfrm>
        </p:spPr>
        <p:txBody>
          <a:bodyPr/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0459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696200" cy="736600"/>
          </a:xfrm>
        </p:spPr>
        <p:txBody>
          <a:bodyPr/>
          <a:lstStyle/>
          <a:p>
            <a:r>
              <a:rPr lang="en-US" dirty="0" smtClean="0"/>
              <a:t>How do we get the system target address of the “</a:t>
            </a:r>
            <a:r>
              <a:rPr lang="en-US" dirty="0" err="1" smtClean="0"/>
              <a:t>unprogrammed</a:t>
            </a:r>
            <a:r>
              <a:rPr lang="en-US" dirty="0" smtClean="0"/>
              <a:t> control transfer?”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7374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38200" y="1676400"/>
            <a:ext cx="18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</a:t>
            </a:r>
            <a:r>
              <a:rPr lang="en-US" dirty="0" smtClean="0"/>
              <a:t>nterrupt number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intrpHandler_i</a:t>
            </a:r>
            <a:r>
              <a:rPr lang="en-US" sz="1600" dirty="0" smtClean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and properties of each interrupt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6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6858000" cy="5257800"/>
          </a:xfrm>
        </p:spPr>
        <p:txBody>
          <a:bodyPr/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Manage sharing of resources, Protection, Isolation</a:t>
            </a:r>
          </a:p>
          <a:p>
            <a:pPr lvl="2"/>
            <a:r>
              <a:rPr lang="en-US" dirty="0" smtClean="0"/>
              <a:t>Resource allocation, isolation, communication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Provide clean, easy to use abstractions of physical resources</a:t>
            </a:r>
          </a:p>
          <a:p>
            <a:pPr lvl="2"/>
            <a:r>
              <a:rPr lang="en-US" dirty="0" smtClean="0"/>
              <a:t>Infinite memory, dedicated machine</a:t>
            </a:r>
          </a:p>
          <a:p>
            <a:pPr lvl="2"/>
            <a:r>
              <a:rPr lang="en-US" dirty="0" smtClean="0"/>
              <a:t>Higher level objects: files, users, messages</a:t>
            </a:r>
          </a:p>
          <a:p>
            <a:pPr lvl="2"/>
            <a:r>
              <a:rPr lang="en-US" dirty="0" smtClean="0"/>
              <a:t>Masking limitations, virtualization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Common services</a:t>
            </a:r>
          </a:p>
          <a:p>
            <a:pPr lvl="2"/>
            <a:r>
              <a:rPr lang="en-US" dirty="0" smtClean="0"/>
              <a:t>Storage, Window system, Networking</a:t>
            </a:r>
          </a:p>
          <a:p>
            <a:pPr lvl="2"/>
            <a:r>
              <a:rPr lang="en-US" dirty="0" smtClean="0"/>
              <a:t>Sharing, Authorization</a:t>
            </a:r>
          </a:p>
          <a:p>
            <a:pPr lvl="2"/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1411469" cy="113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0"/>
            <a:ext cx="129166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95800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31242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495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2282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4196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419600"/>
            <a:ext cx="115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0000 1234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73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1000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103334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1066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400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21319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3434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687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00FF…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419600"/>
            <a:ext cx="190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IntrpVector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2282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4754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30480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32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1033343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0000 0248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1066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400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6764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2578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4196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0001 0124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2394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31242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5052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8862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2672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6482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2192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6002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6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30480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x</a:t>
            </a:r>
            <a:r>
              <a:rPr lang="en-US" sz="1400" dirty="0" err="1" smtClean="0">
                <a:solidFill>
                  <a:srgbClr val="0000FF"/>
                </a:solidFill>
              </a:rPr>
              <a:t>xxx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xxxx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971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72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096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2578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419600"/>
            <a:ext cx="104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000 0248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5720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31242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5052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8862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2672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6482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2192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45743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696200" cy="736600"/>
          </a:xfrm>
        </p:spPr>
        <p:txBody>
          <a:bodyPr/>
          <a:lstStyle/>
          <a:p>
            <a:r>
              <a:rPr lang="en-US" dirty="0" smtClean="0"/>
              <a:t>What’s wrong with this simplistic address translation mechanism?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9995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590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09800" y="2590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2895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09800" y="2895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3505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9800" y="3733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733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3962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4191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419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3276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3505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57800" y="1143000"/>
            <a:ext cx="1905000" cy="1752600"/>
            <a:chOff x="3200400" y="1371600"/>
            <a:chExt cx="1628564" cy="2667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5334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7004" y="3108458"/>
            <a:ext cx="59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334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5138" y="3837801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Static Data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34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76276" y="4539343"/>
            <a:ext cx="60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4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0707" y="5377543"/>
            <a:ext cx="62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7045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45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33800" y="2971800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CS: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4217752" y="3124200"/>
            <a:ext cx="1040048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67200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191000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953000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419600" y="3200400"/>
            <a:ext cx="47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EIP: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5181600"/>
            <a:ext cx="47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S: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4131646" y="5334001"/>
            <a:ext cx="1049954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191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14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76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343400" y="5410200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" y="525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address, length and access rights associated with each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more useful schemes too!</a:t>
            </a:r>
          </a:p>
          <a:p>
            <a:r>
              <a:rPr lang="en-US" dirty="0" smtClean="0"/>
              <a:t>Give every process the illusion of its own BIG FLAT ADDRESS SPACE</a:t>
            </a:r>
          </a:p>
          <a:p>
            <a:pPr lvl="1"/>
            <a:r>
              <a:rPr lang="en-US" dirty="0" smtClean="0"/>
              <a:t>Break it into pages</a:t>
            </a:r>
          </a:p>
          <a:p>
            <a:pPr lvl="1"/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60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7687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61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39</a:t>
            </a:fld>
            <a:endParaRPr 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1828800" y="2131873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427638" y="1567913"/>
            <a:ext cx="1661837" cy="3459775"/>
          </a:xfrm>
          <a:custGeom>
            <a:avLst/>
            <a:gdLst>
              <a:gd name="connsiteX0" fmla="*/ 1568006 w 1661837"/>
              <a:gd name="connsiteY0" fmla="*/ 2487928 h 3459775"/>
              <a:gd name="connsiteX1" fmla="*/ 1555047 w 1661837"/>
              <a:gd name="connsiteY1" fmla="*/ 2669340 h 3459775"/>
              <a:gd name="connsiteX2" fmla="*/ 1516171 w 1661837"/>
              <a:gd name="connsiteY2" fmla="*/ 3045121 h 3459775"/>
              <a:gd name="connsiteX3" fmla="*/ 1464336 w 1661837"/>
              <a:gd name="connsiteY3" fmla="*/ 3252448 h 3459775"/>
              <a:gd name="connsiteX4" fmla="*/ 1360666 w 1661837"/>
              <a:gd name="connsiteY4" fmla="*/ 3394985 h 3459775"/>
              <a:gd name="connsiteX5" fmla="*/ 1321790 w 1661837"/>
              <a:gd name="connsiteY5" fmla="*/ 3420901 h 3459775"/>
              <a:gd name="connsiteX6" fmla="*/ 1205161 w 1661837"/>
              <a:gd name="connsiteY6" fmla="*/ 3459775 h 3459775"/>
              <a:gd name="connsiteX7" fmla="*/ 984863 w 1661837"/>
              <a:gd name="connsiteY7" fmla="*/ 3446817 h 3459775"/>
              <a:gd name="connsiteX8" fmla="*/ 855276 w 1661837"/>
              <a:gd name="connsiteY8" fmla="*/ 3394985 h 3459775"/>
              <a:gd name="connsiteX9" fmla="*/ 751606 w 1661837"/>
              <a:gd name="connsiteY9" fmla="*/ 3317238 h 3459775"/>
              <a:gd name="connsiteX10" fmla="*/ 686812 w 1661837"/>
              <a:gd name="connsiteY10" fmla="*/ 3278364 h 3459775"/>
              <a:gd name="connsiteX11" fmla="*/ 660895 w 1661837"/>
              <a:gd name="connsiteY11" fmla="*/ 3239490 h 3459775"/>
              <a:gd name="connsiteX12" fmla="*/ 570184 w 1661837"/>
              <a:gd name="connsiteY12" fmla="*/ 3148784 h 3459775"/>
              <a:gd name="connsiteX13" fmla="*/ 440597 w 1661837"/>
              <a:gd name="connsiteY13" fmla="*/ 2967373 h 3459775"/>
              <a:gd name="connsiteX14" fmla="*/ 362844 w 1661837"/>
              <a:gd name="connsiteY14" fmla="*/ 2863709 h 3459775"/>
              <a:gd name="connsiteX15" fmla="*/ 323968 w 1661837"/>
              <a:gd name="connsiteY15" fmla="*/ 2798919 h 3459775"/>
              <a:gd name="connsiteX16" fmla="*/ 246216 w 1661837"/>
              <a:gd name="connsiteY16" fmla="*/ 2695256 h 3459775"/>
              <a:gd name="connsiteX17" fmla="*/ 220298 w 1661837"/>
              <a:gd name="connsiteY17" fmla="*/ 2630466 h 3459775"/>
              <a:gd name="connsiteX18" fmla="*/ 181422 w 1661837"/>
              <a:gd name="connsiteY18" fmla="*/ 2565676 h 3459775"/>
              <a:gd name="connsiteX19" fmla="*/ 155505 w 1661837"/>
              <a:gd name="connsiteY19" fmla="*/ 2487928 h 3459775"/>
              <a:gd name="connsiteX20" fmla="*/ 142546 w 1661837"/>
              <a:gd name="connsiteY20" fmla="*/ 2397223 h 3459775"/>
              <a:gd name="connsiteX21" fmla="*/ 129587 w 1661837"/>
              <a:gd name="connsiteY21" fmla="*/ 2073274 h 3459775"/>
              <a:gd name="connsiteX22" fmla="*/ 90711 w 1661837"/>
              <a:gd name="connsiteY22" fmla="*/ 1878904 h 3459775"/>
              <a:gd name="connsiteX23" fmla="*/ 25917 w 1661837"/>
              <a:gd name="connsiteY23" fmla="*/ 1645661 h 3459775"/>
              <a:gd name="connsiteX24" fmla="*/ 0 w 1661837"/>
              <a:gd name="connsiteY24" fmla="*/ 1347628 h 3459775"/>
              <a:gd name="connsiteX25" fmla="*/ 12959 w 1661837"/>
              <a:gd name="connsiteY25" fmla="*/ 1010721 h 3459775"/>
              <a:gd name="connsiteX26" fmla="*/ 51835 w 1661837"/>
              <a:gd name="connsiteY26" fmla="*/ 894099 h 3459775"/>
              <a:gd name="connsiteX27" fmla="*/ 116628 w 1661837"/>
              <a:gd name="connsiteY27" fmla="*/ 712688 h 3459775"/>
              <a:gd name="connsiteX28" fmla="*/ 129587 w 1661837"/>
              <a:gd name="connsiteY28" fmla="*/ 660856 h 3459775"/>
              <a:gd name="connsiteX29" fmla="*/ 168463 w 1661837"/>
              <a:gd name="connsiteY29" fmla="*/ 596066 h 3459775"/>
              <a:gd name="connsiteX30" fmla="*/ 194381 w 1661837"/>
              <a:gd name="connsiteY30" fmla="*/ 531276 h 3459775"/>
              <a:gd name="connsiteX31" fmla="*/ 323968 w 1661837"/>
              <a:gd name="connsiteY31" fmla="*/ 336907 h 3459775"/>
              <a:gd name="connsiteX32" fmla="*/ 414679 w 1661837"/>
              <a:gd name="connsiteY32" fmla="*/ 220285 h 3459775"/>
              <a:gd name="connsiteX33" fmla="*/ 466514 w 1661837"/>
              <a:gd name="connsiteY33" fmla="*/ 181412 h 3459775"/>
              <a:gd name="connsiteX34" fmla="*/ 660895 w 1661837"/>
              <a:gd name="connsiteY34" fmla="*/ 90706 h 3459775"/>
              <a:gd name="connsiteX35" fmla="*/ 699771 w 1661837"/>
              <a:gd name="connsiteY35" fmla="*/ 51832 h 3459775"/>
              <a:gd name="connsiteX36" fmla="*/ 751606 w 1661837"/>
              <a:gd name="connsiteY36" fmla="*/ 38874 h 3459775"/>
              <a:gd name="connsiteX37" fmla="*/ 855276 w 1661837"/>
              <a:gd name="connsiteY37" fmla="*/ 0 h 3459775"/>
              <a:gd name="connsiteX38" fmla="*/ 1568006 w 1661837"/>
              <a:gd name="connsiteY38" fmla="*/ 12958 h 3459775"/>
              <a:gd name="connsiteX39" fmla="*/ 1606882 w 1661837"/>
              <a:gd name="connsiteY39" fmla="*/ 51832 h 3459775"/>
              <a:gd name="connsiteX40" fmla="*/ 1632799 w 1661837"/>
              <a:gd name="connsiteY40" fmla="*/ 103664 h 3459775"/>
              <a:gd name="connsiteX41" fmla="*/ 1658717 w 1661837"/>
              <a:gd name="connsiteY41" fmla="*/ 168454 h 3459775"/>
              <a:gd name="connsiteX42" fmla="*/ 1658717 w 1661837"/>
              <a:gd name="connsiteY42" fmla="*/ 453529 h 345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61837" h="3459775">
                <a:moveTo>
                  <a:pt x="1568006" y="2487928"/>
                </a:moveTo>
                <a:cubicBezTo>
                  <a:pt x="1563686" y="2548399"/>
                  <a:pt x="1558607" y="2608820"/>
                  <a:pt x="1555047" y="2669340"/>
                </a:cubicBezTo>
                <a:cubicBezTo>
                  <a:pt x="1534459" y="3019312"/>
                  <a:pt x="1563449" y="2820565"/>
                  <a:pt x="1516171" y="3045121"/>
                </a:cubicBezTo>
                <a:cubicBezTo>
                  <a:pt x="1505418" y="3096193"/>
                  <a:pt x="1491455" y="3198213"/>
                  <a:pt x="1464336" y="3252448"/>
                </a:cubicBezTo>
                <a:cubicBezTo>
                  <a:pt x="1450819" y="3279481"/>
                  <a:pt x="1384312" y="3371340"/>
                  <a:pt x="1360666" y="3394985"/>
                </a:cubicBezTo>
                <a:cubicBezTo>
                  <a:pt x="1349653" y="3405997"/>
                  <a:pt x="1335720" y="3413936"/>
                  <a:pt x="1321790" y="3420901"/>
                </a:cubicBezTo>
                <a:cubicBezTo>
                  <a:pt x="1272992" y="3445298"/>
                  <a:pt x="1254655" y="3447402"/>
                  <a:pt x="1205161" y="3459775"/>
                </a:cubicBezTo>
                <a:cubicBezTo>
                  <a:pt x="1131728" y="3455456"/>
                  <a:pt x="1057805" y="3456331"/>
                  <a:pt x="984863" y="3446817"/>
                </a:cubicBezTo>
                <a:cubicBezTo>
                  <a:pt x="958663" y="3443400"/>
                  <a:pt x="882135" y="3412890"/>
                  <a:pt x="855276" y="3394985"/>
                </a:cubicBezTo>
                <a:cubicBezTo>
                  <a:pt x="819335" y="3371026"/>
                  <a:pt x="788646" y="3339460"/>
                  <a:pt x="751606" y="3317238"/>
                </a:cubicBezTo>
                <a:lnTo>
                  <a:pt x="686812" y="3278364"/>
                </a:lnTo>
                <a:cubicBezTo>
                  <a:pt x="678173" y="3265406"/>
                  <a:pt x="671314" y="3251066"/>
                  <a:pt x="660895" y="3239490"/>
                </a:cubicBezTo>
                <a:cubicBezTo>
                  <a:pt x="632289" y="3207707"/>
                  <a:pt x="589308" y="3187030"/>
                  <a:pt x="570184" y="3148784"/>
                </a:cubicBezTo>
                <a:cubicBezTo>
                  <a:pt x="446583" y="2901598"/>
                  <a:pt x="598201" y="3177499"/>
                  <a:pt x="440597" y="2967373"/>
                </a:cubicBezTo>
                <a:cubicBezTo>
                  <a:pt x="414679" y="2932818"/>
                  <a:pt x="385068" y="2900747"/>
                  <a:pt x="362844" y="2863709"/>
                </a:cubicBezTo>
                <a:cubicBezTo>
                  <a:pt x="349885" y="2842112"/>
                  <a:pt x="338305" y="2819626"/>
                  <a:pt x="323968" y="2798919"/>
                </a:cubicBezTo>
                <a:cubicBezTo>
                  <a:pt x="299381" y="2763406"/>
                  <a:pt x="262259" y="2735360"/>
                  <a:pt x="246216" y="2695256"/>
                </a:cubicBezTo>
                <a:cubicBezTo>
                  <a:pt x="237577" y="2673659"/>
                  <a:pt x="230701" y="2651271"/>
                  <a:pt x="220298" y="2630466"/>
                </a:cubicBezTo>
                <a:cubicBezTo>
                  <a:pt x="209034" y="2607939"/>
                  <a:pt x="191845" y="2588604"/>
                  <a:pt x="181422" y="2565676"/>
                </a:cubicBezTo>
                <a:cubicBezTo>
                  <a:pt x="170117" y="2540807"/>
                  <a:pt x="164144" y="2513844"/>
                  <a:pt x="155505" y="2487928"/>
                </a:cubicBezTo>
                <a:cubicBezTo>
                  <a:pt x="151185" y="2457693"/>
                  <a:pt x="144451" y="2427706"/>
                  <a:pt x="142546" y="2397223"/>
                </a:cubicBezTo>
                <a:cubicBezTo>
                  <a:pt x="135804" y="2289364"/>
                  <a:pt x="140341" y="2180807"/>
                  <a:pt x="129587" y="2073274"/>
                </a:cubicBezTo>
                <a:cubicBezTo>
                  <a:pt x="123012" y="2007529"/>
                  <a:pt x="106279" y="1943117"/>
                  <a:pt x="90711" y="1878904"/>
                </a:cubicBezTo>
                <a:cubicBezTo>
                  <a:pt x="71699" y="1800484"/>
                  <a:pt x="25917" y="1645661"/>
                  <a:pt x="25917" y="1645661"/>
                </a:cubicBezTo>
                <a:cubicBezTo>
                  <a:pt x="16423" y="1560215"/>
                  <a:pt x="0" y="1426339"/>
                  <a:pt x="0" y="1347628"/>
                </a:cubicBezTo>
                <a:cubicBezTo>
                  <a:pt x="0" y="1235243"/>
                  <a:pt x="197" y="1122379"/>
                  <a:pt x="12959" y="1010721"/>
                </a:cubicBezTo>
                <a:cubicBezTo>
                  <a:pt x="17612" y="970009"/>
                  <a:pt x="40272" y="933411"/>
                  <a:pt x="51835" y="894099"/>
                </a:cubicBezTo>
                <a:cubicBezTo>
                  <a:pt x="144169" y="580180"/>
                  <a:pt x="13510" y="970469"/>
                  <a:pt x="116628" y="712688"/>
                </a:cubicBezTo>
                <a:cubicBezTo>
                  <a:pt x="123242" y="696153"/>
                  <a:pt x="122354" y="677130"/>
                  <a:pt x="129587" y="660856"/>
                </a:cubicBezTo>
                <a:cubicBezTo>
                  <a:pt x="139817" y="637841"/>
                  <a:pt x="157199" y="618593"/>
                  <a:pt x="168463" y="596066"/>
                </a:cubicBezTo>
                <a:cubicBezTo>
                  <a:pt x="178866" y="575261"/>
                  <a:pt x="183434" y="551800"/>
                  <a:pt x="194381" y="531276"/>
                </a:cubicBezTo>
                <a:cubicBezTo>
                  <a:pt x="285968" y="359561"/>
                  <a:pt x="240882" y="451144"/>
                  <a:pt x="323968" y="336907"/>
                </a:cubicBezTo>
                <a:cubicBezTo>
                  <a:pt x="372377" y="270349"/>
                  <a:pt x="361775" y="265629"/>
                  <a:pt x="414679" y="220285"/>
                </a:cubicBezTo>
                <a:cubicBezTo>
                  <a:pt x="431077" y="206230"/>
                  <a:pt x="447762" y="192127"/>
                  <a:pt x="466514" y="181412"/>
                </a:cubicBezTo>
                <a:cubicBezTo>
                  <a:pt x="554248" y="131282"/>
                  <a:pt x="581442" y="122485"/>
                  <a:pt x="660895" y="90706"/>
                </a:cubicBezTo>
                <a:cubicBezTo>
                  <a:pt x="673854" y="77748"/>
                  <a:pt x="683859" y="60924"/>
                  <a:pt x="699771" y="51832"/>
                </a:cubicBezTo>
                <a:cubicBezTo>
                  <a:pt x="715235" y="42996"/>
                  <a:pt x="734481" y="43767"/>
                  <a:pt x="751606" y="38874"/>
                </a:cubicBezTo>
                <a:cubicBezTo>
                  <a:pt x="787155" y="28718"/>
                  <a:pt x="821045" y="13692"/>
                  <a:pt x="855276" y="0"/>
                </a:cubicBezTo>
                <a:cubicBezTo>
                  <a:pt x="1092853" y="4319"/>
                  <a:pt x="1330953" y="-3390"/>
                  <a:pt x="1568006" y="12958"/>
                </a:cubicBezTo>
                <a:cubicBezTo>
                  <a:pt x="1586288" y="14219"/>
                  <a:pt x="1596230" y="36920"/>
                  <a:pt x="1606882" y="51832"/>
                </a:cubicBezTo>
                <a:cubicBezTo>
                  <a:pt x="1618110" y="67550"/>
                  <a:pt x="1624953" y="86012"/>
                  <a:pt x="1632799" y="103664"/>
                </a:cubicBezTo>
                <a:cubicBezTo>
                  <a:pt x="1642246" y="124920"/>
                  <a:pt x="1656999" y="145257"/>
                  <a:pt x="1658717" y="168454"/>
                </a:cubicBezTo>
                <a:cubicBezTo>
                  <a:pt x="1665737" y="263219"/>
                  <a:pt x="1658717" y="358504"/>
                  <a:pt x="1658717" y="45352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391400" cy="5543550"/>
          </a:xfrm>
          <a:prstGeom prst="rect">
            <a:avLst/>
          </a:prstGeom>
          <a:ln>
            <a:solidFill>
              <a:srgbClr val="618FFD"/>
            </a:solidFill>
          </a:ln>
        </p:spPr>
      </p:pic>
    </p:spTree>
    <p:extLst>
      <p:ext uri="{BB962C8B-B14F-4D97-AF65-F5344CB8AC3E}">
        <p14:creationId xmlns:p14="http://schemas.microsoft.com/office/powerpoint/2010/main" val="308066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web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40</a:t>
            </a:fld>
            <a:endParaRPr lang="en-US" b="0"/>
          </a:p>
        </p:txBody>
      </p:sp>
      <p:pic>
        <p:nvPicPr>
          <p:cNvPr id="7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882" r="-588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1219200" y="2743200"/>
            <a:ext cx="914400" cy="457200"/>
            <a:chOff x="1219200" y="2743200"/>
            <a:chExt cx="914400" cy="4572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400" y="3429000"/>
            <a:ext cx="838200" cy="414754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4267200"/>
            <a:ext cx="1219200" cy="381000"/>
            <a:chOff x="914400" y="2819400"/>
            <a:chExt cx="1219200" cy="381000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3048000"/>
            <a:ext cx="755049" cy="414754"/>
            <a:chOff x="1981200" y="3048000"/>
            <a:chExt cx="755049" cy="414754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743200"/>
            <a:ext cx="914400" cy="457200"/>
            <a:chOff x="1219200" y="2743200"/>
            <a:chExt cx="914400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3505200"/>
            <a:ext cx="838200" cy="414754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053254" y="1558850"/>
            <a:ext cx="2936167" cy="873145"/>
          </a:xfrm>
          <a:custGeom>
            <a:avLst/>
            <a:gdLst>
              <a:gd name="connsiteX0" fmla="*/ 0 w 2936167"/>
              <a:gd name="connsiteY0" fmla="*/ 810093 h 873145"/>
              <a:gd name="connsiteX1" fmla="*/ 405299 w 2936167"/>
              <a:gd name="connsiteY1" fmla="*/ 278657 h 873145"/>
              <a:gd name="connsiteX2" fmla="*/ 1179871 w 2936167"/>
              <a:gd name="connsiteY2" fmla="*/ 62480 h 873145"/>
              <a:gd name="connsiteX3" fmla="*/ 2332722 w 2936167"/>
              <a:gd name="connsiteY3" fmla="*/ 71487 h 873145"/>
              <a:gd name="connsiteX4" fmla="*/ 2936167 w 2936167"/>
              <a:gd name="connsiteY4" fmla="*/ 873145 h 8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4200" y="4267200"/>
            <a:ext cx="1165976" cy="381000"/>
            <a:chOff x="1981200" y="2819400"/>
            <a:chExt cx="1165976" cy="381000"/>
          </a:xfrm>
        </p:grpSpPr>
        <p:sp>
          <p:nvSpPr>
            <p:cNvPr id="32" name="TextBox 31"/>
            <p:cNvSpPr txBox="1"/>
            <p:nvPr/>
          </p:nvSpPr>
          <p:spPr>
            <a:xfrm>
              <a:off x="22098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3048000"/>
            <a:ext cx="755049" cy="414754"/>
            <a:chOff x="1981200" y="3048000"/>
            <a:chExt cx="755049" cy="414754"/>
          </a:xfrm>
        </p:grpSpPr>
        <p:sp>
          <p:nvSpPr>
            <p:cNvPr id="35" name="TextBox 34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4503250" y="1271489"/>
            <a:ext cx="2497691" cy="1142491"/>
          </a:xfrm>
          <a:custGeom>
            <a:avLst/>
            <a:gdLst>
              <a:gd name="connsiteX0" fmla="*/ 2458889 w 2497691"/>
              <a:gd name="connsiteY0" fmla="*/ 1142491 h 1142491"/>
              <a:gd name="connsiteX1" fmla="*/ 2395843 w 2497691"/>
              <a:gd name="connsiteY1" fmla="*/ 367856 h 1142491"/>
              <a:gd name="connsiteX2" fmla="*/ 1585244 w 2497691"/>
              <a:gd name="connsiteY2" fmla="*/ 16567 h 1142491"/>
              <a:gd name="connsiteX3" fmla="*/ 576500 w 2497691"/>
              <a:gd name="connsiteY3" fmla="*/ 124656 h 1142491"/>
              <a:gd name="connsiteX4" fmla="*/ 90141 w 2497691"/>
              <a:gd name="connsiteY4" fmla="*/ 710136 h 1142491"/>
              <a:gd name="connsiteX5" fmla="*/ 74 w 2497691"/>
              <a:gd name="connsiteY5" fmla="*/ 1142491 h 1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ction Button: End 2">
            <a:hlinkClick r:id="" action="ppaction://hlinkshowjump?jump=lastslide" highlightClick="1"/>
          </p:cNvPr>
          <p:cNvSpPr/>
          <p:nvPr/>
        </p:nvSpPr>
        <p:spPr bwMode="auto">
          <a:xfrm>
            <a:off x="8001000" y="5715000"/>
            <a:ext cx="685800" cy="381000"/>
          </a:xfrm>
          <a:prstGeom prst="actionButtonE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6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7696200" cy="736600"/>
          </a:xfrm>
        </p:spPr>
        <p:txBody>
          <a:bodyPr/>
          <a:lstStyle/>
          <a:p>
            <a:r>
              <a:rPr lang="en-US" dirty="0" smtClean="0"/>
              <a:t>Digging Deeper: Discussion </a:t>
            </a:r>
            <a:r>
              <a:rPr lang="en-US" dirty="0" smtClean="0"/>
              <a:t>&amp; 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5555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Safe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r>
              <a:rPr lang="en-US" dirty="0" smtClean="0"/>
              <a:t>Carefully constructed kernel code packs up the user process state an sets it aside.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r>
              <a:rPr lang="en-US" dirty="0" smtClean="0"/>
              <a:t>Should be impossible for buggy or malicious user program to cause the kernel to corrupt itself.</a:t>
            </a:r>
          </a:p>
          <a:p>
            <a:r>
              <a:rPr lang="en-US" dirty="0" smtClean="0"/>
              <a:t>Interrupt processing must not be visible to the user process (why?)</a:t>
            </a:r>
          </a:p>
          <a:p>
            <a:pPr lvl="1"/>
            <a:r>
              <a:rPr lang="en-US" dirty="0" smtClean="0"/>
              <a:t>Occurs between instructions, restarted transparently</a:t>
            </a:r>
          </a:p>
          <a:p>
            <a:pPr lvl="1"/>
            <a:r>
              <a:rPr lang="en-US" dirty="0" smtClean="0"/>
              <a:t>No change to process state</a:t>
            </a:r>
          </a:p>
          <a:p>
            <a:pPr lvl="1"/>
            <a:r>
              <a:rPr lang="en-US" dirty="0" smtClean="0"/>
              <a:t>What can be observed even with perfect interrupt processing?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5532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43</a:t>
            </a:fld>
            <a:endParaRPr lang="en-US" b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2590800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4259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/>
              <a:t>Pack it up in a queue and pass off to an OS thread to do the hard work</a:t>
            </a:r>
          </a:p>
          <a:p>
            <a:pPr lvl="2"/>
            <a:r>
              <a:rPr lang="en-US" dirty="0" smtClean="0"/>
              <a:t>wake up an existing OS thread </a:t>
            </a:r>
          </a:p>
          <a:p>
            <a:r>
              <a:rPr lang="en-US" dirty="0" smtClean="0"/>
              <a:t>OS kernel may enable/disable interrupts</a:t>
            </a:r>
          </a:p>
          <a:p>
            <a:pPr lvl="1"/>
            <a:r>
              <a:rPr lang="en-US" dirty="0" smtClean="0"/>
              <a:t>On x86: CLI (disable interrupts), STI (enable)</a:t>
            </a:r>
          </a:p>
          <a:p>
            <a:pPr lvl="1"/>
            <a:r>
              <a:rPr lang="en-US" dirty="0" smtClean="0"/>
              <a:t>Atomic section when select next process/thread to run</a:t>
            </a:r>
          </a:p>
          <a:p>
            <a:pPr lvl="1"/>
            <a:r>
              <a:rPr lang="en-US" dirty="0" smtClean="0"/>
              <a:t>Atomic return from interrupt or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HW may have multiple levels of interrupt</a:t>
            </a:r>
          </a:p>
          <a:p>
            <a:pPr lvl="1"/>
            <a:r>
              <a:rPr lang="en-US" dirty="0" smtClean="0"/>
              <a:t>Mask off (disable) certain interrupts, </a:t>
            </a:r>
            <a:r>
              <a:rPr lang="en-US" dirty="0" err="1" smtClean="0"/>
              <a:t>eg</a:t>
            </a:r>
            <a:r>
              <a:rPr lang="en-US" dirty="0" smtClean="0"/>
              <a:t>., lower priority</a:t>
            </a:r>
          </a:p>
          <a:p>
            <a:pPr lvl="1"/>
            <a:r>
              <a:rPr lang="en-US" dirty="0" smtClean="0"/>
              <a:t>Certain non-</a:t>
            </a:r>
            <a:r>
              <a:rPr lang="en-US" dirty="0" err="1" smtClean="0"/>
              <a:t>maskable</a:t>
            </a:r>
            <a:r>
              <a:rPr lang="en-US" dirty="0" smtClean="0"/>
              <a:t>-interrupts (</a:t>
            </a:r>
            <a:r>
              <a:rPr lang="en-US" dirty="0" err="1" smtClean="0"/>
              <a:t>nmi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kernel segmentation 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999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240786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304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3734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52400" y="1066800"/>
            <a:ext cx="8458200" cy="5257800"/>
          </a:xfrm>
        </p:spPr>
      </p:pic>
    </p:spTree>
    <p:extLst>
      <p:ext uri="{BB962C8B-B14F-4D97-AF65-F5344CB8AC3E}">
        <p14:creationId xmlns:p14="http://schemas.microsoft.com/office/powerpoint/2010/main" val="189305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 smtClean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33757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</p:spPr>
        <p:txBody>
          <a:bodyPr/>
          <a:lstStyle/>
          <a:p>
            <a:r>
              <a:rPr lang="en-US" dirty="0" smtClean="0"/>
              <a:t>Multiprocessors - Multicores –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support Multiple Threads</a:t>
            </a:r>
          </a:p>
          <a:p>
            <a:pPr lvl="1"/>
            <a:r>
              <a:rPr lang="en-US" dirty="0" smtClean="0"/>
              <a:t>Multiple kernel threads?</a:t>
            </a:r>
          </a:p>
          <a:p>
            <a:pPr lvl="1"/>
            <a:r>
              <a:rPr lang="en-US" dirty="0" smtClean="0"/>
              <a:t>Multiple user threads in a process?</a:t>
            </a:r>
          </a:p>
          <a:p>
            <a:r>
              <a:rPr lang="en-US" dirty="0" smtClean="0"/>
              <a:t>What if we have multiple Processors / Cores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2000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</p:spPr>
        <p:txBody>
          <a:bodyPr/>
          <a:lstStyle/>
          <a:p>
            <a:r>
              <a:rPr lang="en-US" dirty="0" smtClean="0"/>
              <a:t>Today: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5257800"/>
          </a:xfrm>
        </p:spPr>
        <p:txBody>
          <a:bodyPr/>
          <a:lstStyle/>
          <a:p>
            <a:r>
              <a:rPr lang="en-US" dirty="0" smtClean="0"/>
              <a:t>Privileged/User Mode</a:t>
            </a:r>
          </a:p>
          <a:p>
            <a:pPr lvl="1"/>
            <a:r>
              <a:rPr lang="en-US" dirty="0" smtClean="0"/>
              <a:t>The hardware can operate in two modes, with only the “system” mode having the ability to access certain resources.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Programs execute in an </a:t>
            </a:r>
            <a:r>
              <a:rPr lang="en-US" i="1" dirty="0" smtClean="0"/>
              <a:t>address space </a:t>
            </a:r>
            <a:r>
              <a:rPr lang="en-US" dirty="0" smtClean="0"/>
              <a:t>that is distinct from the memory space of the physical machine</a:t>
            </a:r>
            <a:endParaRPr lang="en-US" dirty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An instance of an executing program is </a:t>
            </a:r>
            <a:r>
              <a:rPr lang="en-US" i="1" dirty="0" smtClean="0"/>
              <a:t>a process consisting of an address space and one or more threads of control</a:t>
            </a:r>
            <a:endParaRPr lang="en-US" i="1" dirty="0"/>
          </a:p>
          <a:p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4713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r>
              <a:rPr lang="en-US" baseline="0" dirty="0" smtClean="0"/>
              <a:t> Loop &amp;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Measly do-nothing unappreciated trivial piece of code that is central to low-power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688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= Operations / Time</a:t>
            </a:r>
          </a:p>
          <a:p>
            <a:endParaRPr lang="en-US" dirty="0"/>
          </a:p>
          <a:p>
            <a:r>
              <a:rPr lang="en-US" dirty="0" smtClean="0"/>
              <a:t>How can the OS ruin application performance?</a:t>
            </a:r>
          </a:p>
          <a:p>
            <a:r>
              <a:rPr lang="en-US" dirty="0" smtClean="0"/>
              <a:t>What can the OS do to increase application performance?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0102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</p:spPr>
        <p:txBody>
          <a:bodyPr/>
          <a:lstStyle/>
          <a:p>
            <a:r>
              <a:rPr lang="en-US" dirty="0" smtClean="0"/>
              <a:t>4 OS concepts working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Privilege/User Mode</a:t>
            </a:r>
          </a:p>
          <a:p>
            <a:pPr lvl="1"/>
            <a:r>
              <a:rPr lang="en-US" dirty="0" smtClean="0"/>
              <a:t>The hardware can operate in two modes, with only the “system” mode having the ability to access certain resources.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Programs execute in an </a:t>
            </a:r>
            <a:r>
              <a:rPr lang="en-US" i="1" dirty="0" smtClean="0"/>
              <a:t>address space </a:t>
            </a:r>
            <a:r>
              <a:rPr lang="en-US" dirty="0" smtClean="0"/>
              <a:t>that is distinct from the memory space of the physical machine</a:t>
            </a:r>
            <a:endParaRPr lang="en-US" dirty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An instance of an executing program is </a:t>
            </a:r>
            <a:r>
              <a:rPr lang="en-US" i="1" dirty="0" smtClean="0"/>
              <a:t>a process consisting of an address space and one or more threads of control</a:t>
            </a:r>
            <a:endParaRPr lang="en-US" i="1" dirty="0"/>
          </a:p>
          <a:p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218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5867400" cy="1676400"/>
          </a:xfrm>
        </p:spPr>
        <p:txBody>
          <a:bodyPr/>
          <a:lstStyle/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it”</a:t>
            </a:r>
          </a:p>
          <a:p>
            <a:r>
              <a:rPr lang="en-US" dirty="0" smtClean="0"/>
              <a:t>Provide services to it</a:t>
            </a:r>
          </a:p>
          <a:p>
            <a:r>
              <a:rPr lang="en-US" dirty="0" smtClean="0"/>
              <a:t>While protecting OS and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Punched Tape 6"/>
          <p:cNvSpPr/>
          <p:nvPr/>
        </p:nvSpPr>
        <p:spPr bwMode="auto">
          <a:xfrm rot="5400000">
            <a:off x="1714500" y="2095500"/>
            <a:ext cx="1676400" cy="1447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864" y="1828800"/>
            <a:ext cx="1295400" cy="1752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352800" y="29718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1144090" cy="1371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2057400"/>
            <a:ext cx="1262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 err="1" smtClean="0">
                <a:latin typeface="Courier"/>
                <a:cs typeface="Courier"/>
              </a:rPr>
              <a:t>nt</a:t>
            </a:r>
            <a:r>
              <a:rPr lang="en-US" sz="1400" dirty="0" smtClean="0">
                <a:latin typeface="Courier"/>
                <a:cs typeface="Courier"/>
              </a:rPr>
              <a:t> main() </a:t>
            </a:r>
          </a:p>
          <a:p>
            <a:r>
              <a:rPr lang="en-US" sz="1400" dirty="0" smtClean="0">
                <a:latin typeface="Courier"/>
                <a:cs typeface="Courier"/>
              </a:rPr>
              <a:t>{ … ;</a:t>
            </a:r>
          </a:p>
          <a:p>
            <a:r>
              <a:rPr lang="en-US" sz="1400" dirty="0">
                <a:latin typeface="Courier"/>
                <a:cs typeface="Courier"/>
              </a:rPr>
              <a:t> }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447800" y="30480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1251425" y="2406176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85198" y="2248802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524000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Source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180" y="1295400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3657600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oo.c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7532" y="3581400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a.out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34000" y="2971800"/>
            <a:ext cx="1143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5320314" y="2083183"/>
            <a:ext cx="113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&amp; Execute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53200" y="1524000"/>
            <a:ext cx="1295400" cy="3581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13716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4800" y="48006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105064" y="2133600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0500" y="22098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105064" y="28194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9598" y="28956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6657764" y="1676400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17526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6657764" y="23622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2298" y="24384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657764" y="28956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0175" y="29718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6657764" y="35814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67552" y="365760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7620000" y="3657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620000" y="2895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553200" y="106680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553200" y="5257800"/>
            <a:ext cx="12954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9400" y="6031468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6553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29400" y="5638800"/>
            <a:ext cx="97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registers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102693" y="5181600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400800" y="426720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629400" y="44196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0134" y="4495800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7474321" y="2108537"/>
            <a:ext cx="937713" cy="3338853"/>
          </a:xfrm>
          <a:custGeom>
            <a:avLst/>
            <a:gdLst>
              <a:gd name="connsiteX0" fmla="*/ 0 w 937713"/>
              <a:gd name="connsiteY0" fmla="*/ 3249390 h 3338853"/>
              <a:gd name="connsiteX1" fmla="*/ 642325 w 937713"/>
              <a:gd name="connsiteY1" fmla="*/ 3205592 h 3338853"/>
              <a:gd name="connsiteX2" fmla="*/ 934290 w 937713"/>
              <a:gd name="connsiteY2" fmla="*/ 1979254 h 3338853"/>
              <a:gd name="connsiteX3" fmla="*/ 773709 w 937713"/>
              <a:gd name="connsiteY3" fmla="*/ 928108 h 3338853"/>
              <a:gd name="connsiteX4" fmla="*/ 934290 w 937713"/>
              <a:gd name="connsiteY4" fmla="*/ 285741 h 3338853"/>
              <a:gd name="connsiteX5" fmla="*/ 802906 w 937713"/>
              <a:gd name="connsiteY5" fmla="*/ 8355 h 3338853"/>
              <a:gd name="connsiteX6" fmla="*/ 0 w 937713"/>
              <a:gd name="connsiteY6" fmla="*/ 66752 h 333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713" h="3338853">
                <a:moveTo>
                  <a:pt x="0" y="3249390"/>
                </a:moveTo>
                <a:cubicBezTo>
                  <a:pt x="243305" y="3333335"/>
                  <a:pt x="486610" y="3417281"/>
                  <a:pt x="642325" y="3205592"/>
                </a:cubicBezTo>
                <a:cubicBezTo>
                  <a:pt x="798040" y="2993903"/>
                  <a:pt x="912393" y="2358835"/>
                  <a:pt x="934290" y="1979254"/>
                </a:cubicBezTo>
                <a:cubicBezTo>
                  <a:pt x="956187" y="1599673"/>
                  <a:pt x="773709" y="1210360"/>
                  <a:pt x="773709" y="928108"/>
                </a:cubicBezTo>
                <a:cubicBezTo>
                  <a:pt x="773709" y="645856"/>
                  <a:pt x="929424" y="439033"/>
                  <a:pt x="934290" y="285741"/>
                </a:cubicBezTo>
                <a:cubicBezTo>
                  <a:pt x="939156" y="132449"/>
                  <a:pt x="958621" y="44853"/>
                  <a:pt x="802906" y="8355"/>
                </a:cubicBezTo>
                <a:cubicBezTo>
                  <a:pt x="647191" y="-28143"/>
                  <a:pt x="0" y="66752"/>
                  <a:pt x="0" y="66752"/>
                </a:cubicBezTo>
              </a:path>
            </a:pathLst>
          </a:custGeom>
          <a:ln>
            <a:solidFill>
              <a:srgbClr val="618FFD"/>
            </a:solidFill>
            <a:headEnd type="oval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 stack or heap in executable?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620000" cy="1600200"/>
          </a:xfrm>
        </p:spPr>
        <p:txBody>
          <a:bodyPr/>
          <a:lstStyle/>
          <a:p>
            <a:r>
              <a:rPr lang="en-US" dirty="0" smtClean="0"/>
              <a:t>What about data segment?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649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 bwMode="auto">
          <a:xfrm>
            <a:off x="2667000" y="1600200"/>
            <a:ext cx="1371600" cy="30480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need one key 61B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2362200" y="350520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0236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947446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41148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3657600"/>
            <a:ext cx="105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Registers</a:t>
            </a:r>
            <a:endParaRPr lang="en-US" sz="1600" dirty="0"/>
          </a:p>
        </p:txBody>
      </p:sp>
      <p:sp>
        <p:nvSpPr>
          <p:cNvPr id="15" name="Trapezoid 14"/>
          <p:cNvSpPr/>
          <p:nvPr/>
        </p:nvSpPr>
        <p:spPr bwMode="auto">
          <a:xfrm flipV="1">
            <a:off x="2362200" y="4800600"/>
            <a:ext cx="1828800" cy="838200"/>
          </a:xfrm>
          <a:prstGeom prst="trapezoid">
            <a:avLst>
              <a:gd name="adj" fmla="val 55991"/>
            </a:avLst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4953000"/>
            <a:ext cx="6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667000" y="45720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810000" y="45720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410200" y="1752600"/>
            <a:ext cx="1981200" cy="449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62200" y="60960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15" idx="0"/>
            <a:endCxn id="23" idx="0"/>
          </p:cNvCxnSpPr>
          <p:nvPr/>
        </p:nvCxnSpPr>
        <p:spPr bwMode="auto">
          <a:xfrm>
            <a:off x="3276600" y="56388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Freeform 31"/>
          <p:cNvSpPr/>
          <p:nvPr/>
        </p:nvSpPr>
        <p:spPr>
          <a:xfrm>
            <a:off x="3203737" y="2232127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>
            <a:endCxn id="8" idx="2"/>
          </p:cNvCxnSpPr>
          <p:nvPr/>
        </p:nvCxnSpPr>
        <p:spPr bwMode="auto">
          <a:xfrm flipV="1">
            <a:off x="3276600" y="2252246"/>
            <a:ext cx="0" cy="18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76600" y="24384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38" name="Straight Connector 37"/>
          <p:cNvCxnSpPr>
            <a:endCxn id="7" idx="0"/>
          </p:cNvCxnSpPr>
          <p:nvPr/>
        </p:nvCxnSpPr>
        <p:spPr bwMode="auto">
          <a:xfrm>
            <a:off x="3276600" y="3352800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0" name="Straight Connector 39"/>
          <p:cNvCxnSpPr>
            <a:stCxn id="23" idx="2"/>
          </p:cNvCxnSpPr>
          <p:nvPr/>
        </p:nvCxnSpPr>
        <p:spPr bwMode="auto">
          <a:xfrm>
            <a:off x="3276600" y="6324600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133600" y="65532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2133600" y="3352800"/>
            <a:ext cx="0" cy="3200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133600" y="33528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62000" y="2362200"/>
            <a:ext cx="186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 fetch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3048000"/>
            <a:ext cx="103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Decode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5667" y="4419600"/>
            <a:ext cx="10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xecute</a:t>
            </a:r>
            <a:endParaRPr lang="en-US" i="1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3276600" y="25908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276600" y="25908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3505200" y="5528846"/>
            <a:ext cx="0" cy="18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505200" y="57150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3505200" y="58674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505200" y="58674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791200" y="1371600"/>
            <a:ext cx="107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867400" y="2362200"/>
            <a:ext cx="1119818" cy="338554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3048000" y="15240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14600" y="2819400"/>
            <a:ext cx="1371600" cy="30480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43200" y="2743200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3276600" y="18288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4419600" y="1752600"/>
            <a:ext cx="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Arrow Connector 75"/>
          <p:cNvCxnSpPr>
            <a:endCxn id="68" idx="3"/>
          </p:cNvCxnSpPr>
          <p:nvPr/>
        </p:nvCxnSpPr>
        <p:spPr bwMode="auto">
          <a:xfrm flipH="1">
            <a:off x="4038600" y="17526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172200" y="5410200"/>
            <a:ext cx="584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" y="1447800"/>
            <a:ext cx="127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Processor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407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OS Concept: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76200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457200" y="3124200"/>
            <a:ext cx="815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43600" y="1676400"/>
            <a:ext cx="18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“User Programs”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133600"/>
            <a:ext cx="158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“Applications”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657600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“Kernel”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4267200"/>
            <a:ext cx="218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“Operating System”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Process</a:t>
            </a:r>
            <a:r>
              <a:rPr lang="en-US" sz="2400" b="1" dirty="0" smtClean="0"/>
              <a:t> = Execution of a Program with Restricted Rights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576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Process</a:t>
            </a:r>
            <a:r>
              <a:rPr lang="en-US" sz="2400" b="1" dirty="0" smtClean="0"/>
              <a:t> = Address Space with one or more threads of control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895600"/>
            <a:ext cx="30843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2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Light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19355</TotalTime>
  <Pages>12</Pages>
  <Words>3203</Words>
  <Application>Microsoft Macintosh PowerPoint</Application>
  <PresentationFormat>Letter Paper (8.5x11 in)</PresentationFormat>
  <Paragraphs>886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cs162-fa14</vt:lpstr>
      <vt:lpstr>Introduction to the Process  </vt:lpstr>
      <vt:lpstr>Recall: What is an operating system?</vt:lpstr>
      <vt:lpstr>What is an Operating System?</vt:lpstr>
      <vt:lpstr>Recall</vt:lpstr>
      <vt:lpstr>Today: four fundamental OS concepts</vt:lpstr>
      <vt:lpstr>OS Bottom Line: Run Programs</vt:lpstr>
      <vt:lpstr>Why no stack or heap in executable?</vt:lpstr>
      <vt:lpstr>Today we need one key 61B concept</vt:lpstr>
      <vt:lpstr>Key OS Concept: the Process</vt:lpstr>
      <vt:lpstr>Address Space</vt:lpstr>
      <vt:lpstr>Thread of Control</vt:lpstr>
      <vt:lpstr>In a Picture</vt:lpstr>
      <vt:lpstr>User/Kernal(Priviledged) Mode</vt:lpstr>
      <vt:lpstr>Multiprogramming - Multiple Processes</vt:lpstr>
      <vt:lpstr>Dual Mode Operation</vt:lpstr>
      <vt:lpstr>Key OS Concept: Address Space</vt:lpstr>
      <vt:lpstr>A simple address translation: B&amp;B</vt:lpstr>
      <vt:lpstr>A different base and bound</vt:lpstr>
      <vt:lpstr>Key OS Concept: Protection</vt:lpstr>
      <vt:lpstr>Simple B&amp;B: OS loads process</vt:lpstr>
      <vt:lpstr>Simple B&amp;B: OS gets ready to switch</vt:lpstr>
      <vt:lpstr>Simple B&amp;B: “Return” to User</vt:lpstr>
      <vt:lpstr>Logistics Break</vt:lpstr>
      <vt:lpstr>Recall: Getting started</vt:lpstr>
      <vt:lpstr>Personal Integrity</vt:lpstr>
      <vt:lpstr>CS 162 Collaboration Policy</vt:lpstr>
      <vt:lpstr>3 types of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What’s wrong with this simplistic address translation mechanism?</vt:lpstr>
      <vt:lpstr>x86 – segments and stacks</vt:lpstr>
      <vt:lpstr>Virtual Address Translation</vt:lpstr>
      <vt:lpstr>Running Many Programs ???</vt:lpstr>
      <vt:lpstr>Process Control Block</vt:lpstr>
      <vt:lpstr>Scheduler</vt:lpstr>
      <vt:lpstr>Putting it together: web server</vt:lpstr>
      <vt:lpstr>Digging Deeper: Discussion &amp; Questions</vt:lpstr>
      <vt:lpstr>Implementing Safe Mode Transfers</vt:lpstr>
      <vt:lpstr>Kernel Stack Challenge</vt:lpstr>
      <vt:lpstr>Hardware support: Interrupt Control</vt:lpstr>
      <vt:lpstr>How do we take interrupts safely?</vt:lpstr>
      <vt:lpstr>Before</vt:lpstr>
      <vt:lpstr>During</vt:lpstr>
      <vt:lpstr>Kernel System Call Handler</vt:lpstr>
      <vt:lpstr>Multiprocessors - Multicores – Multiple Threads</vt:lpstr>
      <vt:lpstr>Idle Loop &amp; Power</vt:lpstr>
      <vt:lpstr>Performance</vt:lpstr>
      <vt:lpstr>4 OS concepts working together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471</cp:revision>
  <cp:lastPrinted>1601-01-01T00:00:00Z</cp:lastPrinted>
  <dcterms:created xsi:type="dcterms:W3CDTF">2009-09-09T21:17:00Z</dcterms:created>
  <dcterms:modified xsi:type="dcterms:W3CDTF">2014-09-03T04:18:03Z</dcterms:modified>
</cp:coreProperties>
</file>