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6" r:id="rId2"/>
    <p:sldId id="329" r:id="rId3"/>
    <p:sldId id="289" r:id="rId4"/>
    <p:sldId id="294" r:id="rId5"/>
    <p:sldId id="295" r:id="rId6"/>
    <p:sldId id="296" r:id="rId7"/>
    <p:sldId id="298" r:id="rId8"/>
    <p:sldId id="297" r:id="rId9"/>
    <p:sldId id="299" r:id="rId10"/>
    <p:sldId id="300" r:id="rId11"/>
    <p:sldId id="301" r:id="rId12"/>
    <p:sldId id="302" r:id="rId13"/>
    <p:sldId id="303" r:id="rId14"/>
    <p:sldId id="304" r:id="rId15"/>
    <p:sldId id="305" r:id="rId16"/>
    <p:sldId id="306" r:id="rId17"/>
    <p:sldId id="309" r:id="rId18"/>
    <p:sldId id="310" r:id="rId19"/>
    <p:sldId id="259" r:id="rId20"/>
    <p:sldId id="307" r:id="rId21"/>
    <p:sldId id="311" r:id="rId22"/>
    <p:sldId id="308" r:id="rId23"/>
    <p:sldId id="312" r:id="rId24"/>
    <p:sldId id="313" r:id="rId25"/>
    <p:sldId id="314" r:id="rId26"/>
    <p:sldId id="315" r:id="rId27"/>
    <p:sldId id="316" r:id="rId28"/>
    <p:sldId id="323" r:id="rId29"/>
    <p:sldId id="317" r:id="rId30"/>
    <p:sldId id="318" r:id="rId31"/>
    <p:sldId id="319" r:id="rId32"/>
    <p:sldId id="320" r:id="rId33"/>
    <p:sldId id="321" r:id="rId34"/>
    <p:sldId id="322" r:id="rId35"/>
    <p:sldId id="328" r:id="rId36"/>
    <p:sldId id="324" r:id="rId37"/>
    <p:sldId id="327" r:id="rId38"/>
    <p:sldId id="325" r:id="rId39"/>
    <p:sldId id="32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3" d="100"/>
          <a:sy n="133" d="100"/>
        </p:scale>
        <p:origin x="-10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2B006D-AAFB-A34F-8B45-91A54B16DC78}" type="datetimeFigureOut">
              <a:rPr lang="en-US" smtClean="0"/>
              <a:t>10/15/14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BFAF15-328D-6949-91D9-A16CACD670B5}" type="slidenum">
              <a:rPr lang="en-US" smtClean="0"/>
              <a:t>‹#›</a:t>
            </a:fld>
            <a:endParaRPr lang="en-US"/>
          </a:p>
        </p:txBody>
      </p:sp>
    </p:spTree>
    <p:extLst>
      <p:ext uri="{BB962C8B-B14F-4D97-AF65-F5344CB8AC3E}">
        <p14:creationId xmlns:p14="http://schemas.microsoft.com/office/powerpoint/2010/main" val="3927333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E6349-4B97-3B42-B3E1-FA9317E9ADED}" type="datetimeFigureOut">
              <a:rPr lang="en-US" smtClean="0"/>
              <a:t>10/15/14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A818A-32A3-AC41-8A70-957E942FE1EE}" type="slidenum">
              <a:rPr lang="en-US" smtClean="0"/>
              <a:t>‹#›</a:t>
            </a:fld>
            <a:endParaRPr lang="en-US"/>
          </a:p>
        </p:txBody>
      </p:sp>
    </p:spTree>
    <p:extLst>
      <p:ext uri="{BB962C8B-B14F-4D97-AF65-F5344CB8AC3E}">
        <p14:creationId xmlns:p14="http://schemas.microsoft.com/office/powerpoint/2010/main" val="20014792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t>After the OS has issued a command to the I/O device either via a special I/O instruction or by writing to a location in the I/O address space,  the OS needs to be notified when:</a:t>
            </a:r>
          </a:p>
          <a:p>
            <a:r>
              <a:rPr lang="en-US"/>
              <a:t>(a) The I/O device has completed the operation.</a:t>
            </a:r>
          </a:p>
          <a:p>
            <a:r>
              <a:rPr lang="en-US"/>
              <a:t>(b) Or when the I/O device has encountered an error.</a:t>
            </a:r>
          </a:p>
          <a:p>
            <a:r>
              <a:rPr lang="en-US"/>
              <a:t>This can be accomplished in two different ways: Polling and I/O interrupt.</a:t>
            </a:r>
          </a:p>
          <a:p>
            <a:endParaRPr lang="en-US"/>
          </a:p>
          <a:p>
            <a:r>
              <a:rPr lang="en-US"/>
              <a:t>+1 = 58 min. (Y:38)</a:t>
            </a:r>
          </a:p>
        </p:txBody>
      </p:sp>
      <p:sp>
        <p:nvSpPr>
          <p:cNvPr id="7065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536856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64838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80928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49340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9943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10/13/14</a:t>
            </a:r>
            <a:endParaRPr lang="en-US"/>
          </a:p>
        </p:txBody>
      </p:sp>
      <p:sp>
        <p:nvSpPr>
          <p:cNvPr id="6" name="Footer Placeholder 5"/>
          <p:cNvSpPr>
            <a:spLocks noGrp="1"/>
          </p:cNvSpPr>
          <p:nvPr>
            <p:ph type="ftr" sz="quarter" idx="11"/>
          </p:nvPr>
        </p:nvSpPr>
        <p:spPr/>
        <p:txBody>
          <a:bodyPr/>
          <a:lstStyle/>
          <a:p>
            <a:r>
              <a:rPr lang="hu-HU" smtClean="0"/>
              <a:t>cs162 fa14 L19</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5538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10/13/14</a:t>
            </a:r>
            <a:endParaRPr lang="en-US"/>
          </a:p>
        </p:txBody>
      </p:sp>
      <p:sp>
        <p:nvSpPr>
          <p:cNvPr id="8" name="Footer Placeholder 7"/>
          <p:cNvSpPr>
            <a:spLocks noGrp="1"/>
          </p:cNvSpPr>
          <p:nvPr>
            <p:ph type="ftr" sz="quarter" idx="11"/>
          </p:nvPr>
        </p:nvSpPr>
        <p:spPr/>
        <p:txBody>
          <a:bodyPr/>
          <a:lstStyle/>
          <a:p>
            <a:r>
              <a:rPr lang="hu-HU" smtClean="0"/>
              <a:t>cs162 fa14 L19</a:t>
            </a:r>
            <a:endParaRPr lang="en-US"/>
          </a:p>
        </p:txBody>
      </p:sp>
      <p:sp>
        <p:nvSpPr>
          <p:cNvPr id="9" name="Slide Number Placeholder 8"/>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17260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10/13/14</a:t>
            </a:r>
            <a:endParaRPr lang="en-US"/>
          </a:p>
        </p:txBody>
      </p:sp>
      <p:sp>
        <p:nvSpPr>
          <p:cNvPr id="4" name="Footer Placeholder 3"/>
          <p:cNvSpPr>
            <a:spLocks noGrp="1"/>
          </p:cNvSpPr>
          <p:nvPr>
            <p:ph type="ftr" sz="quarter" idx="11"/>
          </p:nvPr>
        </p:nvSpPr>
        <p:spPr/>
        <p:txBody>
          <a:bodyPr/>
          <a:lstStyle/>
          <a:p>
            <a:r>
              <a:rPr lang="hu-HU" smtClean="0"/>
              <a:t>cs162 fa14 L19</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198707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20566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10/13/14</a:t>
            </a:r>
            <a:endParaRPr lang="en-US"/>
          </a:p>
        </p:txBody>
      </p:sp>
      <p:sp>
        <p:nvSpPr>
          <p:cNvPr id="6" name="Footer Placeholder 5"/>
          <p:cNvSpPr>
            <a:spLocks noGrp="1"/>
          </p:cNvSpPr>
          <p:nvPr>
            <p:ph type="ftr" sz="quarter" idx="11"/>
          </p:nvPr>
        </p:nvSpPr>
        <p:spPr/>
        <p:txBody>
          <a:bodyPr/>
          <a:lstStyle/>
          <a:p>
            <a:r>
              <a:rPr lang="hu-HU" smtClean="0"/>
              <a:t>cs162 fa14 L19</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85204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10/13/14</a:t>
            </a:r>
            <a:endParaRPr lang="en-US"/>
          </a:p>
        </p:txBody>
      </p:sp>
      <p:sp>
        <p:nvSpPr>
          <p:cNvPr id="6" name="Footer Placeholder 5"/>
          <p:cNvSpPr>
            <a:spLocks noGrp="1"/>
          </p:cNvSpPr>
          <p:nvPr>
            <p:ph type="ftr" sz="quarter" idx="11"/>
          </p:nvPr>
        </p:nvSpPr>
        <p:spPr/>
        <p:txBody>
          <a:bodyPr/>
          <a:lstStyle/>
          <a:p>
            <a:r>
              <a:rPr lang="hu-HU" smtClean="0"/>
              <a:t>cs162 fa14 L19</a:t>
            </a:r>
            <a:endParaRPr lang="en-US"/>
          </a:p>
        </p:txBody>
      </p:sp>
      <p:sp>
        <p:nvSpPr>
          <p:cNvPr id="7" name="Slide Number Placeholder 6"/>
          <p:cNvSpPr>
            <a:spLocks noGrp="1"/>
          </p:cNvSpPr>
          <p:nvPr>
            <p:ph type="sldNum" sz="quarter" idx="12"/>
          </p:nvPr>
        </p:nvSpPr>
        <p:spPr/>
        <p:txBody>
          <a:bodyPr/>
          <a:lstStyle/>
          <a:p>
            <a:fld id="{40BE6ECD-61F1-CE4B-BB82-6FDD0CA3B213}" type="slidenum">
              <a:rPr lang="en-US" smtClean="0"/>
              <a:t>‹#›</a:t>
            </a:fld>
            <a:endParaRPr lang="en-US"/>
          </a:p>
        </p:txBody>
      </p:sp>
    </p:spTree>
    <p:extLst>
      <p:ext uri="{BB962C8B-B14F-4D97-AF65-F5344CB8AC3E}">
        <p14:creationId xmlns:p14="http://schemas.microsoft.com/office/powerpoint/2010/main" val="3740095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781"/>
            <a:ext cx="8229600" cy="8756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088571"/>
            <a:ext cx="8229600" cy="52157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4320" y="6431940"/>
            <a:ext cx="2133600" cy="365125"/>
          </a:xfrm>
          <a:prstGeom prst="rect">
            <a:avLst/>
          </a:prstGeom>
        </p:spPr>
        <p:txBody>
          <a:bodyPr vert="horz" lIns="91440" tIns="45720" rIns="91440" bIns="45720" rtlCol="0" anchor="ctr"/>
          <a:lstStyle>
            <a:lvl1pPr algn="l">
              <a:defRPr sz="1200">
                <a:solidFill>
                  <a:srgbClr val="0000FF"/>
                </a:solidFill>
              </a:defRPr>
            </a:lvl1pPr>
          </a:lstStyle>
          <a:p>
            <a:r>
              <a:rPr lang="en-US" smtClean="0"/>
              <a:t>10/13/14</a:t>
            </a:r>
            <a:endParaRPr lang="en-US"/>
          </a:p>
        </p:txBody>
      </p:sp>
      <p:sp>
        <p:nvSpPr>
          <p:cNvPr id="5" name="Footer Placeholder 4"/>
          <p:cNvSpPr>
            <a:spLocks noGrp="1"/>
          </p:cNvSpPr>
          <p:nvPr>
            <p:ph type="ftr" sz="quarter" idx="3"/>
          </p:nvPr>
        </p:nvSpPr>
        <p:spPr>
          <a:xfrm>
            <a:off x="3124200" y="643194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hu-HU" smtClean="0"/>
              <a:t>cs162 fa14 L19</a:t>
            </a:r>
            <a:endParaRPr lang="en-US"/>
          </a:p>
        </p:txBody>
      </p:sp>
      <p:sp>
        <p:nvSpPr>
          <p:cNvPr id="6" name="Slide Number Placeholder 5"/>
          <p:cNvSpPr>
            <a:spLocks noGrp="1"/>
          </p:cNvSpPr>
          <p:nvPr>
            <p:ph type="sldNum" sz="quarter" idx="4"/>
          </p:nvPr>
        </p:nvSpPr>
        <p:spPr>
          <a:xfrm>
            <a:off x="6870720" y="6431940"/>
            <a:ext cx="2133600" cy="365125"/>
          </a:xfrm>
          <a:prstGeom prst="rect">
            <a:avLst/>
          </a:prstGeom>
        </p:spPr>
        <p:txBody>
          <a:bodyPr vert="horz" lIns="91440" tIns="45720" rIns="91440" bIns="45720" rtlCol="0" anchor="ctr"/>
          <a:lstStyle>
            <a:lvl1pPr algn="r">
              <a:defRPr sz="1200">
                <a:solidFill>
                  <a:srgbClr val="0000FF"/>
                </a:solidFill>
              </a:defRPr>
            </a:lvl1pPr>
          </a:lstStyle>
          <a:p>
            <a:fld id="{40BE6ECD-61F1-CE4B-BB82-6FDD0CA3B213}" type="slidenum">
              <a:rPr lang="en-US" smtClean="0"/>
              <a:pPr/>
              <a:t>‹#›</a:t>
            </a:fld>
            <a:endParaRPr lang="en-US"/>
          </a:p>
        </p:txBody>
      </p:sp>
      <p:sp>
        <p:nvSpPr>
          <p:cNvPr id="7" name="Line 7"/>
          <p:cNvSpPr>
            <a:spLocks noChangeShapeType="1"/>
          </p:cNvSpPr>
          <p:nvPr/>
        </p:nvSpPr>
        <p:spPr bwMode="auto">
          <a:xfrm>
            <a:off x="457200" y="914400"/>
            <a:ext cx="8229600" cy="0"/>
          </a:xfrm>
          <a:prstGeom prst="line">
            <a:avLst/>
          </a:prstGeom>
          <a:noFill/>
          <a:ln w="47625" cmpd="thinThick">
            <a:solidFill>
              <a:srgbClr val="FBBA0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 name="Picture 8" descr="front"/>
          <p:cNvPicPr>
            <a:picLocks noChangeAspect="1" noChangeArrowheads="1"/>
          </p:cNvPicPr>
          <p:nvPr/>
        </p:nvPicPr>
        <p:blipFill>
          <a:blip r:embed="rId13">
            <a:extLst>
              <a:ext uri="{28A0092B-C50C-407E-A947-70E740481C1C}">
                <a14:useLocalDpi xmlns:a14="http://schemas.microsoft.com/office/drawing/2010/main" val="0"/>
              </a:ext>
            </a:extLst>
          </a:blip>
          <a:srcRect b="22223"/>
          <a:stretch>
            <a:fillRect/>
          </a:stretch>
        </p:blipFill>
        <p:spPr bwMode="auto">
          <a:xfrm>
            <a:off x="8229600" y="0"/>
            <a:ext cx="914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59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000"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wmf"/><Relationship Id="rId13" Type="http://schemas.openxmlformats.org/officeDocument/2006/relationships/image" Target="../media/image21.png"/><Relationship Id="rId14"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2.wmf"/><Relationship Id="rId5" Type="http://schemas.openxmlformats.org/officeDocument/2006/relationships/image" Target="../media/image13.png"/><Relationship Id="rId6" Type="http://schemas.openxmlformats.org/officeDocument/2006/relationships/image" Target="../media/image14.wmf"/><Relationship Id="rId7" Type="http://schemas.openxmlformats.org/officeDocument/2006/relationships/image" Target="../media/image15.wmf"/><Relationship Id="rId8" Type="http://schemas.openxmlformats.org/officeDocument/2006/relationships/image" Target="../media/image16.wmf"/><Relationship Id="rId9" Type="http://schemas.openxmlformats.org/officeDocument/2006/relationships/image" Target="../media/image17.png"/><Relationship Id="rId10" Type="http://schemas.openxmlformats.org/officeDocument/2006/relationships/image" Target="../media/image18.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9567"/>
            <a:ext cx="7772400" cy="1470025"/>
          </a:xfrm>
        </p:spPr>
        <p:txBody>
          <a:bodyPr/>
          <a:lstStyle/>
          <a:p>
            <a:r>
              <a:rPr lang="en-US" dirty="0" smtClean="0">
                <a:latin typeface="Arial" charset="0"/>
                <a:ea typeface="ＭＳ Ｐゴシック" charset="0"/>
                <a:cs typeface="ＭＳ Ｐゴシック" charset="0"/>
              </a:rPr>
              <a:t>On to I</a:t>
            </a:r>
            <a:r>
              <a:rPr lang="en-US" dirty="0" smtClean="0">
                <a:latin typeface="Arial" charset="0"/>
                <a:ea typeface="ＭＳ Ｐゴシック" charset="0"/>
                <a:cs typeface="ＭＳ Ｐゴシック" charset="0"/>
              </a:rPr>
              <a:t>/O </a:t>
            </a:r>
            <a:r>
              <a:rPr lang="en-US" dirty="0" smtClean="0">
                <a:latin typeface="Arial" charset="0"/>
                <a:ea typeface="ＭＳ Ｐゴシック" charset="0"/>
                <a:cs typeface="ＭＳ Ｐゴシック" charset="0"/>
              </a:rPr>
              <a:t>via </a:t>
            </a:r>
            <a:r>
              <a:rPr lang="en-US" dirty="0" smtClean="0">
                <a:latin typeface="Arial" charset="0"/>
                <a:ea typeface="ＭＳ Ｐゴシック" charset="0"/>
                <a:cs typeface="ＭＳ Ｐゴシック" charset="0"/>
              </a:rPr>
              <a:t>Virtual Memory </a:t>
            </a:r>
            <a:endParaRPr lang="en-US" dirty="0"/>
          </a:p>
        </p:txBody>
      </p:sp>
      <p:sp>
        <p:nvSpPr>
          <p:cNvPr id="3" name="Subtitle 2"/>
          <p:cNvSpPr>
            <a:spLocks noGrp="1"/>
          </p:cNvSpPr>
          <p:nvPr>
            <p:ph type="subTitle" idx="1"/>
          </p:nvPr>
        </p:nvSpPr>
        <p:spPr>
          <a:xfrm>
            <a:off x="1371600" y="3251200"/>
            <a:ext cx="6400800" cy="1752600"/>
          </a:xfrm>
        </p:spPr>
        <p:txBody>
          <a:bodyPr>
            <a:normAutofit fontScale="70000" lnSpcReduction="20000"/>
          </a:bodyPr>
          <a:lstStyle/>
          <a:p>
            <a:r>
              <a:rPr lang="en-US" dirty="0">
                <a:solidFill>
                  <a:schemeClr val="tx1"/>
                </a:solidFill>
                <a:latin typeface="Arial" charset="0"/>
                <a:ea typeface="ＭＳ Ｐゴシック" charset="0"/>
                <a:cs typeface="ＭＳ Ｐゴシック" charset="0"/>
              </a:rPr>
              <a:t>David E. Culler</a:t>
            </a:r>
          </a:p>
          <a:p>
            <a:r>
              <a:rPr lang="en-US" dirty="0">
                <a:solidFill>
                  <a:schemeClr val="tx1"/>
                </a:solidFill>
                <a:latin typeface="Arial" charset="0"/>
                <a:ea typeface="ＭＳ Ｐゴシック" charset="0"/>
                <a:cs typeface="ＭＳ Ｐゴシック" charset="0"/>
              </a:rPr>
              <a:t> CS162 – Operating Systems and Systems Programming</a:t>
            </a:r>
          </a:p>
          <a:p>
            <a:r>
              <a:rPr lang="en-US" dirty="0">
                <a:solidFill>
                  <a:schemeClr val="tx1"/>
                </a:solidFill>
                <a:latin typeface="Arial" charset="0"/>
                <a:ea typeface="ＭＳ Ｐゴシック" charset="0"/>
                <a:cs typeface="ＭＳ Ｐゴシック" charset="0"/>
              </a:rPr>
              <a:t>Lecture </a:t>
            </a:r>
            <a:r>
              <a:rPr lang="en-US" dirty="0" smtClean="0">
                <a:solidFill>
                  <a:schemeClr val="tx1"/>
                </a:solidFill>
                <a:latin typeface="Arial" charset="0"/>
                <a:ea typeface="ＭＳ Ｐゴシック" charset="0"/>
                <a:cs typeface="ＭＳ Ｐゴシック" charset="0"/>
              </a:rPr>
              <a:t>20</a:t>
            </a:r>
          </a:p>
          <a:p>
            <a:r>
              <a:rPr lang="en-US" dirty="0" smtClean="0">
                <a:solidFill>
                  <a:schemeClr val="tx1"/>
                </a:solidFill>
                <a:latin typeface="Arial" charset="0"/>
                <a:ea typeface="ＭＳ Ｐゴシック" charset="0"/>
                <a:cs typeface="ＭＳ Ｐゴシック" charset="0"/>
              </a:rPr>
              <a:t>October 15, 2014</a:t>
            </a:r>
          </a:p>
          <a:p>
            <a:endParaRPr lang="en-US" dirty="0"/>
          </a:p>
        </p:txBody>
      </p:sp>
      <p:sp>
        <p:nvSpPr>
          <p:cNvPr id="5" name="TextBox 4"/>
          <p:cNvSpPr txBox="1"/>
          <p:nvPr/>
        </p:nvSpPr>
        <p:spPr>
          <a:xfrm>
            <a:off x="6172200" y="5486400"/>
            <a:ext cx="2971800" cy="923330"/>
          </a:xfrm>
          <a:prstGeom prst="rect">
            <a:avLst/>
          </a:prstGeom>
          <a:noFill/>
          <a:ln>
            <a:solidFill>
              <a:srgbClr val="618FFD"/>
            </a:solidFill>
          </a:ln>
        </p:spPr>
        <p:txBody>
          <a:bodyPr wrap="square" rtlCol="0">
            <a:spAutoFit/>
          </a:bodyPr>
          <a:lstStyle/>
          <a:p>
            <a:r>
              <a:rPr lang="en-US" dirty="0" smtClean="0"/>
              <a:t>Reading: A&amp;D </a:t>
            </a:r>
            <a:r>
              <a:rPr lang="en-US" dirty="0" smtClean="0"/>
              <a:t>11.2 (OSC 13) </a:t>
            </a:r>
            <a:endParaRPr lang="en-US" dirty="0" smtClean="0"/>
          </a:p>
          <a:p>
            <a:r>
              <a:rPr lang="en-US" dirty="0" smtClean="0"/>
              <a:t>HW</a:t>
            </a:r>
            <a:r>
              <a:rPr lang="en-US" dirty="0"/>
              <a:t> 4</a:t>
            </a:r>
            <a:r>
              <a:rPr lang="en-US" dirty="0" smtClean="0"/>
              <a:t> out</a:t>
            </a:r>
            <a:endParaRPr lang="en-US" dirty="0"/>
          </a:p>
          <a:p>
            <a:r>
              <a:rPr lang="en-US" dirty="0" err="1" smtClean="0"/>
              <a:t>Proj</a:t>
            </a:r>
            <a:r>
              <a:rPr lang="en-US" dirty="0" smtClean="0"/>
              <a:t> </a:t>
            </a:r>
            <a:r>
              <a:rPr lang="en-US" dirty="0"/>
              <a:t>2</a:t>
            </a:r>
            <a:r>
              <a:rPr lang="en-US" dirty="0" smtClean="0"/>
              <a:t> out</a:t>
            </a:r>
          </a:p>
        </p:txBody>
      </p:sp>
    </p:spTree>
    <p:extLst>
      <p:ext uri="{BB962C8B-B14F-4D97-AF65-F5344CB8AC3E}">
        <p14:creationId xmlns:p14="http://schemas.microsoft.com/office/powerpoint/2010/main" val="20355550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data structure is required to map non-resident pages to disk?</a:t>
            </a:r>
            <a:endParaRPr lang="en-US" dirty="0"/>
          </a:p>
        </p:txBody>
      </p:sp>
      <p:sp>
        <p:nvSpPr>
          <p:cNvPr id="3" name="Content Placeholder 2"/>
          <p:cNvSpPr>
            <a:spLocks noGrp="1"/>
          </p:cNvSpPr>
          <p:nvPr>
            <p:ph idx="1"/>
          </p:nvPr>
        </p:nvSpPr>
        <p:spPr/>
        <p:txBody>
          <a:bodyPr/>
          <a:lstStyle/>
          <a:p>
            <a:r>
              <a:rPr lang="en-US" dirty="0" err="1" smtClean="0"/>
              <a:t>FindBlock</a:t>
            </a:r>
            <a:r>
              <a:rPr lang="en-US" dirty="0" smtClean="0"/>
              <a:t>(PID, page#) =&gt; </a:t>
            </a:r>
            <a:r>
              <a:rPr lang="en-US" dirty="0" err="1" smtClean="0"/>
              <a:t>disk_block</a:t>
            </a:r>
            <a:endParaRPr lang="en-US" dirty="0" smtClean="0"/>
          </a:p>
          <a:p>
            <a:endParaRPr lang="en-US" dirty="0"/>
          </a:p>
          <a:p>
            <a:r>
              <a:rPr lang="en-US" dirty="0" smtClean="0"/>
              <a:t>Like the PT, but purely software</a:t>
            </a:r>
          </a:p>
          <a:p>
            <a:r>
              <a:rPr lang="en-US" dirty="0" smtClean="0"/>
              <a:t>Where to store it?</a:t>
            </a:r>
          </a:p>
          <a:p>
            <a:r>
              <a:rPr lang="en-US" dirty="0" smtClean="0"/>
              <a:t>Usually want backing store for resident pages too.</a:t>
            </a:r>
            <a:endParaRPr lang="en-US" dirty="0"/>
          </a:p>
          <a:p>
            <a:r>
              <a:rPr lang="en-US" dirty="0" smtClean="0"/>
              <a:t>Could use hash table (like Inverted PT)</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10</a:t>
            </a:fld>
            <a:endParaRPr lang="en-US"/>
          </a:p>
        </p:txBody>
      </p:sp>
    </p:spTree>
    <p:extLst>
      <p:ext uri="{BB962C8B-B14F-4D97-AF65-F5344CB8AC3E}">
        <p14:creationId xmlns:p14="http://schemas.microsoft.com/office/powerpoint/2010/main" val="1959923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11</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6643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heckerboard(across)">
                                      <p:cBhvr>
                                        <p:cTn id="11" dur="500"/>
                                        <p:tgtEl>
                                          <p:spTgt spid="140"/>
                                        </p:tgtEl>
                                      </p:cBhvr>
                                    </p:animEffect>
                                  </p:childTnLst>
                                </p:cTn>
                              </p:par>
                              <p:par>
                                <p:cTn id="12" presetID="5" presetClass="entr" presetSubtype="1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checkerboard(across)">
                                      <p:cBhvr>
                                        <p:cTn id="14" dur="500"/>
                                        <p:tgtEl>
                                          <p:spTgt spid="134"/>
                                        </p:tgtEl>
                                      </p:cBhvr>
                                    </p:animEffect>
                                  </p:childTnLst>
                                </p:cTn>
                              </p:par>
                              <p:par>
                                <p:cTn id="15" presetID="5" presetClass="entr" presetSubtype="1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checkerboard(across)">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145"/>
                                        </p:tgtEl>
                                        <p:attrNameLst>
                                          <p:attrName>r</p:attrName>
                                        </p:attrNameLst>
                                      </p:cBhvr>
                                    </p:animRot>
                                    <p:animRot by="-240000">
                                      <p:cBhvr>
                                        <p:cTn id="32" dur="200" fill="hold">
                                          <p:stCondLst>
                                            <p:cond delay="200"/>
                                          </p:stCondLst>
                                        </p:cTn>
                                        <p:tgtEl>
                                          <p:spTgt spid="145"/>
                                        </p:tgtEl>
                                        <p:attrNameLst>
                                          <p:attrName>r</p:attrName>
                                        </p:attrNameLst>
                                      </p:cBhvr>
                                    </p:animRot>
                                    <p:animRot by="240000">
                                      <p:cBhvr>
                                        <p:cTn id="33" dur="200" fill="hold">
                                          <p:stCondLst>
                                            <p:cond delay="400"/>
                                          </p:stCondLst>
                                        </p:cTn>
                                        <p:tgtEl>
                                          <p:spTgt spid="145"/>
                                        </p:tgtEl>
                                        <p:attrNameLst>
                                          <p:attrName>r</p:attrName>
                                        </p:attrNameLst>
                                      </p:cBhvr>
                                    </p:animRot>
                                    <p:animRot by="-240000">
                                      <p:cBhvr>
                                        <p:cTn id="34" dur="200" fill="hold">
                                          <p:stCondLst>
                                            <p:cond delay="600"/>
                                          </p:stCondLst>
                                        </p:cTn>
                                        <p:tgtEl>
                                          <p:spTgt spid="145"/>
                                        </p:tgtEl>
                                        <p:attrNameLst>
                                          <p:attrName>r</p:attrName>
                                        </p:attrNameLst>
                                      </p:cBhvr>
                                    </p:animRot>
                                    <p:animRot by="120000">
                                      <p:cBhvr>
                                        <p:cTn id="35" dur="200" fill="hold">
                                          <p:stCondLst>
                                            <p:cond delay="800"/>
                                          </p:stCondLst>
                                        </p:cTn>
                                        <p:tgtEl>
                                          <p:spTgt spid="145"/>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85"/>
                                        </p:tgtEl>
                                        <p:attrNameLst>
                                          <p:attrName>r</p:attrName>
                                        </p:attrNameLst>
                                      </p:cBhvr>
                                    </p:animRot>
                                    <p:animRot by="-240000">
                                      <p:cBhvr>
                                        <p:cTn id="38" dur="200" fill="hold">
                                          <p:stCondLst>
                                            <p:cond delay="200"/>
                                          </p:stCondLst>
                                        </p:cTn>
                                        <p:tgtEl>
                                          <p:spTgt spid="85"/>
                                        </p:tgtEl>
                                        <p:attrNameLst>
                                          <p:attrName>r</p:attrName>
                                        </p:attrNameLst>
                                      </p:cBhvr>
                                    </p:animRot>
                                    <p:animRot by="240000">
                                      <p:cBhvr>
                                        <p:cTn id="39" dur="200" fill="hold">
                                          <p:stCondLst>
                                            <p:cond delay="400"/>
                                          </p:stCondLst>
                                        </p:cTn>
                                        <p:tgtEl>
                                          <p:spTgt spid="85"/>
                                        </p:tgtEl>
                                        <p:attrNameLst>
                                          <p:attrName>r</p:attrName>
                                        </p:attrNameLst>
                                      </p:cBhvr>
                                    </p:animRot>
                                    <p:animRot by="-240000">
                                      <p:cBhvr>
                                        <p:cTn id="40" dur="200" fill="hold">
                                          <p:stCondLst>
                                            <p:cond delay="600"/>
                                          </p:stCondLst>
                                        </p:cTn>
                                        <p:tgtEl>
                                          <p:spTgt spid="85"/>
                                        </p:tgtEl>
                                        <p:attrNameLst>
                                          <p:attrName>r</p:attrName>
                                        </p:attrNameLst>
                                      </p:cBhvr>
                                    </p:animRot>
                                    <p:animRot by="120000">
                                      <p:cBhvr>
                                        <p:cTn id="41" dur="200" fill="hold">
                                          <p:stCondLst>
                                            <p:cond delay="800"/>
                                          </p:stCondLst>
                                        </p:cTn>
                                        <p:tgtEl>
                                          <p:spTgt spid="8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30"/>
                                        </p:tgtEl>
                                        <p:attrNameLst>
                                          <p:attrName>r</p:attrName>
                                        </p:attrNameLst>
                                      </p:cBhvr>
                                    </p:animRot>
                                    <p:animRot by="-240000">
                                      <p:cBhvr>
                                        <p:cTn id="54" dur="200" fill="hold">
                                          <p:stCondLst>
                                            <p:cond delay="200"/>
                                          </p:stCondLst>
                                        </p:cTn>
                                        <p:tgtEl>
                                          <p:spTgt spid="130"/>
                                        </p:tgtEl>
                                        <p:attrNameLst>
                                          <p:attrName>r</p:attrName>
                                        </p:attrNameLst>
                                      </p:cBhvr>
                                    </p:animRot>
                                    <p:animRot by="240000">
                                      <p:cBhvr>
                                        <p:cTn id="55" dur="200" fill="hold">
                                          <p:stCondLst>
                                            <p:cond delay="400"/>
                                          </p:stCondLst>
                                        </p:cTn>
                                        <p:tgtEl>
                                          <p:spTgt spid="130"/>
                                        </p:tgtEl>
                                        <p:attrNameLst>
                                          <p:attrName>r</p:attrName>
                                        </p:attrNameLst>
                                      </p:cBhvr>
                                    </p:animRot>
                                    <p:animRot by="-240000">
                                      <p:cBhvr>
                                        <p:cTn id="56" dur="200" fill="hold">
                                          <p:stCondLst>
                                            <p:cond delay="600"/>
                                          </p:stCondLst>
                                        </p:cTn>
                                        <p:tgtEl>
                                          <p:spTgt spid="130"/>
                                        </p:tgtEl>
                                        <p:attrNameLst>
                                          <p:attrName>r</p:attrName>
                                        </p:attrNameLst>
                                      </p:cBhvr>
                                    </p:animRot>
                                    <p:animRot by="120000">
                                      <p:cBhvr>
                                        <p:cTn id="57" dur="200" fill="hold">
                                          <p:stCondLst>
                                            <p:cond delay="800"/>
                                          </p:stCondLst>
                                        </p:cTn>
                                        <p:tgtEl>
                                          <p:spTgt spid="130"/>
                                        </p:tgtEl>
                                        <p:attrNameLst>
                                          <p:attrName>r</p:attrName>
                                        </p:attrNameLst>
                                      </p:cBhvr>
                                    </p:animRot>
                                  </p:childTnLst>
                                </p:cTn>
                              </p:par>
                              <p:par>
                                <p:cTn id="58" presetID="32" presetClass="emph" presetSubtype="0" fill="hold" grpId="0" nodeType="withEffect">
                                  <p:stCondLst>
                                    <p:cond delay="0"/>
                                  </p:stCondLst>
                                  <p:childTnLst>
                                    <p:animRot by="120000">
                                      <p:cBhvr>
                                        <p:cTn id="59" dur="100" fill="hold">
                                          <p:stCondLst>
                                            <p:cond delay="0"/>
                                          </p:stCondLst>
                                        </p:cTn>
                                        <p:tgtEl>
                                          <p:spTgt spid="131"/>
                                        </p:tgtEl>
                                        <p:attrNameLst>
                                          <p:attrName>r</p:attrName>
                                        </p:attrNameLst>
                                      </p:cBhvr>
                                    </p:animRot>
                                    <p:animRot by="-240000">
                                      <p:cBhvr>
                                        <p:cTn id="60" dur="200" fill="hold">
                                          <p:stCondLst>
                                            <p:cond delay="200"/>
                                          </p:stCondLst>
                                        </p:cTn>
                                        <p:tgtEl>
                                          <p:spTgt spid="131"/>
                                        </p:tgtEl>
                                        <p:attrNameLst>
                                          <p:attrName>r</p:attrName>
                                        </p:attrNameLst>
                                      </p:cBhvr>
                                    </p:animRot>
                                    <p:animRot by="240000">
                                      <p:cBhvr>
                                        <p:cTn id="61" dur="200" fill="hold">
                                          <p:stCondLst>
                                            <p:cond delay="400"/>
                                          </p:stCondLst>
                                        </p:cTn>
                                        <p:tgtEl>
                                          <p:spTgt spid="131"/>
                                        </p:tgtEl>
                                        <p:attrNameLst>
                                          <p:attrName>r</p:attrName>
                                        </p:attrNameLst>
                                      </p:cBhvr>
                                    </p:animRot>
                                    <p:animRot by="-240000">
                                      <p:cBhvr>
                                        <p:cTn id="62" dur="200" fill="hold">
                                          <p:stCondLst>
                                            <p:cond delay="600"/>
                                          </p:stCondLst>
                                        </p:cTn>
                                        <p:tgtEl>
                                          <p:spTgt spid="131"/>
                                        </p:tgtEl>
                                        <p:attrNameLst>
                                          <p:attrName>r</p:attrName>
                                        </p:attrNameLst>
                                      </p:cBhvr>
                                    </p:animRot>
                                    <p:animRot by="120000">
                                      <p:cBhvr>
                                        <p:cTn id="63" dur="200" fill="hold">
                                          <p:stCondLst>
                                            <p:cond delay="80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12</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5250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find &amp; start load</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13</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2698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7012847"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0"/>
            <a:ext cx="8369300" cy="875619"/>
          </a:xfrm>
        </p:spPr>
        <p:txBody>
          <a:bodyPr>
            <a:normAutofit/>
          </a:bodyPr>
          <a:lstStyle/>
          <a:p>
            <a:r>
              <a:rPr lang="en-US" dirty="0" smtClean="0"/>
              <a:t>On page Fault … schedule other P or T</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14</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6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2587625" y="2555449"/>
            <a:ext cx="4445000" cy="1127611"/>
          </a:xfrm>
          <a:custGeom>
            <a:avLst/>
            <a:gdLst>
              <a:gd name="connsiteX0" fmla="*/ 0 w 4445000"/>
              <a:gd name="connsiteY0" fmla="*/ 698926 h 1127611"/>
              <a:gd name="connsiteX1" fmla="*/ 1317625 w 4445000"/>
              <a:gd name="connsiteY1" fmla="*/ 426 h 1127611"/>
              <a:gd name="connsiteX2" fmla="*/ 2889250 w 4445000"/>
              <a:gd name="connsiteY2" fmla="*/ 603676 h 1127611"/>
              <a:gd name="connsiteX3" fmla="*/ 3635375 w 4445000"/>
              <a:gd name="connsiteY3" fmla="*/ 1127551 h 1127611"/>
              <a:gd name="connsiteX4" fmla="*/ 4445000 w 4445000"/>
              <a:gd name="connsiteY4" fmla="*/ 571926 h 112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000" h="1127611">
                <a:moveTo>
                  <a:pt x="0" y="698926"/>
                </a:moveTo>
                <a:cubicBezTo>
                  <a:pt x="418041" y="357613"/>
                  <a:pt x="836083" y="16301"/>
                  <a:pt x="1317625" y="426"/>
                </a:cubicBezTo>
                <a:cubicBezTo>
                  <a:pt x="1799167" y="-15449"/>
                  <a:pt x="2502958" y="415822"/>
                  <a:pt x="2889250" y="603676"/>
                </a:cubicBezTo>
                <a:cubicBezTo>
                  <a:pt x="3275542" y="791530"/>
                  <a:pt x="3376083" y="1132843"/>
                  <a:pt x="3635375" y="1127551"/>
                </a:cubicBezTo>
                <a:cubicBezTo>
                  <a:pt x="3894667" y="1122259"/>
                  <a:pt x="4445000" y="571926"/>
                  <a:pt x="4445000" y="571926"/>
                </a:cubicBezTo>
              </a:path>
            </a:pathLst>
          </a:custGeom>
          <a:ln w="28575" cmpd="sng">
            <a:solidFill>
              <a:srgbClr val="000000"/>
            </a:solidFill>
            <a:prstDash val="sysDash"/>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3029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3000"/>
                                        <p:tgtEl>
                                          <p:spTgt spid="16"/>
                                        </p:tgtEl>
                                      </p:cBhvr>
                                    </p:animEffect>
                                  </p:childTnLst>
                                </p:cTn>
                              </p:par>
                              <p:par>
                                <p:cTn id="8" presetID="0" presetClass="path" presetSubtype="0" accel="50000" decel="50000" fill="hold" grpId="0" nodeType="withEffect">
                                  <p:stCondLst>
                                    <p:cond delay="0"/>
                                  </p:stCondLst>
                                  <p:childTnLst>
                                    <p:animMotion origin="layout" path="M 0.05903 -0.00416 C 0.06771 -0.0199 0.07657 -0.03541 0.0967 -0.05277 C 0.11702 -0.07014 0.14723 -0.10833 0.18038 -0.10833 C 0.21372 -0.10833 0.2625 -0.07662 0.29566 -0.05277 C 0.329 -0.02893 0.34896 0.01736 0.37934 0.03519 C 0.4099 0.05301 0.44219 0.06343 0.47882 0.05371 C 0.51545 0.04399 0.55712 0.01065 0.59896 -0.02268 " pathEditMode="relative" rAng="0" ptsTypes="aaaaaaA">
                                      <p:cBhvr>
                                        <p:cTn id="9" dur="3000" fill="hold"/>
                                        <p:tgtEl>
                                          <p:spTgt spid="118"/>
                                        </p:tgtEl>
                                        <p:attrNameLst>
                                          <p:attrName>ppt_x</p:attrName>
                                          <p:attrName>ppt_y</p:attrName>
                                        </p:attrNameLst>
                                      </p:cBhvr>
                                      <p:rCtr x="26997"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On page Fault … update PTE</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15</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4536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41942"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7007327" y="3130016"/>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3962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Eventually reschedule faulting thread</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16</a:t>
            </a:fld>
            <a:endParaRPr lang="en-US"/>
          </a:p>
        </p:txBody>
      </p:sp>
      <p:sp>
        <p:nvSpPr>
          <p:cNvPr id="7" name="Can 6"/>
          <p:cNvSpPr/>
          <p:nvPr/>
        </p:nvSpPr>
        <p:spPr>
          <a:xfrm>
            <a:off x="57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9577" y="930117"/>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7064163" y="1211468"/>
            <a:ext cx="974996" cy="369332"/>
          </a:xfrm>
          <a:prstGeom prst="rect">
            <a:avLst/>
          </a:prstGeom>
          <a:noFill/>
        </p:spPr>
        <p:txBody>
          <a:bodyPr wrap="none" rtlCol="0">
            <a:spAutoFit/>
          </a:bodyPr>
          <a:lstStyle/>
          <a:p>
            <a:r>
              <a:rPr lang="en-US" dirty="0" smtClean="0"/>
              <a:t>memory</a:t>
            </a:r>
            <a:endParaRPr lang="en-US" dirty="0"/>
          </a:p>
        </p:txBody>
      </p:sp>
      <p:pic>
        <p:nvPicPr>
          <p:cNvPr id="29" name="Picture 28"/>
          <p:cNvPicPr>
            <a:picLocks noChangeAspect="1"/>
          </p:cNvPicPr>
          <p:nvPr/>
        </p:nvPicPr>
        <p:blipFill>
          <a:blip r:embed="rId2"/>
          <a:stretch>
            <a:fillRect/>
          </a:stretch>
        </p:blipFill>
        <p:spPr>
          <a:xfrm>
            <a:off x="145118" y="1969155"/>
            <a:ext cx="828917" cy="1221562"/>
          </a:xfrm>
          <a:prstGeom prst="rect">
            <a:avLst/>
          </a:prstGeom>
        </p:spPr>
      </p:pic>
      <p:sp>
        <p:nvSpPr>
          <p:cNvPr id="8" name="Rectangle 7"/>
          <p:cNvSpPr/>
          <p:nvPr/>
        </p:nvSpPr>
        <p:spPr>
          <a:xfrm>
            <a:off x="7007327" y="1809750"/>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7007367" y="3655079"/>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7007327"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7007327" y="3317890"/>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7007327"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7007327" y="25963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8207593" y="4289274"/>
            <a:ext cx="1365250" cy="562439"/>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8207593" y="2477446"/>
            <a:ext cx="1365250" cy="562439"/>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8147503" y="3558073"/>
            <a:ext cx="1365250" cy="562439"/>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7007327"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7007367" y="3831138"/>
            <a:ext cx="1073441" cy="184214"/>
          </a:xfrm>
          <a:prstGeom prst="rect">
            <a:avLst/>
          </a:prstGeom>
          <a:solidFill>
            <a:srgbClr val="DCE6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591718"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799703" y="3679586"/>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591718" y="3090068"/>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591718" y="2609611"/>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591718" y="2112245"/>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72" name="Straight Arrow Connector 71"/>
          <p:cNvCxnSpPr/>
          <p:nvPr/>
        </p:nvCxnSpPr>
        <p:spPr>
          <a:xfrm flipH="1">
            <a:off x="2647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4908550" y="1043544"/>
            <a:ext cx="1882471" cy="3386768"/>
            <a:chOff x="4813299" y="1043543"/>
            <a:chExt cx="1957977" cy="3547583"/>
          </a:xfrm>
        </p:grpSpPr>
        <p:sp>
          <p:nvSpPr>
            <p:cNvPr id="21" name="Rectangle 20"/>
            <p:cNvSpPr/>
            <p:nvPr/>
          </p:nvSpPr>
          <p:spPr>
            <a:xfrm>
              <a:off x="4821894" y="1487603"/>
              <a:ext cx="1142758" cy="3103523"/>
            </a:xfrm>
            <a:prstGeom prst="rect">
              <a:avLst/>
            </a:prstGeom>
            <a:solidFill>
              <a:schemeClr val="tx2">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4908549"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32" name="Group 31"/>
            <p:cNvGrpSpPr/>
            <p:nvPr/>
          </p:nvGrpSpPr>
          <p:grpSpPr>
            <a:xfrm>
              <a:off x="4908549"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4908549"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4908549"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845049" y="1055211"/>
              <a:ext cx="753497" cy="386869"/>
            </a:xfrm>
            <a:prstGeom prst="rect">
              <a:avLst/>
            </a:prstGeom>
            <a:noFill/>
          </p:spPr>
          <p:txBody>
            <a:bodyPr wrap="none" rtlCol="0">
              <a:spAutoFit/>
            </a:bodyPr>
            <a:lstStyle/>
            <a:p>
              <a:r>
                <a:rPr lang="en-US" dirty="0" smtClean="0"/>
                <a:t>VAS 1</a:t>
              </a:r>
              <a:endParaRPr lang="en-US" dirty="0"/>
            </a:p>
          </p:txBody>
        </p:sp>
        <p:sp>
          <p:nvSpPr>
            <p:cNvPr id="73" name="TextBox 72"/>
            <p:cNvSpPr txBox="1"/>
            <p:nvPr/>
          </p:nvSpPr>
          <p:spPr>
            <a:xfrm>
              <a:off x="6162209" y="1043543"/>
              <a:ext cx="609067" cy="386869"/>
            </a:xfrm>
            <a:prstGeom prst="rect">
              <a:avLst/>
            </a:prstGeom>
            <a:noFill/>
          </p:spPr>
          <p:txBody>
            <a:bodyPr wrap="none" rtlCol="0">
              <a:spAutoFit/>
            </a:bodyPr>
            <a:lstStyle/>
            <a:p>
              <a:r>
                <a:rPr lang="en-US" dirty="0" smtClean="0"/>
                <a:t>PT 1</a:t>
              </a:r>
              <a:endParaRPr lang="en-US" dirty="0"/>
            </a:p>
          </p:txBody>
        </p:sp>
      </p:grpSp>
      <p:grpSp>
        <p:nvGrpSpPr>
          <p:cNvPr id="104" name="Group 103"/>
          <p:cNvGrpSpPr/>
          <p:nvPr/>
        </p:nvGrpSpPr>
        <p:grpSpPr>
          <a:xfrm>
            <a:off x="2889786" y="3377715"/>
            <a:ext cx="1917149" cy="3352751"/>
            <a:chOff x="4813299" y="1043543"/>
            <a:chExt cx="1942114" cy="3547583"/>
          </a:xfrm>
        </p:grpSpPr>
        <p:sp>
          <p:nvSpPr>
            <p:cNvPr id="105" name="Rectangle 104"/>
            <p:cNvSpPr/>
            <p:nvPr/>
          </p:nvSpPr>
          <p:spPr>
            <a:xfrm>
              <a:off x="4821894" y="1487603"/>
              <a:ext cx="1142758"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5116534" y="4060979"/>
              <a:ext cx="640132" cy="369332"/>
            </a:xfrm>
            <a:prstGeom prst="rect">
              <a:avLst/>
            </a:prstGeom>
            <a:noFill/>
          </p:spPr>
          <p:txBody>
            <a:bodyPr wrap="none" rtlCol="0">
              <a:spAutoFit/>
            </a:bodyPr>
            <a:lstStyle/>
            <a:p>
              <a:r>
                <a:rPr lang="en-US" dirty="0" smtClean="0"/>
                <a:t>code</a:t>
              </a:r>
              <a:endParaRPr lang="en-US" dirty="0"/>
            </a:p>
          </p:txBody>
        </p:sp>
        <p:grpSp>
          <p:nvGrpSpPr>
            <p:cNvPr id="108" name="Group 107"/>
            <p:cNvGrpSpPr/>
            <p:nvPr/>
          </p:nvGrpSpPr>
          <p:grpSpPr>
            <a:xfrm>
              <a:off x="4908549" y="3471461"/>
              <a:ext cx="1056103" cy="476250"/>
              <a:chOff x="4133850" y="3404709"/>
              <a:chExt cx="1056103" cy="476250"/>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109" name="Group 108"/>
            <p:cNvGrpSpPr/>
            <p:nvPr/>
          </p:nvGrpSpPr>
          <p:grpSpPr>
            <a:xfrm>
              <a:off x="4908549" y="3102129"/>
              <a:ext cx="1056103" cy="369332"/>
              <a:chOff x="4133850" y="3511627"/>
              <a:chExt cx="1056103" cy="369332"/>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TextBox 12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10" name="Group 109"/>
            <p:cNvGrpSpPr/>
            <p:nvPr/>
          </p:nvGrpSpPr>
          <p:grpSpPr>
            <a:xfrm>
              <a:off x="4908549" y="2102817"/>
              <a:ext cx="1056103" cy="369332"/>
              <a:chOff x="4133850" y="3404709"/>
              <a:chExt cx="1056103" cy="369332"/>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TextBox 123"/>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11" name="Group 110"/>
            <p:cNvGrpSpPr/>
            <p:nvPr/>
          </p:nvGrpSpPr>
          <p:grpSpPr>
            <a:xfrm>
              <a:off x="4908549" y="1548818"/>
              <a:ext cx="1056103" cy="476250"/>
              <a:chOff x="4133850" y="3404709"/>
              <a:chExt cx="1056103" cy="476250"/>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rgbClr val="FDEA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4845049" y="1055211"/>
              <a:ext cx="733874" cy="390794"/>
            </a:xfrm>
            <a:prstGeom prst="rect">
              <a:avLst/>
            </a:prstGeom>
            <a:noFill/>
          </p:spPr>
          <p:txBody>
            <a:bodyPr wrap="none" rtlCol="0">
              <a:spAutoFit/>
            </a:bodyPr>
            <a:lstStyle/>
            <a:p>
              <a:r>
                <a:rPr lang="en-US" dirty="0" smtClean="0"/>
                <a:t>VAS 2</a:t>
              </a:r>
              <a:endParaRPr lang="en-US" dirty="0"/>
            </a:p>
          </p:txBody>
        </p:sp>
        <p:sp>
          <p:nvSpPr>
            <p:cNvPr id="120" name="TextBox 119"/>
            <p:cNvSpPr txBox="1"/>
            <p:nvPr/>
          </p:nvSpPr>
          <p:spPr>
            <a:xfrm>
              <a:off x="6162209" y="1043543"/>
              <a:ext cx="593204" cy="390794"/>
            </a:xfrm>
            <a:prstGeom prst="rect">
              <a:avLst/>
            </a:prstGeom>
            <a:noFill/>
          </p:spPr>
          <p:txBody>
            <a:bodyPr wrap="none" rtlCol="0">
              <a:spAutoFit/>
            </a:bodyPr>
            <a:lstStyle/>
            <a:p>
              <a:r>
                <a:rPr lang="en-US" dirty="0" smtClean="0"/>
                <a:t>PT 2</a:t>
              </a:r>
              <a:endParaRPr lang="en-US" dirty="0"/>
            </a:p>
          </p:txBody>
        </p:sp>
      </p:grpSp>
      <p:cxnSp>
        <p:nvCxnSpPr>
          <p:cNvPr id="129" name="Straight Arrow Connector 128"/>
          <p:cNvCxnSpPr>
            <a:endCxn id="56" idx="1"/>
          </p:cNvCxnSpPr>
          <p:nvPr/>
        </p:nvCxnSpPr>
        <p:spPr>
          <a:xfrm flipV="1">
            <a:off x="4455774" y="295372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7019752"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7019752"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7007327" y="1979038"/>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7019752" y="2209872"/>
            <a:ext cx="1073441" cy="184214"/>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317500" y="3082152"/>
            <a:ext cx="1056103" cy="369332"/>
            <a:chOff x="4133850" y="3511627"/>
            <a:chExt cx="1056103" cy="369332"/>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TextBox 135"/>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137" name="Group 136"/>
          <p:cNvGrpSpPr/>
          <p:nvPr/>
        </p:nvGrpSpPr>
        <p:grpSpPr>
          <a:xfrm>
            <a:off x="317500" y="2584786"/>
            <a:ext cx="1056103" cy="369332"/>
            <a:chOff x="4133850" y="3404709"/>
            <a:chExt cx="1056103" cy="369332"/>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140" name="Group 139"/>
          <p:cNvGrpSpPr/>
          <p:nvPr/>
        </p:nvGrpSpPr>
        <p:grpSpPr>
          <a:xfrm>
            <a:off x="317500" y="3601168"/>
            <a:ext cx="1056103" cy="476250"/>
            <a:chOff x="4133850" y="3404709"/>
            <a:chExt cx="1056103" cy="476250"/>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cxnSp>
        <p:nvCxnSpPr>
          <p:cNvPr id="143" name="Straight Arrow Connector 142"/>
          <p:cNvCxnSpPr/>
          <p:nvPr/>
        </p:nvCxnSpPr>
        <p:spPr>
          <a:xfrm flipH="1" flipV="1">
            <a:off x="1373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1373603"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1373604"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2647821" y="3601168"/>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2692936" y="3655079"/>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2647821"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2647821" y="3090068"/>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4468199"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4455774" y="3456299"/>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6429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6315244"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6315244" y="3350820"/>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961450"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endCxn id="58" idx="2"/>
          </p:cNvCxnSpPr>
          <p:nvPr/>
        </p:nvCxnSpPr>
        <p:spPr>
          <a:xfrm flipV="1">
            <a:off x="6283097" y="4389283"/>
            <a:ext cx="133420" cy="110346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791021" y="5323042"/>
            <a:ext cx="2005677" cy="369332"/>
          </a:xfrm>
          <a:prstGeom prst="rect">
            <a:avLst/>
          </a:prstGeom>
          <a:noFill/>
        </p:spPr>
        <p:txBody>
          <a:bodyPr wrap="none" rtlCol="0">
            <a:spAutoFit/>
          </a:bodyPr>
          <a:lstStyle/>
          <a:p>
            <a:r>
              <a:rPr lang="en-US" dirty="0" smtClean="0"/>
              <a:t>active process &amp; PT</a:t>
            </a:r>
            <a:endParaRPr lang="en-US" dirty="0"/>
          </a:p>
        </p:txBody>
      </p:sp>
      <p:sp>
        <p:nvSpPr>
          <p:cNvPr id="15" name="Right Arrow 14"/>
          <p:cNvSpPr/>
          <p:nvPr/>
        </p:nvSpPr>
        <p:spPr>
          <a:xfrm>
            <a:off x="4536343" y="3377715"/>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ectangle 117"/>
          <p:cNvSpPr/>
          <p:nvPr/>
        </p:nvSpPr>
        <p:spPr>
          <a:xfrm>
            <a:off x="1574380"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7007327" y="3130016"/>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Arrow Connector 151"/>
          <p:cNvCxnSpPr>
            <a:endCxn id="150" idx="1"/>
          </p:cNvCxnSpPr>
          <p:nvPr/>
        </p:nvCxnSpPr>
        <p:spPr>
          <a:xfrm flipV="1">
            <a:off x="6429375" y="3222123"/>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2228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the OS get the frame?</a:t>
            </a:r>
            <a:endParaRPr lang="en-US" dirty="0"/>
          </a:p>
        </p:txBody>
      </p:sp>
      <p:sp>
        <p:nvSpPr>
          <p:cNvPr id="3" name="Content Placeholder 2"/>
          <p:cNvSpPr>
            <a:spLocks noGrp="1"/>
          </p:cNvSpPr>
          <p:nvPr>
            <p:ph idx="1"/>
          </p:nvPr>
        </p:nvSpPr>
        <p:spPr/>
        <p:txBody>
          <a:bodyPr/>
          <a:lstStyle/>
          <a:p>
            <a:r>
              <a:rPr lang="en-US" dirty="0" smtClean="0"/>
              <a:t>Keeps a free list</a:t>
            </a:r>
          </a:p>
          <a:p>
            <a:r>
              <a:rPr lang="en-US" dirty="0" smtClean="0"/>
              <a:t>Unix runs a “reaper” if memory gets too full</a:t>
            </a:r>
          </a:p>
          <a:p>
            <a:r>
              <a:rPr lang="en-US" dirty="0" smtClean="0"/>
              <a:t>As a last resort, evict a dirty page first</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17</a:t>
            </a:fld>
            <a:endParaRPr lang="en-US"/>
          </a:p>
        </p:txBody>
      </p:sp>
    </p:spTree>
    <p:extLst>
      <p:ext uri="{BB962C8B-B14F-4D97-AF65-F5344CB8AC3E}">
        <p14:creationId xmlns:p14="http://schemas.microsoft.com/office/powerpoint/2010/main" val="1656450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frames per process?</a:t>
            </a:r>
            <a:endParaRPr lang="en-US" dirty="0"/>
          </a:p>
        </p:txBody>
      </p:sp>
      <p:sp>
        <p:nvSpPr>
          <p:cNvPr id="3" name="Content Placeholder 2"/>
          <p:cNvSpPr>
            <a:spLocks noGrp="1"/>
          </p:cNvSpPr>
          <p:nvPr>
            <p:ph idx="1"/>
          </p:nvPr>
        </p:nvSpPr>
        <p:spPr/>
        <p:txBody>
          <a:bodyPr/>
          <a:lstStyle/>
          <a:p>
            <a:r>
              <a:rPr lang="en-US" dirty="0" smtClean="0"/>
              <a:t>Like thread scheduling, need to “schedule” memory resources</a:t>
            </a:r>
          </a:p>
          <a:p>
            <a:pPr lvl="1"/>
            <a:r>
              <a:rPr lang="en-US" dirty="0" smtClean="0"/>
              <a:t>allocation of frames per process</a:t>
            </a:r>
          </a:p>
          <a:p>
            <a:pPr lvl="2"/>
            <a:r>
              <a:rPr lang="en-US" dirty="0" smtClean="0"/>
              <a:t>utilization?  fairness? priority?</a:t>
            </a:r>
          </a:p>
          <a:p>
            <a:pPr lvl="1"/>
            <a:r>
              <a:rPr lang="en-US" dirty="0" smtClean="0"/>
              <a:t>allocation of disk paging </a:t>
            </a:r>
            <a:r>
              <a:rPr lang="en-US" dirty="0" err="1" smtClean="0"/>
              <a:t>bandwith</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18</a:t>
            </a:fld>
            <a:endParaRPr lang="en-US"/>
          </a:p>
        </p:txBody>
      </p:sp>
    </p:spTree>
    <p:extLst>
      <p:ext uri="{BB962C8B-B14F-4D97-AF65-F5344CB8AC3E}">
        <p14:creationId xmlns:p14="http://schemas.microsoft.com/office/powerpoint/2010/main" val="20596376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249463"/>
            <a:ext cx="8301789" cy="1243264"/>
          </a:xfrm>
          <a:noFill/>
        </p:spPr>
        <p:txBody>
          <a:bodyPr wrap="none" lIns="63500" tIns="25400" rIns="63500" bIns="25400" anchor="t">
            <a:normAutofit/>
          </a:bodyPr>
          <a:lstStyle/>
          <a:p>
            <a:r>
              <a:rPr lang="en-US" altLang="ko-KR" sz="3200" dirty="0" smtClean="0">
                <a:latin typeface="Helvetica" charset="0"/>
                <a:ea typeface="Gulim" charset="0"/>
                <a:cs typeface="Gulim" charset="0"/>
              </a:rPr>
              <a:t>Management &amp; Access to the Memory </a:t>
            </a:r>
            <a:r>
              <a:rPr lang="en-US" altLang="ko-KR" sz="3200" dirty="0">
                <a:latin typeface="Helvetica" charset="0"/>
                <a:ea typeface="Gulim" charset="0"/>
                <a:cs typeface="Gulim" charset="0"/>
              </a:rPr>
              <a:t>Hierarchy</a:t>
            </a:r>
          </a:p>
        </p:txBody>
      </p:sp>
      <p:sp>
        <p:nvSpPr>
          <p:cNvPr id="12292" name="Rectangle 16"/>
          <p:cNvSpPr>
            <a:spLocks noChangeArrowheads="1"/>
          </p:cNvSpPr>
          <p:nvPr/>
        </p:nvSpPr>
        <p:spPr bwMode="auto">
          <a:xfrm>
            <a:off x="3497263" y="379434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400969" y="427297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95400" y="261007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6" name="Rectangle 5"/>
          <p:cNvSpPr>
            <a:spLocks noChangeArrowheads="1"/>
          </p:cNvSpPr>
          <p:nvPr/>
        </p:nvSpPr>
        <p:spPr bwMode="auto">
          <a:xfrm>
            <a:off x="1370013" y="2594196"/>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7" name="Rectangle 6"/>
          <p:cNvSpPr>
            <a:spLocks noChangeArrowheads="1"/>
          </p:cNvSpPr>
          <p:nvPr/>
        </p:nvSpPr>
        <p:spPr bwMode="auto">
          <a:xfrm>
            <a:off x="1295400" y="398325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8" name="Rectangle 7"/>
          <p:cNvSpPr>
            <a:spLocks noChangeArrowheads="1"/>
          </p:cNvSpPr>
          <p:nvPr/>
        </p:nvSpPr>
        <p:spPr bwMode="auto">
          <a:xfrm>
            <a:off x="1376363" y="3959446"/>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25609" name="Rectangle 8"/>
          <p:cNvSpPr>
            <a:spLocks noChangeArrowheads="1"/>
          </p:cNvSpPr>
          <p:nvPr/>
        </p:nvSpPr>
        <p:spPr bwMode="auto">
          <a:xfrm>
            <a:off x="7086600" y="230050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143000" y="219732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831975" y="2216371"/>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303463" y="2300508"/>
            <a:ext cx="4783137" cy="1971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3"/>
          <p:cNvSpPr>
            <a:spLocks noChangeShapeType="1"/>
          </p:cNvSpPr>
          <p:nvPr/>
        </p:nvSpPr>
        <p:spPr bwMode="auto">
          <a:xfrm>
            <a:off x="1839913" y="5288183"/>
            <a:ext cx="5210175"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4414838" y="340223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2020888" y="552789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a:t>
            </a:r>
          </a:p>
        </p:txBody>
      </p:sp>
      <p:sp>
        <p:nvSpPr>
          <p:cNvPr id="25616" name="Rectangle 23"/>
          <p:cNvSpPr>
            <a:spLocks noChangeArrowheads="1"/>
          </p:cNvSpPr>
          <p:nvPr/>
        </p:nvSpPr>
        <p:spPr bwMode="auto">
          <a:xfrm>
            <a:off x="7243763" y="5434233"/>
            <a:ext cx="1308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98450" y="5540596"/>
            <a:ext cx="1160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Speed (ns):</a:t>
            </a:r>
          </a:p>
        </p:txBody>
      </p:sp>
      <p:sp>
        <p:nvSpPr>
          <p:cNvPr id="25618" name="Rectangle 25"/>
          <p:cNvSpPr>
            <a:spLocks noChangeArrowheads="1"/>
          </p:cNvSpPr>
          <p:nvPr/>
        </p:nvSpPr>
        <p:spPr bwMode="auto">
          <a:xfrm>
            <a:off x="3444875" y="5519958"/>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10-30</a:t>
            </a:r>
          </a:p>
        </p:txBody>
      </p:sp>
      <p:sp>
        <p:nvSpPr>
          <p:cNvPr id="25619" name="Rectangle 26"/>
          <p:cNvSpPr>
            <a:spLocks noChangeArrowheads="1"/>
          </p:cNvSpPr>
          <p:nvPr/>
        </p:nvSpPr>
        <p:spPr bwMode="auto">
          <a:xfrm>
            <a:off x="4598988" y="5527896"/>
            <a:ext cx="561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a:t>
            </a:r>
          </a:p>
        </p:txBody>
      </p:sp>
      <p:sp>
        <p:nvSpPr>
          <p:cNvPr id="25620" name="Rectangle 27"/>
          <p:cNvSpPr>
            <a:spLocks noChangeArrowheads="1"/>
          </p:cNvSpPr>
          <p:nvPr/>
        </p:nvSpPr>
        <p:spPr bwMode="auto">
          <a:xfrm>
            <a:off x="1270000" y="611050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100Bs</a:t>
            </a:r>
          </a:p>
        </p:txBody>
      </p:sp>
      <p:sp>
        <p:nvSpPr>
          <p:cNvPr id="25621" name="Rectangle 29"/>
          <p:cNvSpPr>
            <a:spLocks noChangeArrowheads="1"/>
          </p:cNvSpPr>
          <p:nvPr/>
        </p:nvSpPr>
        <p:spPr bwMode="auto">
          <a:xfrm>
            <a:off x="152400" y="6110508"/>
            <a:ext cx="1239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Size (bytes):</a:t>
            </a:r>
          </a:p>
        </p:txBody>
      </p:sp>
      <p:sp>
        <p:nvSpPr>
          <p:cNvPr id="25622" name="Rectangle 30"/>
          <p:cNvSpPr>
            <a:spLocks noChangeArrowheads="1"/>
          </p:cNvSpPr>
          <p:nvPr/>
        </p:nvSpPr>
        <p:spPr bwMode="auto">
          <a:xfrm>
            <a:off x="3598863" y="6089871"/>
            <a:ext cx="566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MBs</a:t>
            </a:r>
          </a:p>
        </p:txBody>
      </p:sp>
      <p:sp>
        <p:nvSpPr>
          <p:cNvPr id="25623" name="Rectangle 31"/>
          <p:cNvSpPr>
            <a:spLocks noChangeArrowheads="1"/>
          </p:cNvSpPr>
          <p:nvPr/>
        </p:nvSpPr>
        <p:spPr bwMode="auto">
          <a:xfrm>
            <a:off x="4657725" y="6075583"/>
            <a:ext cx="581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GBs</a:t>
            </a:r>
          </a:p>
        </p:txBody>
      </p:sp>
      <p:sp>
        <p:nvSpPr>
          <p:cNvPr id="25624" name="Rectangle 36"/>
          <p:cNvSpPr>
            <a:spLocks noChangeArrowheads="1"/>
          </p:cNvSpPr>
          <p:nvPr/>
        </p:nvSpPr>
        <p:spPr bwMode="auto">
          <a:xfrm>
            <a:off x="7467600" y="6034308"/>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TBs</a:t>
            </a:r>
          </a:p>
        </p:txBody>
      </p:sp>
      <p:sp>
        <p:nvSpPr>
          <p:cNvPr id="34" name="Rectangle 14"/>
          <p:cNvSpPr>
            <a:spLocks noChangeArrowheads="1"/>
          </p:cNvSpPr>
          <p:nvPr/>
        </p:nvSpPr>
        <p:spPr bwMode="auto">
          <a:xfrm>
            <a:off x="1375604" y="290716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2005013" y="290716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2006600" y="427297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87638" y="410652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84463" y="269523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423988" y="55278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0.3</a:t>
            </a:r>
          </a:p>
        </p:txBody>
      </p:sp>
      <p:sp>
        <p:nvSpPr>
          <p:cNvPr id="25631" name="Rectangle 22"/>
          <p:cNvSpPr>
            <a:spLocks noChangeArrowheads="1"/>
          </p:cNvSpPr>
          <p:nvPr/>
        </p:nvSpPr>
        <p:spPr bwMode="auto">
          <a:xfrm>
            <a:off x="2757488" y="5527896"/>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3</a:t>
            </a:r>
          </a:p>
        </p:txBody>
      </p:sp>
      <p:sp>
        <p:nvSpPr>
          <p:cNvPr id="25632" name="Rectangle 27"/>
          <p:cNvSpPr>
            <a:spLocks noChangeArrowheads="1"/>
          </p:cNvSpPr>
          <p:nvPr/>
        </p:nvSpPr>
        <p:spPr bwMode="auto">
          <a:xfrm>
            <a:off x="1905000" y="611050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10kBs</a:t>
            </a:r>
          </a:p>
        </p:txBody>
      </p:sp>
      <p:sp>
        <p:nvSpPr>
          <p:cNvPr id="25633" name="Rectangle 27"/>
          <p:cNvSpPr>
            <a:spLocks noChangeArrowheads="1"/>
          </p:cNvSpPr>
          <p:nvPr/>
        </p:nvSpPr>
        <p:spPr bwMode="auto">
          <a:xfrm>
            <a:off x="2635250" y="6093046"/>
            <a:ext cx="811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Helvetica" charset="0"/>
              </a:rPr>
              <a:t>100kBs</a:t>
            </a:r>
          </a:p>
        </p:txBody>
      </p:sp>
      <p:sp>
        <p:nvSpPr>
          <p:cNvPr id="25634" name="Rectangle 8"/>
          <p:cNvSpPr>
            <a:spLocks noChangeArrowheads="1"/>
          </p:cNvSpPr>
          <p:nvPr/>
        </p:nvSpPr>
        <p:spPr bwMode="auto">
          <a:xfrm>
            <a:off x="5638800" y="289899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91200" y="5434233"/>
            <a:ext cx="1066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819775" y="6075583"/>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100GBs</a:t>
            </a:r>
          </a:p>
        </p:txBody>
      </p:sp>
      <p:sp>
        <p:nvSpPr>
          <p:cNvPr id="2" name="Date Placeholder 1"/>
          <p:cNvSpPr>
            <a:spLocks noGrp="1"/>
          </p:cNvSpPr>
          <p:nvPr>
            <p:ph type="dt" sz="half" idx="10"/>
          </p:nvPr>
        </p:nvSpPr>
        <p:spPr/>
        <p:txBody>
          <a:bodyPr/>
          <a:lstStyle/>
          <a:p>
            <a:r>
              <a:rPr lang="en-US" smtClean="0"/>
              <a:t>10/13/14</a:t>
            </a:r>
            <a:endParaRPr lang="en-US"/>
          </a:p>
        </p:txBody>
      </p:sp>
      <p:sp>
        <p:nvSpPr>
          <p:cNvPr id="3" name="Footer Placeholder 2"/>
          <p:cNvSpPr>
            <a:spLocks noGrp="1"/>
          </p:cNvSpPr>
          <p:nvPr>
            <p:ph type="ftr" sz="quarter" idx="11"/>
          </p:nvPr>
        </p:nvSpPr>
        <p:spPr/>
        <p:txBody>
          <a:bodyPr/>
          <a:lstStyle/>
          <a:p>
            <a:r>
              <a:rPr lang="hu-HU" smtClean="0"/>
              <a:t>cs162 fa14 L19</a:t>
            </a:r>
            <a:endParaRPr lang="en-US"/>
          </a:p>
        </p:txBody>
      </p:sp>
      <p:sp>
        <p:nvSpPr>
          <p:cNvPr id="4" name="Slide Number Placeholder 3"/>
          <p:cNvSpPr>
            <a:spLocks noGrp="1"/>
          </p:cNvSpPr>
          <p:nvPr>
            <p:ph type="sldNum" sz="quarter" idx="12"/>
          </p:nvPr>
        </p:nvSpPr>
        <p:spPr/>
        <p:txBody>
          <a:bodyPr/>
          <a:lstStyle/>
          <a:p>
            <a:fld id="{40BE6ECD-61F1-CE4B-BB82-6FDD0CA3B213}" type="slidenum">
              <a:rPr lang="en-US" smtClean="0"/>
              <a:t>19</a:t>
            </a:fld>
            <a:endParaRPr lang="en-US"/>
          </a:p>
        </p:txBody>
      </p:sp>
      <p:grpSp>
        <p:nvGrpSpPr>
          <p:cNvPr id="11" name="Group 10"/>
          <p:cNvGrpSpPr/>
          <p:nvPr/>
        </p:nvGrpSpPr>
        <p:grpSpPr>
          <a:xfrm>
            <a:off x="975018" y="1116009"/>
            <a:ext cx="3335587"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039806" y="1138994"/>
              <a:ext cx="2559865" cy="400110"/>
            </a:xfrm>
            <a:prstGeom prst="rect">
              <a:avLst/>
            </a:prstGeom>
            <a:noFill/>
          </p:spPr>
          <p:txBody>
            <a:bodyPr wrap="none" rtlCol="0">
              <a:spAutoFit/>
            </a:bodyPr>
            <a:lstStyle/>
            <a:p>
              <a:r>
                <a:rPr lang="en-US" sz="2000" b="1" dirty="0" smtClean="0">
                  <a:solidFill>
                    <a:schemeClr val="accent2"/>
                  </a:solidFill>
                </a:rPr>
                <a:t>Managed in Hardware</a:t>
              </a:r>
              <a:endParaRPr lang="en-US" sz="2000" b="1" dirty="0">
                <a:solidFill>
                  <a:schemeClr val="accent2"/>
                </a:solidFill>
              </a:endParaRPr>
            </a:p>
          </p:txBody>
        </p:sp>
      </p:grpSp>
      <p:grpSp>
        <p:nvGrpSpPr>
          <p:cNvPr id="12" name="Group 11"/>
          <p:cNvGrpSpPr/>
          <p:nvPr/>
        </p:nvGrpSpPr>
        <p:grpSpPr>
          <a:xfrm>
            <a:off x="4414838" y="1107059"/>
            <a:ext cx="4137025" cy="5315932"/>
            <a:chOff x="4414838" y="1107059"/>
            <a:chExt cx="413702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79626" y="1130044"/>
              <a:ext cx="2953979" cy="400110"/>
            </a:xfrm>
            <a:prstGeom prst="rect">
              <a:avLst/>
            </a:prstGeom>
            <a:noFill/>
          </p:spPr>
          <p:txBody>
            <a:bodyPr wrap="none" rtlCol="0">
              <a:spAutoFit/>
            </a:bodyPr>
            <a:lstStyle/>
            <a:p>
              <a:r>
                <a:rPr lang="en-US" sz="2000" b="1" dirty="0" smtClean="0">
                  <a:solidFill>
                    <a:schemeClr val="accent2"/>
                  </a:solidFill>
                </a:rPr>
                <a:t>Managed in Software - OS</a:t>
              </a:r>
              <a:endParaRPr lang="en-US" sz="2000" b="1" dirty="0">
                <a:solidFill>
                  <a:schemeClr val="accent2"/>
                </a:solidFill>
              </a:endParaRPr>
            </a:p>
          </p:txBody>
        </p:sp>
      </p:grpSp>
      <p:sp>
        <p:nvSpPr>
          <p:cNvPr id="8" name="Rectangle 7"/>
          <p:cNvSpPr/>
          <p:nvPr/>
        </p:nvSpPr>
        <p:spPr>
          <a:xfrm>
            <a:off x="4852739" y="345570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sp>
        <p:nvSpPr>
          <p:cNvPr id="48" name="Rectangle 47"/>
          <p:cNvSpPr/>
          <p:nvPr/>
        </p:nvSpPr>
        <p:spPr>
          <a:xfrm>
            <a:off x="7243763" y="261313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sp>
        <p:nvSpPr>
          <p:cNvPr id="49" name="Rectangle 48"/>
          <p:cNvSpPr/>
          <p:nvPr/>
        </p:nvSpPr>
        <p:spPr>
          <a:xfrm>
            <a:off x="7433605" y="290716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sp>
        <p:nvSpPr>
          <p:cNvPr id="50" name="Rectangle 49"/>
          <p:cNvSpPr/>
          <p:nvPr/>
        </p:nvSpPr>
        <p:spPr>
          <a:xfrm>
            <a:off x="6287931" y="301274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PT</a:t>
            </a:r>
            <a:endParaRPr lang="en-US" dirty="0">
              <a:solidFill>
                <a:schemeClr val="tx1"/>
              </a:solidFill>
            </a:endParaRPr>
          </a:p>
        </p:txBody>
      </p:sp>
      <p:grpSp>
        <p:nvGrpSpPr>
          <p:cNvPr id="10" name="Group 9"/>
          <p:cNvGrpSpPr/>
          <p:nvPr/>
        </p:nvGrpSpPr>
        <p:grpSpPr>
          <a:xfrm>
            <a:off x="1590842" y="4973053"/>
            <a:ext cx="3261897" cy="701512"/>
            <a:chOff x="1590842" y="4973053"/>
            <a:chExt cx="3261897" cy="701512"/>
          </a:xfrm>
        </p:grpSpPr>
        <p:sp>
          <p:nvSpPr>
            <p:cNvPr id="9" name="Left-Right Arrow 8"/>
            <p:cNvSpPr/>
            <p:nvPr/>
          </p:nvSpPr>
          <p:spPr>
            <a:xfrm>
              <a:off x="1590842" y="4973053"/>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891883" y="5274455"/>
              <a:ext cx="2544286" cy="400110"/>
            </a:xfrm>
            <a:prstGeom prst="rect">
              <a:avLst/>
            </a:prstGeom>
            <a:noFill/>
          </p:spPr>
          <p:txBody>
            <a:bodyPr wrap="none" rtlCol="0">
              <a:spAutoFit/>
            </a:bodyPr>
            <a:lstStyle/>
            <a:p>
              <a:r>
                <a:rPr lang="en-US" sz="2000" b="1" dirty="0" smtClean="0">
                  <a:solidFill>
                    <a:schemeClr val="accent2"/>
                  </a:solidFill>
                </a:rPr>
                <a:t>Accessed in Hardware</a:t>
              </a:r>
              <a:endParaRPr lang="en-US" sz="2000" b="1" dirty="0">
                <a:solidFill>
                  <a:schemeClr val="accent2"/>
                </a:solidFill>
              </a:endParaRPr>
            </a:p>
          </p:txBody>
        </p:sp>
      </p:grpSp>
      <p:sp>
        <p:nvSpPr>
          <p:cNvPr id="55" name="Rectangle 54"/>
          <p:cNvSpPr/>
          <p:nvPr/>
        </p:nvSpPr>
        <p:spPr>
          <a:xfrm>
            <a:off x="1358231" y="2356865"/>
            <a:ext cx="465221"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a:t>
            </a:r>
            <a:r>
              <a:rPr lang="en-US" sz="1400" dirty="0" smtClean="0">
                <a:solidFill>
                  <a:schemeClr val="tx1"/>
                </a:solidFill>
              </a:rPr>
              <a:t>LB</a:t>
            </a:r>
            <a:endParaRPr lang="en-US" sz="1600" dirty="0">
              <a:solidFill>
                <a:schemeClr val="tx1"/>
              </a:solidFill>
            </a:endParaRPr>
          </a:p>
        </p:txBody>
      </p:sp>
      <p:sp>
        <p:nvSpPr>
          <p:cNvPr id="56" name="Rectangle 55"/>
          <p:cNvSpPr/>
          <p:nvPr/>
        </p:nvSpPr>
        <p:spPr>
          <a:xfrm>
            <a:off x="1458913" y="4022290"/>
            <a:ext cx="465221"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T</a:t>
            </a:r>
            <a:r>
              <a:rPr lang="en-US" sz="1400" dirty="0" smtClean="0">
                <a:solidFill>
                  <a:schemeClr val="tx1"/>
                </a:solidFill>
              </a:rPr>
              <a:t>LB</a:t>
            </a:r>
            <a:endParaRPr lang="en-US" sz="1600" dirty="0">
              <a:solidFill>
                <a:schemeClr val="tx1"/>
              </a:solidFill>
            </a:endParaRPr>
          </a:p>
        </p:txBody>
      </p:sp>
    </p:spTree>
    <p:extLst>
      <p:ext uri="{BB962C8B-B14F-4D97-AF65-F5344CB8AC3E}">
        <p14:creationId xmlns:p14="http://schemas.microsoft.com/office/powerpoint/2010/main" val="249651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8" grpId="0" animBg="1"/>
      <p:bldP spid="49" grpId="0" animBg="1"/>
      <p:bldP spid="50" grpId="0" animBg="1"/>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bottom lines of the long road here</a:t>
            </a:r>
            <a:endParaRPr lang="en-US" dirty="0"/>
          </a:p>
        </p:txBody>
      </p:sp>
      <p:sp>
        <p:nvSpPr>
          <p:cNvPr id="3" name="Content Placeholder 2"/>
          <p:cNvSpPr>
            <a:spLocks noGrp="1"/>
          </p:cNvSpPr>
          <p:nvPr>
            <p:ph idx="1"/>
          </p:nvPr>
        </p:nvSpPr>
        <p:spPr>
          <a:xfrm>
            <a:off x="162327" y="914400"/>
            <a:ext cx="8841993" cy="5215723"/>
          </a:xfrm>
        </p:spPr>
        <p:txBody>
          <a:bodyPr>
            <a:normAutofit fontScale="85000" lnSpcReduction="10000"/>
          </a:bodyPr>
          <a:lstStyle/>
          <a:p>
            <a:r>
              <a:rPr lang="en-US" sz="2800" dirty="0" smtClean="0"/>
              <a:t>Virtual-to-physical address translation provides the </a:t>
            </a:r>
            <a:r>
              <a:rPr lang="en-US" sz="2800" i="1" dirty="0" smtClean="0"/>
              <a:t>illusion</a:t>
            </a:r>
            <a:r>
              <a:rPr lang="en-US" sz="2800" dirty="0" smtClean="0"/>
              <a:t> of a large, sparsely occupied virtual address space for every process</a:t>
            </a:r>
          </a:p>
          <a:p>
            <a:pPr lvl="1"/>
            <a:r>
              <a:rPr lang="en-US" sz="2400" dirty="0" smtClean="0"/>
              <a:t>Used to solve many OS requirements</a:t>
            </a:r>
          </a:p>
          <a:p>
            <a:pPr lvl="2"/>
            <a:r>
              <a:rPr lang="en-US" sz="2000" dirty="0" smtClean="0"/>
              <a:t>Protection, memory allocation, multi-programming, sharing, fast IO  (!!!)</a:t>
            </a:r>
          </a:p>
          <a:p>
            <a:pPr lvl="1"/>
            <a:r>
              <a:rPr lang="en-US" sz="2400" dirty="0" smtClean="0"/>
              <a:t>Implemented through mapping structures</a:t>
            </a:r>
          </a:p>
          <a:p>
            <a:pPr lvl="2"/>
            <a:r>
              <a:rPr lang="en-US" sz="2000" dirty="0" smtClean="0"/>
              <a:t>Exponents matter (2^20 millions, 2^30, 2^60 gazillions)</a:t>
            </a:r>
          </a:p>
          <a:p>
            <a:pPr lvl="2"/>
            <a:r>
              <a:rPr lang="en-US" sz="2000" dirty="0" smtClean="0"/>
              <a:t>Has to be VERY FAST in the common (success) case</a:t>
            </a:r>
          </a:p>
          <a:p>
            <a:r>
              <a:rPr lang="en-US" dirty="0" smtClean="0"/>
              <a:t>Caches provide the </a:t>
            </a:r>
            <a:r>
              <a:rPr lang="en-US" i="1" dirty="0" smtClean="0"/>
              <a:t>illusion</a:t>
            </a:r>
            <a:r>
              <a:rPr lang="en-US" dirty="0" smtClean="0"/>
              <a:t> of a very large, fast physical memory</a:t>
            </a:r>
          </a:p>
          <a:p>
            <a:pPr lvl="1"/>
            <a:r>
              <a:rPr lang="en-US" dirty="0" smtClean="0"/>
              <a:t>Essential to performance (100x) on modern machines</a:t>
            </a:r>
          </a:p>
          <a:p>
            <a:r>
              <a:rPr lang="en-US" dirty="0"/>
              <a:t>S</a:t>
            </a:r>
            <a:r>
              <a:rPr lang="en-US" dirty="0" smtClean="0"/>
              <a:t>imilar techniques and trade-offs in cache of translations and memory blocks</a:t>
            </a:r>
          </a:p>
          <a:p>
            <a:r>
              <a:rPr lang="en-US" dirty="0" smtClean="0"/>
              <a:t>All aspects of modern OS design must be cache friendly</a:t>
            </a:r>
          </a:p>
          <a:p>
            <a:pPr lvl="1"/>
            <a:r>
              <a:rPr lang="en-US" dirty="0" smtClean="0"/>
              <a:t>Slow OS perceived as Slow Computer </a:t>
            </a:r>
          </a:p>
          <a:p>
            <a:endParaRPr lang="en-US" dirty="0" smtClean="0"/>
          </a:p>
          <a:p>
            <a:endParaRPr lang="en-US" sz="2800"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a:t>
            </a:fld>
            <a:endParaRPr lang="en-US" dirty="0"/>
          </a:p>
        </p:txBody>
      </p:sp>
    </p:spTree>
    <p:extLst>
      <p:ext uri="{BB962C8B-B14F-4D97-AF65-F5344CB8AC3E}">
        <p14:creationId xmlns:p14="http://schemas.microsoft.com/office/powerpoint/2010/main" val="516366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88572"/>
            <a:ext cx="8229600" cy="5343368"/>
          </a:xfrm>
        </p:spPr>
        <p:txBody>
          <a:bodyPr>
            <a:normAutofit fontScale="85000" lnSpcReduction="20000"/>
          </a:bodyPr>
          <a:lstStyle/>
          <a:p>
            <a:r>
              <a:rPr lang="en-US" dirty="0" smtClean="0"/>
              <a:t>Virtual address space for protection, efficient use of memory, AND multi-programming.</a:t>
            </a:r>
          </a:p>
          <a:p>
            <a:pPr lvl="1"/>
            <a:r>
              <a:rPr lang="en-US" dirty="0" smtClean="0"/>
              <a:t>hardware checks &amp; translates when present</a:t>
            </a:r>
          </a:p>
          <a:p>
            <a:pPr lvl="1"/>
            <a:r>
              <a:rPr lang="en-US" dirty="0" smtClean="0"/>
              <a:t>OS handles EVERYTHING ELSE</a:t>
            </a:r>
          </a:p>
          <a:p>
            <a:r>
              <a:rPr lang="en-US" dirty="0" smtClean="0"/>
              <a:t>Conceptually memory is just a cache for blocks of VAS that live on disk</a:t>
            </a:r>
          </a:p>
          <a:p>
            <a:pPr lvl="1"/>
            <a:r>
              <a:rPr lang="en-US" dirty="0" smtClean="0"/>
              <a:t>but can never access the disk directly</a:t>
            </a:r>
          </a:p>
          <a:p>
            <a:r>
              <a:rPr lang="en-US" dirty="0" smtClean="0"/>
              <a:t>Address translation provides the basis for sharing</a:t>
            </a:r>
          </a:p>
          <a:p>
            <a:pPr lvl="1"/>
            <a:r>
              <a:rPr lang="en-US" dirty="0" smtClean="0"/>
              <a:t>shared blocks of disk AND shared pages in memory</a:t>
            </a:r>
          </a:p>
          <a:p>
            <a:r>
              <a:rPr lang="en-US" dirty="0" smtClean="0">
                <a:solidFill>
                  <a:srgbClr val="3366FF"/>
                </a:solidFill>
              </a:rPr>
              <a:t>How else can we use this mechanism?</a:t>
            </a:r>
          </a:p>
          <a:p>
            <a:pPr lvl="1"/>
            <a:r>
              <a:rPr lang="en-US" dirty="0" smtClean="0">
                <a:solidFill>
                  <a:srgbClr val="3366FF"/>
                </a:solidFill>
              </a:rPr>
              <a:t>sharing ???</a:t>
            </a:r>
          </a:p>
          <a:p>
            <a:pPr lvl="1"/>
            <a:r>
              <a:rPr lang="en-US" dirty="0" smtClean="0">
                <a:solidFill>
                  <a:srgbClr val="3366FF"/>
                </a:solidFill>
              </a:rPr>
              <a:t>disks transfers on demand ???</a:t>
            </a:r>
          </a:p>
          <a:p>
            <a:pPr lvl="1"/>
            <a:r>
              <a:rPr lang="en-US" dirty="0" smtClean="0">
                <a:solidFill>
                  <a:srgbClr val="3366FF"/>
                </a:solidFill>
              </a:rPr>
              <a:t>accessing objects in blocks using load/store instructions</a:t>
            </a:r>
            <a:endParaRPr lang="en-US" dirty="0">
              <a:solidFill>
                <a:srgbClr val="3366FF"/>
              </a:solidFill>
            </a:endParaRP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20</a:t>
            </a:fld>
            <a:endParaRPr lang="en-US"/>
          </a:p>
        </p:txBody>
      </p:sp>
      <p:sp>
        <p:nvSpPr>
          <p:cNvPr id="7" name="Cloud 6"/>
          <p:cNvSpPr/>
          <p:nvPr/>
        </p:nvSpPr>
        <p:spPr>
          <a:xfrm>
            <a:off x="6870720" y="4635500"/>
            <a:ext cx="1816080" cy="77787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072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Perspective</a:t>
            </a:r>
            <a:endParaRPr lang="en-US" dirty="0"/>
          </a:p>
        </p:txBody>
      </p:sp>
      <p:sp>
        <p:nvSpPr>
          <p:cNvPr id="3" name="Content Placeholder 2"/>
          <p:cNvSpPr>
            <a:spLocks noGrp="1"/>
          </p:cNvSpPr>
          <p:nvPr>
            <p:ph idx="1"/>
          </p:nvPr>
        </p:nvSpPr>
        <p:spPr>
          <a:xfrm>
            <a:off x="457200" y="1088572"/>
            <a:ext cx="8369300" cy="4824962"/>
          </a:xfrm>
        </p:spPr>
        <p:txBody>
          <a:bodyPr>
            <a:normAutofit fontScale="92500" lnSpcReduction="20000"/>
          </a:bodyPr>
          <a:lstStyle/>
          <a:p>
            <a:r>
              <a:rPr lang="en-US" dirty="0" smtClean="0"/>
              <a:t>Mainframes and minicomputers (servers) were “always paging”</a:t>
            </a:r>
          </a:p>
          <a:p>
            <a:pPr lvl="1"/>
            <a:r>
              <a:rPr lang="en-US" dirty="0" smtClean="0"/>
              <a:t>memory was limited</a:t>
            </a:r>
          </a:p>
          <a:p>
            <a:pPr lvl="1"/>
            <a:r>
              <a:rPr lang="en-US" dirty="0" smtClean="0"/>
              <a:t>processor rates &lt;&gt; disk </a:t>
            </a:r>
            <a:r>
              <a:rPr lang="en-US" dirty="0" err="1" smtClean="0"/>
              <a:t>xfer</a:t>
            </a:r>
            <a:r>
              <a:rPr lang="en-US" dirty="0" smtClean="0"/>
              <a:t> rates were much closer</a:t>
            </a:r>
          </a:p>
          <a:p>
            <a:r>
              <a:rPr lang="en-US" dirty="0" smtClean="0"/>
              <a:t>When overloaded would THRASH</a:t>
            </a:r>
          </a:p>
          <a:p>
            <a:pPr lvl="1"/>
            <a:r>
              <a:rPr lang="en-US" dirty="0" smtClean="0"/>
              <a:t>with good OS design still made progress</a:t>
            </a:r>
          </a:p>
          <a:p>
            <a:r>
              <a:rPr lang="en-US" dirty="0" smtClean="0"/>
              <a:t>Modern systems hardly every page</a:t>
            </a:r>
          </a:p>
          <a:p>
            <a:pPr lvl="1"/>
            <a:r>
              <a:rPr lang="en-US" dirty="0" smtClean="0"/>
              <a:t>primarily a safety net + lots of untouched “stuff”</a:t>
            </a:r>
          </a:p>
          <a:p>
            <a:pPr lvl="1"/>
            <a:r>
              <a:rPr lang="en-US" dirty="0" smtClean="0"/>
              <a:t>plus all the other advantages of managing a VAS</a:t>
            </a:r>
          </a:p>
          <a:p>
            <a:r>
              <a:rPr lang="en-US" dirty="0" smtClean="0"/>
              <a:t>Effective use of the entire storage hierarchy is absolutely essential</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21</a:t>
            </a:fld>
            <a:endParaRPr lang="en-US"/>
          </a:p>
        </p:txBody>
      </p:sp>
    </p:spTree>
    <p:extLst>
      <p:ext uri="{BB962C8B-B14F-4D97-AF65-F5344CB8AC3E}">
        <p14:creationId xmlns:p14="http://schemas.microsoft.com/office/powerpoint/2010/main" val="917332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Projects</a:t>
            </a:r>
            <a:endParaRPr lang="en-US" dirty="0"/>
          </a:p>
        </p:txBody>
      </p:sp>
      <p:sp>
        <p:nvSpPr>
          <p:cNvPr id="3" name="Content Placeholder 2"/>
          <p:cNvSpPr>
            <a:spLocks noGrp="1"/>
          </p:cNvSpPr>
          <p:nvPr>
            <p:ph idx="1"/>
          </p:nvPr>
        </p:nvSpPr>
        <p:spPr>
          <a:xfrm>
            <a:off x="457200" y="1088571"/>
            <a:ext cx="8229600" cy="5343369"/>
          </a:xfrm>
        </p:spPr>
        <p:txBody>
          <a:bodyPr>
            <a:normAutofit fontScale="85000" lnSpcReduction="10000"/>
          </a:bodyPr>
          <a:lstStyle/>
          <a:p>
            <a:r>
              <a:rPr lang="en-US" dirty="0" smtClean="0"/>
              <a:t>Project 1</a:t>
            </a:r>
          </a:p>
          <a:p>
            <a:pPr lvl="1"/>
            <a:r>
              <a:rPr lang="en-US" dirty="0" smtClean="0"/>
              <a:t>deep understanding of OS structure, interrupt, threads, thread implementation, synchronization, scheduling, and interactions of scheduling and synchronization</a:t>
            </a:r>
          </a:p>
          <a:p>
            <a:pPr lvl="1"/>
            <a:r>
              <a:rPr lang="en-US" dirty="0" smtClean="0"/>
              <a:t>work effectively in a team</a:t>
            </a:r>
          </a:p>
          <a:p>
            <a:pPr lvl="2"/>
            <a:r>
              <a:rPr lang="en-US" dirty="0" smtClean="0"/>
              <a:t>effective teams work together with a plan</a:t>
            </a:r>
          </a:p>
          <a:p>
            <a:pPr marL="914400" lvl="2" indent="0">
              <a:buNone/>
            </a:pPr>
            <a:r>
              <a:rPr lang="en-US" i="1" dirty="0" smtClean="0"/>
              <a:t>=&gt; schedule three 1-hour joint work times per week</a:t>
            </a:r>
          </a:p>
          <a:p>
            <a:r>
              <a:rPr lang="en-US" dirty="0" smtClean="0"/>
              <a:t>Project 2</a:t>
            </a:r>
          </a:p>
          <a:p>
            <a:pPr lvl="1"/>
            <a:r>
              <a:rPr lang="en-US" dirty="0" smtClean="0"/>
              <a:t>exe load and VAS creation provided for you</a:t>
            </a:r>
          </a:p>
          <a:p>
            <a:pPr lvl="1"/>
            <a:r>
              <a:rPr lang="en-US" dirty="0" err="1" smtClean="0"/>
              <a:t>syscall</a:t>
            </a:r>
            <a:r>
              <a:rPr lang="en-US" dirty="0" smtClean="0"/>
              <a:t> processing, FORK+EXEC, file descriptors backing user file handles, ARGV</a:t>
            </a:r>
          </a:p>
          <a:p>
            <a:pPr lvl="2"/>
            <a:r>
              <a:rPr lang="en-US" dirty="0" smtClean="0"/>
              <a:t>registers &amp; stack frames</a:t>
            </a:r>
          </a:p>
          <a:p>
            <a:pPr lvl="1"/>
            <a:r>
              <a:rPr lang="en-US" dirty="0" smtClean="0"/>
              <a:t>two development threads for team</a:t>
            </a:r>
          </a:p>
          <a:p>
            <a:pPr lvl="2"/>
            <a:r>
              <a:rPr lang="en-US" dirty="0" smtClean="0"/>
              <a:t>but still need to work together</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22</a:t>
            </a:fld>
            <a:endParaRPr lang="en-US"/>
          </a:p>
        </p:txBody>
      </p:sp>
    </p:spTree>
    <p:extLst>
      <p:ext uri="{BB962C8B-B14F-4D97-AF65-F5344CB8AC3E}">
        <p14:creationId xmlns:p14="http://schemas.microsoft.com/office/powerpoint/2010/main" val="3794001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here …</a:t>
            </a:r>
            <a:endParaRPr lang="en-US" dirty="0"/>
          </a:p>
        </p:txBody>
      </p:sp>
      <p:sp>
        <p:nvSpPr>
          <p:cNvPr id="4" name="Footer Placeholder 3"/>
          <p:cNvSpPr>
            <a:spLocks noGrp="1"/>
          </p:cNvSpPr>
          <p:nvPr>
            <p:ph type="ftr" sz="quarter" idx="11"/>
          </p:nvPr>
        </p:nvSpPr>
        <p:spPr/>
        <p:txBody>
          <a:bodyPr/>
          <a:lstStyle/>
          <a:p>
            <a:r>
              <a:rPr lang="hu-HU" smtClean="0"/>
              <a:t>cs162 fa14 L10</a:t>
            </a:r>
            <a:endParaRPr lang="en-US"/>
          </a:p>
        </p:txBody>
      </p:sp>
      <p:sp>
        <p:nvSpPr>
          <p:cNvPr id="5" name="Slide Number Placeholder 4"/>
          <p:cNvSpPr>
            <a:spLocks noGrp="1"/>
          </p:cNvSpPr>
          <p:nvPr>
            <p:ph type="sldNum" sz="quarter" idx="12"/>
          </p:nvPr>
        </p:nvSpPr>
        <p:spPr/>
        <p:txBody>
          <a:bodyPr/>
          <a:lstStyle/>
          <a:p>
            <a:fld id="{40BE6ECD-61F1-CE4B-BB82-6FDD0CA3B213}" type="slidenum">
              <a:rPr lang="en-US" smtClean="0"/>
              <a:t>23</a:t>
            </a:fld>
            <a:endParaRPr lang="en-US"/>
          </a:p>
        </p:txBody>
      </p:sp>
      <p:pic>
        <p:nvPicPr>
          <p:cNvPr id="6" name="Picture 5"/>
          <p:cNvPicPr>
            <a:picLocks noChangeAspect="1"/>
          </p:cNvPicPr>
          <p:nvPr/>
        </p:nvPicPr>
        <p:blipFill>
          <a:blip r:embed="rId2"/>
          <a:stretch>
            <a:fillRect/>
          </a:stretch>
        </p:blipFill>
        <p:spPr>
          <a:xfrm>
            <a:off x="1021621" y="914400"/>
            <a:ext cx="7356720" cy="5517540"/>
          </a:xfrm>
          <a:prstGeom prst="rect">
            <a:avLst/>
          </a:prstGeom>
          <a:ln>
            <a:solidFill>
              <a:srgbClr val="4F81BD"/>
            </a:solidFill>
          </a:ln>
        </p:spPr>
      </p:pic>
      <p:sp>
        <p:nvSpPr>
          <p:cNvPr id="7" name="Left Arrow 6"/>
          <p:cNvSpPr/>
          <p:nvPr/>
        </p:nvSpPr>
        <p:spPr>
          <a:xfrm rot="11860575">
            <a:off x="2995261" y="1725513"/>
            <a:ext cx="1854297" cy="9490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03462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524000" y="23622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pic>
        <p:nvPicPr>
          <p:cNvPr id="40" name="Picture 39"/>
          <p:cNvPicPr>
            <a:picLocks noChangeAspect="1"/>
          </p:cNvPicPr>
          <p:nvPr/>
        </p:nvPicPr>
        <p:blipFill>
          <a:blip r:embed="rId2"/>
          <a:stretch>
            <a:fillRect/>
          </a:stretch>
        </p:blipFill>
        <p:spPr>
          <a:xfrm flipH="1">
            <a:off x="4800600" y="3733800"/>
            <a:ext cx="2171700" cy="2171700"/>
          </a:xfrm>
          <a:prstGeom prst="rect">
            <a:avLst/>
          </a:prstGeom>
        </p:spPr>
      </p:pic>
      <p:sp>
        <p:nvSpPr>
          <p:cNvPr id="2" name="Title 1"/>
          <p:cNvSpPr>
            <a:spLocks noGrp="1"/>
          </p:cNvSpPr>
          <p:nvPr>
            <p:ph type="title"/>
          </p:nvPr>
        </p:nvSpPr>
        <p:spPr>
          <a:xfrm>
            <a:off x="533400" y="228600"/>
            <a:ext cx="8001000" cy="736600"/>
          </a:xfrm>
        </p:spPr>
        <p:txBody>
          <a:bodyPr/>
          <a:lstStyle/>
          <a:p>
            <a:r>
              <a:rPr lang="en-US" dirty="0" smtClean="0"/>
              <a:t>OS Basics: I/O</a:t>
            </a:r>
            <a:endParaRPr lang="en-US" dirty="0"/>
          </a:p>
        </p:txBody>
      </p:sp>
      <p:sp>
        <p:nvSpPr>
          <p:cNvPr id="4" name="Date Placeholder 3"/>
          <p:cNvSpPr>
            <a:spLocks noGrp="1"/>
          </p:cNvSpPr>
          <p:nvPr>
            <p:ph type="dt" sz="half" idx="10"/>
          </p:nvPr>
        </p:nvSpPr>
        <p:spPr/>
        <p:txBody>
          <a:bodyPr/>
          <a:lstStyle/>
          <a:p>
            <a:pPr>
              <a:defRPr/>
            </a:pPr>
            <a:fld id="{04DE2A7B-0162-194C-9ADE-A3B231EA6AD2}" type="datetime1">
              <a:rPr lang="en-US" smtClean="0"/>
              <a:t>10/15/14</a:t>
            </a:fld>
            <a:endParaRPr lang="en-US"/>
          </a:p>
        </p:txBody>
      </p:sp>
      <p:sp>
        <p:nvSpPr>
          <p:cNvPr id="5" name="Footer Placeholder 4"/>
          <p:cNvSpPr>
            <a:spLocks noGrp="1"/>
          </p:cNvSpPr>
          <p:nvPr>
            <p:ph type="ftr" sz="quarter" idx="11"/>
          </p:nvPr>
        </p:nvSpPr>
        <p:spPr/>
        <p:txBody>
          <a:bodyPr/>
          <a:lstStyle/>
          <a:p>
            <a:pPr>
              <a:defRPr/>
            </a:pPr>
            <a:r>
              <a:rPr lang="en-US" smtClean="0"/>
              <a:t>UCB CS162 Fa14 L1</a:t>
            </a:r>
            <a:endParaRPr lang="en-US"/>
          </a:p>
        </p:txBody>
      </p:sp>
      <p:sp>
        <p:nvSpPr>
          <p:cNvPr id="6" name="Slide Number Placeholder 5"/>
          <p:cNvSpPr>
            <a:spLocks noGrp="1"/>
          </p:cNvSpPr>
          <p:nvPr>
            <p:ph type="sldNum" sz="quarter" idx="12"/>
          </p:nvPr>
        </p:nvSpPr>
        <p:spPr/>
        <p:txBody>
          <a:bodyPr/>
          <a:lstStyle/>
          <a:p>
            <a:pPr>
              <a:defRPr/>
            </a:pPr>
            <a:fld id="{ACA94121-BA6C-AD43-82C2-DF1F24FE5D9C}" type="slidenum">
              <a:rPr lang="en-US" smtClean="0"/>
              <a:pPr>
                <a:defRPr/>
              </a:pPr>
              <a:t>24</a:t>
            </a:fld>
            <a:endParaRPr lang="en-US" b="0"/>
          </a:p>
        </p:txBody>
      </p:sp>
      <p:cxnSp>
        <p:nvCxnSpPr>
          <p:cNvPr id="10" name="Straight Arrow Connector 9"/>
          <p:cNvCxnSpPr>
            <a:stCxn id="7" idx="3"/>
          </p:cNvCxnSpPr>
          <p:nvPr/>
        </p:nvCxnSpPr>
        <p:spPr bwMode="auto">
          <a:xfrm flipV="1">
            <a:off x="3810000" y="36083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4191000" y="3581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2362200" y="45720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storage</a:t>
            </a:r>
            <a:endParaRPr kumimoji="0" lang="en-US" sz="1800" b="0" i="0" u="none" strike="noStrike" cap="none" normalizeH="0" baseline="0" dirty="0">
              <a:ln>
                <a:noFill/>
              </a:ln>
              <a:solidFill>
                <a:schemeClr val="tx1"/>
              </a:solidFill>
              <a:effectLst/>
              <a:latin typeface="Arial" charset="0"/>
            </a:endParaRPr>
          </a:p>
        </p:txBody>
      </p:sp>
      <p:pic>
        <p:nvPicPr>
          <p:cNvPr id="41" name="Picture 40"/>
          <p:cNvPicPr>
            <a:picLocks noChangeAspect="1"/>
          </p:cNvPicPr>
          <p:nvPr/>
        </p:nvPicPr>
        <p:blipFill>
          <a:blip r:embed="rId3"/>
          <a:stretch>
            <a:fillRect/>
          </a:stretch>
        </p:blipFill>
        <p:spPr>
          <a:xfrm>
            <a:off x="4953000" y="5257800"/>
            <a:ext cx="1473200" cy="1001993"/>
          </a:xfrm>
          <a:prstGeom prst="rect">
            <a:avLst/>
          </a:prstGeom>
        </p:spPr>
      </p:pic>
      <p:pic>
        <p:nvPicPr>
          <p:cNvPr id="43" name="Picture 42"/>
          <p:cNvPicPr>
            <a:picLocks noChangeAspect="1"/>
          </p:cNvPicPr>
          <p:nvPr/>
        </p:nvPicPr>
        <p:blipFill>
          <a:blip r:embed="rId4"/>
          <a:stretch>
            <a:fillRect/>
          </a:stretch>
        </p:blipFill>
        <p:spPr>
          <a:xfrm>
            <a:off x="6477000" y="5334000"/>
            <a:ext cx="1237948" cy="876300"/>
          </a:xfrm>
          <a:prstGeom prst="rect">
            <a:avLst/>
          </a:prstGeom>
        </p:spPr>
      </p:pic>
      <p:pic>
        <p:nvPicPr>
          <p:cNvPr id="44" name="Picture 43"/>
          <p:cNvPicPr>
            <a:picLocks noChangeAspect="1"/>
          </p:cNvPicPr>
          <p:nvPr/>
        </p:nvPicPr>
        <p:blipFill>
          <a:blip r:embed="rId5"/>
          <a:stretch>
            <a:fillRect/>
          </a:stretch>
        </p:blipFill>
        <p:spPr>
          <a:xfrm>
            <a:off x="5029200" y="6172200"/>
            <a:ext cx="723900" cy="455315"/>
          </a:xfrm>
          <a:prstGeom prst="rect">
            <a:avLst/>
          </a:prstGeom>
        </p:spPr>
      </p:pic>
      <p:sp>
        <p:nvSpPr>
          <p:cNvPr id="45" name="Punched Tape 44"/>
          <p:cNvSpPr/>
          <p:nvPr/>
        </p:nvSpPr>
        <p:spPr bwMode="auto">
          <a:xfrm rot="5400000">
            <a:off x="2400300" y="12573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ounded Rectangle 6"/>
          <p:cNvSpPr/>
          <p:nvPr/>
        </p:nvSpPr>
        <p:spPr bwMode="auto">
          <a:xfrm>
            <a:off x="2209800" y="32004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Processor</a:t>
            </a:r>
            <a:endParaRPr kumimoji="0" lang="en-US" sz="1800" b="0" i="0" u="none" strike="noStrike" cap="none" normalizeH="0" baseline="0" dirty="0">
              <a:ln>
                <a:noFill/>
              </a:ln>
              <a:solidFill>
                <a:schemeClr val="tx1"/>
              </a:solidFill>
              <a:effectLst/>
              <a:latin typeface="Arial" charset="0"/>
            </a:endParaRPr>
          </a:p>
        </p:txBody>
      </p:sp>
      <p:sp>
        <p:nvSpPr>
          <p:cNvPr id="3" name="Rectangle 2"/>
          <p:cNvSpPr/>
          <p:nvPr/>
        </p:nvSpPr>
        <p:spPr bwMode="auto">
          <a:xfrm>
            <a:off x="3048000" y="22098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p:cNvSpPr txBox="1"/>
          <p:nvPr/>
        </p:nvSpPr>
        <p:spPr>
          <a:xfrm>
            <a:off x="3886200" y="1905000"/>
            <a:ext cx="2964461" cy="369332"/>
          </a:xfrm>
          <a:prstGeom prst="rect">
            <a:avLst/>
          </a:prstGeom>
          <a:noFill/>
        </p:spPr>
        <p:txBody>
          <a:bodyPr wrap="none" rtlCol="0">
            <a:spAutoFit/>
          </a:bodyPr>
          <a:lstStyle/>
          <a:p>
            <a:r>
              <a:rPr lang="en-US" dirty="0" smtClean="0"/>
              <a:t>OS Hardware Virtualization</a:t>
            </a:r>
            <a:endParaRPr lang="en-US" dirty="0"/>
          </a:p>
        </p:txBody>
      </p:sp>
      <p:sp>
        <p:nvSpPr>
          <p:cNvPr id="11" name="Rectangle 10"/>
          <p:cNvSpPr/>
          <p:nvPr/>
        </p:nvSpPr>
        <p:spPr>
          <a:xfrm>
            <a:off x="1524000" y="2362200"/>
            <a:ext cx="1185315" cy="369332"/>
          </a:xfrm>
          <a:prstGeom prst="rect">
            <a:avLst/>
          </a:prstGeom>
        </p:spPr>
        <p:txBody>
          <a:bodyPr wrap="none">
            <a:spAutoFit/>
          </a:bodyPr>
          <a:lstStyle/>
          <a:p>
            <a:r>
              <a:rPr lang="en-US" dirty="0" smtClean="0"/>
              <a:t>Hardware</a:t>
            </a:r>
            <a:endParaRPr lang="en-US" dirty="0"/>
          </a:p>
        </p:txBody>
      </p:sp>
      <p:sp>
        <p:nvSpPr>
          <p:cNvPr id="38" name="Rectangle 37"/>
          <p:cNvSpPr/>
          <p:nvPr/>
        </p:nvSpPr>
        <p:spPr>
          <a:xfrm>
            <a:off x="1524000" y="1981200"/>
            <a:ext cx="1095597" cy="369332"/>
          </a:xfrm>
          <a:prstGeom prst="rect">
            <a:avLst/>
          </a:prstGeom>
        </p:spPr>
        <p:txBody>
          <a:bodyPr wrap="none">
            <a:spAutoFit/>
          </a:bodyPr>
          <a:lstStyle/>
          <a:p>
            <a:r>
              <a:rPr lang="en-US" dirty="0" smtClean="0"/>
              <a:t>Software</a:t>
            </a:r>
            <a:endParaRPr lang="en-US" dirty="0"/>
          </a:p>
        </p:txBody>
      </p:sp>
      <p:sp>
        <p:nvSpPr>
          <p:cNvPr id="8" name="Rectangle 7"/>
          <p:cNvSpPr/>
          <p:nvPr/>
        </p:nvSpPr>
        <p:spPr bwMode="auto">
          <a:xfrm>
            <a:off x="4724400" y="24384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Memory</a:t>
            </a:r>
            <a:endParaRPr kumimoji="0" lang="en-US"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6553200" y="4648200"/>
            <a:ext cx="1146656" cy="369332"/>
          </a:xfrm>
          <a:prstGeom prst="rect">
            <a:avLst/>
          </a:prstGeom>
          <a:noFill/>
        </p:spPr>
        <p:txBody>
          <a:bodyPr wrap="none" rtlCol="0">
            <a:spAutoFit/>
          </a:bodyPr>
          <a:lstStyle/>
          <a:p>
            <a:r>
              <a:rPr lang="en-US" dirty="0" smtClean="0"/>
              <a:t>Networks</a:t>
            </a:r>
            <a:endParaRPr lang="en-US" dirty="0"/>
          </a:p>
        </p:txBody>
      </p:sp>
      <p:sp>
        <p:nvSpPr>
          <p:cNvPr id="42" name="TextBox 41"/>
          <p:cNvSpPr txBox="1"/>
          <p:nvPr/>
        </p:nvSpPr>
        <p:spPr>
          <a:xfrm>
            <a:off x="6629400" y="6172200"/>
            <a:ext cx="1056937" cy="369332"/>
          </a:xfrm>
          <a:prstGeom prst="rect">
            <a:avLst/>
          </a:prstGeom>
          <a:noFill/>
        </p:spPr>
        <p:txBody>
          <a:bodyPr wrap="none" rtlCol="0">
            <a:spAutoFit/>
          </a:bodyPr>
          <a:lstStyle/>
          <a:p>
            <a:r>
              <a:rPr lang="en-US" dirty="0" smtClean="0"/>
              <a:t>Displays</a:t>
            </a:r>
            <a:endParaRPr lang="en-US" dirty="0"/>
          </a:p>
        </p:txBody>
      </p:sp>
      <p:sp>
        <p:nvSpPr>
          <p:cNvPr id="47" name="TextBox 46"/>
          <p:cNvSpPr txBox="1"/>
          <p:nvPr/>
        </p:nvSpPr>
        <p:spPr>
          <a:xfrm>
            <a:off x="5257800" y="6324600"/>
            <a:ext cx="813481" cy="369332"/>
          </a:xfrm>
          <a:prstGeom prst="rect">
            <a:avLst/>
          </a:prstGeom>
          <a:noFill/>
        </p:spPr>
        <p:txBody>
          <a:bodyPr wrap="none" rtlCol="0">
            <a:spAutoFit/>
          </a:bodyPr>
          <a:lstStyle/>
          <a:p>
            <a:r>
              <a:rPr lang="en-US" dirty="0" smtClean="0"/>
              <a:t>Inputs</a:t>
            </a:r>
            <a:endParaRPr lang="en-US" dirty="0"/>
          </a:p>
        </p:txBody>
      </p:sp>
      <p:sp>
        <p:nvSpPr>
          <p:cNvPr id="13" name="TextBox 12"/>
          <p:cNvSpPr txBox="1"/>
          <p:nvPr/>
        </p:nvSpPr>
        <p:spPr>
          <a:xfrm>
            <a:off x="3581400" y="1600200"/>
            <a:ext cx="1066347"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Processes</a:t>
            </a:r>
            <a:endParaRPr lang="en-US" sz="1400" i="1" dirty="0"/>
          </a:p>
        </p:txBody>
      </p:sp>
      <p:sp>
        <p:nvSpPr>
          <p:cNvPr id="56" name="TextBox 55"/>
          <p:cNvSpPr txBox="1"/>
          <p:nvPr/>
        </p:nvSpPr>
        <p:spPr>
          <a:xfrm>
            <a:off x="4343400" y="1371600"/>
            <a:ext cx="1535526"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Address Spaces</a:t>
            </a:r>
            <a:endParaRPr lang="en-US" sz="1400" i="1" dirty="0"/>
          </a:p>
        </p:txBody>
      </p:sp>
      <p:sp>
        <p:nvSpPr>
          <p:cNvPr id="57" name="TextBox 56"/>
          <p:cNvSpPr txBox="1"/>
          <p:nvPr/>
        </p:nvSpPr>
        <p:spPr>
          <a:xfrm>
            <a:off x="5641150" y="1600200"/>
            <a:ext cx="607250"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Files</a:t>
            </a:r>
            <a:endParaRPr lang="en-US" sz="1400" i="1" dirty="0"/>
          </a:p>
        </p:txBody>
      </p:sp>
      <p:sp>
        <p:nvSpPr>
          <p:cNvPr id="58" name="TextBox 57"/>
          <p:cNvSpPr txBox="1"/>
          <p:nvPr/>
        </p:nvSpPr>
        <p:spPr>
          <a:xfrm>
            <a:off x="2667000" y="2362200"/>
            <a:ext cx="510907"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ISA</a:t>
            </a:r>
            <a:endParaRPr lang="en-US" sz="1400" i="1" dirty="0"/>
          </a:p>
        </p:txBody>
      </p:sp>
      <p:sp>
        <p:nvSpPr>
          <p:cNvPr id="59" name="TextBox 58"/>
          <p:cNvSpPr txBox="1"/>
          <p:nvPr/>
        </p:nvSpPr>
        <p:spPr>
          <a:xfrm>
            <a:off x="6172200" y="1371600"/>
            <a:ext cx="954926"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Windows</a:t>
            </a:r>
            <a:endParaRPr lang="en-US" sz="1400" i="1" dirty="0"/>
          </a:p>
        </p:txBody>
      </p:sp>
      <p:sp>
        <p:nvSpPr>
          <p:cNvPr id="60" name="TextBox 59"/>
          <p:cNvSpPr txBox="1"/>
          <p:nvPr/>
        </p:nvSpPr>
        <p:spPr>
          <a:xfrm>
            <a:off x="6969874" y="1600200"/>
            <a:ext cx="866824"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Sockets</a:t>
            </a:r>
            <a:endParaRPr lang="en-US" sz="1400" i="1" dirty="0"/>
          </a:p>
        </p:txBody>
      </p:sp>
      <p:grpSp>
        <p:nvGrpSpPr>
          <p:cNvPr id="16" name="Group 15"/>
          <p:cNvGrpSpPr/>
          <p:nvPr/>
        </p:nvGrpSpPr>
        <p:grpSpPr>
          <a:xfrm>
            <a:off x="3124200" y="36576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9" name="Rectangle 48"/>
          <p:cNvSpPr/>
          <p:nvPr/>
        </p:nvSpPr>
        <p:spPr bwMode="auto">
          <a:xfrm>
            <a:off x="4800600" y="28956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0" name="Rectangle 49"/>
          <p:cNvSpPr/>
          <p:nvPr/>
        </p:nvSpPr>
        <p:spPr bwMode="auto">
          <a:xfrm>
            <a:off x="4876800" y="37338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OS</a:t>
            </a:r>
            <a:endParaRPr kumimoji="0" lang="en-US" sz="1600" b="0" i="0" u="none" strike="noStrike" cap="none" normalizeH="0" baseline="0" dirty="0">
              <a:ln>
                <a:noFill/>
              </a:ln>
              <a:solidFill>
                <a:schemeClr val="tx1"/>
              </a:solidFill>
              <a:effectLst/>
              <a:latin typeface="Arial" charset="0"/>
            </a:endParaRPr>
          </a:p>
        </p:txBody>
      </p:sp>
      <p:sp>
        <p:nvSpPr>
          <p:cNvPr id="51" name="Rectangle 50"/>
          <p:cNvSpPr/>
          <p:nvPr/>
        </p:nvSpPr>
        <p:spPr bwMode="auto">
          <a:xfrm>
            <a:off x="5791200" y="28956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Rectangle 63"/>
          <p:cNvSpPr/>
          <p:nvPr/>
        </p:nvSpPr>
        <p:spPr bwMode="auto">
          <a:xfrm>
            <a:off x="5715000" y="31242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5" name="Curved Connector 54"/>
          <p:cNvCxnSpPr/>
          <p:nvPr/>
        </p:nvCxnSpPr>
        <p:spPr bwMode="auto">
          <a:xfrm rot="5400000" flipH="1" flipV="1">
            <a:off x="3867150" y="26860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3810000" y="1143000"/>
            <a:ext cx="886811" cy="307777"/>
          </a:xfrm>
          <a:prstGeom prst="rect">
            <a:avLst/>
          </a:prstGeom>
          <a:solidFill>
            <a:srgbClr val="EFE683"/>
          </a:solidFill>
          <a:ln>
            <a:solidFill>
              <a:schemeClr val="accent1">
                <a:lumMod val="60000"/>
                <a:lumOff val="40000"/>
              </a:schemeClr>
            </a:solidFill>
          </a:ln>
        </p:spPr>
        <p:txBody>
          <a:bodyPr wrap="none" rtlCol="0">
            <a:spAutoFit/>
          </a:bodyPr>
          <a:lstStyle/>
          <a:p>
            <a:r>
              <a:rPr lang="en-US" sz="1400" i="1" dirty="0" smtClean="0"/>
              <a:t>Threads</a:t>
            </a:r>
            <a:endParaRPr lang="en-US" sz="1400" i="1" dirty="0"/>
          </a:p>
        </p:txBody>
      </p:sp>
      <p:grpSp>
        <p:nvGrpSpPr>
          <p:cNvPr id="17" name="Group 16"/>
          <p:cNvGrpSpPr/>
          <p:nvPr/>
        </p:nvGrpSpPr>
        <p:grpSpPr>
          <a:xfrm>
            <a:off x="1707395" y="32766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p:cNvSpPr txBox="1"/>
            <p:nvPr/>
          </p:nvSpPr>
          <p:spPr>
            <a:xfrm>
              <a:off x="6553200" y="3276600"/>
              <a:ext cx="1447800" cy="646331"/>
            </a:xfrm>
            <a:prstGeom prst="rect">
              <a:avLst/>
            </a:prstGeom>
            <a:noFill/>
          </p:spPr>
          <p:txBody>
            <a:bodyPr wrap="square" rtlCol="0">
              <a:spAutoFit/>
            </a:bodyPr>
            <a:lstStyle/>
            <a:p>
              <a:r>
                <a:rPr lang="en-US" dirty="0" smtClean="0"/>
                <a:t>Protection Boundary</a:t>
              </a:r>
              <a:endParaRPr lang="en-US" dirty="0"/>
            </a:p>
          </p:txBody>
        </p:sp>
      </p:grpSp>
      <p:cxnSp>
        <p:nvCxnSpPr>
          <p:cNvPr id="48" name="Curved Connector 47"/>
          <p:cNvCxnSpPr/>
          <p:nvPr/>
        </p:nvCxnSpPr>
        <p:spPr bwMode="auto">
          <a:xfrm rot="10800000" flipV="1">
            <a:off x="2971800" y="3276600"/>
            <a:ext cx="1981200" cy="1752600"/>
          </a:xfrm>
          <a:prstGeom prst="curvedConnector3">
            <a:avLst/>
          </a:prstGeom>
          <a:solidFill>
            <a:schemeClr val="accent1"/>
          </a:solidFill>
          <a:ln w="31750" cap="flat" cmpd="sng" algn="ctr">
            <a:solidFill>
              <a:srgbClr val="CC9966"/>
            </a:solidFill>
            <a:prstDash val="sysDash"/>
            <a:round/>
            <a:headEnd type="triangle" w="lg" len="sm"/>
            <a:tailEnd type="triangle"/>
          </a:ln>
          <a:effectLst/>
        </p:spPr>
      </p:cxnSp>
      <p:sp>
        <p:nvSpPr>
          <p:cNvPr id="54" name="Freeform 53"/>
          <p:cNvSpPr/>
          <p:nvPr/>
        </p:nvSpPr>
        <p:spPr>
          <a:xfrm>
            <a:off x="4343400" y="3352800"/>
            <a:ext cx="1622677" cy="1379014"/>
          </a:xfrm>
          <a:custGeom>
            <a:avLst/>
            <a:gdLst>
              <a:gd name="connsiteX0" fmla="*/ 617212 w 1622677"/>
              <a:gd name="connsiteY0" fmla="*/ 0 h 1379014"/>
              <a:gd name="connsiteX1" fmla="*/ 52741 w 1622677"/>
              <a:gd name="connsiteY1" fmla="*/ 211660 h 1379014"/>
              <a:gd name="connsiteX2" fmla="*/ 26281 w 1622677"/>
              <a:gd name="connsiteY2" fmla="*/ 626160 h 1379014"/>
              <a:gd name="connsiteX3" fmla="*/ 70380 w 1622677"/>
              <a:gd name="connsiteY3" fmla="*/ 1208225 h 1379014"/>
              <a:gd name="connsiteX4" fmla="*/ 405535 w 1622677"/>
              <a:gd name="connsiteY4" fmla="*/ 1375789 h 1379014"/>
              <a:gd name="connsiteX5" fmla="*/ 1622677 w 1622677"/>
              <a:gd name="connsiteY5" fmla="*/ 1322874 h 137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2677" h="1379014">
                <a:moveTo>
                  <a:pt x="617212" y="0"/>
                </a:moveTo>
                <a:cubicBezTo>
                  <a:pt x="384220" y="53650"/>
                  <a:pt x="151229" y="107300"/>
                  <a:pt x="52741" y="211660"/>
                </a:cubicBezTo>
                <a:cubicBezTo>
                  <a:pt x="-45747" y="316020"/>
                  <a:pt x="23341" y="460066"/>
                  <a:pt x="26281" y="626160"/>
                </a:cubicBezTo>
                <a:cubicBezTo>
                  <a:pt x="29221" y="792254"/>
                  <a:pt x="7171" y="1083287"/>
                  <a:pt x="70380" y="1208225"/>
                </a:cubicBezTo>
                <a:cubicBezTo>
                  <a:pt x="133589" y="1333163"/>
                  <a:pt x="146819" y="1356681"/>
                  <a:pt x="405535" y="1375789"/>
                </a:cubicBezTo>
                <a:cubicBezTo>
                  <a:pt x="664251" y="1394897"/>
                  <a:pt x="1622677" y="1322874"/>
                  <a:pt x="1622677" y="1322874"/>
                </a:cubicBezTo>
              </a:path>
            </a:pathLst>
          </a:custGeom>
          <a:ln w="38100" cmpd="sng">
            <a:solidFill>
              <a:srgbClr val="CC9966"/>
            </a:solidFill>
            <a:prstDash val="dash"/>
            <a:headEnd type="triangle"/>
            <a:tailEnd type="triangl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18" name="Group 17"/>
          <p:cNvGrpSpPr/>
          <p:nvPr/>
        </p:nvGrpSpPr>
        <p:grpSpPr>
          <a:xfrm>
            <a:off x="3505200" y="4267200"/>
            <a:ext cx="1371600" cy="2286000"/>
            <a:chOff x="3505200" y="4267200"/>
            <a:chExt cx="1371600" cy="2286000"/>
          </a:xfrm>
        </p:grpSpPr>
        <p:sp>
          <p:nvSpPr>
            <p:cNvPr id="62" name="Rectangle 61"/>
            <p:cNvSpPr/>
            <p:nvPr/>
          </p:nvSpPr>
          <p:spPr bwMode="auto">
            <a:xfrm>
              <a:off x="3810000" y="4267200"/>
              <a:ext cx="685800" cy="533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Ctrlr</a:t>
              </a:r>
              <a:endParaRPr kumimoji="0" lang="en-US" sz="1800" b="0" i="0" u="none" strike="noStrike" cap="none" normalizeH="0" baseline="0" dirty="0">
                <a:ln>
                  <a:noFill/>
                </a:ln>
                <a:solidFill>
                  <a:schemeClr val="tx1"/>
                </a:solidFill>
                <a:effectLst/>
                <a:latin typeface="Arial" charset="0"/>
              </a:endParaRPr>
            </a:p>
          </p:txBody>
        </p:sp>
        <p:cxnSp>
          <p:nvCxnSpPr>
            <p:cNvPr id="63" name="Straight Arrow Connector 62"/>
            <p:cNvCxnSpPr/>
            <p:nvPr/>
          </p:nvCxnSpPr>
          <p:spPr bwMode="auto">
            <a:xfrm>
              <a:off x="4191000" y="4800600"/>
              <a:ext cx="0" cy="7620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5" name="Straight Arrow Connector 64"/>
            <p:cNvCxnSpPr/>
            <p:nvPr/>
          </p:nvCxnSpPr>
          <p:spPr bwMode="auto">
            <a:xfrm>
              <a:off x="4191000" y="50292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6" name="Straight Arrow Connector 65"/>
            <p:cNvCxnSpPr/>
            <p:nvPr/>
          </p:nvCxnSpPr>
          <p:spPr bwMode="auto">
            <a:xfrm>
              <a:off x="4191000" y="5334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7" name="Straight Arrow Connector 66"/>
            <p:cNvCxnSpPr/>
            <p:nvPr/>
          </p:nvCxnSpPr>
          <p:spPr bwMode="auto">
            <a:xfrm>
              <a:off x="3505200" y="5105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68" name="Rectangle 67"/>
            <p:cNvSpPr/>
            <p:nvPr/>
          </p:nvSpPr>
          <p:spPr bwMode="auto">
            <a:xfrm>
              <a:off x="3886200" y="5562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9" name="Straight Arrow Connector 68"/>
            <p:cNvCxnSpPr/>
            <p:nvPr/>
          </p:nvCxnSpPr>
          <p:spPr bwMode="auto">
            <a:xfrm>
              <a:off x="4191000" y="5867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0" name="Straight Arrow Connector 69"/>
            <p:cNvCxnSpPr/>
            <p:nvPr/>
          </p:nvCxnSpPr>
          <p:spPr bwMode="auto">
            <a:xfrm>
              <a:off x="4191000" y="6096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1" name="Straight Arrow Connector 70"/>
            <p:cNvCxnSpPr/>
            <p:nvPr/>
          </p:nvCxnSpPr>
          <p:spPr bwMode="auto">
            <a:xfrm>
              <a:off x="4191000" y="6248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grpSp>
    </p:spTree>
    <p:extLst>
      <p:ext uri="{BB962C8B-B14F-4D97-AF65-F5344CB8AC3E}">
        <p14:creationId xmlns:p14="http://schemas.microsoft.com/office/powerpoint/2010/main" val="4188347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Question of the Day</a:t>
            </a:r>
            <a:endParaRPr lang="en-US" dirty="0"/>
          </a:p>
        </p:txBody>
      </p:sp>
      <p:sp>
        <p:nvSpPr>
          <p:cNvPr id="3" name="Content Placeholder 2"/>
          <p:cNvSpPr>
            <a:spLocks noGrp="1"/>
          </p:cNvSpPr>
          <p:nvPr>
            <p:ph idx="1"/>
          </p:nvPr>
        </p:nvSpPr>
        <p:spPr/>
        <p:txBody>
          <a:bodyPr/>
          <a:lstStyle/>
          <a:p>
            <a:r>
              <a:rPr lang="en-US" dirty="0" smtClean="0"/>
              <a:t>The OS provides convenient, protected, high-level abstractions of shared physical resources</a:t>
            </a:r>
          </a:p>
          <a:p>
            <a:pPr lvl="1"/>
            <a:r>
              <a:rPr lang="en-US" dirty="0" smtClean="0"/>
              <a:t>Processors =&gt; Threads</a:t>
            </a:r>
          </a:p>
          <a:p>
            <a:pPr lvl="1"/>
            <a:r>
              <a:rPr lang="en-US" dirty="0" smtClean="0"/>
              <a:t>Memory =&gt; Address Space</a:t>
            </a:r>
          </a:p>
          <a:p>
            <a:pPr lvl="1"/>
            <a:r>
              <a:rPr lang="en-US" dirty="0" smtClean="0"/>
              <a:t>Disk Blocks =&gt; Files</a:t>
            </a:r>
          </a:p>
          <a:p>
            <a:pPr lvl="1"/>
            <a:r>
              <a:rPr lang="en-US" dirty="0" smtClean="0"/>
              <a:t>Network Packets =&gt; Messages</a:t>
            </a:r>
          </a:p>
          <a:p>
            <a:pPr lvl="1"/>
            <a:r>
              <a:rPr lang="en-US" dirty="0" smtClean="0"/>
              <a:t>Keyboard, Mouse, Display =&gt; Windows</a:t>
            </a:r>
          </a:p>
          <a:p>
            <a:r>
              <a:rPr lang="en-US" dirty="0" smtClean="0"/>
              <a:t>So, how does it access the hardware to build these?</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25</a:t>
            </a:fld>
            <a:endParaRPr lang="en-US"/>
          </a:p>
        </p:txBody>
      </p:sp>
    </p:spTree>
    <p:extLst>
      <p:ext uri="{BB962C8B-B14F-4D97-AF65-F5344CB8AC3E}">
        <p14:creationId xmlns:p14="http://schemas.microsoft.com/office/powerpoint/2010/main" val="31243769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picture</a:t>
            </a:r>
            <a:endParaRPr lang="en-US" dirty="0"/>
          </a:p>
        </p:txBody>
      </p:sp>
      <p:sp>
        <p:nvSpPr>
          <p:cNvPr id="3" name="Content Placeholder 2"/>
          <p:cNvSpPr>
            <a:spLocks noGrp="1"/>
          </p:cNvSpPr>
          <p:nvPr>
            <p:ph idx="1"/>
          </p:nvPr>
        </p:nvSpPr>
        <p:spPr>
          <a:xfrm>
            <a:off x="457200" y="5088390"/>
            <a:ext cx="8229600" cy="1286253"/>
          </a:xfrm>
        </p:spPr>
        <p:txBody>
          <a:bodyPr>
            <a:normAutofit fontScale="70000" lnSpcReduction="20000"/>
          </a:bodyPr>
          <a:lstStyle/>
          <a:p>
            <a:r>
              <a:rPr lang="en-US" dirty="0" smtClean="0"/>
              <a:t>I/O devices you recognize are supported by I/O Controllers</a:t>
            </a:r>
          </a:p>
          <a:p>
            <a:r>
              <a:rPr lang="en-US" dirty="0" smtClean="0"/>
              <a:t>Processors accesses them by reading and writing IO registers as if they were memory</a:t>
            </a:r>
          </a:p>
          <a:p>
            <a:pPr lvl="1"/>
            <a:r>
              <a:rPr lang="en-US" dirty="0" smtClean="0"/>
              <a:t>Write commands and arguments, read status and results</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dirty="0" smtClean="0"/>
              <a:t>cs162 fa14 L19</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26</a:t>
            </a:fld>
            <a:endParaRPr lang="en-US"/>
          </a:p>
        </p:txBody>
      </p:sp>
      <p:sp>
        <p:nvSpPr>
          <p:cNvPr id="7" name="Rectangle 16"/>
          <p:cNvSpPr>
            <a:spLocks noChangeArrowheads="1"/>
          </p:cNvSpPr>
          <p:nvPr/>
        </p:nvSpPr>
        <p:spPr bwMode="auto">
          <a:xfrm>
            <a:off x="2811463" y="325105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8" name="Rectangle 14"/>
          <p:cNvSpPr>
            <a:spLocks noChangeArrowheads="1"/>
          </p:cNvSpPr>
          <p:nvPr/>
        </p:nvSpPr>
        <p:spPr bwMode="auto">
          <a:xfrm>
            <a:off x="715169" y="372968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9" name="Rectangle 4"/>
          <p:cNvSpPr>
            <a:spLocks noChangeArrowheads="1"/>
          </p:cNvSpPr>
          <p:nvPr/>
        </p:nvSpPr>
        <p:spPr bwMode="auto">
          <a:xfrm>
            <a:off x="609600" y="206678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10" name="Rectangle 5"/>
          <p:cNvSpPr>
            <a:spLocks noChangeArrowheads="1"/>
          </p:cNvSpPr>
          <p:nvPr/>
        </p:nvSpPr>
        <p:spPr bwMode="auto">
          <a:xfrm>
            <a:off x="684213" y="2050906"/>
            <a:ext cx="649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11" name="Rectangle 6"/>
          <p:cNvSpPr>
            <a:spLocks noChangeArrowheads="1"/>
          </p:cNvSpPr>
          <p:nvPr/>
        </p:nvSpPr>
        <p:spPr bwMode="auto">
          <a:xfrm>
            <a:off x="609600" y="343996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12" name="Rectangle 7"/>
          <p:cNvSpPr>
            <a:spLocks noChangeArrowheads="1"/>
          </p:cNvSpPr>
          <p:nvPr/>
        </p:nvSpPr>
        <p:spPr bwMode="auto">
          <a:xfrm>
            <a:off x="690563" y="3416156"/>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Core</a:t>
            </a:r>
          </a:p>
        </p:txBody>
      </p:sp>
      <p:sp>
        <p:nvSpPr>
          <p:cNvPr id="13" name="Rectangle 8"/>
          <p:cNvSpPr>
            <a:spLocks noChangeArrowheads="1"/>
          </p:cNvSpPr>
          <p:nvPr/>
        </p:nvSpPr>
        <p:spPr bwMode="auto">
          <a:xfrm>
            <a:off x="7175520" y="1892977"/>
            <a:ext cx="1314450" cy="2888659"/>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14" name="Rectangle 10"/>
          <p:cNvSpPr>
            <a:spLocks noChangeArrowheads="1"/>
          </p:cNvSpPr>
          <p:nvPr/>
        </p:nvSpPr>
        <p:spPr bwMode="auto">
          <a:xfrm>
            <a:off x="457200" y="165403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15" name="Rectangle 11"/>
          <p:cNvSpPr>
            <a:spLocks noChangeArrowheads="1"/>
          </p:cNvSpPr>
          <p:nvPr/>
        </p:nvSpPr>
        <p:spPr bwMode="auto">
          <a:xfrm>
            <a:off x="1146175" y="1673081"/>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17" name="Line 13"/>
          <p:cNvSpPr>
            <a:spLocks noChangeShapeType="1"/>
          </p:cNvSpPr>
          <p:nvPr/>
        </p:nvSpPr>
        <p:spPr bwMode="auto">
          <a:xfrm>
            <a:off x="1660545" y="4762356"/>
            <a:ext cx="5210175"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8"/>
          <p:cNvSpPr>
            <a:spLocks noChangeArrowheads="1"/>
          </p:cNvSpPr>
          <p:nvPr/>
        </p:nvSpPr>
        <p:spPr bwMode="auto">
          <a:xfrm>
            <a:off x="4117327" y="2867111"/>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dirty="0">
                <a:latin typeface="Helvetica" charset="0"/>
              </a:rPr>
              <a:t>Main</a:t>
            </a:r>
          </a:p>
          <a:p>
            <a:r>
              <a:rPr lang="en-US" altLang="ko-KR" sz="1600" dirty="0">
                <a:latin typeface="Helvetica" charset="0"/>
              </a:rPr>
              <a:t>Memory</a:t>
            </a:r>
          </a:p>
          <a:p>
            <a:r>
              <a:rPr lang="en-US" altLang="ko-KR" sz="1600" dirty="0">
                <a:latin typeface="Helvetica" charset="0"/>
              </a:rPr>
              <a:t>(DRAM)</a:t>
            </a:r>
          </a:p>
          <a:p>
            <a:endParaRPr lang="en-US" sz="1600" dirty="0">
              <a:latin typeface="Helvetica" charset="0"/>
            </a:endParaRPr>
          </a:p>
        </p:txBody>
      </p:sp>
      <p:sp>
        <p:nvSpPr>
          <p:cNvPr id="19" name="Rectangle 14"/>
          <p:cNvSpPr>
            <a:spLocks noChangeArrowheads="1"/>
          </p:cNvSpPr>
          <p:nvPr/>
        </p:nvSpPr>
        <p:spPr bwMode="auto">
          <a:xfrm>
            <a:off x="689804" y="236387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0" name="Rectangle 14"/>
          <p:cNvSpPr>
            <a:spLocks noChangeArrowheads="1"/>
          </p:cNvSpPr>
          <p:nvPr/>
        </p:nvSpPr>
        <p:spPr bwMode="auto">
          <a:xfrm>
            <a:off x="1319213" y="236387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21" name="Rectangle 14"/>
          <p:cNvSpPr>
            <a:spLocks noChangeArrowheads="1"/>
          </p:cNvSpPr>
          <p:nvPr/>
        </p:nvSpPr>
        <p:spPr bwMode="auto">
          <a:xfrm>
            <a:off x="1320800" y="372968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22" name="Rectangle 14"/>
          <p:cNvSpPr>
            <a:spLocks noChangeArrowheads="1"/>
          </p:cNvSpPr>
          <p:nvPr/>
        </p:nvSpPr>
        <p:spPr bwMode="auto">
          <a:xfrm>
            <a:off x="2001838" y="356323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3" name="Rectangle 14"/>
          <p:cNvSpPr>
            <a:spLocks noChangeArrowheads="1"/>
          </p:cNvSpPr>
          <p:nvPr/>
        </p:nvSpPr>
        <p:spPr bwMode="auto">
          <a:xfrm>
            <a:off x="1998663" y="215194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4" name="Rectangle 8"/>
          <p:cNvSpPr>
            <a:spLocks noChangeArrowheads="1"/>
          </p:cNvSpPr>
          <p:nvPr/>
        </p:nvSpPr>
        <p:spPr bwMode="auto">
          <a:xfrm>
            <a:off x="5727720" y="2637226"/>
            <a:ext cx="1143000" cy="212694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55" name="Rectangle 18"/>
          <p:cNvSpPr>
            <a:spLocks noChangeArrowheads="1"/>
          </p:cNvSpPr>
          <p:nvPr/>
        </p:nvSpPr>
        <p:spPr bwMode="auto">
          <a:xfrm>
            <a:off x="4117327" y="1545123"/>
            <a:ext cx="1084126" cy="1026180"/>
          </a:xfrm>
          <a:prstGeom prst="rect">
            <a:avLst/>
          </a:prstGeom>
          <a:solidFill>
            <a:srgbClr val="FFFF00"/>
          </a:solidFill>
          <a:ln w="25400">
            <a:solidFill>
              <a:schemeClr val="tx1"/>
            </a:solidFill>
            <a:prstDash val="dash"/>
            <a:miter lim="800000"/>
            <a:headEnd/>
            <a:tailEnd/>
          </a:ln>
        </p:spPr>
        <p:txBody>
          <a:bodyPr wrap="none" anchor="ctr"/>
          <a:lstStyle/>
          <a:p>
            <a:pPr algn="ctr"/>
            <a:endParaRPr lang="en-US" altLang="ko-KR" sz="1600" dirty="0" smtClean="0">
              <a:latin typeface="Helvetica" charset="0"/>
            </a:endParaRPr>
          </a:p>
          <a:p>
            <a:pPr algn="ctr"/>
            <a:endParaRPr lang="en-US" altLang="ko-KR" sz="1600" dirty="0" smtClean="0">
              <a:latin typeface="Helvetica" charset="0"/>
            </a:endParaRPr>
          </a:p>
          <a:p>
            <a:pPr algn="ctr"/>
            <a:r>
              <a:rPr lang="en-US" altLang="ko-KR" sz="1600" dirty="0" smtClean="0">
                <a:latin typeface="Helvetica" charset="0"/>
              </a:rPr>
              <a:t>I/O </a:t>
            </a:r>
          </a:p>
          <a:p>
            <a:pPr algn="ctr"/>
            <a:r>
              <a:rPr lang="en-US" altLang="ko-KR" sz="1600" dirty="0" smtClean="0">
                <a:latin typeface="Helvetica" charset="0"/>
              </a:rPr>
              <a:t>Controllers</a:t>
            </a:r>
            <a:endParaRPr lang="en-US" altLang="ko-KR" sz="1600" dirty="0">
              <a:latin typeface="Helvetica" charset="0"/>
            </a:endParaRPr>
          </a:p>
        </p:txBody>
      </p:sp>
      <p:pic>
        <p:nvPicPr>
          <p:cNvPr id="61" name="Picture 60"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307" y="2041258"/>
            <a:ext cx="1362213" cy="1191936"/>
          </a:xfrm>
          <a:prstGeom prst="rect">
            <a:avLst/>
          </a:prstGeom>
        </p:spPr>
      </p:pic>
      <p:pic>
        <p:nvPicPr>
          <p:cNvPr id="63" name="Picture 6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359" y="1299786"/>
            <a:ext cx="1526623" cy="948113"/>
          </a:xfrm>
          <a:prstGeom prst="rect">
            <a:avLst/>
          </a:prstGeom>
        </p:spPr>
      </p:pic>
      <p:sp>
        <p:nvSpPr>
          <p:cNvPr id="64" name="Right Arrow 63"/>
          <p:cNvSpPr/>
          <p:nvPr/>
        </p:nvSpPr>
        <p:spPr>
          <a:xfrm>
            <a:off x="3500438" y="3570868"/>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500437" y="2971584"/>
            <a:ext cx="815147" cy="523220"/>
          </a:xfrm>
          <a:prstGeom prst="rect">
            <a:avLst/>
          </a:prstGeom>
          <a:noFill/>
        </p:spPr>
        <p:txBody>
          <a:bodyPr wrap="square" rtlCol="0">
            <a:spAutoFit/>
          </a:bodyPr>
          <a:lstStyle/>
          <a:p>
            <a:r>
              <a:rPr lang="en-US" sz="1400" b="1" dirty="0" smtClean="0">
                <a:solidFill>
                  <a:srgbClr val="FF0000"/>
                </a:solidFill>
              </a:rPr>
              <a:t>Read / Write</a:t>
            </a:r>
            <a:endParaRPr lang="en-US" sz="1400" b="1" dirty="0">
              <a:solidFill>
                <a:srgbClr val="FF0000"/>
              </a:solidFill>
            </a:endParaRPr>
          </a:p>
        </p:txBody>
      </p:sp>
      <p:sp>
        <p:nvSpPr>
          <p:cNvPr id="66" name="Right Arrow 65"/>
          <p:cNvSpPr/>
          <p:nvPr/>
        </p:nvSpPr>
        <p:spPr>
          <a:xfrm>
            <a:off x="3500439" y="1822296"/>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3500437" y="1240666"/>
            <a:ext cx="815147" cy="523220"/>
          </a:xfrm>
          <a:prstGeom prst="rect">
            <a:avLst/>
          </a:prstGeom>
          <a:noFill/>
        </p:spPr>
        <p:txBody>
          <a:bodyPr wrap="square" rtlCol="0">
            <a:spAutoFit/>
          </a:bodyPr>
          <a:lstStyle/>
          <a:p>
            <a:r>
              <a:rPr lang="en-US" sz="1400" b="1" dirty="0" smtClean="0">
                <a:solidFill>
                  <a:srgbClr val="FF0000"/>
                </a:solidFill>
              </a:rPr>
              <a:t>Read / Write</a:t>
            </a:r>
            <a:endParaRPr lang="en-US" sz="1400" b="1" dirty="0">
              <a:solidFill>
                <a:srgbClr val="FF0000"/>
              </a:solidFill>
            </a:endParaRPr>
          </a:p>
        </p:txBody>
      </p:sp>
      <p:sp>
        <p:nvSpPr>
          <p:cNvPr id="68" name="Freeform 67"/>
          <p:cNvSpPr/>
          <p:nvPr/>
        </p:nvSpPr>
        <p:spPr>
          <a:xfrm>
            <a:off x="5120559" y="1739432"/>
            <a:ext cx="2159857" cy="162622"/>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8"/>
          <p:cNvSpPr/>
          <p:nvPr/>
        </p:nvSpPr>
        <p:spPr>
          <a:xfrm>
            <a:off x="5201453" y="2387456"/>
            <a:ext cx="703773" cy="139040"/>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TextBox 69"/>
          <p:cNvSpPr txBox="1"/>
          <p:nvPr/>
        </p:nvSpPr>
        <p:spPr>
          <a:xfrm>
            <a:off x="5469177" y="1384990"/>
            <a:ext cx="688259" cy="369332"/>
          </a:xfrm>
          <a:prstGeom prst="rect">
            <a:avLst/>
          </a:prstGeom>
          <a:noFill/>
        </p:spPr>
        <p:txBody>
          <a:bodyPr wrap="none" rtlCol="0">
            <a:spAutoFit/>
          </a:bodyPr>
          <a:lstStyle/>
          <a:p>
            <a:r>
              <a:rPr lang="en-US" dirty="0" smtClean="0"/>
              <a:t>wires</a:t>
            </a:r>
            <a:endParaRPr lang="en-US" dirty="0"/>
          </a:p>
        </p:txBody>
      </p:sp>
      <p:grpSp>
        <p:nvGrpSpPr>
          <p:cNvPr id="75" name="Group 74"/>
          <p:cNvGrpSpPr/>
          <p:nvPr/>
        </p:nvGrpSpPr>
        <p:grpSpPr>
          <a:xfrm>
            <a:off x="4161887" y="1608361"/>
            <a:ext cx="275038" cy="523980"/>
            <a:chOff x="4538126" y="830113"/>
            <a:chExt cx="275038" cy="523980"/>
          </a:xfrm>
        </p:grpSpPr>
        <p:sp>
          <p:nvSpPr>
            <p:cNvPr id="71" name="Rectangle 70"/>
            <p:cNvSpPr/>
            <p:nvPr/>
          </p:nvSpPr>
          <p:spPr>
            <a:xfrm>
              <a:off x="4538126" y="109210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4538126" y="122318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4538126" y="83011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4538126" y="96119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4539045" y="1654030"/>
            <a:ext cx="487568" cy="387227"/>
            <a:chOff x="5428874" y="234600"/>
            <a:chExt cx="590926" cy="508169"/>
          </a:xfrm>
        </p:grpSpPr>
        <p:sp>
          <p:nvSpPr>
            <p:cNvPr id="76" name="Curved Left Arrow 75"/>
            <p:cNvSpPr/>
            <p:nvPr/>
          </p:nvSpPr>
          <p:spPr>
            <a:xfrm>
              <a:off x="5727720"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7" name="Curved Left Arrow 76"/>
            <p:cNvSpPr/>
            <p:nvPr/>
          </p:nvSpPr>
          <p:spPr>
            <a:xfrm flipH="1" flipV="1">
              <a:off x="5428874"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cxnSp>
        <p:nvCxnSpPr>
          <p:cNvPr id="80" name="Straight Arrow Connector 79"/>
          <p:cNvCxnSpPr/>
          <p:nvPr/>
        </p:nvCxnSpPr>
        <p:spPr>
          <a:xfrm flipH="1">
            <a:off x="3500437" y="2363874"/>
            <a:ext cx="61689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369130" y="2370071"/>
            <a:ext cx="852676" cy="276999"/>
          </a:xfrm>
          <a:prstGeom prst="rect">
            <a:avLst/>
          </a:prstGeom>
          <a:noFill/>
        </p:spPr>
        <p:txBody>
          <a:bodyPr wrap="square" rtlCol="0">
            <a:spAutoFit/>
          </a:bodyPr>
          <a:lstStyle/>
          <a:p>
            <a:r>
              <a:rPr lang="en-US" sz="1200" b="1" dirty="0" smtClean="0">
                <a:solidFill>
                  <a:srgbClr val="FF0000"/>
                </a:solidFill>
              </a:rPr>
              <a:t>interrupts</a:t>
            </a:r>
            <a:endParaRPr lang="en-US" sz="1200" b="1" dirty="0">
              <a:solidFill>
                <a:srgbClr val="FF0000"/>
              </a:solidFill>
            </a:endParaRPr>
          </a:p>
        </p:txBody>
      </p:sp>
      <p:sp>
        <p:nvSpPr>
          <p:cNvPr id="82" name="Curved Down Arrow 81"/>
          <p:cNvSpPr/>
          <p:nvPr/>
        </p:nvSpPr>
        <p:spPr>
          <a:xfrm rot="9794705">
            <a:off x="4522981" y="2945292"/>
            <a:ext cx="1913997" cy="862575"/>
          </a:xfrm>
          <a:prstGeom prst="curvedDownArrow">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3" name="TextBox 82"/>
          <p:cNvSpPr txBox="1"/>
          <p:nvPr/>
        </p:nvSpPr>
        <p:spPr>
          <a:xfrm>
            <a:off x="4780038" y="3018511"/>
            <a:ext cx="1314282" cy="338554"/>
          </a:xfrm>
          <a:prstGeom prst="rect">
            <a:avLst/>
          </a:prstGeom>
          <a:solidFill>
            <a:schemeClr val="accent4">
              <a:lumMod val="20000"/>
              <a:lumOff val="80000"/>
            </a:schemeClr>
          </a:solidFill>
        </p:spPr>
        <p:txBody>
          <a:bodyPr wrap="none" rtlCol="0">
            <a:spAutoFit/>
          </a:bodyPr>
          <a:lstStyle/>
          <a:p>
            <a:r>
              <a:rPr lang="en-US" sz="1600" dirty="0" smtClean="0">
                <a:solidFill>
                  <a:srgbClr val="FF0000"/>
                </a:solidFill>
              </a:rPr>
              <a:t>DMA transfer</a:t>
            </a:r>
            <a:endParaRPr lang="en-US" sz="1600" dirty="0">
              <a:solidFill>
                <a:srgbClr val="FF0000"/>
              </a:solidFill>
            </a:endParaRPr>
          </a:p>
        </p:txBody>
      </p:sp>
    </p:spTree>
    <p:extLst>
      <p:ext uri="{BB962C8B-B14F-4D97-AF65-F5344CB8AC3E}">
        <p14:creationId xmlns:p14="http://schemas.microsoft.com/office/powerpoint/2010/main" val="39025605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26" y="2086884"/>
            <a:ext cx="1550944" cy="1054870"/>
          </a:xfrm>
          <a:prstGeom prst="rect">
            <a:avLst/>
          </a:prstGeom>
        </p:spPr>
      </p:pic>
      <p:pic>
        <p:nvPicPr>
          <p:cNvPr id="36865" name="Picture 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709153">
            <a:off x="8382000" y="3276600"/>
            <a:ext cx="762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6867" name="Freeform 159"/>
          <p:cNvSpPr>
            <a:spLocks/>
          </p:cNvSpPr>
          <p:nvPr/>
        </p:nvSpPr>
        <p:spPr bwMode="auto">
          <a:xfrm>
            <a:off x="6781800" y="4782368"/>
            <a:ext cx="762000" cy="342900"/>
          </a:xfrm>
          <a:custGeom>
            <a:avLst/>
            <a:gdLst>
              <a:gd name="T0" fmla="*/ 0 w 480"/>
              <a:gd name="T1" fmla="*/ 2147483647 h 216"/>
              <a:gd name="T2" fmla="*/ 2147483647 w 480"/>
              <a:gd name="T3" fmla="*/ 2147483647 h 216"/>
              <a:gd name="T4" fmla="*/ 2147483647 w 480"/>
              <a:gd name="T5" fmla="*/ 2147483647 h 216"/>
              <a:gd name="T6" fmla="*/ 0 60000 65536"/>
              <a:gd name="T7" fmla="*/ 0 60000 65536"/>
              <a:gd name="T8" fmla="*/ 0 60000 65536"/>
              <a:gd name="T9" fmla="*/ 0 w 480"/>
              <a:gd name="T10" fmla="*/ 0 h 216"/>
              <a:gd name="T11" fmla="*/ 480 w 480"/>
              <a:gd name="T12" fmla="*/ 216 h 216"/>
            </a:gdLst>
            <a:ahLst/>
            <a:cxnLst>
              <a:cxn ang="T6">
                <a:pos x="T0" y="T1"/>
              </a:cxn>
              <a:cxn ang="T7">
                <a:pos x="T2" y="T3"/>
              </a:cxn>
              <a:cxn ang="T8">
                <a:pos x="T4" y="T5"/>
              </a:cxn>
            </a:cxnLst>
            <a:rect l="T9" t="T10" r="T11" b="T12"/>
            <a:pathLst>
              <a:path w="480" h="216">
                <a:moveTo>
                  <a:pt x="0" y="72"/>
                </a:moveTo>
                <a:cubicBezTo>
                  <a:pt x="128" y="36"/>
                  <a:pt x="256" y="0"/>
                  <a:pt x="336" y="24"/>
                </a:cubicBezTo>
                <a:cubicBezTo>
                  <a:pt x="416" y="48"/>
                  <a:pt x="448" y="132"/>
                  <a:pt x="480" y="21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36868" name="Line 158"/>
          <p:cNvSpPr>
            <a:spLocks noChangeShapeType="1"/>
          </p:cNvSpPr>
          <p:nvPr/>
        </p:nvSpPr>
        <p:spPr bwMode="auto">
          <a:xfrm>
            <a:off x="6858000" y="3982268"/>
            <a:ext cx="685800" cy="555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36869" name="Freeform 157"/>
          <p:cNvSpPr>
            <a:spLocks/>
          </p:cNvSpPr>
          <p:nvPr/>
        </p:nvSpPr>
        <p:spPr bwMode="auto">
          <a:xfrm>
            <a:off x="3505200" y="5049068"/>
            <a:ext cx="1676400" cy="711200"/>
          </a:xfrm>
          <a:custGeom>
            <a:avLst/>
            <a:gdLst>
              <a:gd name="T0" fmla="*/ 2147483647 w 1056"/>
              <a:gd name="T1" fmla="*/ 0 h 448"/>
              <a:gd name="T2" fmla="*/ 2147483647 w 1056"/>
              <a:gd name="T3" fmla="*/ 2147483647 h 448"/>
              <a:gd name="T4" fmla="*/ 0 w 1056"/>
              <a:gd name="T5" fmla="*/ 2147483647 h 448"/>
              <a:gd name="T6" fmla="*/ 0 60000 65536"/>
              <a:gd name="T7" fmla="*/ 0 60000 65536"/>
              <a:gd name="T8" fmla="*/ 0 60000 65536"/>
              <a:gd name="T9" fmla="*/ 0 w 1056"/>
              <a:gd name="T10" fmla="*/ 0 h 448"/>
              <a:gd name="T11" fmla="*/ 1056 w 1056"/>
              <a:gd name="T12" fmla="*/ 448 h 448"/>
            </a:gdLst>
            <a:ahLst/>
            <a:cxnLst>
              <a:cxn ang="T6">
                <a:pos x="T0" y="T1"/>
              </a:cxn>
              <a:cxn ang="T7">
                <a:pos x="T2" y="T3"/>
              </a:cxn>
              <a:cxn ang="T8">
                <a:pos x="T4" y="T5"/>
              </a:cxn>
            </a:cxnLst>
            <a:rect l="T9" t="T10" r="T11" b="T12"/>
            <a:pathLst>
              <a:path w="1056" h="448">
                <a:moveTo>
                  <a:pt x="1056" y="0"/>
                </a:moveTo>
                <a:cubicBezTo>
                  <a:pt x="1024" y="160"/>
                  <a:pt x="992" y="320"/>
                  <a:pt x="816" y="384"/>
                </a:cubicBezTo>
                <a:cubicBezTo>
                  <a:pt x="640" y="448"/>
                  <a:pt x="320" y="416"/>
                  <a:pt x="0" y="38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pic>
        <p:nvPicPr>
          <p:cNvPr id="36870"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683" t="636" r="1935" b="636"/>
          <a:stretch>
            <a:fillRect/>
          </a:stretch>
        </p:blipFill>
        <p:spPr bwMode="auto">
          <a:xfrm>
            <a:off x="1752600" y="1066030"/>
            <a:ext cx="5257800" cy="4038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6871" name="Rectangle 2"/>
          <p:cNvSpPr>
            <a:spLocks noGrp="1" noChangeArrowheads="1"/>
          </p:cNvSpPr>
          <p:nvPr>
            <p:ph type="title"/>
          </p:nvPr>
        </p:nvSpPr>
        <p:spPr/>
        <p:txBody>
          <a:bodyPr/>
          <a:lstStyle/>
          <a:p>
            <a:r>
              <a:rPr lang="en-US">
                <a:latin typeface="Helvetica" charset="0"/>
                <a:ea typeface="MS PGothic" charset="0"/>
              </a:rPr>
              <a:t>Modern I/O Systems</a:t>
            </a:r>
          </a:p>
        </p:txBody>
      </p:sp>
      <p:pic>
        <p:nvPicPr>
          <p:cNvPr id="3687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6" y="957869"/>
            <a:ext cx="81222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3656830"/>
            <a:ext cx="16383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6874" name="Group 146"/>
          <p:cNvGrpSpPr>
            <a:grpSpLocks/>
          </p:cNvGrpSpPr>
          <p:nvPr/>
        </p:nvGrpSpPr>
        <p:grpSpPr bwMode="auto">
          <a:xfrm>
            <a:off x="7162800" y="4515668"/>
            <a:ext cx="1173163" cy="1371600"/>
            <a:chOff x="117" y="3033"/>
            <a:chExt cx="931" cy="1075"/>
          </a:xfrm>
        </p:grpSpPr>
        <p:sp>
          <p:nvSpPr>
            <p:cNvPr id="37168" name="Freeform 104"/>
            <p:cNvSpPr>
              <a:spLocks/>
            </p:cNvSpPr>
            <p:nvPr/>
          </p:nvSpPr>
          <p:spPr bwMode="auto">
            <a:xfrm>
              <a:off x="117" y="3033"/>
              <a:ext cx="931" cy="1075"/>
            </a:xfrm>
            <a:custGeom>
              <a:avLst/>
              <a:gdLst>
                <a:gd name="T0" fmla="*/ 0 w 3725"/>
                <a:gd name="T1" fmla="*/ 0 h 4299"/>
                <a:gd name="T2" fmla="*/ 0 w 3725"/>
                <a:gd name="T3" fmla="*/ 0 h 4299"/>
                <a:gd name="T4" fmla="*/ 0 w 3725"/>
                <a:gd name="T5" fmla="*/ 0 h 4299"/>
                <a:gd name="T6" fmla="*/ 0 w 3725"/>
                <a:gd name="T7" fmla="*/ 0 h 4299"/>
                <a:gd name="T8" fmla="*/ 0 w 3725"/>
                <a:gd name="T9" fmla="*/ 0 h 4299"/>
                <a:gd name="T10" fmla="*/ 0 w 3725"/>
                <a:gd name="T11" fmla="*/ 0 h 4299"/>
                <a:gd name="T12" fmla="*/ 0 w 3725"/>
                <a:gd name="T13" fmla="*/ 0 h 4299"/>
                <a:gd name="T14" fmla="*/ 0 w 3725"/>
                <a:gd name="T15" fmla="*/ 0 h 4299"/>
                <a:gd name="T16" fmla="*/ 0 w 3725"/>
                <a:gd name="T17" fmla="*/ 0 h 4299"/>
                <a:gd name="T18" fmla="*/ 0 w 3725"/>
                <a:gd name="T19" fmla="*/ 0 h 4299"/>
                <a:gd name="T20" fmla="*/ 0 w 3725"/>
                <a:gd name="T21" fmla="*/ 0 h 4299"/>
                <a:gd name="T22" fmla="*/ 0 w 3725"/>
                <a:gd name="T23" fmla="*/ 0 h 4299"/>
                <a:gd name="T24" fmla="*/ 0 w 3725"/>
                <a:gd name="T25" fmla="*/ 0 h 4299"/>
                <a:gd name="T26" fmla="*/ 0 w 3725"/>
                <a:gd name="T27" fmla="*/ 0 h 4299"/>
                <a:gd name="T28" fmla="*/ 0 w 3725"/>
                <a:gd name="T29" fmla="*/ 0 h 4299"/>
                <a:gd name="T30" fmla="*/ 0 w 3725"/>
                <a:gd name="T31" fmla="*/ 0 h 4299"/>
                <a:gd name="T32" fmla="*/ 0 w 3725"/>
                <a:gd name="T33" fmla="*/ 0 h 4299"/>
                <a:gd name="T34" fmla="*/ 0 w 3725"/>
                <a:gd name="T35" fmla="*/ 0 h 4299"/>
                <a:gd name="T36" fmla="*/ 0 w 3725"/>
                <a:gd name="T37" fmla="*/ 0 h 4299"/>
                <a:gd name="T38" fmla="*/ 0 w 3725"/>
                <a:gd name="T39" fmla="*/ 0 h 4299"/>
                <a:gd name="T40" fmla="*/ 0 w 3725"/>
                <a:gd name="T41" fmla="*/ 0 h 4299"/>
                <a:gd name="T42" fmla="*/ 0 w 3725"/>
                <a:gd name="T43" fmla="*/ 0 h 4299"/>
                <a:gd name="T44" fmla="*/ 0 w 3725"/>
                <a:gd name="T45" fmla="*/ 0 h 4299"/>
                <a:gd name="T46" fmla="*/ 0 w 3725"/>
                <a:gd name="T47" fmla="*/ 0 h 4299"/>
                <a:gd name="T48" fmla="*/ 0 w 3725"/>
                <a:gd name="T49" fmla="*/ 0 h 4299"/>
                <a:gd name="T50" fmla="*/ 0 w 3725"/>
                <a:gd name="T51" fmla="*/ 0 h 4299"/>
                <a:gd name="T52" fmla="*/ 0 w 3725"/>
                <a:gd name="T53" fmla="*/ 0 h 4299"/>
                <a:gd name="T54" fmla="*/ 0 w 3725"/>
                <a:gd name="T55" fmla="*/ 0 h 4299"/>
                <a:gd name="T56" fmla="*/ 0 w 3725"/>
                <a:gd name="T57" fmla="*/ 0 h 4299"/>
                <a:gd name="T58" fmla="*/ 0 w 3725"/>
                <a:gd name="T59" fmla="*/ 0 h 4299"/>
                <a:gd name="T60" fmla="*/ 0 w 3725"/>
                <a:gd name="T61" fmla="*/ 0 h 4299"/>
                <a:gd name="T62" fmla="*/ 0 w 3725"/>
                <a:gd name="T63" fmla="*/ 0 h 4299"/>
                <a:gd name="T64" fmla="*/ 0 w 3725"/>
                <a:gd name="T65" fmla="*/ 0 h 4299"/>
                <a:gd name="T66" fmla="*/ 0 w 3725"/>
                <a:gd name="T67" fmla="*/ 0 h 4299"/>
                <a:gd name="T68" fmla="*/ 0 w 3725"/>
                <a:gd name="T69" fmla="*/ 0 h 4299"/>
                <a:gd name="T70" fmla="*/ 0 w 3725"/>
                <a:gd name="T71" fmla="*/ 0 h 4299"/>
                <a:gd name="T72" fmla="*/ 0 w 3725"/>
                <a:gd name="T73" fmla="*/ 0 h 4299"/>
                <a:gd name="T74" fmla="*/ 0 w 3725"/>
                <a:gd name="T75" fmla="*/ 0 h 4299"/>
                <a:gd name="T76" fmla="*/ 0 w 3725"/>
                <a:gd name="T77" fmla="*/ 0 h 4299"/>
                <a:gd name="T78" fmla="*/ 0 w 3725"/>
                <a:gd name="T79" fmla="*/ 0 h 4299"/>
                <a:gd name="T80" fmla="*/ 0 w 3725"/>
                <a:gd name="T81" fmla="*/ 0 h 4299"/>
                <a:gd name="T82" fmla="*/ 0 w 3725"/>
                <a:gd name="T83" fmla="*/ 0 h 4299"/>
                <a:gd name="T84" fmla="*/ 0 w 3725"/>
                <a:gd name="T85" fmla="*/ 0 h 4299"/>
                <a:gd name="T86" fmla="*/ 0 w 3725"/>
                <a:gd name="T87" fmla="*/ 0 h 4299"/>
                <a:gd name="T88" fmla="*/ 0 w 3725"/>
                <a:gd name="T89" fmla="*/ 0 h 4299"/>
                <a:gd name="T90" fmla="*/ 0 w 3725"/>
                <a:gd name="T91" fmla="*/ 0 h 4299"/>
                <a:gd name="T92" fmla="*/ 0 w 3725"/>
                <a:gd name="T93" fmla="*/ 0 h 4299"/>
                <a:gd name="T94" fmla="*/ 0 w 3725"/>
                <a:gd name="T95" fmla="*/ 0 h 4299"/>
                <a:gd name="T96" fmla="*/ 0 w 3725"/>
                <a:gd name="T97" fmla="*/ 0 h 4299"/>
                <a:gd name="T98" fmla="*/ 0 w 3725"/>
                <a:gd name="T99" fmla="*/ 0 h 4299"/>
                <a:gd name="T100" fmla="*/ 0 w 3725"/>
                <a:gd name="T101" fmla="*/ 0 h 4299"/>
                <a:gd name="T102" fmla="*/ 0 w 3725"/>
                <a:gd name="T103" fmla="*/ 0 h 42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25"/>
                <a:gd name="T157" fmla="*/ 0 h 4299"/>
                <a:gd name="T158" fmla="*/ 3725 w 3725"/>
                <a:gd name="T159" fmla="*/ 4299 h 42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25" h="4299">
                  <a:moveTo>
                    <a:pt x="1378" y="1857"/>
                  </a:moveTo>
                  <a:lnTo>
                    <a:pt x="1372" y="1863"/>
                  </a:lnTo>
                  <a:lnTo>
                    <a:pt x="1263" y="1859"/>
                  </a:lnTo>
                  <a:lnTo>
                    <a:pt x="1174" y="1889"/>
                  </a:lnTo>
                  <a:lnTo>
                    <a:pt x="1111" y="1942"/>
                  </a:lnTo>
                  <a:lnTo>
                    <a:pt x="1068" y="2009"/>
                  </a:lnTo>
                  <a:lnTo>
                    <a:pt x="1049" y="2091"/>
                  </a:lnTo>
                  <a:lnTo>
                    <a:pt x="1051" y="2176"/>
                  </a:lnTo>
                  <a:lnTo>
                    <a:pt x="1079" y="2260"/>
                  </a:lnTo>
                  <a:lnTo>
                    <a:pt x="1127" y="2333"/>
                  </a:lnTo>
                  <a:lnTo>
                    <a:pt x="1059" y="2350"/>
                  </a:lnTo>
                  <a:lnTo>
                    <a:pt x="994" y="2372"/>
                  </a:lnTo>
                  <a:lnTo>
                    <a:pt x="932" y="2393"/>
                  </a:lnTo>
                  <a:lnTo>
                    <a:pt x="872" y="2421"/>
                  </a:lnTo>
                  <a:lnTo>
                    <a:pt x="817" y="2451"/>
                  </a:lnTo>
                  <a:lnTo>
                    <a:pt x="763" y="2481"/>
                  </a:lnTo>
                  <a:lnTo>
                    <a:pt x="711" y="2513"/>
                  </a:lnTo>
                  <a:lnTo>
                    <a:pt x="662" y="2549"/>
                  </a:lnTo>
                  <a:lnTo>
                    <a:pt x="616" y="2587"/>
                  </a:lnTo>
                  <a:lnTo>
                    <a:pt x="572" y="2625"/>
                  </a:lnTo>
                  <a:lnTo>
                    <a:pt x="529" y="2665"/>
                  </a:lnTo>
                  <a:lnTo>
                    <a:pt x="488" y="2706"/>
                  </a:lnTo>
                  <a:lnTo>
                    <a:pt x="450" y="2750"/>
                  </a:lnTo>
                  <a:lnTo>
                    <a:pt x="411" y="2791"/>
                  </a:lnTo>
                  <a:lnTo>
                    <a:pt x="376" y="2835"/>
                  </a:lnTo>
                  <a:lnTo>
                    <a:pt x="340" y="2878"/>
                  </a:lnTo>
                  <a:lnTo>
                    <a:pt x="264" y="2892"/>
                  </a:lnTo>
                  <a:lnTo>
                    <a:pt x="202" y="2908"/>
                  </a:lnTo>
                  <a:lnTo>
                    <a:pt x="150" y="2930"/>
                  </a:lnTo>
                  <a:lnTo>
                    <a:pt x="109" y="2957"/>
                  </a:lnTo>
                  <a:lnTo>
                    <a:pt x="77" y="2990"/>
                  </a:lnTo>
                  <a:lnTo>
                    <a:pt x="50" y="3026"/>
                  </a:lnTo>
                  <a:lnTo>
                    <a:pt x="25" y="3066"/>
                  </a:lnTo>
                  <a:lnTo>
                    <a:pt x="6" y="3109"/>
                  </a:lnTo>
                  <a:lnTo>
                    <a:pt x="0" y="3153"/>
                  </a:lnTo>
                  <a:lnTo>
                    <a:pt x="11" y="3197"/>
                  </a:lnTo>
                  <a:lnTo>
                    <a:pt x="38" y="3235"/>
                  </a:lnTo>
                  <a:lnTo>
                    <a:pt x="77" y="3265"/>
                  </a:lnTo>
                  <a:lnTo>
                    <a:pt x="123" y="3291"/>
                  </a:lnTo>
                  <a:lnTo>
                    <a:pt x="177" y="3309"/>
                  </a:lnTo>
                  <a:lnTo>
                    <a:pt x="239" y="3314"/>
                  </a:lnTo>
                  <a:lnTo>
                    <a:pt x="303" y="3309"/>
                  </a:lnTo>
                  <a:lnTo>
                    <a:pt x="368" y="3379"/>
                  </a:lnTo>
                  <a:lnTo>
                    <a:pt x="436" y="3447"/>
                  </a:lnTo>
                  <a:lnTo>
                    <a:pt x="506" y="3510"/>
                  </a:lnTo>
                  <a:lnTo>
                    <a:pt x="582" y="3572"/>
                  </a:lnTo>
                  <a:lnTo>
                    <a:pt x="656" y="3629"/>
                  </a:lnTo>
                  <a:lnTo>
                    <a:pt x="736" y="3684"/>
                  </a:lnTo>
                  <a:lnTo>
                    <a:pt x="814" y="3738"/>
                  </a:lnTo>
                  <a:lnTo>
                    <a:pt x="897" y="3788"/>
                  </a:lnTo>
                  <a:lnTo>
                    <a:pt x="978" y="3836"/>
                  </a:lnTo>
                  <a:lnTo>
                    <a:pt x="1063" y="3885"/>
                  </a:lnTo>
                  <a:lnTo>
                    <a:pt x="1146" y="3929"/>
                  </a:lnTo>
                  <a:lnTo>
                    <a:pt x="1231" y="3972"/>
                  </a:lnTo>
                  <a:lnTo>
                    <a:pt x="1316" y="4016"/>
                  </a:lnTo>
                  <a:lnTo>
                    <a:pt x="1403" y="4057"/>
                  </a:lnTo>
                  <a:lnTo>
                    <a:pt x="1487" y="4098"/>
                  </a:lnTo>
                  <a:lnTo>
                    <a:pt x="1574" y="4138"/>
                  </a:lnTo>
                  <a:lnTo>
                    <a:pt x="1629" y="4166"/>
                  </a:lnTo>
                  <a:lnTo>
                    <a:pt x="1659" y="4204"/>
                  </a:lnTo>
                  <a:lnTo>
                    <a:pt x="1691" y="4234"/>
                  </a:lnTo>
                  <a:lnTo>
                    <a:pt x="1729" y="4258"/>
                  </a:lnTo>
                  <a:lnTo>
                    <a:pt x="1770" y="4278"/>
                  </a:lnTo>
                  <a:lnTo>
                    <a:pt x="1814" y="4292"/>
                  </a:lnTo>
                  <a:lnTo>
                    <a:pt x="1857" y="4299"/>
                  </a:lnTo>
                  <a:lnTo>
                    <a:pt x="1901" y="4299"/>
                  </a:lnTo>
                  <a:lnTo>
                    <a:pt x="1947" y="4297"/>
                  </a:lnTo>
                  <a:lnTo>
                    <a:pt x="1991" y="4288"/>
                  </a:lnTo>
                  <a:lnTo>
                    <a:pt x="2034" y="4274"/>
                  </a:lnTo>
                  <a:lnTo>
                    <a:pt x="2078" y="4258"/>
                  </a:lnTo>
                  <a:lnTo>
                    <a:pt x="2115" y="4234"/>
                  </a:lnTo>
                  <a:lnTo>
                    <a:pt x="2154" y="4207"/>
                  </a:lnTo>
                  <a:lnTo>
                    <a:pt x="2187" y="4177"/>
                  </a:lnTo>
                  <a:lnTo>
                    <a:pt x="2214" y="4141"/>
                  </a:lnTo>
                  <a:lnTo>
                    <a:pt x="2239" y="4101"/>
                  </a:lnTo>
                  <a:lnTo>
                    <a:pt x="2239" y="4090"/>
                  </a:lnTo>
                  <a:lnTo>
                    <a:pt x="2246" y="4085"/>
                  </a:lnTo>
                  <a:lnTo>
                    <a:pt x="2255" y="4085"/>
                  </a:lnTo>
                  <a:lnTo>
                    <a:pt x="2263" y="4079"/>
                  </a:lnTo>
                  <a:lnTo>
                    <a:pt x="2317" y="4060"/>
                  </a:lnTo>
                  <a:lnTo>
                    <a:pt x="2372" y="4041"/>
                  </a:lnTo>
                  <a:lnTo>
                    <a:pt x="2426" y="4019"/>
                  </a:lnTo>
                  <a:lnTo>
                    <a:pt x="2481" y="3995"/>
                  </a:lnTo>
                  <a:lnTo>
                    <a:pt x="2536" y="3967"/>
                  </a:lnTo>
                  <a:lnTo>
                    <a:pt x="2587" y="3940"/>
                  </a:lnTo>
                  <a:lnTo>
                    <a:pt x="2638" y="3910"/>
                  </a:lnTo>
                  <a:lnTo>
                    <a:pt x="2690" y="3880"/>
                  </a:lnTo>
                  <a:lnTo>
                    <a:pt x="2734" y="3855"/>
                  </a:lnTo>
                  <a:lnTo>
                    <a:pt x="2778" y="3834"/>
                  </a:lnTo>
                  <a:lnTo>
                    <a:pt x="2821" y="3809"/>
                  </a:lnTo>
                  <a:lnTo>
                    <a:pt x="2865" y="3785"/>
                  </a:lnTo>
                  <a:lnTo>
                    <a:pt x="2911" y="3760"/>
                  </a:lnTo>
                  <a:lnTo>
                    <a:pt x="2955" y="3735"/>
                  </a:lnTo>
                  <a:lnTo>
                    <a:pt x="2998" y="3712"/>
                  </a:lnTo>
                  <a:lnTo>
                    <a:pt x="3041" y="3687"/>
                  </a:lnTo>
                  <a:lnTo>
                    <a:pt x="3085" y="3662"/>
                  </a:lnTo>
                  <a:lnTo>
                    <a:pt x="3128" y="3636"/>
                  </a:lnTo>
                  <a:lnTo>
                    <a:pt x="3172" y="3608"/>
                  </a:lnTo>
                  <a:lnTo>
                    <a:pt x="3216" y="3581"/>
                  </a:lnTo>
                  <a:lnTo>
                    <a:pt x="3257" y="3551"/>
                  </a:lnTo>
                  <a:lnTo>
                    <a:pt x="3298" y="3523"/>
                  </a:lnTo>
                  <a:lnTo>
                    <a:pt x="3338" y="3491"/>
                  </a:lnTo>
                  <a:lnTo>
                    <a:pt x="3377" y="3461"/>
                  </a:lnTo>
                  <a:lnTo>
                    <a:pt x="3423" y="3472"/>
                  </a:lnTo>
                  <a:lnTo>
                    <a:pt x="3466" y="3477"/>
                  </a:lnTo>
                  <a:lnTo>
                    <a:pt x="3510" y="3482"/>
                  </a:lnTo>
                  <a:lnTo>
                    <a:pt x="3554" y="3482"/>
                  </a:lnTo>
                  <a:lnTo>
                    <a:pt x="3595" y="3475"/>
                  </a:lnTo>
                  <a:lnTo>
                    <a:pt x="3635" y="3463"/>
                  </a:lnTo>
                  <a:lnTo>
                    <a:pt x="3673" y="3442"/>
                  </a:lnTo>
                  <a:lnTo>
                    <a:pt x="3708" y="3409"/>
                  </a:lnTo>
                  <a:lnTo>
                    <a:pt x="3717" y="3387"/>
                  </a:lnTo>
                  <a:lnTo>
                    <a:pt x="3722" y="3365"/>
                  </a:lnTo>
                  <a:lnTo>
                    <a:pt x="3725" y="3346"/>
                  </a:lnTo>
                  <a:lnTo>
                    <a:pt x="3722" y="3325"/>
                  </a:lnTo>
                  <a:lnTo>
                    <a:pt x="3708" y="3298"/>
                  </a:lnTo>
                  <a:lnTo>
                    <a:pt x="3692" y="3273"/>
                  </a:lnTo>
                  <a:lnTo>
                    <a:pt x="3673" y="3249"/>
                  </a:lnTo>
                  <a:lnTo>
                    <a:pt x="3655" y="3224"/>
                  </a:lnTo>
                  <a:lnTo>
                    <a:pt x="3632" y="3202"/>
                  </a:lnTo>
                  <a:lnTo>
                    <a:pt x="3607" y="3183"/>
                  </a:lnTo>
                  <a:lnTo>
                    <a:pt x="3584" y="3164"/>
                  </a:lnTo>
                  <a:lnTo>
                    <a:pt x="3559" y="3148"/>
                  </a:lnTo>
                  <a:lnTo>
                    <a:pt x="3548" y="3142"/>
                  </a:lnTo>
                  <a:lnTo>
                    <a:pt x="3537" y="3137"/>
                  </a:lnTo>
                  <a:lnTo>
                    <a:pt x="3526" y="3132"/>
                  </a:lnTo>
                  <a:lnTo>
                    <a:pt x="3515" y="3129"/>
                  </a:lnTo>
                  <a:lnTo>
                    <a:pt x="3501" y="3123"/>
                  </a:lnTo>
                  <a:lnTo>
                    <a:pt x="3491" y="3120"/>
                  </a:lnTo>
                  <a:lnTo>
                    <a:pt x="3480" y="3120"/>
                  </a:lnTo>
                  <a:lnTo>
                    <a:pt x="3469" y="3118"/>
                  </a:lnTo>
                  <a:lnTo>
                    <a:pt x="3455" y="3102"/>
                  </a:lnTo>
                  <a:lnTo>
                    <a:pt x="3441" y="3085"/>
                  </a:lnTo>
                  <a:lnTo>
                    <a:pt x="3428" y="3069"/>
                  </a:lnTo>
                  <a:lnTo>
                    <a:pt x="3414" y="3052"/>
                  </a:lnTo>
                  <a:lnTo>
                    <a:pt x="3401" y="3036"/>
                  </a:lnTo>
                  <a:lnTo>
                    <a:pt x="3388" y="3019"/>
                  </a:lnTo>
                  <a:lnTo>
                    <a:pt x="3374" y="3003"/>
                  </a:lnTo>
                  <a:lnTo>
                    <a:pt x="3358" y="2990"/>
                  </a:lnTo>
                  <a:lnTo>
                    <a:pt x="3312" y="2938"/>
                  </a:lnTo>
                  <a:lnTo>
                    <a:pt x="3262" y="2886"/>
                  </a:lnTo>
                  <a:lnTo>
                    <a:pt x="3211" y="2840"/>
                  </a:lnTo>
                  <a:lnTo>
                    <a:pt x="3156" y="2791"/>
                  </a:lnTo>
                  <a:lnTo>
                    <a:pt x="3101" y="2747"/>
                  </a:lnTo>
                  <a:lnTo>
                    <a:pt x="3045" y="2704"/>
                  </a:lnTo>
                  <a:lnTo>
                    <a:pt x="2985" y="2663"/>
                  </a:lnTo>
                  <a:lnTo>
                    <a:pt x="2925" y="2623"/>
                  </a:lnTo>
                  <a:lnTo>
                    <a:pt x="2861" y="2587"/>
                  </a:lnTo>
                  <a:lnTo>
                    <a:pt x="2799" y="2552"/>
                  </a:lnTo>
                  <a:lnTo>
                    <a:pt x="2734" y="2519"/>
                  </a:lnTo>
                  <a:lnTo>
                    <a:pt x="2672" y="2489"/>
                  </a:lnTo>
                  <a:lnTo>
                    <a:pt x="2606" y="2462"/>
                  </a:lnTo>
                  <a:lnTo>
                    <a:pt x="2538" y="2437"/>
                  </a:lnTo>
                  <a:lnTo>
                    <a:pt x="2472" y="2416"/>
                  </a:lnTo>
                  <a:lnTo>
                    <a:pt x="2407" y="2396"/>
                  </a:lnTo>
                  <a:lnTo>
                    <a:pt x="2412" y="2382"/>
                  </a:lnTo>
                  <a:lnTo>
                    <a:pt x="2424" y="2366"/>
                  </a:lnTo>
                  <a:lnTo>
                    <a:pt x="2437" y="2350"/>
                  </a:lnTo>
                  <a:lnTo>
                    <a:pt x="2448" y="2333"/>
                  </a:lnTo>
                  <a:lnTo>
                    <a:pt x="2470" y="2271"/>
                  </a:lnTo>
                  <a:lnTo>
                    <a:pt x="2465" y="2225"/>
                  </a:lnTo>
                  <a:lnTo>
                    <a:pt x="2435" y="2192"/>
                  </a:lnTo>
                  <a:lnTo>
                    <a:pt x="2391" y="2167"/>
                  </a:lnTo>
                  <a:lnTo>
                    <a:pt x="2336" y="2154"/>
                  </a:lnTo>
                  <a:lnTo>
                    <a:pt x="2279" y="2146"/>
                  </a:lnTo>
                  <a:lnTo>
                    <a:pt x="2219" y="2137"/>
                  </a:lnTo>
                  <a:lnTo>
                    <a:pt x="2168" y="2132"/>
                  </a:lnTo>
                  <a:lnTo>
                    <a:pt x="2170" y="2099"/>
                  </a:lnTo>
                  <a:lnTo>
                    <a:pt x="2179" y="2066"/>
                  </a:lnTo>
                  <a:lnTo>
                    <a:pt x="2184" y="2034"/>
                  </a:lnTo>
                  <a:lnTo>
                    <a:pt x="2179" y="2001"/>
                  </a:lnTo>
                  <a:lnTo>
                    <a:pt x="2159" y="1969"/>
                  </a:lnTo>
                  <a:lnTo>
                    <a:pt x="2140" y="1917"/>
                  </a:lnTo>
                  <a:lnTo>
                    <a:pt x="2132" y="1865"/>
                  </a:lnTo>
                  <a:lnTo>
                    <a:pt x="2154" y="1838"/>
                  </a:lnTo>
                  <a:lnTo>
                    <a:pt x="2149" y="1833"/>
                  </a:lnTo>
                  <a:lnTo>
                    <a:pt x="2173" y="1783"/>
                  </a:lnTo>
                  <a:lnTo>
                    <a:pt x="2179" y="1726"/>
                  </a:lnTo>
                  <a:lnTo>
                    <a:pt x="2165" y="1672"/>
                  </a:lnTo>
                  <a:lnTo>
                    <a:pt x="2143" y="1620"/>
                  </a:lnTo>
                  <a:lnTo>
                    <a:pt x="2143" y="1587"/>
                  </a:lnTo>
                  <a:lnTo>
                    <a:pt x="2154" y="1564"/>
                  </a:lnTo>
                  <a:lnTo>
                    <a:pt x="2170" y="1541"/>
                  </a:lnTo>
                  <a:lnTo>
                    <a:pt x="2193" y="1522"/>
                  </a:lnTo>
                  <a:lnTo>
                    <a:pt x="2214" y="1504"/>
                  </a:lnTo>
                  <a:lnTo>
                    <a:pt x="2235" y="1484"/>
                  </a:lnTo>
                  <a:lnTo>
                    <a:pt x="2253" y="1463"/>
                  </a:lnTo>
                  <a:lnTo>
                    <a:pt x="2263" y="1438"/>
                  </a:lnTo>
                  <a:lnTo>
                    <a:pt x="2271" y="1394"/>
                  </a:lnTo>
                  <a:lnTo>
                    <a:pt x="2269" y="1356"/>
                  </a:lnTo>
                  <a:lnTo>
                    <a:pt x="2265" y="1318"/>
                  </a:lnTo>
                  <a:lnTo>
                    <a:pt x="2269" y="1277"/>
                  </a:lnTo>
                  <a:lnTo>
                    <a:pt x="2279" y="1274"/>
                  </a:lnTo>
                  <a:lnTo>
                    <a:pt x="2290" y="1272"/>
                  </a:lnTo>
                  <a:lnTo>
                    <a:pt x="2301" y="1269"/>
                  </a:lnTo>
                  <a:lnTo>
                    <a:pt x="2311" y="1267"/>
                  </a:lnTo>
                  <a:lnTo>
                    <a:pt x="2323" y="1263"/>
                  </a:lnTo>
                  <a:lnTo>
                    <a:pt x="2331" y="1261"/>
                  </a:lnTo>
                  <a:lnTo>
                    <a:pt x="2342" y="1255"/>
                  </a:lnTo>
                  <a:lnTo>
                    <a:pt x="2350" y="1249"/>
                  </a:lnTo>
                  <a:lnTo>
                    <a:pt x="2380" y="1242"/>
                  </a:lnTo>
                  <a:lnTo>
                    <a:pt x="2410" y="1231"/>
                  </a:lnTo>
                  <a:lnTo>
                    <a:pt x="2440" y="1219"/>
                  </a:lnTo>
                  <a:lnTo>
                    <a:pt x="2467" y="1209"/>
                  </a:lnTo>
                  <a:lnTo>
                    <a:pt x="2495" y="1196"/>
                  </a:lnTo>
                  <a:lnTo>
                    <a:pt x="2522" y="1182"/>
                  </a:lnTo>
                  <a:lnTo>
                    <a:pt x="2548" y="1168"/>
                  </a:lnTo>
                  <a:lnTo>
                    <a:pt x="2576" y="1154"/>
                  </a:lnTo>
                  <a:lnTo>
                    <a:pt x="2582" y="1138"/>
                  </a:lnTo>
                  <a:lnTo>
                    <a:pt x="2573" y="1127"/>
                  </a:lnTo>
                  <a:lnTo>
                    <a:pt x="2560" y="1113"/>
                  </a:lnTo>
                  <a:lnTo>
                    <a:pt x="2552" y="1100"/>
                  </a:lnTo>
                  <a:lnTo>
                    <a:pt x="2532" y="1054"/>
                  </a:lnTo>
                  <a:lnTo>
                    <a:pt x="2522" y="1002"/>
                  </a:lnTo>
                  <a:lnTo>
                    <a:pt x="2518" y="950"/>
                  </a:lnTo>
                  <a:lnTo>
                    <a:pt x="2530" y="901"/>
                  </a:lnTo>
                  <a:lnTo>
                    <a:pt x="2571" y="888"/>
                  </a:lnTo>
                  <a:lnTo>
                    <a:pt x="2614" y="876"/>
                  </a:lnTo>
                  <a:lnTo>
                    <a:pt x="2655" y="864"/>
                  </a:lnTo>
                  <a:lnTo>
                    <a:pt x="2696" y="853"/>
                  </a:lnTo>
                  <a:lnTo>
                    <a:pt x="2737" y="839"/>
                  </a:lnTo>
                  <a:lnTo>
                    <a:pt x="2778" y="823"/>
                  </a:lnTo>
                  <a:lnTo>
                    <a:pt x="2815" y="804"/>
                  </a:lnTo>
                  <a:lnTo>
                    <a:pt x="2851" y="776"/>
                  </a:lnTo>
                  <a:lnTo>
                    <a:pt x="2903" y="719"/>
                  </a:lnTo>
                  <a:lnTo>
                    <a:pt x="2927" y="659"/>
                  </a:lnTo>
                  <a:lnTo>
                    <a:pt x="2930" y="597"/>
                  </a:lnTo>
                  <a:lnTo>
                    <a:pt x="2911" y="533"/>
                  </a:lnTo>
                  <a:lnTo>
                    <a:pt x="2875" y="471"/>
                  </a:lnTo>
                  <a:lnTo>
                    <a:pt x="2824" y="411"/>
                  </a:lnTo>
                  <a:lnTo>
                    <a:pt x="2761" y="351"/>
                  </a:lnTo>
                  <a:lnTo>
                    <a:pt x="2690" y="291"/>
                  </a:lnTo>
                  <a:lnTo>
                    <a:pt x="2612" y="237"/>
                  </a:lnTo>
                  <a:lnTo>
                    <a:pt x="2530" y="185"/>
                  </a:lnTo>
                  <a:lnTo>
                    <a:pt x="2445" y="139"/>
                  </a:lnTo>
                  <a:lnTo>
                    <a:pt x="2366" y="98"/>
                  </a:lnTo>
                  <a:lnTo>
                    <a:pt x="2290" y="63"/>
                  </a:lnTo>
                  <a:lnTo>
                    <a:pt x="2223" y="33"/>
                  </a:lnTo>
                  <a:lnTo>
                    <a:pt x="2162" y="14"/>
                  </a:lnTo>
                  <a:lnTo>
                    <a:pt x="2119" y="0"/>
                  </a:lnTo>
                  <a:lnTo>
                    <a:pt x="2037" y="19"/>
                  </a:lnTo>
                  <a:lnTo>
                    <a:pt x="1972" y="52"/>
                  </a:lnTo>
                  <a:lnTo>
                    <a:pt x="1922" y="100"/>
                  </a:lnTo>
                  <a:lnTo>
                    <a:pt x="1887" y="160"/>
                  </a:lnTo>
                  <a:lnTo>
                    <a:pt x="1860" y="229"/>
                  </a:lnTo>
                  <a:lnTo>
                    <a:pt x="1843" y="302"/>
                  </a:lnTo>
                  <a:lnTo>
                    <a:pt x="1830" y="379"/>
                  </a:lnTo>
                  <a:lnTo>
                    <a:pt x="1822" y="455"/>
                  </a:lnTo>
                  <a:lnTo>
                    <a:pt x="1808" y="526"/>
                  </a:lnTo>
                  <a:lnTo>
                    <a:pt x="1786" y="593"/>
                  </a:lnTo>
                  <a:lnTo>
                    <a:pt x="1756" y="657"/>
                  </a:lnTo>
                  <a:lnTo>
                    <a:pt x="1721" y="717"/>
                  </a:lnTo>
                  <a:lnTo>
                    <a:pt x="1680" y="776"/>
                  </a:lnTo>
                  <a:lnTo>
                    <a:pt x="1643" y="836"/>
                  </a:lnTo>
                  <a:lnTo>
                    <a:pt x="1604" y="896"/>
                  </a:lnTo>
                  <a:lnTo>
                    <a:pt x="1569" y="956"/>
                  </a:lnTo>
                  <a:lnTo>
                    <a:pt x="1523" y="1060"/>
                  </a:lnTo>
                  <a:lnTo>
                    <a:pt x="1484" y="1166"/>
                  </a:lnTo>
                  <a:lnTo>
                    <a:pt x="1454" y="1277"/>
                  </a:lnTo>
                  <a:lnTo>
                    <a:pt x="1433" y="1389"/>
                  </a:lnTo>
                  <a:lnTo>
                    <a:pt x="1416" y="1504"/>
                  </a:lnTo>
                  <a:lnTo>
                    <a:pt x="1403" y="1620"/>
                  </a:lnTo>
                  <a:lnTo>
                    <a:pt x="1392" y="1740"/>
                  </a:lnTo>
                  <a:lnTo>
                    <a:pt x="1378" y="1857"/>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9" name="Freeform 105"/>
            <p:cNvSpPr>
              <a:spLocks/>
            </p:cNvSpPr>
            <p:nvPr/>
          </p:nvSpPr>
          <p:spPr bwMode="auto">
            <a:xfrm>
              <a:off x="471" y="3057"/>
              <a:ext cx="259" cy="567"/>
            </a:xfrm>
            <a:custGeom>
              <a:avLst/>
              <a:gdLst>
                <a:gd name="T0" fmla="*/ 0 w 1037"/>
                <a:gd name="T1" fmla="*/ 0 h 2271"/>
                <a:gd name="T2" fmla="*/ 0 w 1037"/>
                <a:gd name="T3" fmla="*/ 0 h 2271"/>
                <a:gd name="T4" fmla="*/ 0 w 1037"/>
                <a:gd name="T5" fmla="*/ 0 h 2271"/>
                <a:gd name="T6" fmla="*/ 0 w 1037"/>
                <a:gd name="T7" fmla="*/ 0 h 2271"/>
                <a:gd name="T8" fmla="*/ 0 w 1037"/>
                <a:gd name="T9" fmla="*/ 0 h 2271"/>
                <a:gd name="T10" fmla="*/ 0 w 1037"/>
                <a:gd name="T11" fmla="*/ 0 h 2271"/>
                <a:gd name="T12" fmla="*/ 0 w 1037"/>
                <a:gd name="T13" fmla="*/ 0 h 2271"/>
                <a:gd name="T14" fmla="*/ 0 w 1037"/>
                <a:gd name="T15" fmla="*/ 0 h 2271"/>
                <a:gd name="T16" fmla="*/ 0 w 1037"/>
                <a:gd name="T17" fmla="*/ 0 h 2271"/>
                <a:gd name="T18" fmla="*/ 0 w 1037"/>
                <a:gd name="T19" fmla="*/ 0 h 2271"/>
                <a:gd name="T20" fmla="*/ 0 w 1037"/>
                <a:gd name="T21" fmla="*/ 0 h 2271"/>
                <a:gd name="T22" fmla="*/ 0 w 1037"/>
                <a:gd name="T23" fmla="*/ 0 h 2271"/>
                <a:gd name="T24" fmla="*/ 0 w 1037"/>
                <a:gd name="T25" fmla="*/ 0 h 2271"/>
                <a:gd name="T26" fmla="*/ 0 w 1037"/>
                <a:gd name="T27" fmla="*/ 0 h 2271"/>
                <a:gd name="T28" fmla="*/ 0 w 1037"/>
                <a:gd name="T29" fmla="*/ 0 h 2271"/>
                <a:gd name="T30" fmla="*/ 0 w 1037"/>
                <a:gd name="T31" fmla="*/ 0 h 2271"/>
                <a:gd name="T32" fmla="*/ 0 w 1037"/>
                <a:gd name="T33" fmla="*/ 0 h 2271"/>
                <a:gd name="T34" fmla="*/ 0 w 1037"/>
                <a:gd name="T35" fmla="*/ 0 h 2271"/>
                <a:gd name="T36" fmla="*/ 0 w 1037"/>
                <a:gd name="T37" fmla="*/ 0 h 2271"/>
                <a:gd name="T38" fmla="*/ 0 w 1037"/>
                <a:gd name="T39" fmla="*/ 0 h 2271"/>
                <a:gd name="T40" fmla="*/ 0 w 1037"/>
                <a:gd name="T41" fmla="*/ 0 h 2271"/>
                <a:gd name="T42" fmla="*/ 0 w 1037"/>
                <a:gd name="T43" fmla="*/ 0 h 2271"/>
                <a:gd name="T44" fmla="*/ 0 w 1037"/>
                <a:gd name="T45" fmla="*/ 0 h 2271"/>
                <a:gd name="T46" fmla="*/ 0 w 1037"/>
                <a:gd name="T47" fmla="*/ 0 h 2271"/>
                <a:gd name="T48" fmla="*/ 0 w 1037"/>
                <a:gd name="T49" fmla="*/ 0 h 2271"/>
                <a:gd name="T50" fmla="*/ 0 w 1037"/>
                <a:gd name="T51" fmla="*/ 0 h 2271"/>
                <a:gd name="T52" fmla="*/ 0 w 1037"/>
                <a:gd name="T53" fmla="*/ 0 h 2271"/>
                <a:gd name="T54" fmla="*/ 0 w 1037"/>
                <a:gd name="T55" fmla="*/ 0 h 2271"/>
                <a:gd name="T56" fmla="*/ 0 w 1037"/>
                <a:gd name="T57" fmla="*/ 0 h 2271"/>
                <a:gd name="T58" fmla="*/ 0 w 1037"/>
                <a:gd name="T59" fmla="*/ 0 h 2271"/>
                <a:gd name="T60" fmla="*/ 0 w 1037"/>
                <a:gd name="T61" fmla="*/ 0 h 2271"/>
                <a:gd name="T62" fmla="*/ 0 w 1037"/>
                <a:gd name="T63" fmla="*/ 0 h 2271"/>
                <a:gd name="T64" fmla="*/ 0 w 1037"/>
                <a:gd name="T65" fmla="*/ 0 h 2271"/>
                <a:gd name="T66" fmla="*/ 0 w 1037"/>
                <a:gd name="T67" fmla="*/ 0 h 2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37"/>
                <a:gd name="T103" fmla="*/ 0 h 2271"/>
                <a:gd name="T104" fmla="*/ 1037 w 1037"/>
                <a:gd name="T105" fmla="*/ 2271 h 2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37" h="2271">
                  <a:moveTo>
                    <a:pt x="492" y="161"/>
                  </a:moveTo>
                  <a:lnTo>
                    <a:pt x="474" y="219"/>
                  </a:lnTo>
                  <a:lnTo>
                    <a:pt x="464" y="278"/>
                  </a:lnTo>
                  <a:lnTo>
                    <a:pt x="452" y="341"/>
                  </a:lnTo>
                  <a:lnTo>
                    <a:pt x="444" y="401"/>
                  </a:lnTo>
                  <a:lnTo>
                    <a:pt x="433" y="463"/>
                  </a:lnTo>
                  <a:lnTo>
                    <a:pt x="416" y="523"/>
                  </a:lnTo>
                  <a:lnTo>
                    <a:pt x="395" y="578"/>
                  </a:lnTo>
                  <a:lnTo>
                    <a:pt x="363" y="632"/>
                  </a:lnTo>
                  <a:lnTo>
                    <a:pt x="305" y="711"/>
                  </a:lnTo>
                  <a:lnTo>
                    <a:pt x="253" y="793"/>
                  </a:lnTo>
                  <a:lnTo>
                    <a:pt x="207" y="877"/>
                  </a:lnTo>
                  <a:lnTo>
                    <a:pt x="167" y="962"/>
                  </a:lnTo>
                  <a:lnTo>
                    <a:pt x="131" y="1048"/>
                  </a:lnTo>
                  <a:lnTo>
                    <a:pt x="101" y="1138"/>
                  </a:lnTo>
                  <a:lnTo>
                    <a:pt x="79" y="1232"/>
                  </a:lnTo>
                  <a:lnTo>
                    <a:pt x="63" y="1326"/>
                  </a:lnTo>
                  <a:lnTo>
                    <a:pt x="33" y="1539"/>
                  </a:lnTo>
                  <a:lnTo>
                    <a:pt x="11" y="1757"/>
                  </a:lnTo>
                  <a:lnTo>
                    <a:pt x="0" y="1974"/>
                  </a:lnTo>
                  <a:lnTo>
                    <a:pt x="3" y="2192"/>
                  </a:lnTo>
                  <a:lnTo>
                    <a:pt x="19" y="2211"/>
                  </a:lnTo>
                  <a:lnTo>
                    <a:pt x="38" y="2227"/>
                  </a:lnTo>
                  <a:lnTo>
                    <a:pt x="60" y="2238"/>
                  </a:lnTo>
                  <a:lnTo>
                    <a:pt x="84" y="2247"/>
                  </a:lnTo>
                  <a:lnTo>
                    <a:pt x="109" y="2255"/>
                  </a:lnTo>
                  <a:lnTo>
                    <a:pt x="137" y="2261"/>
                  </a:lnTo>
                  <a:lnTo>
                    <a:pt x="161" y="2266"/>
                  </a:lnTo>
                  <a:lnTo>
                    <a:pt x="185" y="2271"/>
                  </a:lnTo>
                  <a:lnTo>
                    <a:pt x="177" y="2151"/>
                  </a:lnTo>
                  <a:lnTo>
                    <a:pt x="172" y="2037"/>
                  </a:lnTo>
                  <a:lnTo>
                    <a:pt x="172" y="1925"/>
                  </a:lnTo>
                  <a:lnTo>
                    <a:pt x="174" y="1819"/>
                  </a:lnTo>
                  <a:lnTo>
                    <a:pt x="183" y="1716"/>
                  </a:lnTo>
                  <a:lnTo>
                    <a:pt x="197" y="1615"/>
                  </a:lnTo>
                  <a:lnTo>
                    <a:pt x="215" y="1517"/>
                  </a:lnTo>
                  <a:lnTo>
                    <a:pt x="239" y="1421"/>
                  </a:lnTo>
                  <a:lnTo>
                    <a:pt x="269" y="1329"/>
                  </a:lnTo>
                  <a:lnTo>
                    <a:pt x="308" y="1237"/>
                  </a:lnTo>
                  <a:lnTo>
                    <a:pt x="351" y="1147"/>
                  </a:lnTo>
                  <a:lnTo>
                    <a:pt x="406" y="1059"/>
                  </a:lnTo>
                  <a:lnTo>
                    <a:pt x="469" y="975"/>
                  </a:lnTo>
                  <a:lnTo>
                    <a:pt x="540" y="891"/>
                  </a:lnTo>
                  <a:lnTo>
                    <a:pt x="618" y="806"/>
                  </a:lnTo>
                  <a:lnTo>
                    <a:pt x="708" y="722"/>
                  </a:lnTo>
                  <a:lnTo>
                    <a:pt x="749" y="689"/>
                  </a:lnTo>
                  <a:lnTo>
                    <a:pt x="787" y="659"/>
                  </a:lnTo>
                  <a:lnTo>
                    <a:pt x="828" y="629"/>
                  </a:lnTo>
                  <a:lnTo>
                    <a:pt x="869" y="597"/>
                  </a:lnTo>
                  <a:lnTo>
                    <a:pt x="909" y="567"/>
                  </a:lnTo>
                  <a:lnTo>
                    <a:pt x="945" y="532"/>
                  </a:lnTo>
                  <a:lnTo>
                    <a:pt x="980" y="493"/>
                  </a:lnTo>
                  <a:lnTo>
                    <a:pt x="1010" y="450"/>
                  </a:lnTo>
                  <a:lnTo>
                    <a:pt x="1032" y="398"/>
                  </a:lnTo>
                  <a:lnTo>
                    <a:pt x="1037" y="346"/>
                  </a:lnTo>
                  <a:lnTo>
                    <a:pt x="1032" y="292"/>
                  </a:lnTo>
                  <a:lnTo>
                    <a:pt x="1013" y="237"/>
                  </a:lnTo>
                  <a:lnTo>
                    <a:pt x="986" y="185"/>
                  </a:lnTo>
                  <a:lnTo>
                    <a:pt x="950" y="139"/>
                  </a:lnTo>
                  <a:lnTo>
                    <a:pt x="907" y="95"/>
                  </a:lnTo>
                  <a:lnTo>
                    <a:pt x="860" y="58"/>
                  </a:lnTo>
                  <a:lnTo>
                    <a:pt x="809" y="30"/>
                  </a:lnTo>
                  <a:lnTo>
                    <a:pt x="757" y="9"/>
                  </a:lnTo>
                  <a:lnTo>
                    <a:pt x="703" y="0"/>
                  </a:lnTo>
                  <a:lnTo>
                    <a:pt x="651" y="3"/>
                  </a:lnTo>
                  <a:lnTo>
                    <a:pt x="605" y="19"/>
                  </a:lnTo>
                  <a:lnTo>
                    <a:pt x="561" y="49"/>
                  </a:lnTo>
                  <a:lnTo>
                    <a:pt x="522" y="95"/>
                  </a:lnTo>
                  <a:lnTo>
                    <a:pt x="492" y="161"/>
                  </a:lnTo>
                  <a:close/>
                </a:path>
              </a:pathLst>
            </a:custGeom>
            <a:solidFill>
              <a:srgbClr val="D3D6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0" name="Freeform 106"/>
            <p:cNvSpPr>
              <a:spLocks/>
            </p:cNvSpPr>
            <p:nvPr/>
          </p:nvSpPr>
          <p:spPr bwMode="auto">
            <a:xfrm>
              <a:off x="573" y="3057"/>
              <a:ext cx="119" cy="157"/>
            </a:xfrm>
            <a:custGeom>
              <a:avLst/>
              <a:gdLst>
                <a:gd name="T0" fmla="*/ 0 w 474"/>
                <a:gd name="T1" fmla="*/ 0 h 629"/>
                <a:gd name="T2" fmla="*/ 0 w 474"/>
                <a:gd name="T3" fmla="*/ 0 h 629"/>
                <a:gd name="T4" fmla="*/ 0 w 474"/>
                <a:gd name="T5" fmla="*/ 0 h 629"/>
                <a:gd name="T6" fmla="*/ 0 w 474"/>
                <a:gd name="T7" fmla="*/ 0 h 629"/>
                <a:gd name="T8" fmla="*/ 0 w 474"/>
                <a:gd name="T9" fmla="*/ 0 h 629"/>
                <a:gd name="T10" fmla="*/ 0 w 474"/>
                <a:gd name="T11" fmla="*/ 0 h 629"/>
                <a:gd name="T12" fmla="*/ 0 w 474"/>
                <a:gd name="T13" fmla="*/ 0 h 629"/>
                <a:gd name="T14" fmla="*/ 0 w 474"/>
                <a:gd name="T15" fmla="*/ 0 h 629"/>
                <a:gd name="T16" fmla="*/ 0 w 474"/>
                <a:gd name="T17" fmla="*/ 0 h 629"/>
                <a:gd name="T18" fmla="*/ 0 w 474"/>
                <a:gd name="T19" fmla="*/ 0 h 629"/>
                <a:gd name="T20" fmla="*/ 0 w 474"/>
                <a:gd name="T21" fmla="*/ 0 h 629"/>
                <a:gd name="T22" fmla="*/ 0 w 474"/>
                <a:gd name="T23" fmla="*/ 0 h 629"/>
                <a:gd name="T24" fmla="*/ 0 w 474"/>
                <a:gd name="T25" fmla="*/ 0 h 629"/>
                <a:gd name="T26" fmla="*/ 0 w 474"/>
                <a:gd name="T27" fmla="*/ 0 h 629"/>
                <a:gd name="T28" fmla="*/ 0 w 474"/>
                <a:gd name="T29" fmla="*/ 0 h 629"/>
                <a:gd name="T30" fmla="*/ 0 w 474"/>
                <a:gd name="T31" fmla="*/ 0 h 629"/>
                <a:gd name="T32" fmla="*/ 0 w 474"/>
                <a:gd name="T33" fmla="*/ 0 h 629"/>
                <a:gd name="T34" fmla="*/ 0 w 474"/>
                <a:gd name="T35" fmla="*/ 0 h 629"/>
                <a:gd name="T36" fmla="*/ 0 w 474"/>
                <a:gd name="T37" fmla="*/ 0 h 629"/>
                <a:gd name="T38" fmla="*/ 0 w 474"/>
                <a:gd name="T39" fmla="*/ 0 h 629"/>
                <a:gd name="T40" fmla="*/ 0 w 474"/>
                <a:gd name="T41" fmla="*/ 0 h 629"/>
                <a:gd name="T42" fmla="*/ 0 w 474"/>
                <a:gd name="T43" fmla="*/ 0 h 629"/>
                <a:gd name="T44" fmla="*/ 0 w 474"/>
                <a:gd name="T45" fmla="*/ 0 h 629"/>
                <a:gd name="T46" fmla="*/ 0 w 474"/>
                <a:gd name="T47" fmla="*/ 0 h 629"/>
                <a:gd name="T48" fmla="*/ 0 w 474"/>
                <a:gd name="T49" fmla="*/ 0 h 629"/>
                <a:gd name="T50" fmla="*/ 0 w 474"/>
                <a:gd name="T51" fmla="*/ 0 h 629"/>
                <a:gd name="T52" fmla="*/ 0 w 474"/>
                <a:gd name="T53" fmla="*/ 0 h 629"/>
                <a:gd name="T54" fmla="*/ 0 w 474"/>
                <a:gd name="T55" fmla="*/ 0 h 629"/>
                <a:gd name="T56" fmla="*/ 0 w 474"/>
                <a:gd name="T57" fmla="*/ 0 h 629"/>
                <a:gd name="T58" fmla="*/ 0 w 474"/>
                <a:gd name="T59" fmla="*/ 0 h 629"/>
                <a:gd name="T60" fmla="*/ 0 w 474"/>
                <a:gd name="T61" fmla="*/ 0 h 629"/>
                <a:gd name="T62" fmla="*/ 0 w 474"/>
                <a:gd name="T63" fmla="*/ 0 h 629"/>
                <a:gd name="T64" fmla="*/ 0 w 474"/>
                <a:gd name="T65" fmla="*/ 0 h 629"/>
                <a:gd name="T66" fmla="*/ 0 w 474"/>
                <a:gd name="T67" fmla="*/ 0 h 629"/>
                <a:gd name="T68" fmla="*/ 0 w 474"/>
                <a:gd name="T69" fmla="*/ 0 h 629"/>
                <a:gd name="T70" fmla="*/ 0 w 474"/>
                <a:gd name="T71" fmla="*/ 0 h 629"/>
                <a:gd name="T72" fmla="*/ 0 w 474"/>
                <a:gd name="T73" fmla="*/ 0 h 629"/>
                <a:gd name="T74" fmla="*/ 0 w 474"/>
                <a:gd name="T75" fmla="*/ 0 h 629"/>
                <a:gd name="T76" fmla="*/ 0 w 474"/>
                <a:gd name="T77" fmla="*/ 0 h 629"/>
                <a:gd name="T78" fmla="*/ 0 w 474"/>
                <a:gd name="T79" fmla="*/ 0 h 629"/>
                <a:gd name="T80" fmla="*/ 0 w 474"/>
                <a:gd name="T81" fmla="*/ 0 h 6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4"/>
                <a:gd name="T124" fmla="*/ 0 h 629"/>
                <a:gd name="T125" fmla="*/ 474 w 474"/>
                <a:gd name="T126" fmla="*/ 629 h 6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4" h="629">
                  <a:moveTo>
                    <a:pt x="474" y="74"/>
                  </a:moveTo>
                  <a:lnTo>
                    <a:pt x="454" y="93"/>
                  </a:lnTo>
                  <a:lnTo>
                    <a:pt x="438" y="118"/>
                  </a:lnTo>
                  <a:lnTo>
                    <a:pt x="421" y="139"/>
                  </a:lnTo>
                  <a:lnTo>
                    <a:pt x="405" y="166"/>
                  </a:lnTo>
                  <a:lnTo>
                    <a:pt x="391" y="194"/>
                  </a:lnTo>
                  <a:lnTo>
                    <a:pt x="378" y="224"/>
                  </a:lnTo>
                  <a:lnTo>
                    <a:pt x="368" y="256"/>
                  </a:lnTo>
                  <a:lnTo>
                    <a:pt x="359" y="292"/>
                  </a:lnTo>
                  <a:lnTo>
                    <a:pt x="348" y="366"/>
                  </a:lnTo>
                  <a:lnTo>
                    <a:pt x="348" y="428"/>
                  </a:lnTo>
                  <a:lnTo>
                    <a:pt x="350" y="482"/>
                  </a:lnTo>
                  <a:lnTo>
                    <a:pt x="356" y="523"/>
                  </a:lnTo>
                  <a:lnTo>
                    <a:pt x="354" y="558"/>
                  </a:lnTo>
                  <a:lnTo>
                    <a:pt x="340" y="583"/>
                  </a:lnTo>
                  <a:lnTo>
                    <a:pt x="310" y="602"/>
                  </a:lnTo>
                  <a:lnTo>
                    <a:pt x="258" y="610"/>
                  </a:lnTo>
                  <a:lnTo>
                    <a:pt x="204" y="619"/>
                  </a:lnTo>
                  <a:lnTo>
                    <a:pt x="163" y="624"/>
                  </a:lnTo>
                  <a:lnTo>
                    <a:pt x="127" y="629"/>
                  </a:lnTo>
                  <a:lnTo>
                    <a:pt x="101" y="627"/>
                  </a:lnTo>
                  <a:lnTo>
                    <a:pt x="76" y="622"/>
                  </a:lnTo>
                  <a:lnTo>
                    <a:pt x="55" y="605"/>
                  </a:lnTo>
                  <a:lnTo>
                    <a:pt x="30" y="580"/>
                  </a:lnTo>
                  <a:lnTo>
                    <a:pt x="0" y="545"/>
                  </a:lnTo>
                  <a:lnTo>
                    <a:pt x="16" y="498"/>
                  </a:lnTo>
                  <a:lnTo>
                    <a:pt x="27" y="450"/>
                  </a:lnTo>
                  <a:lnTo>
                    <a:pt x="35" y="401"/>
                  </a:lnTo>
                  <a:lnTo>
                    <a:pt x="43" y="352"/>
                  </a:lnTo>
                  <a:lnTo>
                    <a:pt x="48" y="302"/>
                  </a:lnTo>
                  <a:lnTo>
                    <a:pt x="60" y="254"/>
                  </a:lnTo>
                  <a:lnTo>
                    <a:pt x="71" y="207"/>
                  </a:lnTo>
                  <a:lnTo>
                    <a:pt x="83" y="161"/>
                  </a:lnTo>
                  <a:lnTo>
                    <a:pt x="113" y="93"/>
                  </a:lnTo>
                  <a:lnTo>
                    <a:pt x="154" y="44"/>
                  </a:lnTo>
                  <a:lnTo>
                    <a:pt x="201" y="14"/>
                  </a:lnTo>
                  <a:lnTo>
                    <a:pt x="253" y="0"/>
                  </a:lnTo>
                  <a:lnTo>
                    <a:pt x="307" y="0"/>
                  </a:lnTo>
                  <a:lnTo>
                    <a:pt x="364" y="14"/>
                  </a:lnTo>
                  <a:lnTo>
                    <a:pt x="421" y="39"/>
                  </a:lnTo>
                  <a:lnTo>
                    <a:pt x="474" y="74"/>
                  </a:lnTo>
                  <a:close/>
                </a:path>
              </a:pathLst>
            </a:custGeom>
            <a:solidFill>
              <a:srgbClr val="AAAD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1" name="Freeform 107"/>
            <p:cNvSpPr>
              <a:spLocks/>
            </p:cNvSpPr>
            <p:nvPr/>
          </p:nvSpPr>
          <p:spPr bwMode="auto">
            <a:xfrm>
              <a:off x="499" y="3057"/>
              <a:ext cx="231" cy="567"/>
            </a:xfrm>
            <a:custGeom>
              <a:avLst/>
              <a:gdLst>
                <a:gd name="T0" fmla="*/ 0 w 925"/>
                <a:gd name="T1" fmla="*/ 0 h 2271"/>
                <a:gd name="T2" fmla="*/ 0 w 925"/>
                <a:gd name="T3" fmla="*/ 0 h 2271"/>
                <a:gd name="T4" fmla="*/ 0 w 925"/>
                <a:gd name="T5" fmla="*/ 0 h 2271"/>
                <a:gd name="T6" fmla="*/ 0 w 925"/>
                <a:gd name="T7" fmla="*/ 0 h 2271"/>
                <a:gd name="T8" fmla="*/ 0 w 925"/>
                <a:gd name="T9" fmla="*/ 0 h 2271"/>
                <a:gd name="T10" fmla="*/ 0 w 925"/>
                <a:gd name="T11" fmla="*/ 0 h 2271"/>
                <a:gd name="T12" fmla="*/ 0 w 925"/>
                <a:gd name="T13" fmla="*/ 0 h 2271"/>
                <a:gd name="T14" fmla="*/ 0 w 925"/>
                <a:gd name="T15" fmla="*/ 0 h 2271"/>
                <a:gd name="T16" fmla="*/ 0 w 925"/>
                <a:gd name="T17" fmla="*/ 0 h 2271"/>
                <a:gd name="T18" fmla="*/ 0 w 925"/>
                <a:gd name="T19" fmla="*/ 0 h 2271"/>
                <a:gd name="T20" fmla="*/ 0 w 925"/>
                <a:gd name="T21" fmla="*/ 0 h 2271"/>
                <a:gd name="T22" fmla="*/ 0 w 925"/>
                <a:gd name="T23" fmla="*/ 0 h 2271"/>
                <a:gd name="T24" fmla="*/ 0 w 925"/>
                <a:gd name="T25" fmla="*/ 0 h 2271"/>
                <a:gd name="T26" fmla="*/ 0 w 925"/>
                <a:gd name="T27" fmla="*/ 0 h 2271"/>
                <a:gd name="T28" fmla="*/ 0 w 925"/>
                <a:gd name="T29" fmla="*/ 0 h 2271"/>
                <a:gd name="T30" fmla="*/ 0 w 925"/>
                <a:gd name="T31" fmla="*/ 0 h 2271"/>
                <a:gd name="T32" fmla="*/ 0 w 925"/>
                <a:gd name="T33" fmla="*/ 0 h 2271"/>
                <a:gd name="T34" fmla="*/ 0 w 925"/>
                <a:gd name="T35" fmla="*/ 0 h 2271"/>
                <a:gd name="T36" fmla="*/ 0 w 925"/>
                <a:gd name="T37" fmla="*/ 0 h 2271"/>
                <a:gd name="T38" fmla="*/ 0 w 925"/>
                <a:gd name="T39" fmla="*/ 0 h 2271"/>
                <a:gd name="T40" fmla="*/ 0 w 925"/>
                <a:gd name="T41" fmla="*/ 0 h 2271"/>
                <a:gd name="T42" fmla="*/ 0 w 925"/>
                <a:gd name="T43" fmla="*/ 0 h 2271"/>
                <a:gd name="T44" fmla="*/ 0 w 925"/>
                <a:gd name="T45" fmla="*/ 0 h 2271"/>
                <a:gd name="T46" fmla="*/ 0 w 925"/>
                <a:gd name="T47" fmla="*/ 0 h 2271"/>
                <a:gd name="T48" fmla="*/ 0 w 925"/>
                <a:gd name="T49" fmla="*/ 0 h 2271"/>
                <a:gd name="T50" fmla="*/ 0 w 925"/>
                <a:gd name="T51" fmla="*/ 0 h 2271"/>
                <a:gd name="T52" fmla="*/ 0 w 925"/>
                <a:gd name="T53" fmla="*/ 0 h 2271"/>
                <a:gd name="T54" fmla="*/ 0 w 925"/>
                <a:gd name="T55" fmla="*/ 0 h 2271"/>
                <a:gd name="T56" fmla="*/ 0 w 925"/>
                <a:gd name="T57" fmla="*/ 0 h 2271"/>
                <a:gd name="T58" fmla="*/ 0 w 925"/>
                <a:gd name="T59" fmla="*/ 0 h 2271"/>
                <a:gd name="T60" fmla="*/ 0 w 925"/>
                <a:gd name="T61" fmla="*/ 0 h 2271"/>
                <a:gd name="T62" fmla="*/ 0 w 925"/>
                <a:gd name="T63" fmla="*/ 0 h 2271"/>
                <a:gd name="T64" fmla="*/ 0 w 925"/>
                <a:gd name="T65" fmla="*/ 0 h 2271"/>
                <a:gd name="T66" fmla="*/ 0 w 925"/>
                <a:gd name="T67" fmla="*/ 0 h 2271"/>
                <a:gd name="T68" fmla="*/ 0 w 925"/>
                <a:gd name="T69" fmla="*/ 0 h 2271"/>
                <a:gd name="T70" fmla="*/ 0 w 925"/>
                <a:gd name="T71" fmla="*/ 0 h 2271"/>
                <a:gd name="T72" fmla="*/ 0 w 925"/>
                <a:gd name="T73" fmla="*/ 0 h 2271"/>
                <a:gd name="T74" fmla="*/ 0 w 925"/>
                <a:gd name="T75" fmla="*/ 0 h 2271"/>
                <a:gd name="T76" fmla="*/ 0 w 925"/>
                <a:gd name="T77" fmla="*/ 0 h 2271"/>
                <a:gd name="T78" fmla="*/ 0 w 925"/>
                <a:gd name="T79" fmla="*/ 0 h 2271"/>
                <a:gd name="T80" fmla="*/ 0 w 925"/>
                <a:gd name="T81" fmla="*/ 0 h 2271"/>
                <a:gd name="T82" fmla="*/ 0 w 925"/>
                <a:gd name="T83" fmla="*/ 0 h 22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25"/>
                <a:gd name="T127" fmla="*/ 0 h 2271"/>
                <a:gd name="T128" fmla="*/ 925 w 925"/>
                <a:gd name="T129" fmla="*/ 2271 h 227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25" h="2271">
                  <a:moveTo>
                    <a:pt x="520" y="5"/>
                  </a:moveTo>
                  <a:lnTo>
                    <a:pt x="552" y="23"/>
                  </a:lnTo>
                  <a:lnTo>
                    <a:pt x="594" y="41"/>
                  </a:lnTo>
                  <a:lnTo>
                    <a:pt x="634" y="69"/>
                  </a:lnTo>
                  <a:lnTo>
                    <a:pt x="677" y="95"/>
                  </a:lnTo>
                  <a:lnTo>
                    <a:pt x="718" y="129"/>
                  </a:lnTo>
                  <a:lnTo>
                    <a:pt x="751" y="164"/>
                  </a:lnTo>
                  <a:lnTo>
                    <a:pt x="776" y="202"/>
                  </a:lnTo>
                  <a:lnTo>
                    <a:pt x="789" y="240"/>
                  </a:lnTo>
                  <a:lnTo>
                    <a:pt x="795" y="286"/>
                  </a:lnTo>
                  <a:lnTo>
                    <a:pt x="803" y="330"/>
                  </a:lnTo>
                  <a:lnTo>
                    <a:pt x="806" y="371"/>
                  </a:lnTo>
                  <a:lnTo>
                    <a:pt x="806" y="412"/>
                  </a:lnTo>
                  <a:lnTo>
                    <a:pt x="801" y="450"/>
                  </a:lnTo>
                  <a:lnTo>
                    <a:pt x="787" y="491"/>
                  </a:lnTo>
                  <a:lnTo>
                    <a:pt x="762" y="528"/>
                  </a:lnTo>
                  <a:lnTo>
                    <a:pt x="727" y="572"/>
                  </a:lnTo>
                  <a:lnTo>
                    <a:pt x="686" y="608"/>
                  </a:lnTo>
                  <a:lnTo>
                    <a:pt x="647" y="638"/>
                  </a:lnTo>
                  <a:lnTo>
                    <a:pt x="610" y="662"/>
                  </a:lnTo>
                  <a:lnTo>
                    <a:pt x="571" y="686"/>
                  </a:lnTo>
                  <a:lnTo>
                    <a:pt x="534" y="705"/>
                  </a:lnTo>
                  <a:lnTo>
                    <a:pt x="498" y="728"/>
                  </a:lnTo>
                  <a:lnTo>
                    <a:pt x="460" y="746"/>
                  </a:lnTo>
                  <a:lnTo>
                    <a:pt x="428" y="765"/>
                  </a:lnTo>
                  <a:lnTo>
                    <a:pt x="392" y="787"/>
                  </a:lnTo>
                  <a:lnTo>
                    <a:pt x="357" y="811"/>
                  </a:lnTo>
                  <a:lnTo>
                    <a:pt x="324" y="839"/>
                  </a:lnTo>
                  <a:lnTo>
                    <a:pt x="294" y="871"/>
                  </a:lnTo>
                  <a:lnTo>
                    <a:pt x="261" y="907"/>
                  </a:lnTo>
                  <a:lnTo>
                    <a:pt x="231" y="951"/>
                  </a:lnTo>
                  <a:lnTo>
                    <a:pt x="201" y="1000"/>
                  </a:lnTo>
                  <a:lnTo>
                    <a:pt x="174" y="1057"/>
                  </a:lnTo>
                  <a:lnTo>
                    <a:pt x="117" y="1184"/>
                  </a:lnTo>
                  <a:lnTo>
                    <a:pt x="76" y="1302"/>
                  </a:lnTo>
                  <a:lnTo>
                    <a:pt x="46" y="1409"/>
                  </a:lnTo>
                  <a:lnTo>
                    <a:pt x="25" y="1504"/>
                  </a:lnTo>
                  <a:lnTo>
                    <a:pt x="11" y="1591"/>
                  </a:lnTo>
                  <a:lnTo>
                    <a:pt x="2" y="1669"/>
                  </a:lnTo>
                  <a:lnTo>
                    <a:pt x="0" y="1741"/>
                  </a:lnTo>
                  <a:lnTo>
                    <a:pt x="0" y="1803"/>
                  </a:lnTo>
                  <a:lnTo>
                    <a:pt x="14" y="1901"/>
                  </a:lnTo>
                  <a:lnTo>
                    <a:pt x="25" y="2029"/>
                  </a:lnTo>
                  <a:lnTo>
                    <a:pt x="43" y="2160"/>
                  </a:lnTo>
                  <a:lnTo>
                    <a:pt x="73" y="2271"/>
                  </a:lnTo>
                  <a:lnTo>
                    <a:pt x="65" y="2151"/>
                  </a:lnTo>
                  <a:lnTo>
                    <a:pt x="60" y="2037"/>
                  </a:lnTo>
                  <a:lnTo>
                    <a:pt x="60" y="1925"/>
                  </a:lnTo>
                  <a:lnTo>
                    <a:pt x="62" y="1819"/>
                  </a:lnTo>
                  <a:lnTo>
                    <a:pt x="71" y="1716"/>
                  </a:lnTo>
                  <a:lnTo>
                    <a:pt x="85" y="1615"/>
                  </a:lnTo>
                  <a:lnTo>
                    <a:pt x="103" y="1517"/>
                  </a:lnTo>
                  <a:lnTo>
                    <a:pt x="127" y="1421"/>
                  </a:lnTo>
                  <a:lnTo>
                    <a:pt x="157" y="1329"/>
                  </a:lnTo>
                  <a:lnTo>
                    <a:pt x="196" y="1237"/>
                  </a:lnTo>
                  <a:lnTo>
                    <a:pt x="239" y="1147"/>
                  </a:lnTo>
                  <a:lnTo>
                    <a:pt x="294" y="1059"/>
                  </a:lnTo>
                  <a:lnTo>
                    <a:pt x="357" y="975"/>
                  </a:lnTo>
                  <a:lnTo>
                    <a:pt x="428" y="891"/>
                  </a:lnTo>
                  <a:lnTo>
                    <a:pt x="506" y="806"/>
                  </a:lnTo>
                  <a:lnTo>
                    <a:pt x="596" y="722"/>
                  </a:lnTo>
                  <a:lnTo>
                    <a:pt x="637" y="689"/>
                  </a:lnTo>
                  <a:lnTo>
                    <a:pt x="675" y="659"/>
                  </a:lnTo>
                  <a:lnTo>
                    <a:pt x="716" y="629"/>
                  </a:lnTo>
                  <a:lnTo>
                    <a:pt x="757" y="597"/>
                  </a:lnTo>
                  <a:lnTo>
                    <a:pt x="797" y="567"/>
                  </a:lnTo>
                  <a:lnTo>
                    <a:pt x="833" y="532"/>
                  </a:lnTo>
                  <a:lnTo>
                    <a:pt x="868" y="493"/>
                  </a:lnTo>
                  <a:lnTo>
                    <a:pt x="898" y="450"/>
                  </a:lnTo>
                  <a:lnTo>
                    <a:pt x="917" y="412"/>
                  </a:lnTo>
                  <a:lnTo>
                    <a:pt x="925" y="371"/>
                  </a:lnTo>
                  <a:lnTo>
                    <a:pt x="925" y="327"/>
                  </a:lnTo>
                  <a:lnTo>
                    <a:pt x="920" y="286"/>
                  </a:lnTo>
                  <a:lnTo>
                    <a:pt x="907" y="245"/>
                  </a:lnTo>
                  <a:lnTo>
                    <a:pt x="887" y="205"/>
                  </a:lnTo>
                  <a:lnTo>
                    <a:pt x="861" y="166"/>
                  </a:lnTo>
                  <a:lnTo>
                    <a:pt x="833" y="131"/>
                  </a:lnTo>
                  <a:lnTo>
                    <a:pt x="797" y="99"/>
                  </a:lnTo>
                  <a:lnTo>
                    <a:pt x="762" y="69"/>
                  </a:lnTo>
                  <a:lnTo>
                    <a:pt x="725" y="44"/>
                  </a:lnTo>
                  <a:lnTo>
                    <a:pt x="683" y="23"/>
                  </a:lnTo>
                  <a:lnTo>
                    <a:pt x="642" y="9"/>
                  </a:lnTo>
                  <a:lnTo>
                    <a:pt x="599" y="0"/>
                  </a:lnTo>
                  <a:lnTo>
                    <a:pt x="558" y="0"/>
                  </a:lnTo>
                  <a:lnTo>
                    <a:pt x="520" y="5"/>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2" name="Freeform 108"/>
            <p:cNvSpPr>
              <a:spLocks/>
            </p:cNvSpPr>
            <p:nvPr/>
          </p:nvSpPr>
          <p:spPr bwMode="auto">
            <a:xfrm>
              <a:off x="526" y="3072"/>
              <a:ext cx="304" cy="556"/>
            </a:xfrm>
            <a:custGeom>
              <a:avLst/>
              <a:gdLst>
                <a:gd name="T0" fmla="*/ 0 w 1217"/>
                <a:gd name="T1" fmla="*/ 0 h 2225"/>
                <a:gd name="T2" fmla="*/ 0 w 1217"/>
                <a:gd name="T3" fmla="*/ 0 h 2225"/>
                <a:gd name="T4" fmla="*/ 0 w 1217"/>
                <a:gd name="T5" fmla="*/ 0 h 2225"/>
                <a:gd name="T6" fmla="*/ 0 w 1217"/>
                <a:gd name="T7" fmla="*/ 0 h 2225"/>
                <a:gd name="T8" fmla="*/ 0 w 1217"/>
                <a:gd name="T9" fmla="*/ 0 h 2225"/>
                <a:gd name="T10" fmla="*/ 0 w 1217"/>
                <a:gd name="T11" fmla="*/ 0 h 2225"/>
                <a:gd name="T12" fmla="*/ 0 w 1217"/>
                <a:gd name="T13" fmla="*/ 0 h 2225"/>
                <a:gd name="T14" fmla="*/ 0 w 1217"/>
                <a:gd name="T15" fmla="*/ 0 h 2225"/>
                <a:gd name="T16" fmla="*/ 0 w 1217"/>
                <a:gd name="T17" fmla="*/ 0 h 2225"/>
                <a:gd name="T18" fmla="*/ 0 w 1217"/>
                <a:gd name="T19" fmla="*/ 0 h 2225"/>
                <a:gd name="T20" fmla="*/ 0 w 1217"/>
                <a:gd name="T21" fmla="*/ 0 h 2225"/>
                <a:gd name="T22" fmla="*/ 0 w 1217"/>
                <a:gd name="T23" fmla="*/ 0 h 2225"/>
                <a:gd name="T24" fmla="*/ 0 w 1217"/>
                <a:gd name="T25" fmla="*/ 0 h 2225"/>
                <a:gd name="T26" fmla="*/ 0 w 1217"/>
                <a:gd name="T27" fmla="*/ 0 h 2225"/>
                <a:gd name="T28" fmla="*/ 0 w 1217"/>
                <a:gd name="T29" fmla="*/ 0 h 2225"/>
                <a:gd name="T30" fmla="*/ 0 w 1217"/>
                <a:gd name="T31" fmla="*/ 0 h 2225"/>
                <a:gd name="T32" fmla="*/ 0 w 1217"/>
                <a:gd name="T33" fmla="*/ 0 h 2225"/>
                <a:gd name="T34" fmla="*/ 0 w 1217"/>
                <a:gd name="T35" fmla="*/ 0 h 2225"/>
                <a:gd name="T36" fmla="*/ 0 w 1217"/>
                <a:gd name="T37" fmla="*/ 0 h 2225"/>
                <a:gd name="T38" fmla="*/ 0 w 1217"/>
                <a:gd name="T39" fmla="*/ 0 h 2225"/>
                <a:gd name="T40" fmla="*/ 0 w 1217"/>
                <a:gd name="T41" fmla="*/ 0 h 2225"/>
                <a:gd name="T42" fmla="*/ 0 w 1217"/>
                <a:gd name="T43" fmla="*/ 0 h 2225"/>
                <a:gd name="T44" fmla="*/ 0 w 1217"/>
                <a:gd name="T45" fmla="*/ 0 h 2225"/>
                <a:gd name="T46" fmla="*/ 0 w 1217"/>
                <a:gd name="T47" fmla="*/ 0 h 2225"/>
                <a:gd name="T48" fmla="*/ 0 w 1217"/>
                <a:gd name="T49" fmla="*/ 0 h 2225"/>
                <a:gd name="T50" fmla="*/ 0 w 1217"/>
                <a:gd name="T51" fmla="*/ 0 h 2225"/>
                <a:gd name="T52" fmla="*/ 0 w 1217"/>
                <a:gd name="T53" fmla="*/ 0 h 2225"/>
                <a:gd name="T54" fmla="*/ 0 w 1217"/>
                <a:gd name="T55" fmla="*/ 0 h 2225"/>
                <a:gd name="T56" fmla="*/ 0 w 1217"/>
                <a:gd name="T57" fmla="*/ 0 h 2225"/>
                <a:gd name="T58" fmla="*/ 0 w 1217"/>
                <a:gd name="T59" fmla="*/ 0 h 2225"/>
                <a:gd name="T60" fmla="*/ 0 w 1217"/>
                <a:gd name="T61" fmla="*/ 0 h 2225"/>
                <a:gd name="T62" fmla="*/ 0 w 1217"/>
                <a:gd name="T63" fmla="*/ 0 h 2225"/>
                <a:gd name="T64" fmla="*/ 0 w 1217"/>
                <a:gd name="T65" fmla="*/ 0 h 2225"/>
                <a:gd name="T66" fmla="*/ 0 w 1217"/>
                <a:gd name="T67" fmla="*/ 0 h 2225"/>
                <a:gd name="T68" fmla="*/ 0 w 1217"/>
                <a:gd name="T69" fmla="*/ 0 h 2225"/>
                <a:gd name="T70" fmla="*/ 0 w 1217"/>
                <a:gd name="T71" fmla="*/ 0 h 2225"/>
                <a:gd name="T72" fmla="*/ 0 w 1217"/>
                <a:gd name="T73" fmla="*/ 0 h 2225"/>
                <a:gd name="T74" fmla="*/ 0 w 1217"/>
                <a:gd name="T75" fmla="*/ 0 h 2225"/>
                <a:gd name="T76" fmla="*/ 0 w 1217"/>
                <a:gd name="T77" fmla="*/ 0 h 2225"/>
                <a:gd name="T78" fmla="*/ 0 w 1217"/>
                <a:gd name="T79" fmla="*/ 0 h 2225"/>
                <a:gd name="T80" fmla="*/ 0 w 1217"/>
                <a:gd name="T81" fmla="*/ 0 h 2225"/>
                <a:gd name="T82" fmla="*/ 0 w 1217"/>
                <a:gd name="T83" fmla="*/ 0 h 2225"/>
                <a:gd name="T84" fmla="*/ 0 w 1217"/>
                <a:gd name="T85" fmla="*/ 0 h 2225"/>
                <a:gd name="T86" fmla="*/ 0 w 1217"/>
                <a:gd name="T87" fmla="*/ 0 h 2225"/>
                <a:gd name="T88" fmla="*/ 0 w 1217"/>
                <a:gd name="T89" fmla="*/ 0 h 2225"/>
                <a:gd name="T90" fmla="*/ 0 w 1217"/>
                <a:gd name="T91" fmla="*/ 0 h 2225"/>
                <a:gd name="T92" fmla="*/ 0 w 1217"/>
                <a:gd name="T93" fmla="*/ 0 h 2225"/>
                <a:gd name="T94" fmla="*/ 0 w 1217"/>
                <a:gd name="T95" fmla="*/ 0 h 22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17"/>
                <a:gd name="T145" fmla="*/ 0 h 2225"/>
                <a:gd name="T146" fmla="*/ 1217 w 1217"/>
                <a:gd name="T147" fmla="*/ 2225 h 22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17" h="2225">
                  <a:moveTo>
                    <a:pt x="896" y="306"/>
                  </a:moveTo>
                  <a:lnTo>
                    <a:pt x="874" y="382"/>
                  </a:lnTo>
                  <a:lnTo>
                    <a:pt x="838" y="449"/>
                  </a:lnTo>
                  <a:lnTo>
                    <a:pt x="790" y="507"/>
                  </a:lnTo>
                  <a:lnTo>
                    <a:pt x="732" y="562"/>
                  </a:lnTo>
                  <a:lnTo>
                    <a:pt x="670" y="610"/>
                  </a:lnTo>
                  <a:lnTo>
                    <a:pt x="605" y="656"/>
                  </a:lnTo>
                  <a:lnTo>
                    <a:pt x="541" y="705"/>
                  </a:lnTo>
                  <a:lnTo>
                    <a:pt x="485" y="755"/>
                  </a:lnTo>
                  <a:lnTo>
                    <a:pt x="411" y="834"/>
                  </a:lnTo>
                  <a:lnTo>
                    <a:pt x="343" y="915"/>
                  </a:lnTo>
                  <a:lnTo>
                    <a:pt x="283" y="997"/>
                  </a:lnTo>
                  <a:lnTo>
                    <a:pt x="232" y="1082"/>
                  </a:lnTo>
                  <a:lnTo>
                    <a:pt x="185" y="1172"/>
                  </a:lnTo>
                  <a:lnTo>
                    <a:pt x="145" y="1258"/>
                  </a:lnTo>
                  <a:lnTo>
                    <a:pt x="109" y="1351"/>
                  </a:lnTo>
                  <a:lnTo>
                    <a:pt x="82" y="1444"/>
                  </a:lnTo>
                  <a:lnTo>
                    <a:pt x="57" y="1536"/>
                  </a:lnTo>
                  <a:lnTo>
                    <a:pt x="38" y="1631"/>
                  </a:lnTo>
                  <a:lnTo>
                    <a:pt x="21" y="1729"/>
                  </a:lnTo>
                  <a:lnTo>
                    <a:pt x="11" y="1824"/>
                  </a:lnTo>
                  <a:lnTo>
                    <a:pt x="5" y="1923"/>
                  </a:lnTo>
                  <a:lnTo>
                    <a:pt x="0" y="2021"/>
                  </a:lnTo>
                  <a:lnTo>
                    <a:pt x="0" y="2121"/>
                  </a:lnTo>
                  <a:lnTo>
                    <a:pt x="2" y="2219"/>
                  </a:lnTo>
                  <a:lnTo>
                    <a:pt x="16" y="2222"/>
                  </a:lnTo>
                  <a:lnTo>
                    <a:pt x="30" y="2225"/>
                  </a:lnTo>
                  <a:lnTo>
                    <a:pt x="46" y="2225"/>
                  </a:lnTo>
                  <a:lnTo>
                    <a:pt x="62" y="2222"/>
                  </a:lnTo>
                  <a:lnTo>
                    <a:pt x="76" y="2222"/>
                  </a:lnTo>
                  <a:lnTo>
                    <a:pt x="92" y="2219"/>
                  </a:lnTo>
                  <a:lnTo>
                    <a:pt x="109" y="2219"/>
                  </a:lnTo>
                  <a:lnTo>
                    <a:pt x="122" y="2222"/>
                  </a:lnTo>
                  <a:lnTo>
                    <a:pt x="120" y="2121"/>
                  </a:lnTo>
                  <a:lnTo>
                    <a:pt x="128" y="2012"/>
                  </a:lnTo>
                  <a:lnTo>
                    <a:pt x="150" y="1901"/>
                  </a:lnTo>
                  <a:lnTo>
                    <a:pt x="182" y="1789"/>
                  </a:lnTo>
                  <a:lnTo>
                    <a:pt x="223" y="1681"/>
                  </a:lnTo>
                  <a:lnTo>
                    <a:pt x="278" y="1580"/>
                  </a:lnTo>
                  <a:lnTo>
                    <a:pt x="343" y="1490"/>
                  </a:lnTo>
                  <a:lnTo>
                    <a:pt x="419" y="1416"/>
                  </a:lnTo>
                  <a:lnTo>
                    <a:pt x="441" y="1395"/>
                  </a:lnTo>
                  <a:lnTo>
                    <a:pt x="465" y="1375"/>
                  </a:lnTo>
                  <a:lnTo>
                    <a:pt x="490" y="1354"/>
                  </a:lnTo>
                  <a:lnTo>
                    <a:pt x="511" y="1335"/>
                  </a:lnTo>
                  <a:lnTo>
                    <a:pt x="531" y="1310"/>
                  </a:lnTo>
                  <a:lnTo>
                    <a:pt x="547" y="1285"/>
                  </a:lnTo>
                  <a:lnTo>
                    <a:pt x="553" y="1255"/>
                  </a:lnTo>
                  <a:lnTo>
                    <a:pt x="553" y="1223"/>
                  </a:lnTo>
                  <a:lnTo>
                    <a:pt x="547" y="1165"/>
                  </a:lnTo>
                  <a:lnTo>
                    <a:pt x="550" y="1108"/>
                  </a:lnTo>
                  <a:lnTo>
                    <a:pt x="561" y="1054"/>
                  </a:lnTo>
                  <a:lnTo>
                    <a:pt x="577" y="1002"/>
                  </a:lnTo>
                  <a:lnTo>
                    <a:pt x="601" y="951"/>
                  </a:lnTo>
                  <a:lnTo>
                    <a:pt x="626" y="899"/>
                  </a:lnTo>
                  <a:lnTo>
                    <a:pt x="656" y="850"/>
                  </a:lnTo>
                  <a:lnTo>
                    <a:pt x="683" y="801"/>
                  </a:lnTo>
                  <a:lnTo>
                    <a:pt x="705" y="771"/>
                  </a:lnTo>
                  <a:lnTo>
                    <a:pt x="732" y="749"/>
                  </a:lnTo>
                  <a:lnTo>
                    <a:pt x="768" y="727"/>
                  </a:lnTo>
                  <a:lnTo>
                    <a:pt x="806" y="711"/>
                  </a:lnTo>
                  <a:lnTo>
                    <a:pt x="849" y="695"/>
                  </a:lnTo>
                  <a:lnTo>
                    <a:pt x="893" y="681"/>
                  </a:lnTo>
                  <a:lnTo>
                    <a:pt x="939" y="670"/>
                  </a:lnTo>
                  <a:lnTo>
                    <a:pt x="988" y="656"/>
                  </a:lnTo>
                  <a:lnTo>
                    <a:pt x="1032" y="643"/>
                  </a:lnTo>
                  <a:lnTo>
                    <a:pt x="1075" y="629"/>
                  </a:lnTo>
                  <a:lnTo>
                    <a:pt x="1116" y="610"/>
                  </a:lnTo>
                  <a:lnTo>
                    <a:pt x="1149" y="591"/>
                  </a:lnTo>
                  <a:lnTo>
                    <a:pt x="1179" y="567"/>
                  </a:lnTo>
                  <a:lnTo>
                    <a:pt x="1201" y="539"/>
                  </a:lnTo>
                  <a:lnTo>
                    <a:pt x="1215" y="507"/>
                  </a:lnTo>
                  <a:lnTo>
                    <a:pt x="1217" y="466"/>
                  </a:lnTo>
                  <a:lnTo>
                    <a:pt x="1211" y="433"/>
                  </a:lnTo>
                  <a:lnTo>
                    <a:pt x="1201" y="398"/>
                  </a:lnTo>
                  <a:lnTo>
                    <a:pt x="1181" y="362"/>
                  </a:lnTo>
                  <a:lnTo>
                    <a:pt x="1154" y="327"/>
                  </a:lnTo>
                  <a:lnTo>
                    <a:pt x="1124" y="292"/>
                  </a:lnTo>
                  <a:lnTo>
                    <a:pt x="1091" y="256"/>
                  </a:lnTo>
                  <a:lnTo>
                    <a:pt x="1054" y="221"/>
                  </a:lnTo>
                  <a:lnTo>
                    <a:pt x="1013" y="189"/>
                  </a:lnTo>
                  <a:lnTo>
                    <a:pt x="969" y="155"/>
                  </a:lnTo>
                  <a:lnTo>
                    <a:pt x="928" y="125"/>
                  </a:lnTo>
                  <a:lnTo>
                    <a:pt x="884" y="99"/>
                  </a:lnTo>
                  <a:lnTo>
                    <a:pt x="844" y="71"/>
                  </a:lnTo>
                  <a:lnTo>
                    <a:pt x="803" y="49"/>
                  </a:lnTo>
                  <a:lnTo>
                    <a:pt x="768" y="28"/>
                  </a:lnTo>
                  <a:lnTo>
                    <a:pt x="735" y="14"/>
                  </a:lnTo>
                  <a:lnTo>
                    <a:pt x="705" y="0"/>
                  </a:lnTo>
                  <a:lnTo>
                    <a:pt x="738" y="28"/>
                  </a:lnTo>
                  <a:lnTo>
                    <a:pt x="773" y="60"/>
                  </a:lnTo>
                  <a:lnTo>
                    <a:pt x="806" y="95"/>
                  </a:lnTo>
                  <a:lnTo>
                    <a:pt x="838" y="131"/>
                  </a:lnTo>
                  <a:lnTo>
                    <a:pt x="866" y="172"/>
                  </a:lnTo>
                  <a:lnTo>
                    <a:pt x="884" y="215"/>
                  </a:lnTo>
                  <a:lnTo>
                    <a:pt x="896" y="259"/>
                  </a:lnTo>
                  <a:lnTo>
                    <a:pt x="896" y="306"/>
                  </a:lnTo>
                  <a:close/>
                </a:path>
              </a:pathLst>
            </a:custGeom>
            <a:solidFill>
              <a:srgbClr val="AAAD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3" name="Freeform 109"/>
            <p:cNvSpPr>
              <a:spLocks/>
            </p:cNvSpPr>
            <p:nvPr/>
          </p:nvSpPr>
          <p:spPr bwMode="auto">
            <a:xfrm>
              <a:off x="653" y="3098"/>
              <a:ext cx="47" cy="69"/>
            </a:xfrm>
            <a:custGeom>
              <a:avLst/>
              <a:gdLst>
                <a:gd name="T0" fmla="*/ 0 w 186"/>
                <a:gd name="T1" fmla="*/ 0 h 280"/>
                <a:gd name="T2" fmla="*/ 0 w 186"/>
                <a:gd name="T3" fmla="*/ 0 h 280"/>
                <a:gd name="T4" fmla="*/ 0 w 186"/>
                <a:gd name="T5" fmla="*/ 0 h 280"/>
                <a:gd name="T6" fmla="*/ 0 w 186"/>
                <a:gd name="T7" fmla="*/ 0 h 280"/>
                <a:gd name="T8" fmla="*/ 0 w 186"/>
                <a:gd name="T9" fmla="*/ 0 h 280"/>
                <a:gd name="T10" fmla="*/ 0 w 186"/>
                <a:gd name="T11" fmla="*/ 0 h 280"/>
                <a:gd name="T12" fmla="*/ 0 w 186"/>
                <a:gd name="T13" fmla="*/ 0 h 280"/>
                <a:gd name="T14" fmla="*/ 0 w 186"/>
                <a:gd name="T15" fmla="*/ 0 h 280"/>
                <a:gd name="T16" fmla="*/ 0 w 186"/>
                <a:gd name="T17" fmla="*/ 0 h 280"/>
                <a:gd name="T18" fmla="*/ 0 w 186"/>
                <a:gd name="T19" fmla="*/ 0 h 280"/>
                <a:gd name="T20" fmla="*/ 0 w 186"/>
                <a:gd name="T21" fmla="*/ 0 h 280"/>
                <a:gd name="T22" fmla="*/ 0 w 186"/>
                <a:gd name="T23" fmla="*/ 0 h 280"/>
                <a:gd name="T24" fmla="*/ 0 w 186"/>
                <a:gd name="T25" fmla="*/ 0 h 280"/>
                <a:gd name="T26" fmla="*/ 0 w 186"/>
                <a:gd name="T27" fmla="*/ 0 h 280"/>
                <a:gd name="T28" fmla="*/ 0 w 186"/>
                <a:gd name="T29" fmla="*/ 0 h 280"/>
                <a:gd name="T30" fmla="*/ 0 w 186"/>
                <a:gd name="T31" fmla="*/ 0 h 280"/>
                <a:gd name="T32" fmla="*/ 0 w 186"/>
                <a:gd name="T33" fmla="*/ 0 h 280"/>
                <a:gd name="T34" fmla="*/ 0 w 186"/>
                <a:gd name="T35" fmla="*/ 0 h 280"/>
                <a:gd name="T36" fmla="*/ 0 w 186"/>
                <a:gd name="T37" fmla="*/ 0 h 280"/>
                <a:gd name="T38" fmla="*/ 0 w 186"/>
                <a:gd name="T39" fmla="*/ 0 h 280"/>
                <a:gd name="T40" fmla="*/ 0 w 186"/>
                <a:gd name="T41" fmla="*/ 0 h 280"/>
                <a:gd name="T42" fmla="*/ 0 w 186"/>
                <a:gd name="T43" fmla="*/ 0 h 280"/>
                <a:gd name="T44" fmla="*/ 0 w 186"/>
                <a:gd name="T45" fmla="*/ 0 h 280"/>
                <a:gd name="T46" fmla="*/ 0 w 186"/>
                <a:gd name="T47" fmla="*/ 0 h 280"/>
                <a:gd name="T48" fmla="*/ 0 w 186"/>
                <a:gd name="T49" fmla="*/ 0 h 280"/>
                <a:gd name="T50" fmla="*/ 0 w 186"/>
                <a:gd name="T51" fmla="*/ 0 h 280"/>
                <a:gd name="T52" fmla="*/ 0 w 186"/>
                <a:gd name="T53" fmla="*/ 0 h 280"/>
                <a:gd name="T54" fmla="*/ 0 w 186"/>
                <a:gd name="T55" fmla="*/ 0 h 280"/>
                <a:gd name="T56" fmla="*/ 0 w 186"/>
                <a:gd name="T57" fmla="*/ 0 h 280"/>
                <a:gd name="T58" fmla="*/ 0 w 186"/>
                <a:gd name="T59" fmla="*/ 0 h 280"/>
                <a:gd name="T60" fmla="*/ 0 w 186"/>
                <a:gd name="T61" fmla="*/ 0 h 280"/>
                <a:gd name="T62" fmla="*/ 0 w 186"/>
                <a:gd name="T63" fmla="*/ 0 h 280"/>
                <a:gd name="T64" fmla="*/ 0 w 186"/>
                <a:gd name="T65" fmla="*/ 0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
                <a:gd name="T100" fmla="*/ 0 h 280"/>
                <a:gd name="T101" fmla="*/ 186 w 186"/>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 h="280">
                  <a:moveTo>
                    <a:pt x="9" y="147"/>
                  </a:moveTo>
                  <a:lnTo>
                    <a:pt x="4" y="174"/>
                  </a:lnTo>
                  <a:lnTo>
                    <a:pt x="0" y="202"/>
                  </a:lnTo>
                  <a:lnTo>
                    <a:pt x="7" y="226"/>
                  </a:lnTo>
                  <a:lnTo>
                    <a:pt x="17" y="250"/>
                  </a:lnTo>
                  <a:lnTo>
                    <a:pt x="28" y="258"/>
                  </a:lnTo>
                  <a:lnTo>
                    <a:pt x="39" y="269"/>
                  </a:lnTo>
                  <a:lnTo>
                    <a:pt x="53" y="278"/>
                  </a:lnTo>
                  <a:lnTo>
                    <a:pt x="69" y="280"/>
                  </a:lnTo>
                  <a:lnTo>
                    <a:pt x="85" y="278"/>
                  </a:lnTo>
                  <a:lnTo>
                    <a:pt x="99" y="274"/>
                  </a:lnTo>
                  <a:lnTo>
                    <a:pt x="113" y="267"/>
                  </a:lnTo>
                  <a:lnTo>
                    <a:pt x="124" y="256"/>
                  </a:lnTo>
                  <a:lnTo>
                    <a:pt x="134" y="244"/>
                  </a:lnTo>
                  <a:lnTo>
                    <a:pt x="145" y="234"/>
                  </a:lnTo>
                  <a:lnTo>
                    <a:pt x="156" y="221"/>
                  </a:lnTo>
                  <a:lnTo>
                    <a:pt x="164" y="207"/>
                  </a:lnTo>
                  <a:lnTo>
                    <a:pt x="180" y="163"/>
                  </a:lnTo>
                  <a:lnTo>
                    <a:pt x="186" y="114"/>
                  </a:lnTo>
                  <a:lnTo>
                    <a:pt x="184" y="68"/>
                  </a:lnTo>
                  <a:lnTo>
                    <a:pt x="166" y="27"/>
                  </a:lnTo>
                  <a:lnTo>
                    <a:pt x="156" y="21"/>
                  </a:lnTo>
                  <a:lnTo>
                    <a:pt x="143" y="16"/>
                  </a:lnTo>
                  <a:lnTo>
                    <a:pt x="131" y="11"/>
                  </a:lnTo>
                  <a:lnTo>
                    <a:pt x="118" y="0"/>
                  </a:lnTo>
                  <a:lnTo>
                    <a:pt x="94" y="8"/>
                  </a:lnTo>
                  <a:lnTo>
                    <a:pt x="71" y="21"/>
                  </a:lnTo>
                  <a:lnTo>
                    <a:pt x="55" y="38"/>
                  </a:lnTo>
                  <a:lnTo>
                    <a:pt x="42" y="60"/>
                  </a:lnTo>
                  <a:lnTo>
                    <a:pt x="30" y="81"/>
                  </a:lnTo>
                  <a:lnTo>
                    <a:pt x="23" y="103"/>
                  </a:lnTo>
                  <a:lnTo>
                    <a:pt x="14" y="125"/>
                  </a:lnTo>
                  <a:lnTo>
                    <a:pt x="9" y="147"/>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4" name="Freeform 110"/>
            <p:cNvSpPr>
              <a:spLocks/>
            </p:cNvSpPr>
            <p:nvPr/>
          </p:nvSpPr>
          <p:spPr bwMode="auto">
            <a:xfrm>
              <a:off x="584" y="3148"/>
              <a:ext cx="51" cy="67"/>
            </a:xfrm>
            <a:custGeom>
              <a:avLst/>
              <a:gdLst>
                <a:gd name="T0" fmla="*/ 0 w 204"/>
                <a:gd name="T1" fmla="*/ 0 h 266"/>
                <a:gd name="T2" fmla="*/ 0 w 204"/>
                <a:gd name="T3" fmla="*/ 0 h 266"/>
                <a:gd name="T4" fmla="*/ 0 w 204"/>
                <a:gd name="T5" fmla="*/ 0 h 266"/>
                <a:gd name="T6" fmla="*/ 0 w 204"/>
                <a:gd name="T7" fmla="*/ 0 h 266"/>
                <a:gd name="T8" fmla="*/ 0 w 204"/>
                <a:gd name="T9" fmla="*/ 0 h 266"/>
                <a:gd name="T10" fmla="*/ 0 w 204"/>
                <a:gd name="T11" fmla="*/ 0 h 266"/>
                <a:gd name="T12" fmla="*/ 0 w 204"/>
                <a:gd name="T13" fmla="*/ 0 h 266"/>
                <a:gd name="T14" fmla="*/ 0 w 204"/>
                <a:gd name="T15" fmla="*/ 0 h 266"/>
                <a:gd name="T16" fmla="*/ 0 w 204"/>
                <a:gd name="T17" fmla="*/ 0 h 266"/>
                <a:gd name="T18" fmla="*/ 0 w 204"/>
                <a:gd name="T19" fmla="*/ 0 h 266"/>
                <a:gd name="T20" fmla="*/ 0 w 204"/>
                <a:gd name="T21" fmla="*/ 0 h 266"/>
                <a:gd name="T22" fmla="*/ 0 w 204"/>
                <a:gd name="T23" fmla="*/ 0 h 266"/>
                <a:gd name="T24" fmla="*/ 0 w 204"/>
                <a:gd name="T25" fmla="*/ 0 h 266"/>
                <a:gd name="T26" fmla="*/ 0 w 204"/>
                <a:gd name="T27" fmla="*/ 0 h 266"/>
                <a:gd name="T28" fmla="*/ 0 w 204"/>
                <a:gd name="T29" fmla="*/ 0 h 266"/>
                <a:gd name="T30" fmla="*/ 0 w 204"/>
                <a:gd name="T31" fmla="*/ 0 h 266"/>
                <a:gd name="T32" fmla="*/ 0 w 204"/>
                <a:gd name="T33" fmla="*/ 0 h 266"/>
                <a:gd name="T34" fmla="*/ 0 w 204"/>
                <a:gd name="T35" fmla="*/ 0 h 266"/>
                <a:gd name="T36" fmla="*/ 0 w 204"/>
                <a:gd name="T37" fmla="*/ 0 h 266"/>
                <a:gd name="T38" fmla="*/ 0 w 204"/>
                <a:gd name="T39" fmla="*/ 0 h 266"/>
                <a:gd name="T40" fmla="*/ 0 w 204"/>
                <a:gd name="T41" fmla="*/ 0 h 266"/>
                <a:gd name="T42" fmla="*/ 0 w 204"/>
                <a:gd name="T43" fmla="*/ 0 h 266"/>
                <a:gd name="T44" fmla="*/ 0 w 204"/>
                <a:gd name="T45" fmla="*/ 0 h 266"/>
                <a:gd name="T46" fmla="*/ 0 w 204"/>
                <a:gd name="T47" fmla="*/ 0 h 266"/>
                <a:gd name="T48" fmla="*/ 0 w 204"/>
                <a:gd name="T49" fmla="*/ 0 h 266"/>
                <a:gd name="T50" fmla="*/ 0 w 204"/>
                <a:gd name="T51" fmla="*/ 0 h 266"/>
                <a:gd name="T52" fmla="*/ 0 w 204"/>
                <a:gd name="T53" fmla="*/ 0 h 266"/>
                <a:gd name="T54" fmla="*/ 0 w 204"/>
                <a:gd name="T55" fmla="*/ 0 h 266"/>
                <a:gd name="T56" fmla="*/ 0 w 204"/>
                <a:gd name="T57" fmla="*/ 0 h 266"/>
                <a:gd name="T58" fmla="*/ 0 w 204"/>
                <a:gd name="T59" fmla="*/ 0 h 266"/>
                <a:gd name="T60" fmla="*/ 0 w 204"/>
                <a:gd name="T61" fmla="*/ 0 h 266"/>
                <a:gd name="T62" fmla="*/ 0 w 204"/>
                <a:gd name="T63" fmla="*/ 0 h 266"/>
                <a:gd name="T64" fmla="*/ 0 w 204"/>
                <a:gd name="T65" fmla="*/ 0 h 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266"/>
                <a:gd name="T101" fmla="*/ 204 w 204"/>
                <a:gd name="T102" fmla="*/ 266 h 2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266">
                  <a:moveTo>
                    <a:pt x="14" y="125"/>
                  </a:moveTo>
                  <a:lnTo>
                    <a:pt x="5" y="149"/>
                  </a:lnTo>
                  <a:lnTo>
                    <a:pt x="0" y="173"/>
                  </a:lnTo>
                  <a:lnTo>
                    <a:pt x="0" y="201"/>
                  </a:lnTo>
                  <a:lnTo>
                    <a:pt x="5" y="226"/>
                  </a:lnTo>
                  <a:lnTo>
                    <a:pt x="17" y="236"/>
                  </a:lnTo>
                  <a:lnTo>
                    <a:pt x="24" y="249"/>
                  </a:lnTo>
                  <a:lnTo>
                    <a:pt x="35" y="261"/>
                  </a:lnTo>
                  <a:lnTo>
                    <a:pt x="49" y="266"/>
                  </a:lnTo>
                  <a:lnTo>
                    <a:pt x="65" y="266"/>
                  </a:lnTo>
                  <a:lnTo>
                    <a:pt x="82" y="266"/>
                  </a:lnTo>
                  <a:lnTo>
                    <a:pt x="98" y="261"/>
                  </a:lnTo>
                  <a:lnTo>
                    <a:pt x="111" y="253"/>
                  </a:lnTo>
                  <a:lnTo>
                    <a:pt x="125" y="242"/>
                  </a:lnTo>
                  <a:lnTo>
                    <a:pt x="136" y="231"/>
                  </a:lnTo>
                  <a:lnTo>
                    <a:pt x="150" y="220"/>
                  </a:lnTo>
                  <a:lnTo>
                    <a:pt x="161" y="209"/>
                  </a:lnTo>
                  <a:lnTo>
                    <a:pt x="185" y="171"/>
                  </a:lnTo>
                  <a:lnTo>
                    <a:pt x="201" y="125"/>
                  </a:lnTo>
                  <a:lnTo>
                    <a:pt x="204" y="76"/>
                  </a:lnTo>
                  <a:lnTo>
                    <a:pt x="199" y="35"/>
                  </a:lnTo>
                  <a:lnTo>
                    <a:pt x="188" y="24"/>
                  </a:lnTo>
                  <a:lnTo>
                    <a:pt x="177" y="16"/>
                  </a:lnTo>
                  <a:lnTo>
                    <a:pt x="164" y="10"/>
                  </a:lnTo>
                  <a:lnTo>
                    <a:pt x="155" y="0"/>
                  </a:lnTo>
                  <a:lnTo>
                    <a:pt x="130" y="2"/>
                  </a:lnTo>
                  <a:lnTo>
                    <a:pt x="106" y="10"/>
                  </a:lnTo>
                  <a:lnTo>
                    <a:pt x="88" y="24"/>
                  </a:lnTo>
                  <a:lnTo>
                    <a:pt x="68" y="40"/>
                  </a:lnTo>
                  <a:lnTo>
                    <a:pt x="52" y="62"/>
                  </a:lnTo>
                  <a:lnTo>
                    <a:pt x="38" y="81"/>
                  </a:lnTo>
                  <a:lnTo>
                    <a:pt x="24" y="102"/>
                  </a:lnTo>
                  <a:lnTo>
                    <a:pt x="14" y="125"/>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5" name="Freeform 111"/>
            <p:cNvSpPr>
              <a:spLocks/>
            </p:cNvSpPr>
            <p:nvPr/>
          </p:nvSpPr>
          <p:spPr bwMode="auto">
            <a:xfrm>
              <a:off x="604" y="3067"/>
              <a:ext cx="44" cy="67"/>
            </a:xfrm>
            <a:custGeom>
              <a:avLst/>
              <a:gdLst>
                <a:gd name="T0" fmla="*/ 0 w 177"/>
                <a:gd name="T1" fmla="*/ 0 h 267"/>
                <a:gd name="T2" fmla="*/ 0 w 177"/>
                <a:gd name="T3" fmla="*/ 0 h 267"/>
                <a:gd name="T4" fmla="*/ 0 w 177"/>
                <a:gd name="T5" fmla="*/ 0 h 267"/>
                <a:gd name="T6" fmla="*/ 0 w 177"/>
                <a:gd name="T7" fmla="*/ 0 h 267"/>
                <a:gd name="T8" fmla="*/ 0 w 177"/>
                <a:gd name="T9" fmla="*/ 0 h 267"/>
                <a:gd name="T10" fmla="*/ 0 w 177"/>
                <a:gd name="T11" fmla="*/ 0 h 267"/>
                <a:gd name="T12" fmla="*/ 0 w 177"/>
                <a:gd name="T13" fmla="*/ 0 h 267"/>
                <a:gd name="T14" fmla="*/ 0 w 177"/>
                <a:gd name="T15" fmla="*/ 0 h 267"/>
                <a:gd name="T16" fmla="*/ 0 w 177"/>
                <a:gd name="T17" fmla="*/ 0 h 267"/>
                <a:gd name="T18" fmla="*/ 0 w 177"/>
                <a:gd name="T19" fmla="*/ 0 h 267"/>
                <a:gd name="T20" fmla="*/ 0 w 177"/>
                <a:gd name="T21" fmla="*/ 0 h 267"/>
                <a:gd name="T22" fmla="*/ 0 w 177"/>
                <a:gd name="T23" fmla="*/ 0 h 267"/>
                <a:gd name="T24" fmla="*/ 0 w 177"/>
                <a:gd name="T25" fmla="*/ 0 h 267"/>
                <a:gd name="T26" fmla="*/ 0 w 177"/>
                <a:gd name="T27" fmla="*/ 0 h 267"/>
                <a:gd name="T28" fmla="*/ 0 w 177"/>
                <a:gd name="T29" fmla="*/ 0 h 267"/>
                <a:gd name="T30" fmla="*/ 0 w 177"/>
                <a:gd name="T31" fmla="*/ 0 h 267"/>
                <a:gd name="T32" fmla="*/ 0 w 177"/>
                <a:gd name="T33" fmla="*/ 0 h 267"/>
                <a:gd name="T34" fmla="*/ 0 w 177"/>
                <a:gd name="T35" fmla="*/ 0 h 267"/>
                <a:gd name="T36" fmla="*/ 0 w 177"/>
                <a:gd name="T37" fmla="*/ 0 h 267"/>
                <a:gd name="T38" fmla="*/ 0 w 177"/>
                <a:gd name="T39" fmla="*/ 0 h 267"/>
                <a:gd name="T40" fmla="*/ 0 w 177"/>
                <a:gd name="T41" fmla="*/ 0 h 267"/>
                <a:gd name="T42" fmla="*/ 0 w 177"/>
                <a:gd name="T43" fmla="*/ 0 h 267"/>
                <a:gd name="T44" fmla="*/ 0 w 177"/>
                <a:gd name="T45" fmla="*/ 0 h 267"/>
                <a:gd name="T46" fmla="*/ 0 w 177"/>
                <a:gd name="T47" fmla="*/ 0 h 267"/>
                <a:gd name="T48" fmla="*/ 0 w 177"/>
                <a:gd name="T49" fmla="*/ 0 h 267"/>
                <a:gd name="T50" fmla="*/ 0 w 177"/>
                <a:gd name="T51" fmla="*/ 0 h 267"/>
                <a:gd name="T52" fmla="*/ 0 w 177"/>
                <a:gd name="T53" fmla="*/ 0 h 267"/>
                <a:gd name="T54" fmla="*/ 0 w 177"/>
                <a:gd name="T55" fmla="*/ 0 h 267"/>
                <a:gd name="T56" fmla="*/ 0 w 177"/>
                <a:gd name="T57" fmla="*/ 0 h 267"/>
                <a:gd name="T58" fmla="*/ 0 w 177"/>
                <a:gd name="T59" fmla="*/ 0 h 267"/>
                <a:gd name="T60" fmla="*/ 0 w 177"/>
                <a:gd name="T61" fmla="*/ 0 h 267"/>
                <a:gd name="T62" fmla="*/ 0 w 177"/>
                <a:gd name="T63" fmla="*/ 0 h 267"/>
                <a:gd name="T64" fmla="*/ 0 w 177"/>
                <a:gd name="T65" fmla="*/ 0 h 2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67"/>
                <a:gd name="T101" fmla="*/ 177 w 177"/>
                <a:gd name="T102" fmla="*/ 267 h 2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67">
                  <a:moveTo>
                    <a:pt x="5" y="141"/>
                  </a:moveTo>
                  <a:lnTo>
                    <a:pt x="0" y="166"/>
                  </a:lnTo>
                  <a:lnTo>
                    <a:pt x="0" y="188"/>
                  </a:lnTo>
                  <a:lnTo>
                    <a:pt x="5" y="212"/>
                  </a:lnTo>
                  <a:lnTo>
                    <a:pt x="16" y="237"/>
                  </a:lnTo>
                  <a:lnTo>
                    <a:pt x="27" y="245"/>
                  </a:lnTo>
                  <a:lnTo>
                    <a:pt x="39" y="256"/>
                  </a:lnTo>
                  <a:lnTo>
                    <a:pt x="51" y="264"/>
                  </a:lnTo>
                  <a:lnTo>
                    <a:pt x="65" y="267"/>
                  </a:lnTo>
                  <a:lnTo>
                    <a:pt x="79" y="264"/>
                  </a:lnTo>
                  <a:lnTo>
                    <a:pt x="92" y="258"/>
                  </a:lnTo>
                  <a:lnTo>
                    <a:pt x="106" y="253"/>
                  </a:lnTo>
                  <a:lnTo>
                    <a:pt x="117" y="242"/>
                  </a:lnTo>
                  <a:lnTo>
                    <a:pt x="125" y="231"/>
                  </a:lnTo>
                  <a:lnTo>
                    <a:pt x="136" y="221"/>
                  </a:lnTo>
                  <a:lnTo>
                    <a:pt x="145" y="207"/>
                  </a:lnTo>
                  <a:lnTo>
                    <a:pt x="152" y="196"/>
                  </a:lnTo>
                  <a:lnTo>
                    <a:pt x="172" y="155"/>
                  </a:lnTo>
                  <a:lnTo>
                    <a:pt x="177" y="109"/>
                  </a:lnTo>
                  <a:lnTo>
                    <a:pt x="172" y="65"/>
                  </a:lnTo>
                  <a:lnTo>
                    <a:pt x="155" y="27"/>
                  </a:lnTo>
                  <a:lnTo>
                    <a:pt x="145" y="21"/>
                  </a:lnTo>
                  <a:lnTo>
                    <a:pt x="133" y="16"/>
                  </a:lnTo>
                  <a:lnTo>
                    <a:pt x="120" y="11"/>
                  </a:lnTo>
                  <a:lnTo>
                    <a:pt x="112" y="0"/>
                  </a:lnTo>
                  <a:lnTo>
                    <a:pt x="90" y="9"/>
                  </a:lnTo>
                  <a:lnTo>
                    <a:pt x="71" y="21"/>
                  </a:lnTo>
                  <a:lnTo>
                    <a:pt x="55" y="39"/>
                  </a:lnTo>
                  <a:lnTo>
                    <a:pt x="41" y="57"/>
                  </a:lnTo>
                  <a:lnTo>
                    <a:pt x="30" y="76"/>
                  </a:lnTo>
                  <a:lnTo>
                    <a:pt x="19" y="98"/>
                  </a:lnTo>
                  <a:lnTo>
                    <a:pt x="11" y="120"/>
                  </a:lnTo>
                  <a:lnTo>
                    <a:pt x="5" y="141"/>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6" name="Freeform 112"/>
            <p:cNvSpPr>
              <a:spLocks/>
            </p:cNvSpPr>
            <p:nvPr/>
          </p:nvSpPr>
          <p:spPr bwMode="auto">
            <a:xfrm>
              <a:off x="663" y="3108"/>
              <a:ext cx="19" cy="44"/>
            </a:xfrm>
            <a:custGeom>
              <a:avLst/>
              <a:gdLst>
                <a:gd name="T0" fmla="*/ 0 w 76"/>
                <a:gd name="T1" fmla="*/ 0 h 177"/>
                <a:gd name="T2" fmla="*/ 0 w 76"/>
                <a:gd name="T3" fmla="*/ 0 h 177"/>
                <a:gd name="T4" fmla="*/ 0 w 76"/>
                <a:gd name="T5" fmla="*/ 0 h 177"/>
                <a:gd name="T6" fmla="*/ 0 w 76"/>
                <a:gd name="T7" fmla="*/ 0 h 177"/>
                <a:gd name="T8" fmla="*/ 0 w 76"/>
                <a:gd name="T9" fmla="*/ 0 h 177"/>
                <a:gd name="T10" fmla="*/ 0 w 76"/>
                <a:gd name="T11" fmla="*/ 0 h 177"/>
                <a:gd name="T12" fmla="*/ 0 w 76"/>
                <a:gd name="T13" fmla="*/ 0 h 177"/>
                <a:gd name="T14" fmla="*/ 0 w 76"/>
                <a:gd name="T15" fmla="*/ 0 h 177"/>
                <a:gd name="T16" fmla="*/ 0 w 76"/>
                <a:gd name="T17" fmla="*/ 0 h 177"/>
                <a:gd name="T18" fmla="*/ 0 w 76"/>
                <a:gd name="T19" fmla="*/ 0 h 177"/>
                <a:gd name="T20" fmla="*/ 0 w 76"/>
                <a:gd name="T21" fmla="*/ 0 h 177"/>
                <a:gd name="T22" fmla="*/ 0 w 76"/>
                <a:gd name="T23" fmla="*/ 0 h 177"/>
                <a:gd name="T24" fmla="*/ 0 w 76"/>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177"/>
                <a:gd name="T41" fmla="*/ 76 w 76"/>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177">
                  <a:moveTo>
                    <a:pt x="69" y="87"/>
                  </a:moveTo>
                  <a:lnTo>
                    <a:pt x="74" y="65"/>
                  </a:lnTo>
                  <a:lnTo>
                    <a:pt x="76" y="44"/>
                  </a:lnTo>
                  <a:lnTo>
                    <a:pt x="74" y="21"/>
                  </a:lnTo>
                  <a:lnTo>
                    <a:pt x="69" y="0"/>
                  </a:lnTo>
                  <a:lnTo>
                    <a:pt x="32" y="21"/>
                  </a:lnTo>
                  <a:lnTo>
                    <a:pt x="11" y="73"/>
                  </a:lnTo>
                  <a:lnTo>
                    <a:pt x="0" y="133"/>
                  </a:lnTo>
                  <a:lnTo>
                    <a:pt x="3" y="177"/>
                  </a:lnTo>
                  <a:lnTo>
                    <a:pt x="27" y="161"/>
                  </a:lnTo>
                  <a:lnTo>
                    <a:pt x="44" y="138"/>
                  </a:lnTo>
                  <a:lnTo>
                    <a:pt x="57" y="111"/>
                  </a:lnTo>
                  <a:lnTo>
                    <a:pt x="69" y="87"/>
                  </a:lnTo>
                  <a:close/>
                </a:path>
              </a:pathLst>
            </a:custGeom>
            <a:solidFill>
              <a:srgbClr val="C63F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7" name="Freeform 113"/>
            <p:cNvSpPr>
              <a:spLocks/>
            </p:cNvSpPr>
            <p:nvPr/>
          </p:nvSpPr>
          <p:spPr bwMode="auto">
            <a:xfrm>
              <a:off x="593" y="3157"/>
              <a:ext cx="26" cy="40"/>
            </a:xfrm>
            <a:custGeom>
              <a:avLst/>
              <a:gdLst>
                <a:gd name="T0" fmla="*/ 0 w 104"/>
                <a:gd name="T1" fmla="*/ 0 h 161"/>
                <a:gd name="T2" fmla="*/ 0 w 104"/>
                <a:gd name="T3" fmla="*/ 0 h 161"/>
                <a:gd name="T4" fmla="*/ 0 w 104"/>
                <a:gd name="T5" fmla="*/ 0 h 161"/>
                <a:gd name="T6" fmla="*/ 0 w 104"/>
                <a:gd name="T7" fmla="*/ 0 h 161"/>
                <a:gd name="T8" fmla="*/ 0 w 104"/>
                <a:gd name="T9" fmla="*/ 0 h 161"/>
                <a:gd name="T10" fmla="*/ 0 w 104"/>
                <a:gd name="T11" fmla="*/ 0 h 161"/>
                <a:gd name="T12" fmla="*/ 0 w 104"/>
                <a:gd name="T13" fmla="*/ 0 h 161"/>
                <a:gd name="T14" fmla="*/ 0 w 104"/>
                <a:gd name="T15" fmla="*/ 0 h 161"/>
                <a:gd name="T16" fmla="*/ 0 w 104"/>
                <a:gd name="T17" fmla="*/ 0 h 161"/>
                <a:gd name="T18" fmla="*/ 0 w 104"/>
                <a:gd name="T19" fmla="*/ 0 h 161"/>
                <a:gd name="T20" fmla="*/ 0 w 104"/>
                <a:gd name="T21" fmla="*/ 0 h 161"/>
                <a:gd name="T22" fmla="*/ 0 w 104"/>
                <a:gd name="T23" fmla="*/ 0 h 161"/>
                <a:gd name="T24" fmla="*/ 0 w 104"/>
                <a:gd name="T25" fmla="*/ 0 h 161"/>
                <a:gd name="T26" fmla="*/ 0 w 104"/>
                <a:gd name="T27" fmla="*/ 0 h 161"/>
                <a:gd name="T28" fmla="*/ 0 w 104"/>
                <a:gd name="T29" fmla="*/ 0 h 161"/>
                <a:gd name="T30" fmla="*/ 0 w 104"/>
                <a:gd name="T31" fmla="*/ 0 h 161"/>
                <a:gd name="T32" fmla="*/ 0 w 104"/>
                <a:gd name="T33" fmla="*/ 0 h 161"/>
                <a:gd name="T34" fmla="*/ 0 w 104"/>
                <a:gd name="T35" fmla="*/ 0 h 161"/>
                <a:gd name="T36" fmla="*/ 0 w 104"/>
                <a:gd name="T37" fmla="*/ 0 h 161"/>
                <a:gd name="T38" fmla="*/ 0 w 104"/>
                <a:gd name="T39" fmla="*/ 0 h 161"/>
                <a:gd name="T40" fmla="*/ 0 w 104"/>
                <a:gd name="T41" fmla="*/ 0 h 1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161"/>
                <a:gd name="T65" fmla="*/ 104 w 104"/>
                <a:gd name="T66" fmla="*/ 161 h 1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161">
                  <a:moveTo>
                    <a:pt x="85" y="90"/>
                  </a:moveTo>
                  <a:lnTo>
                    <a:pt x="93" y="67"/>
                  </a:lnTo>
                  <a:lnTo>
                    <a:pt x="101" y="43"/>
                  </a:lnTo>
                  <a:lnTo>
                    <a:pt x="104" y="21"/>
                  </a:lnTo>
                  <a:lnTo>
                    <a:pt x="101" y="0"/>
                  </a:lnTo>
                  <a:lnTo>
                    <a:pt x="83" y="2"/>
                  </a:lnTo>
                  <a:lnTo>
                    <a:pt x="63" y="16"/>
                  </a:lnTo>
                  <a:lnTo>
                    <a:pt x="47" y="37"/>
                  </a:lnTo>
                  <a:lnTo>
                    <a:pt x="30" y="62"/>
                  </a:lnTo>
                  <a:lnTo>
                    <a:pt x="19" y="90"/>
                  </a:lnTo>
                  <a:lnTo>
                    <a:pt x="9" y="117"/>
                  </a:lnTo>
                  <a:lnTo>
                    <a:pt x="3" y="141"/>
                  </a:lnTo>
                  <a:lnTo>
                    <a:pt x="0" y="161"/>
                  </a:lnTo>
                  <a:lnTo>
                    <a:pt x="14" y="157"/>
                  </a:lnTo>
                  <a:lnTo>
                    <a:pt x="28" y="152"/>
                  </a:lnTo>
                  <a:lnTo>
                    <a:pt x="41" y="144"/>
                  </a:lnTo>
                  <a:lnTo>
                    <a:pt x="53" y="133"/>
                  </a:lnTo>
                  <a:lnTo>
                    <a:pt x="60" y="125"/>
                  </a:lnTo>
                  <a:lnTo>
                    <a:pt x="69" y="111"/>
                  </a:lnTo>
                  <a:lnTo>
                    <a:pt x="76" y="101"/>
                  </a:lnTo>
                  <a:lnTo>
                    <a:pt x="85" y="90"/>
                  </a:lnTo>
                  <a:close/>
                </a:path>
              </a:pathLst>
            </a:custGeom>
            <a:solidFill>
              <a:srgbClr val="EA8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8" name="Freeform 114"/>
            <p:cNvSpPr>
              <a:spLocks/>
            </p:cNvSpPr>
            <p:nvPr/>
          </p:nvSpPr>
          <p:spPr bwMode="auto">
            <a:xfrm>
              <a:off x="613" y="3076"/>
              <a:ext cx="18" cy="42"/>
            </a:xfrm>
            <a:custGeom>
              <a:avLst/>
              <a:gdLst>
                <a:gd name="T0" fmla="*/ 0 w 70"/>
                <a:gd name="T1" fmla="*/ 0 h 166"/>
                <a:gd name="T2" fmla="*/ 0 w 70"/>
                <a:gd name="T3" fmla="*/ 0 h 166"/>
                <a:gd name="T4" fmla="*/ 0 w 70"/>
                <a:gd name="T5" fmla="*/ 0 h 166"/>
                <a:gd name="T6" fmla="*/ 0 w 70"/>
                <a:gd name="T7" fmla="*/ 0 h 166"/>
                <a:gd name="T8" fmla="*/ 0 w 70"/>
                <a:gd name="T9" fmla="*/ 0 h 166"/>
                <a:gd name="T10" fmla="*/ 0 w 70"/>
                <a:gd name="T11" fmla="*/ 0 h 166"/>
                <a:gd name="T12" fmla="*/ 0 w 70"/>
                <a:gd name="T13" fmla="*/ 0 h 166"/>
                <a:gd name="T14" fmla="*/ 0 w 70"/>
                <a:gd name="T15" fmla="*/ 0 h 166"/>
                <a:gd name="T16" fmla="*/ 0 w 70"/>
                <a:gd name="T17" fmla="*/ 0 h 166"/>
                <a:gd name="T18" fmla="*/ 0 w 70"/>
                <a:gd name="T19" fmla="*/ 0 h 166"/>
                <a:gd name="T20" fmla="*/ 0 w 70"/>
                <a:gd name="T21" fmla="*/ 0 h 166"/>
                <a:gd name="T22" fmla="*/ 0 w 70"/>
                <a:gd name="T23" fmla="*/ 0 h 166"/>
                <a:gd name="T24" fmla="*/ 0 w 70"/>
                <a:gd name="T25" fmla="*/ 0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
                <a:gd name="T40" fmla="*/ 0 h 166"/>
                <a:gd name="T41" fmla="*/ 70 w 70"/>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 h="166">
                  <a:moveTo>
                    <a:pt x="62" y="85"/>
                  </a:moveTo>
                  <a:lnTo>
                    <a:pt x="67" y="63"/>
                  </a:lnTo>
                  <a:lnTo>
                    <a:pt x="70" y="41"/>
                  </a:lnTo>
                  <a:lnTo>
                    <a:pt x="67" y="22"/>
                  </a:lnTo>
                  <a:lnTo>
                    <a:pt x="62" y="0"/>
                  </a:lnTo>
                  <a:lnTo>
                    <a:pt x="30" y="25"/>
                  </a:lnTo>
                  <a:lnTo>
                    <a:pt x="10" y="71"/>
                  </a:lnTo>
                  <a:lnTo>
                    <a:pt x="0" y="126"/>
                  </a:lnTo>
                  <a:lnTo>
                    <a:pt x="2" y="166"/>
                  </a:lnTo>
                  <a:lnTo>
                    <a:pt x="26" y="153"/>
                  </a:lnTo>
                  <a:lnTo>
                    <a:pt x="43" y="134"/>
                  </a:lnTo>
                  <a:lnTo>
                    <a:pt x="53" y="110"/>
                  </a:lnTo>
                  <a:lnTo>
                    <a:pt x="62" y="85"/>
                  </a:lnTo>
                  <a:close/>
                </a:path>
              </a:pathLst>
            </a:custGeom>
            <a:solidFill>
              <a:srgbClr val="AD5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79" name="Freeform 115"/>
            <p:cNvSpPr>
              <a:spLocks/>
            </p:cNvSpPr>
            <p:nvPr/>
          </p:nvSpPr>
          <p:spPr bwMode="auto">
            <a:xfrm>
              <a:off x="670" y="3109"/>
              <a:ext cx="24" cy="50"/>
            </a:xfrm>
            <a:custGeom>
              <a:avLst/>
              <a:gdLst>
                <a:gd name="T0" fmla="*/ 0 w 92"/>
                <a:gd name="T1" fmla="*/ 0 h 202"/>
                <a:gd name="T2" fmla="*/ 0 w 92"/>
                <a:gd name="T3" fmla="*/ 0 h 202"/>
                <a:gd name="T4" fmla="*/ 0 w 92"/>
                <a:gd name="T5" fmla="*/ 0 h 202"/>
                <a:gd name="T6" fmla="*/ 0 w 92"/>
                <a:gd name="T7" fmla="*/ 0 h 202"/>
                <a:gd name="T8" fmla="*/ 0 w 92"/>
                <a:gd name="T9" fmla="*/ 0 h 202"/>
                <a:gd name="T10" fmla="*/ 0 w 92"/>
                <a:gd name="T11" fmla="*/ 0 h 202"/>
                <a:gd name="T12" fmla="*/ 0 w 92"/>
                <a:gd name="T13" fmla="*/ 0 h 202"/>
                <a:gd name="T14" fmla="*/ 0 w 92"/>
                <a:gd name="T15" fmla="*/ 0 h 202"/>
                <a:gd name="T16" fmla="*/ 0 w 92"/>
                <a:gd name="T17" fmla="*/ 0 h 202"/>
                <a:gd name="T18" fmla="*/ 0 w 92"/>
                <a:gd name="T19" fmla="*/ 0 h 202"/>
                <a:gd name="T20" fmla="*/ 0 w 92"/>
                <a:gd name="T21" fmla="*/ 0 h 202"/>
                <a:gd name="T22" fmla="*/ 0 w 92"/>
                <a:gd name="T23" fmla="*/ 0 h 202"/>
                <a:gd name="T24" fmla="*/ 0 w 92"/>
                <a:gd name="T25" fmla="*/ 0 h 202"/>
                <a:gd name="T26" fmla="*/ 0 w 92"/>
                <a:gd name="T27" fmla="*/ 0 h 202"/>
                <a:gd name="T28" fmla="*/ 0 w 92"/>
                <a:gd name="T29" fmla="*/ 0 h 202"/>
                <a:gd name="T30" fmla="*/ 0 w 92"/>
                <a:gd name="T31" fmla="*/ 0 h 202"/>
                <a:gd name="T32" fmla="*/ 0 w 92"/>
                <a:gd name="T33" fmla="*/ 0 h 202"/>
                <a:gd name="T34" fmla="*/ 0 w 92"/>
                <a:gd name="T35" fmla="*/ 0 h 202"/>
                <a:gd name="T36" fmla="*/ 0 w 92"/>
                <a:gd name="T37" fmla="*/ 0 h 202"/>
                <a:gd name="T38" fmla="*/ 0 w 92"/>
                <a:gd name="T39" fmla="*/ 0 h 202"/>
                <a:gd name="T40" fmla="*/ 0 w 92"/>
                <a:gd name="T41" fmla="*/ 0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2"/>
                <a:gd name="T65" fmla="*/ 92 w 92"/>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2">
                  <a:moveTo>
                    <a:pt x="0" y="196"/>
                  </a:moveTo>
                  <a:lnTo>
                    <a:pt x="0" y="198"/>
                  </a:lnTo>
                  <a:lnTo>
                    <a:pt x="0" y="202"/>
                  </a:lnTo>
                  <a:lnTo>
                    <a:pt x="2" y="202"/>
                  </a:lnTo>
                  <a:lnTo>
                    <a:pt x="5" y="202"/>
                  </a:lnTo>
                  <a:lnTo>
                    <a:pt x="25" y="196"/>
                  </a:lnTo>
                  <a:lnTo>
                    <a:pt x="41" y="188"/>
                  </a:lnTo>
                  <a:lnTo>
                    <a:pt x="55" y="175"/>
                  </a:lnTo>
                  <a:lnTo>
                    <a:pt x="65" y="158"/>
                  </a:lnTo>
                  <a:lnTo>
                    <a:pt x="74" y="142"/>
                  </a:lnTo>
                  <a:lnTo>
                    <a:pt x="79" y="122"/>
                  </a:lnTo>
                  <a:lnTo>
                    <a:pt x="85" y="103"/>
                  </a:lnTo>
                  <a:lnTo>
                    <a:pt x="90" y="85"/>
                  </a:lnTo>
                  <a:lnTo>
                    <a:pt x="92" y="65"/>
                  </a:lnTo>
                  <a:lnTo>
                    <a:pt x="92" y="41"/>
                  </a:lnTo>
                  <a:lnTo>
                    <a:pt x="87" y="19"/>
                  </a:lnTo>
                  <a:lnTo>
                    <a:pt x="79" y="0"/>
                  </a:lnTo>
                  <a:lnTo>
                    <a:pt x="71" y="55"/>
                  </a:lnTo>
                  <a:lnTo>
                    <a:pt x="60" y="109"/>
                  </a:lnTo>
                  <a:lnTo>
                    <a:pt x="39" y="158"/>
                  </a:lnTo>
                  <a:lnTo>
                    <a:pt x="0" y="196"/>
                  </a:lnTo>
                  <a:close/>
                </a:path>
              </a:pathLst>
            </a:custGeom>
            <a:solidFill>
              <a:srgbClr val="82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0" name="Freeform 116"/>
            <p:cNvSpPr>
              <a:spLocks/>
            </p:cNvSpPr>
            <p:nvPr/>
          </p:nvSpPr>
          <p:spPr bwMode="auto">
            <a:xfrm>
              <a:off x="598" y="3162"/>
              <a:ext cx="31" cy="45"/>
            </a:xfrm>
            <a:custGeom>
              <a:avLst/>
              <a:gdLst>
                <a:gd name="T0" fmla="*/ 0 w 122"/>
                <a:gd name="T1" fmla="*/ 0 h 182"/>
                <a:gd name="T2" fmla="*/ 0 w 122"/>
                <a:gd name="T3" fmla="*/ 0 h 182"/>
                <a:gd name="T4" fmla="*/ 0 w 122"/>
                <a:gd name="T5" fmla="*/ 0 h 182"/>
                <a:gd name="T6" fmla="*/ 0 w 122"/>
                <a:gd name="T7" fmla="*/ 0 h 182"/>
                <a:gd name="T8" fmla="*/ 0 w 122"/>
                <a:gd name="T9" fmla="*/ 0 h 182"/>
                <a:gd name="T10" fmla="*/ 0 w 122"/>
                <a:gd name="T11" fmla="*/ 0 h 182"/>
                <a:gd name="T12" fmla="*/ 0 w 122"/>
                <a:gd name="T13" fmla="*/ 0 h 182"/>
                <a:gd name="T14" fmla="*/ 0 w 122"/>
                <a:gd name="T15" fmla="*/ 0 h 182"/>
                <a:gd name="T16" fmla="*/ 0 w 122"/>
                <a:gd name="T17" fmla="*/ 0 h 182"/>
                <a:gd name="T18" fmla="*/ 0 w 122"/>
                <a:gd name="T19" fmla="*/ 0 h 182"/>
                <a:gd name="T20" fmla="*/ 0 w 122"/>
                <a:gd name="T21" fmla="*/ 0 h 182"/>
                <a:gd name="T22" fmla="*/ 0 w 122"/>
                <a:gd name="T23" fmla="*/ 0 h 182"/>
                <a:gd name="T24" fmla="*/ 0 w 122"/>
                <a:gd name="T25" fmla="*/ 0 h 182"/>
                <a:gd name="T26" fmla="*/ 0 w 122"/>
                <a:gd name="T27" fmla="*/ 0 h 182"/>
                <a:gd name="T28" fmla="*/ 0 w 122"/>
                <a:gd name="T29" fmla="*/ 0 h 182"/>
                <a:gd name="T30" fmla="*/ 0 w 122"/>
                <a:gd name="T31" fmla="*/ 0 h 182"/>
                <a:gd name="T32" fmla="*/ 0 w 122"/>
                <a:gd name="T33" fmla="*/ 0 h 182"/>
                <a:gd name="T34" fmla="*/ 0 w 122"/>
                <a:gd name="T35" fmla="*/ 0 h 182"/>
                <a:gd name="T36" fmla="*/ 0 w 122"/>
                <a:gd name="T37" fmla="*/ 0 h 182"/>
                <a:gd name="T38" fmla="*/ 0 w 122"/>
                <a:gd name="T39" fmla="*/ 0 h 182"/>
                <a:gd name="T40" fmla="*/ 0 w 122"/>
                <a:gd name="T41" fmla="*/ 0 h 182"/>
                <a:gd name="T42" fmla="*/ 0 w 122"/>
                <a:gd name="T43" fmla="*/ 0 h 182"/>
                <a:gd name="T44" fmla="*/ 0 w 122"/>
                <a:gd name="T45" fmla="*/ 0 h 182"/>
                <a:gd name="T46" fmla="*/ 0 w 122"/>
                <a:gd name="T47" fmla="*/ 0 h 182"/>
                <a:gd name="T48" fmla="*/ 0 w 122"/>
                <a:gd name="T49" fmla="*/ 0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82"/>
                <a:gd name="T77" fmla="*/ 122 w 122"/>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82">
                  <a:moveTo>
                    <a:pt x="2" y="172"/>
                  </a:moveTo>
                  <a:lnTo>
                    <a:pt x="0" y="174"/>
                  </a:lnTo>
                  <a:lnTo>
                    <a:pt x="0" y="177"/>
                  </a:lnTo>
                  <a:lnTo>
                    <a:pt x="2" y="179"/>
                  </a:lnTo>
                  <a:lnTo>
                    <a:pt x="2" y="182"/>
                  </a:lnTo>
                  <a:lnTo>
                    <a:pt x="24" y="179"/>
                  </a:lnTo>
                  <a:lnTo>
                    <a:pt x="42" y="172"/>
                  </a:lnTo>
                  <a:lnTo>
                    <a:pt x="60" y="163"/>
                  </a:lnTo>
                  <a:lnTo>
                    <a:pt x="72" y="147"/>
                  </a:lnTo>
                  <a:lnTo>
                    <a:pt x="83" y="133"/>
                  </a:lnTo>
                  <a:lnTo>
                    <a:pt x="95" y="117"/>
                  </a:lnTo>
                  <a:lnTo>
                    <a:pt x="106" y="98"/>
                  </a:lnTo>
                  <a:lnTo>
                    <a:pt x="113" y="82"/>
                  </a:lnTo>
                  <a:lnTo>
                    <a:pt x="119" y="59"/>
                  </a:lnTo>
                  <a:lnTo>
                    <a:pt x="122" y="41"/>
                  </a:lnTo>
                  <a:lnTo>
                    <a:pt x="122" y="18"/>
                  </a:lnTo>
                  <a:lnTo>
                    <a:pt x="116" y="0"/>
                  </a:lnTo>
                  <a:lnTo>
                    <a:pt x="108" y="24"/>
                  </a:lnTo>
                  <a:lnTo>
                    <a:pt x="97" y="48"/>
                  </a:lnTo>
                  <a:lnTo>
                    <a:pt x="90" y="76"/>
                  </a:lnTo>
                  <a:lnTo>
                    <a:pt x="76" y="98"/>
                  </a:lnTo>
                  <a:lnTo>
                    <a:pt x="62" y="122"/>
                  </a:lnTo>
                  <a:lnTo>
                    <a:pt x="46" y="142"/>
                  </a:lnTo>
                  <a:lnTo>
                    <a:pt x="26" y="158"/>
                  </a:lnTo>
                  <a:lnTo>
                    <a:pt x="2" y="172"/>
                  </a:lnTo>
                  <a:close/>
                </a:path>
              </a:pathLst>
            </a:custGeom>
            <a:solidFill>
              <a:srgbClr val="C63F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1" name="Freeform 117"/>
            <p:cNvSpPr>
              <a:spLocks/>
            </p:cNvSpPr>
            <p:nvPr/>
          </p:nvSpPr>
          <p:spPr bwMode="auto">
            <a:xfrm>
              <a:off x="620" y="3079"/>
              <a:ext cx="22" cy="48"/>
            </a:xfrm>
            <a:custGeom>
              <a:avLst/>
              <a:gdLst>
                <a:gd name="T0" fmla="*/ 0 w 87"/>
                <a:gd name="T1" fmla="*/ 0 h 191"/>
                <a:gd name="T2" fmla="*/ 0 w 87"/>
                <a:gd name="T3" fmla="*/ 0 h 191"/>
                <a:gd name="T4" fmla="*/ 0 w 87"/>
                <a:gd name="T5" fmla="*/ 0 h 191"/>
                <a:gd name="T6" fmla="*/ 0 w 87"/>
                <a:gd name="T7" fmla="*/ 0 h 191"/>
                <a:gd name="T8" fmla="*/ 0 w 87"/>
                <a:gd name="T9" fmla="*/ 0 h 191"/>
                <a:gd name="T10" fmla="*/ 0 w 87"/>
                <a:gd name="T11" fmla="*/ 0 h 191"/>
                <a:gd name="T12" fmla="*/ 0 w 87"/>
                <a:gd name="T13" fmla="*/ 0 h 191"/>
                <a:gd name="T14" fmla="*/ 0 w 87"/>
                <a:gd name="T15" fmla="*/ 0 h 191"/>
                <a:gd name="T16" fmla="*/ 0 w 87"/>
                <a:gd name="T17" fmla="*/ 0 h 191"/>
                <a:gd name="T18" fmla="*/ 0 w 87"/>
                <a:gd name="T19" fmla="*/ 0 h 191"/>
                <a:gd name="T20" fmla="*/ 0 w 87"/>
                <a:gd name="T21" fmla="*/ 0 h 191"/>
                <a:gd name="T22" fmla="*/ 0 w 87"/>
                <a:gd name="T23" fmla="*/ 0 h 191"/>
                <a:gd name="T24" fmla="*/ 0 w 87"/>
                <a:gd name="T25" fmla="*/ 0 h 191"/>
                <a:gd name="T26" fmla="*/ 0 w 87"/>
                <a:gd name="T27" fmla="*/ 0 h 191"/>
                <a:gd name="T28" fmla="*/ 0 w 87"/>
                <a:gd name="T29" fmla="*/ 0 h 191"/>
                <a:gd name="T30" fmla="*/ 0 w 87"/>
                <a:gd name="T31" fmla="*/ 0 h 191"/>
                <a:gd name="T32" fmla="*/ 0 w 87"/>
                <a:gd name="T33" fmla="*/ 0 h 191"/>
                <a:gd name="T34" fmla="*/ 0 w 87"/>
                <a:gd name="T35" fmla="*/ 0 h 191"/>
                <a:gd name="T36" fmla="*/ 0 w 87"/>
                <a:gd name="T37" fmla="*/ 0 h 191"/>
                <a:gd name="T38" fmla="*/ 0 w 87"/>
                <a:gd name="T39" fmla="*/ 0 h 191"/>
                <a:gd name="T40" fmla="*/ 0 w 87"/>
                <a:gd name="T41" fmla="*/ 0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191"/>
                <a:gd name="T65" fmla="*/ 87 w 87"/>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191">
                  <a:moveTo>
                    <a:pt x="0" y="180"/>
                  </a:moveTo>
                  <a:lnTo>
                    <a:pt x="0" y="182"/>
                  </a:lnTo>
                  <a:lnTo>
                    <a:pt x="0" y="185"/>
                  </a:lnTo>
                  <a:lnTo>
                    <a:pt x="0" y="188"/>
                  </a:lnTo>
                  <a:lnTo>
                    <a:pt x="0" y="191"/>
                  </a:lnTo>
                  <a:lnTo>
                    <a:pt x="20" y="185"/>
                  </a:lnTo>
                  <a:lnTo>
                    <a:pt x="36" y="175"/>
                  </a:lnTo>
                  <a:lnTo>
                    <a:pt x="47" y="161"/>
                  </a:lnTo>
                  <a:lnTo>
                    <a:pt x="57" y="147"/>
                  </a:lnTo>
                  <a:lnTo>
                    <a:pt x="68" y="131"/>
                  </a:lnTo>
                  <a:lnTo>
                    <a:pt x="74" y="112"/>
                  </a:lnTo>
                  <a:lnTo>
                    <a:pt x="82" y="95"/>
                  </a:lnTo>
                  <a:lnTo>
                    <a:pt x="87" y="79"/>
                  </a:lnTo>
                  <a:lnTo>
                    <a:pt x="87" y="60"/>
                  </a:lnTo>
                  <a:lnTo>
                    <a:pt x="87" y="39"/>
                  </a:lnTo>
                  <a:lnTo>
                    <a:pt x="85" y="16"/>
                  </a:lnTo>
                  <a:lnTo>
                    <a:pt x="77" y="0"/>
                  </a:lnTo>
                  <a:lnTo>
                    <a:pt x="68" y="52"/>
                  </a:lnTo>
                  <a:lnTo>
                    <a:pt x="57" y="101"/>
                  </a:lnTo>
                  <a:lnTo>
                    <a:pt x="36" y="147"/>
                  </a:lnTo>
                  <a:lnTo>
                    <a:pt x="0" y="180"/>
                  </a:lnTo>
                  <a:close/>
                </a:path>
              </a:pathLst>
            </a:custGeom>
            <a:solidFill>
              <a:srgbClr val="6D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2" name="Freeform 118"/>
            <p:cNvSpPr>
              <a:spLocks/>
            </p:cNvSpPr>
            <p:nvPr/>
          </p:nvSpPr>
          <p:spPr bwMode="auto">
            <a:xfrm>
              <a:off x="675" y="3258"/>
              <a:ext cx="62" cy="80"/>
            </a:xfrm>
            <a:custGeom>
              <a:avLst/>
              <a:gdLst>
                <a:gd name="T0" fmla="*/ 0 w 248"/>
                <a:gd name="T1" fmla="*/ 0 h 318"/>
                <a:gd name="T2" fmla="*/ 0 w 248"/>
                <a:gd name="T3" fmla="*/ 0 h 318"/>
                <a:gd name="T4" fmla="*/ 0 w 248"/>
                <a:gd name="T5" fmla="*/ 0 h 318"/>
                <a:gd name="T6" fmla="*/ 0 w 248"/>
                <a:gd name="T7" fmla="*/ 0 h 318"/>
                <a:gd name="T8" fmla="*/ 0 w 248"/>
                <a:gd name="T9" fmla="*/ 0 h 318"/>
                <a:gd name="T10" fmla="*/ 0 w 248"/>
                <a:gd name="T11" fmla="*/ 0 h 318"/>
                <a:gd name="T12" fmla="*/ 0 w 248"/>
                <a:gd name="T13" fmla="*/ 0 h 318"/>
                <a:gd name="T14" fmla="*/ 0 w 248"/>
                <a:gd name="T15" fmla="*/ 0 h 318"/>
                <a:gd name="T16" fmla="*/ 0 w 248"/>
                <a:gd name="T17" fmla="*/ 0 h 318"/>
                <a:gd name="T18" fmla="*/ 0 w 248"/>
                <a:gd name="T19" fmla="*/ 0 h 318"/>
                <a:gd name="T20" fmla="*/ 0 w 248"/>
                <a:gd name="T21" fmla="*/ 0 h 318"/>
                <a:gd name="T22" fmla="*/ 0 w 248"/>
                <a:gd name="T23" fmla="*/ 0 h 318"/>
                <a:gd name="T24" fmla="*/ 0 w 248"/>
                <a:gd name="T25" fmla="*/ 0 h 318"/>
                <a:gd name="T26" fmla="*/ 0 w 248"/>
                <a:gd name="T27" fmla="*/ 0 h 318"/>
                <a:gd name="T28" fmla="*/ 0 w 248"/>
                <a:gd name="T29" fmla="*/ 0 h 318"/>
                <a:gd name="T30" fmla="*/ 0 w 248"/>
                <a:gd name="T31" fmla="*/ 0 h 318"/>
                <a:gd name="T32" fmla="*/ 0 w 248"/>
                <a:gd name="T33" fmla="*/ 0 h 318"/>
                <a:gd name="T34" fmla="*/ 0 w 248"/>
                <a:gd name="T35" fmla="*/ 0 h 318"/>
                <a:gd name="T36" fmla="*/ 0 w 248"/>
                <a:gd name="T37" fmla="*/ 0 h 318"/>
                <a:gd name="T38" fmla="*/ 0 w 248"/>
                <a:gd name="T39" fmla="*/ 0 h 318"/>
                <a:gd name="T40" fmla="*/ 0 w 248"/>
                <a:gd name="T41" fmla="*/ 0 h 3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8"/>
                <a:gd name="T64" fmla="*/ 0 h 318"/>
                <a:gd name="T65" fmla="*/ 248 w 248"/>
                <a:gd name="T66" fmla="*/ 318 h 3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8" h="318">
                  <a:moveTo>
                    <a:pt x="248" y="229"/>
                  </a:moveTo>
                  <a:lnTo>
                    <a:pt x="220" y="177"/>
                  </a:lnTo>
                  <a:lnTo>
                    <a:pt x="207" y="120"/>
                  </a:lnTo>
                  <a:lnTo>
                    <a:pt x="202" y="60"/>
                  </a:lnTo>
                  <a:lnTo>
                    <a:pt x="207" y="0"/>
                  </a:lnTo>
                  <a:lnTo>
                    <a:pt x="163" y="25"/>
                  </a:lnTo>
                  <a:lnTo>
                    <a:pt x="128" y="58"/>
                  </a:lnTo>
                  <a:lnTo>
                    <a:pt x="98" y="95"/>
                  </a:lnTo>
                  <a:lnTo>
                    <a:pt x="73" y="136"/>
                  </a:lnTo>
                  <a:lnTo>
                    <a:pt x="55" y="182"/>
                  </a:lnTo>
                  <a:lnTo>
                    <a:pt x="36" y="229"/>
                  </a:lnTo>
                  <a:lnTo>
                    <a:pt x="20" y="276"/>
                  </a:lnTo>
                  <a:lnTo>
                    <a:pt x="0" y="318"/>
                  </a:lnTo>
                  <a:lnTo>
                    <a:pt x="32" y="313"/>
                  </a:lnTo>
                  <a:lnTo>
                    <a:pt x="66" y="308"/>
                  </a:lnTo>
                  <a:lnTo>
                    <a:pt x="98" y="300"/>
                  </a:lnTo>
                  <a:lnTo>
                    <a:pt x="131" y="290"/>
                  </a:lnTo>
                  <a:lnTo>
                    <a:pt x="161" y="278"/>
                  </a:lnTo>
                  <a:lnTo>
                    <a:pt x="191" y="265"/>
                  </a:lnTo>
                  <a:lnTo>
                    <a:pt x="220" y="248"/>
                  </a:lnTo>
                  <a:lnTo>
                    <a:pt x="248" y="229"/>
                  </a:lnTo>
                  <a:close/>
                </a:path>
              </a:pathLst>
            </a:custGeom>
            <a:solidFill>
              <a:srgbClr val="93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3" name="Freeform 119"/>
            <p:cNvSpPr>
              <a:spLocks/>
            </p:cNvSpPr>
            <p:nvPr/>
          </p:nvSpPr>
          <p:spPr bwMode="auto">
            <a:xfrm>
              <a:off x="684" y="3270"/>
              <a:ext cx="40" cy="53"/>
            </a:xfrm>
            <a:custGeom>
              <a:avLst/>
              <a:gdLst>
                <a:gd name="T0" fmla="*/ 0 w 160"/>
                <a:gd name="T1" fmla="*/ 0 h 210"/>
                <a:gd name="T2" fmla="*/ 0 w 160"/>
                <a:gd name="T3" fmla="*/ 0 h 210"/>
                <a:gd name="T4" fmla="*/ 0 w 160"/>
                <a:gd name="T5" fmla="*/ 0 h 210"/>
                <a:gd name="T6" fmla="*/ 0 w 160"/>
                <a:gd name="T7" fmla="*/ 0 h 210"/>
                <a:gd name="T8" fmla="*/ 0 w 160"/>
                <a:gd name="T9" fmla="*/ 0 h 210"/>
                <a:gd name="T10" fmla="*/ 0 w 160"/>
                <a:gd name="T11" fmla="*/ 0 h 210"/>
                <a:gd name="T12" fmla="*/ 0 w 160"/>
                <a:gd name="T13" fmla="*/ 0 h 210"/>
                <a:gd name="T14" fmla="*/ 0 w 160"/>
                <a:gd name="T15" fmla="*/ 0 h 210"/>
                <a:gd name="T16" fmla="*/ 0 w 160"/>
                <a:gd name="T17" fmla="*/ 0 h 210"/>
                <a:gd name="T18" fmla="*/ 0 w 160"/>
                <a:gd name="T19" fmla="*/ 0 h 210"/>
                <a:gd name="T20" fmla="*/ 0 w 160"/>
                <a:gd name="T21" fmla="*/ 0 h 210"/>
                <a:gd name="T22" fmla="*/ 0 w 160"/>
                <a:gd name="T23" fmla="*/ 0 h 210"/>
                <a:gd name="T24" fmla="*/ 0 w 160"/>
                <a:gd name="T25" fmla="*/ 0 h 210"/>
                <a:gd name="T26" fmla="*/ 0 w 160"/>
                <a:gd name="T27" fmla="*/ 0 h 210"/>
                <a:gd name="T28" fmla="*/ 0 w 160"/>
                <a:gd name="T29" fmla="*/ 0 h 210"/>
                <a:gd name="T30" fmla="*/ 0 w 160"/>
                <a:gd name="T31" fmla="*/ 0 h 210"/>
                <a:gd name="T32" fmla="*/ 0 w 160"/>
                <a:gd name="T33" fmla="*/ 0 h 210"/>
                <a:gd name="T34" fmla="*/ 0 w 160"/>
                <a:gd name="T35" fmla="*/ 0 h 210"/>
                <a:gd name="T36" fmla="*/ 0 w 160"/>
                <a:gd name="T37" fmla="*/ 0 h 210"/>
                <a:gd name="T38" fmla="*/ 0 w 160"/>
                <a:gd name="T39" fmla="*/ 0 h 210"/>
                <a:gd name="T40" fmla="*/ 0 w 160"/>
                <a:gd name="T41" fmla="*/ 0 h 2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210"/>
                <a:gd name="T65" fmla="*/ 160 w 160"/>
                <a:gd name="T66" fmla="*/ 210 h 2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210">
                  <a:moveTo>
                    <a:pt x="160" y="150"/>
                  </a:moveTo>
                  <a:lnTo>
                    <a:pt x="141" y="115"/>
                  </a:lnTo>
                  <a:lnTo>
                    <a:pt x="130" y="80"/>
                  </a:lnTo>
                  <a:lnTo>
                    <a:pt x="125" y="39"/>
                  </a:lnTo>
                  <a:lnTo>
                    <a:pt x="130" y="0"/>
                  </a:lnTo>
                  <a:lnTo>
                    <a:pt x="103" y="16"/>
                  </a:lnTo>
                  <a:lnTo>
                    <a:pt x="78" y="39"/>
                  </a:lnTo>
                  <a:lnTo>
                    <a:pt x="62" y="63"/>
                  </a:lnTo>
                  <a:lnTo>
                    <a:pt x="46" y="90"/>
                  </a:lnTo>
                  <a:lnTo>
                    <a:pt x="32" y="120"/>
                  </a:lnTo>
                  <a:lnTo>
                    <a:pt x="21" y="150"/>
                  </a:lnTo>
                  <a:lnTo>
                    <a:pt x="10" y="180"/>
                  </a:lnTo>
                  <a:lnTo>
                    <a:pt x="0" y="210"/>
                  </a:lnTo>
                  <a:lnTo>
                    <a:pt x="19" y="207"/>
                  </a:lnTo>
                  <a:lnTo>
                    <a:pt x="40" y="202"/>
                  </a:lnTo>
                  <a:lnTo>
                    <a:pt x="60" y="197"/>
                  </a:lnTo>
                  <a:lnTo>
                    <a:pt x="81" y="191"/>
                  </a:lnTo>
                  <a:lnTo>
                    <a:pt x="100" y="183"/>
                  </a:lnTo>
                  <a:lnTo>
                    <a:pt x="122" y="172"/>
                  </a:lnTo>
                  <a:lnTo>
                    <a:pt x="141" y="161"/>
                  </a:lnTo>
                  <a:lnTo>
                    <a:pt x="160" y="150"/>
                  </a:lnTo>
                  <a:close/>
                </a:path>
              </a:pathLst>
            </a:custGeom>
            <a:solidFill>
              <a:srgbClr val="6D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4" name="Freeform 120"/>
            <p:cNvSpPr>
              <a:spLocks/>
            </p:cNvSpPr>
            <p:nvPr/>
          </p:nvSpPr>
          <p:spPr bwMode="auto">
            <a:xfrm>
              <a:off x="564" y="3437"/>
              <a:ext cx="93" cy="190"/>
            </a:xfrm>
            <a:custGeom>
              <a:avLst/>
              <a:gdLst>
                <a:gd name="T0" fmla="*/ 0 w 370"/>
                <a:gd name="T1" fmla="*/ 0 h 760"/>
                <a:gd name="T2" fmla="*/ 0 w 370"/>
                <a:gd name="T3" fmla="*/ 0 h 760"/>
                <a:gd name="T4" fmla="*/ 0 w 370"/>
                <a:gd name="T5" fmla="*/ 0 h 760"/>
                <a:gd name="T6" fmla="*/ 0 w 370"/>
                <a:gd name="T7" fmla="*/ 0 h 760"/>
                <a:gd name="T8" fmla="*/ 0 w 370"/>
                <a:gd name="T9" fmla="*/ 0 h 760"/>
                <a:gd name="T10" fmla="*/ 0 w 370"/>
                <a:gd name="T11" fmla="*/ 0 h 760"/>
                <a:gd name="T12" fmla="*/ 0 w 370"/>
                <a:gd name="T13" fmla="*/ 0 h 760"/>
                <a:gd name="T14" fmla="*/ 0 w 370"/>
                <a:gd name="T15" fmla="*/ 0 h 760"/>
                <a:gd name="T16" fmla="*/ 0 w 370"/>
                <a:gd name="T17" fmla="*/ 0 h 760"/>
                <a:gd name="T18" fmla="*/ 0 w 370"/>
                <a:gd name="T19" fmla="*/ 0 h 760"/>
                <a:gd name="T20" fmla="*/ 0 w 370"/>
                <a:gd name="T21" fmla="*/ 0 h 760"/>
                <a:gd name="T22" fmla="*/ 0 w 370"/>
                <a:gd name="T23" fmla="*/ 0 h 760"/>
                <a:gd name="T24" fmla="*/ 0 w 370"/>
                <a:gd name="T25" fmla="*/ 0 h 760"/>
                <a:gd name="T26" fmla="*/ 0 w 370"/>
                <a:gd name="T27" fmla="*/ 0 h 760"/>
                <a:gd name="T28" fmla="*/ 0 w 370"/>
                <a:gd name="T29" fmla="*/ 0 h 760"/>
                <a:gd name="T30" fmla="*/ 0 w 370"/>
                <a:gd name="T31" fmla="*/ 0 h 760"/>
                <a:gd name="T32" fmla="*/ 0 w 370"/>
                <a:gd name="T33" fmla="*/ 0 h 760"/>
                <a:gd name="T34" fmla="*/ 0 w 370"/>
                <a:gd name="T35" fmla="*/ 0 h 760"/>
                <a:gd name="T36" fmla="*/ 0 w 370"/>
                <a:gd name="T37" fmla="*/ 0 h 760"/>
                <a:gd name="T38" fmla="*/ 0 w 370"/>
                <a:gd name="T39" fmla="*/ 0 h 760"/>
                <a:gd name="T40" fmla="*/ 0 w 370"/>
                <a:gd name="T41" fmla="*/ 0 h 760"/>
                <a:gd name="T42" fmla="*/ 0 w 370"/>
                <a:gd name="T43" fmla="*/ 0 h 760"/>
                <a:gd name="T44" fmla="*/ 0 w 370"/>
                <a:gd name="T45" fmla="*/ 0 h 760"/>
                <a:gd name="T46" fmla="*/ 0 w 370"/>
                <a:gd name="T47" fmla="*/ 0 h 760"/>
                <a:gd name="T48" fmla="*/ 0 w 370"/>
                <a:gd name="T49" fmla="*/ 0 h 760"/>
                <a:gd name="T50" fmla="*/ 0 w 370"/>
                <a:gd name="T51" fmla="*/ 0 h 760"/>
                <a:gd name="T52" fmla="*/ 0 w 370"/>
                <a:gd name="T53" fmla="*/ 0 h 760"/>
                <a:gd name="T54" fmla="*/ 0 w 370"/>
                <a:gd name="T55" fmla="*/ 0 h 760"/>
                <a:gd name="T56" fmla="*/ 0 w 370"/>
                <a:gd name="T57" fmla="*/ 0 h 760"/>
                <a:gd name="T58" fmla="*/ 0 w 370"/>
                <a:gd name="T59" fmla="*/ 0 h 760"/>
                <a:gd name="T60" fmla="*/ 0 w 370"/>
                <a:gd name="T61" fmla="*/ 0 h 760"/>
                <a:gd name="T62" fmla="*/ 0 w 370"/>
                <a:gd name="T63" fmla="*/ 0 h 760"/>
                <a:gd name="T64" fmla="*/ 0 w 370"/>
                <a:gd name="T65" fmla="*/ 0 h 760"/>
                <a:gd name="T66" fmla="*/ 0 w 370"/>
                <a:gd name="T67" fmla="*/ 0 h 760"/>
                <a:gd name="T68" fmla="*/ 0 w 370"/>
                <a:gd name="T69" fmla="*/ 0 h 760"/>
                <a:gd name="T70" fmla="*/ 0 w 370"/>
                <a:gd name="T71" fmla="*/ 0 h 760"/>
                <a:gd name="T72" fmla="*/ 0 w 370"/>
                <a:gd name="T73" fmla="*/ 0 h 760"/>
                <a:gd name="T74" fmla="*/ 0 w 370"/>
                <a:gd name="T75" fmla="*/ 0 h 760"/>
                <a:gd name="T76" fmla="*/ 0 w 370"/>
                <a:gd name="T77" fmla="*/ 0 h 760"/>
                <a:gd name="T78" fmla="*/ 0 w 370"/>
                <a:gd name="T79" fmla="*/ 0 h 760"/>
                <a:gd name="T80" fmla="*/ 0 w 370"/>
                <a:gd name="T81" fmla="*/ 0 h 7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0"/>
                <a:gd name="T124" fmla="*/ 0 h 760"/>
                <a:gd name="T125" fmla="*/ 370 w 370"/>
                <a:gd name="T126" fmla="*/ 760 h 7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0" h="760">
                  <a:moveTo>
                    <a:pt x="8" y="760"/>
                  </a:moveTo>
                  <a:lnTo>
                    <a:pt x="52" y="755"/>
                  </a:lnTo>
                  <a:lnTo>
                    <a:pt x="96" y="746"/>
                  </a:lnTo>
                  <a:lnTo>
                    <a:pt x="139" y="735"/>
                  </a:lnTo>
                  <a:lnTo>
                    <a:pt x="179" y="725"/>
                  </a:lnTo>
                  <a:lnTo>
                    <a:pt x="223" y="714"/>
                  </a:lnTo>
                  <a:lnTo>
                    <a:pt x="264" y="700"/>
                  </a:lnTo>
                  <a:lnTo>
                    <a:pt x="305" y="684"/>
                  </a:lnTo>
                  <a:lnTo>
                    <a:pt x="343" y="665"/>
                  </a:lnTo>
                  <a:lnTo>
                    <a:pt x="351" y="659"/>
                  </a:lnTo>
                  <a:lnTo>
                    <a:pt x="356" y="654"/>
                  </a:lnTo>
                  <a:lnTo>
                    <a:pt x="363" y="649"/>
                  </a:lnTo>
                  <a:lnTo>
                    <a:pt x="370" y="640"/>
                  </a:lnTo>
                  <a:lnTo>
                    <a:pt x="330" y="615"/>
                  </a:lnTo>
                  <a:lnTo>
                    <a:pt x="308" y="589"/>
                  </a:lnTo>
                  <a:lnTo>
                    <a:pt x="300" y="555"/>
                  </a:lnTo>
                  <a:lnTo>
                    <a:pt x="300" y="520"/>
                  </a:lnTo>
                  <a:lnTo>
                    <a:pt x="305" y="488"/>
                  </a:lnTo>
                  <a:lnTo>
                    <a:pt x="313" y="452"/>
                  </a:lnTo>
                  <a:lnTo>
                    <a:pt x="313" y="422"/>
                  </a:lnTo>
                  <a:lnTo>
                    <a:pt x="308" y="396"/>
                  </a:lnTo>
                  <a:lnTo>
                    <a:pt x="291" y="368"/>
                  </a:lnTo>
                  <a:lnTo>
                    <a:pt x="278" y="343"/>
                  </a:lnTo>
                  <a:lnTo>
                    <a:pt x="267" y="316"/>
                  </a:lnTo>
                  <a:lnTo>
                    <a:pt x="264" y="283"/>
                  </a:lnTo>
                  <a:lnTo>
                    <a:pt x="275" y="237"/>
                  </a:lnTo>
                  <a:lnTo>
                    <a:pt x="294" y="194"/>
                  </a:lnTo>
                  <a:lnTo>
                    <a:pt x="310" y="147"/>
                  </a:lnTo>
                  <a:lnTo>
                    <a:pt x="308" y="96"/>
                  </a:lnTo>
                  <a:lnTo>
                    <a:pt x="297" y="71"/>
                  </a:lnTo>
                  <a:lnTo>
                    <a:pt x="283" y="46"/>
                  </a:lnTo>
                  <a:lnTo>
                    <a:pt x="275" y="25"/>
                  </a:lnTo>
                  <a:lnTo>
                    <a:pt x="275" y="0"/>
                  </a:lnTo>
                  <a:lnTo>
                    <a:pt x="207" y="71"/>
                  </a:lnTo>
                  <a:lnTo>
                    <a:pt x="147" y="156"/>
                  </a:lnTo>
                  <a:lnTo>
                    <a:pt x="98" y="248"/>
                  </a:lnTo>
                  <a:lnTo>
                    <a:pt x="57" y="349"/>
                  </a:lnTo>
                  <a:lnTo>
                    <a:pt x="25" y="455"/>
                  </a:lnTo>
                  <a:lnTo>
                    <a:pt x="8" y="559"/>
                  </a:lnTo>
                  <a:lnTo>
                    <a:pt x="0" y="663"/>
                  </a:lnTo>
                  <a:lnTo>
                    <a:pt x="8" y="760"/>
                  </a:lnTo>
                  <a:close/>
                </a:path>
              </a:pathLst>
            </a:custGeom>
            <a:solidFill>
              <a:srgbClr val="828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5" name="Freeform 121"/>
            <p:cNvSpPr>
              <a:spLocks/>
            </p:cNvSpPr>
            <p:nvPr/>
          </p:nvSpPr>
          <p:spPr bwMode="auto">
            <a:xfrm>
              <a:off x="406" y="3508"/>
              <a:ext cx="305" cy="155"/>
            </a:xfrm>
            <a:custGeom>
              <a:avLst/>
              <a:gdLst>
                <a:gd name="T0" fmla="*/ 0 w 1218"/>
                <a:gd name="T1" fmla="*/ 0 h 622"/>
                <a:gd name="T2" fmla="*/ 0 w 1218"/>
                <a:gd name="T3" fmla="*/ 0 h 622"/>
                <a:gd name="T4" fmla="*/ 0 w 1218"/>
                <a:gd name="T5" fmla="*/ 0 h 622"/>
                <a:gd name="T6" fmla="*/ 0 w 1218"/>
                <a:gd name="T7" fmla="*/ 0 h 622"/>
                <a:gd name="T8" fmla="*/ 0 w 1218"/>
                <a:gd name="T9" fmla="*/ 0 h 622"/>
                <a:gd name="T10" fmla="*/ 0 w 1218"/>
                <a:gd name="T11" fmla="*/ 0 h 622"/>
                <a:gd name="T12" fmla="*/ 0 w 1218"/>
                <a:gd name="T13" fmla="*/ 0 h 622"/>
                <a:gd name="T14" fmla="*/ 0 w 1218"/>
                <a:gd name="T15" fmla="*/ 0 h 622"/>
                <a:gd name="T16" fmla="*/ 0 w 1218"/>
                <a:gd name="T17" fmla="*/ 0 h 622"/>
                <a:gd name="T18" fmla="*/ 0 w 1218"/>
                <a:gd name="T19" fmla="*/ 0 h 622"/>
                <a:gd name="T20" fmla="*/ 0 w 1218"/>
                <a:gd name="T21" fmla="*/ 0 h 622"/>
                <a:gd name="T22" fmla="*/ 0 w 1218"/>
                <a:gd name="T23" fmla="*/ 0 h 622"/>
                <a:gd name="T24" fmla="*/ 0 w 1218"/>
                <a:gd name="T25" fmla="*/ 0 h 622"/>
                <a:gd name="T26" fmla="*/ 0 w 1218"/>
                <a:gd name="T27" fmla="*/ 0 h 622"/>
                <a:gd name="T28" fmla="*/ 0 w 1218"/>
                <a:gd name="T29" fmla="*/ 0 h 622"/>
                <a:gd name="T30" fmla="*/ 0 w 1218"/>
                <a:gd name="T31" fmla="*/ 0 h 622"/>
                <a:gd name="T32" fmla="*/ 0 w 1218"/>
                <a:gd name="T33" fmla="*/ 0 h 622"/>
                <a:gd name="T34" fmla="*/ 0 w 1218"/>
                <a:gd name="T35" fmla="*/ 0 h 622"/>
                <a:gd name="T36" fmla="*/ 0 w 1218"/>
                <a:gd name="T37" fmla="*/ 0 h 622"/>
                <a:gd name="T38" fmla="*/ 0 w 1218"/>
                <a:gd name="T39" fmla="*/ 0 h 622"/>
                <a:gd name="T40" fmla="*/ 0 w 1218"/>
                <a:gd name="T41" fmla="*/ 0 h 622"/>
                <a:gd name="T42" fmla="*/ 0 w 1218"/>
                <a:gd name="T43" fmla="*/ 0 h 622"/>
                <a:gd name="T44" fmla="*/ 0 w 1218"/>
                <a:gd name="T45" fmla="*/ 0 h 622"/>
                <a:gd name="T46" fmla="*/ 0 w 1218"/>
                <a:gd name="T47" fmla="*/ 0 h 622"/>
                <a:gd name="T48" fmla="*/ 0 w 1218"/>
                <a:gd name="T49" fmla="*/ 0 h 622"/>
                <a:gd name="T50" fmla="*/ 0 w 1218"/>
                <a:gd name="T51" fmla="*/ 0 h 622"/>
                <a:gd name="T52" fmla="*/ 0 w 1218"/>
                <a:gd name="T53" fmla="*/ 0 h 622"/>
                <a:gd name="T54" fmla="*/ 0 w 1218"/>
                <a:gd name="T55" fmla="*/ 0 h 622"/>
                <a:gd name="T56" fmla="*/ 0 w 1218"/>
                <a:gd name="T57" fmla="*/ 0 h 622"/>
                <a:gd name="T58" fmla="*/ 0 w 1218"/>
                <a:gd name="T59" fmla="*/ 0 h 622"/>
                <a:gd name="T60" fmla="*/ 0 w 1218"/>
                <a:gd name="T61" fmla="*/ 0 h 622"/>
                <a:gd name="T62" fmla="*/ 0 w 1218"/>
                <a:gd name="T63" fmla="*/ 0 h 622"/>
                <a:gd name="T64" fmla="*/ 0 w 1218"/>
                <a:gd name="T65" fmla="*/ 0 h 622"/>
                <a:gd name="T66" fmla="*/ 0 w 1218"/>
                <a:gd name="T67" fmla="*/ 0 h 622"/>
                <a:gd name="T68" fmla="*/ 0 w 1218"/>
                <a:gd name="T69" fmla="*/ 0 h 622"/>
                <a:gd name="T70" fmla="*/ 0 w 1218"/>
                <a:gd name="T71" fmla="*/ 0 h 622"/>
                <a:gd name="T72" fmla="*/ 0 w 1218"/>
                <a:gd name="T73" fmla="*/ 0 h 622"/>
                <a:gd name="T74" fmla="*/ 0 w 1218"/>
                <a:gd name="T75" fmla="*/ 0 h 6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8"/>
                <a:gd name="T115" fmla="*/ 0 h 622"/>
                <a:gd name="T116" fmla="*/ 1218 w 1218"/>
                <a:gd name="T117" fmla="*/ 622 h 6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8" h="622">
                  <a:moveTo>
                    <a:pt x="1030" y="272"/>
                  </a:moveTo>
                  <a:lnTo>
                    <a:pt x="1013" y="272"/>
                  </a:lnTo>
                  <a:lnTo>
                    <a:pt x="1000" y="270"/>
                  </a:lnTo>
                  <a:lnTo>
                    <a:pt x="988" y="267"/>
                  </a:lnTo>
                  <a:lnTo>
                    <a:pt x="975" y="267"/>
                  </a:lnTo>
                  <a:lnTo>
                    <a:pt x="975" y="284"/>
                  </a:lnTo>
                  <a:lnTo>
                    <a:pt x="981" y="300"/>
                  </a:lnTo>
                  <a:lnTo>
                    <a:pt x="988" y="314"/>
                  </a:lnTo>
                  <a:lnTo>
                    <a:pt x="1005" y="322"/>
                  </a:lnTo>
                  <a:lnTo>
                    <a:pt x="1016" y="325"/>
                  </a:lnTo>
                  <a:lnTo>
                    <a:pt x="1027" y="330"/>
                  </a:lnTo>
                  <a:lnTo>
                    <a:pt x="1036" y="336"/>
                  </a:lnTo>
                  <a:lnTo>
                    <a:pt x="1041" y="346"/>
                  </a:lnTo>
                  <a:lnTo>
                    <a:pt x="1041" y="371"/>
                  </a:lnTo>
                  <a:lnTo>
                    <a:pt x="1024" y="390"/>
                  </a:lnTo>
                  <a:lnTo>
                    <a:pt x="1002" y="406"/>
                  </a:lnTo>
                  <a:lnTo>
                    <a:pt x="981" y="422"/>
                  </a:lnTo>
                  <a:lnTo>
                    <a:pt x="945" y="439"/>
                  </a:lnTo>
                  <a:lnTo>
                    <a:pt x="905" y="452"/>
                  </a:lnTo>
                  <a:lnTo>
                    <a:pt x="864" y="466"/>
                  </a:lnTo>
                  <a:lnTo>
                    <a:pt x="820" y="480"/>
                  </a:lnTo>
                  <a:lnTo>
                    <a:pt x="776" y="493"/>
                  </a:lnTo>
                  <a:lnTo>
                    <a:pt x="730" y="502"/>
                  </a:lnTo>
                  <a:lnTo>
                    <a:pt x="681" y="509"/>
                  </a:lnTo>
                  <a:lnTo>
                    <a:pt x="635" y="516"/>
                  </a:lnTo>
                  <a:lnTo>
                    <a:pt x="586" y="518"/>
                  </a:lnTo>
                  <a:lnTo>
                    <a:pt x="539" y="521"/>
                  </a:lnTo>
                  <a:lnTo>
                    <a:pt x="493" y="518"/>
                  </a:lnTo>
                  <a:lnTo>
                    <a:pt x="447" y="512"/>
                  </a:lnTo>
                  <a:lnTo>
                    <a:pt x="403" y="502"/>
                  </a:lnTo>
                  <a:lnTo>
                    <a:pt x="362" y="488"/>
                  </a:lnTo>
                  <a:lnTo>
                    <a:pt x="322" y="472"/>
                  </a:lnTo>
                  <a:lnTo>
                    <a:pt x="286" y="450"/>
                  </a:lnTo>
                  <a:lnTo>
                    <a:pt x="265" y="436"/>
                  </a:lnTo>
                  <a:lnTo>
                    <a:pt x="242" y="422"/>
                  </a:lnTo>
                  <a:lnTo>
                    <a:pt x="226" y="403"/>
                  </a:lnTo>
                  <a:lnTo>
                    <a:pt x="226" y="376"/>
                  </a:lnTo>
                  <a:lnTo>
                    <a:pt x="221" y="286"/>
                  </a:lnTo>
                  <a:lnTo>
                    <a:pt x="221" y="194"/>
                  </a:lnTo>
                  <a:lnTo>
                    <a:pt x="224" y="101"/>
                  </a:lnTo>
                  <a:lnTo>
                    <a:pt x="229" y="12"/>
                  </a:lnTo>
                  <a:lnTo>
                    <a:pt x="219" y="7"/>
                  </a:lnTo>
                  <a:lnTo>
                    <a:pt x="205" y="7"/>
                  </a:lnTo>
                  <a:lnTo>
                    <a:pt x="194" y="7"/>
                  </a:lnTo>
                  <a:lnTo>
                    <a:pt x="180" y="0"/>
                  </a:lnTo>
                  <a:lnTo>
                    <a:pt x="104" y="12"/>
                  </a:lnTo>
                  <a:lnTo>
                    <a:pt x="49" y="42"/>
                  </a:lnTo>
                  <a:lnTo>
                    <a:pt x="14" y="90"/>
                  </a:lnTo>
                  <a:lnTo>
                    <a:pt x="0" y="153"/>
                  </a:lnTo>
                  <a:lnTo>
                    <a:pt x="0" y="221"/>
                  </a:lnTo>
                  <a:lnTo>
                    <a:pt x="12" y="292"/>
                  </a:lnTo>
                  <a:lnTo>
                    <a:pt x="35" y="357"/>
                  </a:lnTo>
                  <a:lnTo>
                    <a:pt x="65" y="417"/>
                  </a:lnTo>
                  <a:lnTo>
                    <a:pt x="120" y="461"/>
                  </a:lnTo>
                  <a:lnTo>
                    <a:pt x="178" y="496"/>
                  </a:lnTo>
                  <a:lnTo>
                    <a:pt x="242" y="529"/>
                  </a:lnTo>
                  <a:lnTo>
                    <a:pt x="308" y="559"/>
                  </a:lnTo>
                  <a:lnTo>
                    <a:pt x="378" y="581"/>
                  </a:lnTo>
                  <a:lnTo>
                    <a:pt x="452" y="599"/>
                  </a:lnTo>
                  <a:lnTo>
                    <a:pt x="528" y="610"/>
                  </a:lnTo>
                  <a:lnTo>
                    <a:pt x="605" y="619"/>
                  </a:lnTo>
                  <a:lnTo>
                    <a:pt x="681" y="622"/>
                  </a:lnTo>
                  <a:lnTo>
                    <a:pt x="758" y="619"/>
                  </a:lnTo>
                  <a:lnTo>
                    <a:pt x="834" y="610"/>
                  </a:lnTo>
                  <a:lnTo>
                    <a:pt x="907" y="597"/>
                  </a:lnTo>
                  <a:lnTo>
                    <a:pt x="978" y="581"/>
                  </a:lnTo>
                  <a:lnTo>
                    <a:pt x="1046" y="556"/>
                  </a:lnTo>
                  <a:lnTo>
                    <a:pt x="1112" y="529"/>
                  </a:lnTo>
                  <a:lnTo>
                    <a:pt x="1172" y="493"/>
                  </a:lnTo>
                  <a:lnTo>
                    <a:pt x="1202" y="439"/>
                  </a:lnTo>
                  <a:lnTo>
                    <a:pt x="1218" y="398"/>
                  </a:lnTo>
                  <a:lnTo>
                    <a:pt x="1218" y="366"/>
                  </a:lnTo>
                  <a:lnTo>
                    <a:pt x="1202" y="338"/>
                  </a:lnTo>
                  <a:lnTo>
                    <a:pt x="1174" y="320"/>
                  </a:lnTo>
                  <a:lnTo>
                    <a:pt x="1136" y="302"/>
                  </a:lnTo>
                  <a:lnTo>
                    <a:pt x="1087" y="290"/>
                  </a:lnTo>
                  <a:lnTo>
                    <a:pt x="1030" y="272"/>
                  </a:lnTo>
                  <a:close/>
                </a:path>
              </a:pathLst>
            </a:custGeom>
            <a:solidFill>
              <a:srgbClr val="ADA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6" name="Freeform 122"/>
            <p:cNvSpPr>
              <a:spLocks/>
            </p:cNvSpPr>
            <p:nvPr/>
          </p:nvSpPr>
          <p:spPr bwMode="auto">
            <a:xfrm>
              <a:off x="202" y="3630"/>
              <a:ext cx="765" cy="418"/>
            </a:xfrm>
            <a:custGeom>
              <a:avLst/>
              <a:gdLst>
                <a:gd name="T0" fmla="*/ 0 w 3060"/>
                <a:gd name="T1" fmla="*/ 0 h 1672"/>
                <a:gd name="T2" fmla="*/ 0 w 3060"/>
                <a:gd name="T3" fmla="*/ 0 h 1672"/>
                <a:gd name="T4" fmla="*/ 0 w 3060"/>
                <a:gd name="T5" fmla="*/ 0 h 1672"/>
                <a:gd name="T6" fmla="*/ 0 w 3060"/>
                <a:gd name="T7" fmla="*/ 0 h 1672"/>
                <a:gd name="T8" fmla="*/ 0 w 3060"/>
                <a:gd name="T9" fmla="*/ 0 h 1672"/>
                <a:gd name="T10" fmla="*/ 0 w 3060"/>
                <a:gd name="T11" fmla="*/ 0 h 1672"/>
                <a:gd name="T12" fmla="*/ 0 w 3060"/>
                <a:gd name="T13" fmla="*/ 0 h 1672"/>
                <a:gd name="T14" fmla="*/ 0 w 3060"/>
                <a:gd name="T15" fmla="*/ 0 h 1672"/>
                <a:gd name="T16" fmla="*/ 0 w 3060"/>
                <a:gd name="T17" fmla="*/ 0 h 1672"/>
                <a:gd name="T18" fmla="*/ 0 w 3060"/>
                <a:gd name="T19" fmla="*/ 0 h 1672"/>
                <a:gd name="T20" fmla="*/ 0 w 3060"/>
                <a:gd name="T21" fmla="*/ 0 h 1672"/>
                <a:gd name="T22" fmla="*/ 0 w 3060"/>
                <a:gd name="T23" fmla="*/ 0 h 1672"/>
                <a:gd name="T24" fmla="*/ 0 w 3060"/>
                <a:gd name="T25" fmla="*/ 0 h 1672"/>
                <a:gd name="T26" fmla="*/ 0 w 3060"/>
                <a:gd name="T27" fmla="*/ 0 h 1672"/>
                <a:gd name="T28" fmla="*/ 0 w 3060"/>
                <a:gd name="T29" fmla="*/ 0 h 1672"/>
                <a:gd name="T30" fmla="*/ 0 w 3060"/>
                <a:gd name="T31" fmla="*/ 0 h 1672"/>
                <a:gd name="T32" fmla="*/ 0 w 3060"/>
                <a:gd name="T33" fmla="*/ 0 h 1672"/>
                <a:gd name="T34" fmla="*/ 0 w 3060"/>
                <a:gd name="T35" fmla="*/ 0 h 1672"/>
                <a:gd name="T36" fmla="*/ 0 w 3060"/>
                <a:gd name="T37" fmla="*/ 0 h 1672"/>
                <a:gd name="T38" fmla="*/ 0 w 3060"/>
                <a:gd name="T39" fmla="*/ 0 h 1672"/>
                <a:gd name="T40" fmla="*/ 0 w 3060"/>
                <a:gd name="T41" fmla="*/ 0 h 1672"/>
                <a:gd name="T42" fmla="*/ 0 w 3060"/>
                <a:gd name="T43" fmla="*/ 0 h 1672"/>
                <a:gd name="T44" fmla="*/ 0 w 3060"/>
                <a:gd name="T45" fmla="*/ 0 h 1672"/>
                <a:gd name="T46" fmla="*/ 0 w 3060"/>
                <a:gd name="T47" fmla="*/ 0 h 1672"/>
                <a:gd name="T48" fmla="*/ 0 w 3060"/>
                <a:gd name="T49" fmla="*/ 0 h 1672"/>
                <a:gd name="T50" fmla="*/ 0 w 3060"/>
                <a:gd name="T51" fmla="*/ 0 h 1672"/>
                <a:gd name="T52" fmla="*/ 0 w 3060"/>
                <a:gd name="T53" fmla="*/ 0 h 1672"/>
                <a:gd name="T54" fmla="*/ 0 w 3060"/>
                <a:gd name="T55" fmla="*/ 0 h 1672"/>
                <a:gd name="T56" fmla="*/ 0 w 3060"/>
                <a:gd name="T57" fmla="*/ 0 h 1672"/>
                <a:gd name="T58" fmla="*/ 0 w 3060"/>
                <a:gd name="T59" fmla="*/ 0 h 1672"/>
                <a:gd name="T60" fmla="*/ 0 w 3060"/>
                <a:gd name="T61" fmla="*/ 0 h 1672"/>
                <a:gd name="T62" fmla="*/ 0 w 3060"/>
                <a:gd name="T63" fmla="*/ 0 h 1672"/>
                <a:gd name="T64" fmla="*/ 0 w 3060"/>
                <a:gd name="T65" fmla="*/ 0 h 1672"/>
                <a:gd name="T66" fmla="*/ 0 w 3060"/>
                <a:gd name="T67" fmla="*/ 0 h 1672"/>
                <a:gd name="T68" fmla="*/ 0 w 3060"/>
                <a:gd name="T69" fmla="*/ 0 h 1672"/>
                <a:gd name="T70" fmla="*/ 0 w 3060"/>
                <a:gd name="T71" fmla="*/ 0 h 1672"/>
                <a:gd name="T72" fmla="*/ 0 w 3060"/>
                <a:gd name="T73" fmla="*/ 0 h 1672"/>
                <a:gd name="T74" fmla="*/ 0 w 3060"/>
                <a:gd name="T75" fmla="*/ 0 h 1672"/>
                <a:gd name="T76" fmla="*/ 0 w 3060"/>
                <a:gd name="T77" fmla="*/ 0 h 1672"/>
                <a:gd name="T78" fmla="*/ 0 w 3060"/>
                <a:gd name="T79" fmla="*/ 0 h 1672"/>
                <a:gd name="T80" fmla="*/ 0 w 3060"/>
                <a:gd name="T81" fmla="*/ 0 h 1672"/>
                <a:gd name="T82" fmla="*/ 0 w 3060"/>
                <a:gd name="T83" fmla="*/ 0 h 1672"/>
                <a:gd name="T84" fmla="*/ 0 w 3060"/>
                <a:gd name="T85" fmla="*/ 0 h 1672"/>
                <a:gd name="T86" fmla="*/ 0 w 3060"/>
                <a:gd name="T87" fmla="*/ 0 h 1672"/>
                <a:gd name="T88" fmla="*/ 0 w 3060"/>
                <a:gd name="T89" fmla="*/ 0 h 1672"/>
                <a:gd name="T90" fmla="*/ 0 w 3060"/>
                <a:gd name="T91" fmla="*/ 0 h 1672"/>
                <a:gd name="T92" fmla="*/ 0 w 3060"/>
                <a:gd name="T93" fmla="*/ 0 h 1672"/>
                <a:gd name="T94" fmla="*/ 0 w 3060"/>
                <a:gd name="T95" fmla="*/ 0 h 1672"/>
                <a:gd name="T96" fmla="*/ 0 w 3060"/>
                <a:gd name="T97" fmla="*/ 0 h 1672"/>
                <a:gd name="T98" fmla="*/ 0 w 3060"/>
                <a:gd name="T99" fmla="*/ 0 h 1672"/>
                <a:gd name="T100" fmla="*/ 0 w 3060"/>
                <a:gd name="T101" fmla="*/ 0 h 1672"/>
                <a:gd name="T102" fmla="*/ 0 w 3060"/>
                <a:gd name="T103" fmla="*/ 0 h 16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60"/>
                <a:gd name="T157" fmla="*/ 0 h 1672"/>
                <a:gd name="T158" fmla="*/ 3060 w 3060"/>
                <a:gd name="T159" fmla="*/ 1672 h 16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60" h="1672">
                  <a:moveTo>
                    <a:pt x="25" y="610"/>
                  </a:moveTo>
                  <a:lnTo>
                    <a:pt x="5" y="673"/>
                  </a:lnTo>
                  <a:lnTo>
                    <a:pt x="0" y="738"/>
                  </a:lnTo>
                  <a:lnTo>
                    <a:pt x="11" y="803"/>
                  </a:lnTo>
                  <a:lnTo>
                    <a:pt x="38" y="863"/>
                  </a:lnTo>
                  <a:lnTo>
                    <a:pt x="43" y="880"/>
                  </a:lnTo>
                  <a:lnTo>
                    <a:pt x="90" y="931"/>
                  </a:lnTo>
                  <a:lnTo>
                    <a:pt x="138" y="977"/>
                  </a:lnTo>
                  <a:lnTo>
                    <a:pt x="191" y="1024"/>
                  </a:lnTo>
                  <a:lnTo>
                    <a:pt x="244" y="1067"/>
                  </a:lnTo>
                  <a:lnTo>
                    <a:pt x="299" y="1108"/>
                  </a:lnTo>
                  <a:lnTo>
                    <a:pt x="354" y="1149"/>
                  </a:lnTo>
                  <a:lnTo>
                    <a:pt x="408" y="1190"/>
                  </a:lnTo>
                  <a:lnTo>
                    <a:pt x="463" y="1234"/>
                  </a:lnTo>
                  <a:lnTo>
                    <a:pt x="511" y="1271"/>
                  </a:lnTo>
                  <a:lnTo>
                    <a:pt x="561" y="1307"/>
                  </a:lnTo>
                  <a:lnTo>
                    <a:pt x="612" y="1340"/>
                  </a:lnTo>
                  <a:lnTo>
                    <a:pt x="661" y="1370"/>
                  </a:lnTo>
                  <a:lnTo>
                    <a:pt x="713" y="1400"/>
                  </a:lnTo>
                  <a:lnTo>
                    <a:pt x="768" y="1430"/>
                  </a:lnTo>
                  <a:lnTo>
                    <a:pt x="819" y="1457"/>
                  </a:lnTo>
                  <a:lnTo>
                    <a:pt x="874" y="1481"/>
                  </a:lnTo>
                  <a:lnTo>
                    <a:pt x="928" y="1506"/>
                  </a:lnTo>
                  <a:lnTo>
                    <a:pt x="983" y="1531"/>
                  </a:lnTo>
                  <a:lnTo>
                    <a:pt x="1038" y="1555"/>
                  </a:lnTo>
                  <a:lnTo>
                    <a:pt x="1095" y="1577"/>
                  </a:lnTo>
                  <a:lnTo>
                    <a:pt x="1149" y="1601"/>
                  </a:lnTo>
                  <a:lnTo>
                    <a:pt x="1204" y="1623"/>
                  </a:lnTo>
                  <a:lnTo>
                    <a:pt x="1261" y="1647"/>
                  </a:lnTo>
                  <a:lnTo>
                    <a:pt x="1315" y="1672"/>
                  </a:lnTo>
                  <a:lnTo>
                    <a:pt x="1347" y="1614"/>
                  </a:lnTo>
                  <a:lnTo>
                    <a:pt x="1388" y="1566"/>
                  </a:lnTo>
                  <a:lnTo>
                    <a:pt x="1434" y="1525"/>
                  </a:lnTo>
                  <a:lnTo>
                    <a:pt x="1487" y="1495"/>
                  </a:lnTo>
                  <a:lnTo>
                    <a:pt x="1544" y="1478"/>
                  </a:lnTo>
                  <a:lnTo>
                    <a:pt x="1604" y="1476"/>
                  </a:lnTo>
                  <a:lnTo>
                    <a:pt x="1669" y="1490"/>
                  </a:lnTo>
                  <a:lnTo>
                    <a:pt x="1734" y="1520"/>
                  </a:lnTo>
                  <a:lnTo>
                    <a:pt x="1811" y="1568"/>
                  </a:lnTo>
                  <a:lnTo>
                    <a:pt x="1857" y="1508"/>
                  </a:lnTo>
                  <a:lnTo>
                    <a:pt x="1903" y="1448"/>
                  </a:lnTo>
                  <a:lnTo>
                    <a:pt x="1955" y="1389"/>
                  </a:lnTo>
                  <a:lnTo>
                    <a:pt x="2007" y="1331"/>
                  </a:lnTo>
                  <a:lnTo>
                    <a:pt x="2058" y="1274"/>
                  </a:lnTo>
                  <a:lnTo>
                    <a:pt x="2115" y="1220"/>
                  </a:lnTo>
                  <a:lnTo>
                    <a:pt x="2173" y="1165"/>
                  </a:lnTo>
                  <a:lnTo>
                    <a:pt x="2233" y="1117"/>
                  </a:lnTo>
                  <a:lnTo>
                    <a:pt x="2295" y="1067"/>
                  </a:lnTo>
                  <a:lnTo>
                    <a:pt x="2358" y="1024"/>
                  </a:lnTo>
                  <a:lnTo>
                    <a:pt x="2423" y="983"/>
                  </a:lnTo>
                  <a:lnTo>
                    <a:pt x="2488" y="945"/>
                  </a:lnTo>
                  <a:lnTo>
                    <a:pt x="2557" y="912"/>
                  </a:lnTo>
                  <a:lnTo>
                    <a:pt x="2627" y="882"/>
                  </a:lnTo>
                  <a:lnTo>
                    <a:pt x="2698" y="857"/>
                  </a:lnTo>
                  <a:lnTo>
                    <a:pt x="2772" y="839"/>
                  </a:lnTo>
                  <a:lnTo>
                    <a:pt x="2804" y="833"/>
                  </a:lnTo>
                  <a:lnTo>
                    <a:pt x="2834" y="831"/>
                  </a:lnTo>
                  <a:lnTo>
                    <a:pt x="2864" y="827"/>
                  </a:lnTo>
                  <a:lnTo>
                    <a:pt x="2896" y="827"/>
                  </a:lnTo>
                  <a:lnTo>
                    <a:pt x="2926" y="827"/>
                  </a:lnTo>
                  <a:lnTo>
                    <a:pt x="2956" y="827"/>
                  </a:lnTo>
                  <a:lnTo>
                    <a:pt x="2986" y="827"/>
                  </a:lnTo>
                  <a:lnTo>
                    <a:pt x="3020" y="827"/>
                  </a:lnTo>
                  <a:lnTo>
                    <a:pt x="3027" y="801"/>
                  </a:lnTo>
                  <a:lnTo>
                    <a:pt x="3036" y="776"/>
                  </a:lnTo>
                  <a:lnTo>
                    <a:pt x="3046" y="751"/>
                  </a:lnTo>
                  <a:lnTo>
                    <a:pt x="3060" y="730"/>
                  </a:lnTo>
                  <a:lnTo>
                    <a:pt x="3027" y="686"/>
                  </a:lnTo>
                  <a:lnTo>
                    <a:pt x="2990" y="643"/>
                  </a:lnTo>
                  <a:lnTo>
                    <a:pt x="2954" y="602"/>
                  </a:lnTo>
                  <a:lnTo>
                    <a:pt x="2916" y="564"/>
                  </a:lnTo>
                  <a:lnTo>
                    <a:pt x="2875" y="525"/>
                  </a:lnTo>
                  <a:lnTo>
                    <a:pt x="2834" y="490"/>
                  </a:lnTo>
                  <a:lnTo>
                    <a:pt x="2790" y="454"/>
                  </a:lnTo>
                  <a:lnTo>
                    <a:pt x="2750" y="422"/>
                  </a:lnTo>
                  <a:lnTo>
                    <a:pt x="2703" y="392"/>
                  </a:lnTo>
                  <a:lnTo>
                    <a:pt x="2660" y="362"/>
                  </a:lnTo>
                  <a:lnTo>
                    <a:pt x="2613" y="332"/>
                  </a:lnTo>
                  <a:lnTo>
                    <a:pt x="2571" y="305"/>
                  </a:lnTo>
                  <a:lnTo>
                    <a:pt x="2523" y="277"/>
                  </a:lnTo>
                  <a:lnTo>
                    <a:pt x="2475" y="251"/>
                  </a:lnTo>
                  <a:lnTo>
                    <a:pt x="2429" y="226"/>
                  </a:lnTo>
                  <a:lnTo>
                    <a:pt x="2382" y="201"/>
                  </a:lnTo>
                  <a:lnTo>
                    <a:pt x="2334" y="180"/>
                  </a:lnTo>
                  <a:lnTo>
                    <a:pt x="2284" y="157"/>
                  </a:lnTo>
                  <a:lnTo>
                    <a:pt x="2233" y="139"/>
                  </a:lnTo>
                  <a:lnTo>
                    <a:pt x="2184" y="122"/>
                  </a:lnTo>
                  <a:lnTo>
                    <a:pt x="2132" y="106"/>
                  </a:lnTo>
                  <a:lnTo>
                    <a:pt x="2080" y="90"/>
                  </a:lnTo>
                  <a:lnTo>
                    <a:pt x="2031" y="74"/>
                  </a:lnTo>
                  <a:lnTo>
                    <a:pt x="1979" y="60"/>
                  </a:lnTo>
                  <a:lnTo>
                    <a:pt x="1973" y="63"/>
                  </a:lnTo>
                  <a:lnTo>
                    <a:pt x="1968" y="65"/>
                  </a:lnTo>
                  <a:lnTo>
                    <a:pt x="1966" y="71"/>
                  </a:lnTo>
                  <a:lnTo>
                    <a:pt x="1961" y="76"/>
                  </a:lnTo>
                  <a:lnTo>
                    <a:pt x="2009" y="87"/>
                  </a:lnTo>
                  <a:lnTo>
                    <a:pt x="2053" y="95"/>
                  </a:lnTo>
                  <a:lnTo>
                    <a:pt x="2097" y="106"/>
                  </a:lnTo>
                  <a:lnTo>
                    <a:pt x="2134" y="120"/>
                  </a:lnTo>
                  <a:lnTo>
                    <a:pt x="2170" y="134"/>
                  </a:lnTo>
                  <a:lnTo>
                    <a:pt x="2203" y="145"/>
                  </a:lnTo>
                  <a:lnTo>
                    <a:pt x="2233" y="161"/>
                  </a:lnTo>
                  <a:lnTo>
                    <a:pt x="2263" y="175"/>
                  </a:lnTo>
                  <a:lnTo>
                    <a:pt x="2290" y="191"/>
                  </a:lnTo>
                  <a:lnTo>
                    <a:pt x="2317" y="207"/>
                  </a:lnTo>
                  <a:lnTo>
                    <a:pt x="2341" y="223"/>
                  </a:lnTo>
                  <a:lnTo>
                    <a:pt x="2366" y="240"/>
                  </a:lnTo>
                  <a:lnTo>
                    <a:pt x="2387" y="256"/>
                  </a:lnTo>
                  <a:lnTo>
                    <a:pt x="2412" y="275"/>
                  </a:lnTo>
                  <a:lnTo>
                    <a:pt x="2434" y="294"/>
                  </a:lnTo>
                  <a:lnTo>
                    <a:pt x="2459" y="313"/>
                  </a:lnTo>
                  <a:lnTo>
                    <a:pt x="2491" y="316"/>
                  </a:lnTo>
                  <a:lnTo>
                    <a:pt x="2532" y="321"/>
                  </a:lnTo>
                  <a:lnTo>
                    <a:pt x="2573" y="335"/>
                  </a:lnTo>
                  <a:lnTo>
                    <a:pt x="2613" y="354"/>
                  </a:lnTo>
                  <a:lnTo>
                    <a:pt x="2649" y="378"/>
                  </a:lnTo>
                  <a:lnTo>
                    <a:pt x="2673" y="411"/>
                  </a:lnTo>
                  <a:lnTo>
                    <a:pt x="2682" y="447"/>
                  </a:lnTo>
                  <a:lnTo>
                    <a:pt x="2673" y="490"/>
                  </a:lnTo>
                  <a:lnTo>
                    <a:pt x="2666" y="504"/>
                  </a:lnTo>
                  <a:lnTo>
                    <a:pt x="2654" y="514"/>
                  </a:lnTo>
                  <a:lnTo>
                    <a:pt x="2643" y="523"/>
                  </a:lnTo>
                  <a:lnTo>
                    <a:pt x="2631" y="530"/>
                  </a:lnTo>
                  <a:lnTo>
                    <a:pt x="2613" y="537"/>
                  </a:lnTo>
                  <a:lnTo>
                    <a:pt x="2601" y="542"/>
                  </a:lnTo>
                  <a:lnTo>
                    <a:pt x="2583" y="548"/>
                  </a:lnTo>
                  <a:lnTo>
                    <a:pt x="2567" y="550"/>
                  </a:lnTo>
                  <a:lnTo>
                    <a:pt x="2565" y="572"/>
                  </a:lnTo>
                  <a:lnTo>
                    <a:pt x="2562" y="594"/>
                  </a:lnTo>
                  <a:lnTo>
                    <a:pt x="2562" y="618"/>
                  </a:lnTo>
                  <a:lnTo>
                    <a:pt x="2562" y="640"/>
                  </a:lnTo>
                  <a:lnTo>
                    <a:pt x="2551" y="691"/>
                  </a:lnTo>
                  <a:lnTo>
                    <a:pt x="2530" y="741"/>
                  </a:lnTo>
                  <a:lnTo>
                    <a:pt x="2494" y="787"/>
                  </a:lnTo>
                  <a:lnTo>
                    <a:pt x="2450" y="827"/>
                  </a:lnTo>
                  <a:lnTo>
                    <a:pt x="2399" y="866"/>
                  </a:lnTo>
                  <a:lnTo>
                    <a:pt x="2339" y="901"/>
                  </a:lnTo>
                  <a:lnTo>
                    <a:pt x="2274" y="931"/>
                  </a:lnTo>
                  <a:lnTo>
                    <a:pt x="2205" y="958"/>
                  </a:lnTo>
                  <a:lnTo>
                    <a:pt x="2134" y="983"/>
                  </a:lnTo>
                  <a:lnTo>
                    <a:pt x="2061" y="1002"/>
                  </a:lnTo>
                  <a:lnTo>
                    <a:pt x="1991" y="1018"/>
                  </a:lnTo>
                  <a:lnTo>
                    <a:pt x="1917" y="1032"/>
                  </a:lnTo>
                  <a:lnTo>
                    <a:pt x="1849" y="1040"/>
                  </a:lnTo>
                  <a:lnTo>
                    <a:pt x="1786" y="1046"/>
                  </a:lnTo>
                  <a:lnTo>
                    <a:pt x="1726" y="1048"/>
                  </a:lnTo>
                  <a:lnTo>
                    <a:pt x="1674" y="1048"/>
                  </a:lnTo>
                  <a:lnTo>
                    <a:pt x="1674" y="1100"/>
                  </a:lnTo>
                  <a:lnTo>
                    <a:pt x="1648" y="1135"/>
                  </a:lnTo>
                  <a:lnTo>
                    <a:pt x="1600" y="1154"/>
                  </a:lnTo>
                  <a:lnTo>
                    <a:pt x="1544" y="1158"/>
                  </a:lnTo>
                  <a:lnTo>
                    <a:pt x="1484" y="1147"/>
                  </a:lnTo>
                  <a:lnTo>
                    <a:pt x="1429" y="1124"/>
                  </a:lnTo>
                  <a:lnTo>
                    <a:pt x="1386" y="1092"/>
                  </a:lnTo>
                  <a:lnTo>
                    <a:pt x="1364" y="1048"/>
                  </a:lnTo>
                  <a:lnTo>
                    <a:pt x="1345" y="1046"/>
                  </a:lnTo>
                  <a:lnTo>
                    <a:pt x="1326" y="1046"/>
                  </a:lnTo>
                  <a:lnTo>
                    <a:pt x="1307" y="1043"/>
                  </a:lnTo>
                  <a:lnTo>
                    <a:pt x="1285" y="1040"/>
                  </a:lnTo>
                  <a:lnTo>
                    <a:pt x="1271" y="1078"/>
                  </a:lnTo>
                  <a:lnTo>
                    <a:pt x="1247" y="1103"/>
                  </a:lnTo>
                  <a:lnTo>
                    <a:pt x="1211" y="1111"/>
                  </a:lnTo>
                  <a:lnTo>
                    <a:pt x="1168" y="1105"/>
                  </a:lnTo>
                  <a:lnTo>
                    <a:pt x="1127" y="1092"/>
                  </a:lnTo>
                  <a:lnTo>
                    <a:pt x="1086" y="1070"/>
                  </a:lnTo>
                  <a:lnTo>
                    <a:pt x="1056" y="1043"/>
                  </a:lnTo>
                  <a:lnTo>
                    <a:pt x="1034" y="1013"/>
                  </a:lnTo>
                  <a:lnTo>
                    <a:pt x="972" y="997"/>
                  </a:lnTo>
                  <a:lnTo>
                    <a:pt x="914" y="977"/>
                  </a:lnTo>
                  <a:lnTo>
                    <a:pt x="854" y="953"/>
                  </a:lnTo>
                  <a:lnTo>
                    <a:pt x="801" y="926"/>
                  </a:lnTo>
                  <a:lnTo>
                    <a:pt x="748" y="893"/>
                  </a:lnTo>
                  <a:lnTo>
                    <a:pt x="700" y="857"/>
                  </a:lnTo>
                  <a:lnTo>
                    <a:pt x="653" y="817"/>
                  </a:lnTo>
                  <a:lnTo>
                    <a:pt x="610" y="771"/>
                  </a:lnTo>
                  <a:lnTo>
                    <a:pt x="561" y="702"/>
                  </a:lnTo>
                  <a:lnTo>
                    <a:pt x="523" y="638"/>
                  </a:lnTo>
                  <a:lnTo>
                    <a:pt x="499" y="574"/>
                  </a:lnTo>
                  <a:lnTo>
                    <a:pt x="488" y="512"/>
                  </a:lnTo>
                  <a:lnTo>
                    <a:pt x="485" y="452"/>
                  </a:lnTo>
                  <a:lnTo>
                    <a:pt x="493" y="398"/>
                  </a:lnTo>
                  <a:lnTo>
                    <a:pt x="511" y="343"/>
                  </a:lnTo>
                  <a:lnTo>
                    <a:pt x="539" y="294"/>
                  </a:lnTo>
                  <a:lnTo>
                    <a:pt x="571" y="247"/>
                  </a:lnTo>
                  <a:lnTo>
                    <a:pt x="615" y="205"/>
                  </a:lnTo>
                  <a:lnTo>
                    <a:pt x="661" y="169"/>
                  </a:lnTo>
                  <a:lnTo>
                    <a:pt x="716" y="136"/>
                  </a:lnTo>
                  <a:lnTo>
                    <a:pt x="773" y="106"/>
                  </a:lnTo>
                  <a:lnTo>
                    <a:pt x="836" y="85"/>
                  </a:lnTo>
                  <a:lnTo>
                    <a:pt x="902" y="68"/>
                  </a:lnTo>
                  <a:lnTo>
                    <a:pt x="969" y="57"/>
                  </a:lnTo>
                  <a:lnTo>
                    <a:pt x="958" y="44"/>
                  </a:lnTo>
                  <a:lnTo>
                    <a:pt x="942" y="28"/>
                  </a:lnTo>
                  <a:lnTo>
                    <a:pt x="923" y="14"/>
                  </a:lnTo>
                  <a:lnTo>
                    <a:pt x="904" y="0"/>
                  </a:lnTo>
                  <a:lnTo>
                    <a:pt x="838" y="11"/>
                  </a:lnTo>
                  <a:lnTo>
                    <a:pt x="771" y="33"/>
                  </a:lnTo>
                  <a:lnTo>
                    <a:pt x="700" y="63"/>
                  </a:lnTo>
                  <a:lnTo>
                    <a:pt x="626" y="101"/>
                  </a:lnTo>
                  <a:lnTo>
                    <a:pt x="555" y="145"/>
                  </a:lnTo>
                  <a:lnTo>
                    <a:pt x="481" y="193"/>
                  </a:lnTo>
                  <a:lnTo>
                    <a:pt x="414" y="245"/>
                  </a:lnTo>
                  <a:lnTo>
                    <a:pt x="345" y="297"/>
                  </a:lnTo>
                  <a:lnTo>
                    <a:pt x="283" y="351"/>
                  </a:lnTo>
                  <a:lnTo>
                    <a:pt x="223" y="403"/>
                  </a:lnTo>
                  <a:lnTo>
                    <a:pt x="172" y="452"/>
                  </a:lnTo>
                  <a:lnTo>
                    <a:pt x="125" y="498"/>
                  </a:lnTo>
                  <a:lnTo>
                    <a:pt x="85" y="537"/>
                  </a:lnTo>
                  <a:lnTo>
                    <a:pt x="55" y="569"/>
                  </a:lnTo>
                  <a:lnTo>
                    <a:pt x="35" y="594"/>
                  </a:lnTo>
                  <a:lnTo>
                    <a:pt x="25" y="610"/>
                  </a:lnTo>
                  <a:close/>
                </a:path>
              </a:pathLst>
            </a:custGeom>
            <a:solidFill>
              <a:srgbClr val="7F8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7" name="Freeform 123"/>
            <p:cNvSpPr>
              <a:spLocks/>
            </p:cNvSpPr>
            <p:nvPr/>
          </p:nvSpPr>
          <p:spPr bwMode="auto">
            <a:xfrm>
              <a:off x="332" y="3652"/>
              <a:ext cx="488" cy="230"/>
            </a:xfrm>
            <a:custGeom>
              <a:avLst/>
              <a:gdLst>
                <a:gd name="T0" fmla="*/ 0 w 1952"/>
                <a:gd name="T1" fmla="*/ 0 h 921"/>
                <a:gd name="T2" fmla="*/ 0 w 1952"/>
                <a:gd name="T3" fmla="*/ 0 h 921"/>
                <a:gd name="T4" fmla="*/ 0 w 1952"/>
                <a:gd name="T5" fmla="*/ 0 h 921"/>
                <a:gd name="T6" fmla="*/ 0 w 1952"/>
                <a:gd name="T7" fmla="*/ 0 h 921"/>
                <a:gd name="T8" fmla="*/ 0 w 1952"/>
                <a:gd name="T9" fmla="*/ 0 h 921"/>
                <a:gd name="T10" fmla="*/ 0 w 1952"/>
                <a:gd name="T11" fmla="*/ 0 h 921"/>
                <a:gd name="T12" fmla="*/ 0 w 1952"/>
                <a:gd name="T13" fmla="*/ 0 h 921"/>
                <a:gd name="T14" fmla="*/ 0 w 1952"/>
                <a:gd name="T15" fmla="*/ 0 h 921"/>
                <a:gd name="T16" fmla="*/ 0 w 1952"/>
                <a:gd name="T17" fmla="*/ 0 h 921"/>
                <a:gd name="T18" fmla="*/ 0 w 1952"/>
                <a:gd name="T19" fmla="*/ 0 h 921"/>
                <a:gd name="T20" fmla="*/ 0 w 1952"/>
                <a:gd name="T21" fmla="*/ 0 h 921"/>
                <a:gd name="T22" fmla="*/ 0 w 1952"/>
                <a:gd name="T23" fmla="*/ 0 h 921"/>
                <a:gd name="T24" fmla="*/ 0 w 1952"/>
                <a:gd name="T25" fmla="*/ 0 h 921"/>
                <a:gd name="T26" fmla="*/ 0 w 1952"/>
                <a:gd name="T27" fmla="*/ 0 h 921"/>
                <a:gd name="T28" fmla="*/ 0 w 1952"/>
                <a:gd name="T29" fmla="*/ 0 h 921"/>
                <a:gd name="T30" fmla="*/ 0 w 1952"/>
                <a:gd name="T31" fmla="*/ 0 h 921"/>
                <a:gd name="T32" fmla="*/ 0 w 1952"/>
                <a:gd name="T33" fmla="*/ 0 h 921"/>
                <a:gd name="T34" fmla="*/ 0 w 1952"/>
                <a:gd name="T35" fmla="*/ 0 h 921"/>
                <a:gd name="T36" fmla="*/ 0 w 1952"/>
                <a:gd name="T37" fmla="*/ 0 h 921"/>
                <a:gd name="T38" fmla="*/ 0 w 1952"/>
                <a:gd name="T39" fmla="*/ 0 h 921"/>
                <a:gd name="T40" fmla="*/ 0 w 1952"/>
                <a:gd name="T41" fmla="*/ 0 h 921"/>
                <a:gd name="T42" fmla="*/ 0 w 1952"/>
                <a:gd name="T43" fmla="*/ 0 h 921"/>
                <a:gd name="T44" fmla="*/ 0 w 1952"/>
                <a:gd name="T45" fmla="*/ 0 h 921"/>
                <a:gd name="T46" fmla="*/ 0 w 1952"/>
                <a:gd name="T47" fmla="*/ 0 h 921"/>
                <a:gd name="T48" fmla="*/ 0 w 1952"/>
                <a:gd name="T49" fmla="*/ 0 h 921"/>
                <a:gd name="T50" fmla="*/ 0 w 1952"/>
                <a:gd name="T51" fmla="*/ 0 h 921"/>
                <a:gd name="T52" fmla="*/ 0 w 1952"/>
                <a:gd name="T53" fmla="*/ 0 h 921"/>
                <a:gd name="T54" fmla="*/ 0 w 1952"/>
                <a:gd name="T55" fmla="*/ 0 h 921"/>
                <a:gd name="T56" fmla="*/ 0 w 1952"/>
                <a:gd name="T57" fmla="*/ 0 h 921"/>
                <a:gd name="T58" fmla="*/ 0 w 1952"/>
                <a:gd name="T59" fmla="*/ 0 h 921"/>
                <a:gd name="T60" fmla="*/ 0 w 1952"/>
                <a:gd name="T61" fmla="*/ 0 h 921"/>
                <a:gd name="T62" fmla="*/ 0 w 1952"/>
                <a:gd name="T63" fmla="*/ 0 h 921"/>
                <a:gd name="T64" fmla="*/ 0 w 1952"/>
                <a:gd name="T65" fmla="*/ 0 h 921"/>
                <a:gd name="T66" fmla="*/ 0 w 1952"/>
                <a:gd name="T67" fmla="*/ 0 h 921"/>
                <a:gd name="T68" fmla="*/ 0 w 1952"/>
                <a:gd name="T69" fmla="*/ 0 h 921"/>
                <a:gd name="T70" fmla="*/ 0 w 1952"/>
                <a:gd name="T71" fmla="*/ 0 h 921"/>
                <a:gd name="T72" fmla="*/ 0 w 1952"/>
                <a:gd name="T73" fmla="*/ 0 h 921"/>
                <a:gd name="T74" fmla="*/ 0 w 1952"/>
                <a:gd name="T75" fmla="*/ 0 h 921"/>
                <a:gd name="T76" fmla="*/ 0 w 1952"/>
                <a:gd name="T77" fmla="*/ 0 h 921"/>
                <a:gd name="T78" fmla="*/ 0 w 1952"/>
                <a:gd name="T79" fmla="*/ 0 h 921"/>
                <a:gd name="T80" fmla="*/ 0 w 1952"/>
                <a:gd name="T81" fmla="*/ 0 h 921"/>
                <a:gd name="T82" fmla="*/ 0 w 1952"/>
                <a:gd name="T83" fmla="*/ 0 h 921"/>
                <a:gd name="T84" fmla="*/ 0 w 1952"/>
                <a:gd name="T85" fmla="*/ 0 h 921"/>
                <a:gd name="T86" fmla="*/ 0 w 1952"/>
                <a:gd name="T87" fmla="*/ 0 h 921"/>
                <a:gd name="T88" fmla="*/ 0 w 1952"/>
                <a:gd name="T89" fmla="*/ 0 h 921"/>
                <a:gd name="T90" fmla="*/ 0 w 1952"/>
                <a:gd name="T91" fmla="*/ 0 h 921"/>
                <a:gd name="T92" fmla="*/ 0 w 1952"/>
                <a:gd name="T93" fmla="*/ 0 h 921"/>
                <a:gd name="T94" fmla="*/ 0 w 1952"/>
                <a:gd name="T95" fmla="*/ 0 h 921"/>
                <a:gd name="T96" fmla="*/ 0 w 1952"/>
                <a:gd name="T97" fmla="*/ 0 h 921"/>
                <a:gd name="T98" fmla="*/ 0 w 1952"/>
                <a:gd name="T99" fmla="*/ 0 h 921"/>
                <a:gd name="T100" fmla="*/ 0 w 1952"/>
                <a:gd name="T101" fmla="*/ 0 h 921"/>
                <a:gd name="T102" fmla="*/ 0 w 1952"/>
                <a:gd name="T103" fmla="*/ 0 h 921"/>
                <a:gd name="T104" fmla="*/ 0 w 1952"/>
                <a:gd name="T105" fmla="*/ 0 h 921"/>
                <a:gd name="T106" fmla="*/ 0 w 1952"/>
                <a:gd name="T107" fmla="*/ 0 h 921"/>
                <a:gd name="T108" fmla="*/ 0 w 1952"/>
                <a:gd name="T109" fmla="*/ 0 h 9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52"/>
                <a:gd name="T166" fmla="*/ 0 h 921"/>
                <a:gd name="T167" fmla="*/ 1952 w 1952"/>
                <a:gd name="T168" fmla="*/ 921 h 9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52" h="921">
                  <a:moveTo>
                    <a:pt x="511" y="877"/>
                  </a:moveTo>
                  <a:lnTo>
                    <a:pt x="550" y="836"/>
                  </a:lnTo>
                  <a:lnTo>
                    <a:pt x="591" y="813"/>
                  </a:lnTo>
                  <a:lnTo>
                    <a:pt x="632" y="811"/>
                  </a:lnTo>
                  <a:lnTo>
                    <a:pt x="669" y="820"/>
                  </a:lnTo>
                  <a:lnTo>
                    <a:pt x="704" y="838"/>
                  </a:lnTo>
                  <a:lnTo>
                    <a:pt x="734" y="861"/>
                  </a:lnTo>
                  <a:lnTo>
                    <a:pt x="754" y="882"/>
                  </a:lnTo>
                  <a:lnTo>
                    <a:pt x="762" y="901"/>
                  </a:lnTo>
                  <a:lnTo>
                    <a:pt x="768" y="912"/>
                  </a:lnTo>
                  <a:lnTo>
                    <a:pt x="784" y="917"/>
                  </a:lnTo>
                  <a:lnTo>
                    <a:pt x="808" y="917"/>
                  </a:lnTo>
                  <a:lnTo>
                    <a:pt x="838" y="917"/>
                  </a:lnTo>
                  <a:lnTo>
                    <a:pt x="852" y="873"/>
                  </a:lnTo>
                  <a:lnTo>
                    <a:pt x="882" y="843"/>
                  </a:lnTo>
                  <a:lnTo>
                    <a:pt x="923" y="831"/>
                  </a:lnTo>
                  <a:lnTo>
                    <a:pt x="971" y="827"/>
                  </a:lnTo>
                  <a:lnTo>
                    <a:pt x="1024" y="836"/>
                  </a:lnTo>
                  <a:lnTo>
                    <a:pt x="1070" y="855"/>
                  </a:lnTo>
                  <a:lnTo>
                    <a:pt x="1111" y="882"/>
                  </a:lnTo>
                  <a:lnTo>
                    <a:pt x="1137" y="921"/>
                  </a:lnTo>
                  <a:lnTo>
                    <a:pt x="1146" y="917"/>
                  </a:lnTo>
                  <a:lnTo>
                    <a:pt x="1162" y="914"/>
                  </a:lnTo>
                  <a:lnTo>
                    <a:pt x="1184" y="914"/>
                  </a:lnTo>
                  <a:lnTo>
                    <a:pt x="1208" y="914"/>
                  </a:lnTo>
                  <a:lnTo>
                    <a:pt x="1233" y="914"/>
                  </a:lnTo>
                  <a:lnTo>
                    <a:pt x="1258" y="917"/>
                  </a:lnTo>
                  <a:lnTo>
                    <a:pt x="1279" y="917"/>
                  </a:lnTo>
                  <a:lnTo>
                    <a:pt x="1293" y="917"/>
                  </a:lnTo>
                  <a:lnTo>
                    <a:pt x="1282" y="904"/>
                  </a:lnTo>
                  <a:lnTo>
                    <a:pt x="1266" y="887"/>
                  </a:lnTo>
                  <a:lnTo>
                    <a:pt x="1252" y="871"/>
                  </a:lnTo>
                  <a:lnTo>
                    <a:pt x="1252" y="857"/>
                  </a:lnTo>
                  <a:lnTo>
                    <a:pt x="1268" y="861"/>
                  </a:lnTo>
                  <a:lnTo>
                    <a:pt x="1298" y="861"/>
                  </a:lnTo>
                  <a:lnTo>
                    <a:pt x="1339" y="857"/>
                  </a:lnTo>
                  <a:lnTo>
                    <a:pt x="1392" y="852"/>
                  </a:lnTo>
                  <a:lnTo>
                    <a:pt x="1448" y="841"/>
                  </a:lnTo>
                  <a:lnTo>
                    <a:pt x="1511" y="831"/>
                  </a:lnTo>
                  <a:lnTo>
                    <a:pt x="1576" y="813"/>
                  </a:lnTo>
                  <a:lnTo>
                    <a:pt x="1641" y="792"/>
                  </a:lnTo>
                  <a:lnTo>
                    <a:pt x="1707" y="767"/>
                  </a:lnTo>
                  <a:lnTo>
                    <a:pt x="1770" y="741"/>
                  </a:lnTo>
                  <a:lnTo>
                    <a:pt x="1827" y="707"/>
                  </a:lnTo>
                  <a:lnTo>
                    <a:pt x="1876" y="672"/>
                  </a:lnTo>
                  <a:lnTo>
                    <a:pt x="1914" y="631"/>
                  </a:lnTo>
                  <a:lnTo>
                    <a:pt x="1941" y="585"/>
                  </a:lnTo>
                  <a:lnTo>
                    <a:pt x="1952" y="534"/>
                  </a:lnTo>
                  <a:lnTo>
                    <a:pt x="1949" y="479"/>
                  </a:lnTo>
                  <a:lnTo>
                    <a:pt x="1952" y="465"/>
                  </a:lnTo>
                  <a:lnTo>
                    <a:pt x="1952" y="454"/>
                  </a:lnTo>
                  <a:lnTo>
                    <a:pt x="1949" y="447"/>
                  </a:lnTo>
                  <a:lnTo>
                    <a:pt x="1938" y="444"/>
                  </a:lnTo>
                  <a:lnTo>
                    <a:pt x="1900" y="438"/>
                  </a:lnTo>
                  <a:lnTo>
                    <a:pt x="1862" y="424"/>
                  </a:lnTo>
                  <a:lnTo>
                    <a:pt x="1827" y="400"/>
                  </a:lnTo>
                  <a:lnTo>
                    <a:pt x="1802" y="370"/>
                  </a:lnTo>
                  <a:lnTo>
                    <a:pt x="1786" y="334"/>
                  </a:lnTo>
                  <a:lnTo>
                    <a:pt x="1786" y="302"/>
                  </a:lnTo>
                  <a:lnTo>
                    <a:pt x="1807" y="269"/>
                  </a:lnTo>
                  <a:lnTo>
                    <a:pt x="1851" y="242"/>
                  </a:lnTo>
                  <a:lnTo>
                    <a:pt x="1876" y="237"/>
                  </a:lnTo>
                  <a:lnTo>
                    <a:pt x="1832" y="193"/>
                  </a:lnTo>
                  <a:lnTo>
                    <a:pt x="1786" y="157"/>
                  </a:lnTo>
                  <a:lnTo>
                    <a:pt x="1737" y="127"/>
                  </a:lnTo>
                  <a:lnTo>
                    <a:pt x="1691" y="103"/>
                  </a:lnTo>
                  <a:lnTo>
                    <a:pt x="1641" y="85"/>
                  </a:lnTo>
                  <a:lnTo>
                    <a:pt x="1592" y="67"/>
                  </a:lnTo>
                  <a:lnTo>
                    <a:pt x="1546" y="55"/>
                  </a:lnTo>
                  <a:lnTo>
                    <a:pt x="1500" y="38"/>
                  </a:lnTo>
                  <a:lnTo>
                    <a:pt x="1462" y="27"/>
                  </a:lnTo>
                  <a:lnTo>
                    <a:pt x="1432" y="21"/>
                  </a:lnTo>
                  <a:lnTo>
                    <a:pt x="1402" y="21"/>
                  </a:lnTo>
                  <a:lnTo>
                    <a:pt x="1378" y="27"/>
                  </a:lnTo>
                  <a:lnTo>
                    <a:pt x="1350" y="35"/>
                  </a:lnTo>
                  <a:lnTo>
                    <a:pt x="1323" y="44"/>
                  </a:lnTo>
                  <a:lnTo>
                    <a:pt x="1293" y="57"/>
                  </a:lnTo>
                  <a:lnTo>
                    <a:pt x="1258" y="67"/>
                  </a:lnTo>
                  <a:lnTo>
                    <a:pt x="1244" y="101"/>
                  </a:lnTo>
                  <a:lnTo>
                    <a:pt x="1231" y="133"/>
                  </a:lnTo>
                  <a:lnTo>
                    <a:pt x="1214" y="168"/>
                  </a:lnTo>
                  <a:lnTo>
                    <a:pt x="1192" y="198"/>
                  </a:lnTo>
                  <a:lnTo>
                    <a:pt x="1271" y="234"/>
                  </a:lnTo>
                  <a:lnTo>
                    <a:pt x="1334" y="275"/>
                  </a:lnTo>
                  <a:lnTo>
                    <a:pt x="1380" y="316"/>
                  </a:lnTo>
                  <a:lnTo>
                    <a:pt x="1410" y="359"/>
                  </a:lnTo>
                  <a:lnTo>
                    <a:pt x="1429" y="405"/>
                  </a:lnTo>
                  <a:lnTo>
                    <a:pt x="1432" y="449"/>
                  </a:lnTo>
                  <a:lnTo>
                    <a:pt x="1427" y="493"/>
                  </a:lnTo>
                  <a:lnTo>
                    <a:pt x="1408" y="534"/>
                  </a:lnTo>
                  <a:lnTo>
                    <a:pt x="1378" y="574"/>
                  </a:lnTo>
                  <a:lnTo>
                    <a:pt x="1337" y="610"/>
                  </a:lnTo>
                  <a:lnTo>
                    <a:pt x="1291" y="640"/>
                  </a:lnTo>
                  <a:lnTo>
                    <a:pt x="1236" y="664"/>
                  </a:lnTo>
                  <a:lnTo>
                    <a:pt x="1173" y="684"/>
                  </a:lnTo>
                  <a:lnTo>
                    <a:pt x="1105" y="694"/>
                  </a:lnTo>
                  <a:lnTo>
                    <a:pt x="1031" y="694"/>
                  </a:lnTo>
                  <a:lnTo>
                    <a:pt x="953" y="689"/>
                  </a:lnTo>
                  <a:lnTo>
                    <a:pt x="920" y="684"/>
                  </a:lnTo>
                  <a:lnTo>
                    <a:pt x="888" y="681"/>
                  </a:lnTo>
                  <a:lnTo>
                    <a:pt x="855" y="675"/>
                  </a:lnTo>
                  <a:lnTo>
                    <a:pt x="822" y="670"/>
                  </a:lnTo>
                  <a:lnTo>
                    <a:pt x="789" y="661"/>
                  </a:lnTo>
                  <a:lnTo>
                    <a:pt x="757" y="654"/>
                  </a:lnTo>
                  <a:lnTo>
                    <a:pt x="724" y="645"/>
                  </a:lnTo>
                  <a:lnTo>
                    <a:pt x="692" y="631"/>
                  </a:lnTo>
                  <a:lnTo>
                    <a:pt x="662" y="621"/>
                  </a:lnTo>
                  <a:lnTo>
                    <a:pt x="632" y="604"/>
                  </a:lnTo>
                  <a:lnTo>
                    <a:pt x="604" y="588"/>
                  </a:lnTo>
                  <a:lnTo>
                    <a:pt x="577" y="566"/>
                  </a:lnTo>
                  <a:lnTo>
                    <a:pt x="552" y="544"/>
                  </a:lnTo>
                  <a:lnTo>
                    <a:pt x="531" y="520"/>
                  </a:lnTo>
                  <a:lnTo>
                    <a:pt x="511" y="493"/>
                  </a:lnTo>
                  <a:lnTo>
                    <a:pt x="492" y="460"/>
                  </a:lnTo>
                  <a:lnTo>
                    <a:pt x="476" y="405"/>
                  </a:lnTo>
                  <a:lnTo>
                    <a:pt x="479" y="348"/>
                  </a:lnTo>
                  <a:lnTo>
                    <a:pt x="498" y="294"/>
                  </a:lnTo>
                  <a:lnTo>
                    <a:pt x="536" y="247"/>
                  </a:lnTo>
                  <a:lnTo>
                    <a:pt x="545" y="240"/>
                  </a:lnTo>
                  <a:lnTo>
                    <a:pt x="555" y="231"/>
                  </a:lnTo>
                  <a:lnTo>
                    <a:pt x="563" y="223"/>
                  </a:lnTo>
                  <a:lnTo>
                    <a:pt x="577" y="217"/>
                  </a:lnTo>
                  <a:lnTo>
                    <a:pt x="588" y="212"/>
                  </a:lnTo>
                  <a:lnTo>
                    <a:pt x="598" y="207"/>
                  </a:lnTo>
                  <a:lnTo>
                    <a:pt x="612" y="204"/>
                  </a:lnTo>
                  <a:lnTo>
                    <a:pt x="623" y="198"/>
                  </a:lnTo>
                  <a:lnTo>
                    <a:pt x="607" y="177"/>
                  </a:lnTo>
                  <a:lnTo>
                    <a:pt x="591" y="155"/>
                  </a:lnTo>
                  <a:lnTo>
                    <a:pt x="577" y="133"/>
                  </a:lnTo>
                  <a:lnTo>
                    <a:pt x="563" y="109"/>
                  </a:lnTo>
                  <a:lnTo>
                    <a:pt x="552" y="87"/>
                  </a:lnTo>
                  <a:lnTo>
                    <a:pt x="542" y="62"/>
                  </a:lnTo>
                  <a:lnTo>
                    <a:pt x="533" y="38"/>
                  </a:lnTo>
                  <a:lnTo>
                    <a:pt x="528" y="14"/>
                  </a:lnTo>
                  <a:lnTo>
                    <a:pt x="503" y="5"/>
                  </a:lnTo>
                  <a:lnTo>
                    <a:pt x="474" y="3"/>
                  </a:lnTo>
                  <a:lnTo>
                    <a:pt x="444" y="0"/>
                  </a:lnTo>
                  <a:lnTo>
                    <a:pt x="414" y="3"/>
                  </a:lnTo>
                  <a:lnTo>
                    <a:pt x="381" y="11"/>
                  </a:lnTo>
                  <a:lnTo>
                    <a:pt x="349" y="19"/>
                  </a:lnTo>
                  <a:lnTo>
                    <a:pt x="315" y="30"/>
                  </a:lnTo>
                  <a:lnTo>
                    <a:pt x="283" y="44"/>
                  </a:lnTo>
                  <a:lnTo>
                    <a:pt x="253" y="60"/>
                  </a:lnTo>
                  <a:lnTo>
                    <a:pt x="220" y="76"/>
                  </a:lnTo>
                  <a:lnTo>
                    <a:pt x="190" y="92"/>
                  </a:lnTo>
                  <a:lnTo>
                    <a:pt x="160" y="111"/>
                  </a:lnTo>
                  <a:lnTo>
                    <a:pt x="136" y="131"/>
                  </a:lnTo>
                  <a:lnTo>
                    <a:pt x="112" y="150"/>
                  </a:lnTo>
                  <a:lnTo>
                    <a:pt x="89" y="168"/>
                  </a:lnTo>
                  <a:lnTo>
                    <a:pt x="71" y="187"/>
                  </a:lnTo>
                  <a:lnTo>
                    <a:pt x="32" y="240"/>
                  </a:lnTo>
                  <a:lnTo>
                    <a:pt x="8" y="294"/>
                  </a:lnTo>
                  <a:lnTo>
                    <a:pt x="0" y="348"/>
                  </a:lnTo>
                  <a:lnTo>
                    <a:pt x="2" y="403"/>
                  </a:lnTo>
                  <a:lnTo>
                    <a:pt x="16" y="460"/>
                  </a:lnTo>
                  <a:lnTo>
                    <a:pt x="41" y="514"/>
                  </a:lnTo>
                  <a:lnTo>
                    <a:pt x="76" y="566"/>
                  </a:lnTo>
                  <a:lnTo>
                    <a:pt x="114" y="618"/>
                  </a:lnTo>
                  <a:lnTo>
                    <a:pt x="160" y="664"/>
                  </a:lnTo>
                  <a:lnTo>
                    <a:pt x="209" y="711"/>
                  </a:lnTo>
                  <a:lnTo>
                    <a:pt x="261" y="751"/>
                  </a:lnTo>
                  <a:lnTo>
                    <a:pt x="315" y="787"/>
                  </a:lnTo>
                  <a:lnTo>
                    <a:pt x="367" y="820"/>
                  </a:lnTo>
                  <a:lnTo>
                    <a:pt x="419" y="843"/>
                  </a:lnTo>
                  <a:lnTo>
                    <a:pt x="468" y="863"/>
                  </a:lnTo>
                  <a:lnTo>
                    <a:pt x="511" y="877"/>
                  </a:lnTo>
                  <a:close/>
                </a:path>
              </a:pathLst>
            </a:custGeom>
            <a:solidFill>
              <a:srgbClr val="ADA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8" name="Freeform 124"/>
            <p:cNvSpPr>
              <a:spLocks/>
            </p:cNvSpPr>
            <p:nvPr/>
          </p:nvSpPr>
          <p:spPr bwMode="auto">
            <a:xfrm>
              <a:off x="476" y="3662"/>
              <a:ext cx="162" cy="58"/>
            </a:xfrm>
            <a:custGeom>
              <a:avLst/>
              <a:gdLst>
                <a:gd name="T0" fmla="*/ 0 w 645"/>
                <a:gd name="T1" fmla="*/ 0 h 234"/>
                <a:gd name="T2" fmla="*/ 0 w 645"/>
                <a:gd name="T3" fmla="*/ 0 h 234"/>
                <a:gd name="T4" fmla="*/ 0 w 645"/>
                <a:gd name="T5" fmla="*/ 0 h 234"/>
                <a:gd name="T6" fmla="*/ 0 w 645"/>
                <a:gd name="T7" fmla="*/ 0 h 234"/>
                <a:gd name="T8" fmla="*/ 0 w 645"/>
                <a:gd name="T9" fmla="*/ 0 h 234"/>
                <a:gd name="T10" fmla="*/ 0 w 645"/>
                <a:gd name="T11" fmla="*/ 0 h 234"/>
                <a:gd name="T12" fmla="*/ 0 w 645"/>
                <a:gd name="T13" fmla="*/ 0 h 234"/>
                <a:gd name="T14" fmla="*/ 0 w 645"/>
                <a:gd name="T15" fmla="*/ 0 h 234"/>
                <a:gd name="T16" fmla="*/ 0 w 645"/>
                <a:gd name="T17" fmla="*/ 0 h 234"/>
                <a:gd name="T18" fmla="*/ 0 w 645"/>
                <a:gd name="T19" fmla="*/ 0 h 234"/>
                <a:gd name="T20" fmla="*/ 0 w 645"/>
                <a:gd name="T21" fmla="*/ 0 h 234"/>
                <a:gd name="T22" fmla="*/ 0 w 645"/>
                <a:gd name="T23" fmla="*/ 0 h 234"/>
                <a:gd name="T24" fmla="*/ 0 w 645"/>
                <a:gd name="T25" fmla="*/ 0 h 234"/>
                <a:gd name="T26" fmla="*/ 0 w 645"/>
                <a:gd name="T27" fmla="*/ 0 h 234"/>
                <a:gd name="T28" fmla="*/ 0 w 645"/>
                <a:gd name="T29" fmla="*/ 0 h 234"/>
                <a:gd name="T30" fmla="*/ 0 w 645"/>
                <a:gd name="T31" fmla="*/ 0 h 234"/>
                <a:gd name="T32" fmla="*/ 0 w 645"/>
                <a:gd name="T33" fmla="*/ 0 h 234"/>
                <a:gd name="T34" fmla="*/ 0 w 645"/>
                <a:gd name="T35" fmla="*/ 0 h 234"/>
                <a:gd name="T36" fmla="*/ 0 w 645"/>
                <a:gd name="T37" fmla="*/ 0 h 234"/>
                <a:gd name="T38" fmla="*/ 0 w 645"/>
                <a:gd name="T39" fmla="*/ 0 h 234"/>
                <a:gd name="T40" fmla="*/ 0 w 645"/>
                <a:gd name="T41" fmla="*/ 0 h 234"/>
                <a:gd name="T42" fmla="*/ 0 w 645"/>
                <a:gd name="T43" fmla="*/ 0 h 234"/>
                <a:gd name="T44" fmla="*/ 0 w 645"/>
                <a:gd name="T45" fmla="*/ 0 h 234"/>
                <a:gd name="T46" fmla="*/ 0 w 645"/>
                <a:gd name="T47" fmla="*/ 0 h 234"/>
                <a:gd name="T48" fmla="*/ 0 w 645"/>
                <a:gd name="T49" fmla="*/ 0 h 234"/>
                <a:gd name="T50" fmla="*/ 0 w 645"/>
                <a:gd name="T51" fmla="*/ 0 h 234"/>
                <a:gd name="T52" fmla="*/ 0 w 645"/>
                <a:gd name="T53" fmla="*/ 0 h 234"/>
                <a:gd name="T54" fmla="*/ 0 w 645"/>
                <a:gd name="T55" fmla="*/ 0 h 234"/>
                <a:gd name="T56" fmla="*/ 0 w 645"/>
                <a:gd name="T57" fmla="*/ 0 h 234"/>
                <a:gd name="T58" fmla="*/ 0 w 645"/>
                <a:gd name="T59" fmla="*/ 0 h 234"/>
                <a:gd name="T60" fmla="*/ 0 w 645"/>
                <a:gd name="T61" fmla="*/ 0 h 234"/>
                <a:gd name="T62" fmla="*/ 0 w 645"/>
                <a:gd name="T63" fmla="*/ 0 h 234"/>
                <a:gd name="T64" fmla="*/ 0 w 645"/>
                <a:gd name="T65" fmla="*/ 0 h 234"/>
                <a:gd name="T66" fmla="*/ 0 w 645"/>
                <a:gd name="T67" fmla="*/ 0 h 234"/>
                <a:gd name="T68" fmla="*/ 0 w 645"/>
                <a:gd name="T69" fmla="*/ 0 h 234"/>
                <a:gd name="T70" fmla="*/ 0 w 645"/>
                <a:gd name="T71" fmla="*/ 0 h 234"/>
                <a:gd name="T72" fmla="*/ 0 w 645"/>
                <a:gd name="T73" fmla="*/ 0 h 234"/>
                <a:gd name="T74" fmla="*/ 0 w 645"/>
                <a:gd name="T75" fmla="*/ 0 h 234"/>
                <a:gd name="T76" fmla="*/ 0 w 645"/>
                <a:gd name="T77" fmla="*/ 0 h 234"/>
                <a:gd name="T78" fmla="*/ 0 w 645"/>
                <a:gd name="T79" fmla="*/ 0 h 234"/>
                <a:gd name="T80" fmla="*/ 0 w 645"/>
                <a:gd name="T81" fmla="*/ 0 h 2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5"/>
                <a:gd name="T124" fmla="*/ 0 h 234"/>
                <a:gd name="T125" fmla="*/ 645 w 645"/>
                <a:gd name="T126" fmla="*/ 234 h 2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5" h="234">
                  <a:moveTo>
                    <a:pt x="514" y="174"/>
                  </a:moveTo>
                  <a:lnTo>
                    <a:pt x="539" y="155"/>
                  </a:lnTo>
                  <a:lnTo>
                    <a:pt x="560" y="139"/>
                  </a:lnTo>
                  <a:lnTo>
                    <a:pt x="580" y="125"/>
                  </a:lnTo>
                  <a:lnTo>
                    <a:pt x="594" y="112"/>
                  </a:lnTo>
                  <a:lnTo>
                    <a:pt x="607" y="95"/>
                  </a:lnTo>
                  <a:lnTo>
                    <a:pt x="618" y="79"/>
                  </a:lnTo>
                  <a:lnTo>
                    <a:pt x="631" y="63"/>
                  </a:lnTo>
                  <a:lnTo>
                    <a:pt x="645" y="41"/>
                  </a:lnTo>
                  <a:lnTo>
                    <a:pt x="604" y="49"/>
                  </a:lnTo>
                  <a:lnTo>
                    <a:pt x="560" y="57"/>
                  </a:lnTo>
                  <a:lnTo>
                    <a:pt x="520" y="65"/>
                  </a:lnTo>
                  <a:lnTo>
                    <a:pt x="479" y="68"/>
                  </a:lnTo>
                  <a:lnTo>
                    <a:pt x="438" y="71"/>
                  </a:lnTo>
                  <a:lnTo>
                    <a:pt x="398" y="73"/>
                  </a:lnTo>
                  <a:lnTo>
                    <a:pt x="359" y="73"/>
                  </a:lnTo>
                  <a:lnTo>
                    <a:pt x="318" y="71"/>
                  </a:lnTo>
                  <a:lnTo>
                    <a:pt x="278" y="68"/>
                  </a:lnTo>
                  <a:lnTo>
                    <a:pt x="240" y="63"/>
                  </a:lnTo>
                  <a:lnTo>
                    <a:pt x="198" y="57"/>
                  </a:lnTo>
                  <a:lnTo>
                    <a:pt x="161" y="49"/>
                  </a:lnTo>
                  <a:lnTo>
                    <a:pt x="120" y="38"/>
                  </a:lnTo>
                  <a:lnTo>
                    <a:pt x="79" y="27"/>
                  </a:lnTo>
                  <a:lnTo>
                    <a:pt x="41" y="13"/>
                  </a:lnTo>
                  <a:lnTo>
                    <a:pt x="0" y="0"/>
                  </a:lnTo>
                  <a:lnTo>
                    <a:pt x="11" y="36"/>
                  </a:lnTo>
                  <a:lnTo>
                    <a:pt x="27" y="71"/>
                  </a:lnTo>
                  <a:lnTo>
                    <a:pt x="49" y="103"/>
                  </a:lnTo>
                  <a:lnTo>
                    <a:pt x="76" y="130"/>
                  </a:lnTo>
                  <a:lnTo>
                    <a:pt x="104" y="158"/>
                  </a:lnTo>
                  <a:lnTo>
                    <a:pt x="136" y="179"/>
                  </a:lnTo>
                  <a:lnTo>
                    <a:pt x="171" y="199"/>
                  </a:lnTo>
                  <a:lnTo>
                    <a:pt x="210" y="213"/>
                  </a:lnTo>
                  <a:lnTo>
                    <a:pt x="247" y="226"/>
                  </a:lnTo>
                  <a:lnTo>
                    <a:pt x="288" y="231"/>
                  </a:lnTo>
                  <a:lnTo>
                    <a:pt x="327" y="234"/>
                  </a:lnTo>
                  <a:lnTo>
                    <a:pt x="368" y="231"/>
                  </a:lnTo>
                  <a:lnTo>
                    <a:pt x="405" y="226"/>
                  </a:lnTo>
                  <a:lnTo>
                    <a:pt x="444" y="215"/>
                  </a:lnTo>
                  <a:lnTo>
                    <a:pt x="482" y="196"/>
                  </a:lnTo>
                  <a:lnTo>
                    <a:pt x="514" y="174"/>
                  </a:lnTo>
                  <a:close/>
                </a:path>
              </a:pathLst>
            </a:custGeom>
            <a:solidFill>
              <a:srgbClr val="5B6B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89" name="Freeform 125"/>
            <p:cNvSpPr>
              <a:spLocks/>
            </p:cNvSpPr>
            <p:nvPr/>
          </p:nvSpPr>
          <p:spPr bwMode="auto">
            <a:xfrm>
              <a:off x="460" y="3709"/>
              <a:ext cx="222" cy="99"/>
            </a:xfrm>
            <a:custGeom>
              <a:avLst/>
              <a:gdLst>
                <a:gd name="T0" fmla="*/ 0 w 888"/>
                <a:gd name="T1" fmla="*/ 0 h 396"/>
                <a:gd name="T2" fmla="*/ 0 w 888"/>
                <a:gd name="T3" fmla="*/ 0 h 396"/>
                <a:gd name="T4" fmla="*/ 0 w 888"/>
                <a:gd name="T5" fmla="*/ 0 h 396"/>
                <a:gd name="T6" fmla="*/ 0 w 888"/>
                <a:gd name="T7" fmla="*/ 0 h 396"/>
                <a:gd name="T8" fmla="*/ 0 w 888"/>
                <a:gd name="T9" fmla="*/ 0 h 396"/>
                <a:gd name="T10" fmla="*/ 0 w 888"/>
                <a:gd name="T11" fmla="*/ 0 h 396"/>
                <a:gd name="T12" fmla="*/ 0 w 888"/>
                <a:gd name="T13" fmla="*/ 0 h 396"/>
                <a:gd name="T14" fmla="*/ 0 w 888"/>
                <a:gd name="T15" fmla="*/ 0 h 396"/>
                <a:gd name="T16" fmla="*/ 0 w 888"/>
                <a:gd name="T17" fmla="*/ 0 h 396"/>
                <a:gd name="T18" fmla="*/ 0 w 888"/>
                <a:gd name="T19" fmla="*/ 0 h 396"/>
                <a:gd name="T20" fmla="*/ 0 w 888"/>
                <a:gd name="T21" fmla="*/ 0 h 396"/>
                <a:gd name="T22" fmla="*/ 0 w 888"/>
                <a:gd name="T23" fmla="*/ 0 h 396"/>
                <a:gd name="T24" fmla="*/ 0 w 888"/>
                <a:gd name="T25" fmla="*/ 0 h 396"/>
                <a:gd name="T26" fmla="*/ 0 w 888"/>
                <a:gd name="T27" fmla="*/ 0 h 396"/>
                <a:gd name="T28" fmla="*/ 0 w 888"/>
                <a:gd name="T29" fmla="*/ 0 h 396"/>
                <a:gd name="T30" fmla="*/ 0 w 888"/>
                <a:gd name="T31" fmla="*/ 0 h 396"/>
                <a:gd name="T32" fmla="*/ 0 w 888"/>
                <a:gd name="T33" fmla="*/ 0 h 396"/>
                <a:gd name="T34" fmla="*/ 0 w 888"/>
                <a:gd name="T35" fmla="*/ 0 h 396"/>
                <a:gd name="T36" fmla="*/ 0 w 888"/>
                <a:gd name="T37" fmla="*/ 0 h 396"/>
                <a:gd name="T38" fmla="*/ 0 w 888"/>
                <a:gd name="T39" fmla="*/ 0 h 396"/>
                <a:gd name="T40" fmla="*/ 0 w 888"/>
                <a:gd name="T41" fmla="*/ 0 h 396"/>
                <a:gd name="T42" fmla="*/ 0 w 888"/>
                <a:gd name="T43" fmla="*/ 0 h 396"/>
                <a:gd name="T44" fmla="*/ 0 w 888"/>
                <a:gd name="T45" fmla="*/ 0 h 396"/>
                <a:gd name="T46" fmla="*/ 0 w 888"/>
                <a:gd name="T47" fmla="*/ 0 h 396"/>
                <a:gd name="T48" fmla="*/ 0 w 888"/>
                <a:gd name="T49" fmla="*/ 0 h 396"/>
                <a:gd name="T50" fmla="*/ 0 w 888"/>
                <a:gd name="T51" fmla="*/ 0 h 396"/>
                <a:gd name="T52" fmla="*/ 0 w 888"/>
                <a:gd name="T53" fmla="*/ 0 h 396"/>
                <a:gd name="T54" fmla="*/ 0 w 888"/>
                <a:gd name="T55" fmla="*/ 0 h 396"/>
                <a:gd name="T56" fmla="*/ 0 w 888"/>
                <a:gd name="T57" fmla="*/ 0 h 396"/>
                <a:gd name="T58" fmla="*/ 0 w 888"/>
                <a:gd name="T59" fmla="*/ 0 h 396"/>
                <a:gd name="T60" fmla="*/ 0 w 888"/>
                <a:gd name="T61" fmla="*/ 0 h 396"/>
                <a:gd name="T62" fmla="*/ 0 w 888"/>
                <a:gd name="T63" fmla="*/ 0 h 396"/>
                <a:gd name="T64" fmla="*/ 0 w 888"/>
                <a:gd name="T65" fmla="*/ 0 h 396"/>
                <a:gd name="T66" fmla="*/ 0 w 888"/>
                <a:gd name="T67" fmla="*/ 0 h 396"/>
                <a:gd name="T68" fmla="*/ 0 w 888"/>
                <a:gd name="T69" fmla="*/ 0 h 396"/>
                <a:gd name="T70" fmla="*/ 0 w 888"/>
                <a:gd name="T71" fmla="*/ 0 h 396"/>
                <a:gd name="T72" fmla="*/ 0 w 888"/>
                <a:gd name="T73" fmla="*/ 0 h 396"/>
                <a:gd name="T74" fmla="*/ 0 w 888"/>
                <a:gd name="T75" fmla="*/ 0 h 396"/>
                <a:gd name="T76" fmla="*/ 0 w 888"/>
                <a:gd name="T77" fmla="*/ 0 h 396"/>
                <a:gd name="T78" fmla="*/ 0 w 888"/>
                <a:gd name="T79" fmla="*/ 0 h 396"/>
                <a:gd name="T80" fmla="*/ 0 w 888"/>
                <a:gd name="T81" fmla="*/ 0 h 396"/>
                <a:gd name="T82" fmla="*/ 0 w 888"/>
                <a:gd name="T83" fmla="*/ 0 h 396"/>
                <a:gd name="T84" fmla="*/ 0 w 888"/>
                <a:gd name="T85" fmla="*/ 0 h 396"/>
                <a:gd name="T86" fmla="*/ 0 w 888"/>
                <a:gd name="T87" fmla="*/ 0 h 396"/>
                <a:gd name="T88" fmla="*/ 0 w 888"/>
                <a:gd name="T89" fmla="*/ 0 h 396"/>
                <a:gd name="T90" fmla="*/ 0 w 888"/>
                <a:gd name="T91" fmla="*/ 0 h 396"/>
                <a:gd name="T92" fmla="*/ 0 w 888"/>
                <a:gd name="T93" fmla="*/ 0 h 396"/>
                <a:gd name="T94" fmla="*/ 0 w 888"/>
                <a:gd name="T95" fmla="*/ 0 h 396"/>
                <a:gd name="T96" fmla="*/ 0 w 888"/>
                <a:gd name="T97" fmla="*/ 0 h 3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88"/>
                <a:gd name="T148" fmla="*/ 0 h 396"/>
                <a:gd name="T149" fmla="*/ 888 w 888"/>
                <a:gd name="T150" fmla="*/ 396 h 3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88" h="396">
                  <a:moveTo>
                    <a:pt x="425" y="115"/>
                  </a:moveTo>
                  <a:lnTo>
                    <a:pt x="384" y="112"/>
                  </a:lnTo>
                  <a:lnTo>
                    <a:pt x="347" y="106"/>
                  </a:lnTo>
                  <a:lnTo>
                    <a:pt x="311" y="96"/>
                  </a:lnTo>
                  <a:lnTo>
                    <a:pt x="276" y="85"/>
                  </a:lnTo>
                  <a:lnTo>
                    <a:pt x="243" y="69"/>
                  </a:lnTo>
                  <a:lnTo>
                    <a:pt x="211" y="53"/>
                  </a:lnTo>
                  <a:lnTo>
                    <a:pt x="181" y="30"/>
                  </a:lnTo>
                  <a:lnTo>
                    <a:pt x="151" y="9"/>
                  </a:lnTo>
                  <a:lnTo>
                    <a:pt x="131" y="12"/>
                  </a:lnTo>
                  <a:lnTo>
                    <a:pt x="110" y="14"/>
                  </a:lnTo>
                  <a:lnTo>
                    <a:pt x="91" y="23"/>
                  </a:lnTo>
                  <a:lnTo>
                    <a:pt x="74" y="30"/>
                  </a:lnTo>
                  <a:lnTo>
                    <a:pt x="57" y="41"/>
                  </a:lnTo>
                  <a:lnTo>
                    <a:pt x="41" y="55"/>
                  </a:lnTo>
                  <a:lnTo>
                    <a:pt x="27" y="71"/>
                  </a:lnTo>
                  <a:lnTo>
                    <a:pt x="17" y="90"/>
                  </a:lnTo>
                  <a:lnTo>
                    <a:pt x="0" y="140"/>
                  </a:lnTo>
                  <a:lnTo>
                    <a:pt x="4" y="183"/>
                  </a:lnTo>
                  <a:lnTo>
                    <a:pt x="22" y="226"/>
                  </a:lnTo>
                  <a:lnTo>
                    <a:pt x="61" y="265"/>
                  </a:lnTo>
                  <a:lnTo>
                    <a:pt x="110" y="300"/>
                  </a:lnTo>
                  <a:lnTo>
                    <a:pt x="170" y="330"/>
                  </a:lnTo>
                  <a:lnTo>
                    <a:pt x="241" y="355"/>
                  </a:lnTo>
                  <a:lnTo>
                    <a:pt x="317" y="373"/>
                  </a:lnTo>
                  <a:lnTo>
                    <a:pt x="398" y="387"/>
                  </a:lnTo>
                  <a:lnTo>
                    <a:pt x="480" y="396"/>
                  </a:lnTo>
                  <a:lnTo>
                    <a:pt x="561" y="396"/>
                  </a:lnTo>
                  <a:lnTo>
                    <a:pt x="640" y="387"/>
                  </a:lnTo>
                  <a:lnTo>
                    <a:pt x="714" y="373"/>
                  </a:lnTo>
                  <a:lnTo>
                    <a:pt x="782" y="352"/>
                  </a:lnTo>
                  <a:lnTo>
                    <a:pt x="839" y="320"/>
                  </a:lnTo>
                  <a:lnTo>
                    <a:pt x="883" y="278"/>
                  </a:lnTo>
                  <a:lnTo>
                    <a:pt x="888" y="226"/>
                  </a:lnTo>
                  <a:lnTo>
                    <a:pt x="881" y="177"/>
                  </a:lnTo>
                  <a:lnTo>
                    <a:pt x="861" y="134"/>
                  </a:lnTo>
                  <a:lnTo>
                    <a:pt x="831" y="96"/>
                  </a:lnTo>
                  <a:lnTo>
                    <a:pt x="793" y="63"/>
                  </a:lnTo>
                  <a:lnTo>
                    <a:pt x="750" y="36"/>
                  </a:lnTo>
                  <a:lnTo>
                    <a:pt x="706" y="14"/>
                  </a:lnTo>
                  <a:lnTo>
                    <a:pt x="662" y="0"/>
                  </a:lnTo>
                  <a:lnTo>
                    <a:pt x="637" y="23"/>
                  </a:lnTo>
                  <a:lnTo>
                    <a:pt x="610" y="44"/>
                  </a:lnTo>
                  <a:lnTo>
                    <a:pt x="584" y="63"/>
                  </a:lnTo>
                  <a:lnTo>
                    <a:pt x="556" y="83"/>
                  </a:lnTo>
                  <a:lnTo>
                    <a:pt x="526" y="96"/>
                  </a:lnTo>
                  <a:lnTo>
                    <a:pt x="494" y="106"/>
                  </a:lnTo>
                  <a:lnTo>
                    <a:pt x="460" y="112"/>
                  </a:lnTo>
                  <a:lnTo>
                    <a:pt x="425" y="115"/>
                  </a:lnTo>
                  <a:close/>
                </a:path>
              </a:pathLst>
            </a:custGeom>
            <a:solidFill>
              <a:srgbClr val="AAB5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0" name="Freeform 126"/>
            <p:cNvSpPr>
              <a:spLocks/>
            </p:cNvSpPr>
            <p:nvPr/>
          </p:nvSpPr>
          <p:spPr bwMode="auto">
            <a:xfrm>
              <a:off x="493" y="3737"/>
              <a:ext cx="182" cy="63"/>
            </a:xfrm>
            <a:custGeom>
              <a:avLst/>
              <a:gdLst>
                <a:gd name="T0" fmla="*/ 0 w 730"/>
                <a:gd name="T1" fmla="*/ 0 h 251"/>
                <a:gd name="T2" fmla="*/ 0 w 730"/>
                <a:gd name="T3" fmla="*/ 0 h 251"/>
                <a:gd name="T4" fmla="*/ 0 w 730"/>
                <a:gd name="T5" fmla="*/ 0 h 251"/>
                <a:gd name="T6" fmla="*/ 0 w 730"/>
                <a:gd name="T7" fmla="*/ 0 h 251"/>
                <a:gd name="T8" fmla="*/ 0 w 730"/>
                <a:gd name="T9" fmla="*/ 0 h 251"/>
                <a:gd name="T10" fmla="*/ 0 w 730"/>
                <a:gd name="T11" fmla="*/ 0 h 251"/>
                <a:gd name="T12" fmla="*/ 0 w 730"/>
                <a:gd name="T13" fmla="*/ 0 h 251"/>
                <a:gd name="T14" fmla="*/ 0 w 730"/>
                <a:gd name="T15" fmla="*/ 0 h 251"/>
                <a:gd name="T16" fmla="*/ 0 w 730"/>
                <a:gd name="T17" fmla="*/ 0 h 251"/>
                <a:gd name="T18" fmla="*/ 0 w 730"/>
                <a:gd name="T19" fmla="*/ 0 h 251"/>
                <a:gd name="T20" fmla="*/ 0 w 730"/>
                <a:gd name="T21" fmla="*/ 0 h 251"/>
                <a:gd name="T22" fmla="*/ 0 w 730"/>
                <a:gd name="T23" fmla="*/ 0 h 251"/>
                <a:gd name="T24" fmla="*/ 0 w 730"/>
                <a:gd name="T25" fmla="*/ 0 h 251"/>
                <a:gd name="T26" fmla="*/ 0 w 730"/>
                <a:gd name="T27" fmla="*/ 0 h 251"/>
                <a:gd name="T28" fmla="*/ 0 w 730"/>
                <a:gd name="T29" fmla="*/ 0 h 251"/>
                <a:gd name="T30" fmla="*/ 0 w 730"/>
                <a:gd name="T31" fmla="*/ 0 h 251"/>
                <a:gd name="T32" fmla="*/ 0 w 730"/>
                <a:gd name="T33" fmla="*/ 0 h 251"/>
                <a:gd name="T34" fmla="*/ 0 w 730"/>
                <a:gd name="T35" fmla="*/ 0 h 251"/>
                <a:gd name="T36" fmla="*/ 0 w 730"/>
                <a:gd name="T37" fmla="*/ 0 h 251"/>
                <a:gd name="T38" fmla="*/ 0 w 730"/>
                <a:gd name="T39" fmla="*/ 0 h 251"/>
                <a:gd name="T40" fmla="*/ 0 w 730"/>
                <a:gd name="T41" fmla="*/ 0 h 251"/>
                <a:gd name="T42" fmla="*/ 0 w 730"/>
                <a:gd name="T43" fmla="*/ 0 h 251"/>
                <a:gd name="T44" fmla="*/ 0 w 730"/>
                <a:gd name="T45" fmla="*/ 0 h 251"/>
                <a:gd name="T46" fmla="*/ 0 w 730"/>
                <a:gd name="T47" fmla="*/ 0 h 251"/>
                <a:gd name="T48" fmla="*/ 0 w 730"/>
                <a:gd name="T49" fmla="*/ 0 h 251"/>
                <a:gd name="T50" fmla="*/ 0 w 730"/>
                <a:gd name="T51" fmla="*/ 0 h 251"/>
                <a:gd name="T52" fmla="*/ 0 w 730"/>
                <a:gd name="T53" fmla="*/ 0 h 251"/>
                <a:gd name="T54" fmla="*/ 0 w 730"/>
                <a:gd name="T55" fmla="*/ 0 h 251"/>
                <a:gd name="T56" fmla="*/ 0 w 730"/>
                <a:gd name="T57" fmla="*/ 0 h 251"/>
                <a:gd name="T58" fmla="*/ 0 w 730"/>
                <a:gd name="T59" fmla="*/ 0 h 251"/>
                <a:gd name="T60" fmla="*/ 0 w 730"/>
                <a:gd name="T61" fmla="*/ 0 h 251"/>
                <a:gd name="T62" fmla="*/ 0 w 730"/>
                <a:gd name="T63" fmla="*/ 0 h 251"/>
                <a:gd name="T64" fmla="*/ 0 w 730"/>
                <a:gd name="T65" fmla="*/ 0 h 251"/>
                <a:gd name="T66" fmla="*/ 0 w 730"/>
                <a:gd name="T67" fmla="*/ 0 h 251"/>
                <a:gd name="T68" fmla="*/ 0 w 730"/>
                <a:gd name="T69" fmla="*/ 0 h 251"/>
                <a:gd name="T70" fmla="*/ 0 w 730"/>
                <a:gd name="T71" fmla="*/ 0 h 251"/>
                <a:gd name="T72" fmla="*/ 0 w 730"/>
                <a:gd name="T73" fmla="*/ 0 h 251"/>
                <a:gd name="T74" fmla="*/ 0 w 730"/>
                <a:gd name="T75" fmla="*/ 0 h 251"/>
                <a:gd name="T76" fmla="*/ 0 w 730"/>
                <a:gd name="T77" fmla="*/ 0 h 251"/>
                <a:gd name="T78" fmla="*/ 0 w 730"/>
                <a:gd name="T79" fmla="*/ 0 h 251"/>
                <a:gd name="T80" fmla="*/ 0 w 730"/>
                <a:gd name="T81" fmla="*/ 0 h 251"/>
                <a:gd name="T82" fmla="*/ 0 w 730"/>
                <a:gd name="T83" fmla="*/ 0 h 251"/>
                <a:gd name="T84" fmla="*/ 0 w 730"/>
                <a:gd name="T85" fmla="*/ 0 h 251"/>
                <a:gd name="T86" fmla="*/ 0 w 730"/>
                <a:gd name="T87" fmla="*/ 0 h 251"/>
                <a:gd name="T88" fmla="*/ 0 w 730"/>
                <a:gd name="T89" fmla="*/ 0 h 251"/>
                <a:gd name="T90" fmla="*/ 0 w 730"/>
                <a:gd name="T91" fmla="*/ 0 h 251"/>
                <a:gd name="T92" fmla="*/ 0 w 730"/>
                <a:gd name="T93" fmla="*/ 0 h 251"/>
                <a:gd name="T94" fmla="*/ 0 w 730"/>
                <a:gd name="T95" fmla="*/ 0 h 251"/>
                <a:gd name="T96" fmla="*/ 0 w 730"/>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0"/>
                <a:gd name="T148" fmla="*/ 0 h 251"/>
                <a:gd name="T149" fmla="*/ 730 w 730"/>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0" h="251">
                  <a:moveTo>
                    <a:pt x="346" y="68"/>
                  </a:moveTo>
                  <a:lnTo>
                    <a:pt x="313" y="68"/>
                  </a:lnTo>
                  <a:lnTo>
                    <a:pt x="283" y="63"/>
                  </a:lnTo>
                  <a:lnTo>
                    <a:pt x="256" y="58"/>
                  </a:lnTo>
                  <a:lnTo>
                    <a:pt x="229" y="49"/>
                  </a:lnTo>
                  <a:lnTo>
                    <a:pt x="202" y="41"/>
                  </a:lnTo>
                  <a:lnTo>
                    <a:pt x="175" y="28"/>
                  </a:lnTo>
                  <a:lnTo>
                    <a:pt x="150" y="14"/>
                  </a:lnTo>
                  <a:lnTo>
                    <a:pt x="126" y="0"/>
                  </a:lnTo>
                  <a:lnTo>
                    <a:pt x="110" y="3"/>
                  </a:lnTo>
                  <a:lnTo>
                    <a:pt x="90" y="8"/>
                  </a:lnTo>
                  <a:lnTo>
                    <a:pt x="74" y="11"/>
                  </a:lnTo>
                  <a:lnTo>
                    <a:pt x="57" y="17"/>
                  </a:lnTo>
                  <a:lnTo>
                    <a:pt x="44" y="22"/>
                  </a:lnTo>
                  <a:lnTo>
                    <a:pt x="32" y="30"/>
                  </a:lnTo>
                  <a:lnTo>
                    <a:pt x="22" y="38"/>
                  </a:lnTo>
                  <a:lnTo>
                    <a:pt x="14" y="49"/>
                  </a:lnTo>
                  <a:lnTo>
                    <a:pt x="0" y="82"/>
                  </a:lnTo>
                  <a:lnTo>
                    <a:pt x="3" y="112"/>
                  </a:lnTo>
                  <a:lnTo>
                    <a:pt x="22" y="139"/>
                  </a:lnTo>
                  <a:lnTo>
                    <a:pt x="52" y="164"/>
                  </a:lnTo>
                  <a:lnTo>
                    <a:pt x="96" y="188"/>
                  </a:lnTo>
                  <a:lnTo>
                    <a:pt x="147" y="208"/>
                  </a:lnTo>
                  <a:lnTo>
                    <a:pt x="204" y="224"/>
                  </a:lnTo>
                  <a:lnTo>
                    <a:pt x="267" y="237"/>
                  </a:lnTo>
                  <a:lnTo>
                    <a:pt x="335" y="245"/>
                  </a:lnTo>
                  <a:lnTo>
                    <a:pt x="403" y="251"/>
                  </a:lnTo>
                  <a:lnTo>
                    <a:pt x="469" y="251"/>
                  </a:lnTo>
                  <a:lnTo>
                    <a:pt x="534" y="245"/>
                  </a:lnTo>
                  <a:lnTo>
                    <a:pt x="594" y="231"/>
                  </a:lnTo>
                  <a:lnTo>
                    <a:pt x="646" y="215"/>
                  </a:lnTo>
                  <a:lnTo>
                    <a:pt x="692" y="190"/>
                  </a:lnTo>
                  <a:lnTo>
                    <a:pt x="725" y="160"/>
                  </a:lnTo>
                  <a:lnTo>
                    <a:pt x="730" y="130"/>
                  </a:lnTo>
                  <a:lnTo>
                    <a:pt x="722" y="104"/>
                  </a:lnTo>
                  <a:lnTo>
                    <a:pt x="706" y="79"/>
                  </a:lnTo>
                  <a:lnTo>
                    <a:pt x="681" y="58"/>
                  </a:lnTo>
                  <a:lnTo>
                    <a:pt x="651" y="38"/>
                  </a:lnTo>
                  <a:lnTo>
                    <a:pt x="616" y="22"/>
                  </a:lnTo>
                  <a:lnTo>
                    <a:pt x="577" y="8"/>
                  </a:lnTo>
                  <a:lnTo>
                    <a:pt x="539" y="0"/>
                  </a:lnTo>
                  <a:lnTo>
                    <a:pt x="520" y="14"/>
                  </a:lnTo>
                  <a:lnTo>
                    <a:pt x="499" y="28"/>
                  </a:lnTo>
                  <a:lnTo>
                    <a:pt x="476" y="38"/>
                  </a:lnTo>
                  <a:lnTo>
                    <a:pt x="455" y="49"/>
                  </a:lnTo>
                  <a:lnTo>
                    <a:pt x="428" y="58"/>
                  </a:lnTo>
                  <a:lnTo>
                    <a:pt x="403" y="63"/>
                  </a:lnTo>
                  <a:lnTo>
                    <a:pt x="377" y="65"/>
                  </a:lnTo>
                  <a:lnTo>
                    <a:pt x="346" y="68"/>
                  </a:lnTo>
                  <a:close/>
                </a:path>
              </a:pathLst>
            </a:custGeom>
            <a:solidFill>
              <a:srgbClr val="C9D6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1" name="Freeform 127"/>
            <p:cNvSpPr>
              <a:spLocks/>
            </p:cNvSpPr>
            <p:nvPr/>
          </p:nvSpPr>
          <p:spPr bwMode="auto">
            <a:xfrm>
              <a:off x="789" y="3718"/>
              <a:ext cx="74" cy="38"/>
            </a:xfrm>
            <a:custGeom>
              <a:avLst/>
              <a:gdLst>
                <a:gd name="T0" fmla="*/ 0 w 297"/>
                <a:gd name="T1" fmla="*/ 0 h 153"/>
                <a:gd name="T2" fmla="*/ 0 w 297"/>
                <a:gd name="T3" fmla="*/ 0 h 153"/>
                <a:gd name="T4" fmla="*/ 0 w 297"/>
                <a:gd name="T5" fmla="*/ 0 h 153"/>
                <a:gd name="T6" fmla="*/ 0 w 297"/>
                <a:gd name="T7" fmla="*/ 0 h 153"/>
                <a:gd name="T8" fmla="*/ 0 w 297"/>
                <a:gd name="T9" fmla="*/ 0 h 153"/>
                <a:gd name="T10" fmla="*/ 0 w 297"/>
                <a:gd name="T11" fmla="*/ 0 h 153"/>
                <a:gd name="T12" fmla="*/ 0 w 297"/>
                <a:gd name="T13" fmla="*/ 0 h 153"/>
                <a:gd name="T14" fmla="*/ 0 w 297"/>
                <a:gd name="T15" fmla="*/ 0 h 153"/>
                <a:gd name="T16" fmla="*/ 0 w 297"/>
                <a:gd name="T17" fmla="*/ 0 h 153"/>
                <a:gd name="T18" fmla="*/ 0 w 297"/>
                <a:gd name="T19" fmla="*/ 0 h 153"/>
                <a:gd name="T20" fmla="*/ 0 w 297"/>
                <a:gd name="T21" fmla="*/ 0 h 153"/>
                <a:gd name="T22" fmla="*/ 0 w 297"/>
                <a:gd name="T23" fmla="*/ 0 h 153"/>
                <a:gd name="T24" fmla="*/ 0 w 297"/>
                <a:gd name="T25" fmla="*/ 0 h 153"/>
                <a:gd name="T26" fmla="*/ 0 w 297"/>
                <a:gd name="T27" fmla="*/ 0 h 153"/>
                <a:gd name="T28" fmla="*/ 0 w 297"/>
                <a:gd name="T29" fmla="*/ 0 h 153"/>
                <a:gd name="T30" fmla="*/ 0 w 297"/>
                <a:gd name="T31" fmla="*/ 0 h 153"/>
                <a:gd name="T32" fmla="*/ 0 w 297"/>
                <a:gd name="T33" fmla="*/ 0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7"/>
                <a:gd name="T52" fmla="*/ 0 h 153"/>
                <a:gd name="T53" fmla="*/ 297 w 297"/>
                <a:gd name="T54" fmla="*/ 153 h 1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7" h="153">
                  <a:moveTo>
                    <a:pt x="0" y="68"/>
                  </a:moveTo>
                  <a:lnTo>
                    <a:pt x="10" y="98"/>
                  </a:lnTo>
                  <a:lnTo>
                    <a:pt x="37" y="123"/>
                  </a:lnTo>
                  <a:lnTo>
                    <a:pt x="76" y="139"/>
                  </a:lnTo>
                  <a:lnTo>
                    <a:pt x="125" y="147"/>
                  </a:lnTo>
                  <a:lnTo>
                    <a:pt x="173" y="153"/>
                  </a:lnTo>
                  <a:lnTo>
                    <a:pt x="221" y="150"/>
                  </a:lnTo>
                  <a:lnTo>
                    <a:pt x="261" y="142"/>
                  </a:lnTo>
                  <a:lnTo>
                    <a:pt x="288" y="128"/>
                  </a:lnTo>
                  <a:lnTo>
                    <a:pt x="297" y="87"/>
                  </a:lnTo>
                  <a:lnTo>
                    <a:pt x="281" y="55"/>
                  </a:lnTo>
                  <a:lnTo>
                    <a:pt x="242" y="25"/>
                  </a:lnTo>
                  <a:lnTo>
                    <a:pt x="191" y="8"/>
                  </a:lnTo>
                  <a:lnTo>
                    <a:pt x="136" y="0"/>
                  </a:lnTo>
                  <a:lnTo>
                    <a:pt x="79" y="6"/>
                  </a:lnTo>
                  <a:lnTo>
                    <a:pt x="32" y="27"/>
                  </a:lnTo>
                  <a:lnTo>
                    <a:pt x="0" y="68"/>
                  </a:lnTo>
                  <a:close/>
                </a:path>
              </a:pathLst>
            </a:custGeom>
            <a:solidFill>
              <a:srgbClr val="DD23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2" name="Freeform 128"/>
            <p:cNvSpPr>
              <a:spLocks/>
            </p:cNvSpPr>
            <p:nvPr/>
          </p:nvSpPr>
          <p:spPr bwMode="auto">
            <a:xfrm>
              <a:off x="801" y="3719"/>
              <a:ext cx="53" cy="28"/>
            </a:xfrm>
            <a:custGeom>
              <a:avLst/>
              <a:gdLst>
                <a:gd name="T0" fmla="*/ 0 w 209"/>
                <a:gd name="T1" fmla="*/ 0 h 109"/>
                <a:gd name="T2" fmla="*/ 0 w 209"/>
                <a:gd name="T3" fmla="*/ 0 h 109"/>
                <a:gd name="T4" fmla="*/ 0 w 209"/>
                <a:gd name="T5" fmla="*/ 0 h 109"/>
                <a:gd name="T6" fmla="*/ 0 w 209"/>
                <a:gd name="T7" fmla="*/ 0 h 109"/>
                <a:gd name="T8" fmla="*/ 0 w 209"/>
                <a:gd name="T9" fmla="*/ 0 h 109"/>
                <a:gd name="T10" fmla="*/ 0 w 209"/>
                <a:gd name="T11" fmla="*/ 0 h 109"/>
                <a:gd name="T12" fmla="*/ 0 w 209"/>
                <a:gd name="T13" fmla="*/ 0 h 109"/>
                <a:gd name="T14" fmla="*/ 0 w 209"/>
                <a:gd name="T15" fmla="*/ 0 h 109"/>
                <a:gd name="T16" fmla="*/ 0 w 209"/>
                <a:gd name="T17" fmla="*/ 0 h 109"/>
                <a:gd name="T18" fmla="*/ 0 w 209"/>
                <a:gd name="T19" fmla="*/ 0 h 109"/>
                <a:gd name="T20" fmla="*/ 0 w 209"/>
                <a:gd name="T21" fmla="*/ 0 h 109"/>
                <a:gd name="T22" fmla="*/ 0 w 209"/>
                <a:gd name="T23" fmla="*/ 0 h 109"/>
                <a:gd name="T24" fmla="*/ 0 w 209"/>
                <a:gd name="T25" fmla="*/ 0 h 109"/>
                <a:gd name="T26" fmla="*/ 0 w 209"/>
                <a:gd name="T27" fmla="*/ 0 h 109"/>
                <a:gd name="T28" fmla="*/ 0 w 209"/>
                <a:gd name="T29" fmla="*/ 0 h 109"/>
                <a:gd name="T30" fmla="*/ 0 w 209"/>
                <a:gd name="T31" fmla="*/ 0 h 109"/>
                <a:gd name="T32" fmla="*/ 0 w 209"/>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109"/>
                <a:gd name="T53" fmla="*/ 209 w 209"/>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109">
                  <a:moveTo>
                    <a:pt x="0" y="49"/>
                  </a:moveTo>
                  <a:lnTo>
                    <a:pt x="8" y="71"/>
                  </a:lnTo>
                  <a:lnTo>
                    <a:pt x="27" y="88"/>
                  </a:lnTo>
                  <a:lnTo>
                    <a:pt x="54" y="99"/>
                  </a:lnTo>
                  <a:lnTo>
                    <a:pt x="87" y="107"/>
                  </a:lnTo>
                  <a:lnTo>
                    <a:pt x="119" y="109"/>
                  </a:lnTo>
                  <a:lnTo>
                    <a:pt x="154" y="107"/>
                  </a:lnTo>
                  <a:lnTo>
                    <a:pt x="182" y="101"/>
                  </a:lnTo>
                  <a:lnTo>
                    <a:pt x="202" y="90"/>
                  </a:lnTo>
                  <a:lnTo>
                    <a:pt x="209" y="63"/>
                  </a:lnTo>
                  <a:lnTo>
                    <a:pt x="198" y="35"/>
                  </a:lnTo>
                  <a:lnTo>
                    <a:pt x="172" y="17"/>
                  </a:lnTo>
                  <a:lnTo>
                    <a:pt x="136" y="3"/>
                  </a:lnTo>
                  <a:lnTo>
                    <a:pt x="95" y="0"/>
                  </a:lnTo>
                  <a:lnTo>
                    <a:pt x="57" y="3"/>
                  </a:lnTo>
                  <a:lnTo>
                    <a:pt x="21" y="19"/>
                  </a:lnTo>
                  <a:lnTo>
                    <a:pt x="0" y="49"/>
                  </a:lnTo>
                  <a:close/>
                </a:path>
              </a:pathLst>
            </a:custGeom>
            <a:solidFill>
              <a:srgbClr val="EA8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3" name="Freeform 129"/>
            <p:cNvSpPr>
              <a:spLocks/>
            </p:cNvSpPr>
            <p:nvPr/>
          </p:nvSpPr>
          <p:spPr bwMode="auto">
            <a:xfrm>
              <a:off x="137" y="3772"/>
              <a:ext cx="68" cy="73"/>
            </a:xfrm>
            <a:custGeom>
              <a:avLst/>
              <a:gdLst>
                <a:gd name="T0" fmla="*/ 0 w 270"/>
                <a:gd name="T1" fmla="*/ 0 h 294"/>
                <a:gd name="T2" fmla="*/ 0 w 270"/>
                <a:gd name="T3" fmla="*/ 0 h 294"/>
                <a:gd name="T4" fmla="*/ 0 w 270"/>
                <a:gd name="T5" fmla="*/ 0 h 294"/>
                <a:gd name="T6" fmla="*/ 0 w 270"/>
                <a:gd name="T7" fmla="*/ 0 h 294"/>
                <a:gd name="T8" fmla="*/ 0 w 270"/>
                <a:gd name="T9" fmla="*/ 0 h 294"/>
                <a:gd name="T10" fmla="*/ 0 w 270"/>
                <a:gd name="T11" fmla="*/ 0 h 294"/>
                <a:gd name="T12" fmla="*/ 0 w 270"/>
                <a:gd name="T13" fmla="*/ 0 h 294"/>
                <a:gd name="T14" fmla="*/ 0 w 270"/>
                <a:gd name="T15" fmla="*/ 0 h 294"/>
                <a:gd name="T16" fmla="*/ 0 w 270"/>
                <a:gd name="T17" fmla="*/ 0 h 294"/>
                <a:gd name="T18" fmla="*/ 0 w 270"/>
                <a:gd name="T19" fmla="*/ 0 h 294"/>
                <a:gd name="T20" fmla="*/ 0 w 270"/>
                <a:gd name="T21" fmla="*/ 0 h 294"/>
                <a:gd name="T22" fmla="*/ 0 w 270"/>
                <a:gd name="T23" fmla="*/ 0 h 294"/>
                <a:gd name="T24" fmla="*/ 0 w 270"/>
                <a:gd name="T25" fmla="*/ 0 h 294"/>
                <a:gd name="T26" fmla="*/ 0 w 270"/>
                <a:gd name="T27" fmla="*/ 0 h 294"/>
                <a:gd name="T28" fmla="*/ 0 w 270"/>
                <a:gd name="T29" fmla="*/ 0 h 294"/>
                <a:gd name="T30" fmla="*/ 0 w 270"/>
                <a:gd name="T31" fmla="*/ 0 h 294"/>
                <a:gd name="T32" fmla="*/ 0 w 270"/>
                <a:gd name="T33" fmla="*/ 0 h 294"/>
                <a:gd name="T34" fmla="*/ 0 w 270"/>
                <a:gd name="T35" fmla="*/ 0 h 294"/>
                <a:gd name="T36" fmla="*/ 0 w 270"/>
                <a:gd name="T37" fmla="*/ 0 h 294"/>
                <a:gd name="T38" fmla="*/ 0 w 270"/>
                <a:gd name="T39" fmla="*/ 0 h 294"/>
                <a:gd name="T40" fmla="*/ 0 w 270"/>
                <a:gd name="T41" fmla="*/ 0 h 294"/>
                <a:gd name="T42" fmla="*/ 0 w 270"/>
                <a:gd name="T43" fmla="*/ 0 h 2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0"/>
                <a:gd name="T67" fmla="*/ 0 h 294"/>
                <a:gd name="T68" fmla="*/ 270 w 270"/>
                <a:gd name="T69" fmla="*/ 294 h 2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0" h="294">
                  <a:moveTo>
                    <a:pt x="0" y="147"/>
                  </a:moveTo>
                  <a:lnTo>
                    <a:pt x="3" y="182"/>
                  </a:lnTo>
                  <a:lnTo>
                    <a:pt x="21" y="215"/>
                  </a:lnTo>
                  <a:lnTo>
                    <a:pt x="55" y="240"/>
                  </a:lnTo>
                  <a:lnTo>
                    <a:pt x="92" y="262"/>
                  </a:lnTo>
                  <a:lnTo>
                    <a:pt x="134" y="278"/>
                  </a:lnTo>
                  <a:lnTo>
                    <a:pt x="177" y="288"/>
                  </a:lnTo>
                  <a:lnTo>
                    <a:pt x="215" y="294"/>
                  </a:lnTo>
                  <a:lnTo>
                    <a:pt x="245" y="292"/>
                  </a:lnTo>
                  <a:lnTo>
                    <a:pt x="226" y="223"/>
                  </a:lnTo>
                  <a:lnTo>
                    <a:pt x="221" y="152"/>
                  </a:lnTo>
                  <a:lnTo>
                    <a:pt x="235" y="85"/>
                  </a:lnTo>
                  <a:lnTo>
                    <a:pt x="264" y="21"/>
                  </a:lnTo>
                  <a:lnTo>
                    <a:pt x="270" y="0"/>
                  </a:lnTo>
                  <a:lnTo>
                    <a:pt x="231" y="5"/>
                  </a:lnTo>
                  <a:lnTo>
                    <a:pt x="193" y="11"/>
                  </a:lnTo>
                  <a:lnTo>
                    <a:pt x="155" y="19"/>
                  </a:lnTo>
                  <a:lnTo>
                    <a:pt x="120" y="33"/>
                  </a:lnTo>
                  <a:lnTo>
                    <a:pt x="85" y="51"/>
                  </a:lnTo>
                  <a:lnTo>
                    <a:pt x="55" y="76"/>
                  </a:lnTo>
                  <a:lnTo>
                    <a:pt x="25" y="106"/>
                  </a:lnTo>
                  <a:lnTo>
                    <a:pt x="0" y="147"/>
                  </a:lnTo>
                  <a:close/>
                </a:path>
              </a:pathLst>
            </a:custGeom>
            <a:solidFill>
              <a:srgbClr val="666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4" name="Freeform 130"/>
            <p:cNvSpPr>
              <a:spLocks/>
            </p:cNvSpPr>
            <p:nvPr/>
          </p:nvSpPr>
          <p:spPr bwMode="auto">
            <a:xfrm>
              <a:off x="155" y="3775"/>
              <a:ext cx="43" cy="45"/>
            </a:xfrm>
            <a:custGeom>
              <a:avLst/>
              <a:gdLst>
                <a:gd name="T0" fmla="*/ 0 w 169"/>
                <a:gd name="T1" fmla="*/ 0 h 182"/>
                <a:gd name="T2" fmla="*/ 0 w 169"/>
                <a:gd name="T3" fmla="*/ 0 h 182"/>
                <a:gd name="T4" fmla="*/ 0 w 169"/>
                <a:gd name="T5" fmla="*/ 0 h 182"/>
                <a:gd name="T6" fmla="*/ 0 w 169"/>
                <a:gd name="T7" fmla="*/ 0 h 182"/>
                <a:gd name="T8" fmla="*/ 0 w 169"/>
                <a:gd name="T9" fmla="*/ 0 h 182"/>
                <a:gd name="T10" fmla="*/ 0 w 169"/>
                <a:gd name="T11" fmla="*/ 0 h 182"/>
                <a:gd name="T12" fmla="*/ 0 w 169"/>
                <a:gd name="T13" fmla="*/ 0 h 182"/>
                <a:gd name="T14" fmla="*/ 0 w 169"/>
                <a:gd name="T15" fmla="*/ 0 h 182"/>
                <a:gd name="T16" fmla="*/ 0 w 169"/>
                <a:gd name="T17" fmla="*/ 0 h 182"/>
                <a:gd name="T18" fmla="*/ 0 w 169"/>
                <a:gd name="T19" fmla="*/ 0 h 182"/>
                <a:gd name="T20" fmla="*/ 0 w 169"/>
                <a:gd name="T21" fmla="*/ 0 h 182"/>
                <a:gd name="T22" fmla="*/ 0 w 169"/>
                <a:gd name="T23" fmla="*/ 0 h 182"/>
                <a:gd name="T24" fmla="*/ 0 w 169"/>
                <a:gd name="T25" fmla="*/ 0 h 182"/>
                <a:gd name="T26" fmla="*/ 0 w 169"/>
                <a:gd name="T27" fmla="*/ 0 h 182"/>
                <a:gd name="T28" fmla="*/ 0 w 169"/>
                <a:gd name="T29" fmla="*/ 0 h 182"/>
                <a:gd name="T30" fmla="*/ 0 w 169"/>
                <a:gd name="T31" fmla="*/ 0 h 182"/>
                <a:gd name="T32" fmla="*/ 0 w 169"/>
                <a:gd name="T33" fmla="*/ 0 h 182"/>
                <a:gd name="T34" fmla="*/ 0 w 169"/>
                <a:gd name="T35" fmla="*/ 0 h 182"/>
                <a:gd name="T36" fmla="*/ 0 w 169"/>
                <a:gd name="T37" fmla="*/ 0 h 182"/>
                <a:gd name="T38" fmla="*/ 0 w 169"/>
                <a:gd name="T39" fmla="*/ 0 h 182"/>
                <a:gd name="T40" fmla="*/ 0 w 169"/>
                <a:gd name="T41" fmla="*/ 0 h 182"/>
                <a:gd name="T42" fmla="*/ 0 w 169"/>
                <a:gd name="T43" fmla="*/ 0 h 18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9"/>
                <a:gd name="T67" fmla="*/ 0 h 182"/>
                <a:gd name="T68" fmla="*/ 169 w 169"/>
                <a:gd name="T69" fmla="*/ 182 h 18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9" h="182">
                  <a:moveTo>
                    <a:pt x="0" y="90"/>
                  </a:moveTo>
                  <a:lnTo>
                    <a:pt x="3" y="111"/>
                  </a:lnTo>
                  <a:lnTo>
                    <a:pt x="14" y="131"/>
                  </a:lnTo>
                  <a:lnTo>
                    <a:pt x="33" y="150"/>
                  </a:lnTo>
                  <a:lnTo>
                    <a:pt x="54" y="164"/>
                  </a:lnTo>
                  <a:lnTo>
                    <a:pt x="81" y="171"/>
                  </a:lnTo>
                  <a:lnTo>
                    <a:pt x="109" y="180"/>
                  </a:lnTo>
                  <a:lnTo>
                    <a:pt x="130" y="182"/>
                  </a:lnTo>
                  <a:lnTo>
                    <a:pt x="150" y="180"/>
                  </a:lnTo>
                  <a:lnTo>
                    <a:pt x="139" y="139"/>
                  </a:lnTo>
                  <a:lnTo>
                    <a:pt x="136" y="95"/>
                  </a:lnTo>
                  <a:lnTo>
                    <a:pt x="144" y="51"/>
                  </a:lnTo>
                  <a:lnTo>
                    <a:pt x="164" y="10"/>
                  </a:lnTo>
                  <a:lnTo>
                    <a:pt x="169" y="0"/>
                  </a:lnTo>
                  <a:lnTo>
                    <a:pt x="144" y="3"/>
                  </a:lnTo>
                  <a:lnTo>
                    <a:pt x="120" y="8"/>
                  </a:lnTo>
                  <a:lnTo>
                    <a:pt x="98" y="14"/>
                  </a:lnTo>
                  <a:lnTo>
                    <a:pt x="74" y="22"/>
                  </a:lnTo>
                  <a:lnTo>
                    <a:pt x="51" y="33"/>
                  </a:lnTo>
                  <a:lnTo>
                    <a:pt x="33" y="46"/>
                  </a:lnTo>
                  <a:lnTo>
                    <a:pt x="16" y="65"/>
                  </a:lnTo>
                  <a:lnTo>
                    <a:pt x="0" y="90"/>
                  </a:lnTo>
                  <a:close/>
                </a:path>
              </a:pathLst>
            </a:custGeom>
            <a:solidFill>
              <a:srgbClr val="8E9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5" name="Freeform 131"/>
            <p:cNvSpPr>
              <a:spLocks/>
            </p:cNvSpPr>
            <p:nvPr/>
          </p:nvSpPr>
          <p:spPr bwMode="auto">
            <a:xfrm>
              <a:off x="959" y="3816"/>
              <a:ext cx="70" cy="70"/>
            </a:xfrm>
            <a:custGeom>
              <a:avLst/>
              <a:gdLst>
                <a:gd name="T0" fmla="*/ 0 w 281"/>
                <a:gd name="T1" fmla="*/ 0 h 280"/>
                <a:gd name="T2" fmla="*/ 0 w 281"/>
                <a:gd name="T3" fmla="*/ 0 h 280"/>
                <a:gd name="T4" fmla="*/ 0 w 281"/>
                <a:gd name="T5" fmla="*/ 0 h 280"/>
                <a:gd name="T6" fmla="*/ 0 w 281"/>
                <a:gd name="T7" fmla="*/ 0 h 280"/>
                <a:gd name="T8" fmla="*/ 0 w 281"/>
                <a:gd name="T9" fmla="*/ 0 h 280"/>
                <a:gd name="T10" fmla="*/ 0 w 281"/>
                <a:gd name="T11" fmla="*/ 0 h 280"/>
                <a:gd name="T12" fmla="*/ 0 w 281"/>
                <a:gd name="T13" fmla="*/ 0 h 280"/>
                <a:gd name="T14" fmla="*/ 0 w 281"/>
                <a:gd name="T15" fmla="*/ 0 h 280"/>
                <a:gd name="T16" fmla="*/ 0 w 281"/>
                <a:gd name="T17" fmla="*/ 0 h 280"/>
                <a:gd name="T18" fmla="*/ 0 w 281"/>
                <a:gd name="T19" fmla="*/ 0 h 280"/>
                <a:gd name="T20" fmla="*/ 0 w 281"/>
                <a:gd name="T21" fmla="*/ 0 h 280"/>
                <a:gd name="T22" fmla="*/ 0 w 281"/>
                <a:gd name="T23" fmla="*/ 0 h 280"/>
                <a:gd name="T24" fmla="*/ 0 w 281"/>
                <a:gd name="T25" fmla="*/ 0 h 280"/>
                <a:gd name="T26" fmla="*/ 0 w 281"/>
                <a:gd name="T27" fmla="*/ 0 h 280"/>
                <a:gd name="T28" fmla="*/ 0 w 281"/>
                <a:gd name="T29" fmla="*/ 0 h 280"/>
                <a:gd name="T30" fmla="*/ 0 w 281"/>
                <a:gd name="T31" fmla="*/ 0 h 280"/>
                <a:gd name="T32" fmla="*/ 0 w 281"/>
                <a:gd name="T33" fmla="*/ 0 h 280"/>
                <a:gd name="T34" fmla="*/ 0 w 281"/>
                <a:gd name="T35" fmla="*/ 0 h 280"/>
                <a:gd name="T36" fmla="*/ 0 w 281"/>
                <a:gd name="T37" fmla="*/ 0 h 280"/>
                <a:gd name="T38" fmla="*/ 0 w 281"/>
                <a:gd name="T39" fmla="*/ 0 h 280"/>
                <a:gd name="T40" fmla="*/ 0 w 281"/>
                <a:gd name="T41" fmla="*/ 0 h 280"/>
                <a:gd name="T42" fmla="*/ 0 w 281"/>
                <a:gd name="T43" fmla="*/ 0 h 280"/>
                <a:gd name="T44" fmla="*/ 0 w 281"/>
                <a:gd name="T45" fmla="*/ 0 h 280"/>
                <a:gd name="T46" fmla="*/ 0 w 281"/>
                <a:gd name="T47" fmla="*/ 0 h 280"/>
                <a:gd name="T48" fmla="*/ 0 w 281"/>
                <a:gd name="T49" fmla="*/ 0 h 280"/>
                <a:gd name="T50" fmla="*/ 0 w 281"/>
                <a:gd name="T51" fmla="*/ 0 h 280"/>
                <a:gd name="T52" fmla="*/ 0 w 281"/>
                <a:gd name="T53" fmla="*/ 0 h 280"/>
                <a:gd name="T54" fmla="*/ 0 w 281"/>
                <a:gd name="T55" fmla="*/ 0 h 280"/>
                <a:gd name="T56" fmla="*/ 0 w 281"/>
                <a:gd name="T57" fmla="*/ 0 h 2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1"/>
                <a:gd name="T88" fmla="*/ 0 h 280"/>
                <a:gd name="T89" fmla="*/ 281 w 281"/>
                <a:gd name="T90" fmla="*/ 280 h 2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1" h="280">
                  <a:moveTo>
                    <a:pt x="11" y="267"/>
                  </a:moveTo>
                  <a:lnTo>
                    <a:pt x="44" y="272"/>
                  </a:lnTo>
                  <a:lnTo>
                    <a:pt x="77" y="277"/>
                  </a:lnTo>
                  <a:lnTo>
                    <a:pt x="110" y="280"/>
                  </a:lnTo>
                  <a:lnTo>
                    <a:pt x="142" y="280"/>
                  </a:lnTo>
                  <a:lnTo>
                    <a:pt x="174" y="277"/>
                  </a:lnTo>
                  <a:lnTo>
                    <a:pt x="207" y="269"/>
                  </a:lnTo>
                  <a:lnTo>
                    <a:pt x="237" y="255"/>
                  </a:lnTo>
                  <a:lnTo>
                    <a:pt x="264" y="237"/>
                  </a:lnTo>
                  <a:lnTo>
                    <a:pt x="273" y="219"/>
                  </a:lnTo>
                  <a:lnTo>
                    <a:pt x="278" y="203"/>
                  </a:lnTo>
                  <a:lnTo>
                    <a:pt x="281" y="187"/>
                  </a:lnTo>
                  <a:lnTo>
                    <a:pt x="273" y="168"/>
                  </a:lnTo>
                  <a:lnTo>
                    <a:pt x="257" y="143"/>
                  </a:lnTo>
                  <a:lnTo>
                    <a:pt x="237" y="122"/>
                  </a:lnTo>
                  <a:lnTo>
                    <a:pt x="218" y="101"/>
                  </a:lnTo>
                  <a:lnTo>
                    <a:pt x="197" y="78"/>
                  </a:lnTo>
                  <a:lnTo>
                    <a:pt x="172" y="59"/>
                  </a:lnTo>
                  <a:lnTo>
                    <a:pt x="147" y="40"/>
                  </a:lnTo>
                  <a:lnTo>
                    <a:pt x="123" y="23"/>
                  </a:lnTo>
                  <a:lnTo>
                    <a:pt x="98" y="7"/>
                  </a:lnTo>
                  <a:lnTo>
                    <a:pt x="73" y="0"/>
                  </a:lnTo>
                  <a:lnTo>
                    <a:pt x="52" y="16"/>
                  </a:lnTo>
                  <a:lnTo>
                    <a:pt x="33" y="48"/>
                  </a:lnTo>
                  <a:lnTo>
                    <a:pt x="16" y="95"/>
                  </a:lnTo>
                  <a:lnTo>
                    <a:pt x="6" y="147"/>
                  </a:lnTo>
                  <a:lnTo>
                    <a:pt x="0" y="195"/>
                  </a:lnTo>
                  <a:lnTo>
                    <a:pt x="3" y="239"/>
                  </a:lnTo>
                  <a:lnTo>
                    <a:pt x="11" y="267"/>
                  </a:lnTo>
                  <a:close/>
                </a:path>
              </a:pathLst>
            </a:custGeom>
            <a:solidFill>
              <a:srgbClr val="666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6" name="Freeform 132"/>
            <p:cNvSpPr>
              <a:spLocks/>
            </p:cNvSpPr>
            <p:nvPr/>
          </p:nvSpPr>
          <p:spPr bwMode="auto">
            <a:xfrm>
              <a:off x="963" y="3822"/>
              <a:ext cx="51" cy="51"/>
            </a:xfrm>
            <a:custGeom>
              <a:avLst/>
              <a:gdLst>
                <a:gd name="T0" fmla="*/ 0 w 202"/>
                <a:gd name="T1" fmla="*/ 0 h 201"/>
                <a:gd name="T2" fmla="*/ 0 w 202"/>
                <a:gd name="T3" fmla="*/ 0 h 201"/>
                <a:gd name="T4" fmla="*/ 0 w 202"/>
                <a:gd name="T5" fmla="*/ 0 h 201"/>
                <a:gd name="T6" fmla="*/ 0 w 202"/>
                <a:gd name="T7" fmla="*/ 0 h 201"/>
                <a:gd name="T8" fmla="*/ 0 w 202"/>
                <a:gd name="T9" fmla="*/ 0 h 201"/>
                <a:gd name="T10" fmla="*/ 0 w 202"/>
                <a:gd name="T11" fmla="*/ 0 h 201"/>
                <a:gd name="T12" fmla="*/ 0 w 202"/>
                <a:gd name="T13" fmla="*/ 0 h 201"/>
                <a:gd name="T14" fmla="*/ 0 w 202"/>
                <a:gd name="T15" fmla="*/ 0 h 201"/>
                <a:gd name="T16" fmla="*/ 0 w 202"/>
                <a:gd name="T17" fmla="*/ 0 h 201"/>
                <a:gd name="T18" fmla="*/ 0 w 202"/>
                <a:gd name="T19" fmla="*/ 0 h 201"/>
                <a:gd name="T20" fmla="*/ 0 w 202"/>
                <a:gd name="T21" fmla="*/ 0 h 201"/>
                <a:gd name="T22" fmla="*/ 0 w 202"/>
                <a:gd name="T23" fmla="*/ 0 h 201"/>
                <a:gd name="T24" fmla="*/ 0 w 202"/>
                <a:gd name="T25" fmla="*/ 0 h 201"/>
                <a:gd name="T26" fmla="*/ 0 w 202"/>
                <a:gd name="T27" fmla="*/ 0 h 201"/>
                <a:gd name="T28" fmla="*/ 0 w 202"/>
                <a:gd name="T29" fmla="*/ 0 h 201"/>
                <a:gd name="T30" fmla="*/ 0 w 202"/>
                <a:gd name="T31" fmla="*/ 0 h 201"/>
                <a:gd name="T32" fmla="*/ 0 w 202"/>
                <a:gd name="T33" fmla="*/ 0 h 201"/>
                <a:gd name="T34" fmla="*/ 0 w 202"/>
                <a:gd name="T35" fmla="*/ 0 h 201"/>
                <a:gd name="T36" fmla="*/ 0 w 202"/>
                <a:gd name="T37" fmla="*/ 0 h 201"/>
                <a:gd name="T38" fmla="*/ 0 w 202"/>
                <a:gd name="T39" fmla="*/ 0 h 201"/>
                <a:gd name="T40" fmla="*/ 0 w 202"/>
                <a:gd name="T41" fmla="*/ 0 h 201"/>
                <a:gd name="T42" fmla="*/ 0 w 202"/>
                <a:gd name="T43" fmla="*/ 0 h 201"/>
                <a:gd name="T44" fmla="*/ 0 w 202"/>
                <a:gd name="T45" fmla="*/ 0 h 201"/>
                <a:gd name="T46" fmla="*/ 0 w 202"/>
                <a:gd name="T47" fmla="*/ 0 h 201"/>
                <a:gd name="T48" fmla="*/ 0 w 202"/>
                <a:gd name="T49" fmla="*/ 0 h 201"/>
                <a:gd name="T50" fmla="*/ 0 w 202"/>
                <a:gd name="T51" fmla="*/ 0 h 201"/>
                <a:gd name="T52" fmla="*/ 0 w 202"/>
                <a:gd name="T53" fmla="*/ 0 h 201"/>
                <a:gd name="T54" fmla="*/ 0 w 202"/>
                <a:gd name="T55" fmla="*/ 0 h 201"/>
                <a:gd name="T56" fmla="*/ 0 w 202"/>
                <a:gd name="T57" fmla="*/ 0 h 2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2"/>
                <a:gd name="T88" fmla="*/ 0 h 201"/>
                <a:gd name="T89" fmla="*/ 202 w 202"/>
                <a:gd name="T90" fmla="*/ 201 h 2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2" h="201">
                  <a:moveTo>
                    <a:pt x="9" y="190"/>
                  </a:moveTo>
                  <a:lnTo>
                    <a:pt x="34" y="196"/>
                  </a:lnTo>
                  <a:lnTo>
                    <a:pt x="57" y="198"/>
                  </a:lnTo>
                  <a:lnTo>
                    <a:pt x="80" y="201"/>
                  </a:lnTo>
                  <a:lnTo>
                    <a:pt x="104" y="201"/>
                  </a:lnTo>
                  <a:lnTo>
                    <a:pt x="129" y="198"/>
                  </a:lnTo>
                  <a:lnTo>
                    <a:pt x="151" y="190"/>
                  </a:lnTo>
                  <a:lnTo>
                    <a:pt x="172" y="182"/>
                  </a:lnTo>
                  <a:lnTo>
                    <a:pt x="193" y="168"/>
                  </a:lnTo>
                  <a:lnTo>
                    <a:pt x="197" y="157"/>
                  </a:lnTo>
                  <a:lnTo>
                    <a:pt x="200" y="146"/>
                  </a:lnTo>
                  <a:lnTo>
                    <a:pt x="202" y="132"/>
                  </a:lnTo>
                  <a:lnTo>
                    <a:pt x="197" y="120"/>
                  </a:lnTo>
                  <a:lnTo>
                    <a:pt x="186" y="104"/>
                  </a:lnTo>
                  <a:lnTo>
                    <a:pt x="172" y="86"/>
                  </a:lnTo>
                  <a:lnTo>
                    <a:pt x="158" y="70"/>
                  </a:lnTo>
                  <a:lnTo>
                    <a:pt x="142" y="54"/>
                  </a:lnTo>
                  <a:lnTo>
                    <a:pt x="126" y="40"/>
                  </a:lnTo>
                  <a:lnTo>
                    <a:pt x="110" y="30"/>
                  </a:lnTo>
                  <a:lnTo>
                    <a:pt x="91" y="16"/>
                  </a:lnTo>
                  <a:lnTo>
                    <a:pt x="74" y="8"/>
                  </a:lnTo>
                  <a:lnTo>
                    <a:pt x="55" y="0"/>
                  </a:lnTo>
                  <a:lnTo>
                    <a:pt x="39" y="10"/>
                  </a:lnTo>
                  <a:lnTo>
                    <a:pt x="25" y="35"/>
                  </a:lnTo>
                  <a:lnTo>
                    <a:pt x="14" y="65"/>
                  </a:lnTo>
                  <a:lnTo>
                    <a:pt x="6" y="104"/>
                  </a:lnTo>
                  <a:lnTo>
                    <a:pt x="0" y="139"/>
                  </a:lnTo>
                  <a:lnTo>
                    <a:pt x="4" y="168"/>
                  </a:lnTo>
                  <a:lnTo>
                    <a:pt x="9" y="190"/>
                  </a:lnTo>
                  <a:close/>
                </a:path>
              </a:pathLst>
            </a:custGeom>
            <a:solidFill>
              <a:srgbClr val="8E9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7" name="Freeform 133"/>
            <p:cNvSpPr>
              <a:spLocks/>
            </p:cNvSpPr>
            <p:nvPr/>
          </p:nvSpPr>
          <p:spPr bwMode="auto">
            <a:xfrm>
              <a:off x="663" y="3845"/>
              <a:ext cx="291" cy="190"/>
            </a:xfrm>
            <a:custGeom>
              <a:avLst/>
              <a:gdLst>
                <a:gd name="T0" fmla="*/ 0 w 1163"/>
                <a:gd name="T1" fmla="*/ 0 h 762"/>
                <a:gd name="T2" fmla="*/ 0 w 1163"/>
                <a:gd name="T3" fmla="*/ 0 h 762"/>
                <a:gd name="T4" fmla="*/ 0 w 1163"/>
                <a:gd name="T5" fmla="*/ 0 h 762"/>
                <a:gd name="T6" fmla="*/ 0 w 1163"/>
                <a:gd name="T7" fmla="*/ 0 h 762"/>
                <a:gd name="T8" fmla="*/ 0 w 1163"/>
                <a:gd name="T9" fmla="*/ 0 h 762"/>
                <a:gd name="T10" fmla="*/ 0 w 1163"/>
                <a:gd name="T11" fmla="*/ 0 h 762"/>
                <a:gd name="T12" fmla="*/ 0 w 1163"/>
                <a:gd name="T13" fmla="*/ 0 h 762"/>
                <a:gd name="T14" fmla="*/ 0 w 1163"/>
                <a:gd name="T15" fmla="*/ 0 h 762"/>
                <a:gd name="T16" fmla="*/ 0 w 1163"/>
                <a:gd name="T17" fmla="*/ 0 h 762"/>
                <a:gd name="T18" fmla="*/ 0 w 1163"/>
                <a:gd name="T19" fmla="*/ 0 h 762"/>
                <a:gd name="T20" fmla="*/ 0 w 1163"/>
                <a:gd name="T21" fmla="*/ 0 h 762"/>
                <a:gd name="T22" fmla="*/ 0 w 1163"/>
                <a:gd name="T23" fmla="*/ 0 h 762"/>
                <a:gd name="T24" fmla="*/ 0 w 1163"/>
                <a:gd name="T25" fmla="*/ 0 h 762"/>
                <a:gd name="T26" fmla="*/ 0 w 1163"/>
                <a:gd name="T27" fmla="*/ 0 h 762"/>
                <a:gd name="T28" fmla="*/ 0 w 1163"/>
                <a:gd name="T29" fmla="*/ 0 h 762"/>
                <a:gd name="T30" fmla="*/ 0 w 1163"/>
                <a:gd name="T31" fmla="*/ 0 h 762"/>
                <a:gd name="T32" fmla="*/ 0 w 1163"/>
                <a:gd name="T33" fmla="*/ 0 h 762"/>
                <a:gd name="T34" fmla="*/ 0 w 1163"/>
                <a:gd name="T35" fmla="*/ 0 h 762"/>
                <a:gd name="T36" fmla="*/ 0 w 1163"/>
                <a:gd name="T37" fmla="*/ 0 h 762"/>
                <a:gd name="T38" fmla="*/ 0 w 1163"/>
                <a:gd name="T39" fmla="*/ 0 h 762"/>
                <a:gd name="T40" fmla="*/ 0 w 1163"/>
                <a:gd name="T41" fmla="*/ 0 h 762"/>
                <a:gd name="T42" fmla="*/ 0 w 1163"/>
                <a:gd name="T43" fmla="*/ 0 h 762"/>
                <a:gd name="T44" fmla="*/ 0 w 1163"/>
                <a:gd name="T45" fmla="*/ 0 h 762"/>
                <a:gd name="T46" fmla="*/ 0 w 1163"/>
                <a:gd name="T47" fmla="*/ 0 h 762"/>
                <a:gd name="T48" fmla="*/ 0 w 1163"/>
                <a:gd name="T49" fmla="*/ 0 h 762"/>
                <a:gd name="T50" fmla="*/ 0 w 1163"/>
                <a:gd name="T51" fmla="*/ 0 h 762"/>
                <a:gd name="T52" fmla="*/ 0 w 1163"/>
                <a:gd name="T53" fmla="*/ 0 h 762"/>
                <a:gd name="T54" fmla="*/ 0 w 1163"/>
                <a:gd name="T55" fmla="*/ 0 h 762"/>
                <a:gd name="T56" fmla="*/ 0 w 1163"/>
                <a:gd name="T57" fmla="*/ 0 h 762"/>
                <a:gd name="T58" fmla="*/ 0 w 1163"/>
                <a:gd name="T59" fmla="*/ 0 h 762"/>
                <a:gd name="T60" fmla="*/ 0 w 1163"/>
                <a:gd name="T61" fmla="*/ 0 h 762"/>
                <a:gd name="T62" fmla="*/ 0 w 1163"/>
                <a:gd name="T63" fmla="*/ 0 h 762"/>
                <a:gd name="T64" fmla="*/ 0 w 1163"/>
                <a:gd name="T65" fmla="*/ 0 h 762"/>
                <a:gd name="T66" fmla="*/ 0 w 1163"/>
                <a:gd name="T67" fmla="*/ 0 h 762"/>
                <a:gd name="T68" fmla="*/ 0 w 1163"/>
                <a:gd name="T69" fmla="*/ 0 h 762"/>
                <a:gd name="T70" fmla="*/ 0 w 1163"/>
                <a:gd name="T71" fmla="*/ 0 h 762"/>
                <a:gd name="T72" fmla="*/ 0 w 1163"/>
                <a:gd name="T73" fmla="*/ 0 h 762"/>
                <a:gd name="T74" fmla="*/ 0 w 1163"/>
                <a:gd name="T75" fmla="*/ 0 h 762"/>
                <a:gd name="T76" fmla="*/ 0 w 1163"/>
                <a:gd name="T77" fmla="*/ 0 h 762"/>
                <a:gd name="T78" fmla="*/ 0 w 1163"/>
                <a:gd name="T79" fmla="*/ 0 h 762"/>
                <a:gd name="T80" fmla="*/ 0 w 1163"/>
                <a:gd name="T81" fmla="*/ 0 h 762"/>
                <a:gd name="T82" fmla="*/ 0 w 1163"/>
                <a:gd name="T83" fmla="*/ 0 h 762"/>
                <a:gd name="T84" fmla="*/ 0 w 1163"/>
                <a:gd name="T85" fmla="*/ 0 h 762"/>
                <a:gd name="T86" fmla="*/ 0 w 1163"/>
                <a:gd name="T87" fmla="*/ 0 h 762"/>
                <a:gd name="T88" fmla="*/ 0 w 1163"/>
                <a:gd name="T89" fmla="*/ 0 h 762"/>
                <a:gd name="T90" fmla="*/ 0 w 1163"/>
                <a:gd name="T91" fmla="*/ 0 h 762"/>
                <a:gd name="T92" fmla="*/ 0 w 1163"/>
                <a:gd name="T93" fmla="*/ 0 h 762"/>
                <a:gd name="T94" fmla="*/ 0 w 1163"/>
                <a:gd name="T95" fmla="*/ 0 h 762"/>
                <a:gd name="T96" fmla="*/ 0 w 1163"/>
                <a:gd name="T97" fmla="*/ 0 h 762"/>
                <a:gd name="T98" fmla="*/ 0 w 1163"/>
                <a:gd name="T99" fmla="*/ 0 h 762"/>
                <a:gd name="T100" fmla="*/ 0 w 1163"/>
                <a:gd name="T101" fmla="*/ 0 h 762"/>
                <a:gd name="T102" fmla="*/ 0 w 1163"/>
                <a:gd name="T103" fmla="*/ 0 h 762"/>
                <a:gd name="T104" fmla="*/ 0 w 1163"/>
                <a:gd name="T105" fmla="*/ 0 h 762"/>
                <a:gd name="T106" fmla="*/ 0 w 1163"/>
                <a:gd name="T107" fmla="*/ 0 h 762"/>
                <a:gd name="T108" fmla="*/ 0 w 1163"/>
                <a:gd name="T109" fmla="*/ 0 h 762"/>
                <a:gd name="T110" fmla="*/ 0 w 1163"/>
                <a:gd name="T111" fmla="*/ 0 h 7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3"/>
                <a:gd name="T169" fmla="*/ 0 h 762"/>
                <a:gd name="T170" fmla="*/ 1163 w 1163"/>
                <a:gd name="T171" fmla="*/ 762 h 7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3" h="762">
                  <a:moveTo>
                    <a:pt x="35" y="677"/>
                  </a:moveTo>
                  <a:lnTo>
                    <a:pt x="0" y="737"/>
                  </a:lnTo>
                  <a:lnTo>
                    <a:pt x="19" y="762"/>
                  </a:lnTo>
                  <a:lnTo>
                    <a:pt x="65" y="748"/>
                  </a:lnTo>
                  <a:lnTo>
                    <a:pt x="109" y="732"/>
                  </a:lnTo>
                  <a:lnTo>
                    <a:pt x="152" y="716"/>
                  </a:lnTo>
                  <a:lnTo>
                    <a:pt x="196" y="700"/>
                  </a:lnTo>
                  <a:lnTo>
                    <a:pt x="237" y="677"/>
                  </a:lnTo>
                  <a:lnTo>
                    <a:pt x="281" y="659"/>
                  </a:lnTo>
                  <a:lnTo>
                    <a:pt x="322" y="636"/>
                  </a:lnTo>
                  <a:lnTo>
                    <a:pt x="364" y="615"/>
                  </a:lnTo>
                  <a:lnTo>
                    <a:pt x="405" y="593"/>
                  </a:lnTo>
                  <a:lnTo>
                    <a:pt x="447" y="569"/>
                  </a:lnTo>
                  <a:lnTo>
                    <a:pt x="488" y="544"/>
                  </a:lnTo>
                  <a:lnTo>
                    <a:pt x="528" y="523"/>
                  </a:lnTo>
                  <a:lnTo>
                    <a:pt x="569" y="498"/>
                  </a:lnTo>
                  <a:lnTo>
                    <a:pt x="610" y="473"/>
                  </a:lnTo>
                  <a:lnTo>
                    <a:pt x="654" y="451"/>
                  </a:lnTo>
                  <a:lnTo>
                    <a:pt x="695" y="427"/>
                  </a:lnTo>
                  <a:lnTo>
                    <a:pt x="721" y="410"/>
                  </a:lnTo>
                  <a:lnTo>
                    <a:pt x="751" y="394"/>
                  </a:lnTo>
                  <a:lnTo>
                    <a:pt x="778" y="378"/>
                  </a:lnTo>
                  <a:lnTo>
                    <a:pt x="808" y="362"/>
                  </a:lnTo>
                  <a:lnTo>
                    <a:pt x="836" y="345"/>
                  </a:lnTo>
                  <a:lnTo>
                    <a:pt x="866" y="327"/>
                  </a:lnTo>
                  <a:lnTo>
                    <a:pt x="896" y="309"/>
                  </a:lnTo>
                  <a:lnTo>
                    <a:pt x="923" y="293"/>
                  </a:lnTo>
                  <a:lnTo>
                    <a:pt x="953" y="274"/>
                  </a:lnTo>
                  <a:lnTo>
                    <a:pt x="980" y="258"/>
                  </a:lnTo>
                  <a:lnTo>
                    <a:pt x="1010" y="239"/>
                  </a:lnTo>
                  <a:lnTo>
                    <a:pt x="1038" y="223"/>
                  </a:lnTo>
                  <a:lnTo>
                    <a:pt x="1064" y="203"/>
                  </a:lnTo>
                  <a:lnTo>
                    <a:pt x="1092" y="185"/>
                  </a:lnTo>
                  <a:lnTo>
                    <a:pt x="1119" y="166"/>
                  </a:lnTo>
                  <a:lnTo>
                    <a:pt x="1146" y="146"/>
                  </a:lnTo>
                  <a:lnTo>
                    <a:pt x="1149" y="111"/>
                  </a:lnTo>
                  <a:lnTo>
                    <a:pt x="1151" y="76"/>
                  </a:lnTo>
                  <a:lnTo>
                    <a:pt x="1158" y="37"/>
                  </a:lnTo>
                  <a:lnTo>
                    <a:pt x="1163" y="2"/>
                  </a:lnTo>
                  <a:lnTo>
                    <a:pt x="1154" y="0"/>
                  </a:lnTo>
                  <a:lnTo>
                    <a:pt x="1089" y="5"/>
                  </a:lnTo>
                  <a:lnTo>
                    <a:pt x="1024" y="16"/>
                  </a:lnTo>
                  <a:lnTo>
                    <a:pt x="956" y="32"/>
                  </a:lnTo>
                  <a:lnTo>
                    <a:pt x="885" y="54"/>
                  </a:lnTo>
                  <a:lnTo>
                    <a:pt x="814" y="81"/>
                  </a:lnTo>
                  <a:lnTo>
                    <a:pt x="743" y="114"/>
                  </a:lnTo>
                  <a:lnTo>
                    <a:pt x="670" y="150"/>
                  </a:lnTo>
                  <a:lnTo>
                    <a:pt x="599" y="193"/>
                  </a:lnTo>
                  <a:lnTo>
                    <a:pt x="525" y="239"/>
                  </a:lnTo>
                  <a:lnTo>
                    <a:pt x="452" y="291"/>
                  </a:lnTo>
                  <a:lnTo>
                    <a:pt x="382" y="345"/>
                  </a:lnTo>
                  <a:lnTo>
                    <a:pt x="308" y="405"/>
                  </a:lnTo>
                  <a:lnTo>
                    <a:pt x="237" y="468"/>
                  </a:lnTo>
                  <a:lnTo>
                    <a:pt x="168" y="533"/>
                  </a:lnTo>
                  <a:lnTo>
                    <a:pt x="101" y="604"/>
                  </a:lnTo>
                  <a:lnTo>
                    <a:pt x="35" y="677"/>
                  </a:lnTo>
                  <a:close/>
                </a:path>
              </a:pathLst>
            </a:custGeom>
            <a:solidFill>
              <a:srgbClr val="3847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8" name="Freeform 134"/>
            <p:cNvSpPr>
              <a:spLocks/>
            </p:cNvSpPr>
            <p:nvPr/>
          </p:nvSpPr>
          <p:spPr bwMode="auto">
            <a:xfrm>
              <a:off x="468" y="3865"/>
              <a:ext cx="46" cy="29"/>
            </a:xfrm>
            <a:custGeom>
              <a:avLst/>
              <a:gdLst>
                <a:gd name="T0" fmla="*/ 0 w 185"/>
                <a:gd name="T1" fmla="*/ 0 h 117"/>
                <a:gd name="T2" fmla="*/ 0 w 185"/>
                <a:gd name="T3" fmla="*/ 0 h 117"/>
                <a:gd name="T4" fmla="*/ 0 w 185"/>
                <a:gd name="T5" fmla="*/ 0 h 117"/>
                <a:gd name="T6" fmla="*/ 0 w 185"/>
                <a:gd name="T7" fmla="*/ 0 h 117"/>
                <a:gd name="T8" fmla="*/ 0 w 185"/>
                <a:gd name="T9" fmla="*/ 0 h 117"/>
                <a:gd name="T10" fmla="*/ 0 w 185"/>
                <a:gd name="T11" fmla="*/ 0 h 117"/>
                <a:gd name="T12" fmla="*/ 0 w 185"/>
                <a:gd name="T13" fmla="*/ 0 h 117"/>
                <a:gd name="T14" fmla="*/ 0 w 185"/>
                <a:gd name="T15" fmla="*/ 0 h 117"/>
                <a:gd name="T16" fmla="*/ 0 w 185"/>
                <a:gd name="T17" fmla="*/ 0 h 117"/>
                <a:gd name="T18" fmla="*/ 0 w 185"/>
                <a:gd name="T19" fmla="*/ 0 h 117"/>
                <a:gd name="T20" fmla="*/ 0 w 185"/>
                <a:gd name="T21" fmla="*/ 0 h 117"/>
                <a:gd name="T22" fmla="*/ 0 w 185"/>
                <a:gd name="T23" fmla="*/ 0 h 117"/>
                <a:gd name="T24" fmla="*/ 0 w 185"/>
                <a:gd name="T25" fmla="*/ 0 h 117"/>
                <a:gd name="T26" fmla="*/ 0 w 185"/>
                <a:gd name="T27" fmla="*/ 0 h 117"/>
                <a:gd name="T28" fmla="*/ 0 w 185"/>
                <a:gd name="T29" fmla="*/ 0 h 117"/>
                <a:gd name="T30" fmla="*/ 0 w 185"/>
                <a:gd name="T31" fmla="*/ 0 h 117"/>
                <a:gd name="T32" fmla="*/ 0 w 185"/>
                <a:gd name="T33" fmla="*/ 0 h 117"/>
                <a:gd name="T34" fmla="*/ 0 w 185"/>
                <a:gd name="T35" fmla="*/ 0 h 117"/>
                <a:gd name="T36" fmla="*/ 0 w 185"/>
                <a:gd name="T37" fmla="*/ 0 h 117"/>
                <a:gd name="T38" fmla="*/ 0 w 185"/>
                <a:gd name="T39" fmla="*/ 0 h 117"/>
                <a:gd name="T40" fmla="*/ 0 w 185"/>
                <a:gd name="T41" fmla="*/ 0 h 117"/>
                <a:gd name="T42" fmla="*/ 0 w 185"/>
                <a:gd name="T43" fmla="*/ 0 h 117"/>
                <a:gd name="T44" fmla="*/ 0 w 185"/>
                <a:gd name="T45" fmla="*/ 0 h 117"/>
                <a:gd name="T46" fmla="*/ 0 w 185"/>
                <a:gd name="T47" fmla="*/ 0 h 117"/>
                <a:gd name="T48" fmla="*/ 0 w 185"/>
                <a:gd name="T49" fmla="*/ 0 h 117"/>
                <a:gd name="T50" fmla="*/ 0 w 185"/>
                <a:gd name="T51" fmla="*/ 0 h 117"/>
                <a:gd name="T52" fmla="*/ 0 w 185"/>
                <a:gd name="T53" fmla="*/ 0 h 117"/>
                <a:gd name="T54" fmla="*/ 0 w 185"/>
                <a:gd name="T55" fmla="*/ 0 h 117"/>
                <a:gd name="T56" fmla="*/ 0 w 185"/>
                <a:gd name="T57" fmla="*/ 0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
                <a:gd name="T88" fmla="*/ 0 h 117"/>
                <a:gd name="T89" fmla="*/ 185 w 185"/>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 h="117">
                  <a:moveTo>
                    <a:pt x="10" y="16"/>
                  </a:moveTo>
                  <a:lnTo>
                    <a:pt x="3" y="27"/>
                  </a:lnTo>
                  <a:lnTo>
                    <a:pt x="0" y="41"/>
                  </a:lnTo>
                  <a:lnTo>
                    <a:pt x="0" y="52"/>
                  </a:lnTo>
                  <a:lnTo>
                    <a:pt x="5" y="65"/>
                  </a:lnTo>
                  <a:lnTo>
                    <a:pt x="21" y="79"/>
                  </a:lnTo>
                  <a:lnTo>
                    <a:pt x="40" y="90"/>
                  </a:lnTo>
                  <a:lnTo>
                    <a:pt x="60" y="101"/>
                  </a:lnTo>
                  <a:lnTo>
                    <a:pt x="79" y="106"/>
                  </a:lnTo>
                  <a:lnTo>
                    <a:pt x="100" y="112"/>
                  </a:lnTo>
                  <a:lnTo>
                    <a:pt x="122" y="117"/>
                  </a:lnTo>
                  <a:lnTo>
                    <a:pt x="144" y="117"/>
                  </a:lnTo>
                  <a:lnTo>
                    <a:pt x="168" y="117"/>
                  </a:lnTo>
                  <a:lnTo>
                    <a:pt x="174" y="112"/>
                  </a:lnTo>
                  <a:lnTo>
                    <a:pt x="180" y="104"/>
                  </a:lnTo>
                  <a:lnTo>
                    <a:pt x="182" y="98"/>
                  </a:lnTo>
                  <a:lnTo>
                    <a:pt x="185" y="90"/>
                  </a:lnTo>
                  <a:lnTo>
                    <a:pt x="182" y="69"/>
                  </a:lnTo>
                  <a:lnTo>
                    <a:pt x="168" y="49"/>
                  </a:lnTo>
                  <a:lnTo>
                    <a:pt x="152" y="30"/>
                  </a:lnTo>
                  <a:lnTo>
                    <a:pt x="136" y="16"/>
                  </a:lnTo>
                  <a:lnTo>
                    <a:pt x="120" y="11"/>
                  </a:lnTo>
                  <a:lnTo>
                    <a:pt x="103" y="5"/>
                  </a:lnTo>
                  <a:lnTo>
                    <a:pt x="86" y="0"/>
                  </a:lnTo>
                  <a:lnTo>
                    <a:pt x="70" y="0"/>
                  </a:lnTo>
                  <a:lnTo>
                    <a:pt x="54" y="0"/>
                  </a:lnTo>
                  <a:lnTo>
                    <a:pt x="40" y="3"/>
                  </a:lnTo>
                  <a:lnTo>
                    <a:pt x="24" y="9"/>
                  </a:lnTo>
                  <a:lnTo>
                    <a:pt x="10" y="16"/>
                  </a:lnTo>
                  <a:close/>
                </a:path>
              </a:pathLst>
            </a:custGeom>
            <a:solidFill>
              <a:srgbClr val="00A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99" name="Freeform 135"/>
            <p:cNvSpPr>
              <a:spLocks/>
            </p:cNvSpPr>
            <p:nvPr/>
          </p:nvSpPr>
          <p:spPr bwMode="auto">
            <a:xfrm>
              <a:off x="476" y="3867"/>
              <a:ext cx="29" cy="18"/>
            </a:xfrm>
            <a:custGeom>
              <a:avLst/>
              <a:gdLst>
                <a:gd name="T0" fmla="*/ 0 w 118"/>
                <a:gd name="T1" fmla="*/ 0 h 74"/>
                <a:gd name="T2" fmla="*/ 0 w 118"/>
                <a:gd name="T3" fmla="*/ 0 h 74"/>
                <a:gd name="T4" fmla="*/ 0 w 118"/>
                <a:gd name="T5" fmla="*/ 0 h 74"/>
                <a:gd name="T6" fmla="*/ 0 w 118"/>
                <a:gd name="T7" fmla="*/ 0 h 74"/>
                <a:gd name="T8" fmla="*/ 0 w 118"/>
                <a:gd name="T9" fmla="*/ 0 h 74"/>
                <a:gd name="T10" fmla="*/ 0 w 118"/>
                <a:gd name="T11" fmla="*/ 0 h 74"/>
                <a:gd name="T12" fmla="*/ 0 w 118"/>
                <a:gd name="T13" fmla="*/ 0 h 74"/>
                <a:gd name="T14" fmla="*/ 0 w 118"/>
                <a:gd name="T15" fmla="*/ 0 h 74"/>
                <a:gd name="T16" fmla="*/ 0 w 118"/>
                <a:gd name="T17" fmla="*/ 0 h 74"/>
                <a:gd name="T18" fmla="*/ 0 w 118"/>
                <a:gd name="T19" fmla="*/ 0 h 74"/>
                <a:gd name="T20" fmla="*/ 0 w 118"/>
                <a:gd name="T21" fmla="*/ 0 h 74"/>
                <a:gd name="T22" fmla="*/ 0 w 118"/>
                <a:gd name="T23" fmla="*/ 0 h 74"/>
                <a:gd name="T24" fmla="*/ 0 w 118"/>
                <a:gd name="T25" fmla="*/ 0 h 74"/>
                <a:gd name="T26" fmla="*/ 0 w 118"/>
                <a:gd name="T27" fmla="*/ 0 h 74"/>
                <a:gd name="T28" fmla="*/ 0 w 118"/>
                <a:gd name="T29" fmla="*/ 0 h 74"/>
                <a:gd name="T30" fmla="*/ 0 w 118"/>
                <a:gd name="T31" fmla="*/ 0 h 74"/>
                <a:gd name="T32" fmla="*/ 0 w 118"/>
                <a:gd name="T33" fmla="*/ 0 h 74"/>
                <a:gd name="T34" fmla="*/ 0 w 118"/>
                <a:gd name="T35" fmla="*/ 0 h 74"/>
                <a:gd name="T36" fmla="*/ 0 w 118"/>
                <a:gd name="T37" fmla="*/ 0 h 74"/>
                <a:gd name="T38" fmla="*/ 0 w 118"/>
                <a:gd name="T39" fmla="*/ 0 h 74"/>
                <a:gd name="T40" fmla="*/ 0 w 118"/>
                <a:gd name="T41" fmla="*/ 0 h 74"/>
                <a:gd name="T42" fmla="*/ 0 w 118"/>
                <a:gd name="T43" fmla="*/ 0 h 74"/>
                <a:gd name="T44" fmla="*/ 0 w 118"/>
                <a:gd name="T45" fmla="*/ 0 h 74"/>
                <a:gd name="T46" fmla="*/ 0 w 118"/>
                <a:gd name="T47" fmla="*/ 0 h 74"/>
                <a:gd name="T48" fmla="*/ 0 w 118"/>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74"/>
                <a:gd name="T77" fmla="*/ 118 w 118"/>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74">
                  <a:moveTo>
                    <a:pt x="3" y="11"/>
                  </a:moveTo>
                  <a:lnTo>
                    <a:pt x="3" y="16"/>
                  </a:lnTo>
                  <a:lnTo>
                    <a:pt x="0" y="25"/>
                  </a:lnTo>
                  <a:lnTo>
                    <a:pt x="0" y="34"/>
                  </a:lnTo>
                  <a:lnTo>
                    <a:pt x="3" y="41"/>
                  </a:lnTo>
                  <a:lnTo>
                    <a:pt x="14" y="50"/>
                  </a:lnTo>
                  <a:lnTo>
                    <a:pt x="28" y="55"/>
                  </a:lnTo>
                  <a:lnTo>
                    <a:pt x="38" y="60"/>
                  </a:lnTo>
                  <a:lnTo>
                    <a:pt x="52" y="66"/>
                  </a:lnTo>
                  <a:lnTo>
                    <a:pt x="63" y="69"/>
                  </a:lnTo>
                  <a:lnTo>
                    <a:pt x="77" y="71"/>
                  </a:lnTo>
                  <a:lnTo>
                    <a:pt x="90" y="74"/>
                  </a:lnTo>
                  <a:lnTo>
                    <a:pt x="104" y="74"/>
                  </a:lnTo>
                  <a:lnTo>
                    <a:pt x="109" y="71"/>
                  </a:lnTo>
                  <a:lnTo>
                    <a:pt x="112" y="66"/>
                  </a:lnTo>
                  <a:lnTo>
                    <a:pt x="114" y="60"/>
                  </a:lnTo>
                  <a:lnTo>
                    <a:pt x="118" y="55"/>
                  </a:lnTo>
                  <a:lnTo>
                    <a:pt x="114" y="41"/>
                  </a:lnTo>
                  <a:lnTo>
                    <a:pt x="107" y="28"/>
                  </a:lnTo>
                  <a:lnTo>
                    <a:pt x="95" y="16"/>
                  </a:lnTo>
                  <a:lnTo>
                    <a:pt x="82" y="6"/>
                  </a:lnTo>
                  <a:lnTo>
                    <a:pt x="63" y="0"/>
                  </a:lnTo>
                  <a:lnTo>
                    <a:pt x="44" y="0"/>
                  </a:lnTo>
                  <a:lnTo>
                    <a:pt x="22" y="0"/>
                  </a:lnTo>
                  <a:lnTo>
                    <a:pt x="3" y="11"/>
                  </a:lnTo>
                  <a:close/>
                </a:path>
              </a:pathLst>
            </a:custGeom>
            <a:solidFill>
              <a:srgbClr val="CEE5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0" name="Freeform 136"/>
            <p:cNvSpPr>
              <a:spLocks/>
            </p:cNvSpPr>
            <p:nvPr/>
          </p:nvSpPr>
          <p:spPr bwMode="auto">
            <a:xfrm>
              <a:off x="551" y="3867"/>
              <a:ext cx="61" cy="42"/>
            </a:xfrm>
            <a:custGeom>
              <a:avLst/>
              <a:gdLst>
                <a:gd name="T0" fmla="*/ 0 w 242"/>
                <a:gd name="T1" fmla="*/ 0 h 168"/>
                <a:gd name="T2" fmla="*/ 0 w 242"/>
                <a:gd name="T3" fmla="*/ 0 h 168"/>
                <a:gd name="T4" fmla="*/ 0 w 242"/>
                <a:gd name="T5" fmla="*/ 0 h 168"/>
                <a:gd name="T6" fmla="*/ 0 w 242"/>
                <a:gd name="T7" fmla="*/ 0 h 168"/>
                <a:gd name="T8" fmla="*/ 0 w 242"/>
                <a:gd name="T9" fmla="*/ 0 h 168"/>
                <a:gd name="T10" fmla="*/ 0 w 242"/>
                <a:gd name="T11" fmla="*/ 0 h 168"/>
                <a:gd name="T12" fmla="*/ 0 w 242"/>
                <a:gd name="T13" fmla="*/ 0 h 168"/>
                <a:gd name="T14" fmla="*/ 0 w 242"/>
                <a:gd name="T15" fmla="*/ 0 h 168"/>
                <a:gd name="T16" fmla="*/ 0 w 242"/>
                <a:gd name="T17" fmla="*/ 0 h 168"/>
                <a:gd name="T18" fmla="*/ 0 w 242"/>
                <a:gd name="T19" fmla="*/ 0 h 168"/>
                <a:gd name="T20" fmla="*/ 0 w 242"/>
                <a:gd name="T21" fmla="*/ 0 h 168"/>
                <a:gd name="T22" fmla="*/ 0 w 242"/>
                <a:gd name="T23" fmla="*/ 0 h 168"/>
                <a:gd name="T24" fmla="*/ 0 w 242"/>
                <a:gd name="T25" fmla="*/ 0 h 168"/>
                <a:gd name="T26" fmla="*/ 0 w 242"/>
                <a:gd name="T27" fmla="*/ 0 h 168"/>
                <a:gd name="T28" fmla="*/ 0 w 242"/>
                <a:gd name="T29" fmla="*/ 0 h 168"/>
                <a:gd name="T30" fmla="*/ 0 w 242"/>
                <a:gd name="T31" fmla="*/ 0 h 168"/>
                <a:gd name="T32" fmla="*/ 0 w 242"/>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2"/>
                <a:gd name="T52" fmla="*/ 0 h 168"/>
                <a:gd name="T53" fmla="*/ 242 w 242"/>
                <a:gd name="T54" fmla="*/ 168 h 1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2" h="168">
                  <a:moveTo>
                    <a:pt x="180" y="168"/>
                  </a:moveTo>
                  <a:lnTo>
                    <a:pt x="224" y="154"/>
                  </a:lnTo>
                  <a:lnTo>
                    <a:pt x="242" y="130"/>
                  </a:lnTo>
                  <a:lnTo>
                    <a:pt x="242" y="100"/>
                  </a:lnTo>
                  <a:lnTo>
                    <a:pt x="226" y="70"/>
                  </a:lnTo>
                  <a:lnTo>
                    <a:pt x="196" y="40"/>
                  </a:lnTo>
                  <a:lnTo>
                    <a:pt x="159" y="16"/>
                  </a:lnTo>
                  <a:lnTo>
                    <a:pt x="112" y="0"/>
                  </a:lnTo>
                  <a:lnTo>
                    <a:pt x="65" y="0"/>
                  </a:lnTo>
                  <a:lnTo>
                    <a:pt x="19" y="32"/>
                  </a:lnTo>
                  <a:lnTo>
                    <a:pt x="0" y="65"/>
                  </a:lnTo>
                  <a:lnTo>
                    <a:pt x="3" y="95"/>
                  </a:lnTo>
                  <a:lnTo>
                    <a:pt x="22" y="122"/>
                  </a:lnTo>
                  <a:lnTo>
                    <a:pt x="55" y="143"/>
                  </a:lnTo>
                  <a:lnTo>
                    <a:pt x="93" y="160"/>
                  </a:lnTo>
                  <a:lnTo>
                    <a:pt x="136" y="168"/>
                  </a:lnTo>
                  <a:lnTo>
                    <a:pt x="180" y="168"/>
                  </a:lnTo>
                  <a:close/>
                </a:path>
              </a:pathLst>
            </a:custGeom>
            <a:solidFill>
              <a:srgbClr val="00A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1" name="Freeform 137"/>
            <p:cNvSpPr>
              <a:spLocks/>
            </p:cNvSpPr>
            <p:nvPr/>
          </p:nvSpPr>
          <p:spPr bwMode="auto">
            <a:xfrm>
              <a:off x="567" y="3869"/>
              <a:ext cx="32" cy="23"/>
            </a:xfrm>
            <a:custGeom>
              <a:avLst/>
              <a:gdLst>
                <a:gd name="T0" fmla="*/ 0 w 128"/>
                <a:gd name="T1" fmla="*/ 0 h 90"/>
                <a:gd name="T2" fmla="*/ 0 w 128"/>
                <a:gd name="T3" fmla="*/ 0 h 90"/>
                <a:gd name="T4" fmla="*/ 0 w 128"/>
                <a:gd name="T5" fmla="*/ 0 h 90"/>
                <a:gd name="T6" fmla="*/ 0 w 128"/>
                <a:gd name="T7" fmla="*/ 0 h 90"/>
                <a:gd name="T8" fmla="*/ 0 w 128"/>
                <a:gd name="T9" fmla="*/ 0 h 90"/>
                <a:gd name="T10" fmla="*/ 0 w 128"/>
                <a:gd name="T11" fmla="*/ 0 h 90"/>
                <a:gd name="T12" fmla="*/ 0 w 128"/>
                <a:gd name="T13" fmla="*/ 0 h 90"/>
                <a:gd name="T14" fmla="*/ 0 w 128"/>
                <a:gd name="T15" fmla="*/ 0 h 90"/>
                <a:gd name="T16" fmla="*/ 0 w 128"/>
                <a:gd name="T17" fmla="*/ 0 h 90"/>
                <a:gd name="T18" fmla="*/ 0 w 128"/>
                <a:gd name="T19" fmla="*/ 0 h 90"/>
                <a:gd name="T20" fmla="*/ 0 w 128"/>
                <a:gd name="T21" fmla="*/ 0 h 90"/>
                <a:gd name="T22" fmla="*/ 0 w 128"/>
                <a:gd name="T23" fmla="*/ 0 h 90"/>
                <a:gd name="T24" fmla="*/ 0 w 128"/>
                <a:gd name="T25" fmla="*/ 0 h 90"/>
                <a:gd name="T26" fmla="*/ 0 w 128"/>
                <a:gd name="T27" fmla="*/ 0 h 90"/>
                <a:gd name="T28" fmla="*/ 0 w 128"/>
                <a:gd name="T29" fmla="*/ 0 h 90"/>
                <a:gd name="T30" fmla="*/ 0 w 128"/>
                <a:gd name="T31" fmla="*/ 0 h 90"/>
                <a:gd name="T32" fmla="*/ 0 w 128"/>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90"/>
                <a:gd name="T53" fmla="*/ 128 w 128"/>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90">
                  <a:moveTo>
                    <a:pt x="98" y="90"/>
                  </a:moveTo>
                  <a:lnTo>
                    <a:pt x="120" y="85"/>
                  </a:lnTo>
                  <a:lnTo>
                    <a:pt x="128" y="71"/>
                  </a:lnTo>
                  <a:lnTo>
                    <a:pt x="128" y="55"/>
                  </a:lnTo>
                  <a:lnTo>
                    <a:pt x="120" y="39"/>
                  </a:lnTo>
                  <a:lnTo>
                    <a:pt x="103" y="23"/>
                  </a:lnTo>
                  <a:lnTo>
                    <a:pt x="82" y="9"/>
                  </a:lnTo>
                  <a:lnTo>
                    <a:pt x="60" y="0"/>
                  </a:lnTo>
                  <a:lnTo>
                    <a:pt x="32" y="0"/>
                  </a:lnTo>
                  <a:lnTo>
                    <a:pt x="8" y="19"/>
                  </a:lnTo>
                  <a:lnTo>
                    <a:pt x="0" y="36"/>
                  </a:lnTo>
                  <a:lnTo>
                    <a:pt x="0" y="53"/>
                  </a:lnTo>
                  <a:lnTo>
                    <a:pt x="11" y="66"/>
                  </a:lnTo>
                  <a:lnTo>
                    <a:pt x="30" y="79"/>
                  </a:lnTo>
                  <a:lnTo>
                    <a:pt x="52" y="88"/>
                  </a:lnTo>
                  <a:lnTo>
                    <a:pt x="73" y="90"/>
                  </a:lnTo>
                  <a:lnTo>
                    <a:pt x="98" y="90"/>
                  </a:lnTo>
                  <a:close/>
                </a:path>
              </a:pathLst>
            </a:custGeom>
            <a:solidFill>
              <a:srgbClr val="A8D6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2" name="Freeform 138"/>
            <p:cNvSpPr>
              <a:spLocks/>
            </p:cNvSpPr>
            <p:nvPr/>
          </p:nvSpPr>
          <p:spPr bwMode="auto">
            <a:xfrm>
              <a:off x="542" y="4010"/>
              <a:ext cx="122" cy="76"/>
            </a:xfrm>
            <a:custGeom>
              <a:avLst/>
              <a:gdLst>
                <a:gd name="T0" fmla="*/ 0 w 485"/>
                <a:gd name="T1" fmla="*/ 0 h 302"/>
                <a:gd name="T2" fmla="*/ 0 w 485"/>
                <a:gd name="T3" fmla="*/ 0 h 302"/>
                <a:gd name="T4" fmla="*/ 0 w 485"/>
                <a:gd name="T5" fmla="*/ 0 h 302"/>
                <a:gd name="T6" fmla="*/ 0 w 485"/>
                <a:gd name="T7" fmla="*/ 0 h 302"/>
                <a:gd name="T8" fmla="*/ 0 w 485"/>
                <a:gd name="T9" fmla="*/ 0 h 302"/>
                <a:gd name="T10" fmla="*/ 0 w 485"/>
                <a:gd name="T11" fmla="*/ 0 h 302"/>
                <a:gd name="T12" fmla="*/ 0 w 485"/>
                <a:gd name="T13" fmla="*/ 0 h 302"/>
                <a:gd name="T14" fmla="*/ 0 w 485"/>
                <a:gd name="T15" fmla="*/ 0 h 302"/>
                <a:gd name="T16" fmla="*/ 0 w 485"/>
                <a:gd name="T17" fmla="*/ 0 h 302"/>
                <a:gd name="T18" fmla="*/ 0 w 485"/>
                <a:gd name="T19" fmla="*/ 0 h 302"/>
                <a:gd name="T20" fmla="*/ 0 w 485"/>
                <a:gd name="T21" fmla="*/ 0 h 302"/>
                <a:gd name="T22" fmla="*/ 0 w 485"/>
                <a:gd name="T23" fmla="*/ 0 h 302"/>
                <a:gd name="T24" fmla="*/ 0 w 485"/>
                <a:gd name="T25" fmla="*/ 0 h 302"/>
                <a:gd name="T26" fmla="*/ 0 w 485"/>
                <a:gd name="T27" fmla="*/ 0 h 302"/>
                <a:gd name="T28" fmla="*/ 0 w 485"/>
                <a:gd name="T29" fmla="*/ 0 h 302"/>
                <a:gd name="T30" fmla="*/ 0 w 485"/>
                <a:gd name="T31" fmla="*/ 0 h 302"/>
                <a:gd name="T32" fmla="*/ 0 w 485"/>
                <a:gd name="T33" fmla="*/ 0 h 302"/>
                <a:gd name="T34" fmla="*/ 0 w 485"/>
                <a:gd name="T35" fmla="*/ 0 h 302"/>
                <a:gd name="T36" fmla="*/ 0 w 485"/>
                <a:gd name="T37" fmla="*/ 0 h 302"/>
                <a:gd name="T38" fmla="*/ 0 w 485"/>
                <a:gd name="T39" fmla="*/ 0 h 302"/>
                <a:gd name="T40" fmla="*/ 0 w 485"/>
                <a:gd name="T41" fmla="*/ 0 h 302"/>
                <a:gd name="T42" fmla="*/ 0 w 485"/>
                <a:gd name="T43" fmla="*/ 0 h 302"/>
                <a:gd name="T44" fmla="*/ 0 w 485"/>
                <a:gd name="T45" fmla="*/ 0 h 302"/>
                <a:gd name="T46" fmla="*/ 0 w 485"/>
                <a:gd name="T47" fmla="*/ 0 h 302"/>
                <a:gd name="T48" fmla="*/ 0 w 485"/>
                <a:gd name="T49" fmla="*/ 0 h 302"/>
                <a:gd name="T50" fmla="*/ 0 w 485"/>
                <a:gd name="T51" fmla="*/ 0 h 302"/>
                <a:gd name="T52" fmla="*/ 0 w 485"/>
                <a:gd name="T53" fmla="*/ 0 h 302"/>
                <a:gd name="T54" fmla="*/ 0 w 485"/>
                <a:gd name="T55" fmla="*/ 0 h 302"/>
                <a:gd name="T56" fmla="*/ 0 w 485"/>
                <a:gd name="T57" fmla="*/ 0 h 302"/>
                <a:gd name="T58" fmla="*/ 0 w 485"/>
                <a:gd name="T59" fmla="*/ 0 h 302"/>
                <a:gd name="T60" fmla="*/ 0 w 485"/>
                <a:gd name="T61" fmla="*/ 0 h 302"/>
                <a:gd name="T62" fmla="*/ 0 w 485"/>
                <a:gd name="T63" fmla="*/ 0 h 302"/>
                <a:gd name="T64" fmla="*/ 0 w 485"/>
                <a:gd name="T65" fmla="*/ 0 h 3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5"/>
                <a:gd name="T100" fmla="*/ 0 h 302"/>
                <a:gd name="T101" fmla="*/ 485 w 485"/>
                <a:gd name="T102" fmla="*/ 302 h 3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5" h="302">
                  <a:moveTo>
                    <a:pt x="24" y="128"/>
                  </a:moveTo>
                  <a:lnTo>
                    <a:pt x="17" y="145"/>
                  </a:lnTo>
                  <a:lnTo>
                    <a:pt x="5" y="161"/>
                  </a:lnTo>
                  <a:lnTo>
                    <a:pt x="0" y="180"/>
                  </a:lnTo>
                  <a:lnTo>
                    <a:pt x="0" y="198"/>
                  </a:lnTo>
                  <a:lnTo>
                    <a:pt x="44" y="248"/>
                  </a:lnTo>
                  <a:lnTo>
                    <a:pt x="93" y="281"/>
                  </a:lnTo>
                  <a:lnTo>
                    <a:pt x="147" y="297"/>
                  </a:lnTo>
                  <a:lnTo>
                    <a:pt x="204" y="302"/>
                  </a:lnTo>
                  <a:lnTo>
                    <a:pt x="264" y="297"/>
                  </a:lnTo>
                  <a:lnTo>
                    <a:pt x="321" y="283"/>
                  </a:lnTo>
                  <a:lnTo>
                    <a:pt x="376" y="258"/>
                  </a:lnTo>
                  <a:lnTo>
                    <a:pt x="427" y="226"/>
                  </a:lnTo>
                  <a:lnTo>
                    <a:pt x="443" y="207"/>
                  </a:lnTo>
                  <a:lnTo>
                    <a:pt x="457" y="188"/>
                  </a:lnTo>
                  <a:lnTo>
                    <a:pt x="473" y="171"/>
                  </a:lnTo>
                  <a:lnTo>
                    <a:pt x="485" y="150"/>
                  </a:lnTo>
                  <a:lnTo>
                    <a:pt x="463" y="122"/>
                  </a:lnTo>
                  <a:lnTo>
                    <a:pt x="438" y="95"/>
                  </a:lnTo>
                  <a:lnTo>
                    <a:pt x="411" y="74"/>
                  </a:lnTo>
                  <a:lnTo>
                    <a:pt x="381" y="51"/>
                  </a:lnTo>
                  <a:lnTo>
                    <a:pt x="349" y="35"/>
                  </a:lnTo>
                  <a:lnTo>
                    <a:pt x="316" y="21"/>
                  </a:lnTo>
                  <a:lnTo>
                    <a:pt x="280" y="11"/>
                  </a:lnTo>
                  <a:lnTo>
                    <a:pt x="245" y="3"/>
                  </a:lnTo>
                  <a:lnTo>
                    <a:pt x="210" y="0"/>
                  </a:lnTo>
                  <a:lnTo>
                    <a:pt x="174" y="3"/>
                  </a:lnTo>
                  <a:lnTo>
                    <a:pt x="141" y="9"/>
                  </a:lnTo>
                  <a:lnTo>
                    <a:pt x="112" y="21"/>
                  </a:lnTo>
                  <a:lnTo>
                    <a:pt x="84" y="39"/>
                  </a:lnTo>
                  <a:lnTo>
                    <a:pt x="60" y="62"/>
                  </a:lnTo>
                  <a:lnTo>
                    <a:pt x="41" y="92"/>
                  </a:lnTo>
                  <a:lnTo>
                    <a:pt x="24" y="128"/>
                  </a:lnTo>
                  <a:close/>
                </a:path>
              </a:pathLst>
            </a:custGeom>
            <a:solidFill>
              <a:srgbClr val="ADA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3" name="Freeform 139"/>
            <p:cNvSpPr>
              <a:spLocks/>
            </p:cNvSpPr>
            <p:nvPr/>
          </p:nvSpPr>
          <p:spPr bwMode="auto">
            <a:xfrm>
              <a:off x="562" y="4016"/>
              <a:ext cx="77" cy="49"/>
            </a:xfrm>
            <a:custGeom>
              <a:avLst/>
              <a:gdLst>
                <a:gd name="T0" fmla="*/ 0 w 310"/>
                <a:gd name="T1" fmla="*/ 0 h 197"/>
                <a:gd name="T2" fmla="*/ 0 w 310"/>
                <a:gd name="T3" fmla="*/ 0 h 197"/>
                <a:gd name="T4" fmla="*/ 0 w 310"/>
                <a:gd name="T5" fmla="*/ 0 h 197"/>
                <a:gd name="T6" fmla="*/ 0 w 310"/>
                <a:gd name="T7" fmla="*/ 0 h 197"/>
                <a:gd name="T8" fmla="*/ 0 w 310"/>
                <a:gd name="T9" fmla="*/ 0 h 197"/>
                <a:gd name="T10" fmla="*/ 0 w 310"/>
                <a:gd name="T11" fmla="*/ 0 h 197"/>
                <a:gd name="T12" fmla="*/ 0 w 310"/>
                <a:gd name="T13" fmla="*/ 0 h 197"/>
                <a:gd name="T14" fmla="*/ 0 w 310"/>
                <a:gd name="T15" fmla="*/ 0 h 197"/>
                <a:gd name="T16" fmla="*/ 0 w 310"/>
                <a:gd name="T17" fmla="*/ 0 h 197"/>
                <a:gd name="T18" fmla="*/ 0 w 310"/>
                <a:gd name="T19" fmla="*/ 0 h 197"/>
                <a:gd name="T20" fmla="*/ 0 w 310"/>
                <a:gd name="T21" fmla="*/ 0 h 197"/>
                <a:gd name="T22" fmla="*/ 0 w 310"/>
                <a:gd name="T23" fmla="*/ 0 h 197"/>
                <a:gd name="T24" fmla="*/ 0 w 310"/>
                <a:gd name="T25" fmla="*/ 0 h 197"/>
                <a:gd name="T26" fmla="*/ 0 w 310"/>
                <a:gd name="T27" fmla="*/ 0 h 197"/>
                <a:gd name="T28" fmla="*/ 0 w 310"/>
                <a:gd name="T29" fmla="*/ 0 h 197"/>
                <a:gd name="T30" fmla="*/ 0 w 310"/>
                <a:gd name="T31" fmla="*/ 0 h 197"/>
                <a:gd name="T32" fmla="*/ 0 w 310"/>
                <a:gd name="T33" fmla="*/ 0 h 197"/>
                <a:gd name="T34" fmla="*/ 0 w 310"/>
                <a:gd name="T35" fmla="*/ 0 h 197"/>
                <a:gd name="T36" fmla="*/ 0 w 310"/>
                <a:gd name="T37" fmla="*/ 0 h 197"/>
                <a:gd name="T38" fmla="*/ 0 w 310"/>
                <a:gd name="T39" fmla="*/ 0 h 197"/>
                <a:gd name="T40" fmla="*/ 0 w 310"/>
                <a:gd name="T41" fmla="*/ 0 h 197"/>
                <a:gd name="T42" fmla="*/ 0 w 310"/>
                <a:gd name="T43" fmla="*/ 0 h 197"/>
                <a:gd name="T44" fmla="*/ 0 w 310"/>
                <a:gd name="T45" fmla="*/ 0 h 197"/>
                <a:gd name="T46" fmla="*/ 0 w 310"/>
                <a:gd name="T47" fmla="*/ 0 h 197"/>
                <a:gd name="T48" fmla="*/ 0 w 310"/>
                <a:gd name="T49" fmla="*/ 0 h 1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0"/>
                <a:gd name="T76" fmla="*/ 0 h 197"/>
                <a:gd name="T77" fmla="*/ 310 w 310"/>
                <a:gd name="T78" fmla="*/ 197 h 1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0" h="197">
                  <a:moveTo>
                    <a:pt x="13" y="80"/>
                  </a:moveTo>
                  <a:lnTo>
                    <a:pt x="10" y="94"/>
                  </a:lnTo>
                  <a:lnTo>
                    <a:pt x="2" y="104"/>
                  </a:lnTo>
                  <a:lnTo>
                    <a:pt x="0" y="115"/>
                  </a:lnTo>
                  <a:lnTo>
                    <a:pt x="0" y="129"/>
                  </a:lnTo>
                  <a:lnTo>
                    <a:pt x="29" y="159"/>
                  </a:lnTo>
                  <a:lnTo>
                    <a:pt x="59" y="180"/>
                  </a:lnTo>
                  <a:lnTo>
                    <a:pt x="94" y="194"/>
                  </a:lnTo>
                  <a:lnTo>
                    <a:pt x="133" y="197"/>
                  </a:lnTo>
                  <a:lnTo>
                    <a:pt x="168" y="191"/>
                  </a:lnTo>
                  <a:lnTo>
                    <a:pt x="207" y="180"/>
                  </a:lnTo>
                  <a:lnTo>
                    <a:pt x="242" y="167"/>
                  </a:lnTo>
                  <a:lnTo>
                    <a:pt x="274" y="145"/>
                  </a:lnTo>
                  <a:lnTo>
                    <a:pt x="285" y="134"/>
                  </a:lnTo>
                  <a:lnTo>
                    <a:pt x="296" y="120"/>
                  </a:lnTo>
                  <a:lnTo>
                    <a:pt x="304" y="110"/>
                  </a:lnTo>
                  <a:lnTo>
                    <a:pt x="310" y="96"/>
                  </a:lnTo>
                  <a:lnTo>
                    <a:pt x="283" y="60"/>
                  </a:lnTo>
                  <a:lnTo>
                    <a:pt x="244" y="34"/>
                  </a:lnTo>
                  <a:lnTo>
                    <a:pt x="200" y="12"/>
                  </a:lnTo>
                  <a:lnTo>
                    <a:pt x="157" y="0"/>
                  </a:lnTo>
                  <a:lnTo>
                    <a:pt x="111" y="0"/>
                  </a:lnTo>
                  <a:lnTo>
                    <a:pt x="70" y="12"/>
                  </a:lnTo>
                  <a:lnTo>
                    <a:pt x="37" y="39"/>
                  </a:lnTo>
                  <a:lnTo>
                    <a:pt x="13" y="80"/>
                  </a:lnTo>
                  <a:close/>
                </a:path>
              </a:pathLst>
            </a:custGeom>
            <a:solidFill>
              <a:srgbClr val="CCCC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4" name="Freeform 140"/>
            <p:cNvSpPr>
              <a:spLocks/>
            </p:cNvSpPr>
            <p:nvPr/>
          </p:nvSpPr>
          <p:spPr bwMode="auto">
            <a:xfrm>
              <a:off x="703" y="3129"/>
              <a:ext cx="127" cy="87"/>
            </a:xfrm>
            <a:custGeom>
              <a:avLst/>
              <a:gdLst>
                <a:gd name="T0" fmla="*/ 0 w 506"/>
                <a:gd name="T1" fmla="*/ 0 h 351"/>
                <a:gd name="T2" fmla="*/ 0 w 506"/>
                <a:gd name="T3" fmla="*/ 0 h 351"/>
                <a:gd name="T4" fmla="*/ 0 w 506"/>
                <a:gd name="T5" fmla="*/ 0 h 351"/>
                <a:gd name="T6" fmla="*/ 0 w 506"/>
                <a:gd name="T7" fmla="*/ 0 h 351"/>
                <a:gd name="T8" fmla="*/ 0 w 506"/>
                <a:gd name="T9" fmla="*/ 0 h 351"/>
                <a:gd name="T10" fmla="*/ 0 w 506"/>
                <a:gd name="T11" fmla="*/ 0 h 351"/>
                <a:gd name="T12" fmla="*/ 0 w 506"/>
                <a:gd name="T13" fmla="*/ 0 h 351"/>
                <a:gd name="T14" fmla="*/ 0 w 506"/>
                <a:gd name="T15" fmla="*/ 0 h 351"/>
                <a:gd name="T16" fmla="*/ 0 w 506"/>
                <a:gd name="T17" fmla="*/ 0 h 351"/>
                <a:gd name="T18" fmla="*/ 0 w 506"/>
                <a:gd name="T19" fmla="*/ 0 h 351"/>
                <a:gd name="T20" fmla="*/ 0 w 506"/>
                <a:gd name="T21" fmla="*/ 0 h 351"/>
                <a:gd name="T22" fmla="*/ 0 w 506"/>
                <a:gd name="T23" fmla="*/ 0 h 351"/>
                <a:gd name="T24" fmla="*/ 0 w 506"/>
                <a:gd name="T25" fmla="*/ 0 h 351"/>
                <a:gd name="T26" fmla="*/ 0 w 506"/>
                <a:gd name="T27" fmla="*/ 0 h 351"/>
                <a:gd name="T28" fmla="*/ 0 w 506"/>
                <a:gd name="T29" fmla="*/ 0 h 351"/>
                <a:gd name="T30" fmla="*/ 0 w 506"/>
                <a:gd name="T31" fmla="*/ 0 h 351"/>
                <a:gd name="T32" fmla="*/ 0 w 506"/>
                <a:gd name="T33" fmla="*/ 0 h 351"/>
                <a:gd name="T34" fmla="*/ 0 w 506"/>
                <a:gd name="T35" fmla="*/ 0 h 351"/>
                <a:gd name="T36" fmla="*/ 0 w 506"/>
                <a:gd name="T37" fmla="*/ 0 h 351"/>
                <a:gd name="T38" fmla="*/ 0 w 506"/>
                <a:gd name="T39" fmla="*/ 0 h 351"/>
                <a:gd name="T40" fmla="*/ 0 w 506"/>
                <a:gd name="T41" fmla="*/ 0 h 351"/>
                <a:gd name="T42" fmla="*/ 0 w 506"/>
                <a:gd name="T43" fmla="*/ 0 h 351"/>
                <a:gd name="T44" fmla="*/ 0 w 506"/>
                <a:gd name="T45" fmla="*/ 0 h 351"/>
                <a:gd name="T46" fmla="*/ 0 w 506"/>
                <a:gd name="T47" fmla="*/ 0 h 351"/>
                <a:gd name="T48" fmla="*/ 0 w 506"/>
                <a:gd name="T49" fmla="*/ 0 h 351"/>
                <a:gd name="T50" fmla="*/ 0 w 506"/>
                <a:gd name="T51" fmla="*/ 0 h 351"/>
                <a:gd name="T52" fmla="*/ 0 w 506"/>
                <a:gd name="T53" fmla="*/ 0 h 351"/>
                <a:gd name="T54" fmla="*/ 0 w 506"/>
                <a:gd name="T55" fmla="*/ 0 h 351"/>
                <a:gd name="T56" fmla="*/ 0 w 506"/>
                <a:gd name="T57" fmla="*/ 0 h 351"/>
                <a:gd name="T58" fmla="*/ 0 w 506"/>
                <a:gd name="T59" fmla="*/ 0 h 351"/>
                <a:gd name="T60" fmla="*/ 0 w 506"/>
                <a:gd name="T61" fmla="*/ 0 h 351"/>
                <a:gd name="T62" fmla="*/ 0 w 506"/>
                <a:gd name="T63" fmla="*/ 0 h 351"/>
                <a:gd name="T64" fmla="*/ 0 w 506"/>
                <a:gd name="T65" fmla="*/ 0 h 351"/>
                <a:gd name="T66" fmla="*/ 0 w 506"/>
                <a:gd name="T67" fmla="*/ 0 h 351"/>
                <a:gd name="T68" fmla="*/ 0 w 506"/>
                <a:gd name="T69" fmla="*/ 0 h 351"/>
                <a:gd name="T70" fmla="*/ 0 w 506"/>
                <a:gd name="T71" fmla="*/ 0 h 351"/>
                <a:gd name="T72" fmla="*/ 0 w 506"/>
                <a:gd name="T73" fmla="*/ 0 h 351"/>
                <a:gd name="T74" fmla="*/ 0 w 506"/>
                <a:gd name="T75" fmla="*/ 0 h 351"/>
                <a:gd name="T76" fmla="*/ 0 w 506"/>
                <a:gd name="T77" fmla="*/ 0 h 351"/>
                <a:gd name="T78" fmla="*/ 0 w 506"/>
                <a:gd name="T79" fmla="*/ 0 h 351"/>
                <a:gd name="T80" fmla="*/ 0 w 506"/>
                <a:gd name="T81" fmla="*/ 0 h 351"/>
                <a:gd name="T82" fmla="*/ 0 w 506"/>
                <a:gd name="T83" fmla="*/ 0 h 351"/>
                <a:gd name="T84" fmla="*/ 0 w 506"/>
                <a:gd name="T85" fmla="*/ 0 h 351"/>
                <a:gd name="T86" fmla="*/ 0 w 506"/>
                <a:gd name="T87" fmla="*/ 0 h 351"/>
                <a:gd name="T88" fmla="*/ 0 w 506"/>
                <a:gd name="T89" fmla="*/ 0 h 351"/>
                <a:gd name="T90" fmla="*/ 0 w 506"/>
                <a:gd name="T91" fmla="*/ 0 h 351"/>
                <a:gd name="T92" fmla="*/ 0 w 506"/>
                <a:gd name="T93" fmla="*/ 0 h 351"/>
                <a:gd name="T94" fmla="*/ 0 w 506"/>
                <a:gd name="T95" fmla="*/ 0 h 351"/>
                <a:gd name="T96" fmla="*/ 0 w 506"/>
                <a:gd name="T97" fmla="*/ 0 h 351"/>
                <a:gd name="T98" fmla="*/ 0 w 506"/>
                <a:gd name="T99" fmla="*/ 0 h 351"/>
                <a:gd name="T100" fmla="*/ 0 w 506"/>
                <a:gd name="T101" fmla="*/ 0 h 351"/>
                <a:gd name="T102" fmla="*/ 0 w 506"/>
                <a:gd name="T103" fmla="*/ 0 h 351"/>
                <a:gd name="T104" fmla="*/ 0 w 506"/>
                <a:gd name="T105" fmla="*/ 0 h 3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6"/>
                <a:gd name="T160" fmla="*/ 0 h 351"/>
                <a:gd name="T161" fmla="*/ 506 w 506"/>
                <a:gd name="T162" fmla="*/ 351 h 35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6" h="351">
                  <a:moveTo>
                    <a:pt x="474" y="147"/>
                  </a:moveTo>
                  <a:lnTo>
                    <a:pt x="457" y="139"/>
                  </a:lnTo>
                  <a:lnTo>
                    <a:pt x="440" y="128"/>
                  </a:lnTo>
                  <a:lnTo>
                    <a:pt x="424" y="119"/>
                  </a:lnTo>
                  <a:lnTo>
                    <a:pt x="405" y="112"/>
                  </a:lnTo>
                  <a:lnTo>
                    <a:pt x="389" y="103"/>
                  </a:lnTo>
                  <a:lnTo>
                    <a:pt x="370" y="96"/>
                  </a:lnTo>
                  <a:lnTo>
                    <a:pt x="353" y="89"/>
                  </a:lnTo>
                  <a:lnTo>
                    <a:pt x="334" y="82"/>
                  </a:lnTo>
                  <a:lnTo>
                    <a:pt x="307" y="68"/>
                  </a:lnTo>
                  <a:lnTo>
                    <a:pt x="283" y="54"/>
                  </a:lnTo>
                  <a:lnTo>
                    <a:pt x="263" y="41"/>
                  </a:lnTo>
                  <a:lnTo>
                    <a:pt x="247" y="33"/>
                  </a:lnTo>
                  <a:lnTo>
                    <a:pt x="233" y="22"/>
                  </a:lnTo>
                  <a:lnTo>
                    <a:pt x="221" y="13"/>
                  </a:lnTo>
                  <a:lnTo>
                    <a:pt x="207" y="6"/>
                  </a:lnTo>
                  <a:lnTo>
                    <a:pt x="193" y="0"/>
                  </a:lnTo>
                  <a:lnTo>
                    <a:pt x="196" y="17"/>
                  </a:lnTo>
                  <a:lnTo>
                    <a:pt x="196" y="33"/>
                  </a:lnTo>
                  <a:lnTo>
                    <a:pt x="196" y="49"/>
                  </a:lnTo>
                  <a:lnTo>
                    <a:pt x="193" y="66"/>
                  </a:lnTo>
                  <a:lnTo>
                    <a:pt x="182" y="109"/>
                  </a:lnTo>
                  <a:lnTo>
                    <a:pt x="168" y="149"/>
                  </a:lnTo>
                  <a:lnTo>
                    <a:pt x="147" y="188"/>
                  </a:lnTo>
                  <a:lnTo>
                    <a:pt x="125" y="223"/>
                  </a:lnTo>
                  <a:lnTo>
                    <a:pt x="97" y="256"/>
                  </a:lnTo>
                  <a:lnTo>
                    <a:pt x="65" y="289"/>
                  </a:lnTo>
                  <a:lnTo>
                    <a:pt x="35" y="319"/>
                  </a:lnTo>
                  <a:lnTo>
                    <a:pt x="0" y="346"/>
                  </a:lnTo>
                  <a:lnTo>
                    <a:pt x="44" y="349"/>
                  </a:lnTo>
                  <a:lnTo>
                    <a:pt x="90" y="349"/>
                  </a:lnTo>
                  <a:lnTo>
                    <a:pt x="136" y="351"/>
                  </a:lnTo>
                  <a:lnTo>
                    <a:pt x="182" y="351"/>
                  </a:lnTo>
                  <a:lnTo>
                    <a:pt x="231" y="351"/>
                  </a:lnTo>
                  <a:lnTo>
                    <a:pt x="279" y="351"/>
                  </a:lnTo>
                  <a:lnTo>
                    <a:pt x="327" y="351"/>
                  </a:lnTo>
                  <a:lnTo>
                    <a:pt x="373" y="351"/>
                  </a:lnTo>
                  <a:lnTo>
                    <a:pt x="383" y="351"/>
                  </a:lnTo>
                  <a:lnTo>
                    <a:pt x="392" y="351"/>
                  </a:lnTo>
                  <a:lnTo>
                    <a:pt x="403" y="351"/>
                  </a:lnTo>
                  <a:lnTo>
                    <a:pt x="413" y="351"/>
                  </a:lnTo>
                  <a:lnTo>
                    <a:pt x="422" y="351"/>
                  </a:lnTo>
                  <a:lnTo>
                    <a:pt x="433" y="351"/>
                  </a:lnTo>
                  <a:lnTo>
                    <a:pt x="443" y="351"/>
                  </a:lnTo>
                  <a:lnTo>
                    <a:pt x="454" y="351"/>
                  </a:lnTo>
                  <a:lnTo>
                    <a:pt x="476" y="330"/>
                  </a:lnTo>
                  <a:lnTo>
                    <a:pt x="495" y="303"/>
                  </a:lnTo>
                  <a:lnTo>
                    <a:pt x="506" y="273"/>
                  </a:lnTo>
                  <a:lnTo>
                    <a:pt x="506" y="237"/>
                  </a:lnTo>
                  <a:lnTo>
                    <a:pt x="504" y="215"/>
                  </a:lnTo>
                  <a:lnTo>
                    <a:pt x="498" y="190"/>
                  </a:lnTo>
                  <a:lnTo>
                    <a:pt x="487" y="169"/>
                  </a:lnTo>
                  <a:lnTo>
                    <a:pt x="474" y="147"/>
                  </a:lnTo>
                  <a:close/>
                </a:path>
              </a:pathLst>
            </a:custGeom>
            <a:solidFill>
              <a:srgbClr val="D3D6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5" name="Freeform 141"/>
            <p:cNvSpPr>
              <a:spLocks/>
            </p:cNvSpPr>
            <p:nvPr/>
          </p:nvSpPr>
          <p:spPr bwMode="auto">
            <a:xfrm>
              <a:off x="532" y="3393"/>
              <a:ext cx="130" cy="234"/>
            </a:xfrm>
            <a:custGeom>
              <a:avLst/>
              <a:gdLst>
                <a:gd name="T0" fmla="*/ 0 w 520"/>
                <a:gd name="T1" fmla="*/ 0 h 937"/>
                <a:gd name="T2" fmla="*/ 0 w 520"/>
                <a:gd name="T3" fmla="*/ 0 h 937"/>
                <a:gd name="T4" fmla="*/ 0 w 520"/>
                <a:gd name="T5" fmla="*/ 0 h 937"/>
                <a:gd name="T6" fmla="*/ 0 w 520"/>
                <a:gd name="T7" fmla="*/ 0 h 937"/>
                <a:gd name="T8" fmla="*/ 0 w 520"/>
                <a:gd name="T9" fmla="*/ 0 h 937"/>
                <a:gd name="T10" fmla="*/ 0 w 520"/>
                <a:gd name="T11" fmla="*/ 0 h 937"/>
                <a:gd name="T12" fmla="*/ 0 w 520"/>
                <a:gd name="T13" fmla="*/ 0 h 937"/>
                <a:gd name="T14" fmla="*/ 0 w 520"/>
                <a:gd name="T15" fmla="*/ 0 h 937"/>
                <a:gd name="T16" fmla="*/ 0 w 520"/>
                <a:gd name="T17" fmla="*/ 0 h 937"/>
                <a:gd name="T18" fmla="*/ 0 w 520"/>
                <a:gd name="T19" fmla="*/ 0 h 937"/>
                <a:gd name="T20" fmla="*/ 0 w 520"/>
                <a:gd name="T21" fmla="*/ 0 h 937"/>
                <a:gd name="T22" fmla="*/ 0 w 520"/>
                <a:gd name="T23" fmla="*/ 0 h 937"/>
                <a:gd name="T24" fmla="*/ 0 w 520"/>
                <a:gd name="T25" fmla="*/ 0 h 937"/>
                <a:gd name="T26" fmla="*/ 0 w 520"/>
                <a:gd name="T27" fmla="*/ 0 h 937"/>
                <a:gd name="T28" fmla="*/ 0 w 520"/>
                <a:gd name="T29" fmla="*/ 0 h 937"/>
                <a:gd name="T30" fmla="*/ 0 w 520"/>
                <a:gd name="T31" fmla="*/ 0 h 937"/>
                <a:gd name="T32" fmla="*/ 0 w 520"/>
                <a:gd name="T33" fmla="*/ 0 h 937"/>
                <a:gd name="T34" fmla="*/ 0 w 520"/>
                <a:gd name="T35" fmla="*/ 0 h 937"/>
                <a:gd name="T36" fmla="*/ 0 w 520"/>
                <a:gd name="T37" fmla="*/ 0 h 937"/>
                <a:gd name="T38" fmla="*/ 0 w 520"/>
                <a:gd name="T39" fmla="*/ 0 h 937"/>
                <a:gd name="T40" fmla="*/ 0 w 520"/>
                <a:gd name="T41" fmla="*/ 0 h 937"/>
                <a:gd name="T42" fmla="*/ 0 w 520"/>
                <a:gd name="T43" fmla="*/ 0 h 937"/>
                <a:gd name="T44" fmla="*/ 0 w 520"/>
                <a:gd name="T45" fmla="*/ 0 h 937"/>
                <a:gd name="T46" fmla="*/ 0 w 520"/>
                <a:gd name="T47" fmla="*/ 0 h 937"/>
                <a:gd name="T48" fmla="*/ 0 w 520"/>
                <a:gd name="T49" fmla="*/ 0 h 937"/>
                <a:gd name="T50" fmla="*/ 0 w 520"/>
                <a:gd name="T51" fmla="*/ 0 h 937"/>
                <a:gd name="T52" fmla="*/ 0 w 520"/>
                <a:gd name="T53" fmla="*/ 0 h 937"/>
                <a:gd name="T54" fmla="*/ 0 w 520"/>
                <a:gd name="T55" fmla="*/ 0 h 937"/>
                <a:gd name="T56" fmla="*/ 0 w 520"/>
                <a:gd name="T57" fmla="*/ 0 h 937"/>
                <a:gd name="T58" fmla="*/ 0 w 520"/>
                <a:gd name="T59" fmla="*/ 0 h 937"/>
                <a:gd name="T60" fmla="*/ 0 w 520"/>
                <a:gd name="T61" fmla="*/ 0 h 937"/>
                <a:gd name="T62" fmla="*/ 0 w 520"/>
                <a:gd name="T63" fmla="*/ 0 h 937"/>
                <a:gd name="T64" fmla="*/ 0 w 520"/>
                <a:gd name="T65" fmla="*/ 0 h 937"/>
                <a:gd name="T66" fmla="*/ 0 w 520"/>
                <a:gd name="T67" fmla="*/ 0 h 937"/>
                <a:gd name="T68" fmla="*/ 0 w 520"/>
                <a:gd name="T69" fmla="*/ 0 h 937"/>
                <a:gd name="T70" fmla="*/ 0 w 520"/>
                <a:gd name="T71" fmla="*/ 0 h 937"/>
                <a:gd name="T72" fmla="*/ 0 w 520"/>
                <a:gd name="T73" fmla="*/ 0 h 937"/>
                <a:gd name="T74" fmla="*/ 0 w 520"/>
                <a:gd name="T75" fmla="*/ 0 h 937"/>
                <a:gd name="T76" fmla="*/ 0 w 520"/>
                <a:gd name="T77" fmla="*/ 0 h 937"/>
                <a:gd name="T78" fmla="*/ 0 w 520"/>
                <a:gd name="T79" fmla="*/ 0 h 937"/>
                <a:gd name="T80" fmla="*/ 0 w 520"/>
                <a:gd name="T81" fmla="*/ 0 h 9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937"/>
                <a:gd name="T125" fmla="*/ 520 w 520"/>
                <a:gd name="T126" fmla="*/ 937 h 9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937">
                  <a:moveTo>
                    <a:pt x="520" y="0"/>
                  </a:moveTo>
                  <a:lnTo>
                    <a:pt x="460" y="28"/>
                  </a:lnTo>
                  <a:lnTo>
                    <a:pt x="408" y="58"/>
                  </a:lnTo>
                  <a:lnTo>
                    <a:pt x="359" y="90"/>
                  </a:lnTo>
                  <a:lnTo>
                    <a:pt x="313" y="124"/>
                  </a:lnTo>
                  <a:lnTo>
                    <a:pt x="274" y="156"/>
                  </a:lnTo>
                  <a:lnTo>
                    <a:pt x="237" y="194"/>
                  </a:lnTo>
                  <a:lnTo>
                    <a:pt x="203" y="232"/>
                  </a:lnTo>
                  <a:lnTo>
                    <a:pt x="173" y="270"/>
                  </a:lnTo>
                  <a:lnTo>
                    <a:pt x="147" y="313"/>
                  </a:lnTo>
                  <a:lnTo>
                    <a:pt x="122" y="359"/>
                  </a:lnTo>
                  <a:lnTo>
                    <a:pt x="97" y="407"/>
                  </a:lnTo>
                  <a:lnTo>
                    <a:pt x="76" y="455"/>
                  </a:lnTo>
                  <a:lnTo>
                    <a:pt x="57" y="509"/>
                  </a:lnTo>
                  <a:lnTo>
                    <a:pt x="37" y="564"/>
                  </a:lnTo>
                  <a:lnTo>
                    <a:pt x="19" y="624"/>
                  </a:lnTo>
                  <a:lnTo>
                    <a:pt x="0" y="686"/>
                  </a:lnTo>
                  <a:lnTo>
                    <a:pt x="5" y="744"/>
                  </a:lnTo>
                  <a:lnTo>
                    <a:pt x="10" y="798"/>
                  </a:lnTo>
                  <a:lnTo>
                    <a:pt x="16" y="850"/>
                  </a:lnTo>
                  <a:lnTo>
                    <a:pt x="24" y="905"/>
                  </a:lnTo>
                  <a:lnTo>
                    <a:pt x="46" y="916"/>
                  </a:lnTo>
                  <a:lnTo>
                    <a:pt x="60" y="923"/>
                  </a:lnTo>
                  <a:lnTo>
                    <a:pt x="76" y="932"/>
                  </a:lnTo>
                  <a:lnTo>
                    <a:pt x="97" y="937"/>
                  </a:lnTo>
                  <a:lnTo>
                    <a:pt x="95" y="836"/>
                  </a:lnTo>
                  <a:lnTo>
                    <a:pt x="103" y="727"/>
                  </a:lnTo>
                  <a:lnTo>
                    <a:pt x="125" y="616"/>
                  </a:lnTo>
                  <a:lnTo>
                    <a:pt x="157" y="504"/>
                  </a:lnTo>
                  <a:lnTo>
                    <a:pt x="198" y="396"/>
                  </a:lnTo>
                  <a:lnTo>
                    <a:pt x="253" y="295"/>
                  </a:lnTo>
                  <a:lnTo>
                    <a:pt x="318" y="205"/>
                  </a:lnTo>
                  <a:lnTo>
                    <a:pt x="394" y="131"/>
                  </a:lnTo>
                  <a:lnTo>
                    <a:pt x="410" y="115"/>
                  </a:lnTo>
                  <a:lnTo>
                    <a:pt x="430" y="101"/>
                  </a:lnTo>
                  <a:lnTo>
                    <a:pt x="446" y="85"/>
                  </a:lnTo>
                  <a:lnTo>
                    <a:pt x="465" y="71"/>
                  </a:lnTo>
                  <a:lnTo>
                    <a:pt x="481" y="55"/>
                  </a:lnTo>
                  <a:lnTo>
                    <a:pt x="498" y="39"/>
                  </a:lnTo>
                  <a:lnTo>
                    <a:pt x="511" y="20"/>
                  </a:lnTo>
                  <a:lnTo>
                    <a:pt x="520" y="0"/>
                  </a:lnTo>
                  <a:close/>
                </a:path>
              </a:pathLst>
            </a:custGeom>
            <a:solidFill>
              <a:srgbClr val="D3D6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6" name="Freeform 142"/>
            <p:cNvSpPr>
              <a:spLocks/>
            </p:cNvSpPr>
            <p:nvPr/>
          </p:nvSpPr>
          <p:spPr bwMode="auto">
            <a:xfrm>
              <a:off x="471" y="3349"/>
              <a:ext cx="33" cy="267"/>
            </a:xfrm>
            <a:custGeom>
              <a:avLst/>
              <a:gdLst>
                <a:gd name="T0" fmla="*/ 0 w 131"/>
                <a:gd name="T1" fmla="*/ 0 h 1066"/>
                <a:gd name="T2" fmla="*/ 0 w 131"/>
                <a:gd name="T3" fmla="*/ 0 h 1066"/>
                <a:gd name="T4" fmla="*/ 0 w 131"/>
                <a:gd name="T5" fmla="*/ 0 h 1066"/>
                <a:gd name="T6" fmla="*/ 0 w 131"/>
                <a:gd name="T7" fmla="*/ 0 h 1066"/>
                <a:gd name="T8" fmla="*/ 0 w 131"/>
                <a:gd name="T9" fmla="*/ 0 h 1066"/>
                <a:gd name="T10" fmla="*/ 0 w 131"/>
                <a:gd name="T11" fmla="*/ 0 h 1066"/>
                <a:gd name="T12" fmla="*/ 0 w 131"/>
                <a:gd name="T13" fmla="*/ 0 h 1066"/>
                <a:gd name="T14" fmla="*/ 0 w 131"/>
                <a:gd name="T15" fmla="*/ 0 h 1066"/>
                <a:gd name="T16" fmla="*/ 0 w 131"/>
                <a:gd name="T17" fmla="*/ 0 h 1066"/>
                <a:gd name="T18" fmla="*/ 0 w 131"/>
                <a:gd name="T19" fmla="*/ 0 h 1066"/>
                <a:gd name="T20" fmla="*/ 0 w 131"/>
                <a:gd name="T21" fmla="*/ 0 h 1066"/>
                <a:gd name="T22" fmla="*/ 0 w 131"/>
                <a:gd name="T23" fmla="*/ 0 h 1066"/>
                <a:gd name="T24" fmla="*/ 0 w 131"/>
                <a:gd name="T25" fmla="*/ 0 h 1066"/>
                <a:gd name="T26" fmla="*/ 0 w 131"/>
                <a:gd name="T27" fmla="*/ 0 h 1066"/>
                <a:gd name="T28" fmla="*/ 0 w 131"/>
                <a:gd name="T29" fmla="*/ 0 h 1066"/>
                <a:gd name="T30" fmla="*/ 0 w 131"/>
                <a:gd name="T31" fmla="*/ 0 h 1066"/>
                <a:gd name="T32" fmla="*/ 0 w 131"/>
                <a:gd name="T33" fmla="*/ 0 h 1066"/>
                <a:gd name="T34" fmla="*/ 0 w 131"/>
                <a:gd name="T35" fmla="*/ 0 h 1066"/>
                <a:gd name="T36" fmla="*/ 0 w 131"/>
                <a:gd name="T37" fmla="*/ 0 h 1066"/>
                <a:gd name="T38" fmla="*/ 0 w 131"/>
                <a:gd name="T39" fmla="*/ 0 h 1066"/>
                <a:gd name="T40" fmla="*/ 0 w 131"/>
                <a:gd name="T41" fmla="*/ 0 h 1066"/>
                <a:gd name="T42" fmla="*/ 0 w 131"/>
                <a:gd name="T43" fmla="*/ 0 h 1066"/>
                <a:gd name="T44" fmla="*/ 0 w 131"/>
                <a:gd name="T45" fmla="*/ 0 h 1066"/>
                <a:gd name="T46" fmla="*/ 0 w 131"/>
                <a:gd name="T47" fmla="*/ 0 h 1066"/>
                <a:gd name="T48" fmla="*/ 0 w 131"/>
                <a:gd name="T49" fmla="*/ 0 h 10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066"/>
                <a:gd name="T77" fmla="*/ 131 w 131"/>
                <a:gd name="T78" fmla="*/ 1066 h 10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066">
                  <a:moveTo>
                    <a:pt x="66" y="1066"/>
                  </a:moveTo>
                  <a:lnTo>
                    <a:pt x="57" y="925"/>
                  </a:lnTo>
                  <a:lnTo>
                    <a:pt x="52" y="786"/>
                  </a:lnTo>
                  <a:lnTo>
                    <a:pt x="52" y="652"/>
                  </a:lnTo>
                  <a:lnTo>
                    <a:pt x="55" y="519"/>
                  </a:lnTo>
                  <a:lnTo>
                    <a:pt x="66" y="391"/>
                  </a:lnTo>
                  <a:lnTo>
                    <a:pt x="79" y="260"/>
                  </a:lnTo>
                  <a:lnTo>
                    <a:pt x="101" y="130"/>
                  </a:lnTo>
                  <a:lnTo>
                    <a:pt x="131" y="0"/>
                  </a:lnTo>
                  <a:lnTo>
                    <a:pt x="128" y="0"/>
                  </a:lnTo>
                  <a:lnTo>
                    <a:pt x="119" y="0"/>
                  </a:lnTo>
                  <a:lnTo>
                    <a:pt x="107" y="0"/>
                  </a:lnTo>
                  <a:lnTo>
                    <a:pt x="93" y="0"/>
                  </a:lnTo>
                  <a:lnTo>
                    <a:pt x="82" y="37"/>
                  </a:lnTo>
                  <a:lnTo>
                    <a:pt x="73" y="76"/>
                  </a:lnTo>
                  <a:lnTo>
                    <a:pt x="66" y="113"/>
                  </a:lnTo>
                  <a:lnTo>
                    <a:pt x="63" y="154"/>
                  </a:lnTo>
                  <a:lnTo>
                    <a:pt x="33" y="367"/>
                  </a:lnTo>
                  <a:lnTo>
                    <a:pt x="11" y="585"/>
                  </a:lnTo>
                  <a:lnTo>
                    <a:pt x="0" y="802"/>
                  </a:lnTo>
                  <a:lnTo>
                    <a:pt x="3" y="1020"/>
                  </a:lnTo>
                  <a:lnTo>
                    <a:pt x="19" y="1045"/>
                  </a:lnTo>
                  <a:lnTo>
                    <a:pt x="30" y="1055"/>
                  </a:lnTo>
                  <a:lnTo>
                    <a:pt x="41" y="1064"/>
                  </a:lnTo>
                  <a:lnTo>
                    <a:pt x="66" y="1066"/>
                  </a:lnTo>
                  <a:close/>
                </a:path>
              </a:pathLst>
            </a:custGeom>
            <a:solidFill>
              <a:srgbClr val="AAAD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7" name="Freeform 143"/>
            <p:cNvSpPr>
              <a:spLocks/>
            </p:cNvSpPr>
            <p:nvPr/>
          </p:nvSpPr>
          <p:spPr bwMode="auto">
            <a:xfrm>
              <a:off x="412" y="3658"/>
              <a:ext cx="410" cy="199"/>
            </a:xfrm>
            <a:custGeom>
              <a:avLst/>
              <a:gdLst>
                <a:gd name="T0" fmla="*/ 0 w 1639"/>
                <a:gd name="T1" fmla="*/ 0 h 799"/>
                <a:gd name="T2" fmla="*/ 0 w 1639"/>
                <a:gd name="T3" fmla="*/ 0 h 799"/>
                <a:gd name="T4" fmla="*/ 0 w 1639"/>
                <a:gd name="T5" fmla="*/ 0 h 799"/>
                <a:gd name="T6" fmla="*/ 0 w 1639"/>
                <a:gd name="T7" fmla="*/ 0 h 799"/>
                <a:gd name="T8" fmla="*/ 0 w 1639"/>
                <a:gd name="T9" fmla="*/ 0 h 799"/>
                <a:gd name="T10" fmla="*/ 0 w 1639"/>
                <a:gd name="T11" fmla="*/ 0 h 799"/>
                <a:gd name="T12" fmla="*/ 0 w 1639"/>
                <a:gd name="T13" fmla="*/ 0 h 799"/>
                <a:gd name="T14" fmla="*/ 0 w 1639"/>
                <a:gd name="T15" fmla="*/ 0 h 799"/>
                <a:gd name="T16" fmla="*/ 0 w 1639"/>
                <a:gd name="T17" fmla="*/ 0 h 799"/>
                <a:gd name="T18" fmla="*/ 0 w 1639"/>
                <a:gd name="T19" fmla="*/ 0 h 799"/>
                <a:gd name="T20" fmla="*/ 0 w 1639"/>
                <a:gd name="T21" fmla="*/ 0 h 799"/>
                <a:gd name="T22" fmla="*/ 0 w 1639"/>
                <a:gd name="T23" fmla="*/ 0 h 799"/>
                <a:gd name="T24" fmla="*/ 0 w 1639"/>
                <a:gd name="T25" fmla="*/ 0 h 799"/>
                <a:gd name="T26" fmla="*/ 0 w 1639"/>
                <a:gd name="T27" fmla="*/ 0 h 799"/>
                <a:gd name="T28" fmla="*/ 0 w 1639"/>
                <a:gd name="T29" fmla="*/ 0 h 799"/>
                <a:gd name="T30" fmla="*/ 0 w 1639"/>
                <a:gd name="T31" fmla="*/ 0 h 799"/>
                <a:gd name="T32" fmla="*/ 0 w 1639"/>
                <a:gd name="T33" fmla="*/ 0 h 799"/>
                <a:gd name="T34" fmla="*/ 0 w 1639"/>
                <a:gd name="T35" fmla="*/ 0 h 799"/>
                <a:gd name="T36" fmla="*/ 0 w 1639"/>
                <a:gd name="T37" fmla="*/ 0 h 799"/>
                <a:gd name="T38" fmla="*/ 0 w 1639"/>
                <a:gd name="T39" fmla="*/ 0 h 799"/>
                <a:gd name="T40" fmla="*/ 0 w 1639"/>
                <a:gd name="T41" fmla="*/ 0 h 799"/>
                <a:gd name="T42" fmla="*/ 0 w 1639"/>
                <a:gd name="T43" fmla="*/ 0 h 799"/>
                <a:gd name="T44" fmla="*/ 0 w 1639"/>
                <a:gd name="T45" fmla="*/ 0 h 799"/>
                <a:gd name="T46" fmla="*/ 0 w 1639"/>
                <a:gd name="T47" fmla="*/ 0 h 799"/>
                <a:gd name="T48" fmla="*/ 0 w 1639"/>
                <a:gd name="T49" fmla="*/ 0 h 799"/>
                <a:gd name="T50" fmla="*/ 0 w 1639"/>
                <a:gd name="T51" fmla="*/ 0 h 799"/>
                <a:gd name="T52" fmla="*/ 0 w 1639"/>
                <a:gd name="T53" fmla="*/ 0 h 799"/>
                <a:gd name="T54" fmla="*/ 0 w 1639"/>
                <a:gd name="T55" fmla="*/ 0 h 799"/>
                <a:gd name="T56" fmla="*/ 0 w 1639"/>
                <a:gd name="T57" fmla="*/ 0 h 799"/>
                <a:gd name="T58" fmla="*/ 0 w 1639"/>
                <a:gd name="T59" fmla="*/ 0 h 799"/>
                <a:gd name="T60" fmla="*/ 0 w 1639"/>
                <a:gd name="T61" fmla="*/ 0 h 799"/>
                <a:gd name="T62" fmla="*/ 0 w 1639"/>
                <a:gd name="T63" fmla="*/ 0 h 799"/>
                <a:gd name="T64" fmla="*/ 0 w 1639"/>
                <a:gd name="T65" fmla="*/ 0 h 799"/>
                <a:gd name="T66" fmla="*/ 0 w 1639"/>
                <a:gd name="T67" fmla="*/ 0 h 799"/>
                <a:gd name="T68" fmla="*/ 0 w 1639"/>
                <a:gd name="T69" fmla="*/ 0 h 799"/>
                <a:gd name="T70" fmla="*/ 0 w 1639"/>
                <a:gd name="T71" fmla="*/ 0 h 799"/>
                <a:gd name="T72" fmla="*/ 0 w 1639"/>
                <a:gd name="T73" fmla="*/ 0 h 799"/>
                <a:gd name="T74" fmla="*/ 0 w 1639"/>
                <a:gd name="T75" fmla="*/ 0 h 799"/>
                <a:gd name="T76" fmla="*/ 0 w 1639"/>
                <a:gd name="T77" fmla="*/ 0 h 799"/>
                <a:gd name="T78" fmla="*/ 0 w 1639"/>
                <a:gd name="T79" fmla="*/ 0 h 799"/>
                <a:gd name="T80" fmla="*/ 0 w 1639"/>
                <a:gd name="T81" fmla="*/ 0 h 799"/>
                <a:gd name="T82" fmla="*/ 0 w 1639"/>
                <a:gd name="T83" fmla="*/ 0 h 799"/>
                <a:gd name="T84" fmla="*/ 0 w 1639"/>
                <a:gd name="T85" fmla="*/ 0 h 799"/>
                <a:gd name="T86" fmla="*/ 0 w 1639"/>
                <a:gd name="T87" fmla="*/ 0 h 799"/>
                <a:gd name="T88" fmla="*/ 0 w 1639"/>
                <a:gd name="T89" fmla="*/ 0 h 799"/>
                <a:gd name="T90" fmla="*/ 0 w 1639"/>
                <a:gd name="T91" fmla="*/ 0 h 799"/>
                <a:gd name="T92" fmla="*/ 0 w 1639"/>
                <a:gd name="T93" fmla="*/ 0 h 799"/>
                <a:gd name="T94" fmla="*/ 0 w 1639"/>
                <a:gd name="T95" fmla="*/ 0 h 799"/>
                <a:gd name="T96" fmla="*/ 0 w 1639"/>
                <a:gd name="T97" fmla="*/ 0 h 799"/>
                <a:gd name="T98" fmla="*/ 0 w 1639"/>
                <a:gd name="T99" fmla="*/ 0 h 799"/>
                <a:gd name="T100" fmla="*/ 0 w 1639"/>
                <a:gd name="T101" fmla="*/ 0 h 799"/>
                <a:gd name="T102" fmla="*/ 0 w 1639"/>
                <a:gd name="T103" fmla="*/ 0 h 799"/>
                <a:gd name="T104" fmla="*/ 0 w 1639"/>
                <a:gd name="T105" fmla="*/ 0 h 799"/>
                <a:gd name="T106" fmla="*/ 0 w 1639"/>
                <a:gd name="T107" fmla="*/ 0 h 799"/>
                <a:gd name="T108" fmla="*/ 0 w 1639"/>
                <a:gd name="T109" fmla="*/ 0 h 799"/>
                <a:gd name="T110" fmla="*/ 0 w 1639"/>
                <a:gd name="T111" fmla="*/ 0 h 799"/>
                <a:gd name="T112" fmla="*/ 0 w 1639"/>
                <a:gd name="T113" fmla="*/ 0 h 799"/>
                <a:gd name="T114" fmla="*/ 0 w 1639"/>
                <a:gd name="T115" fmla="*/ 0 h 799"/>
                <a:gd name="T116" fmla="*/ 0 w 1639"/>
                <a:gd name="T117" fmla="*/ 0 h 799"/>
                <a:gd name="T118" fmla="*/ 0 w 1639"/>
                <a:gd name="T119" fmla="*/ 0 h 799"/>
                <a:gd name="T120" fmla="*/ 0 w 1639"/>
                <a:gd name="T121" fmla="*/ 0 h 799"/>
                <a:gd name="T122" fmla="*/ 0 w 1639"/>
                <a:gd name="T123" fmla="*/ 0 h 799"/>
                <a:gd name="T124" fmla="*/ 0 w 1639"/>
                <a:gd name="T125" fmla="*/ 0 h 7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39"/>
                <a:gd name="T190" fmla="*/ 0 h 799"/>
                <a:gd name="T191" fmla="*/ 1639 w 1639"/>
                <a:gd name="T192" fmla="*/ 799 h 7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39" h="799">
                  <a:moveTo>
                    <a:pt x="237" y="80"/>
                  </a:moveTo>
                  <a:lnTo>
                    <a:pt x="185" y="110"/>
                  </a:lnTo>
                  <a:lnTo>
                    <a:pt x="139" y="142"/>
                  </a:lnTo>
                  <a:lnTo>
                    <a:pt x="98" y="175"/>
                  </a:lnTo>
                  <a:lnTo>
                    <a:pt x="63" y="213"/>
                  </a:lnTo>
                  <a:lnTo>
                    <a:pt x="35" y="251"/>
                  </a:lnTo>
                  <a:lnTo>
                    <a:pt x="17" y="292"/>
                  </a:lnTo>
                  <a:lnTo>
                    <a:pt x="5" y="333"/>
                  </a:lnTo>
                  <a:lnTo>
                    <a:pt x="0" y="377"/>
                  </a:lnTo>
                  <a:lnTo>
                    <a:pt x="5" y="419"/>
                  </a:lnTo>
                  <a:lnTo>
                    <a:pt x="17" y="461"/>
                  </a:lnTo>
                  <a:lnTo>
                    <a:pt x="38" y="502"/>
                  </a:lnTo>
                  <a:lnTo>
                    <a:pt x="68" y="539"/>
                  </a:lnTo>
                  <a:lnTo>
                    <a:pt x="104" y="578"/>
                  </a:lnTo>
                  <a:lnTo>
                    <a:pt x="144" y="610"/>
                  </a:lnTo>
                  <a:lnTo>
                    <a:pt x="194" y="643"/>
                  </a:lnTo>
                  <a:lnTo>
                    <a:pt x="247" y="673"/>
                  </a:lnTo>
                  <a:lnTo>
                    <a:pt x="307" y="700"/>
                  </a:lnTo>
                  <a:lnTo>
                    <a:pt x="373" y="725"/>
                  </a:lnTo>
                  <a:lnTo>
                    <a:pt x="443" y="746"/>
                  </a:lnTo>
                  <a:lnTo>
                    <a:pt x="517" y="766"/>
                  </a:lnTo>
                  <a:lnTo>
                    <a:pt x="597" y="780"/>
                  </a:lnTo>
                  <a:lnTo>
                    <a:pt x="678" y="790"/>
                  </a:lnTo>
                  <a:lnTo>
                    <a:pt x="760" y="796"/>
                  </a:lnTo>
                  <a:lnTo>
                    <a:pt x="847" y="799"/>
                  </a:lnTo>
                  <a:lnTo>
                    <a:pt x="915" y="796"/>
                  </a:lnTo>
                  <a:lnTo>
                    <a:pt x="980" y="792"/>
                  </a:lnTo>
                  <a:lnTo>
                    <a:pt x="1046" y="787"/>
                  </a:lnTo>
                  <a:lnTo>
                    <a:pt x="1108" y="776"/>
                  </a:lnTo>
                  <a:lnTo>
                    <a:pt x="1168" y="766"/>
                  </a:lnTo>
                  <a:lnTo>
                    <a:pt x="1228" y="752"/>
                  </a:lnTo>
                  <a:lnTo>
                    <a:pt x="1283" y="736"/>
                  </a:lnTo>
                  <a:lnTo>
                    <a:pt x="1336" y="716"/>
                  </a:lnTo>
                  <a:lnTo>
                    <a:pt x="1389" y="698"/>
                  </a:lnTo>
                  <a:lnTo>
                    <a:pt x="1435" y="676"/>
                  </a:lnTo>
                  <a:lnTo>
                    <a:pt x="1479" y="651"/>
                  </a:lnTo>
                  <a:lnTo>
                    <a:pt x="1520" y="627"/>
                  </a:lnTo>
                  <a:lnTo>
                    <a:pt x="1555" y="600"/>
                  </a:lnTo>
                  <a:lnTo>
                    <a:pt x="1587" y="570"/>
                  </a:lnTo>
                  <a:lnTo>
                    <a:pt x="1615" y="539"/>
                  </a:lnTo>
                  <a:lnTo>
                    <a:pt x="1639" y="509"/>
                  </a:lnTo>
                  <a:lnTo>
                    <a:pt x="1637" y="499"/>
                  </a:lnTo>
                  <a:lnTo>
                    <a:pt x="1637" y="488"/>
                  </a:lnTo>
                  <a:lnTo>
                    <a:pt x="1633" y="474"/>
                  </a:lnTo>
                  <a:lnTo>
                    <a:pt x="1628" y="458"/>
                  </a:lnTo>
                  <a:lnTo>
                    <a:pt x="1631" y="444"/>
                  </a:lnTo>
                  <a:lnTo>
                    <a:pt x="1631" y="433"/>
                  </a:lnTo>
                  <a:lnTo>
                    <a:pt x="1628" y="426"/>
                  </a:lnTo>
                  <a:lnTo>
                    <a:pt x="1617" y="423"/>
                  </a:lnTo>
                  <a:lnTo>
                    <a:pt x="1579" y="417"/>
                  </a:lnTo>
                  <a:lnTo>
                    <a:pt x="1541" y="403"/>
                  </a:lnTo>
                  <a:lnTo>
                    <a:pt x="1506" y="379"/>
                  </a:lnTo>
                  <a:lnTo>
                    <a:pt x="1481" y="349"/>
                  </a:lnTo>
                  <a:lnTo>
                    <a:pt x="1465" y="313"/>
                  </a:lnTo>
                  <a:lnTo>
                    <a:pt x="1465" y="281"/>
                  </a:lnTo>
                  <a:lnTo>
                    <a:pt x="1486" y="248"/>
                  </a:lnTo>
                  <a:lnTo>
                    <a:pt x="1530" y="221"/>
                  </a:lnTo>
                  <a:lnTo>
                    <a:pt x="1555" y="216"/>
                  </a:lnTo>
                  <a:lnTo>
                    <a:pt x="1511" y="172"/>
                  </a:lnTo>
                  <a:lnTo>
                    <a:pt x="1465" y="136"/>
                  </a:lnTo>
                  <a:lnTo>
                    <a:pt x="1416" y="106"/>
                  </a:lnTo>
                  <a:lnTo>
                    <a:pt x="1370" y="82"/>
                  </a:lnTo>
                  <a:lnTo>
                    <a:pt x="1320" y="64"/>
                  </a:lnTo>
                  <a:lnTo>
                    <a:pt x="1271" y="46"/>
                  </a:lnTo>
                  <a:lnTo>
                    <a:pt x="1225" y="34"/>
                  </a:lnTo>
                  <a:lnTo>
                    <a:pt x="1179" y="17"/>
                  </a:lnTo>
                  <a:lnTo>
                    <a:pt x="1141" y="6"/>
                  </a:lnTo>
                  <a:lnTo>
                    <a:pt x="1111" y="0"/>
                  </a:lnTo>
                  <a:lnTo>
                    <a:pt x="1081" y="0"/>
                  </a:lnTo>
                  <a:lnTo>
                    <a:pt x="1057" y="6"/>
                  </a:lnTo>
                  <a:lnTo>
                    <a:pt x="1029" y="14"/>
                  </a:lnTo>
                  <a:lnTo>
                    <a:pt x="1002" y="23"/>
                  </a:lnTo>
                  <a:lnTo>
                    <a:pt x="972" y="36"/>
                  </a:lnTo>
                  <a:lnTo>
                    <a:pt x="937" y="46"/>
                  </a:lnTo>
                  <a:lnTo>
                    <a:pt x="923" y="80"/>
                  </a:lnTo>
                  <a:lnTo>
                    <a:pt x="910" y="112"/>
                  </a:lnTo>
                  <a:lnTo>
                    <a:pt x="893" y="147"/>
                  </a:lnTo>
                  <a:lnTo>
                    <a:pt x="871" y="177"/>
                  </a:lnTo>
                  <a:lnTo>
                    <a:pt x="950" y="213"/>
                  </a:lnTo>
                  <a:lnTo>
                    <a:pt x="1013" y="254"/>
                  </a:lnTo>
                  <a:lnTo>
                    <a:pt x="1059" y="295"/>
                  </a:lnTo>
                  <a:lnTo>
                    <a:pt x="1089" y="338"/>
                  </a:lnTo>
                  <a:lnTo>
                    <a:pt x="1108" y="384"/>
                  </a:lnTo>
                  <a:lnTo>
                    <a:pt x="1111" y="428"/>
                  </a:lnTo>
                  <a:lnTo>
                    <a:pt x="1106" y="472"/>
                  </a:lnTo>
                  <a:lnTo>
                    <a:pt x="1087" y="513"/>
                  </a:lnTo>
                  <a:lnTo>
                    <a:pt x="1057" y="553"/>
                  </a:lnTo>
                  <a:lnTo>
                    <a:pt x="1016" y="589"/>
                  </a:lnTo>
                  <a:lnTo>
                    <a:pt x="970" y="619"/>
                  </a:lnTo>
                  <a:lnTo>
                    <a:pt x="915" y="643"/>
                  </a:lnTo>
                  <a:lnTo>
                    <a:pt x="852" y="663"/>
                  </a:lnTo>
                  <a:lnTo>
                    <a:pt x="784" y="673"/>
                  </a:lnTo>
                  <a:lnTo>
                    <a:pt x="710" y="673"/>
                  </a:lnTo>
                  <a:lnTo>
                    <a:pt x="632" y="668"/>
                  </a:lnTo>
                  <a:lnTo>
                    <a:pt x="599" y="663"/>
                  </a:lnTo>
                  <a:lnTo>
                    <a:pt x="567" y="660"/>
                  </a:lnTo>
                  <a:lnTo>
                    <a:pt x="534" y="654"/>
                  </a:lnTo>
                  <a:lnTo>
                    <a:pt x="501" y="649"/>
                  </a:lnTo>
                  <a:lnTo>
                    <a:pt x="468" y="640"/>
                  </a:lnTo>
                  <a:lnTo>
                    <a:pt x="436" y="633"/>
                  </a:lnTo>
                  <a:lnTo>
                    <a:pt x="403" y="624"/>
                  </a:lnTo>
                  <a:lnTo>
                    <a:pt x="371" y="610"/>
                  </a:lnTo>
                  <a:lnTo>
                    <a:pt x="341" y="600"/>
                  </a:lnTo>
                  <a:lnTo>
                    <a:pt x="311" y="583"/>
                  </a:lnTo>
                  <a:lnTo>
                    <a:pt x="283" y="567"/>
                  </a:lnTo>
                  <a:lnTo>
                    <a:pt x="256" y="545"/>
                  </a:lnTo>
                  <a:lnTo>
                    <a:pt x="231" y="523"/>
                  </a:lnTo>
                  <a:lnTo>
                    <a:pt x="210" y="499"/>
                  </a:lnTo>
                  <a:lnTo>
                    <a:pt x="190" y="472"/>
                  </a:lnTo>
                  <a:lnTo>
                    <a:pt x="171" y="439"/>
                  </a:lnTo>
                  <a:lnTo>
                    <a:pt x="155" y="384"/>
                  </a:lnTo>
                  <a:lnTo>
                    <a:pt x="158" y="327"/>
                  </a:lnTo>
                  <a:lnTo>
                    <a:pt x="177" y="273"/>
                  </a:lnTo>
                  <a:lnTo>
                    <a:pt x="215" y="226"/>
                  </a:lnTo>
                  <a:lnTo>
                    <a:pt x="224" y="219"/>
                  </a:lnTo>
                  <a:lnTo>
                    <a:pt x="234" y="210"/>
                  </a:lnTo>
                  <a:lnTo>
                    <a:pt x="242" y="202"/>
                  </a:lnTo>
                  <a:lnTo>
                    <a:pt x="256" y="196"/>
                  </a:lnTo>
                  <a:lnTo>
                    <a:pt x="267" y="191"/>
                  </a:lnTo>
                  <a:lnTo>
                    <a:pt x="277" y="186"/>
                  </a:lnTo>
                  <a:lnTo>
                    <a:pt x="291" y="183"/>
                  </a:lnTo>
                  <a:lnTo>
                    <a:pt x="302" y="177"/>
                  </a:lnTo>
                  <a:lnTo>
                    <a:pt x="283" y="154"/>
                  </a:lnTo>
                  <a:lnTo>
                    <a:pt x="267" y="129"/>
                  </a:lnTo>
                  <a:lnTo>
                    <a:pt x="251" y="104"/>
                  </a:lnTo>
                  <a:lnTo>
                    <a:pt x="237" y="80"/>
                  </a:lnTo>
                  <a:close/>
                </a:path>
              </a:pathLst>
            </a:custGeom>
            <a:solidFill>
              <a:srgbClr val="8E9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8" name="Freeform 144"/>
            <p:cNvSpPr>
              <a:spLocks/>
            </p:cNvSpPr>
            <p:nvPr/>
          </p:nvSpPr>
          <p:spPr bwMode="auto">
            <a:xfrm>
              <a:off x="202" y="3694"/>
              <a:ext cx="542" cy="354"/>
            </a:xfrm>
            <a:custGeom>
              <a:avLst/>
              <a:gdLst>
                <a:gd name="T0" fmla="*/ 0 w 2170"/>
                <a:gd name="T1" fmla="*/ 0 h 1414"/>
                <a:gd name="T2" fmla="*/ 0 w 2170"/>
                <a:gd name="T3" fmla="*/ 0 h 1414"/>
                <a:gd name="T4" fmla="*/ 0 w 2170"/>
                <a:gd name="T5" fmla="*/ 0 h 1414"/>
                <a:gd name="T6" fmla="*/ 0 w 2170"/>
                <a:gd name="T7" fmla="*/ 0 h 1414"/>
                <a:gd name="T8" fmla="*/ 0 w 2170"/>
                <a:gd name="T9" fmla="*/ 0 h 1414"/>
                <a:gd name="T10" fmla="*/ 0 w 2170"/>
                <a:gd name="T11" fmla="*/ 0 h 1414"/>
                <a:gd name="T12" fmla="*/ 0 w 2170"/>
                <a:gd name="T13" fmla="*/ 0 h 1414"/>
                <a:gd name="T14" fmla="*/ 0 w 2170"/>
                <a:gd name="T15" fmla="*/ 0 h 1414"/>
                <a:gd name="T16" fmla="*/ 0 w 2170"/>
                <a:gd name="T17" fmla="*/ 0 h 1414"/>
                <a:gd name="T18" fmla="*/ 0 w 2170"/>
                <a:gd name="T19" fmla="*/ 0 h 1414"/>
                <a:gd name="T20" fmla="*/ 0 w 2170"/>
                <a:gd name="T21" fmla="*/ 0 h 1414"/>
                <a:gd name="T22" fmla="*/ 0 w 2170"/>
                <a:gd name="T23" fmla="*/ 0 h 1414"/>
                <a:gd name="T24" fmla="*/ 0 w 2170"/>
                <a:gd name="T25" fmla="*/ 0 h 1414"/>
                <a:gd name="T26" fmla="*/ 0 w 2170"/>
                <a:gd name="T27" fmla="*/ 0 h 1414"/>
                <a:gd name="T28" fmla="*/ 0 w 2170"/>
                <a:gd name="T29" fmla="*/ 0 h 1414"/>
                <a:gd name="T30" fmla="*/ 0 w 2170"/>
                <a:gd name="T31" fmla="*/ 0 h 1414"/>
                <a:gd name="T32" fmla="*/ 0 w 2170"/>
                <a:gd name="T33" fmla="*/ 0 h 1414"/>
                <a:gd name="T34" fmla="*/ 0 w 2170"/>
                <a:gd name="T35" fmla="*/ 0 h 1414"/>
                <a:gd name="T36" fmla="*/ 0 w 2170"/>
                <a:gd name="T37" fmla="*/ 0 h 1414"/>
                <a:gd name="T38" fmla="*/ 0 w 2170"/>
                <a:gd name="T39" fmla="*/ 0 h 1414"/>
                <a:gd name="T40" fmla="*/ 0 w 2170"/>
                <a:gd name="T41" fmla="*/ 0 h 1414"/>
                <a:gd name="T42" fmla="*/ 0 w 2170"/>
                <a:gd name="T43" fmla="*/ 0 h 1414"/>
                <a:gd name="T44" fmla="*/ 0 w 2170"/>
                <a:gd name="T45" fmla="*/ 0 h 1414"/>
                <a:gd name="T46" fmla="*/ 0 w 2170"/>
                <a:gd name="T47" fmla="*/ 0 h 1414"/>
                <a:gd name="T48" fmla="*/ 0 w 2170"/>
                <a:gd name="T49" fmla="*/ 0 h 1414"/>
                <a:gd name="T50" fmla="*/ 0 w 2170"/>
                <a:gd name="T51" fmla="*/ 0 h 1414"/>
                <a:gd name="T52" fmla="*/ 0 w 2170"/>
                <a:gd name="T53" fmla="*/ 0 h 1414"/>
                <a:gd name="T54" fmla="*/ 0 w 2170"/>
                <a:gd name="T55" fmla="*/ 0 h 1414"/>
                <a:gd name="T56" fmla="*/ 0 w 2170"/>
                <a:gd name="T57" fmla="*/ 0 h 1414"/>
                <a:gd name="T58" fmla="*/ 0 w 2170"/>
                <a:gd name="T59" fmla="*/ 0 h 1414"/>
                <a:gd name="T60" fmla="*/ 0 w 2170"/>
                <a:gd name="T61" fmla="*/ 0 h 1414"/>
                <a:gd name="T62" fmla="*/ 0 w 2170"/>
                <a:gd name="T63" fmla="*/ 0 h 1414"/>
                <a:gd name="T64" fmla="*/ 0 w 2170"/>
                <a:gd name="T65" fmla="*/ 0 h 1414"/>
                <a:gd name="T66" fmla="*/ 0 w 2170"/>
                <a:gd name="T67" fmla="*/ 0 h 1414"/>
                <a:gd name="T68" fmla="*/ 0 w 2170"/>
                <a:gd name="T69" fmla="*/ 0 h 1414"/>
                <a:gd name="T70" fmla="*/ 0 w 2170"/>
                <a:gd name="T71" fmla="*/ 0 h 1414"/>
                <a:gd name="T72" fmla="*/ 0 w 2170"/>
                <a:gd name="T73" fmla="*/ 0 h 1414"/>
                <a:gd name="T74" fmla="*/ 0 w 2170"/>
                <a:gd name="T75" fmla="*/ 0 h 1414"/>
                <a:gd name="T76" fmla="*/ 0 w 2170"/>
                <a:gd name="T77" fmla="*/ 0 h 1414"/>
                <a:gd name="T78" fmla="*/ 0 w 2170"/>
                <a:gd name="T79" fmla="*/ 0 h 1414"/>
                <a:gd name="T80" fmla="*/ 0 w 2170"/>
                <a:gd name="T81" fmla="*/ 0 h 1414"/>
                <a:gd name="T82" fmla="*/ 0 w 2170"/>
                <a:gd name="T83" fmla="*/ 0 h 1414"/>
                <a:gd name="T84" fmla="*/ 0 w 2170"/>
                <a:gd name="T85" fmla="*/ 0 h 1414"/>
                <a:gd name="T86" fmla="*/ 0 w 2170"/>
                <a:gd name="T87" fmla="*/ 0 h 1414"/>
                <a:gd name="T88" fmla="*/ 0 w 2170"/>
                <a:gd name="T89" fmla="*/ 0 h 1414"/>
                <a:gd name="T90" fmla="*/ 0 w 2170"/>
                <a:gd name="T91" fmla="*/ 0 h 1414"/>
                <a:gd name="T92" fmla="*/ 0 w 2170"/>
                <a:gd name="T93" fmla="*/ 0 h 1414"/>
                <a:gd name="T94" fmla="*/ 0 w 2170"/>
                <a:gd name="T95" fmla="*/ 0 h 1414"/>
                <a:gd name="T96" fmla="*/ 0 w 2170"/>
                <a:gd name="T97" fmla="*/ 0 h 1414"/>
                <a:gd name="T98" fmla="*/ 0 w 2170"/>
                <a:gd name="T99" fmla="*/ 0 h 1414"/>
                <a:gd name="T100" fmla="*/ 0 w 2170"/>
                <a:gd name="T101" fmla="*/ 0 h 1414"/>
                <a:gd name="T102" fmla="*/ 0 w 2170"/>
                <a:gd name="T103" fmla="*/ 0 h 1414"/>
                <a:gd name="T104" fmla="*/ 0 w 2170"/>
                <a:gd name="T105" fmla="*/ 0 h 1414"/>
                <a:gd name="T106" fmla="*/ 0 w 2170"/>
                <a:gd name="T107" fmla="*/ 0 h 1414"/>
                <a:gd name="T108" fmla="*/ 0 w 2170"/>
                <a:gd name="T109" fmla="*/ 0 h 1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70"/>
                <a:gd name="T166" fmla="*/ 0 h 1414"/>
                <a:gd name="T167" fmla="*/ 2170 w 2170"/>
                <a:gd name="T168" fmla="*/ 1414 h 1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70" h="1414">
                  <a:moveTo>
                    <a:pt x="1955" y="986"/>
                  </a:moveTo>
                  <a:lnTo>
                    <a:pt x="1938" y="986"/>
                  </a:lnTo>
                  <a:lnTo>
                    <a:pt x="1915" y="992"/>
                  </a:lnTo>
                  <a:lnTo>
                    <a:pt x="1887" y="997"/>
                  </a:lnTo>
                  <a:lnTo>
                    <a:pt x="1855" y="1006"/>
                  </a:lnTo>
                  <a:lnTo>
                    <a:pt x="1816" y="1013"/>
                  </a:lnTo>
                  <a:lnTo>
                    <a:pt x="1775" y="1022"/>
                  </a:lnTo>
                  <a:lnTo>
                    <a:pt x="1729" y="1032"/>
                  </a:lnTo>
                  <a:lnTo>
                    <a:pt x="1680" y="1041"/>
                  </a:lnTo>
                  <a:lnTo>
                    <a:pt x="1628" y="1052"/>
                  </a:lnTo>
                  <a:lnTo>
                    <a:pt x="1574" y="1060"/>
                  </a:lnTo>
                  <a:lnTo>
                    <a:pt x="1519" y="1066"/>
                  </a:lnTo>
                  <a:lnTo>
                    <a:pt x="1459" y="1073"/>
                  </a:lnTo>
                  <a:lnTo>
                    <a:pt x="1399" y="1076"/>
                  </a:lnTo>
                  <a:lnTo>
                    <a:pt x="1340" y="1079"/>
                  </a:lnTo>
                  <a:lnTo>
                    <a:pt x="1277" y="1076"/>
                  </a:lnTo>
                  <a:lnTo>
                    <a:pt x="1215" y="1073"/>
                  </a:lnTo>
                  <a:lnTo>
                    <a:pt x="1165" y="1068"/>
                  </a:lnTo>
                  <a:lnTo>
                    <a:pt x="1105" y="1062"/>
                  </a:lnTo>
                  <a:lnTo>
                    <a:pt x="1038" y="1052"/>
                  </a:lnTo>
                  <a:lnTo>
                    <a:pt x="964" y="1041"/>
                  </a:lnTo>
                  <a:lnTo>
                    <a:pt x="884" y="1025"/>
                  </a:lnTo>
                  <a:lnTo>
                    <a:pt x="803" y="1006"/>
                  </a:lnTo>
                  <a:lnTo>
                    <a:pt x="721" y="983"/>
                  </a:lnTo>
                  <a:lnTo>
                    <a:pt x="640" y="960"/>
                  </a:lnTo>
                  <a:lnTo>
                    <a:pt x="561" y="930"/>
                  </a:lnTo>
                  <a:lnTo>
                    <a:pt x="488" y="896"/>
                  </a:lnTo>
                  <a:lnTo>
                    <a:pt x="419" y="861"/>
                  </a:lnTo>
                  <a:lnTo>
                    <a:pt x="357" y="817"/>
                  </a:lnTo>
                  <a:lnTo>
                    <a:pt x="305" y="771"/>
                  </a:lnTo>
                  <a:lnTo>
                    <a:pt x="264" y="719"/>
                  </a:lnTo>
                  <a:lnTo>
                    <a:pt x="237" y="665"/>
                  </a:lnTo>
                  <a:lnTo>
                    <a:pt x="223" y="603"/>
                  </a:lnTo>
                  <a:lnTo>
                    <a:pt x="218" y="559"/>
                  </a:lnTo>
                  <a:lnTo>
                    <a:pt x="212" y="509"/>
                  </a:lnTo>
                  <a:lnTo>
                    <a:pt x="209" y="458"/>
                  </a:lnTo>
                  <a:lnTo>
                    <a:pt x="209" y="403"/>
                  </a:lnTo>
                  <a:lnTo>
                    <a:pt x="212" y="350"/>
                  </a:lnTo>
                  <a:lnTo>
                    <a:pt x="223" y="295"/>
                  </a:lnTo>
                  <a:lnTo>
                    <a:pt x="242" y="243"/>
                  </a:lnTo>
                  <a:lnTo>
                    <a:pt x="272" y="194"/>
                  </a:lnTo>
                  <a:lnTo>
                    <a:pt x="288" y="172"/>
                  </a:lnTo>
                  <a:lnTo>
                    <a:pt x="305" y="150"/>
                  </a:lnTo>
                  <a:lnTo>
                    <a:pt x="322" y="126"/>
                  </a:lnTo>
                  <a:lnTo>
                    <a:pt x="338" y="99"/>
                  </a:lnTo>
                  <a:lnTo>
                    <a:pt x="352" y="74"/>
                  </a:lnTo>
                  <a:lnTo>
                    <a:pt x="365" y="49"/>
                  </a:lnTo>
                  <a:lnTo>
                    <a:pt x="378" y="25"/>
                  </a:lnTo>
                  <a:lnTo>
                    <a:pt x="389" y="0"/>
                  </a:lnTo>
                  <a:lnTo>
                    <a:pt x="318" y="58"/>
                  </a:lnTo>
                  <a:lnTo>
                    <a:pt x="251" y="115"/>
                  </a:lnTo>
                  <a:lnTo>
                    <a:pt x="191" y="172"/>
                  </a:lnTo>
                  <a:lnTo>
                    <a:pt x="138" y="221"/>
                  </a:lnTo>
                  <a:lnTo>
                    <a:pt x="95" y="267"/>
                  </a:lnTo>
                  <a:lnTo>
                    <a:pt x="60" y="306"/>
                  </a:lnTo>
                  <a:lnTo>
                    <a:pt x="35" y="336"/>
                  </a:lnTo>
                  <a:lnTo>
                    <a:pt x="25" y="352"/>
                  </a:lnTo>
                  <a:lnTo>
                    <a:pt x="5" y="415"/>
                  </a:lnTo>
                  <a:lnTo>
                    <a:pt x="0" y="480"/>
                  </a:lnTo>
                  <a:lnTo>
                    <a:pt x="11" y="545"/>
                  </a:lnTo>
                  <a:lnTo>
                    <a:pt x="38" y="605"/>
                  </a:lnTo>
                  <a:lnTo>
                    <a:pt x="43" y="622"/>
                  </a:lnTo>
                  <a:lnTo>
                    <a:pt x="90" y="673"/>
                  </a:lnTo>
                  <a:lnTo>
                    <a:pt x="138" y="719"/>
                  </a:lnTo>
                  <a:lnTo>
                    <a:pt x="191" y="766"/>
                  </a:lnTo>
                  <a:lnTo>
                    <a:pt x="244" y="809"/>
                  </a:lnTo>
                  <a:lnTo>
                    <a:pt x="299" y="850"/>
                  </a:lnTo>
                  <a:lnTo>
                    <a:pt x="354" y="891"/>
                  </a:lnTo>
                  <a:lnTo>
                    <a:pt x="408" y="932"/>
                  </a:lnTo>
                  <a:lnTo>
                    <a:pt x="463" y="976"/>
                  </a:lnTo>
                  <a:lnTo>
                    <a:pt x="511" y="1013"/>
                  </a:lnTo>
                  <a:lnTo>
                    <a:pt x="561" y="1049"/>
                  </a:lnTo>
                  <a:lnTo>
                    <a:pt x="612" y="1082"/>
                  </a:lnTo>
                  <a:lnTo>
                    <a:pt x="661" y="1112"/>
                  </a:lnTo>
                  <a:lnTo>
                    <a:pt x="713" y="1142"/>
                  </a:lnTo>
                  <a:lnTo>
                    <a:pt x="768" y="1172"/>
                  </a:lnTo>
                  <a:lnTo>
                    <a:pt x="819" y="1199"/>
                  </a:lnTo>
                  <a:lnTo>
                    <a:pt x="874" y="1223"/>
                  </a:lnTo>
                  <a:lnTo>
                    <a:pt x="928" y="1248"/>
                  </a:lnTo>
                  <a:lnTo>
                    <a:pt x="983" y="1273"/>
                  </a:lnTo>
                  <a:lnTo>
                    <a:pt x="1038" y="1297"/>
                  </a:lnTo>
                  <a:lnTo>
                    <a:pt x="1095" y="1319"/>
                  </a:lnTo>
                  <a:lnTo>
                    <a:pt x="1149" y="1343"/>
                  </a:lnTo>
                  <a:lnTo>
                    <a:pt x="1204" y="1365"/>
                  </a:lnTo>
                  <a:lnTo>
                    <a:pt x="1261" y="1389"/>
                  </a:lnTo>
                  <a:lnTo>
                    <a:pt x="1315" y="1414"/>
                  </a:lnTo>
                  <a:lnTo>
                    <a:pt x="1342" y="1363"/>
                  </a:lnTo>
                  <a:lnTo>
                    <a:pt x="1375" y="1319"/>
                  </a:lnTo>
                  <a:lnTo>
                    <a:pt x="1416" y="1280"/>
                  </a:lnTo>
                  <a:lnTo>
                    <a:pt x="1459" y="1250"/>
                  </a:lnTo>
                  <a:lnTo>
                    <a:pt x="1505" y="1229"/>
                  </a:lnTo>
                  <a:lnTo>
                    <a:pt x="1558" y="1218"/>
                  </a:lnTo>
                  <a:lnTo>
                    <a:pt x="1609" y="1218"/>
                  </a:lnTo>
                  <a:lnTo>
                    <a:pt x="1666" y="1232"/>
                  </a:lnTo>
                  <a:lnTo>
                    <a:pt x="1699" y="1204"/>
                  </a:lnTo>
                  <a:lnTo>
                    <a:pt x="1734" y="1174"/>
                  </a:lnTo>
                  <a:lnTo>
                    <a:pt x="1767" y="1149"/>
                  </a:lnTo>
                  <a:lnTo>
                    <a:pt x="1797" y="1126"/>
                  </a:lnTo>
                  <a:lnTo>
                    <a:pt x="1824" y="1103"/>
                  </a:lnTo>
                  <a:lnTo>
                    <a:pt x="1849" y="1084"/>
                  </a:lnTo>
                  <a:lnTo>
                    <a:pt x="1867" y="1071"/>
                  </a:lnTo>
                  <a:lnTo>
                    <a:pt x="1881" y="1060"/>
                  </a:lnTo>
                  <a:lnTo>
                    <a:pt x="1908" y="1041"/>
                  </a:lnTo>
                  <a:lnTo>
                    <a:pt x="1950" y="1016"/>
                  </a:lnTo>
                  <a:lnTo>
                    <a:pt x="1996" y="992"/>
                  </a:lnTo>
                  <a:lnTo>
                    <a:pt x="2047" y="967"/>
                  </a:lnTo>
                  <a:lnTo>
                    <a:pt x="2094" y="946"/>
                  </a:lnTo>
                  <a:lnTo>
                    <a:pt x="2132" y="926"/>
                  </a:lnTo>
                  <a:lnTo>
                    <a:pt x="2159" y="916"/>
                  </a:lnTo>
                  <a:lnTo>
                    <a:pt x="2170" y="910"/>
                  </a:lnTo>
                  <a:lnTo>
                    <a:pt x="1955" y="986"/>
                  </a:lnTo>
                  <a:close/>
                </a:path>
              </a:pathLst>
            </a:custGeom>
            <a:solidFill>
              <a:srgbClr val="666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09" name="Freeform 145"/>
            <p:cNvSpPr>
              <a:spLocks noEditPoints="1"/>
            </p:cNvSpPr>
            <p:nvPr/>
          </p:nvSpPr>
          <p:spPr bwMode="auto">
            <a:xfrm>
              <a:off x="421" y="3508"/>
              <a:ext cx="289" cy="134"/>
            </a:xfrm>
            <a:custGeom>
              <a:avLst/>
              <a:gdLst>
                <a:gd name="T0" fmla="*/ 0 w 1155"/>
                <a:gd name="T1" fmla="*/ 0 h 537"/>
                <a:gd name="T2" fmla="*/ 0 w 1155"/>
                <a:gd name="T3" fmla="*/ 0 h 537"/>
                <a:gd name="T4" fmla="*/ 0 w 1155"/>
                <a:gd name="T5" fmla="*/ 0 h 537"/>
                <a:gd name="T6" fmla="*/ 0 w 1155"/>
                <a:gd name="T7" fmla="*/ 0 h 537"/>
                <a:gd name="T8" fmla="*/ 0 w 1155"/>
                <a:gd name="T9" fmla="*/ 0 h 537"/>
                <a:gd name="T10" fmla="*/ 0 w 1155"/>
                <a:gd name="T11" fmla="*/ 0 h 537"/>
                <a:gd name="T12" fmla="*/ 0 w 1155"/>
                <a:gd name="T13" fmla="*/ 0 h 537"/>
                <a:gd name="T14" fmla="*/ 0 w 1155"/>
                <a:gd name="T15" fmla="*/ 0 h 537"/>
                <a:gd name="T16" fmla="*/ 0 w 1155"/>
                <a:gd name="T17" fmla="*/ 0 h 537"/>
                <a:gd name="T18" fmla="*/ 0 w 1155"/>
                <a:gd name="T19" fmla="*/ 0 h 537"/>
                <a:gd name="T20" fmla="*/ 0 w 1155"/>
                <a:gd name="T21" fmla="*/ 0 h 537"/>
                <a:gd name="T22" fmla="*/ 0 w 1155"/>
                <a:gd name="T23" fmla="*/ 0 h 537"/>
                <a:gd name="T24" fmla="*/ 0 w 1155"/>
                <a:gd name="T25" fmla="*/ 0 h 537"/>
                <a:gd name="T26" fmla="*/ 0 w 1155"/>
                <a:gd name="T27" fmla="*/ 0 h 537"/>
                <a:gd name="T28" fmla="*/ 0 w 1155"/>
                <a:gd name="T29" fmla="*/ 0 h 537"/>
                <a:gd name="T30" fmla="*/ 0 w 1155"/>
                <a:gd name="T31" fmla="*/ 0 h 537"/>
                <a:gd name="T32" fmla="*/ 0 w 1155"/>
                <a:gd name="T33" fmla="*/ 0 h 537"/>
                <a:gd name="T34" fmla="*/ 0 w 1155"/>
                <a:gd name="T35" fmla="*/ 0 h 537"/>
                <a:gd name="T36" fmla="*/ 0 w 1155"/>
                <a:gd name="T37" fmla="*/ 0 h 537"/>
                <a:gd name="T38" fmla="*/ 0 w 1155"/>
                <a:gd name="T39" fmla="*/ 0 h 537"/>
                <a:gd name="T40" fmla="*/ 0 w 1155"/>
                <a:gd name="T41" fmla="*/ 0 h 537"/>
                <a:gd name="T42" fmla="*/ 0 w 1155"/>
                <a:gd name="T43" fmla="*/ 0 h 537"/>
                <a:gd name="T44" fmla="*/ 0 w 1155"/>
                <a:gd name="T45" fmla="*/ 0 h 537"/>
                <a:gd name="T46" fmla="*/ 0 w 1155"/>
                <a:gd name="T47" fmla="*/ 0 h 537"/>
                <a:gd name="T48" fmla="*/ 0 w 1155"/>
                <a:gd name="T49" fmla="*/ 0 h 537"/>
                <a:gd name="T50" fmla="*/ 0 w 1155"/>
                <a:gd name="T51" fmla="*/ 0 h 537"/>
                <a:gd name="T52" fmla="*/ 0 w 1155"/>
                <a:gd name="T53" fmla="*/ 0 h 537"/>
                <a:gd name="T54" fmla="*/ 0 w 1155"/>
                <a:gd name="T55" fmla="*/ 0 h 537"/>
                <a:gd name="T56" fmla="*/ 0 w 1155"/>
                <a:gd name="T57" fmla="*/ 0 h 537"/>
                <a:gd name="T58" fmla="*/ 0 w 1155"/>
                <a:gd name="T59" fmla="*/ 0 h 537"/>
                <a:gd name="T60" fmla="*/ 0 w 1155"/>
                <a:gd name="T61" fmla="*/ 0 h 537"/>
                <a:gd name="T62" fmla="*/ 0 w 1155"/>
                <a:gd name="T63" fmla="*/ 0 h 537"/>
                <a:gd name="T64" fmla="*/ 0 w 1155"/>
                <a:gd name="T65" fmla="*/ 0 h 537"/>
                <a:gd name="T66" fmla="*/ 0 w 1155"/>
                <a:gd name="T67" fmla="*/ 0 h 537"/>
                <a:gd name="T68" fmla="*/ 0 w 1155"/>
                <a:gd name="T69" fmla="*/ 0 h 537"/>
                <a:gd name="T70" fmla="*/ 0 w 1155"/>
                <a:gd name="T71" fmla="*/ 0 h 537"/>
                <a:gd name="T72" fmla="*/ 0 w 1155"/>
                <a:gd name="T73" fmla="*/ 0 h 537"/>
                <a:gd name="T74" fmla="*/ 0 w 1155"/>
                <a:gd name="T75" fmla="*/ 0 h 537"/>
                <a:gd name="T76" fmla="*/ 0 w 1155"/>
                <a:gd name="T77" fmla="*/ 0 h 5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5"/>
                <a:gd name="T118" fmla="*/ 0 h 537"/>
                <a:gd name="T119" fmla="*/ 1155 w 1155"/>
                <a:gd name="T120" fmla="*/ 537 h 5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5" h="537">
                  <a:moveTo>
                    <a:pt x="1128" y="458"/>
                  </a:moveTo>
                  <a:lnTo>
                    <a:pt x="1103" y="472"/>
                  </a:lnTo>
                  <a:lnTo>
                    <a:pt x="1078" y="486"/>
                  </a:lnTo>
                  <a:lnTo>
                    <a:pt x="1052" y="496"/>
                  </a:lnTo>
                  <a:lnTo>
                    <a:pt x="1024" y="507"/>
                  </a:lnTo>
                  <a:lnTo>
                    <a:pt x="997" y="516"/>
                  </a:lnTo>
                  <a:lnTo>
                    <a:pt x="970" y="521"/>
                  </a:lnTo>
                  <a:lnTo>
                    <a:pt x="942" y="523"/>
                  </a:lnTo>
                  <a:lnTo>
                    <a:pt x="915" y="526"/>
                  </a:lnTo>
                  <a:lnTo>
                    <a:pt x="866" y="532"/>
                  </a:lnTo>
                  <a:lnTo>
                    <a:pt x="815" y="534"/>
                  </a:lnTo>
                  <a:lnTo>
                    <a:pt x="762" y="537"/>
                  </a:lnTo>
                  <a:lnTo>
                    <a:pt x="714" y="537"/>
                  </a:lnTo>
                  <a:lnTo>
                    <a:pt x="663" y="537"/>
                  </a:lnTo>
                  <a:lnTo>
                    <a:pt x="613" y="534"/>
                  </a:lnTo>
                  <a:lnTo>
                    <a:pt x="567" y="529"/>
                  </a:lnTo>
                  <a:lnTo>
                    <a:pt x="526" y="518"/>
                  </a:lnTo>
                  <a:lnTo>
                    <a:pt x="580" y="512"/>
                  </a:lnTo>
                  <a:lnTo>
                    <a:pt x="635" y="507"/>
                  </a:lnTo>
                  <a:lnTo>
                    <a:pt x="686" y="496"/>
                  </a:lnTo>
                  <a:lnTo>
                    <a:pt x="739" y="482"/>
                  </a:lnTo>
                  <a:lnTo>
                    <a:pt x="787" y="469"/>
                  </a:lnTo>
                  <a:lnTo>
                    <a:pt x="836" y="456"/>
                  </a:lnTo>
                  <a:lnTo>
                    <a:pt x="880" y="439"/>
                  </a:lnTo>
                  <a:lnTo>
                    <a:pt x="921" y="422"/>
                  </a:lnTo>
                  <a:lnTo>
                    <a:pt x="942" y="406"/>
                  </a:lnTo>
                  <a:lnTo>
                    <a:pt x="964" y="390"/>
                  </a:lnTo>
                  <a:lnTo>
                    <a:pt x="981" y="371"/>
                  </a:lnTo>
                  <a:lnTo>
                    <a:pt x="981" y="346"/>
                  </a:lnTo>
                  <a:lnTo>
                    <a:pt x="976" y="336"/>
                  </a:lnTo>
                  <a:lnTo>
                    <a:pt x="967" y="330"/>
                  </a:lnTo>
                  <a:lnTo>
                    <a:pt x="956" y="325"/>
                  </a:lnTo>
                  <a:lnTo>
                    <a:pt x="945" y="322"/>
                  </a:lnTo>
                  <a:lnTo>
                    <a:pt x="928" y="314"/>
                  </a:lnTo>
                  <a:lnTo>
                    <a:pt x="921" y="300"/>
                  </a:lnTo>
                  <a:lnTo>
                    <a:pt x="915" y="284"/>
                  </a:lnTo>
                  <a:lnTo>
                    <a:pt x="915" y="267"/>
                  </a:lnTo>
                  <a:lnTo>
                    <a:pt x="928" y="267"/>
                  </a:lnTo>
                  <a:lnTo>
                    <a:pt x="940" y="270"/>
                  </a:lnTo>
                  <a:lnTo>
                    <a:pt x="953" y="272"/>
                  </a:lnTo>
                  <a:lnTo>
                    <a:pt x="970" y="272"/>
                  </a:lnTo>
                  <a:lnTo>
                    <a:pt x="1024" y="290"/>
                  </a:lnTo>
                  <a:lnTo>
                    <a:pt x="1071" y="302"/>
                  </a:lnTo>
                  <a:lnTo>
                    <a:pt x="1108" y="316"/>
                  </a:lnTo>
                  <a:lnTo>
                    <a:pt x="1135" y="332"/>
                  </a:lnTo>
                  <a:lnTo>
                    <a:pt x="1152" y="355"/>
                  </a:lnTo>
                  <a:lnTo>
                    <a:pt x="1155" y="380"/>
                  </a:lnTo>
                  <a:lnTo>
                    <a:pt x="1149" y="415"/>
                  </a:lnTo>
                  <a:lnTo>
                    <a:pt x="1128" y="458"/>
                  </a:lnTo>
                  <a:close/>
                  <a:moveTo>
                    <a:pt x="161" y="338"/>
                  </a:moveTo>
                  <a:lnTo>
                    <a:pt x="139" y="316"/>
                  </a:lnTo>
                  <a:lnTo>
                    <a:pt x="120" y="295"/>
                  </a:lnTo>
                  <a:lnTo>
                    <a:pt x="104" y="272"/>
                  </a:lnTo>
                  <a:lnTo>
                    <a:pt x="90" y="251"/>
                  </a:lnTo>
                  <a:lnTo>
                    <a:pt x="76" y="224"/>
                  </a:lnTo>
                  <a:lnTo>
                    <a:pt x="63" y="196"/>
                  </a:lnTo>
                  <a:lnTo>
                    <a:pt x="49" y="166"/>
                  </a:lnTo>
                  <a:lnTo>
                    <a:pt x="39" y="139"/>
                  </a:lnTo>
                  <a:lnTo>
                    <a:pt x="28" y="113"/>
                  </a:lnTo>
                  <a:lnTo>
                    <a:pt x="17" y="85"/>
                  </a:lnTo>
                  <a:lnTo>
                    <a:pt x="9" y="60"/>
                  </a:lnTo>
                  <a:lnTo>
                    <a:pt x="0" y="33"/>
                  </a:lnTo>
                  <a:lnTo>
                    <a:pt x="11" y="25"/>
                  </a:lnTo>
                  <a:lnTo>
                    <a:pt x="25" y="19"/>
                  </a:lnTo>
                  <a:lnTo>
                    <a:pt x="39" y="14"/>
                  </a:lnTo>
                  <a:lnTo>
                    <a:pt x="53" y="9"/>
                  </a:lnTo>
                  <a:lnTo>
                    <a:pt x="69" y="7"/>
                  </a:lnTo>
                  <a:lnTo>
                    <a:pt x="85" y="3"/>
                  </a:lnTo>
                  <a:lnTo>
                    <a:pt x="101" y="0"/>
                  </a:lnTo>
                  <a:lnTo>
                    <a:pt x="120" y="0"/>
                  </a:lnTo>
                  <a:lnTo>
                    <a:pt x="134" y="7"/>
                  </a:lnTo>
                  <a:lnTo>
                    <a:pt x="145" y="7"/>
                  </a:lnTo>
                  <a:lnTo>
                    <a:pt x="159" y="7"/>
                  </a:lnTo>
                  <a:lnTo>
                    <a:pt x="169" y="12"/>
                  </a:lnTo>
                  <a:lnTo>
                    <a:pt x="164" y="90"/>
                  </a:lnTo>
                  <a:lnTo>
                    <a:pt x="161" y="169"/>
                  </a:lnTo>
                  <a:lnTo>
                    <a:pt x="159" y="254"/>
                  </a:lnTo>
                  <a:lnTo>
                    <a:pt x="161" y="338"/>
                  </a:lnTo>
                  <a:close/>
                </a:path>
              </a:pathLst>
            </a:custGeom>
            <a:solidFill>
              <a:srgbClr val="7577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6875"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5409430"/>
            <a:ext cx="18288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6876" name="Group 480"/>
          <p:cNvGrpSpPr>
            <a:grpSpLocks/>
          </p:cNvGrpSpPr>
          <p:nvPr/>
        </p:nvGrpSpPr>
        <p:grpSpPr bwMode="auto">
          <a:xfrm>
            <a:off x="1325722" y="4401826"/>
            <a:ext cx="1428750" cy="2072644"/>
            <a:chOff x="432" y="1933"/>
            <a:chExt cx="948" cy="1572"/>
          </a:xfrm>
        </p:grpSpPr>
        <p:pic>
          <p:nvPicPr>
            <p:cNvPr id="37164" name="Picture 15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7165" name="Picture 154"/>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7166" name="Picture 15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7167" name="Picture 15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pic>
        <p:nvPicPr>
          <p:cNvPr id="36877" name="Picture 1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2706" y="5409551"/>
            <a:ext cx="1685967" cy="123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6878" name="Picture 160"/>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4200" y="5942830"/>
            <a:ext cx="18097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6879" name="Freeform 161"/>
          <p:cNvSpPr>
            <a:spLocks/>
          </p:cNvSpPr>
          <p:nvPr/>
        </p:nvSpPr>
        <p:spPr bwMode="auto">
          <a:xfrm>
            <a:off x="6477000" y="5104630"/>
            <a:ext cx="990600" cy="990600"/>
          </a:xfrm>
          <a:custGeom>
            <a:avLst/>
            <a:gdLst>
              <a:gd name="T0" fmla="*/ 2147483647 w 624"/>
              <a:gd name="T1" fmla="*/ 0 h 624"/>
              <a:gd name="T2" fmla="*/ 2147483647 w 624"/>
              <a:gd name="T3" fmla="*/ 2147483647 h 624"/>
              <a:gd name="T4" fmla="*/ 2147483647 w 624"/>
              <a:gd name="T5" fmla="*/ 2147483647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48" y="0"/>
                </a:moveTo>
                <a:cubicBezTo>
                  <a:pt x="24" y="68"/>
                  <a:pt x="0" y="136"/>
                  <a:pt x="96" y="240"/>
                </a:cubicBezTo>
                <a:cubicBezTo>
                  <a:pt x="192" y="344"/>
                  <a:pt x="408" y="484"/>
                  <a:pt x="624" y="62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36880" name="Group 482"/>
          <p:cNvGrpSpPr>
            <a:grpSpLocks/>
          </p:cNvGrpSpPr>
          <p:nvPr/>
        </p:nvGrpSpPr>
        <p:grpSpPr bwMode="auto">
          <a:xfrm>
            <a:off x="6934200" y="913630"/>
            <a:ext cx="1849438" cy="1333500"/>
            <a:chOff x="4368" y="480"/>
            <a:chExt cx="1165" cy="840"/>
          </a:xfrm>
        </p:grpSpPr>
        <p:pic>
          <p:nvPicPr>
            <p:cNvPr id="37162" name="Picture 162" descr="MCj0398477000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 y="720"/>
              <a:ext cx="115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63" name="Picture 152" descr="MCj0398477000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1" y="480"/>
              <a:ext cx="115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81" name="Rectangle 350"/>
          <p:cNvSpPr>
            <a:spLocks noChangeArrowheads="1"/>
          </p:cNvSpPr>
          <p:nvPr/>
        </p:nvSpPr>
        <p:spPr bwMode="auto">
          <a:xfrm>
            <a:off x="3429000" y="1751830"/>
            <a:ext cx="1143000" cy="533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nchor="ctr"/>
          <a:lstStyle/>
          <a:p>
            <a:endParaRPr lang="en-US"/>
          </a:p>
        </p:txBody>
      </p:sp>
      <p:grpSp>
        <p:nvGrpSpPr>
          <p:cNvPr id="36882" name="Group 258"/>
          <p:cNvGrpSpPr>
            <a:grpSpLocks/>
          </p:cNvGrpSpPr>
          <p:nvPr/>
        </p:nvGrpSpPr>
        <p:grpSpPr bwMode="auto">
          <a:xfrm rot="376460">
            <a:off x="3276600" y="1599430"/>
            <a:ext cx="1447800" cy="762000"/>
            <a:chOff x="2515" y="1988"/>
            <a:chExt cx="824" cy="394"/>
          </a:xfrm>
        </p:grpSpPr>
        <p:sp>
          <p:nvSpPr>
            <p:cNvPr id="37071" name="Freeform 259"/>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2" name="Freeform 260"/>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3" name="Freeform 261"/>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4" name="Freeform 262"/>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5" name="Freeform 263"/>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6" name="Freeform 264"/>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7" name="Freeform 265"/>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8" name="Freeform 266"/>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9" name="Freeform 267"/>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0" name="Freeform 268"/>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1" name="Freeform 269"/>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2" name="Freeform 270"/>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3" name="Freeform 271"/>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4" name="Freeform 272"/>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5" name="Freeform 273"/>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6" name="Freeform 274"/>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7" name="Freeform 275"/>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8" name="Freeform 276"/>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89" name="Freeform 277"/>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0" name="Freeform 278"/>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1" name="Freeform 279"/>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2" name="Freeform 280"/>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3" name="Freeform 281"/>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4" name="Freeform 282"/>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5" name="Freeform 283"/>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6" name="Freeform 284"/>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7" name="Freeform 285"/>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8" name="Freeform 286"/>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99" name="Freeform 287"/>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0" name="Freeform 288"/>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1" name="Freeform 289"/>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2" name="Freeform 290"/>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3" name="Freeform 291"/>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4" name="Freeform 292"/>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5" name="Freeform 293"/>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6" name="Freeform 294"/>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7" name="Freeform 295"/>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8" name="Freeform 296"/>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09" name="Freeform 297"/>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0" name="Freeform 298"/>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1" name="Freeform 299"/>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2" name="Freeform 300"/>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3" name="Freeform 301"/>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4" name="Freeform 302"/>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5" name="Freeform 303"/>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6" name="Freeform 304"/>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7" name="Freeform 305"/>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8" name="Freeform 306"/>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19" name="Freeform 307"/>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0" name="Freeform 308"/>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1" name="Freeform 309"/>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2" name="Freeform 310"/>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3" name="Freeform 311"/>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4" name="Freeform 312"/>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5" name="Freeform 313"/>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6" name="Freeform 314"/>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7" name="Freeform 315"/>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8" name="Freeform 316"/>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29" name="Freeform 317"/>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0" name="Freeform 318"/>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1" name="Freeform 319"/>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2" name="Freeform 320"/>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3" name="Freeform 321"/>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4" name="Freeform 322"/>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5" name="Freeform 323"/>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6" name="Freeform 324"/>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7" name="Freeform 325"/>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8" name="Freeform 326"/>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39" name="Freeform 327"/>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0" name="Freeform 328"/>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1" name="Freeform 329"/>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2" name="Freeform 330"/>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3" name="Freeform 331"/>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4" name="Freeform 332"/>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5" name="Freeform 333"/>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6" name="Freeform 334"/>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7" name="Freeform 335"/>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8" name="Freeform 336"/>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49" name="Freeform 337"/>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0" name="Freeform 338"/>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1" name="Freeform 339"/>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2" name="Freeform 340"/>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3" name="Freeform 341"/>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4" name="Freeform 342"/>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5" name="Freeform 343"/>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6" name="Freeform 344"/>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7" name="Freeform 345"/>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8" name="Freeform 346"/>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59" name="Freeform 347"/>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0" name="Freeform 348"/>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61" name="Freeform 349"/>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6883" name="Rectangle 351"/>
          <p:cNvSpPr>
            <a:spLocks noChangeArrowheads="1"/>
          </p:cNvSpPr>
          <p:nvPr/>
        </p:nvSpPr>
        <p:spPr bwMode="auto">
          <a:xfrm>
            <a:off x="4724400" y="2590030"/>
            <a:ext cx="762000" cy="381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nchor="ctr"/>
          <a:lstStyle/>
          <a:p>
            <a:endParaRPr lang="en-US"/>
          </a:p>
        </p:txBody>
      </p:sp>
      <p:grpSp>
        <p:nvGrpSpPr>
          <p:cNvPr id="36884" name="Group 96"/>
          <p:cNvGrpSpPr>
            <a:grpSpLocks/>
          </p:cNvGrpSpPr>
          <p:nvPr/>
        </p:nvGrpSpPr>
        <p:grpSpPr bwMode="auto">
          <a:xfrm rot="-3214438">
            <a:off x="4762500" y="2323330"/>
            <a:ext cx="762000" cy="838200"/>
            <a:chOff x="3481" y="3030"/>
            <a:chExt cx="1115" cy="1118"/>
          </a:xfrm>
        </p:grpSpPr>
        <p:sp>
          <p:nvSpPr>
            <p:cNvPr id="37010" name="Freeform 19"/>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1" name="Freeform 23"/>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2" name="Freeform 24"/>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3" name="Freeform 25"/>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4" name="Freeform 26"/>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5" name="Freeform 27"/>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6" name="Freeform 28"/>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7" name="Freeform 29"/>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8" name="Freeform 30"/>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19" name="Freeform 31"/>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0" name="Freeform 32"/>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1" name="Freeform 33"/>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2" name="Freeform 34"/>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3" name="Freeform 35"/>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4" name="Freeform 36"/>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5" name="Freeform 37"/>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6" name="Freeform 38"/>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7" name="Freeform 39"/>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8" name="Freeform 40"/>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29" name="Freeform 41"/>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0" name="Freeform 42"/>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1" name="Freeform 43"/>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2" name="Freeform 44"/>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3" name="Freeform 45"/>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4" name="Freeform 46"/>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5" name="Freeform 47"/>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6" name="Freeform 48"/>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7" name="Freeform 49"/>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8" name="Freeform 50"/>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39" name="Freeform 51"/>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0" name="Freeform 52"/>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1" name="Freeform 53"/>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2" name="Freeform 54"/>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3" name="Freeform 55"/>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4" name="Freeform 56"/>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5" name="Freeform 57"/>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6" name="Freeform 58"/>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7" name="Freeform 59"/>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8" name="Freeform 60"/>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49" name="Freeform 65"/>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0" name="Freeform 66"/>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1" name="Freeform 67"/>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2" name="Freeform 68"/>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3" name="Freeform 69"/>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4" name="Freeform 70"/>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5" name="Freeform 71"/>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6" name="Freeform 72"/>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7" name="Freeform 73"/>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8" name="Freeform 74"/>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59" name="Freeform 75"/>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0" name="Freeform 76"/>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1" name="Freeform 77"/>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2" name="Freeform 78"/>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3" name="Freeform 79"/>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4" name="Freeform 80"/>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5" name="Freeform 82"/>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6" name="Freeform 84"/>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7" name="Freeform 88"/>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8" name="Freeform 90"/>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69" name="Freeform 93"/>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70" name="Freeform 94"/>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885" name="Group 352"/>
          <p:cNvGrpSpPr>
            <a:grpSpLocks/>
          </p:cNvGrpSpPr>
          <p:nvPr/>
        </p:nvGrpSpPr>
        <p:grpSpPr bwMode="auto">
          <a:xfrm rot="-3214438">
            <a:off x="4724400" y="2426518"/>
            <a:ext cx="762000" cy="838200"/>
            <a:chOff x="3481" y="3030"/>
            <a:chExt cx="1115" cy="1118"/>
          </a:xfrm>
        </p:grpSpPr>
        <p:sp>
          <p:nvSpPr>
            <p:cNvPr id="36949" name="Freeform 353"/>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0" name="Freeform 354"/>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1" name="Freeform 355"/>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2" name="Freeform 356"/>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3" name="Freeform 357"/>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4" name="Freeform 358"/>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5" name="Freeform 359"/>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6" name="Freeform 360"/>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7" name="Freeform 361"/>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8" name="Freeform 362"/>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59" name="Freeform 363"/>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0" name="Freeform 364"/>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1" name="Freeform 365"/>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2" name="Freeform 366"/>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3" name="Freeform 367"/>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4" name="Freeform 368"/>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5" name="Freeform 369"/>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6" name="Freeform 370"/>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7" name="Freeform 371"/>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8" name="Freeform 372"/>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69" name="Freeform 373"/>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0" name="Freeform 374"/>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1" name="Freeform 375"/>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2" name="Freeform 376"/>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3" name="Freeform 377"/>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4" name="Freeform 378"/>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5" name="Freeform 379"/>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6" name="Freeform 380"/>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7" name="Freeform 381"/>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8" name="Freeform 382"/>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79" name="Freeform 383"/>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0" name="Freeform 384"/>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1" name="Freeform 385"/>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2" name="Freeform 386"/>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3" name="Freeform 387"/>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4" name="Freeform 388"/>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5" name="Freeform 389"/>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6" name="Freeform 390"/>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7" name="Freeform 391"/>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8" name="Freeform 392"/>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89" name="Freeform 393"/>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0" name="Freeform 394"/>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1" name="Freeform 395"/>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2" name="Freeform 396"/>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3" name="Freeform 397"/>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4" name="Freeform 398"/>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5" name="Freeform 399"/>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6" name="Freeform 400"/>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7" name="Freeform 401"/>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8" name="Freeform 402"/>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99" name="Freeform 403"/>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0" name="Freeform 404"/>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1" name="Freeform 405"/>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2" name="Freeform 406"/>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3" name="Freeform 407"/>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4" name="Freeform 408"/>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5" name="Freeform 409"/>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6" name="Freeform 410"/>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7" name="Freeform 411"/>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8" name="Freeform 412"/>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09" name="Freeform 413"/>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886" name="Group 414"/>
          <p:cNvGrpSpPr>
            <a:grpSpLocks/>
          </p:cNvGrpSpPr>
          <p:nvPr/>
        </p:nvGrpSpPr>
        <p:grpSpPr bwMode="auto">
          <a:xfrm rot="-3214438">
            <a:off x="4686300" y="2551930"/>
            <a:ext cx="762000" cy="838200"/>
            <a:chOff x="3481" y="3030"/>
            <a:chExt cx="1115" cy="1118"/>
          </a:xfrm>
        </p:grpSpPr>
        <p:sp>
          <p:nvSpPr>
            <p:cNvPr id="36888" name="Freeform 415"/>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89" name="Freeform 416"/>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0" name="Freeform 417"/>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1" name="Freeform 418"/>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2" name="Freeform 419"/>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3" name="Freeform 420"/>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4" name="Freeform 421"/>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5" name="Freeform 422"/>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6" name="Freeform 423"/>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7" name="Freeform 424"/>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8" name="Freeform 425"/>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99" name="Freeform 426"/>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0" name="Freeform 427"/>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1" name="Freeform 428"/>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2" name="Freeform 429"/>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3" name="Freeform 430"/>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4" name="Freeform 431"/>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5" name="Freeform 432"/>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6" name="Freeform 433"/>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7" name="Freeform 434"/>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8" name="Freeform 435"/>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09" name="Freeform 436"/>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0" name="Freeform 437"/>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1" name="Freeform 438"/>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2" name="Freeform 439"/>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3" name="Freeform 440"/>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4" name="Freeform 441"/>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5" name="Freeform 442"/>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6" name="Freeform 443"/>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7" name="Freeform 444"/>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8" name="Freeform 445"/>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19" name="Freeform 446"/>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0" name="Freeform 447"/>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1" name="Freeform 448"/>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2" name="Freeform 449"/>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3" name="Freeform 450"/>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4" name="Freeform 451"/>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5" name="Freeform 452"/>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6" name="Freeform 453"/>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7" name="Freeform 454"/>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8" name="Freeform 455"/>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9" name="Freeform 456"/>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0" name="Freeform 457"/>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1" name="Freeform 458"/>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2" name="Freeform 459"/>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3" name="Freeform 460"/>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4" name="Freeform 461"/>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5" name="Freeform 462"/>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6" name="Freeform 463"/>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7" name="Freeform 464"/>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8" name="Freeform 465"/>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39" name="Freeform 466"/>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0" name="Freeform 467"/>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1" name="Freeform 468"/>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2" name="Freeform 469"/>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3" name="Freeform 470"/>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4" name="Freeform 471"/>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5" name="Freeform 472"/>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6" name="Freeform 473"/>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7" name="Freeform 474"/>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48" name="Freeform 475"/>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6887" name="Picture 481"/>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2285230"/>
            <a:ext cx="17907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2" name="Picture 1"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5919" y="3175089"/>
            <a:ext cx="889803" cy="1469446"/>
          </a:xfrm>
          <a:prstGeom prst="rect">
            <a:avLst/>
          </a:prstGeom>
        </p:spPr>
      </p:pic>
      <p:cxnSp>
        <p:nvCxnSpPr>
          <p:cNvPr id="5" name="Elbow Connector 4"/>
          <p:cNvCxnSpPr/>
          <p:nvPr/>
        </p:nvCxnSpPr>
        <p:spPr>
          <a:xfrm rot="10800000" flipV="1">
            <a:off x="1212677" y="3401034"/>
            <a:ext cx="724594" cy="63679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2774" y="3564212"/>
            <a:ext cx="970263" cy="369332"/>
          </a:xfrm>
          <a:prstGeom prst="rect">
            <a:avLst/>
          </a:prstGeom>
          <a:noFill/>
        </p:spPr>
        <p:txBody>
          <a:bodyPr wrap="none" rtlCol="0">
            <a:spAutoFit/>
          </a:bodyPr>
          <a:lstStyle/>
          <a:p>
            <a:r>
              <a:rPr lang="en-US" dirty="0" smtClean="0"/>
              <a:t>network</a:t>
            </a:r>
            <a:endParaRPr lang="en-US" dirty="0"/>
          </a:p>
        </p:txBody>
      </p:sp>
    </p:spTree>
    <p:extLst>
      <p:ext uri="{BB962C8B-B14F-4D97-AF65-F5344CB8AC3E}">
        <p14:creationId xmlns:p14="http://schemas.microsoft.com/office/powerpoint/2010/main" val="401736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76200" y="152400"/>
            <a:ext cx="9067800" cy="533400"/>
          </a:xfrm>
        </p:spPr>
        <p:txBody>
          <a:bodyPr>
            <a:noAutofit/>
          </a:bodyPr>
          <a:lstStyle/>
          <a:p>
            <a:r>
              <a:rPr lang="en-US" sz="2800" dirty="0">
                <a:latin typeface="Helvetica" charset="0"/>
                <a:ea typeface="MS PGothic" charset="0"/>
              </a:rPr>
              <a:t>Example Device-Transfer Rates in Mb/s</a:t>
            </a:r>
            <a:br>
              <a:rPr lang="en-US" sz="2800" dirty="0">
                <a:latin typeface="Helvetica" charset="0"/>
                <a:ea typeface="MS PGothic" charset="0"/>
              </a:rPr>
            </a:br>
            <a:r>
              <a:rPr lang="en-US" sz="2800" dirty="0">
                <a:latin typeface="Helvetica" charset="0"/>
                <a:ea typeface="MS PGothic" charset="0"/>
              </a:rPr>
              <a:t> (Sun Enterprise 6000)</a:t>
            </a:r>
          </a:p>
        </p:txBody>
      </p:sp>
      <p:sp>
        <p:nvSpPr>
          <p:cNvPr id="43010" name="Rectangle 4"/>
          <p:cNvSpPr>
            <a:spLocks noGrp="1" noChangeArrowheads="1"/>
          </p:cNvSpPr>
          <p:nvPr>
            <p:ph type="body" idx="1"/>
          </p:nvPr>
        </p:nvSpPr>
        <p:spPr>
          <a:xfrm>
            <a:off x="381000" y="5186297"/>
            <a:ext cx="8229600" cy="1524000"/>
          </a:xfrm>
        </p:spPr>
        <p:txBody>
          <a:bodyPr>
            <a:normAutofit fontScale="85000" lnSpcReduction="10000"/>
          </a:bodyPr>
          <a:lstStyle/>
          <a:p>
            <a:pPr>
              <a:lnSpc>
                <a:spcPct val="80000"/>
              </a:lnSpc>
              <a:spcBef>
                <a:spcPct val="20000"/>
              </a:spcBef>
            </a:pPr>
            <a:r>
              <a:rPr lang="en-US" dirty="0">
                <a:latin typeface="Helvetica" charset="0"/>
                <a:ea typeface="MS PGothic" charset="0"/>
              </a:rPr>
              <a:t>Device Rates vary </a:t>
            </a:r>
            <a:r>
              <a:rPr lang="en-US" dirty="0" smtClean="0">
                <a:latin typeface="Helvetica" charset="0"/>
                <a:ea typeface="MS PGothic" charset="0"/>
              </a:rPr>
              <a:t>over 12 </a:t>
            </a:r>
            <a:r>
              <a:rPr lang="en-US" dirty="0">
                <a:latin typeface="Helvetica" charset="0"/>
                <a:ea typeface="MS PGothic" charset="0"/>
              </a:rPr>
              <a:t>orders of </a:t>
            </a:r>
            <a:r>
              <a:rPr lang="en-US" dirty="0" smtClean="0">
                <a:latin typeface="Helvetica" charset="0"/>
                <a:ea typeface="MS PGothic" charset="0"/>
              </a:rPr>
              <a:t>magnitude !!!</a:t>
            </a:r>
            <a:endParaRPr lang="en-US" dirty="0">
              <a:latin typeface="Helvetica" charset="0"/>
              <a:ea typeface="MS PGothic" charset="0"/>
            </a:endParaRPr>
          </a:p>
          <a:p>
            <a:pPr lvl="1">
              <a:lnSpc>
                <a:spcPct val="80000"/>
              </a:lnSpc>
              <a:spcBef>
                <a:spcPct val="20000"/>
              </a:spcBef>
            </a:pPr>
            <a:r>
              <a:rPr lang="en-US" dirty="0">
                <a:latin typeface="Helvetica" charset="0"/>
                <a:ea typeface="MS PGothic" charset="0"/>
              </a:rPr>
              <a:t>System better be able to handle this wide range</a:t>
            </a:r>
          </a:p>
          <a:p>
            <a:pPr lvl="1">
              <a:lnSpc>
                <a:spcPct val="80000"/>
              </a:lnSpc>
              <a:spcBef>
                <a:spcPct val="20000"/>
              </a:spcBef>
            </a:pPr>
            <a:r>
              <a:rPr lang="en-US" dirty="0">
                <a:latin typeface="Helvetica" charset="0"/>
                <a:ea typeface="MS PGothic" charset="0"/>
              </a:rPr>
              <a:t>Better not have high overhead/byte for fast devices!</a:t>
            </a:r>
          </a:p>
          <a:p>
            <a:pPr lvl="1">
              <a:lnSpc>
                <a:spcPct val="80000"/>
              </a:lnSpc>
              <a:spcBef>
                <a:spcPct val="20000"/>
              </a:spcBef>
            </a:pPr>
            <a:r>
              <a:rPr lang="en-US" dirty="0">
                <a:latin typeface="Helvetica" charset="0"/>
                <a:ea typeface="MS PGothic" charset="0"/>
              </a:rPr>
              <a:t>Better not waste time waiting for slow devices</a:t>
            </a:r>
          </a:p>
        </p:txBody>
      </p:sp>
      <p:pic>
        <p:nvPicPr>
          <p:cNvPr id="43011" name="Picture 4"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5041900"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Box 1"/>
          <p:cNvSpPr txBox="1">
            <a:spLocks noChangeArrowheads="1"/>
          </p:cNvSpPr>
          <p:nvPr/>
        </p:nvSpPr>
        <p:spPr bwMode="auto">
          <a:xfrm>
            <a:off x="6642100" y="4873625"/>
            <a:ext cx="458788"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100" b="0">
                <a:latin typeface="Arial" charset="0"/>
                <a:cs typeface="Arial" charset="0"/>
              </a:rPr>
              <a:t>10m</a:t>
            </a:r>
          </a:p>
        </p:txBody>
      </p:sp>
    </p:spTree>
    <p:extLst>
      <p:ext uri="{BB962C8B-B14F-4D97-AF65-F5344CB8AC3E}">
        <p14:creationId xmlns:p14="http://schemas.microsoft.com/office/powerpoint/2010/main" val="16571522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for OS?</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29</a:t>
            </a:fld>
            <a:endParaRPr lang="en-US"/>
          </a:p>
        </p:txBody>
      </p:sp>
      <p:pic>
        <p:nvPicPr>
          <p:cNvPr id="8" name="Picture 7"/>
          <p:cNvPicPr>
            <a:picLocks noChangeAspect="1"/>
          </p:cNvPicPr>
          <p:nvPr/>
        </p:nvPicPr>
        <p:blipFill>
          <a:blip r:embed="rId2"/>
          <a:stretch>
            <a:fillRect/>
          </a:stretch>
        </p:blipFill>
        <p:spPr>
          <a:xfrm>
            <a:off x="3392641" y="1051654"/>
            <a:ext cx="5533318" cy="4149989"/>
          </a:xfrm>
          <a:prstGeom prst="rect">
            <a:avLst/>
          </a:prstGeom>
          <a:ln>
            <a:solidFill>
              <a:srgbClr val="000000"/>
            </a:solidFill>
          </a:ln>
        </p:spPr>
      </p:pic>
      <p:sp>
        <p:nvSpPr>
          <p:cNvPr id="9" name="Right Arrow 8"/>
          <p:cNvSpPr/>
          <p:nvPr/>
        </p:nvSpPr>
        <p:spPr>
          <a:xfrm>
            <a:off x="4554305" y="3421920"/>
            <a:ext cx="768488" cy="242690"/>
          </a:xfrm>
          <a:prstGeom prst="rightArrow">
            <a:avLst/>
          </a:prstGeom>
          <a:solidFill>
            <a:srgbClr val="E6E0E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124200" y="5298720"/>
            <a:ext cx="2281770" cy="923330"/>
          </a:xfrm>
          <a:prstGeom prst="rect">
            <a:avLst/>
          </a:prstGeom>
          <a:noFill/>
          <a:ln>
            <a:solidFill>
              <a:schemeClr val="accent1"/>
            </a:solidFill>
          </a:ln>
        </p:spPr>
        <p:txBody>
          <a:bodyPr wrap="none" rtlCol="0">
            <a:spAutoFit/>
          </a:bodyPr>
          <a:lstStyle/>
          <a:p>
            <a:r>
              <a:rPr lang="en-US" dirty="0" smtClean="0"/>
              <a:t>Memory mapped I/O</a:t>
            </a:r>
          </a:p>
          <a:p>
            <a:r>
              <a:rPr lang="en-US" dirty="0" smtClean="0"/>
              <a:t>Direct Memory Access</a:t>
            </a:r>
          </a:p>
          <a:p>
            <a:r>
              <a:rPr lang="en-US" dirty="0" smtClean="0"/>
              <a:t>Interrupts</a:t>
            </a:r>
            <a:endParaRPr lang="en-US" dirty="0"/>
          </a:p>
        </p:txBody>
      </p:sp>
      <p:cxnSp>
        <p:nvCxnSpPr>
          <p:cNvPr id="12" name="Straight Connector 11"/>
          <p:cNvCxnSpPr>
            <a:endCxn id="10" idx="0"/>
          </p:cNvCxnSpPr>
          <p:nvPr/>
        </p:nvCxnSpPr>
        <p:spPr>
          <a:xfrm flipH="1">
            <a:off x="4265085" y="3567535"/>
            <a:ext cx="1583516" cy="1731185"/>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957689" y="3787352"/>
            <a:ext cx="1703110" cy="369332"/>
          </a:xfrm>
          <a:prstGeom prst="rect">
            <a:avLst/>
          </a:prstGeom>
          <a:noFill/>
        </p:spPr>
        <p:txBody>
          <a:bodyPr wrap="none" rtlCol="0">
            <a:spAutoFit/>
          </a:bodyPr>
          <a:lstStyle/>
          <a:p>
            <a:r>
              <a:rPr lang="en-US" dirty="0" smtClean="0"/>
              <a:t>Physical Devices</a:t>
            </a:r>
            <a:endParaRPr lang="en-US" dirty="0"/>
          </a:p>
        </p:txBody>
      </p:sp>
    </p:spTree>
    <p:extLst>
      <p:ext uri="{BB962C8B-B14F-4D97-AF65-F5344CB8AC3E}">
        <p14:creationId xmlns:p14="http://schemas.microsoft.com/office/powerpoint/2010/main" val="31665578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solidFill>
                  <a:schemeClr val="bg1">
                    <a:lumMod val="75000"/>
                  </a:schemeClr>
                </a:solidFill>
              </a:rPr>
              <a:t>Recall and solidify understanding the concept and mechanics of caching.</a:t>
            </a:r>
          </a:p>
          <a:p>
            <a:r>
              <a:rPr lang="en-US" dirty="0" smtClean="0">
                <a:solidFill>
                  <a:schemeClr val="bg1">
                    <a:lumMod val="85000"/>
                  </a:schemeClr>
                </a:solidFill>
              </a:rPr>
              <a:t>Understand how caching and caching effects pervade OS design.</a:t>
            </a:r>
          </a:p>
          <a:p>
            <a:r>
              <a:rPr lang="en-US" dirty="0" smtClean="0">
                <a:solidFill>
                  <a:schemeClr val="bg1">
                    <a:lumMod val="85000"/>
                  </a:schemeClr>
                </a:solidFill>
              </a:rPr>
              <a:t>Put together all the mechanics around TLBs, Paging, and Memory caches</a:t>
            </a:r>
          </a:p>
          <a:p>
            <a:r>
              <a:rPr lang="en-US" dirty="0" smtClean="0"/>
              <a:t>Solidify understanding of Virtual Memory</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dirty="0" smtClean="0"/>
              <a:t>cs162 fa14 L19</a:t>
            </a:r>
            <a:endParaRPr lang="en-US" dirty="0"/>
          </a:p>
        </p:txBody>
      </p:sp>
      <p:sp>
        <p:nvSpPr>
          <p:cNvPr id="6" name="Slide Number Placeholder 5"/>
          <p:cNvSpPr>
            <a:spLocks noGrp="1"/>
          </p:cNvSpPr>
          <p:nvPr>
            <p:ph type="sldNum" sz="quarter" idx="12"/>
          </p:nvPr>
        </p:nvSpPr>
        <p:spPr/>
        <p:txBody>
          <a:bodyPr/>
          <a:lstStyle/>
          <a:p>
            <a:fld id="{40BE6ECD-61F1-CE4B-BB82-6FDD0CA3B213}" type="slidenum">
              <a:rPr lang="en-US" smtClean="0"/>
              <a:t>3</a:t>
            </a:fld>
            <a:endParaRPr lang="en-US"/>
          </a:p>
        </p:txBody>
      </p:sp>
    </p:spTree>
    <p:extLst>
      <p:ext uri="{BB962C8B-B14F-4D97-AF65-F5344CB8AC3E}">
        <p14:creationId xmlns:p14="http://schemas.microsoft.com/office/powerpoint/2010/main" val="395195280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05"/>
          <p:cNvGrpSpPr>
            <a:grpSpLocks/>
          </p:cNvGrpSpPr>
          <p:nvPr/>
        </p:nvGrpSpPr>
        <p:grpSpPr bwMode="auto">
          <a:xfrm>
            <a:off x="5780089" y="884238"/>
            <a:ext cx="3225800" cy="3829050"/>
            <a:chOff x="3641" y="336"/>
            <a:chExt cx="2032" cy="2412"/>
          </a:xfrm>
        </p:grpSpPr>
        <p:grpSp>
          <p:nvGrpSpPr>
            <p:cNvPr id="63519" name="Group 94"/>
            <p:cNvGrpSpPr>
              <a:grpSpLocks/>
            </p:cNvGrpSpPr>
            <p:nvPr/>
          </p:nvGrpSpPr>
          <p:grpSpPr bwMode="auto">
            <a:xfrm>
              <a:off x="3641" y="816"/>
              <a:ext cx="2020" cy="1932"/>
              <a:chOff x="2302" y="880"/>
              <a:chExt cx="2020" cy="1932"/>
            </a:xfrm>
          </p:grpSpPr>
          <p:sp>
            <p:nvSpPr>
              <p:cNvPr id="63521" name="Rectangle 58"/>
              <p:cNvSpPr>
                <a:spLocks noChangeArrowheads="1"/>
              </p:cNvSpPr>
              <p:nvPr/>
            </p:nvSpPr>
            <p:spPr bwMode="auto">
              <a:xfrm>
                <a:off x="2302" y="880"/>
                <a:ext cx="2020" cy="1909"/>
              </a:xfrm>
              <a:prstGeom prst="rect">
                <a:avLst/>
              </a:prstGeom>
              <a:solidFill>
                <a:srgbClr val="FFFF00"/>
              </a:solidFill>
              <a:ln w="38100">
                <a:solidFill>
                  <a:schemeClr val="tx1"/>
                </a:solidFill>
                <a:miter lim="800000"/>
                <a:headEnd/>
                <a:tailEnd/>
              </a:ln>
            </p:spPr>
            <p:txBody>
              <a:bodyPr wrap="none" lIns="90478" tIns="44445" rIns="90478" bIns="44445"/>
              <a:lstStyle/>
              <a:p>
                <a:pPr marL="228600" indent="-228600"/>
                <a:r>
                  <a:rPr lang="en-US" sz="1400">
                    <a:latin typeface="Helvetica" charset="0"/>
                  </a:rPr>
                  <a:t>Device</a:t>
                </a:r>
              </a:p>
              <a:p>
                <a:pPr marL="228600" indent="-228600"/>
                <a:r>
                  <a:rPr lang="en-US" sz="1400">
                    <a:latin typeface="Helvetica" charset="0"/>
                  </a:rPr>
                  <a:t>Controller</a:t>
                </a:r>
              </a:p>
            </p:txBody>
          </p:sp>
          <p:grpSp>
            <p:nvGrpSpPr>
              <p:cNvPr id="63522" name="Group 66"/>
              <p:cNvGrpSpPr>
                <a:grpSpLocks/>
              </p:cNvGrpSpPr>
              <p:nvPr/>
            </p:nvGrpSpPr>
            <p:grpSpPr bwMode="auto">
              <a:xfrm>
                <a:off x="2565" y="1731"/>
                <a:ext cx="483" cy="502"/>
                <a:chOff x="1488" y="2448"/>
                <a:chExt cx="528" cy="576"/>
              </a:xfrm>
            </p:grpSpPr>
            <p:sp>
              <p:nvSpPr>
                <p:cNvPr id="63528" name="Rectangle 59"/>
                <p:cNvSpPr>
                  <a:spLocks noChangeArrowheads="1"/>
                </p:cNvSpPr>
                <p:nvPr/>
              </p:nvSpPr>
              <p:spPr bwMode="auto">
                <a:xfrm>
                  <a:off x="1488" y="2448"/>
                  <a:ext cx="528" cy="144"/>
                </a:xfrm>
                <a:prstGeom prst="rect">
                  <a:avLst/>
                </a:prstGeom>
                <a:solidFill>
                  <a:srgbClr val="00FFFF"/>
                </a:solidFill>
                <a:ln w="19050">
                  <a:solidFill>
                    <a:schemeClr val="tx1"/>
                  </a:solidFill>
                  <a:miter lim="800000"/>
                  <a:headEnd/>
                  <a:tailEnd/>
                </a:ln>
              </p:spPr>
              <p:txBody>
                <a:bodyPr wrap="none" lIns="90478" tIns="44445" rIns="90478" bIns="44445" anchor="ctr"/>
                <a:lstStyle/>
                <a:p>
                  <a:pPr marL="228600" indent="-228600"/>
                  <a:r>
                    <a:rPr lang="en-US" sz="1400">
                      <a:latin typeface="Helvetica" charset="0"/>
                    </a:rPr>
                    <a:t>read</a:t>
                  </a:r>
                </a:p>
              </p:txBody>
            </p:sp>
            <p:sp>
              <p:nvSpPr>
                <p:cNvPr id="63529" name="Rectangle 60"/>
                <p:cNvSpPr>
                  <a:spLocks noChangeArrowheads="1"/>
                </p:cNvSpPr>
                <p:nvPr/>
              </p:nvSpPr>
              <p:spPr bwMode="auto">
                <a:xfrm>
                  <a:off x="1488" y="2592"/>
                  <a:ext cx="528" cy="144"/>
                </a:xfrm>
                <a:prstGeom prst="rect">
                  <a:avLst/>
                </a:prstGeom>
                <a:solidFill>
                  <a:srgbClr val="00FFFF"/>
                </a:solidFill>
                <a:ln w="19050">
                  <a:solidFill>
                    <a:schemeClr val="tx1"/>
                  </a:solidFill>
                  <a:miter lim="800000"/>
                  <a:headEnd/>
                  <a:tailEnd/>
                </a:ln>
              </p:spPr>
              <p:txBody>
                <a:bodyPr wrap="none" lIns="90478" tIns="44445" rIns="90478" bIns="44445" anchor="ctr"/>
                <a:lstStyle/>
                <a:p>
                  <a:pPr marL="228600" indent="-228600"/>
                  <a:r>
                    <a:rPr lang="en-US" sz="1400">
                      <a:latin typeface="Helvetica" charset="0"/>
                    </a:rPr>
                    <a:t>write</a:t>
                  </a:r>
                </a:p>
              </p:txBody>
            </p:sp>
            <p:sp>
              <p:nvSpPr>
                <p:cNvPr id="63530" name="Rectangle 61"/>
                <p:cNvSpPr>
                  <a:spLocks noChangeArrowheads="1"/>
                </p:cNvSpPr>
                <p:nvPr/>
              </p:nvSpPr>
              <p:spPr bwMode="auto">
                <a:xfrm>
                  <a:off x="1488" y="2736"/>
                  <a:ext cx="528" cy="144"/>
                </a:xfrm>
                <a:prstGeom prst="rect">
                  <a:avLst/>
                </a:prstGeom>
                <a:solidFill>
                  <a:srgbClr val="00FFFF"/>
                </a:solidFill>
                <a:ln w="19050">
                  <a:solidFill>
                    <a:schemeClr val="tx1"/>
                  </a:solidFill>
                  <a:miter lim="800000"/>
                  <a:headEnd/>
                  <a:tailEnd/>
                </a:ln>
              </p:spPr>
              <p:txBody>
                <a:bodyPr wrap="none" lIns="90478" tIns="44445" rIns="90478" bIns="44445" anchor="ctr"/>
                <a:lstStyle/>
                <a:p>
                  <a:pPr marL="228600" indent="-228600"/>
                  <a:r>
                    <a:rPr lang="en-US" sz="1400">
                      <a:latin typeface="Helvetica" charset="0"/>
                    </a:rPr>
                    <a:t>control</a:t>
                  </a:r>
                </a:p>
              </p:txBody>
            </p:sp>
            <p:sp>
              <p:nvSpPr>
                <p:cNvPr id="63531" name="Rectangle 62"/>
                <p:cNvSpPr>
                  <a:spLocks noChangeArrowheads="1"/>
                </p:cNvSpPr>
                <p:nvPr/>
              </p:nvSpPr>
              <p:spPr bwMode="auto">
                <a:xfrm>
                  <a:off x="1488" y="2880"/>
                  <a:ext cx="528" cy="144"/>
                </a:xfrm>
                <a:prstGeom prst="rect">
                  <a:avLst/>
                </a:prstGeom>
                <a:solidFill>
                  <a:srgbClr val="00FFFF"/>
                </a:solidFill>
                <a:ln w="19050">
                  <a:solidFill>
                    <a:schemeClr val="tx1"/>
                  </a:solidFill>
                  <a:miter lim="800000"/>
                  <a:headEnd/>
                  <a:tailEnd/>
                </a:ln>
              </p:spPr>
              <p:txBody>
                <a:bodyPr wrap="none" lIns="90478" tIns="44445" rIns="90478" bIns="44445" anchor="ctr"/>
                <a:lstStyle/>
                <a:p>
                  <a:pPr marL="228600" indent="-228600"/>
                  <a:r>
                    <a:rPr lang="en-US" sz="1400">
                      <a:latin typeface="Helvetica" charset="0"/>
                    </a:rPr>
                    <a:t>status</a:t>
                  </a:r>
                </a:p>
              </p:txBody>
            </p:sp>
          </p:grpSp>
          <p:sp>
            <p:nvSpPr>
              <p:cNvPr id="63523" name="Rectangle 63"/>
              <p:cNvSpPr>
                <a:spLocks noChangeArrowheads="1"/>
              </p:cNvSpPr>
              <p:nvPr/>
            </p:nvSpPr>
            <p:spPr bwMode="auto">
              <a:xfrm>
                <a:off x="3268" y="1731"/>
                <a:ext cx="790" cy="753"/>
              </a:xfrm>
              <a:prstGeom prst="rect">
                <a:avLst/>
              </a:prstGeom>
              <a:solidFill>
                <a:srgbClr val="00FFFF"/>
              </a:solidFill>
              <a:ln w="28575">
                <a:solidFill>
                  <a:schemeClr val="tx1"/>
                </a:solidFill>
                <a:miter lim="800000"/>
                <a:headEnd/>
                <a:tailEnd/>
              </a:ln>
            </p:spPr>
            <p:txBody>
              <a:bodyPr wrap="none" lIns="90478" tIns="44445" rIns="90478" bIns="44445" anchor="ctr"/>
              <a:lstStyle/>
              <a:p>
                <a:pPr marL="228600" indent="-228600"/>
                <a:r>
                  <a:rPr lang="en-US" sz="1400" b="0">
                    <a:latin typeface="Helvetica" charset="0"/>
                  </a:rPr>
                  <a:t>Addressable</a:t>
                </a:r>
              </a:p>
              <a:p>
                <a:pPr marL="228600" indent="-228600"/>
                <a:r>
                  <a:rPr lang="en-US" sz="1400" b="0">
                    <a:latin typeface="Helvetica" charset="0"/>
                  </a:rPr>
                  <a:t>Memory</a:t>
                </a:r>
              </a:p>
              <a:p>
                <a:pPr marL="228600" indent="-228600"/>
                <a:r>
                  <a:rPr lang="en-US" sz="1400" b="0">
                    <a:latin typeface="Helvetica" charset="0"/>
                  </a:rPr>
                  <a:t>and/or</a:t>
                </a:r>
              </a:p>
              <a:p>
                <a:pPr marL="228600" indent="-228600"/>
                <a:r>
                  <a:rPr lang="en-US" sz="1400" b="0">
                    <a:latin typeface="Helvetica" charset="0"/>
                  </a:rPr>
                  <a:t>Queues</a:t>
                </a:r>
              </a:p>
            </p:txBody>
          </p:sp>
          <p:sp>
            <p:nvSpPr>
              <p:cNvPr id="63524" name="Text Box 64"/>
              <p:cNvSpPr txBox="1">
                <a:spLocks noChangeArrowheads="1"/>
              </p:cNvSpPr>
              <p:nvPr/>
            </p:nvSpPr>
            <p:spPr bwMode="auto">
              <a:xfrm>
                <a:off x="2401" y="2233"/>
                <a:ext cx="69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pPr>
                  <a:spcBef>
                    <a:spcPct val="0"/>
                  </a:spcBef>
                </a:pPr>
                <a:r>
                  <a:rPr lang="en-US" sz="1400">
                    <a:latin typeface="Helvetica" charset="0"/>
                  </a:rPr>
                  <a:t>Registers</a:t>
                </a:r>
              </a:p>
              <a:p>
                <a:pPr>
                  <a:spcBef>
                    <a:spcPct val="0"/>
                  </a:spcBef>
                </a:pPr>
                <a:r>
                  <a:rPr lang="en-US" sz="1400">
                    <a:latin typeface="Helvetica" charset="0"/>
                  </a:rPr>
                  <a:t>(port 0x20)</a:t>
                </a:r>
              </a:p>
            </p:txBody>
          </p:sp>
          <p:sp>
            <p:nvSpPr>
              <p:cNvPr id="63525" name="Rectangle 65"/>
              <p:cNvSpPr>
                <a:spLocks noChangeArrowheads="1"/>
              </p:cNvSpPr>
              <p:nvPr/>
            </p:nvSpPr>
            <p:spPr bwMode="auto">
              <a:xfrm>
                <a:off x="2961" y="1242"/>
                <a:ext cx="1317" cy="418"/>
              </a:xfrm>
              <a:prstGeom prst="rect">
                <a:avLst/>
              </a:prstGeom>
              <a:solidFill>
                <a:srgbClr val="53FB25"/>
              </a:solidFill>
              <a:ln w="28575">
                <a:solidFill>
                  <a:schemeClr val="tx1"/>
                </a:solidFill>
                <a:miter lim="800000"/>
                <a:headEnd/>
                <a:tailEnd/>
              </a:ln>
            </p:spPr>
            <p:txBody>
              <a:bodyPr wrap="none" lIns="90478" tIns="44445" rIns="90478" bIns="44445" anchor="ctr"/>
              <a:lstStyle/>
              <a:p>
                <a:pPr marL="228600" indent="-228600"/>
                <a:r>
                  <a:rPr lang="en-US" sz="1600" b="0">
                    <a:latin typeface="Helvetica" charset="0"/>
                  </a:rPr>
                  <a:t>Hardware</a:t>
                </a:r>
              </a:p>
              <a:p>
                <a:pPr marL="228600" indent="-228600"/>
                <a:r>
                  <a:rPr lang="en-US" sz="1600" b="0">
                    <a:latin typeface="Helvetica" charset="0"/>
                  </a:rPr>
                  <a:t>Controller</a:t>
                </a:r>
              </a:p>
            </p:txBody>
          </p:sp>
          <p:sp>
            <p:nvSpPr>
              <p:cNvPr id="63526" name="Text Box 69"/>
              <p:cNvSpPr txBox="1">
                <a:spLocks noChangeArrowheads="1"/>
              </p:cNvSpPr>
              <p:nvPr/>
            </p:nvSpPr>
            <p:spPr bwMode="auto">
              <a:xfrm>
                <a:off x="3020" y="2484"/>
                <a:ext cx="117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pPr>
                  <a:spcBef>
                    <a:spcPct val="0"/>
                  </a:spcBef>
                </a:pPr>
                <a:r>
                  <a:rPr lang="en-US" sz="1400">
                    <a:latin typeface="Helvetica" charset="0"/>
                  </a:rPr>
                  <a:t>Memory Mapped</a:t>
                </a:r>
              </a:p>
              <a:p>
                <a:pPr>
                  <a:spcBef>
                    <a:spcPct val="0"/>
                  </a:spcBef>
                </a:pPr>
                <a:r>
                  <a:rPr lang="en-US" sz="1400">
                    <a:latin typeface="Helvetica" charset="0"/>
                  </a:rPr>
                  <a:t>Region: 0x8f008020</a:t>
                </a:r>
              </a:p>
            </p:txBody>
          </p:sp>
          <p:sp>
            <p:nvSpPr>
              <p:cNvPr id="63527" name="Rectangle 78"/>
              <p:cNvSpPr>
                <a:spLocks noChangeArrowheads="1"/>
              </p:cNvSpPr>
              <p:nvPr/>
            </p:nvSpPr>
            <p:spPr bwMode="auto">
              <a:xfrm>
                <a:off x="2346" y="1242"/>
                <a:ext cx="571" cy="418"/>
              </a:xfrm>
              <a:prstGeom prst="rect">
                <a:avLst/>
              </a:prstGeom>
              <a:solidFill>
                <a:srgbClr val="53FB25"/>
              </a:solidFill>
              <a:ln w="38100">
                <a:solidFill>
                  <a:schemeClr val="tx1"/>
                </a:solidFill>
                <a:miter lim="800000"/>
                <a:headEnd/>
                <a:tailEnd/>
              </a:ln>
            </p:spPr>
            <p:txBody>
              <a:bodyPr wrap="none" lIns="90478" tIns="44445" rIns="90478" bIns="44445" anchor="ctr"/>
              <a:lstStyle/>
              <a:p>
                <a:pPr marL="228600" indent="-228600"/>
                <a:r>
                  <a:rPr lang="en-US" sz="1400" b="0">
                    <a:latin typeface="Helvetica" charset="0"/>
                  </a:rPr>
                  <a:t>Bus</a:t>
                </a:r>
              </a:p>
              <a:p>
                <a:pPr marL="228600" indent="-228600"/>
                <a:r>
                  <a:rPr lang="en-US" sz="1400" b="0">
                    <a:latin typeface="Helvetica" charset="0"/>
                  </a:rPr>
                  <a:t>Interface</a:t>
                </a:r>
              </a:p>
            </p:txBody>
          </p:sp>
        </p:grpSp>
        <p:pic>
          <p:nvPicPr>
            <p:cNvPr id="63520"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 y="336"/>
              <a:ext cx="585"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0" name="Rectangle 2"/>
          <p:cNvSpPr>
            <a:spLocks noGrp="1" noChangeArrowheads="1"/>
          </p:cNvSpPr>
          <p:nvPr>
            <p:ph type="title"/>
          </p:nvPr>
        </p:nvSpPr>
        <p:spPr>
          <a:xfrm>
            <a:off x="304800" y="152400"/>
            <a:ext cx="8458200" cy="533400"/>
          </a:xfrm>
        </p:spPr>
        <p:txBody>
          <a:bodyPr>
            <a:noAutofit/>
          </a:bodyPr>
          <a:lstStyle/>
          <a:p>
            <a:r>
              <a:rPr lang="en-US" sz="2800" dirty="0">
                <a:latin typeface="Helvetica" charset="0"/>
                <a:ea typeface="MS PGothic" charset="0"/>
              </a:rPr>
              <a:t>How Does the Processor Talk to Devices?</a:t>
            </a:r>
          </a:p>
        </p:txBody>
      </p:sp>
      <p:sp>
        <p:nvSpPr>
          <p:cNvPr id="838659" name="Rectangle 3"/>
          <p:cNvSpPr>
            <a:spLocks noGrp="1" noChangeArrowheads="1"/>
          </p:cNvSpPr>
          <p:nvPr>
            <p:ph type="body" idx="1"/>
          </p:nvPr>
        </p:nvSpPr>
        <p:spPr>
          <a:xfrm>
            <a:off x="147638" y="3414232"/>
            <a:ext cx="8839200" cy="3657600"/>
          </a:xfrm>
        </p:spPr>
        <p:txBody>
          <a:bodyPr>
            <a:normAutofit/>
          </a:bodyPr>
          <a:lstStyle/>
          <a:p>
            <a:pPr>
              <a:lnSpc>
                <a:spcPct val="80000"/>
              </a:lnSpc>
              <a:spcBef>
                <a:spcPct val="10000"/>
              </a:spcBef>
            </a:pPr>
            <a:r>
              <a:rPr lang="en-US" sz="2400" dirty="0">
                <a:latin typeface="Helvetica" charset="0"/>
                <a:ea typeface="MS PGothic" charset="0"/>
              </a:rPr>
              <a:t>CPU interacts with a </a:t>
            </a:r>
            <a:r>
              <a:rPr lang="en-US" sz="2400" i="1" dirty="0">
                <a:latin typeface="Helvetica" charset="0"/>
                <a:ea typeface="MS PGothic" charset="0"/>
              </a:rPr>
              <a:t>Controller</a:t>
            </a:r>
          </a:p>
          <a:p>
            <a:pPr lvl="1">
              <a:lnSpc>
                <a:spcPct val="80000"/>
              </a:lnSpc>
              <a:spcBef>
                <a:spcPct val="10000"/>
              </a:spcBef>
            </a:pPr>
            <a:r>
              <a:rPr lang="en-US" sz="2000" dirty="0">
                <a:latin typeface="Helvetica" charset="0"/>
                <a:ea typeface="MS PGothic" charset="0"/>
              </a:rPr>
              <a:t>Contains a set of </a:t>
            </a:r>
            <a:r>
              <a:rPr lang="en-US" sz="2000" i="1" dirty="0">
                <a:latin typeface="Helvetica" charset="0"/>
                <a:ea typeface="MS PGothic" charset="0"/>
              </a:rPr>
              <a:t>registers</a:t>
            </a:r>
            <a:r>
              <a:rPr lang="en-US" sz="2000" dirty="0">
                <a:latin typeface="Helvetica" charset="0"/>
                <a:ea typeface="MS PGothic" charset="0"/>
              </a:rPr>
              <a:t> that </a:t>
            </a:r>
            <a:br>
              <a:rPr lang="en-US" sz="2000" dirty="0">
                <a:latin typeface="Helvetica" charset="0"/>
                <a:ea typeface="MS PGothic" charset="0"/>
              </a:rPr>
            </a:br>
            <a:r>
              <a:rPr lang="en-US" sz="2000" dirty="0">
                <a:latin typeface="Helvetica" charset="0"/>
                <a:ea typeface="MS PGothic" charset="0"/>
              </a:rPr>
              <a:t>can be read and written</a:t>
            </a:r>
          </a:p>
          <a:p>
            <a:pPr lvl="1">
              <a:lnSpc>
                <a:spcPct val="80000"/>
              </a:lnSpc>
              <a:spcBef>
                <a:spcPct val="10000"/>
              </a:spcBef>
            </a:pPr>
            <a:r>
              <a:rPr lang="en-US" sz="2000" dirty="0">
                <a:latin typeface="Helvetica" charset="0"/>
                <a:ea typeface="MS PGothic" charset="0"/>
              </a:rPr>
              <a:t>May contain memory for request </a:t>
            </a:r>
            <a:br>
              <a:rPr lang="en-US" sz="2000" dirty="0">
                <a:latin typeface="Helvetica" charset="0"/>
                <a:ea typeface="MS PGothic" charset="0"/>
              </a:rPr>
            </a:br>
            <a:r>
              <a:rPr lang="en-US" sz="2000" dirty="0">
                <a:latin typeface="Helvetica" charset="0"/>
                <a:ea typeface="MS PGothic" charset="0"/>
              </a:rPr>
              <a:t>queues or bit-mapped images </a:t>
            </a:r>
          </a:p>
          <a:p>
            <a:pPr>
              <a:lnSpc>
                <a:spcPct val="80000"/>
              </a:lnSpc>
              <a:spcBef>
                <a:spcPct val="10000"/>
              </a:spcBef>
            </a:pPr>
            <a:r>
              <a:rPr lang="en-US" sz="2400" dirty="0">
                <a:latin typeface="Helvetica" charset="0"/>
                <a:ea typeface="MS PGothic" charset="0"/>
              </a:rPr>
              <a:t>Regardless of the complexity of the connections and buses, processor accesses registers in two ways: </a:t>
            </a:r>
          </a:p>
          <a:p>
            <a:pPr lvl="1">
              <a:lnSpc>
                <a:spcPct val="80000"/>
              </a:lnSpc>
              <a:spcBef>
                <a:spcPct val="10000"/>
              </a:spcBef>
            </a:pPr>
            <a:r>
              <a:rPr lang="en-US" sz="2000" dirty="0">
                <a:solidFill>
                  <a:schemeClr val="hlink"/>
                </a:solidFill>
                <a:latin typeface="Helvetica" charset="0"/>
                <a:ea typeface="MS PGothic" charset="0"/>
              </a:rPr>
              <a:t>I/O instructions: </a:t>
            </a:r>
            <a:r>
              <a:rPr lang="en-US" sz="2000" dirty="0">
                <a:latin typeface="Helvetica" charset="0"/>
                <a:ea typeface="MS PGothic" charset="0"/>
              </a:rPr>
              <a:t>in/out instructions (e.g., Intel’s 0x21,AL) </a:t>
            </a:r>
          </a:p>
          <a:p>
            <a:pPr lvl="1">
              <a:lnSpc>
                <a:spcPct val="80000"/>
              </a:lnSpc>
              <a:spcBef>
                <a:spcPct val="10000"/>
              </a:spcBef>
            </a:pPr>
            <a:r>
              <a:rPr lang="en-US" sz="2000" dirty="0">
                <a:solidFill>
                  <a:schemeClr val="hlink"/>
                </a:solidFill>
                <a:latin typeface="Helvetica" charset="0"/>
                <a:ea typeface="MS PGothic" charset="0"/>
              </a:rPr>
              <a:t>Memory mapped I/O: </a:t>
            </a:r>
            <a:r>
              <a:rPr lang="en-US" sz="2000" dirty="0">
                <a:latin typeface="Helvetica" charset="0"/>
                <a:ea typeface="MS PGothic" charset="0"/>
              </a:rPr>
              <a:t>load/store instructions</a:t>
            </a:r>
            <a:endParaRPr lang="en-US" sz="2000" dirty="0">
              <a:solidFill>
                <a:schemeClr val="hlink"/>
              </a:solidFill>
              <a:latin typeface="Helvetica" charset="0"/>
              <a:ea typeface="MS PGothic" charset="0"/>
            </a:endParaRPr>
          </a:p>
          <a:p>
            <a:pPr lvl="2">
              <a:lnSpc>
                <a:spcPct val="80000"/>
              </a:lnSpc>
              <a:spcBef>
                <a:spcPct val="10000"/>
              </a:spcBef>
            </a:pPr>
            <a:r>
              <a:rPr lang="en-US" sz="1800" dirty="0">
                <a:latin typeface="Helvetica" charset="0"/>
                <a:ea typeface="MS PGothic" charset="0"/>
              </a:rPr>
              <a:t>Registers/memory appear in physical address space</a:t>
            </a:r>
          </a:p>
          <a:p>
            <a:pPr lvl="2">
              <a:lnSpc>
                <a:spcPct val="80000"/>
              </a:lnSpc>
              <a:spcBef>
                <a:spcPct val="10000"/>
              </a:spcBef>
            </a:pPr>
            <a:r>
              <a:rPr lang="en-US" sz="1800" dirty="0">
                <a:latin typeface="Helvetica" charset="0"/>
                <a:ea typeface="MS PGothic" charset="0"/>
              </a:rPr>
              <a:t>I/O accomplished with load and store instructions</a:t>
            </a:r>
          </a:p>
          <a:p>
            <a:pPr>
              <a:lnSpc>
                <a:spcPct val="80000"/>
              </a:lnSpc>
              <a:spcBef>
                <a:spcPct val="10000"/>
              </a:spcBef>
            </a:pPr>
            <a:endParaRPr lang="en-US" sz="2400" dirty="0">
              <a:latin typeface="Helvetica" charset="0"/>
              <a:ea typeface="MS PGothic" charset="0"/>
            </a:endParaRPr>
          </a:p>
        </p:txBody>
      </p:sp>
      <p:grpSp>
        <p:nvGrpSpPr>
          <p:cNvPr id="5" name="Group 106"/>
          <p:cNvGrpSpPr>
            <a:grpSpLocks/>
          </p:cNvGrpSpPr>
          <p:nvPr/>
        </p:nvGrpSpPr>
        <p:grpSpPr bwMode="auto">
          <a:xfrm>
            <a:off x="1828801" y="1990726"/>
            <a:ext cx="4038600" cy="1027112"/>
            <a:chOff x="1152" y="1033"/>
            <a:chExt cx="2544" cy="647"/>
          </a:xfrm>
        </p:grpSpPr>
        <p:sp>
          <p:nvSpPr>
            <p:cNvPr id="63515" name="Freeform 83"/>
            <p:cNvSpPr>
              <a:spLocks/>
            </p:cNvSpPr>
            <p:nvPr/>
          </p:nvSpPr>
          <p:spPr bwMode="auto">
            <a:xfrm>
              <a:off x="2750" y="1033"/>
              <a:ext cx="946" cy="293"/>
            </a:xfrm>
            <a:custGeom>
              <a:avLst/>
              <a:gdLst>
                <a:gd name="T0" fmla="*/ 0 w 960"/>
                <a:gd name="T1" fmla="*/ 0 h 336"/>
                <a:gd name="T2" fmla="*/ 0 w 960"/>
                <a:gd name="T3" fmla="*/ 15 h 336"/>
                <a:gd name="T4" fmla="*/ 685 w 960"/>
                <a:gd name="T5" fmla="*/ 15 h 336"/>
                <a:gd name="T6" fmla="*/ 0 60000 65536"/>
                <a:gd name="T7" fmla="*/ 0 60000 65536"/>
                <a:gd name="T8" fmla="*/ 0 60000 65536"/>
                <a:gd name="T9" fmla="*/ 0 w 960"/>
                <a:gd name="T10" fmla="*/ 0 h 336"/>
                <a:gd name="T11" fmla="*/ 960 w 960"/>
                <a:gd name="T12" fmla="*/ 336 h 336"/>
              </a:gdLst>
              <a:ahLst/>
              <a:cxnLst>
                <a:cxn ang="T6">
                  <a:pos x="T0" y="T1"/>
                </a:cxn>
                <a:cxn ang="T7">
                  <a:pos x="T2" y="T3"/>
                </a:cxn>
                <a:cxn ang="T8">
                  <a:pos x="T4" y="T5"/>
                </a:cxn>
              </a:cxnLst>
              <a:rect l="T9" t="T10" r="T11" b="T12"/>
              <a:pathLst>
                <a:path w="960" h="336">
                  <a:moveTo>
                    <a:pt x="0" y="0"/>
                  </a:moveTo>
                  <a:lnTo>
                    <a:pt x="0" y="336"/>
                  </a:lnTo>
                  <a:lnTo>
                    <a:pt x="960" y="336"/>
                  </a:ln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sz="1600"/>
            </a:p>
          </p:txBody>
        </p:sp>
        <p:sp>
          <p:nvSpPr>
            <p:cNvPr id="63516" name="Text Box 84"/>
            <p:cNvSpPr txBox="1">
              <a:spLocks noChangeArrowheads="1"/>
            </p:cNvSpPr>
            <p:nvPr/>
          </p:nvSpPr>
          <p:spPr bwMode="auto">
            <a:xfrm>
              <a:off x="2899" y="1042"/>
              <a:ext cx="6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pPr>
                <a:spcBef>
                  <a:spcPct val="0"/>
                </a:spcBef>
              </a:pPr>
              <a:r>
                <a:rPr lang="en-US" sz="1400">
                  <a:latin typeface="Helvetica" charset="0"/>
                </a:rPr>
                <a:t>Address+</a:t>
              </a:r>
            </a:p>
            <a:p>
              <a:pPr>
                <a:spcBef>
                  <a:spcPct val="0"/>
                </a:spcBef>
              </a:pPr>
              <a:r>
                <a:rPr lang="en-US" sz="1400">
                  <a:latin typeface="Helvetica" charset="0"/>
                </a:rPr>
                <a:t>Data</a:t>
              </a:r>
            </a:p>
          </p:txBody>
        </p:sp>
        <p:sp>
          <p:nvSpPr>
            <p:cNvPr id="63517" name="Line 87"/>
            <p:cNvSpPr>
              <a:spLocks noChangeShapeType="1"/>
            </p:cNvSpPr>
            <p:nvPr/>
          </p:nvSpPr>
          <p:spPr bwMode="auto">
            <a:xfrm flipH="1">
              <a:off x="1152" y="1488"/>
              <a:ext cx="2544" cy="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sz="1600"/>
            </a:p>
          </p:txBody>
        </p:sp>
        <p:sp>
          <p:nvSpPr>
            <p:cNvPr id="63518" name="Text Box 89"/>
            <p:cNvSpPr txBox="1">
              <a:spLocks noChangeArrowheads="1"/>
            </p:cNvSpPr>
            <p:nvPr/>
          </p:nvSpPr>
          <p:spPr bwMode="auto">
            <a:xfrm>
              <a:off x="1824" y="1488"/>
              <a:ext cx="14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pPr>
                <a:spcBef>
                  <a:spcPct val="0"/>
                </a:spcBef>
              </a:pPr>
              <a:r>
                <a:rPr lang="en-US" sz="1400">
                  <a:latin typeface="Helvetica" charset="0"/>
                </a:rPr>
                <a:t>Interrupt Request</a:t>
              </a:r>
            </a:p>
          </p:txBody>
        </p:sp>
      </p:grpSp>
      <p:grpSp>
        <p:nvGrpSpPr>
          <p:cNvPr id="63493" name="Group 104"/>
          <p:cNvGrpSpPr>
            <a:grpSpLocks/>
          </p:cNvGrpSpPr>
          <p:nvPr/>
        </p:nvGrpSpPr>
        <p:grpSpPr bwMode="auto">
          <a:xfrm>
            <a:off x="838201" y="960438"/>
            <a:ext cx="5521325" cy="1223963"/>
            <a:chOff x="528" y="384"/>
            <a:chExt cx="3478" cy="771"/>
          </a:xfrm>
        </p:grpSpPr>
        <p:sp>
          <p:nvSpPr>
            <p:cNvPr id="63509" name="Rectangle 9"/>
            <p:cNvSpPr>
              <a:spLocks noChangeArrowheads="1"/>
            </p:cNvSpPr>
            <p:nvPr/>
          </p:nvSpPr>
          <p:spPr bwMode="auto">
            <a:xfrm>
              <a:off x="3264" y="432"/>
              <a:ext cx="742" cy="290"/>
            </a:xfrm>
            <a:prstGeom prst="rect">
              <a:avLst/>
            </a:prstGeom>
            <a:solidFill>
              <a:srgbClr val="00FFFF"/>
            </a:solidFill>
            <a:ln w="25400">
              <a:solidFill>
                <a:schemeClr val="tx1"/>
              </a:solidFill>
              <a:miter lim="800000"/>
              <a:headEnd/>
              <a:tailEnd/>
            </a:ln>
          </p:spPr>
          <p:txBody>
            <a:bodyPr wrap="none" anchor="ctr"/>
            <a:lstStyle/>
            <a:p>
              <a:endParaRPr lang="en-US" sz="1600">
                <a:latin typeface="Helvetica" charset="0"/>
              </a:endParaRPr>
            </a:p>
          </p:txBody>
        </p:sp>
        <p:grpSp>
          <p:nvGrpSpPr>
            <p:cNvPr id="63510" name="Group 102"/>
            <p:cNvGrpSpPr>
              <a:grpSpLocks/>
            </p:cNvGrpSpPr>
            <p:nvPr/>
          </p:nvGrpSpPr>
          <p:grpSpPr bwMode="auto">
            <a:xfrm>
              <a:off x="528" y="384"/>
              <a:ext cx="3343" cy="771"/>
              <a:chOff x="528" y="384"/>
              <a:chExt cx="3343" cy="771"/>
            </a:xfrm>
          </p:grpSpPr>
          <p:sp>
            <p:nvSpPr>
              <p:cNvPr id="63511" name="Freeform 100"/>
              <p:cNvSpPr>
                <a:spLocks/>
              </p:cNvSpPr>
              <p:nvPr/>
            </p:nvSpPr>
            <p:spPr bwMode="auto">
              <a:xfrm>
                <a:off x="1056" y="576"/>
                <a:ext cx="2208" cy="144"/>
              </a:xfrm>
              <a:custGeom>
                <a:avLst/>
                <a:gdLst>
                  <a:gd name="T0" fmla="*/ 13 w 2784"/>
                  <a:gd name="T1" fmla="*/ 0 h 144"/>
                  <a:gd name="T2" fmla="*/ 2 w 2784"/>
                  <a:gd name="T3" fmla="*/ 0 h 144"/>
                  <a:gd name="T4" fmla="*/ 0 w 2784"/>
                  <a:gd name="T5" fmla="*/ 144 h 144"/>
                  <a:gd name="T6" fmla="*/ 0 60000 65536"/>
                  <a:gd name="T7" fmla="*/ 0 60000 65536"/>
                  <a:gd name="T8" fmla="*/ 0 60000 65536"/>
                  <a:gd name="T9" fmla="*/ 0 w 2784"/>
                  <a:gd name="T10" fmla="*/ 0 h 144"/>
                  <a:gd name="T11" fmla="*/ 2784 w 2784"/>
                  <a:gd name="T12" fmla="*/ 144 h 144"/>
                </a:gdLst>
                <a:ahLst/>
                <a:cxnLst>
                  <a:cxn ang="T6">
                    <a:pos x="T0" y="T1"/>
                  </a:cxn>
                  <a:cxn ang="T7">
                    <a:pos x="T2" y="T3"/>
                  </a:cxn>
                  <a:cxn ang="T8">
                    <a:pos x="T4" y="T5"/>
                  </a:cxn>
                </a:cxnLst>
                <a:rect l="T9" t="T10" r="T11" b="T12"/>
                <a:pathLst>
                  <a:path w="2784" h="144">
                    <a:moveTo>
                      <a:pt x="2784" y="0"/>
                    </a:moveTo>
                    <a:lnTo>
                      <a:pt x="336" y="0"/>
                    </a:lnTo>
                    <a:lnTo>
                      <a:pt x="0" y="144"/>
                    </a:lnTo>
                  </a:path>
                </a:pathLst>
              </a:cu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sz="1600"/>
              </a:p>
            </p:txBody>
          </p:sp>
          <p:sp>
            <p:nvSpPr>
              <p:cNvPr id="63512" name="Rectangle 11"/>
              <p:cNvSpPr>
                <a:spLocks noChangeArrowheads="1"/>
              </p:cNvSpPr>
              <p:nvPr/>
            </p:nvSpPr>
            <p:spPr bwMode="auto">
              <a:xfrm>
                <a:off x="1632" y="384"/>
                <a:ext cx="1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100000"/>
                  </a:lnSpc>
                  <a:spcBef>
                    <a:spcPct val="0"/>
                  </a:spcBef>
                  <a:buSzTx/>
                </a:pPr>
                <a:r>
                  <a:rPr lang="en-US" sz="1400">
                    <a:latin typeface="Helvetica" charset="0"/>
                  </a:rPr>
                  <a:t>Processor Memory Bus</a:t>
                </a:r>
              </a:p>
            </p:txBody>
          </p:sp>
          <p:sp>
            <p:nvSpPr>
              <p:cNvPr id="63513" name="Oval 86"/>
              <p:cNvSpPr>
                <a:spLocks noChangeArrowheads="1"/>
              </p:cNvSpPr>
              <p:nvPr/>
            </p:nvSpPr>
            <p:spPr bwMode="auto">
              <a:xfrm>
                <a:off x="528" y="528"/>
                <a:ext cx="659" cy="627"/>
              </a:xfrm>
              <a:prstGeom prst="ellipse">
                <a:avLst/>
              </a:prstGeom>
              <a:solidFill>
                <a:srgbClr val="00FFFF"/>
              </a:solidFill>
              <a:ln w="38100">
                <a:solidFill>
                  <a:schemeClr val="tx1"/>
                </a:solidFill>
                <a:round/>
                <a:headEnd/>
                <a:tailEnd/>
              </a:ln>
            </p:spPr>
            <p:txBody>
              <a:bodyPr wrap="none" lIns="90478" tIns="44445" rIns="90478" bIns="44445" anchor="ctr"/>
              <a:lstStyle/>
              <a:p>
                <a:pPr marL="228600" indent="-228600"/>
                <a:r>
                  <a:rPr lang="en-US" sz="1600">
                    <a:latin typeface="Helvetica" charset="0"/>
                  </a:rPr>
                  <a:t>CPU</a:t>
                </a:r>
              </a:p>
            </p:txBody>
          </p:sp>
          <p:sp>
            <p:nvSpPr>
              <p:cNvPr id="63514" name="Rectangle 101"/>
              <p:cNvSpPr>
                <a:spLocks noChangeArrowheads="1"/>
              </p:cNvSpPr>
              <p:nvPr/>
            </p:nvSpPr>
            <p:spPr bwMode="auto">
              <a:xfrm>
                <a:off x="3344" y="416"/>
                <a:ext cx="5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lnSpc>
                    <a:spcPct val="85000"/>
                  </a:lnSpc>
                  <a:spcBef>
                    <a:spcPct val="0"/>
                  </a:spcBef>
                  <a:buSzTx/>
                </a:pPr>
                <a:r>
                  <a:rPr lang="en-US" sz="1400" b="0">
                    <a:latin typeface="Helvetica" charset="0"/>
                  </a:rPr>
                  <a:t>Regular</a:t>
                </a:r>
              </a:p>
              <a:p>
                <a:pPr algn="l">
                  <a:lnSpc>
                    <a:spcPct val="85000"/>
                  </a:lnSpc>
                  <a:spcBef>
                    <a:spcPct val="0"/>
                  </a:spcBef>
                  <a:buSzTx/>
                </a:pPr>
                <a:r>
                  <a:rPr lang="en-US" sz="1400" b="0">
                    <a:latin typeface="Helvetica" charset="0"/>
                  </a:rPr>
                  <a:t>Memory</a:t>
                </a:r>
              </a:p>
            </p:txBody>
          </p:sp>
        </p:grpSp>
      </p:grpSp>
      <p:grpSp>
        <p:nvGrpSpPr>
          <p:cNvPr id="9" name="Group 109"/>
          <p:cNvGrpSpPr>
            <a:grpSpLocks/>
          </p:cNvGrpSpPr>
          <p:nvPr/>
        </p:nvGrpSpPr>
        <p:grpSpPr bwMode="auto">
          <a:xfrm>
            <a:off x="2297114" y="2027238"/>
            <a:ext cx="2046287" cy="650875"/>
            <a:chOff x="1447" y="1056"/>
            <a:chExt cx="1289" cy="410"/>
          </a:xfrm>
        </p:grpSpPr>
        <p:grpSp>
          <p:nvGrpSpPr>
            <p:cNvPr id="63505" name="Group 107"/>
            <p:cNvGrpSpPr>
              <a:grpSpLocks/>
            </p:cNvGrpSpPr>
            <p:nvPr/>
          </p:nvGrpSpPr>
          <p:grpSpPr bwMode="auto">
            <a:xfrm>
              <a:off x="1447" y="1056"/>
              <a:ext cx="876" cy="410"/>
              <a:chOff x="1447" y="1056"/>
              <a:chExt cx="876" cy="410"/>
            </a:xfrm>
          </p:grpSpPr>
          <p:sp>
            <p:nvSpPr>
              <p:cNvPr id="63507" name="Text Box 97"/>
              <p:cNvSpPr txBox="1">
                <a:spLocks noChangeArrowheads="1"/>
              </p:cNvSpPr>
              <p:nvPr/>
            </p:nvSpPr>
            <p:spPr bwMode="auto">
              <a:xfrm>
                <a:off x="1447" y="1138"/>
                <a:ext cx="87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pPr>
                  <a:spcBef>
                    <a:spcPct val="0"/>
                  </a:spcBef>
                </a:pPr>
                <a:r>
                  <a:rPr lang="en-US" sz="1400">
                    <a:latin typeface="Helvetica" charset="0"/>
                  </a:rPr>
                  <a:t>Other Devices</a:t>
                </a:r>
              </a:p>
              <a:p>
                <a:pPr>
                  <a:spcBef>
                    <a:spcPct val="0"/>
                  </a:spcBef>
                </a:pPr>
                <a:r>
                  <a:rPr lang="en-US" sz="1400">
                    <a:latin typeface="Helvetica" charset="0"/>
                  </a:rPr>
                  <a:t>or Buses</a:t>
                </a:r>
              </a:p>
            </p:txBody>
          </p:sp>
          <p:sp>
            <p:nvSpPr>
              <p:cNvPr id="63508" name="Line 98"/>
              <p:cNvSpPr>
                <a:spLocks noChangeShapeType="1"/>
              </p:cNvSpPr>
              <p:nvPr/>
            </p:nvSpPr>
            <p:spPr bwMode="auto">
              <a:xfrm>
                <a:off x="1920" y="1056"/>
                <a:ext cx="0" cy="14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sz="1600"/>
              </a:p>
            </p:txBody>
          </p:sp>
        </p:grpSp>
        <p:sp>
          <p:nvSpPr>
            <p:cNvPr id="63506" name="Line 108"/>
            <p:cNvSpPr>
              <a:spLocks noChangeShapeType="1"/>
            </p:cNvSpPr>
            <p:nvPr/>
          </p:nvSpPr>
          <p:spPr bwMode="auto">
            <a:xfrm flipH="1">
              <a:off x="2256" y="1327"/>
              <a:ext cx="480"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sz="1600"/>
            </a:p>
          </p:txBody>
        </p:sp>
      </p:grpSp>
      <p:grpSp>
        <p:nvGrpSpPr>
          <p:cNvPr id="3" name="Group 2"/>
          <p:cNvGrpSpPr>
            <a:grpSpLocks/>
          </p:cNvGrpSpPr>
          <p:nvPr/>
        </p:nvGrpSpPr>
        <p:grpSpPr bwMode="auto">
          <a:xfrm>
            <a:off x="838201" y="1417638"/>
            <a:ext cx="4048125" cy="1600200"/>
            <a:chOff x="838200" y="1066800"/>
            <a:chExt cx="4048125" cy="1600200"/>
          </a:xfrm>
        </p:grpSpPr>
        <p:grpSp>
          <p:nvGrpSpPr>
            <p:cNvPr id="63496" name="Group 103"/>
            <p:cNvGrpSpPr>
              <a:grpSpLocks/>
            </p:cNvGrpSpPr>
            <p:nvPr/>
          </p:nvGrpSpPr>
          <p:grpSpPr bwMode="auto">
            <a:xfrm>
              <a:off x="838200" y="1066800"/>
              <a:ext cx="4048125" cy="1600200"/>
              <a:chOff x="528" y="672"/>
              <a:chExt cx="2550" cy="1008"/>
            </a:xfrm>
          </p:grpSpPr>
          <p:sp>
            <p:nvSpPr>
              <p:cNvPr id="63499" name="Line 8"/>
              <p:cNvSpPr>
                <a:spLocks noChangeShapeType="1"/>
              </p:cNvSpPr>
              <p:nvPr/>
            </p:nvSpPr>
            <p:spPr bwMode="auto">
              <a:xfrm>
                <a:off x="2448" y="672"/>
                <a:ext cx="315" cy="7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63500" name="Rectangle 85"/>
              <p:cNvSpPr>
                <a:spLocks noChangeArrowheads="1"/>
              </p:cNvSpPr>
              <p:nvPr/>
            </p:nvSpPr>
            <p:spPr bwMode="auto">
              <a:xfrm>
                <a:off x="528" y="1248"/>
                <a:ext cx="615" cy="432"/>
              </a:xfrm>
              <a:prstGeom prst="rect">
                <a:avLst/>
              </a:prstGeom>
              <a:solidFill>
                <a:srgbClr val="FFFF00"/>
              </a:solidFill>
              <a:ln w="38100">
                <a:solidFill>
                  <a:schemeClr val="tx1"/>
                </a:solidFill>
                <a:miter lim="800000"/>
                <a:headEnd/>
                <a:tailEnd/>
              </a:ln>
            </p:spPr>
            <p:txBody>
              <a:bodyPr wrap="none" lIns="90478" tIns="44445" rIns="90478" bIns="44445" anchor="ctr"/>
              <a:lstStyle/>
              <a:p>
                <a:pPr marL="228600" indent="-228600"/>
                <a:r>
                  <a:rPr lang="en-US" sz="1400" b="0">
                    <a:latin typeface="Helvetica" charset="0"/>
                  </a:rPr>
                  <a:t>Interrupt</a:t>
                </a:r>
              </a:p>
              <a:p>
                <a:pPr marL="228600" indent="-228600"/>
                <a:r>
                  <a:rPr lang="en-US" sz="1400" b="0">
                    <a:latin typeface="Helvetica" charset="0"/>
                  </a:rPr>
                  <a:t>Controller</a:t>
                </a:r>
              </a:p>
            </p:txBody>
          </p:sp>
          <p:sp>
            <p:nvSpPr>
              <p:cNvPr id="63501" name="Oval 93"/>
              <p:cNvSpPr>
                <a:spLocks noChangeArrowheads="1"/>
              </p:cNvSpPr>
              <p:nvPr/>
            </p:nvSpPr>
            <p:spPr bwMode="auto">
              <a:xfrm>
                <a:off x="2454" y="736"/>
                <a:ext cx="624" cy="336"/>
              </a:xfrm>
              <a:prstGeom prst="ellipse">
                <a:avLst/>
              </a:prstGeom>
              <a:solidFill>
                <a:srgbClr val="FFFF00"/>
              </a:solidFill>
              <a:ln w="38100">
                <a:solidFill>
                  <a:schemeClr val="tx1"/>
                </a:solidFill>
                <a:round/>
                <a:headEnd/>
                <a:tailEnd/>
              </a:ln>
            </p:spPr>
            <p:txBody>
              <a:bodyPr wrap="none" lIns="90478" tIns="44445" rIns="90478" bIns="44445" anchor="ctr"/>
              <a:lstStyle/>
              <a:p>
                <a:pPr marL="228600" indent="-228600"/>
                <a:r>
                  <a:rPr lang="en-US" sz="1400" b="0">
                    <a:latin typeface="Helvetica" charset="0"/>
                  </a:rPr>
                  <a:t>Bus</a:t>
                </a:r>
              </a:p>
              <a:p>
                <a:pPr marL="228600" indent="-228600"/>
                <a:r>
                  <a:rPr lang="en-US" sz="1400" b="0">
                    <a:latin typeface="Helvetica" charset="0"/>
                  </a:rPr>
                  <a:t>Adaptor</a:t>
                </a:r>
              </a:p>
            </p:txBody>
          </p:sp>
          <p:sp>
            <p:nvSpPr>
              <p:cNvPr id="63502" name="Oval 95"/>
              <p:cNvSpPr>
                <a:spLocks noChangeArrowheads="1"/>
              </p:cNvSpPr>
              <p:nvPr/>
            </p:nvSpPr>
            <p:spPr bwMode="auto">
              <a:xfrm>
                <a:off x="1584" y="720"/>
                <a:ext cx="624" cy="336"/>
              </a:xfrm>
              <a:prstGeom prst="ellipse">
                <a:avLst/>
              </a:prstGeom>
              <a:solidFill>
                <a:srgbClr val="FFFF00"/>
              </a:solidFill>
              <a:ln w="38100">
                <a:solidFill>
                  <a:schemeClr val="tx1"/>
                </a:solidFill>
                <a:round/>
                <a:headEnd/>
                <a:tailEnd/>
              </a:ln>
            </p:spPr>
            <p:txBody>
              <a:bodyPr wrap="none" lIns="90478" tIns="44445" rIns="90478" bIns="44445" anchor="ctr"/>
              <a:lstStyle/>
              <a:p>
                <a:pPr marL="228600" indent="-228600"/>
                <a:r>
                  <a:rPr lang="en-US" sz="1400" b="0">
                    <a:latin typeface="Helvetica" charset="0"/>
                  </a:rPr>
                  <a:t>Bus</a:t>
                </a:r>
              </a:p>
              <a:p>
                <a:pPr marL="228600" indent="-228600"/>
                <a:r>
                  <a:rPr lang="en-US" sz="1400" b="0">
                    <a:latin typeface="Helvetica" charset="0"/>
                  </a:rPr>
                  <a:t>Adaptor</a:t>
                </a:r>
              </a:p>
            </p:txBody>
          </p:sp>
          <p:sp>
            <p:nvSpPr>
              <p:cNvPr id="63503" name="Line 96"/>
              <p:cNvSpPr>
                <a:spLocks noChangeShapeType="1"/>
              </p:cNvSpPr>
              <p:nvPr/>
            </p:nvSpPr>
            <p:spPr bwMode="auto">
              <a:xfrm>
                <a:off x="1200" y="864"/>
                <a:ext cx="38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63504" name="Line 88"/>
              <p:cNvSpPr>
                <a:spLocks noChangeShapeType="1"/>
              </p:cNvSpPr>
              <p:nvPr/>
            </p:nvSpPr>
            <p:spPr bwMode="auto">
              <a:xfrm>
                <a:off x="864" y="1104"/>
                <a:ext cx="0" cy="209"/>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sz="1600"/>
              </a:p>
            </p:txBody>
          </p:sp>
        </p:grpSp>
        <p:sp>
          <p:nvSpPr>
            <p:cNvPr id="63497" name="Line 8"/>
            <p:cNvSpPr>
              <a:spLocks noChangeShapeType="1"/>
            </p:cNvSpPr>
            <p:nvPr/>
          </p:nvSpPr>
          <p:spPr bwMode="auto">
            <a:xfrm flipH="1" flipV="1">
              <a:off x="2362199" y="1066800"/>
              <a:ext cx="1524001" cy="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sp>
          <p:nvSpPr>
            <p:cNvPr id="63498" name="Line 8"/>
            <p:cNvSpPr>
              <a:spLocks noChangeShapeType="1"/>
            </p:cNvSpPr>
            <p:nvPr/>
          </p:nvSpPr>
          <p:spPr bwMode="auto">
            <a:xfrm>
              <a:off x="2362201" y="1066800"/>
              <a:ext cx="0" cy="3048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sz="1600"/>
            </a:p>
          </p:txBody>
        </p:sp>
      </p:grpSp>
    </p:spTree>
    <p:extLst>
      <p:ext uri="{BB962C8B-B14F-4D97-AF65-F5344CB8AC3E}">
        <p14:creationId xmlns:p14="http://schemas.microsoft.com/office/powerpoint/2010/main" val="160561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838659">
                                            <p:txEl>
                                              <p:pRg st="0" end="0"/>
                                            </p:txEl>
                                          </p:spTgt>
                                        </p:tgtEl>
                                        <p:attrNameLst>
                                          <p:attrName>style.visibility</p:attrName>
                                        </p:attrNameLst>
                                      </p:cBhvr>
                                      <p:to>
                                        <p:strVal val="visible"/>
                                      </p:to>
                                    </p:set>
                                    <p:anim calcmode="lin" valueType="num">
                                      <p:cBhvr additive="base">
                                        <p:cTn id="11" dur="500" fill="hold"/>
                                        <p:tgtEl>
                                          <p:spTgt spid="83865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8659">
                                            <p:txEl>
                                              <p:pRg st="0" end="0"/>
                                            </p:txEl>
                                          </p:spTgt>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2" presetClass="entr" presetSubtype="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838659">
                                            <p:txEl>
                                              <p:pRg st="1" end="1"/>
                                            </p:txEl>
                                          </p:spTgt>
                                        </p:tgtEl>
                                        <p:attrNameLst>
                                          <p:attrName>style.visibility</p:attrName>
                                        </p:attrNameLst>
                                      </p:cBhvr>
                                      <p:to>
                                        <p:strVal val="visible"/>
                                      </p:to>
                                    </p:set>
                                    <p:anim calcmode="lin" valueType="num">
                                      <p:cBhvr additive="base">
                                        <p:cTn id="26" dur="500" fill="hold"/>
                                        <p:tgtEl>
                                          <p:spTgt spid="838659">
                                            <p:txEl>
                                              <p:pRg st="1" end="1"/>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83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38659">
                                            <p:txEl>
                                              <p:pRg st="2" end="2"/>
                                            </p:txEl>
                                          </p:spTgt>
                                        </p:tgtEl>
                                        <p:attrNameLst>
                                          <p:attrName>style.visibility</p:attrName>
                                        </p:attrNameLst>
                                      </p:cBhvr>
                                      <p:to>
                                        <p:strVal val="visible"/>
                                      </p:to>
                                    </p:set>
                                    <p:anim calcmode="lin" valueType="num">
                                      <p:cBhvr additive="base">
                                        <p:cTn id="32" dur="500" fill="hold"/>
                                        <p:tgtEl>
                                          <p:spTgt spid="838659">
                                            <p:txEl>
                                              <p:pRg st="2" end="2"/>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83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838659">
                                            <p:txEl>
                                              <p:pRg st="3" end="3"/>
                                            </p:txEl>
                                          </p:spTgt>
                                        </p:tgtEl>
                                        <p:attrNameLst>
                                          <p:attrName>style.visibility</p:attrName>
                                        </p:attrNameLst>
                                      </p:cBhvr>
                                      <p:to>
                                        <p:strVal val="visible"/>
                                      </p:to>
                                    </p:set>
                                    <p:anim calcmode="lin" valueType="num">
                                      <p:cBhvr additive="base">
                                        <p:cTn id="38" dur="500" fill="hold"/>
                                        <p:tgtEl>
                                          <p:spTgt spid="838659">
                                            <p:txEl>
                                              <p:pRg st="3" end="3"/>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838659">
                                            <p:txEl>
                                              <p:pRg st="3" end="3"/>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2" presetClass="entr" presetSubtype="2"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38659">
                                            <p:txEl>
                                              <p:pRg st="4" end="4"/>
                                            </p:txEl>
                                          </p:spTgt>
                                        </p:tgtEl>
                                        <p:attrNameLst>
                                          <p:attrName>style.visibility</p:attrName>
                                        </p:attrNameLst>
                                      </p:cBhvr>
                                      <p:to>
                                        <p:strVal val="visible"/>
                                      </p:to>
                                    </p:set>
                                    <p:anim calcmode="lin" valueType="num">
                                      <p:cBhvr additive="base">
                                        <p:cTn id="48" dur="500" fill="hold"/>
                                        <p:tgtEl>
                                          <p:spTgt spid="838659">
                                            <p:txEl>
                                              <p:pRg st="4" end="4"/>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8386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38659">
                                            <p:txEl>
                                              <p:pRg st="5" end="5"/>
                                            </p:txEl>
                                          </p:spTgt>
                                        </p:tgtEl>
                                        <p:attrNameLst>
                                          <p:attrName>style.visibility</p:attrName>
                                        </p:attrNameLst>
                                      </p:cBhvr>
                                      <p:to>
                                        <p:strVal val="visible"/>
                                      </p:to>
                                    </p:set>
                                    <p:anim calcmode="lin" valueType="num">
                                      <p:cBhvr additive="base">
                                        <p:cTn id="54" dur="500" fill="hold"/>
                                        <p:tgtEl>
                                          <p:spTgt spid="838659">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838659">
                                            <p:txEl>
                                              <p:pRg st="5" end="5"/>
                                            </p:txEl>
                                          </p:spTgt>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838659">
                                            <p:txEl>
                                              <p:pRg st="6" end="6"/>
                                            </p:txEl>
                                          </p:spTgt>
                                        </p:tgtEl>
                                        <p:attrNameLst>
                                          <p:attrName>style.visibility</p:attrName>
                                        </p:attrNameLst>
                                      </p:cBhvr>
                                      <p:to>
                                        <p:strVal val="visible"/>
                                      </p:to>
                                    </p:set>
                                    <p:anim calcmode="lin" valueType="num">
                                      <p:cBhvr additive="base">
                                        <p:cTn id="58" dur="500" fill="hold"/>
                                        <p:tgtEl>
                                          <p:spTgt spid="838659">
                                            <p:txEl>
                                              <p:pRg st="6" end="6"/>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838659">
                                            <p:txEl>
                                              <p:pRg st="6" end="6"/>
                                            </p:txEl>
                                          </p:spTgt>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838659">
                                            <p:txEl>
                                              <p:pRg st="7" end="7"/>
                                            </p:txEl>
                                          </p:spTgt>
                                        </p:tgtEl>
                                        <p:attrNameLst>
                                          <p:attrName>style.visibility</p:attrName>
                                        </p:attrNameLst>
                                      </p:cBhvr>
                                      <p:to>
                                        <p:strVal val="visible"/>
                                      </p:to>
                                    </p:set>
                                    <p:anim calcmode="lin" valueType="num">
                                      <p:cBhvr additive="base">
                                        <p:cTn id="62" dur="500" fill="hold"/>
                                        <p:tgtEl>
                                          <p:spTgt spid="838659">
                                            <p:txEl>
                                              <p:pRg st="7" end="7"/>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8386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52400" y="152400"/>
            <a:ext cx="8915400" cy="533400"/>
          </a:xfrm>
        </p:spPr>
        <p:txBody>
          <a:bodyPr>
            <a:noAutofit/>
          </a:bodyPr>
          <a:lstStyle/>
          <a:p>
            <a:r>
              <a:rPr lang="en-US" sz="3200" dirty="0">
                <a:latin typeface="Helvetica" charset="0"/>
                <a:ea typeface="MS PGothic" charset="0"/>
              </a:rPr>
              <a:t>Example: Memory-Mapped Display Controller</a:t>
            </a:r>
          </a:p>
        </p:txBody>
      </p:sp>
      <p:sp>
        <p:nvSpPr>
          <p:cNvPr id="848899" name="Rectangle 3"/>
          <p:cNvSpPr>
            <a:spLocks noGrp="1" noChangeArrowheads="1"/>
          </p:cNvSpPr>
          <p:nvPr>
            <p:ph type="body" idx="1"/>
          </p:nvPr>
        </p:nvSpPr>
        <p:spPr>
          <a:xfrm>
            <a:off x="0" y="922409"/>
            <a:ext cx="6019800" cy="6019800"/>
          </a:xfrm>
        </p:spPr>
        <p:txBody>
          <a:bodyPr>
            <a:normAutofit/>
          </a:bodyPr>
          <a:lstStyle/>
          <a:p>
            <a:pPr>
              <a:lnSpc>
                <a:spcPct val="100000"/>
              </a:lnSpc>
              <a:spcBef>
                <a:spcPct val="10000"/>
              </a:spcBef>
            </a:pPr>
            <a:r>
              <a:rPr lang="en-US" sz="2400" dirty="0">
                <a:latin typeface="Helvetica" charset="0"/>
                <a:ea typeface="MS PGothic" charset="0"/>
              </a:rPr>
              <a:t>Memory-Mapped:</a:t>
            </a:r>
          </a:p>
          <a:p>
            <a:pPr lvl="1">
              <a:lnSpc>
                <a:spcPct val="100000"/>
              </a:lnSpc>
              <a:spcBef>
                <a:spcPct val="10000"/>
              </a:spcBef>
            </a:pPr>
            <a:r>
              <a:rPr lang="en-US" sz="1600" dirty="0">
                <a:latin typeface="Helvetica" charset="0"/>
                <a:ea typeface="MS PGothic" charset="0"/>
              </a:rPr>
              <a:t>Hardware maps control registers and display memory into physical address space</a:t>
            </a:r>
          </a:p>
          <a:p>
            <a:pPr lvl="2">
              <a:lnSpc>
                <a:spcPct val="100000"/>
              </a:lnSpc>
              <a:spcBef>
                <a:spcPct val="10000"/>
              </a:spcBef>
            </a:pPr>
            <a:r>
              <a:rPr lang="en-US" sz="1400" dirty="0">
                <a:latin typeface="Helvetica" charset="0"/>
                <a:ea typeface="MS PGothic" charset="0"/>
              </a:rPr>
              <a:t>Addresses set by hardware jumpers or programming at boot time</a:t>
            </a:r>
          </a:p>
          <a:p>
            <a:pPr lvl="1">
              <a:lnSpc>
                <a:spcPct val="100000"/>
              </a:lnSpc>
              <a:spcBef>
                <a:spcPct val="10000"/>
              </a:spcBef>
            </a:pPr>
            <a:r>
              <a:rPr lang="en-US" sz="1600" dirty="0">
                <a:latin typeface="Helvetica" charset="0"/>
                <a:ea typeface="MS PGothic" charset="0"/>
              </a:rPr>
              <a:t>Simply writing to display memory (also called the </a:t>
            </a:r>
            <a:r>
              <a:rPr lang="ja-JP" altLang="en-US" sz="1600" dirty="0">
                <a:latin typeface="Helvetica" charset="0"/>
                <a:ea typeface="MS PGothic" charset="0"/>
              </a:rPr>
              <a:t>“</a:t>
            </a:r>
            <a:r>
              <a:rPr lang="en-US" altLang="ja-JP" sz="1600" dirty="0">
                <a:latin typeface="Helvetica" charset="0"/>
                <a:ea typeface="MS PGothic" charset="0"/>
              </a:rPr>
              <a:t>frame buffer</a:t>
            </a:r>
            <a:r>
              <a:rPr lang="ja-JP" altLang="en-US" sz="1600" dirty="0">
                <a:latin typeface="Helvetica" charset="0"/>
                <a:ea typeface="MS PGothic" charset="0"/>
              </a:rPr>
              <a:t>”</a:t>
            </a:r>
            <a:r>
              <a:rPr lang="en-US" altLang="ja-JP" sz="1600" dirty="0">
                <a:latin typeface="Helvetica" charset="0"/>
                <a:ea typeface="MS PGothic" charset="0"/>
              </a:rPr>
              <a:t>) changes image on screen</a:t>
            </a:r>
          </a:p>
          <a:p>
            <a:pPr lvl="2">
              <a:lnSpc>
                <a:spcPct val="100000"/>
              </a:lnSpc>
              <a:spcBef>
                <a:spcPct val="10000"/>
              </a:spcBef>
            </a:pPr>
            <a:r>
              <a:rPr lang="en-US" sz="1400" dirty="0" err="1">
                <a:latin typeface="Helvetica" charset="0"/>
                <a:ea typeface="MS PGothic" charset="0"/>
              </a:rPr>
              <a:t>Addr</a:t>
            </a:r>
            <a:r>
              <a:rPr lang="en-US" sz="1400" dirty="0">
                <a:latin typeface="Helvetica" charset="0"/>
                <a:ea typeface="MS PGothic" charset="0"/>
              </a:rPr>
              <a:t>: 0x8000F000—0x8000FFFF</a:t>
            </a:r>
          </a:p>
          <a:p>
            <a:pPr lvl="1">
              <a:lnSpc>
                <a:spcPct val="100000"/>
              </a:lnSpc>
              <a:spcBef>
                <a:spcPct val="10000"/>
              </a:spcBef>
            </a:pPr>
            <a:r>
              <a:rPr lang="en-US" sz="1600" dirty="0">
                <a:latin typeface="Helvetica" charset="0"/>
                <a:ea typeface="MS PGothic" charset="0"/>
              </a:rPr>
              <a:t>Writing graphics description to command-queue area </a:t>
            </a:r>
          </a:p>
          <a:p>
            <a:pPr lvl="2">
              <a:lnSpc>
                <a:spcPct val="100000"/>
              </a:lnSpc>
              <a:spcBef>
                <a:spcPct val="10000"/>
              </a:spcBef>
            </a:pPr>
            <a:r>
              <a:rPr lang="en-US" sz="1400" dirty="0">
                <a:latin typeface="Helvetica" charset="0"/>
                <a:ea typeface="MS PGothic" charset="0"/>
              </a:rPr>
              <a:t>Say enter a set of triangles that describe some scene</a:t>
            </a:r>
          </a:p>
          <a:p>
            <a:pPr lvl="2">
              <a:lnSpc>
                <a:spcPct val="100000"/>
              </a:lnSpc>
              <a:spcBef>
                <a:spcPct val="10000"/>
              </a:spcBef>
            </a:pPr>
            <a:r>
              <a:rPr lang="en-US" sz="1400" dirty="0" err="1">
                <a:latin typeface="Helvetica" charset="0"/>
                <a:ea typeface="MS PGothic" charset="0"/>
              </a:rPr>
              <a:t>Addr</a:t>
            </a:r>
            <a:r>
              <a:rPr lang="en-US" sz="1400" dirty="0">
                <a:latin typeface="Helvetica" charset="0"/>
                <a:ea typeface="MS PGothic" charset="0"/>
              </a:rPr>
              <a:t>: 0x80010000—0x8001FFFF</a:t>
            </a:r>
          </a:p>
          <a:p>
            <a:pPr lvl="1">
              <a:lnSpc>
                <a:spcPct val="100000"/>
              </a:lnSpc>
              <a:spcBef>
                <a:spcPct val="10000"/>
              </a:spcBef>
            </a:pPr>
            <a:r>
              <a:rPr lang="en-US" sz="1600" dirty="0">
                <a:latin typeface="Helvetica" charset="0"/>
                <a:ea typeface="MS PGothic" charset="0"/>
              </a:rPr>
              <a:t>Writing to the command register may cause on-board graphics hardware to do something</a:t>
            </a:r>
          </a:p>
          <a:p>
            <a:pPr lvl="2">
              <a:lnSpc>
                <a:spcPct val="100000"/>
              </a:lnSpc>
              <a:spcBef>
                <a:spcPct val="10000"/>
              </a:spcBef>
            </a:pPr>
            <a:r>
              <a:rPr lang="en-US" sz="1400" dirty="0">
                <a:latin typeface="Helvetica" charset="0"/>
                <a:ea typeface="MS PGothic" charset="0"/>
              </a:rPr>
              <a:t>Say render the above scene</a:t>
            </a:r>
          </a:p>
          <a:p>
            <a:pPr lvl="2">
              <a:lnSpc>
                <a:spcPct val="100000"/>
              </a:lnSpc>
              <a:spcBef>
                <a:spcPct val="10000"/>
              </a:spcBef>
            </a:pPr>
            <a:r>
              <a:rPr lang="en-US" sz="1400" dirty="0" err="1">
                <a:latin typeface="Helvetica" charset="0"/>
                <a:ea typeface="MS PGothic" charset="0"/>
              </a:rPr>
              <a:t>Addr</a:t>
            </a:r>
            <a:r>
              <a:rPr lang="en-US" sz="1400" dirty="0">
                <a:latin typeface="Helvetica" charset="0"/>
                <a:ea typeface="MS PGothic" charset="0"/>
              </a:rPr>
              <a:t>: 0x0007F004</a:t>
            </a:r>
          </a:p>
          <a:p>
            <a:pPr>
              <a:lnSpc>
                <a:spcPct val="100000"/>
              </a:lnSpc>
              <a:spcBef>
                <a:spcPct val="10000"/>
              </a:spcBef>
            </a:pPr>
            <a:r>
              <a:rPr lang="en-US" sz="2400" dirty="0">
                <a:latin typeface="Helvetica" charset="0"/>
                <a:ea typeface="MS PGothic" charset="0"/>
              </a:rPr>
              <a:t>Can protect with address translation</a:t>
            </a:r>
          </a:p>
        </p:txBody>
      </p:sp>
      <p:pic>
        <p:nvPicPr>
          <p:cNvPr id="655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263" y="4952936"/>
            <a:ext cx="11842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18"/>
          <p:cNvGrpSpPr>
            <a:grpSpLocks/>
          </p:cNvGrpSpPr>
          <p:nvPr/>
        </p:nvGrpSpPr>
        <p:grpSpPr bwMode="auto">
          <a:xfrm>
            <a:off x="5849938" y="908050"/>
            <a:ext cx="3254375" cy="5207000"/>
            <a:chOff x="3685" y="572"/>
            <a:chExt cx="2050" cy="3280"/>
          </a:xfrm>
        </p:grpSpPr>
        <p:sp>
          <p:nvSpPr>
            <p:cNvPr id="65541" name="Rectangle 5"/>
            <p:cNvSpPr>
              <a:spLocks noChangeArrowheads="1"/>
            </p:cNvSpPr>
            <p:nvPr/>
          </p:nvSpPr>
          <p:spPr bwMode="auto">
            <a:xfrm>
              <a:off x="4556" y="572"/>
              <a:ext cx="768" cy="2736"/>
            </a:xfrm>
            <a:prstGeom prst="rect">
              <a:avLst/>
            </a:prstGeom>
            <a:solidFill>
              <a:srgbClr val="FF66CC"/>
            </a:solidFill>
            <a:ln w="38100">
              <a:solidFill>
                <a:schemeClr val="tx1"/>
              </a:solidFill>
              <a:miter lim="800000"/>
              <a:headEnd/>
              <a:tailEnd/>
            </a:ln>
          </p:spPr>
          <p:txBody>
            <a:bodyPr wrap="none" lIns="90478" tIns="44445" rIns="90478" bIns="44445" anchor="ctr"/>
            <a:lstStyle/>
            <a:p>
              <a:endParaRPr lang="en-US">
                <a:latin typeface="Helvetica" charset="0"/>
              </a:endParaRPr>
            </a:p>
          </p:txBody>
        </p:sp>
        <p:sp>
          <p:nvSpPr>
            <p:cNvPr id="65542" name="Rectangle 6"/>
            <p:cNvSpPr>
              <a:spLocks noChangeArrowheads="1"/>
            </p:cNvSpPr>
            <p:nvPr/>
          </p:nvSpPr>
          <p:spPr bwMode="auto">
            <a:xfrm>
              <a:off x="4556" y="1340"/>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Display</a:t>
              </a:r>
            </a:p>
            <a:p>
              <a:pPr marL="228600" indent="-228600">
                <a:spcBef>
                  <a:spcPct val="0"/>
                </a:spcBef>
              </a:pPr>
              <a:r>
                <a:rPr lang="en-US" sz="1800">
                  <a:latin typeface="Helvetica" charset="0"/>
                </a:rPr>
                <a:t>Memory</a:t>
              </a:r>
            </a:p>
          </p:txBody>
        </p:sp>
        <p:sp>
          <p:nvSpPr>
            <p:cNvPr id="65543" name="Text Box 7"/>
            <p:cNvSpPr txBox="1">
              <a:spLocks noChangeArrowheads="1"/>
            </p:cNvSpPr>
            <p:nvPr/>
          </p:nvSpPr>
          <p:spPr bwMode="auto">
            <a:xfrm>
              <a:off x="3685" y="1856"/>
              <a:ext cx="8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0x8000F000</a:t>
              </a:r>
            </a:p>
          </p:txBody>
        </p:sp>
        <p:sp>
          <p:nvSpPr>
            <p:cNvPr id="65544" name="Text Box 8"/>
            <p:cNvSpPr txBox="1">
              <a:spLocks noChangeArrowheads="1"/>
            </p:cNvSpPr>
            <p:nvPr/>
          </p:nvSpPr>
          <p:spPr bwMode="auto">
            <a:xfrm>
              <a:off x="3689" y="1328"/>
              <a:ext cx="83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0x80010000</a:t>
              </a:r>
            </a:p>
          </p:txBody>
        </p:sp>
        <p:sp>
          <p:nvSpPr>
            <p:cNvPr id="65545" name="Text Box 9"/>
            <p:cNvSpPr txBox="1">
              <a:spLocks noChangeArrowheads="1"/>
            </p:cNvSpPr>
            <p:nvPr/>
          </p:nvSpPr>
          <p:spPr bwMode="auto">
            <a:xfrm>
              <a:off x="4145" y="3404"/>
              <a:ext cx="159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a:latin typeface="Helvetica" charset="0"/>
                </a:rPr>
                <a:t>Physical Address</a:t>
              </a:r>
            </a:p>
            <a:p>
              <a:r>
                <a:rPr lang="en-US">
                  <a:latin typeface="Helvetica" charset="0"/>
                </a:rPr>
                <a:t>Space</a:t>
              </a:r>
            </a:p>
          </p:txBody>
        </p:sp>
        <p:sp>
          <p:nvSpPr>
            <p:cNvPr id="65546" name="Rectangle 10"/>
            <p:cNvSpPr>
              <a:spLocks noChangeArrowheads="1"/>
            </p:cNvSpPr>
            <p:nvPr/>
          </p:nvSpPr>
          <p:spPr bwMode="auto">
            <a:xfrm>
              <a:off x="4556" y="2588"/>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Status</a:t>
              </a:r>
            </a:p>
          </p:txBody>
        </p:sp>
        <p:sp>
          <p:nvSpPr>
            <p:cNvPr id="65547" name="Text Box 11"/>
            <p:cNvSpPr txBox="1">
              <a:spLocks noChangeArrowheads="1"/>
            </p:cNvSpPr>
            <p:nvPr/>
          </p:nvSpPr>
          <p:spPr bwMode="auto">
            <a:xfrm>
              <a:off x="3686" y="2600"/>
              <a:ext cx="8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0x0007F000</a:t>
              </a:r>
            </a:p>
          </p:txBody>
        </p:sp>
        <p:sp>
          <p:nvSpPr>
            <p:cNvPr id="65548" name="Rectangle 12"/>
            <p:cNvSpPr>
              <a:spLocks noChangeArrowheads="1"/>
            </p:cNvSpPr>
            <p:nvPr/>
          </p:nvSpPr>
          <p:spPr bwMode="auto">
            <a:xfrm>
              <a:off x="4556" y="2396"/>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Command</a:t>
              </a:r>
            </a:p>
          </p:txBody>
        </p:sp>
        <p:sp>
          <p:nvSpPr>
            <p:cNvPr id="65549" name="Text Box 13"/>
            <p:cNvSpPr txBox="1">
              <a:spLocks noChangeArrowheads="1"/>
            </p:cNvSpPr>
            <p:nvPr/>
          </p:nvSpPr>
          <p:spPr bwMode="auto">
            <a:xfrm>
              <a:off x="3686" y="2408"/>
              <a:ext cx="8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0x0007F004</a:t>
              </a:r>
            </a:p>
          </p:txBody>
        </p:sp>
        <p:sp>
          <p:nvSpPr>
            <p:cNvPr id="65550" name="Rectangle 15"/>
            <p:cNvSpPr>
              <a:spLocks noChangeArrowheads="1"/>
            </p:cNvSpPr>
            <p:nvPr/>
          </p:nvSpPr>
          <p:spPr bwMode="auto">
            <a:xfrm>
              <a:off x="4556" y="768"/>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Graphics</a:t>
              </a:r>
            </a:p>
            <a:p>
              <a:pPr marL="228600" indent="-228600">
                <a:spcBef>
                  <a:spcPct val="0"/>
                </a:spcBef>
              </a:pPr>
              <a:r>
                <a:rPr lang="en-US" sz="1800">
                  <a:latin typeface="Helvetica" charset="0"/>
                </a:rPr>
                <a:t>Command</a:t>
              </a:r>
            </a:p>
            <a:p>
              <a:pPr marL="228600" indent="-228600">
                <a:spcBef>
                  <a:spcPct val="0"/>
                </a:spcBef>
              </a:pPr>
              <a:r>
                <a:rPr lang="en-US" sz="1800">
                  <a:latin typeface="Helvetica" charset="0"/>
                </a:rPr>
                <a:t>Queue</a:t>
              </a:r>
            </a:p>
          </p:txBody>
        </p:sp>
        <p:sp>
          <p:nvSpPr>
            <p:cNvPr id="65551" name="Text Box 16"/>
            <p:cNvSpPr txBox="1">
              <a:spLocks noChangeArrowheads="1"/>
            </p:cNvSpPr>
            <p:nvPr/>
          </p:nvSpPr>
          <p:spPr bwMode="auto">
            <a:xfrm>
              <a:off x="3697" y="732"/>
              <a:ext cx="83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0x80020000</a:t>
              </a:r>
            </a:p>
          </p:txBody>
        </p:sp>
      </p:grpSp>
    </p:spTree>
    <p:extLst>
      <p:ext uri="{BB962C8B-B14F-4D97-AF65-F5344CB8AC3E}">
        <p14:creationId xmlns:p14="http://schemas.microsoft.com/office/powerpoint/2010/main" val="83546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8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889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457200" y="266700"/>
            <a:ext cx="8534400" cy="533400"/>
          </a:xfrm>
        </p:spPr>
        <p:txBody>
          <a:bodyPr>
            <a:normAutofit fontScale="90000"/>
          </a:bodyPr>
          <a:lstStyle/>
          <a:p>
            <a:r>
              <a:rPr lang="en-US" dirty="0">
                <a:latin typeface="Helvetica" charset="0"/>
                <a:ea typeface="MS PGothic" charset="0"/>
              </a:rPr>
              <a:t>Transferring Data To/From Controller</a:t>
            </a:r>
          </a:p>
        </p:txBody>
      </p:sp>
      <p:sp>
        <p:nvSpPr>
          <p:cNvPr id="841731" name="Rectangle 3"/>
          <p:cNvSpPr>
            <a:spLocks noGrp="1" noChangeArrowheads="1"/>
          </p:cNvSpPr>
          <p:nvPr>
            <p:ph type="body" idx="1"/>
          </p:nvPr>
        </p:nvSpPr>
        <p:spPr>
          <a:xfrm>
            <a:off x="152400" y="873166"/>
            <a:ext cx="8686800" cy="5105400"/>
          </a:xfrm>
        </p:spPr>
        <p:txBody>
          <a:bodyPr>
            <a:normAutofit/>
          </a:bodyPr>
          <a:lstStyle/>
          <a:p>
            <a:pPr>
              <a:lnSpc>
                <a:spcPct val="80000"/>
              </a:lnSpc>
              <a:spcBef>
                <a:spcPct val="5000"/>
              </a:spcBef>
            </a:pPr>
            <a:r>
              <a:rPr lang="en-US" sz="2000" dirty="0">
                <a:solidFill>
                  <a:schemeClr val="hlink"/>
                </a:solidFill>
                <a:latin typeface="Helvetica" charset="0"/>
                <a:ea typeface="MS PGothic" charset="0"/>
              </a:rPr>
              <a:t>Programmed I/O:</a:t>
            </a:r>
          </a:p>
          <a:p>
            <a:pPr lvl="1">
              <a:lnSpc>
                <a:spcPct val="80000"/>
              </a:lnSpc>
              <a:spcBef>
                <a:spcPct val="5000"/>
              </a:spcBef>
            </a:pPr>
            <a:r>
              <a:rPr lang="en-US" sz="1800" dirty="0">
                <a:latin typeface="Helvetica" charset="0"/>
                <a:ea typeface="MS PGothic" charset="0"/>
              </a:rPr>
              <a:t>Each byte transferred via processor in/out or load/store</a:t>
            </a:r>
          </a:p>
          <a:p>
            <a:pPr lvl="1">
              <a:lnSpc>
                <a:spcPct val="80000"/>
              </a:lnSpc>
              <a:spcBef>
                <a:spcPct val="5000"/>
              </a:spcBef>
            </a:pPr>
            <a:r>
              <a:rPr lang="en-US" sz="1800" dirty="0">
                <a:latin typeface="Helvetica" charset="0"/>
                <a:ea typeface="MS PGothic" charset="0"/>
              </a:rPr>
              <a:t>Pro: Simple hardware, easy to program</a:t>
            </a:r>
          </a:p>
          <a:p>
            <a:pPr lvl="1">
              <a:lnSpc>
                <a:spcPct val="80000"/>
              </a:lnSpc>
              <a:spcBef>
                <a:spcPct val="5000"/>
              </a:spcBef>
            </a:pPr>
            <a:r>
              <a:rPr lang="en-US" sz="1800" dirty="0">
                <a:latin typeface="Helvetica" charset="0"/>
                <a:ea typeface="MS PGothic" charset="0"/>
              </a:rPr>
              <a:t>Con: Consumes processor cycles </a:t>
            </a:r>
            <a:r>
              <a:rPr lang="en-US" sz="1800" dirty="0">
                <a:latin typeface="Helvetica" charset="0"/>
                <a:ea typeface="MS PGothic" charset="0"/>
                <a:sym typeface="Symbol" charset="0"/>
              </a:rPr>
              <a:t>proportional to data size</a:t>
            </a:r>
            <a:endParaRPr lang="el-GR" sz="1800" dirty="0">
              <a:latin typeface="Helvetica" charset="0"/>
              <a:ea typeface="MS PGothic" charset="0"/>
              <a:sym typeface="Symbol" charset="0"/>
            </a:endParaRPr>
          </a:p>
          <a:p>
            <a:pPr>
              <a:lnSpc>
                <a:spcPct val="80000"/>
              </a:lnSpc>
              <a:spcBef>
                <a:spcPct val="5000"/>
              </a:spcBef>
            </a:pPr>
            <a:r>
              <a:rPr lang="en-US" sz="2000" dirty="0">
                <a:solidFill>
                  <a:schemeClr val="hlink"/>
                </a:solidFill>
                <a:latin typeface="Helvetica" charset="0"/>
                <a:ea typeface="MS PGothic" charset="0"/>
              </a:rPr>
              <a:t>Direct Memory Access:</a:t>
            </a:r>
          </a:p>
          <a:p>
            <a:pPr lvl="1">
              <a:lnSpc>
                <a:spcPct val="80000"/>
              </a:lnSpc>
              <a:spcBef>
                <a:spcPct val="5000"/>
              </a:spcBef>
            </a:pPr>
            <a:r>
              <a:rPr lang="en-US" sz="1800" dirty="0">
                <a:latin typeface="Helvetica" charset="0"/>
                <a:ea typeface="MS PGothic" charset="0"/>
              </a:rPr>
              <a:t>Give controller access to memory bus</a:t>
            </a:r>
          </a:p>
          <a:p>
            <a:pPr lvl="1">
              <a:lnSpc>
                <a:spcPct val="80000"/>
              </a:lnSpc>
              <a:spcBef>
                <a:spcPct val="5000"/>
              </a:spcBef>
            </a:pPr>
            <a:r>
              <a:rPr lang="en-US" sz="1800" dirty="0">
                <a:latin typeface="Helvetica" charset="0"/>
                <a:ea typeface="MS PGothic" charset="0"/>
              </a:rPr>
              <a:t>Ask it to transfer </a:t>
            </a:r>
            <a:r>
              <a:rPr lang="en-US" sz="1800" dirty="0" smtClean="0">
                <a:latin typeface="Helvetica" charset="0"/>
                <a:ea typeface="MS PGothic" charset="0"/>
              </a:rPr>
              <a:t>data blocks </a:t>
            </a:r>
            <a:r>
              <a:rPr lang="en-US" sz="1800" dirty="0">
                <a:latin typeface="Helvetica" charset="0"/>
                <a:ea typeface="MS PGothic" charset="0"/>
              </a:rPr>
              <a:t>to/from memory directly</a:t>
            </a:r>
          </a:p>
          <a:p>
            <a:pPr>
              <a:lnSpc>
                <a:spcPct val="80000"/>
              </a:lnSpc>
              <a:spcBef>
                <a:spcPct val="5000"/>
              </a:spcBef>
            </a:pPr>
            <a:r>
              <a:rPr lang="en-US" sz="2000" dirty="0">
                <a:latin typeface="Helvetica" charset="0"/>
                <a:ea typeface="MS PGothic" charset="0"/>
              </a:rPr>
              <a:t>Sample interaction with DMA controller (from </a:t>
            </a:r>
            <a:r>
              <a:rPr lang="en-US" sz="2000" dirty="0" smtClean="0">
                <a:latin typeface="Helvetica" charset="0"/>
                <a:ea typeface="MS PGothic" charset="0"/>
              </a:rPr>
              <a:t>OSC</a:t>
            </a:r>
            <a:r>
              <a:rPr lang="en-US" sz="2000" dirty="0" smtClean="0">
                <a:latin typeface="Helvetica" charset="0"/>
                <a:ea typeface="MS PGothic" charset="0"/>
              </a:rPr>
              <a:t>)</a:t>
            </a:r>
            <a:r>
              <a:rPr lang="en-US" sz="2000" dirty="0">
                <a:latin typeface="Helvetica" charset="0"/>
                <a:ea typeface="MS PGothic" charset="0"/>
              </a:rPr>
              <a:t>:</a:t>
            </a:r>
          </a:p>
        </p:txBody>
      </p:sp>
      <p:pic>
        <p:nvPicPr>
          <p:cNvPr id="841732" name="Picture 4"/>
          <p:cNvPicPr>
            <a:picLocks noChangeAspect="1" noChangeArrowheads="1"/>
          </p:cNvPicPr>
          <p:nvPr/>
        </p:nvPicPr>
        <p:blipFill>
          <a:blip r:embed="rId3">
            <a:extLst>
              <a:ext uri="{28A0092B-C50C-407E-A947-70E740481C1C}">
                <a14:useLocalDpi xmlns:a14="http://schemas.microsoft.com/office/drawing/2010/main" val="0"/>
              </a:ext>
            </a:extLst>
          </a:blip>
          <a:srcRect l="464" t="5923" r="464" b="5925"/>
          <a:stretch>
            <a:fillRect/>
          </a:stretch>
        </p:blipFill>
        <p:spPr bwMode="auto">
          <a:xfrm>
            <a:off x="3214674" y="3133811"/>
            <a:ext cx="5715000" cy="381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Freeform 1"/>
          <p:cNvSpPr/>
          <p:nvPr/>
        </p:nvSpPr>
        <p:spPr>
          <a:xfrm>
            <a:off x="4700387" y="4750747"/>
            <a:ext cx="3664207" cy="1054563"/>
          </a:xfrm>
          <a:custGeom>
            <a:avLst/>
            <a:gdLst>
              <a:gd name="connsiteX0" fmla="*/ 64376 w 3664207"/>
              <a:gd name="connsiteY0" fmla="*/ 1054563 h 1054563"/>
              <a:gd name="connsiteX1" fmla="*/ 102570 w 3664207"/>
              <a:gd name="connsiteY1" fmla="*/ 624894 h 1054563"/>
              <a:gd name="connsiteX2" fmla="*/ 1028787 w 3664207"/>
              <a:gd name="connsiteY2" fmla="*/ 605797 h 1054563"/>
              <a:gd name="connsiteX3" fmla="*/ 1305697 w 3664207"/>
              <a:gd name="connsiteY3" fmla="*/ 147483 h 1054563"/>
              <a:gd name="connsiteX4" fmla="*/ 1697190 w 3664207"/>
              <a:gd name="connsiteY4" fmla="*/ 13809 h 1054563"/>
              <a:gd name="connsiteX5" fmla="*/ 3664207 w 3664207"/>
              <a:gd name="connsiteY5" fmla="*/ 4260 h 105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4207" h="1054563">
                <a:moveTo>
                  <a:pt x="64376" y="1054563"/>
                </a:moveTo>
                <a:cubicBezTo>
                  <a:pt x="3105" y="877125"/>
                  <a:pt x="-58165" y="699688"/>
                  <a:pt x="102570" y="624894"/>
                </a:cubicBezTo>
                <a:cubicBezTo>
                  <a:pt x="263305" y="550100"/>
                  <a:pt x="828266" y="685365"/>
                  <a:pt x="1028787" y="605797"/>
                </a:cubicBezTo>
                <a:cubicBezTo>
                  <a:pt x="1229308" y="526229"/>
                  <a:pt x="1194297" y="246148"/>
                  <a:pt x="1305697" y="147483"/>
                </a:cubicBezTo>
                <a:cubicBezTo>
                  <a:pt x="1417097" y="48818"/>
                  <a:pt x="1304105" y="37679"/>
                  <a:pt x="1697190" y="13809"/>
                </a:cubicBezTo>
                <a:cubicBezTo>
                  <a:pt x="2090275" y="-10062"/>
                  <a:pt x="3664207" y="4260"/>
                  <a:pt x="3664207" y="4260"/>
                </a:cubicBezTo>
              </a:path>
            </a:pathLst>
          </a:custGeom>
          <a:ln>
            <a:solidFill>
              <a:srgbClr val="FF0000"/>
            </a:solidFill>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ectangle 2"/>
          <p:cNvSpPr/>
          <p:nvPr/>
        </p:nvSpPr>
        <p:spPr>
          <a:xfrm>
            <a:off x="5013027" y="4750747"/>
            <a:ext cx="248264" cy="147483"/>
          </a:xfrm>
          <a:prstGeom prst="rect">
            <a:avLst/>
          </a:prstGeom>
          <a:solidFill>
            <a:srgbClr val="FFFFF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012643" y="4903147"/>
            <a:ext cx="248264" cy="147483"/>
          </a:xfrm>
          <a:prstGeom prst="rect">
            <a:avLst/>
          </a:prstGeom>
          <a:solidFill>
            <a:srgbClr val="FFFFFF"/>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5414069" y="3580578"/>
            <a:ext cx="1241321" cy="11701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07990" y="4687703"/>
            <a:ext cx="453970" cy="430887"/>
          </a:xfrm>
          <a:prstGeom prst="rect">
            <a:avLst/>
          </a:prstGeom>
          <a:noFill/>
        </p:spPr>
        <p:txBody>
          <a:bodyPr wrap="none" rtlCol="0">
            <a:spAutoFit/>
          </a:bodyPr>
          <a:lstStyle/>
          <a:p>
            <a:pPr algn="ctr"/>
            <a:r>
              <a:rPr lang="en-US" sz="1100" dirty="0" err="1">
                <a:solidFill>
                  <a:srgbClr val="FF0000"/>
                </a:solidFill>
              </a:rPr>
              <a:t>a</a:t>
            </a:r>
            <a:r>
              <a:rPr lang="en-US" sz="1100" dirty="0" err="1" smtClean="0">
                <a:solidFill>
                  <a:srgbClr val="FF0000"/>
                </a:solidFill>
              </a:rPr>
              <a:t>ddr</a:t>
            </a:r>
            <a:endParaRPr lang="en-US" sz="1100" dirty="0" smtClean="0">
              <a:solidFill>
                <a:srgbClr val="FF0000"/>
              </a:solidFill>
            </a:endParaRPr>
          </a:p>
          <a:p>
            <a:pPr algn="ctr"/>
            <a:r>
              <a:rPr lang="en-US" sz="1100" dirty="0" err="1" smtClean="0">
                <a:solidFill>
                  <a:srgbClr val="FF0000"/>
                </a:solidFill>
              </a:rPr>
              <a:t>len</a:t>
            </a:r>
            <a:endParaRPr lang="en-US" sz="1100" dirty="0">
              <a:solidFill>
                <a:srgbClr val="FF0000"/>
              </a:solidFill>
            </a:endParaRPr>
          </a:p>
        </p:txBody>
      </p:sp>
    </p:spTree>
    <p:extLst>
      <p:ext uri="{BB962C8B-B14F-4D97-AF65-F5344CB8AC3E}">
        <p14:creationId xmlns:p14="http://schemas.microsoft.com/office/powerpoint/2010/main" val="353098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 calcmode="lin" valueType="num">
                                      <p:cBhvr additive="base">
                                        <p:cTn id="7" dur="500" fill="hold"/>
                                        <p:tgtEl>
                                          <p:spTgt spid="841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173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841731">
                                            <p:txEl>
                                              <p:pRg st="1" end="1"/>
                                            </p:txEl>
                                          </p:spTgt>
                                        </p:tgtEl>
                                        <p:attrNameLst>
                                          <p:attrName>style.visibility</p:attrName>
                                        </p:attrNameLst>
                                      </p:cBhvr>
                                      <p:to>
                                        <p:strVal val="visible"/>
                                      </p:to>
                                    </p:set>
                                    <p:anim calcmode="lin" valueType="num">
                                      <p:cBhvr additive="base">
                                        <p:cTn id="11" dur="500" fill="hold"/>
                                        <p:tgtEl>
                                          <p:spTgt spid="8417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173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 calcmode="lin" valueType="num">
                                      <p:cBhvr additive="base">
                                        <p:cTn id="17" dur="500" fill="hold"/>
                                        <p:tgtEl>
                                          <p:spTgt spid="8417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1731">
                                            <p:txEl>
                                              <p:pRg st="2" end="2"/>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841731">
                                            <p:txEl>
                                              <p:pRg st="3" end="3"/>
                                            </p:txEl>
                                          </p:spTgt>
                                        </p:tgtEl>
                                        <p:attrNameLst>
                                          <p:attrName>style.visibility</p:attrName>
                                        </p:attrNameLst>
                                      </p:cBhvr>
                                      <p:to>
                                        <p:strVal val="visible"/>
                                      </p:to>
                                    </p:set>
                                    <p:anim calcmode="lin" valueType="num">
                                      <p:cBhvr additive="base">
                                        <p:cTn id="21" dur="500" fill="hold"/>
                                        <p:tgtEl>
                                          <p:spTgt spid="8417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4173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841731">
                                            <p:txEl>
                                              <p:pRg st="4" end="4"/>
                                            </p:txEl>
                                          </p:spTgt>
                                        </p:tgtEl>
                                        <p:attrNameLst>
                                          <p:attrName>style.visibility</p:attrName>
                                        </p:attrNameLst>
                                      </p:cBhvr>
                                      <p:to>
                                        <p:strVal val="visible"/>
                                      </p:to>
                                    </p:set>
                                    <p:anim calcmode="lin" valueType="num">
                                      <p:cBhvr additive="base">
                                        <p:cTn id="27" dur="500" fill="hold"/>
                                        <p:tgtEl>
                                          <p:spTgt spid="8417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41731">
                                            <p:txEl>
                                              <p:pRg st="4" end="4"/>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841731">
                                            <p:txEl>
                                              <p:pRg st="5" end="5"/>
                                            </p:txEl>
                                          </p:spTgt>
                                        </p:tgtEl>
                                        <p:attrNameLst>
                                          <p:attrName>style.visibility</p:attrName>
                                        </p:attrNameLst>
                                      </p:cBhvr>
                                      <p:to>
                                        <p:strVal val="visible"/>
                                      </p:to>
                                    </p:set>
                                    <p:anim calcmode="lin" valueType="num">
                                      <p:cBhvr additive="base">
                                        <p:cTn id="31" dur="500" fill="hold"/>
                                        <p:tgtEl>
                                          <p:spTgt spid="8417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1731">
                                            <p:txEl>
                                              <p:pRg st="5" end="5"/>
                                            </p:tx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841731">
                                            <p:txEl>
                                              <p:pRg st="6" end="6"/>
                                            </p:txEl>
                                          </p:spTgt>
                                        </p:tgtEl>
                                        <p:attrNameLst>
                                          <p:attrName>style.visibility</p:attrName>
                                        </p:attrNameLst>
                                      </p:cBhvr>
                                      <p:to>
                                        <p:strVal val="visible"/>
                                      </p:to>
                                    </p:set>
                                    <p:anim calcmode="lin" valueType="num">
                                      <p:cBhvr additive="base">
                                        <p:cTn id="35" dur="500" fill="hold"/>
                                        <p:tgtEl>
                                          <p:spTgt spid="84173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4173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841731">
                                            <p:txEl>
                                              <p:pRg st="7" end="7"/>
                                            </p:txEl>
                                          </p:spTgt>
                                        </p:tgtEl>
                                        <p:attrNameLst>
                                          <p:attrName>style.visibility</p:attrName>
                                        </p:attrNameLst>
                                      </p:cBhvr>
                                      <p:to>
                                        <p:strVal val="visible"/>
                                      </p:to>
                                    </p:set>
                                    <p:anim calcmode="lin" valueType="num">
                                      <p:cBhvr additive="base">
                                        <p:cTn id="41" dur="500" fill="hold"/>
                                        <p:tgtEl>
                                          <p:spTgt spid="84173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41731">
                                            <p:txEl>
                                              <p:pRg st="7" end="7"/>
                                            </p:txEl>
                                          </p:spTgt>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841732"/>
                                        </p:tgtEl>
                                        <p:attrNameLst>
                                          <p:attrName>style.visibility</p:attrName>
                                        </p:attrNameLst>
                                      </p:cBhvr>
                                      <p:to>
                                        <p:strVal val="visible"/>
                                      </p:to>
                                    </p:set>
                                    <p:anim calcmode="lin" valueType="num">
                                      <p:cBhvr additive="base">
                                        <p:cTn id="45" dur="500" fill="hold"/>
                                        <p:tgtEl>
                                          <p:spTgt spid="841732"/>
                                        </p:tgtEl>
                                        <p:attrNameLst>
                                          <p:attrName>ppt_x</p:attrName>
                                        </p:attrNameLst>
                                      </p:cBhvr>
                                      <p:tavLst>
                                        <p:tav tm="0">
                                          <p:val>
                                            <p:strVal val="#ppt_x"/>
                                          </p:val>
                                        </p:tav>
                                        <p:tav tm="100000">
                                          <p:val>
                                            <p:strVal val="#ppt_x"/>
                                          </p:val>
                                        </p:tav>
                                      </p:tavLst>
                                    </p:anim>
                                    <p:anim calcmode="lin" valueType="num">
                                      <p:cBhvr additive="base">
                                        <p:cTn id="46" dur="500" fill="hold"/>
                                        <p:tgtEl>
                                          <p:spTgt spid="841732"/>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subTnLst>
                                    <p:set>
                                      <p:cBhvr override="childStyle">
                                        <p:cTn dur="1" fill="hold" display="0" masterRel="sameClick" afterEffect="1">
                                          <p:stCondLst>
                                            <p:cond evt="end" delay="0">
                                              <p:tn val="49"/>
                                            </p:cond>
                                          </p:stCondLst>
                                        </p:cTn>
                                        <p:tgtEl>
                                          <p:spTgt spid="5"/>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down)">
                                      <p:cBhvr>
                                        <p:cTn id="56"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1" grpId="0" build="p"/>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513784" y="246083"/>
            <a:ext cx="5440362" cy="503238"/>
          </a:xfrm>
          <a:noFill/>
        </p:spPr>
        <p:txBody>
          <a:bodyPr wrap="none" lIns="63500" tIns="25400" rIns="63500" bIns="25400" anchor="t">
            <a:spAutoFit/>
          </a:bodyPr>
          <a:lstStyle/>
          <a:p>
            <a:r>
              <a:rPr lang="en-US" dirty="0">
                <a:latin typeface="Helvetica" charset="0"/>
                <a:ea typeface="MS PGothic" charset="0"/>
              </a:rPr>
              <a:t>I/O Device Notifying the OS</a:t>
            </a:r>
          </a:p>
        </p:txBody>
      </p:sp>
      <p:sp>
        <p:nvSpPr>
          <p:cNvPr id="842755" name="Rectangle 3"/>
          <p:cNvSpPr>
            <a:spLocks noGrp="1" noChangeArrowheads="1"/>
          </p:cNvSpPr>
          <p:nvPr>
            <p:ph type="body" idx="1"/>
          </p:nvPr>
        </p:nvSpPr>
        <p:spPr>
          <a:xfrm>
            <a:off x="152400" y="894305"/>
            <a:ext cx="8686800" cy="6189900"/>
          </a:xfrm>
          <a:noFill/>
        </p:spPr>
        <p:txBody>
          <a:bodyPr lIns="63500" tIns="25400" rIns="63500" bIns="25400">
            <a:spAutoFit/>
          </a:bodyPr>
          <a:lstStyle/>
          <a:p>
            <a:pPr marL="203200" indent="-203200">
              <a:spcBef>
                <a:spcPct val="5000"/>
              </a:spcBef>
            </a:pPr>
            <a:r>
              <a:rPr lang="en-US" sz="2400" dirty="0">
                <a:latin typeface="Helvetica" charset="0"/>
                <a:ea typeface="MS PGothic" charset="0"/>
              </a:rPr>
              <a:t>The OS needs to know when:</a:t>
            </a:r>
          </a:p>
          <a:p>
            <a:pPr marL="508000" lvl="1" indent="-190500">
              <a:spcBef>
                <a:spcPct val="5000"/>
              </a:spcBef>
            </a:pPr>
            <a:r>
              <a:rPr lang="en-US" sz="2000" dirty="0">
                <a:latin typeface="Helvetica" charset="0"/>
                <a:ea typeface="MS PGothic" charset="0"/>
              </a:rPr>
              <a:t>The I/O device has completed an operation</a:t>
            </a:r>
          </a:p>
          <a:p>
            <a:pPr marL="508000" lvl="1" indent="-190500">
              <a:spcBef>
                <a:spcPct val="5000"/>
              </a:spcBef>
            </a:pPr>
            <a:r>
              <a:rPr lang="en-US" sz="2000" dirty="0">
                <a:latin typeface="Helvetica" charset="0"/>
                <a:ea typeface="MS PGothic" charset="0"/>
              </a:rPr>
              <a:t>The I/O operation has encountered an error</a:t>
            </a:r>
          </a:p>
          <a:p>
            <a:pPr marL="203200" indent="-203200">
              <a:spcBef>
                <a:spcPct val="5000"/>
              </a:spcBef>
            </a:pPr>
            <a:r>
              <a:rPr lang="en-US" sz="2400" dirty="0">
                <a:solidFill>
                  <a:schemeClr val="hlink"/>
                </a:solidFill>
                <a:latin typeface="Helvetica" charset="0"/>
                <a:ea typeface="MS PGothic" charset="0"/>
              </a:rPr>
              <a:t>I/O Interrupt:</a:t>
            </a:r>
          </a:p>
          <a:p>
            <a:pPr marL="508000" lvl="1" indent="-190500">
              <a:spcBef>
                <a:spcPct val="5000"/>
              </a:spcBef>
            </a:pPr>
            <a:r>
              <a:rPr lang="en-US" sz="2000" dirty="0">
                <a:latin typeface="Helvetica" charset="0"/>
                <a:ea typeface="MS PGothic" charset="0"/>
              </a:rPr>
              <a:t>Device generates an interrupt whenever it needs service</a:t>
            </a:r>
          </a:p>
          <a:p>
            <a:pPr marL="508000" lvl="1" indent="-190500">
              <a:spcBef>
                <a:spcPct val="5000"/>
              </a:spcBef>
            </a:pPr>
            <a:r>
              <a:rPr lang="en-US" sz="2000" dirty="0">
                <a:latin typeface="Helvetica" charset="0"/>
                <a:ea typeface="MS PGothic" charset="0"/>
              </a:rPr>
              <a:t>Pro: handles unpredictable events well</a:t>
            </a:r>
          </a:p>
          <a:p>
            <a:pPr marL="508000" lvl="1" indent="-190500">
              <a:spcBef>
                <a:spcPct val="5000"/>
              </a:spcBef>
            </a:pPr>
            <a:r>
              <a:rPr lang="en-US" sz="2000" dirty="0">
                <a:latin typeface="Helvetica" charset="0"/>
                <a:ea typeface="MS PGothic" charset="0"/>
              </a:rPr>
              <a:t>Con: interrupts relatively high overhead </a:t>
            </a:r>
          </a:p>
          <a:p>
            <a:pPr marL="203200" indent="-203200">
              <a:spcBef>
                <a:spcPct val="5000"/>
              </a:spcBef>
            </a:pPr>
            <a:r>
              <a:rPr lang="en-US" sz="2400" dirty="0">
                <a:solidFill>
                  <a:schemeClr val="hlink"/>
                </a:solidFill>
                <a:latin typeface="Helvetica" charset="0"/>
                <a:ea typeface="MS PGothic" charset="0"/>
              </a:rPr>
              <a:t>Polling:</a:t>
            </a:r>
          </a:p>
          <a:p>
            <a:pPr marL="508000" lvl="1" indent="-190500">
              <a:spcBef>
                <a:spcPct val="5000"/>
              </a:spcBef>
            </a:pPr>
            <a:r>
              <a:rPr lang="en-US" sz="2000" dirty="0">
                <a:latin typeface="Helvetica" charset="0"/>
                <a:ea typeface="MS PGothic" charset="0"/>
              </a:rPr>
              <a:t>OS periodically checks a device-specific status register</a:t>
            </a:r>
          </a:p>
          <a:p>
            <a:pPr marL="965200" lvl="2" indent="-342900">
              <a:spcBef>
                <a:spcPct val="5000"/>
              </a:spcBef>
            </a:pPr>
            <a:r>
              <a:rPr lang="en-US" sz="1800" dirty="0">
                <a:latin typeface="Helvetica" charset="0"/>
                <a:ea typeface="MS PGothic" charset="0"/>
              </a:rPr>
              <a:t>I/O device puts completion information in status register</a:t>
            </a:r>
          </a:p>
          <a:p>
            <a:pPr marL="508000" lvl="1" indent="-190500">
              <a:spcBef>
                <a:spcPct val="5000"/>
              </a:spcBef>
            </a:pPr>
            <a:r>
              <a:rPr lang="en-US" sz="2000" dirty="0">
                <a:latin typeface="Helvetica" charset="0"/>
                <a:ea typeface="MS PGothic" charset="0"/>
              </a:rPr>
              <a:t>Pro: low overhead</a:t>
            </a:r>
          </a:p>
          <a:p>
            <a:pPr marL="508000" lvl="1" indent="-190500">
              <a:spcBef>
                <a:spcPct val="5000"/>
              </a:spcBef>
            </a:pPr>
            <a:r>
              <a:rPr lang="en-US" sz="2000" dirty="0">
                <a:latin typeface="Helvetica" charset="0"/>
                <a:ea typeface="MS PGothic" charset="0"/>
              </a:rPr>
              <a:t>Con: may waste many cycles on polling if infrequent or unpredictable I/O operations</a:t>
            </a:r>
          </a:p>
          <a:p>
            <a:pPr marL="203200" indent="-203200">
              <a:spcBef>
                <a:spcPct val="5000"/>
              </a:spcBef>
            </a:pPr>
            <a:r>
              <a:rPr lang="en-US" sz="2400" dirty="0">
                <a:latin typeface="Helvetica" charset="0"/>
                <a:ea typeface="MS PGothic" charset="0"/>
              </a:rPr>
              <a:t>Actual devices combine both polling and interrupts</a:t>
            </a:r>
          </a:p>
          <a:p>
            <a:pPr marL="508000" lvl="1" indent="-190500">
              <a:spcBef>
                <a:spcPct val="5000"/>
              </a:spcBef>
            </a:pPr>
            <a:r>
              <a:rPr lang="en-US" sz="2000" dirty="0">
                <a:latin typeface="Helvetica" charset="0"/>
                <a:ea typeface="MS PGothic" charset="0"/>
              </a:rPr>
              <a:t>For instance – High-bandwidth network adapter: </a:t>
            </a:r>
          </a:p>
          <a:p>
            <a:pPr marL="965200" lvl="2" indent="-342900">
              <a:spcBef>
                <a:spcPct val="5000"/>
              </a:spcBef>
            </a:pPr>
            <a:r>
              <a:rPr lang="en-US" sz="1800" dirty="0">
                <a:latin typeface="Helvetica" charset="0"/>
                <a:ea typeface="MS PGothic" charset="0"/>
              </a:rPr>
              <a:t>Interrupt for first incoming packet</a:t>
            </a:r>
          </a:p>
          <a:p>
            <a:pPr marL="965200" lvl="2" indent="-342900">
              <a:spcBef>
                <a:spcPct val="5000"/>
              </a:spcBef>
            </a:pPr>
            <a:r>
              <a:rPr lang="en-US" sz="1800" dirty="0">
                <a:latin typeface="Helvetica" charset="0"/>
                <a:ea typeface="MS PGothic" charset="0"/>
              </a:rPr>
              <a:t>Poll for following packets until hardware queues are empty</a:t>
            </a:r>
          </a:p>
          <a:p>
            <a:pPr marL="965200" lvl="2" indent="-342900">
              <a:spcBef>
                <a:spcPct val="5000"/>
              </a:spcBef>
            </a:pPr>
            <a:endParaRPr lang="en-US" sz="1800" dirty="0">
              <a:latin typeface="Helvetica" charset="0"/>
              <a:ea typeface="MS PGothic" charset="0"/>
            </a:endParaRPr>
          </a:p>
        </p:txBody>
      </p:sp>
    </p:spTree>
    <p:extLst>
      <p:ext uri="{BB962C8B-B14F-4D97-AF65-F5344CB8AC3E}">
        <p14:creationId xmlns:p14="http://schemas.microsoft.com/office/powerpoint/2010/main" val="2783237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27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2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2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2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27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275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275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27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275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275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27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atin typeface="Helvetica" charset="0"/>
                <a:ea typeface="MS PGothic" charset="0"/>
              </a:rPr>
              <a:t>What is the Role of I/O?</a:t>
            </a:r>
          </a:p>
        </p:txBody>
      </p:sp>
      <p:sp>
        <p:nvSpPr>
          <p:cNvPr id="27650" name="Rectangle 3"/>
          <p:cNvSpPr>
            <a:spLocks noGrp="1" noChangeArrowheads="1"/>
          </p:cNvSpPr>
          <p:nvPr>
            <p:ph type="body" idx="1"/>
          </p:nvPr>
        </p:nvSpPr>
        <p:spPr>
          <a:xfrm>
            <a:off x="76200" y="1143000"/>
            <a:ext cx="8915400" cy="4495800"/>
          </a:xfrm>
        </p:spPr>
        <p:txBody>
          <a:bodyPr>
            <a:normAutofit fontScale="77500" lnSpcReduction="20000"/>
          </a:bodyPr>
          <a:lstStyle/>
          <a:p>
            <a:pPr>
              <a:lnSpc>
                <a:spcPct val="110000"/>
              </a:lnSpc>
              <a:spcBef>
                <a:spcPct val="5000"/>
              </a:spcBef>
            </a:pPr>
            <a:r>
              <a:rPr lang="en-US" dirty="0">
                <a:latin typeface="Helvetica" charset="0"/>
                <a:ea typeface="MS PGothic" charset="0"/>
              </a:rPr>
              <a:t>Without I/O, computers are useless (disembodied brains?)</a:t>
            </a:r>
          </a:p>
          <a:p>
            <a:pPr>
              <a:lnSpc>
                <a:spcPct val="110000"/>
              </a:lnSpc>
              <a:spcBef>
                <a:spcPct val="5000"/>
              </a:spcBef>
            </a:pPr>
            <a:endParaRPr lang="en-US" dirty="0">
              <a:latin typeface="Helvetica" charset="0"/>
              <a:ea typeface="MS PGothic" charset="0"/>
            </a:endParaRPr>
          </a:p>
          <a:p>
            <a:pPr>
              <a:lnSpc>
                <a:spcPct val="110000"/>
              </a:lnSpc>
              <a:spcBef>
                <a:spcPct val="5000"/>
              </a:spcBef>
            </a:pPr>
            <a:r>
              <a:rPr lang="en-US" dirty="0">
                <a:latin typeface="Helvetica" charset="0"/>
                <a:ea typeface="MS PGothic" charset="0"/>
              </a:rPr>
              <a:t>But… thousands of devices, each slightly different</a:t>
            </a:r>
          </a:p>
          <a:p>
            <a:pPr lvl="1">
              <a:lnSpc>
                <a:spcPct val="110000"/>
              </a:lnSpc>
              <a:spcBef>
                <a:spcPct val="5000"/>
              </a:spcBef>
            </a:pPr>
            <a:r>
              <a:rPr lang="en-US" dirty="0">
                <a:latin typeface="Helvetica" charset="0"/>
                <a:ea typeface="MS PGothic" charset="0"/>
              </a:rPr>
              <a:t>How can we standardize the interfaces to these devices?</a:t>
            </a:r>
          </a:p>
          <a:p>
            <a:pPr>
              <a:lnSpc>
                <a:spcPct val="110000"/>
              </a:lnSpc>
              <a:spcBef>
                <a:spcPct val="5000"/>
              </a:spcBef>
            </a:pPr>
            <a:endParaRPr lang="en-US" dirty="0">
              <a:latin typeface="Helvetica" charset="0"/>
              <a:ea typeface="MS PGothic" charset="0"/>
            </a:endParaRPr>
          </a:p>
          <a:p>
            <a:pPr>
              <a:lnSpc>
                <a:spcPct val="110000"/>
              </a:lnSpc>
              <a:spcBef>
                <a:spcPct val="5000"/>
              </a:spcBef>
            </a:pPr>
            <a:r>
              <a:rPr lang="en-US" dirty="0">
                <a:latin typeface="Helvetica" charset="0"/>
                <a:ea typeface="MS PGothic" charset="0"/>
              </a:rPr>
              <a:t>Devices unreliable: media failures and transmission errors</a:t>
            </a:r>
          </a:p>
          <a:p>
            <a:pPr lvl="1">
              <a:lnSpc>
                <a:spcPct val="110000"/>
              </a:lnSpc>
              <a:spcBef>
                <a:spcPct val="5000"/>
              </a:spcBef>
            </a:pPr>
            <a:r>
              <a:rPr lang="en-US" dirty="0">
                <a:latin typeface="Helvetica" charset="0"/>
                <a:ea typeface="MS PGothic" charset="0"/>
              </a:rPr>
              <a:t>How can we make them reliable???</a:t>
            </a:r>
          </a:p>
          <a:p>
            <a:pPr>
              <a:lnSpc>
                <a:spcPct val="110000"/>
              </a:lnSpc>
              <a:spcBef>
                <a:spcPct val="5000"/>
              </a:spcBef>
            </a:pPr>
            <a:endParaRPr lang="en-US" dirty="0">
              <a:latin typeface="Helvetica" charset="0"/>
              <a:ea typeface="MS PGothic" charset="0"/>
            </a:endParaRPr>
          </a:p>
          <a:p>
            <a:pPr>
              <a:lnSpc>
                <a:spcPct val="110000"/>
              </a:lnSpc>
              <a:spcBef>
                <a:spcPct val="5000"/>
              </a:spcBef>
            </a:pPr>
            <a:r>
              <a:rPr lang="en-US" dirty="0">
                <a:latin typeface="Helvetica" charset="0"/>
                <a:ea typeface="MS PGothic" charset="0"/>
              </a:rPr>
              <a:t>Devices unpredictable and/or slow</a:t>
            </a:r>
          </a:p>
          <a:p>
            <a:pPr lvl="1">
              <a:lnSpc>
                <a:spcPct val="110000"/>
              </a:lnSpc>
              <a:spcBef>
                <a:spcPct val="5000"/>
              </a:spcBef>
            </a:pPr>
            <a:r>
              <a:rPr lang="en-US" dirty="0">
                <a:latin typeface="Helvetica" charset="0"/>
                <a:ea typeface="MS PGothic" charset="0"/>
              </a:rPr>
              <a:t>How can we manage them if we don’</a:t>
            </a:r>
            <a:r>
              <a:rPr lang="en-US" altLang="ja-JP" dirty="0">
                <a:latin typeface="Helvetica" charset="0"/>
                <a:ea typeface="MS PGothic" charset="0"/>
              </a:rPr>
              <a:t>t know what they will do or how they will perform?</a:t>
            </a:r>
          </a:p>
        </p:txBody>
      </p:sp>
    </p:spTree>
    <p:extLst>
      <p:ext uri="{BB962C8B-B14F-4D97-AF65-F5344CB8AC3E}">
        <p14:creationId xmlns:p14="http://schemas.microsoft.com/office/powerpoint/2010/main" val="383756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time – take apart a new machine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35</a:t>
            </a:fld>
            <a:endParaRPr lang="en-US"/>
          </a:p>
        </p:txBody>
      </p:sp>
    </p:spTree>
    <p:extLst>
      <p:ext uri="{BB962C8B-B14F-4D97-AF65-F5344CB8AC3E}">
        <p14:creationId xmlns:p14="http://schemas.microsoft.com/office/powerpoint/2010/main" val="24893941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New </a:t>
            </a:r>
            <a:r>
              <a:rPr lang="en-US" dirty="0" err="1" smtClean="0"/>
              <a:t>MacPro</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36</a:t>
            </a:fld>
            <a:endParaRPr lang="en-US"/>
          </a:p>
        </p:txBody>
      </p:sp>
      <p:pic>
        <p:nvPicPr>
          <p:cNvPr id="9" name="Picture 8" descr="Screen Shot 2014-10-14 at 8.48.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764" y="3863126"/>
            <a:ext cx="2707824" cy="2101787"/>
          </a:xfrm>
          <a:prstGeom prst="rect">
            <a:avLst/>
          </a:prstGeom>
        </p:spPr>
      </p:pic>
      <p:pic>
        <p:nvPicPr>
          <p:cNvPr id="13" name="Picture 12" descr="Screen Shot 2014-10-14 at 9.41.2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7" y="970838"/>
            <a:ext cx="4947810" cy="5622511"/>
          </a:xfrm>
          <a:prstGeom prst="rect">
            <a:avLst/>
          </a:prstGeom>
        </p:spPr>
      </p:pic>
    </p:spTree>
    <p:extLst>
      <p:ext uri="{BB962C8B-B14F-4D97-AF65-F5344CB8AC3E}">
        <p14:creationId xmlns:p14="http://schemas.microsoft.com/office/powerpoint/2010/main" val="306422482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i7 Core …</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37</a:t>
            </a:fld>
            <a:endParaRPr lang="en-US"/>
          </a:p>
        </p:txBody>
      </p:sp>
      <p:pic>
        <p:nvPicPr>
          <p:cNvPr id="7" name="Picture 6" descr="Z87_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74" y="1027115"/>
            <a:ext cx="6116582" cy="5082233"/>
          </a:xfrm>
          <a:prstGeom prst="rect">
            <a:avLst/>
          </a:prstGeom>
        </p:spPr>
      </p:pic>
      <p:sp>
        <p:nvSpPr>
          <p:cNvPr id="8" name="Rectangle 7"/>
          <p:cNvSpPr/>
          <p:nvPr/>
        </p:nvSpPr>
        <p:spPr>
          <a:xfrm>
            <a:off x="5526735" y="3624158"/>
            <a:ext cx="1767868" cy="49082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5307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Disk</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38</a:t>
            </a:fld>
            <a:endParaRPr lang="en-US"/>
          </a:p>
        </p:txBody>
      </p:sp>
      <p:pic>
        <p:nvPicPr>
          <p:cNvPr id="7" name="Picture 6" descr="Screen Shot 2014-10-14 at 9.35.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86" y="1034726"/>
            <a:ext cx="4757228" cy="5397214"/>
          </a:xfrm>
          <a:prstGeom prst="rect">
            <a:avLst/>
          </a:prstGeom>
        </p:spPr>
      </p:pic>
    </p:spTree>
    <p:extLst>
      <p:ext uri="{BB962C8B-B14F-4D97-AF65-F5344CB8AC3E}">
        <p14:creationId xmlns:p14="http://schemas.microsoft.com/office/powerpoint/2010/main" val="40017690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Graphics</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39</a:t>
            </a:fld>
            <a:endParaRPr lang="en-US"/>
          </a:p>
        </p:txBody>
      </p:sp>
      <p:pic>
        <p:nvPicPr>
          <p:cNvPr id="8" name="Picture 7" descr="Screen Shot 2014-10-14 at 9.3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340" y="0"/>
            <a:ext cx="3179369" cy="3071390"/>
          </a:xfrm>
          <a:prstGeom prst="rect">
            <a:avLst/>
          </a:prstGeom>
        </p:spPr>
      </p:pic>
      <p:pic>
        <p:nvPicPr>
          <p:cNvPr id="11" name="Picture 10" descr="Screen Shot 2014-10-14 at 9.57.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77" y="3197595"/>
            <a:ext cx="7933635" cy="3463836"/>
          </a:xfrm>
          <a:prstGeom prst="rect">
            <a:avLst/>
          </a:prstGeom>
        </p:spPr>
      </p:pic>
    </p:spTree>
    <p:extLst>
      <p:ext uri="{BB962C8B-B14F-4D97-AF65-F5344CB8AC3E}">
        <p14:creationId xmlns:p14="http://schemas.microsoft.com/office/powerpoint/2010/main" val="18548514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the most basic OS function</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4</a:t>
            </a:fld>
            <a:endParaRPr lang="en-US"/>
          </a:p>
        </p:txBody>
      </p:sp>
      <p:pic>
        <p:nvPicPr>
          <p:cNvPr id="7" name="Picture 6"/>
          <p:cNvPicPr>
            <a:picLocks noChangeAspect="1"/>
          </p:cNvPicPr>
          <p:nvPr/>
        </p:nvPicPr>
        <p:blipFill>
          <a:blip r:embed="rId2"/>
          <a:stretch>
            <a:fillRect/>
          </a:stretch>
        </p:blipFill>
        <p:spPr>
          <a:xfrm>
            <a:off x="774719" y="1127124"/>
            <a:ext cx="7019905" cy="5264929"/>
          </a:xfrm>
          <a:prstGeom prst="rect">
            <a:avLst/>
          </a:prstGeom>
          <a:ln>
            <a:solidFill>
              <a:srgbClr val="4F81BD"/>
            </a:solidFill>
          </a:ln>
        </p:spPr>
      </p:pic>
    </p:spTree>
    <p:extLst>
      <p:ext uri="{BB962C8B-B14F-4D97-AF65-F5344CB8AC3E}">
        <p14:creationId xmlns:p14="http://schemas.microsoft.com/office/powerpoint/2010/main" val="19529740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 executable into memory</a:t>
            </a:r>
            <a:endParaRPr lang="en-US" dirty="0"/>
          </a:p>
        </p:txBody>
      </p:sp>
      <p:sp>
        <p:nvSpPr>
          <p:cNvPr id="3" name="Content Placeholder 2"/>
          <p:cNvSpPr>
            <a:spLocks noGrp="1"/>
          </p:cNvSpPr>
          <p:nvPr>
            <p:ph idx="1"/>
          </p:nvPr>
        </p:nvSpPr>
        <p:spPr>
          <a:xfrm>
            <a:off x="457200" y="4442935"/>
            <a:ext cx="8229600" cy="1861359"/>
          </a:xfrm>
        </p:spPr>
        <p:txBody>
          <a:bodyPr>
            <a:normAutofit fontScale="70000" lnSpcReduction="20000"/>
          </a:bodyPr>
          <a:lstStyle/>
          <a:p>
            <a:r>
              <a:rPr lang="en-US" dirty="0" smtClean="0"/>
              <a:t>.exe</a:t>
            </a:r>
          </a:p>
          <a:p>
            <a:pPr lvl="1"/>
            <a:r>
              <a:rPr lang="en-US" dirty="0" smtClean="0"/>
              <a:t>lives on disk in the file system</a:t>
            </a:r>
          </a:p>
          <a:p>
            <a:pPr lvl="1"/>
            <a:r>
              <a:rPr lang="en-US" dirty="0" smtClean="0"/>
              <a:t>contains contents of code &amp; data segments, relocation entries and symbols</a:t>
            </a:r>
          </a:p>
          <a:p>
            <a:pPr lvl="1"/>
            <a:r>
              <a:rPr lang="en-US" dirty="0" smtClean="0"/>
              <a:t>OS loads it into memory, initializes registers (and initial stack pointer)</a:t>
            </a:r>
          </a:p>
          <a:p>
            <a:pPr lvl="1"/>
            <a:r>
              <a:rPr lang="en-US" dirty="0" smtClean="0"/>
              <a:t>program  sets up stack and heap upon initialization: CRT0</a:t>
            </a:r>
            <a:endParaRPr lang="en-US" dirty="0"/>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5</a:t>
            </a:fld>
            <a:endParaRPr lang="en-US"/>
          </a:p>
        </p:txBody>
      </p:sp>
      <p:sp>
        <p:nvSpPr>
          <p:cNvPr id="7" name="Can 6"/>
          <p:cNvSpPr/>
          <p:nvPr/>
        </p:nvSpPr>
        <p:spPr>
          <a:xfrm>
            <a:off x="682626" y="1381125"/>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292734" y="1500226"/>
            <a:ext cx="115597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84517" y="1011793"/>
            <a:ext cx="1212366" cy="369332"/>
          </a:xfrm>
          <a:prstGeom prst="rect">
            <a:avLst/>
          </a:prstGeom>
          <a:noFill/>
        </p:spPr>
        <p:txBody>
          <a:bodyPr wrap="none" rtlCol="0">
            <a:spAutoFit/>
          </a:bodyPr>
          <a:lstStyle/>
          <a:p>
            <a:r>
              <a:rPr lang="en-US" dirty="0" smtClean="0"/>
              <a:t>disk (huge)</a:t>
            </a:r>
            <a:endParaRPr lang="en-US" dirty="0"/>
          </a:p>
        </p:txBody>
      </p:sp>
      <p:sp>
        <p:nvSpPr>
          <p:cNvPr id="10" name="TextBox 9"/>
          <p:cNvSpPr txBox="1"/>
          <p:nvPr/>
        </p:nvSpPr>
        <p:spPr>
          <a:xfrm>
            <a:off x="6391179" y="1075293"/>
            <a:ext cx="974996" cy="369332"/>
          </a:xfrm>
          <a:prstGeom prst="rect">
            <a:avLst/>
          </a:prstGeom>
          <a:noFill/>
        </p:spPr>
        <p:txBody>
          <a:bodyPr wrap="none" rtlCol="0">
            <a:spAutoFit/>
          </a:bodyPr>
          <a:lstStyle/>
          <a:p>
            <a:r>
              <a:rPr lang="en-US" dirty="0" smtClean="0"/>
              <a:t>memory</a:t>
            </a:r>
            <a:endParaRPr lang="en-US" dirty="0"/>
          </a:p>
        </p:txBody>
      </p:sp>
      <p:grpSp>
        <p:nvGrpSpPr>
          <p:cNvPr id="19" name="Group 18"/>
          <p:cNvGrpSpPr/>
          <p:nvPr/>
        </p:nvGrpSpPr>
        <p:grpSpPr>
          <a:xfrm>
            <a:off x="1621738" y="2000250"/>
            <a:ext cx="1346888" cy="2045732"/>
            <a:chOff x="1621738" y="2000250"/>
            <a:chExt cx="1346888" cy="2045732"/>
          </a:xfrm>
        </p:grpSpPr>
        <p:sp>
          <p:nvSpPr>
            <p:cNvPr id="17" name="Rectangle 16"/>
            <p:cNvSpPr/>
            <p:nvPr/>
          </p:nvSpPr>
          <p:spPr>
            <a:xfrm>
              <a:off x="1621738" y="2000250"/>
              <a:ext cx="1346888" cy="20320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790700" y="3190875"/>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998685" y="3297793"/>
              <a:ext cx="640132" cy="369332"/>
            </a:xfrm>
            <a:prstGeom prst="rect">
              <a:avLst/>
            </a:prstGeom>
            <a:noFill/>
          </p:spPr>
          <p:txBody>
            <a:bodyPr wrap="none" rtlCol="0">
              <a:spAutoFit/>
            </a:bodyPr>
            <a:lstStyle/>
            <a:p>
              <a:r>
                <a:rPr lang="en-US" dirty="0" smtClean="0"/>
                <a:t>code</a:t>
              </a:r>
              <a:endParaRPr lang="en-US" dirty="0"/>
            </a:p>
          </p:txBody>
        </p:sp>
        <p:sp>
          <p:nvSpPr>
            <p:cNvPr id="13" name="Rectangle 12"/>
            <p:cNvSpPr/>
            <p:nvPr/>
          </p:nvSpPr>
          <p:spPr>
            <a:xfrm>
              <a:off x="1790700" y="2628900"/>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2016550" y="2735818"/>
              <a:ext cx="604402" cy="369332"/>
            </a:xfrm>
            <a:prstGeom prst="rect">
              <a:avLst/>
            </a:prstGeom>
            <a:noFill/>
          </p:spPr>
          <p:txBody>
            <a:bodyPr wrap="none" rtlCol="0">
              <a:spAutoFit/>
            </a:bodyPr>
            <a:lstStyle/>
            <a:p>
              <a:r>
                <a:rPr lang="en-US" dirty="0" smtClean="0"/>
                <a:t>data</a:t>
              </a:r>
              <a:endParaRPr lang="en-US" dirty="0"/>
            </a:p>
          </p:txBody>
        </p:sp>
        <p:sp>
          <p:nvSpPr>
            <p:cNvPr id="15" name="Rectangle 14"/>
            <p:cNvSpPr/>
            <p:nvPr/>
          </p:nvSpPr>
          <p:spPr>
            <a:xfrm>
              <a:off x="1790700" y="2123043"/>
              <a:ext cx="105610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2043206" y="2123043"/>
              <a:ext cx="551090" cy="369332"/>
            </a:xfrm>
            <a:prstGeom prst="rect">
              <a:avLst/>
            </a:prstGeom>
            <a:noFill/>
          </p:spPr>
          <p:txBody>
            <a:bodyPr wrap="none" rtlCol="0">
              <a:spAutoFit/>
            </a:bodyPr>
            <a:lstStyle/>
            <a:p>
              <a:r>
                <a:rPr lang="en-US" dirty="0" smtClean="0"/>
                <a:t>info</a:t>
              </a:r>
              <a:endParaRPr lang="en-US" dirty="0"/>
            </a:p>
          </p:txBody>
        </p:sp>
        <p:sp>
          <p:nvSpPr>
            <p:cNvPr id="18" name="TextBox 17"/>
            <p:cNvSpPr txBox="1"/>
            <p:nvPr/>
          </p:nvSpPr>
          <p:spPr>
            <a:xfrm>
              <a:off x="1704045" y="3676650"/>
              <a:ext cx="514346" cy="369332"/>
            </a:xfrm>
            <a:prstGeom prst="rect">
              <a:avLst/>
            </a:prstGeom>
            <a:noFill/>
          </p:spPr>
          <p:txBody>
            <a:bodyPr wrap="none" rtlCol="0">
              <a:spAutoFit/>
            </a:bodyPr>
            <a:lstStyle/>
            <a:p>
              <a:r>
                <a:rPr lang="en-US" dirty="0" smtClean="0"/>
                <a:t>exe</a:t>
              </a:r>
              <a:endParaRPr lang="en-US" dirty="0"/>
            </a:p>
          </p:txBody>
        </p:sp>
      </p:grpSp>
      <p:sp>
        <p:nvSpPr>
          <p:cNvPr id="20" name="Right Arrow 19"/>
          <p:cNvSpPr/>
          <p:nvPr/>
        </p:nvSpPr>
        <p:spPr>
          <a:xfrm>
            <a:off x="3124200" y="2905125"/>
            <a:ext cx="1971675"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140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fontScale="90000"/>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462419"/>
          </a:xfrm>
        </p:spPr>
        <p:txBody>
          <a:bodyPr>
            <a:normAutofit fontScale="77500" lnSpcReduction="20000"/>
          </a:bodyPr>
          <a:lstStyle/>
          <a:p>
            <a:r>
              <a:rPr lang="en-US" dirty="0"/>
              <a:t>U</a:t>
            </a:r>
            <a:r>
              <a:rPr lang="en-US" dirty="0" smtClean="0"/>
              <a:t>tilized pages in the VAS are backed by page blocks on disk</a:t>
            </a:r>
            <a:endParaRPr lang="en-US" dirty="0"/>
          </a:p>
          <a:p>
            <a:pPr lvl="1"/>
            <a:r>
              <a:rPr lang="en-US" dirty="0" smtClean="0"/>
              <a:t>called the backing store</a:t>
            </a:r>
          </a:p>
          <a:p>
            <a:pPr lvl="1"/>
            <a:r>
              <a:rPr lang="en-US" dirty="0" smtClean="0"/>
              <a:t>typically in an optimized block store, but can think of it like a file</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6</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212366" cy="369332"/>
          </a:xfrm>
          <a:prstGeom prst="rect">
            <a:avLst/>
          </a:prstGeom>
          <a:noFill/>
        </p:spPr>
        <p:txBody>
          <a:bodyPr wrap="none" rtlCol="0">
            <a:spAutoFit/>
          </a:bodyPr>
          <a:lstStyle/>
          <a:p>
            <a:r>
              <a:rPr lang="en-US" dirty="0" smtClean="0"/>
              <a:t>disk (huge)</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3749674" y="3471461"/>
            <a:ext cx="1056103" cy="958850"/>
            <a:chOff x="3749674" y="3471461"/>
            <a:chExt cx="1056103" cy="958850"/>
          </a:xfrm>
        </p:grpSpPr>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grpSp>
        <p:nvGrpSpPr>
          <p:cNvPr id="14" name="Group 13"/>
          <p:cNvGrpSpPr/>
          <p:nvPr/>
        </p:nvGrpSpPr>
        <p:grpSpPr>
          <a:xfrm>
            <a:off x="3663019" y="2025068"/>
            <a:ext cx="1452835" cy="515086"/>
            <a:chOff x="3663019" y="2025068"/>
            <a:chExt cx="1452835" cy="515086"/>
          </a:xfrm>
        </p:grpSpPr>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3634444" y="999170"/>
            <a:ext cx="1326004" cy="369332"/>
          </a:xfrm>
          <a:prstGeom prst="rect">
            <a:avLst/>
          </a:prstGeom>
          <a:noFill/>
        </p:spPr>
        <p:txBody>
          <a:bodyPr wrap="none" rtlCol="0">
            <a:spAutoFit/>
          </a:bodyPr>
          <a:lstStyle/>
          <a:p>
            <a:r>
              <a:rPr lang="en-US" dirty="0" smtClean="0"/>
              <a:t>process VAS</a:t>
            </a:r>
            <a:endParaRPr lang="en-US" dirty="0"/>
          </a:p>
        </p:txBody>
      </p:sp>
      <p:sp>
        <p:nvSpPr>
          <p:cNvPr id="46" name="Rectangle 45"/>
          <p:cNvSpPr/>
          <p:nvPr/>
        </p:nvSpPr>
        <p:spPr>
          <a:xfrm>
            <a:off x="6616508" y="302164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3670299" y="2901588"/>
            <a:ext cx="1875555" cy="569873"/>
            <a:chOff x="3670299" y="2901588"/>
            <a:chExt cx="1875555" cy="569873"/>
          </a:xfrm>
        </p:grpSpPr>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63643" y="2901588"/>
              <a:ext cx="582211" cy="369332"/>
            </a:xfrm>
            <a:prstGeom prst="rect">
              <a:avLst/>
            </a:prstGeom>
            <a:noFill/>
          </p:spPr>
          <p:txBody>
            <a:bodyPr wrap="none" rtlCol="0">
              <a:spAutoFit/>
            </a:bodyPr>
            <a:lstStyle/>
            <a:p>
              <a:r>
                <a:rPr lang="en-US" dirty="0" err="1" smtClean="0"/>
                <a:t>sbrk</a:t>
              </a:r>
              <a:endParaRPr lang="en-US" dirty="0"/>
            </a:p>
          </p:txBody>
        </p:sp>
      </p:gr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142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fontScale="90000"/>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317500" y="4591126"/>
            <a:ext cx="8369300" cy="1840814"/>
          </a:xfrm>
        </p:spPr>
        <p:txBody>
          <a:bodyPr>
            <a:normAutofit fontScale="92500" lnSpcReduction="20000"/>
          </a:bodyPr>
          <a:lstStyle/>
          <a:p>
            <a:r>
              <a:rPr lang="en-US" dirty="0" smtClean="0"/>
              <a:t>User Page table maps entire VAS</a:t>
            </a:r>
          </a:p>
          <a:p>
            <a:r>
              <a:rPr lang="en-US" dirty="0" smtClean="0"/>
              <a:t>All the utilized regions are backed on disk</a:t>
            </a:r>
          </a:p>
          <a:p>
            <a:pPr lvl="1"/>
            <a:r>
              <a:rPr lang="en-US" dirty="0" smtClean="0"/>
              <a:t>swapped into and out of memory as needed</a:t>
            </a:r>
          </a:p>
          <a:p>
            <a:r>
              <a:rPr lang="en-US" dirty="0" smtClean="0"/>
              <a:t>For </a:t>
            </a:r>
            <a:r>
              <a:rPr lang="en-US" i="1" dirty="0" smtClean="0"/>
              <a:t>every</a:t>
            </a:r>
            <a:r>
              <a:rPr lang="en-US" dirty="0" smtClean="0"/>
              <a:t> process</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7</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617872" y="1050047"/>
            <a:ext cx="1877587" cy="369332"/>
          </a:xfrm>
          <a:prstGeom prst="rect">
            <a:avLst/>
          </a:prstGeom>
          <a:noFill/>
        </p:spPr>
        <p:txBody>
          <a:bodyPr wrap="none" rtlCol="0">
            <a:spAutoFit/>
          </a:bodyPr>
          <a:lstStyle/>
          <a:p>
            <a:r>
              <a:rPr lang="en-US" dirty="0" smtClean="0"/>
              <a:t>process VAS (GBs)</a:t>
            </a:r>
            <a:endParaRPr lang="en-US" dirty="0"/>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2" name="Group 61"/>
          <p:cNvGrpSpPr/>
          <p:nvPr/>
        </p:nvGrpSpPr>
        <p:grpSpPr>
          <a:xfrm>
            <a:off x="1826868" y="3174561"/>
            <a:ext cx="1056103" cy="476250"/>
            <a:chOff x="4133850" y="3404709"/>
            <a:chExt cx="1056103" cy="476250"/>
          </a:xfrm>
        </p:grpSpPr>
        <p:sp>
          <p:nvSpPr>
            <p:cNvPr id="63" name="Rectangle 62"/>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5" name="Group 64"/>
          <p:cNvGrpSpPr/>
          <p:nvPr/>
        </p:nvGrpSpPr>
        <p:grpSpPr>
          <a:xfrm>
            <a:off x="1826868" y="2694104"/>
            <a:ext cx="1056103" cy="369332"/>
            <a:chOff x="4133850" y="3511627"/>
            <a:chExt cx="1056103" cy="369332"/>
          </a:xfrm>
        </p:grpSpPr>
        <p:sp>
          <p:nvSpPr>
            <p:cNvPr id="66" name="Rectangle 65"/>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8" name="Group 67"/>
          <p:cNvGrpSpPr/>
          <p:nvPr/>
        </p:nvGrpSpPr>
        <p:grpSpPr>
          <a:xfrm>
            <a:off x="1826868" y="2196738"/>
            <a:ext cx="1056103" cy="369332"/>
            <a:chOff x="4133850" y="3404709"/>
            <a:chExt cx="1056103" cy="369332"/>
          </a:xfrm>
        </p:grpSpPr>
        <p:sp>
          <p:nvSpPr>
            <p:cNvPr id="69" name="Rectangle 68"/>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Tree>
    <p:extLst>
      <p:ext uri="{BB962C8B-B14F-4D97-AF65-F5344CB8AC3E}">
        <p14:creationId xmlns:p14="http://schemas.microsoft.com/office/powerpoint/2010/main" val="19133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fontScale="90000"/>
          </a:bodyPr>
          <a:lstStyle/>
          <a:p>
            <a:r>
              <a:rPr lang="en-US" dirty="0" smtClean="0"/>
              <a:t>Create Virtual Address Space of the Process</a:t>
            </a:r>
            <a:endParaRPr lang="en-US" dirty="0"/>
          </a:p>
        </p:txBody>
      </p:sp>
      <p:sp>
        <p:nvSpPr>
          <p:cNvPr id="3" name="Content Placeholder 2"/>
          <p:cNvSpPr>
            <a:spLocks noGrp="1"/>
          </p:cNvSpPr>
          <p:nvPr>
            <p:ph idx="1"/>
          </p:nvPr>
        </p:nvSpPr>
        <p:spPr>
          <a:xfrm>
            <a:off x="457200" y="4730750"/>
            <a:ext cx="8229600" cy="1701190"/>
          </a:xfrm>
        </p:spPr>
        <p:txBody>
          <a:bodyPr>
            <a:normAutofit fontScale="92500" lnSpcReduction="20000"/>
          </a:bodyPr>
          <a:lstStyle/>
          <a:p>
            <a:r>
              <a:rPr lang="en-US" dirty="0" smtClean="0"/>
              <a:t>User Page table maps entire VAS</a:t>
            </a:r>
          </a:p>
          <a:p>
            <a:pPr lvl="1"/>
            <a:r>
              <a:rPr lang="en-US" dirty="0" smtClean="0"/>
              <a:t>resident pages to the frame in memory they occupy</a:t>
            </a:r>
          </a:p>
          <a:p>
            <a:pPr lvl="1"/>
            <a:r>
              <a:rPr lang="en-US" dirty="0" smtClean="0"/>
              <a:t>the portion of it that the HW needs to access must be resident in memory</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8</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63872" y="1075293"/>
            <a:ext cx="1864613" cy="369332"/>
          </a:xfrm>
          <a:prstGeom prst="rect">
            <a:avLst/>
          </a:prstGeom>
          <a:noFill/>
        </p:spPr>
        <p:txBody>
          <a:bodyPr wrap="none" rtlCol="0">
            <a:spAutoFit/>
          </a:bodyPr>
          <a:lstStyle/>
          <a:p>
            <a:r>
              <a:rPr lang="en-US" dirty="0" smtClean="0"/>
              <a:t>VAS – per process</a:t>
            </a:r>
            <a:endParaRPr lang="en-US" dirty="0"/>
          </a:p>
        </p:txBody>
      </p: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p:cNvSpPr/>
          <p:nvPr/>
        </p:nvSpPr>
        <p:spPr>
          <a:xfrm>
            <a:off x="549545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826868" y="3174561"/>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826868" y="2694104"/>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826868" y="2196738"/>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
        <p:nvSpPr>
          <p:cNvPr id="18" name="TextBox 17"/>
          <p:cNvSpPr txBox="1"/>
          <p:nvPr/>
        </p:nvSpPr>
        <p:spPr>
          <a:xfrm>
            <a:off x="5495459" y="1043543"/>
            <a:ext cx="416400" cy="369332"/>
          </a:xfrm>
          <a:prstGeom prst="rect">
            <a:avLst/>
          </a:prstGeom>
          <a:noFill/>
        </p:spPr>
        <p:txBody>
          <a:bodyPr wrap="none" rtlCol="0">
            <a:spAutoFit/>
          </a:bodyPr>
          <a:lstStyle/>
          <a:p>
            <a:r>
              <a:rPr lang="en-US" dirty="0" smtClean="0"/>
              <a:t>PT</a:t>
            </a:r>
            <a:endParaRPr lang="en-US" dirty="0"/>
          </a:p>
        </p:txBody>
      </p:sp>
      <p:cxnSp>
        <p:nvCxnSpPr>
          <p:cNvPr id="72" name="Straight Arrow Connector 71"/>
          <p:cNvCxnSpPr>
            <a:endCxn id="51" idx="1"/>
          </p:cNvCxnSpPr>
          <p:nvPr/>
        </p:nvCxnSpPr>
        <p:spPr>
          <a:xfrm>
            <a:off x="5699165" y="1690492"/>
            <a:ext cx="917343" cy="2487496"/>
          </a:xfrm>
          <a:prstGeom prst="straightConnector1">
            <a:avLst/>
          </a:prstGeom>
          <a:ln>
            <a:solidFill>
              <a:srgbClr val="FF0000"/>
            </a:solidFill>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8344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0"/>
            <a:ext cx="8369300" cy="875619"/>
          </a:xfrm>
        </p:spPr>
        <p:txBody>
          <a:bodyPr>
            <a:normAutofit/>
          </a:bodyPr>
          <a:lstStyle/>
          <a:p>
            <a:r>
              <a:rPr lang="en-US" dirty="0" smtClean="0"/>
              <a:t>Provide Backing Store for VAS</a:t>
            </a:r>
            <a:endParaRPr lang="en-US" dirty="0"/>
          </a:p>
        </p:txBody>
      </p:sp>
      <p:sp>
        <p:nvSpPr>
          <p:cNvPr id="3" name="Content Placeholder 2"/>
          <p:cNvSpPr>
            <a:spLocks noGrp="1"/>
          </p:cNvSpPr>
          <p:nvPr>
            <p:ph idx="1"/>
          </p:nvPr>
        </p:nvSpPr>
        <p:spPr>
          <a:xfrm>
            <a:off x="457200" y="4730750"/>
            <a:ext cx="8229600" cy="1701190"/>
          </a:xfrm>
        </p:spPr>
        <p:txBody>
          <a:bodyPr>
            <a:normAutofit fontScale="85000" lnSpcReduction="20000"/>
          </a:bodyPr>
          <a:lstStyle/>
          <a:p>
            <a:r>
              <a:rPr lang="en-US" dirty="0" smtClean="0"/>
              <a:t>User Page table maps entire VAS</a:t>
            </a:r>
          </a:p>
          <a:p>
            <a:r>
              <a:rPr lang="en-US" dirty="0" smtClean="0"/>
              <a:t>Resident pages mapped to memory frames</a:t>
            </a:r>
          </a:p>
          <a:p>
            <a:r>
              <a:rPr lang="en-US" dirty="0" smtClean="0">
                <a:solidFill>
                  <a:srgbClr val="FF0000"/>
                </a:solidFill>
              </a:rPr>
              <a:t>For all other pages, OS must record where to find them on disk</a:t>
            </a:r>
          </a:p>
        </p:txBody>
      </p:sp>
      <p:sp>
        <p:nvSpPr>
          <p:cNvPr id="4" name="Date Placeholder 3"/>
          <p:cNvSpPr>
            <a:spLocks noGrp="1"/>
          </p:cNvSpPr>
          <p:nvPr>
            <p:ph type="dt" sz="half" idx="10"/>
          </p:nvPr>
        </p:nvSpPr>
        <p:spPr/>
        <p:txBody>
          <a:bodyPr/>
          <a:lstStyle/>
          <a:p>
            <a:r>
              <a:rPr lang="en-US" smtClean="0"/>
              <a:t>10/13/14</a:t>
            </a:r>
            <a:endParaRPr lang="en-US"/>
          </a:p>
        </p:txBody>
      </p:sp>
      <p:sp>
        <p:nvSpPr>
          <p:cNvPr id="5" name="Footer Placeholder 4"/>
          <p:cNvSpPr>
            <a:spLocks noGrp="1"/>
          </p:cNvSpPr>
          <p:nvPr>
            <p:ph type="ftr" sz="quarter" idx="11"/>
          </p:nvPr>
        </p:nvSpPr>
        <p:spPr/>
        <p:txBody>
          <a:bodyPr/>
          <a:lstStyle/>
          <a:p>
            <a:r>
              <a:rPr lang="hu-HU" smtClean="0"/>
              <a:t>cs162 fa14 L19</a:t>
            </a:r>
            <a:endParaRPr lang="en-US"/>
          </a:p>
        </p:txBody>
      </p:sp>
      <p:sp>
        <p:nvSpPr>
          <p:cNvPr id="6" name="Slide Number Placeholder 5"/>
          <p:cNvSpPr>
            <a:spLocks noGrp="1"/>
          </p:cNvSpPr>
          <p:nvPr>
            <p:ph type="sldNum" sz="quarter" idx="12"/>
          </p:nvPr>
        </p:nvSpPr>
        <p:spPr/>
        <p:txBody>
          <a:bodyPr/>
          <a:lstStyle/>
          <a:p>
            <a:fld id="{40BE6ECD-61F1-CE4B-BB82-6FDD0CA3B213}" type="slidenum">
              <a:rPr lang="en-US" smtClean="0"/>
              <a:t>9</a:t>
            </a:fld>
            <a:endParaRPr lang="en-US"/>
          </a:p>
        </p:txBody>
      </p:sp>
      <p:sp>
        <p:nvSpPr>
          <p:cNvPr id="7" name="Can 6"/>
          <p:cNvSpPr/>
          <p:nvPr/>
        </p:nvSpPr>
        <p:spPr>
          <a:xfrm>
            <a:off x="457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59091" y="999170"/>
            <a:ext cx="1560193" cy="369332"/>
          </a:xfrm>
          <a:prstGeom prst="rect">
            <a:avLst/>
          </a:prstGeom>
          <a:noFill/>
        </p:spPr>
        <p:txBody>
          <a:bodyPr wrap="none" rtlCol="0">
            <a:spAutoFit/>
          </a:bodyPr>
          <a:lstStyle/>
          <a:p>
            <a:r>
              <a:rPr lang="en-US" dirty="0" smtClean="0"/>
              <a:t>disk (huge, TB)</a:t>
            </a:r>
            <a:endParaRPr lang="en-US" dirty="0"/>
          </a:p>
        </p:txBody>
      </p:sp>
      <p:sp>
        <p:nvSpPr>
          <p:cNvPr id="10" name="TextBox 9"/>
          <p:cNvSpPr txBox="1"/>
          <p:nvPr/>
        </p:nvSpPr>
        <p:spPr>
          <a:xfrm>
            <a:off x="6714913" y="1075293"/>
            <a:ext cx="974996" cy="369332"/>
          </a:xfrm>
          <a:prstGeom prst="rect">
            <a:avLst/>
          </a:prstGeom>
          <a:noFill/>
        </p:spPr>
        <p:txBody>
          <a:bodyPr wrap="none" rtlCol="0">
            <a:spAutoFit/>
          </a:bodyPr>
          <a:lstStyle/>
          <a:p>
            <a:r>
              <a:rPr lang="en-US" dirty="0" smtClean="0"/>
              <a:t>memory</a:t>
            </a:r>
            <a:endParaRPr lang="en-US" dirty="0"/>
          </a:p>
        </p:txBody>
      </p:sp>
      <p:sp>
        <p:nvSpPr>
          <p:cNvPr id="21" name="Rectangle 20"/>
          <p:cNvSpPr/>
          <p:nvPr/>
        </p:nvSpPr>
        <p:spPr>
          <a:xfrm>
            <a:off x="3663019" y="1487603"/>
            <a:ext cx="1142758"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749674"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957659" y="4060979"/>
            <a:ext cx="640132" cy="369332"/>
          </a:xfrm>
          <a:prstGeom prst="rect">
            <a:avLst/>
          </a:prstGeom>
          <a:noFill/>
        </p:spPr>
        <p:txBody>
          <a:bodyPr wrap="none" rtlCol="0">
            <a:spAutoFit/>
          </a:bodyPr>
          <a:lstStyle/>
          <a:p>
            <a:r>
              <a:rPr lang="en-US" dirty="0" smtClean="0"/>
              <a:t>code</a:t>
            </a:r>
            <a:endParaRPr lang="en-US" dirty="0"/>
          </a:p>
        </p:txBody>
      </p:sp>
      <p:grpSp>
        <p:nvGrpSpPr>
          <p:cNvPr id="31" name="Group 30"/>
          <p:cNvGrpSpPr/>
          <p:nvPr/>
        </p:nvGrpSpPr>
        <p:grpSpPr>
          <a:xfrm>
            <a:off x="3749674" y="3471461"/>
            <a:ext cx="1056103" cy="476250"/>
            <a:chOff x="4133850" y="3404709"/>
            <a:chExt cx="1056103" cy="476250"/>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pic>
        <p:nvPicPr>
          <p:cNvPr id="29" name="Picture 28"/>
          <p:cNvPicPr>
            <a:picLocks noChangeAspect="1"/>
          </p:cNvPicPr>
          <p:nvPr/>
        </p:nvPicPr>
        <p:blipFill>
          <a:blip r:embed="rId2"/>
          <a:stretch>
            <a:fillRect/>
          </a:stretch>
        </p:blipFill>
        <p:spPr>
          <a:xfrm>
            <a:off x="544632" y="2038208"/>
            <a:ext cx="828917" cy="1221562"/>
          </a:xfrm>
          <a:prstGeom prst="rect">
            <a:avLst/>
          </a:prstGeom>
        </p:spPr>
      </p:pic>
      <p:grpSp>
        <p:nvGrpSpPr>
          <p:cNvPr id="32" name="Group 31"/>
          <p:cNvGrpSpPr/>
          <p:nvPr/>
        </p:nvGrpSpPr>
        <p:grpSpPr>
          <a:xfrm>
            <a:off x="3749674" y="3102129"/>
            <a:ext cx="1056103" cy="369332"/>
            <a:chOff x="4133850" y="3511627"/>
            <a:chExt cx="1056103" cy="369332"/>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35" name="Group 34"/>
          <p:cNvGrpSpPr/>
          <p:nvPr/>
        </p:nvGrpSpPr>
        <p:grpSpPr>
          <a:xfrm>
            <a:off x="3749674" y="2102817"/>
            <a:ext cx="1056103" cy="369332"/>
            <a:chOff x="4133850" y="3404709"/>
            <a:chExt cx="1056103" cy="369332"/>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grpSp>
        <p:nvGrpSpPr>
          <p:cNvPr id="38" name="Group 37"/>
          <p:cNvGrpSpPr/>
          <p:nvPr/>
        </p:nvGrpSpPr>
        <p:grpSpPr>
          <a:xfrm>
            <a:off x="3749674" y="1548818"/>
            <a:ext cx="1056103" cy="476250"/>
            <a:chOff x="4133850" y="3404709"/>
            <a:chExt cx="1056103" cy="476250"/>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59700" y="3511627"/>
              <a:ext cx="774032" cy="369332"/>
            </a:xfrm>
            <a:prstGeom prst="rect">
              <a:avLst/>
            </a:prstGeom>
            <a:noFill/>
          </p:spPr>
          <p:txBody>
            <a:bodyPr wrap="none" rtlCol="0">
              <a:spAutoFit/>
            </a:bodyPr>
            <a:lstStyle/>
            <a:p>
              <a:r>
                <a:rPr lang="en-US" dirty="0" smtClean="0"/>
                <a:t>kernel</a:t>
              </a:r>
              <a:endParaRPr lang="en-US" dirty="0"/>
            </a:p>
          </p:txBody>
        </p:sp>
      </p:grpSp>
      <p:cxnSp>
        <p:nvCxnSpPr>
          <p:cNvPr id="42" name="Straight Connector 41"/>
          <p:cNvCxnSpPr/>
          <p:nvPr/>
        </p:nvCxnSpPr>
        <p:spPr>
          <a:xfrm>
            <a:off x="3663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670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686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4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6616508" y="1869558"/>
            <a:ext cx="2565516" cy="2560753"/>
            <a:chOff x="6616468" y="1500226"/>
            <a:chExt cx="2565516" cy="2942709"/>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616508" y="3021645"/>
              <a:ext cx="1073441" cy="211691"/>
            </a:xfrm>
            <a:prstGeom prst="rect">
              <a:avLst/>
            </a:prstGeom>
            <a:solidFill>
              <a:srgbClr val="DCE6F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616468" y="2552777"/>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616468" y="1804961"/>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7816734" y="3750435"/>
              <a:ext cx="1365250" cy="646331"/>
            </a:xfrm>
            <a:prstGeom prst="rect">
              <a:avLst/>
            </a:prstGeom>
            <a:noFill/>
          </p:spPr>
          <p:txBody>
            <a:bodyPr wrap="square" rtlCol="0">
              <a:spAutoFit/>
            </a:bodyPr>
            <a:lstStyle/>
            <a:p>
              <a:r>
                <a:rPr lang="en-US" dirty="0" smtClean="0"/>
                <a:t>kernel code &amp; data</a:t>
              </a:r>
              <a:endParaRPr lang="en-US" dirty="0"/>
            </a:p>
          </p:txBody>
        </p:sp>
        <p:sp>
          <p:nvSpPr>
            <p:cNvPr id="54" name="TextBox 53"/>
            <p:cNvSpPr txBox="1"/>
            <p:nvPr/>
          </p:nvSpPr>
          <p:spPr>
            <a:xfrm>
              <a:off x="7816734" y="1668359"/>
              <a:ext cx="1365250" cy="646331"/>
            </a:xfrm>
            <a:prstGeom prst="rect">
              <a:avLst/>
            </a:prstGeom>
            <a:noFill/>
          </p:spPr>
          <p:txBody>
            <a:bodyPr wrap="square" rtlCol="0">
              <a:spAutoFit/>
            </a:bodyPr>
            <a:lstStyle/>
            <a:p>
              <a:r>
                <a:rPr lang="en-US" dirty="0" smtClean="0"/>
                <a:t>user page</a:t>
              </a:r>
            </a:p>
            <a:p>
              <a:r>
                <a:rPr lang="en-US" dirty="0" smtClean="0"/>
                <a:t>frames</a:t>
              </a:r>
              <a:endParaRPr lang="en-US" dirty="0"/>
            </a:p>
          </p:txBody>
        </p:sp>
        <p:sp>
          <p:nvSpPr>
            <p:cNvPr id="55" name="TextBox 54"/>
            <p:cNvSpPr txBox="1"/>
            <p:nvPr/>
          </p:nvSpPr>
          <p:spPr>
            <a:xfrm>
              <a:off x="7756644" y="2910170"/>
              <a:ext cx="1365250" cy="646331"/>
            </a:xfrm>
            <a:prstGeom prst="rect">
              <a:avLst/>
            </a:prstGeom>
            <a:noFill/>
          </p:spPr>
          <p:txBody>
            <a:bodyPr wrap="square" rtlCol="0">
              <a:spAutoFit/>
            </a:bodyPr>
            <a:lstStyle/>
            <a:p>
              <a:r>
                <a:rPr lang="en-US" dirty="0" smtClean="0"/>
                <a:t>user </a:t>
              </a:r>
              <a:r>
                <a:rPr lang="en-US" dirty="0" err="1" smtClean="0"/>
                <a:t>pagetable</a:t>
              </a:r>
              <a:endParaRPr lang="en-US" dirty="0" smtClean="0"/>
            </a:p>
          </p:txBody>
        </p:sp>
        <p:sp>
          <p:nvSpPr>
            <p:cNvPr id="56" name="Rectangle 55"/>
            <p:cNvSpPr/>
            <p:nvPr/>
          </p:nvSpPr>
          <p:spPr>
            <a:xfrm>
              <a:off x="6616468" y="2109838"/>
              <a:ext cx="1073441" cy="211691"/>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6508" y="3223965"/>
              <a:ext cx="1073441" cy="211691"/>
            </a:xfrm>
            <a:prstGeom prst="rect">
              <a:avLst/>
            </a:prstGeom>
            <a:solidFill>
              <a:srgbClr val="DCE6F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8" name="Rectangle 57"/>
          <p:cNvSpPr/>
          <p:nvPr/>
        </p:nvSpPr>
        <p:spPr>
          <a:xfrm>
            <a:off x="5495459" y="1444625"/>
            <a:ext cx="439081" cy="31035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5699125"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5699125"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5699165"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826868"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2034853" y="3764079"/>
            <a:ext cx="640132" cy="369332"/>
          </a:xfrm>
          <a:prstGeom prst="rect">
            <a:avLst/>
          </a:prstGeom>
          <a:noFill/>
        </p:spPr>
        <p:txBody>
          <a:bodyPr wrap="none" rtlCol="0">
            <a:spAutoFit/>
          </a:bodyPr>
          <a:lstStyle/>
          <a:p>
            <a:r>
              <a:rPr lang="en-US" dirty="0" smtClean="0"/>
              <a:t>code</a:t>
            </a:r>
            <a:endParaRPr lang="en-US" dirty="0"/>
          </a:p>
        </p:txBody>
      </p:sp>
      <p:grpSp>
        <p:nvGrpSpPr>
          <p:cNvPr id="63" name="Group 62"/>
          <p:cNvGrpSpPr/>
          <p:nvPr/>
        </p:nvGrpSpPr>
        <p:grpSpPr>
          <a:xfrm>
            <a:off x="1826868" y="3174561"/>
            <a:ext cx="1056103" cy="476250"/>
            <a:chOff x="4133850" y="3404709"/>
            <a:chExt cx="1056103" cy="476250"/>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4359700" y="3511627"/>
              <a:ext cx="604402" cy="369332"/>
            </a:xfrm>
            <a:prstGeom prst="rect">
              <a:avLst/>
            </a:prstGeom>
            <a:noFill/>
          </p:spPr>
          <p:txBody>
            <a:bodyPr wrap="none" rtlCol="0">
              <a:spAutoFit/>
            </a:bodyPr>
            <a:lstStyle/>
            <a:p>
              <a:r>
                <a:rPr lang="en-US" dirty="0" smtClean="0"/>
                <a:t>data</a:t>
              </a:r>
              <a:endParaRPr lang="en-US" dirty="0"/>
            </a:p>
          </p:txBody>
        </p:sp>
      </p:grpSp>
      <p:grpSp>
        <p:nvGrpSpPr>
          <p:cNvPr id="66" name="Group 65"/>
          <p:cNvGrpSpPr/>
          <p:nvPr/>
        </p:nvGrpSpPr>
        <p:grpSpPr>
          <a:xfrm>
            <a:off x="1826868" y="2694104"/>
            <a:ext cx="1056103" cy="369332"/>
            <a:chOff x="4133850" y="3511627"/>
            <a:chExt cx="1056103" cy="369332"/>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4359700" y="3511627"/>
              <a:ext cx="652643" cy="369332"/>
            </a:xfrm>
            <a:prstGeom prst="rect">
              <a:avLst/>
            </a:prstGeom>
            <a:noFill/>
          </p:spPr>
          <p:txBody>
            <a:bodyPr wrap="none" rtlCol="0">
              <a:spAutoFit/>
            </a:bodyPr>
            <a:lstStyle/>
            <a:p>
              <a:r>
                <a:rPr lang="en-US" dirty="0" smtClean="0"/>
                <a:t>heap</a:t>
              </a:r>
              <a:endParaRPr lang="en-US" dirty="0"/>
            </a:p>
          </p:txBody>
        </p:sp>
      </p:grpSp>
      <p:grpSp>
        <p:nvGrpSpPr>
          <p:cNvPr id="69" name="Group 68"/>
          <p:cNvGrpSpPr/>
          <p:nvPr/>
        </p:nvGrpSpPr>
        <p:grpSpPr>
          <a:xfrm>
            <a:off x="1826868" y="2196738"/>
            <a:ext cx="1056103" cy="369332"/>
            <a:chOff x="4133850" y="3404709"/>
            <a:chExt cx="1056103" cy="369332"/>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4334539" y="3404709"/>
              <a:ext cx="665379" cy="369332"/>
            </a:xfrm>
            <a:prstGeom prst="rect">
              <a:avLst/>
            </a:prstGeom>
            <a:noFill/>
          </p:spPr>
          <p:txBody>
            <a:bodyPr wrap="none" rtlCol="0">
              <a:spAutoFit/>
            </a:bodyPr>
            <a:lstStyle/>
            <a:p>
              <a:r>
                <a:rPr lang="en-US" dirty="0" smtClean="0"/>
                <a:t>stack</a:t>
              </a:r>
              <a:endParaRPr lang="en-US" dirty="0"/>
            </a:p>
          </p:txBody>
        </p:sp>
      </p:grpSp>
      <p:sp>
        <p:nvSpPr>
          <p:cNvPr id="88" name="TextBox 87"/>
          <p:cNvSpPr txBox="1"/>
          <p:nvPr/>
        </p:nvSpPr>
        <p:spPr>
          <a:xfrm>
            <a:off x="3363872" y="1075293"/>
            <a:ext cx="1864613" cy="369332"/>
          </a:xfrm>
          <a:prstGeom prst="rect">
            <a:avLst/>
          </a:prstGeom>
          <a:noFill/>
        </p:spPr>
        <p:txBody>
          <a:bodyPr wrap="none" rtlCol="0">
            <a:spAutoFit/>
          </a:bodyPr>
          <a:lstStyle/>
          <a:p>
            <a:r>
              <a:rPr lang="en-US" dirty="0" smtClean="0"/>
              <a:t>VAS – per process</a:t>
            </a:r>
            <a:endParaRPr lang="en-US" dirty="0"/>
          </a:p>
        </p:txBody>
      </p:sp>
      <p:cxnSp>
        <p:nvCxnSpPr>
          <p:cNvPr id="89" name="Straight Arrow Connector 88"/>
          <p:cNvCxnSpPr/>
          <p:nvPr/>
        </p:nvCxnSpPr>
        <p:spPr>
          <a:xfrm flipH="1">
            <a:off x="2882971" y="1961763"/>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H="1">
            <a:off x="2882971" y="2209196"/>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2844871" y="2313971"/>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2882971" y="2694104"/>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2882971" y="2878770"/>
            <a:ext cx="2739954" cy="345258"/>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2806771" y="2969705"/>
            <a:ext cx="2854254" cy="396981"/>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2882971" y="3193501"/>
            <a:ext cx="2739954" cy="34441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flipV="1">
            <a:off x="2844871" y="3317890"/>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flipV="1">
            <a:off x="2844871" y="3518647"/>
            <a:ext cx="2739954" cy="40802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flipV="1">
            <a:off x="2882971" y="3743040"/>
            <a:ext cx="2739954" cy="18944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flipV="1">
            <a:off x="2882971" y="3895286"/>
            <a:ext cx="2701854" cy="22083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167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162-fa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cs162-fa14.potx</Template>
  <TotalTime>2668</TotalTime>
  <Words>2477</Words>
  <Application>Microsoft Macintosh PowerPoint</Application>
  <PresentationFormat>On-screen Show (4:3)</PresentationFormat>
  <Paragraphs>668</Paragraphs>
  <Slides>39</Slides>
  <Notes>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cs162-fa14</vt:lpstr>
      <vt:lpstr>On to I/O via Virtual Memory </vt:lpstr>
      <vt:lpstr>… bottom lines of the long road here</vt:lpstr>
      <vt:lpstr>Objectives</vt:lpstr>
      <vt:lpstr>Recall: the most basic OS function</vt:lpstr>
      <vt:lpstr>Loading an executable into memory</vt:lpstr>
      <vt:lpstr>Create Virtual Address Space of the Process</vt:lpstr>
      <vt:lpstr>Create Virtual Address Space of the Process</vt:lpstr>
      <vt:lpstr>Create Virtual Address Space of the Process</vt:lpstr>
      <vt:lpstr>Provide Backing Store for VAS</vt:lpstr>
      <vt:lpstr>What data structure is required to map non-resident pages to disk?</vt:lpstr>
      <vt:lpstr>Provide Backing Store for VAS</vt:lpstr>
      <vt:lpstr>On page Fault …</vt:lpstr>
      <vt:lpstr>On page Fault … find &amp; start load</vt:lpstr>
      <vt:lpstr>On page Fault … schedule other P or T</vt:lpstr>
      <vt:lpstr>On page Fault … update PTE</vt:lpstr>
      <vt:lpstr>Eventually reschedule faulting thread</vt:lpstr>
      <vt:lpstr>Where does the OS get the frame?</vt:lpstr>
      <vt:lpstr>How many frames per process?</vt:lpstr>
      <vt:lpstr>Management &amp; Access to the Memory Hierarchy</vt:lpstr>
      <vt:lpstr>Summary</vt:lpstr>
      <vt:lpstr>Historical Perspective</vt:lpstr>
      <vt:lpstr>Admin: Projects</vt:lpstr>
      <vt:lpstr>You are here …</vt:lpstr>
      <vt:lpstr>OS Basics: I/O</vt:lpstr>
      <vt:lpstr>The Question of the Day</vt:lpstr>
      <vt:lpstr>In a picture</vt:lpstr>
      <vt:lpstr>Modern I/O Systems</vt:lpstr>
      <vt:lpstr>Example Device-Transfer Rates in Mb/s  (Sun Enterprise 6000)</vt:lpstr>
      <vt:lpstr>What does it mean for OS?</vt:lpstr>
      <vt:lpstr>How Does the Processor Talk to Devices?</vt:lpstr>
      <vt:lpstr>Example: Memory-Mapped Display Controller</vt:lpstr>
      <vt:lpstr>Transferring Data To/From Controller</vt:lpstr>
      <vt:lpstr>I/O Device Notifying the OS</vt:lpstr>
      <vt:lpstr>What is the Role of I/O?</vt:lpstr>
      <vt:lpstr>If time – take apart a new machine</vt:lpstr>
      <vt:lpstr>My New MacPro</vt:lpstr>
      <vt:lpstr>Intel i7 Core …</vt:lpstr>
      <vt:lpstr>My Disk</vt:lpstr>
      <vt:lpstr>My Graphics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Culler</dc:creator>
  <cp:lastModifiedBy>David Culler</cp:lastModifiedBy>
  <cp:revision>94</cp:revision>
  <dcterms:created xsi:type="dcterms:W3CDTF">2014-09-03T19:24:22Z</dcterms:created>
  <dcterms:modified xsi:type="dcterms:W3CDTF">2014-10-15T16:22:51Z</dcterms:modified>
</cp:coreProperties>
</file>