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278" r:id="rId3"/>
    <p:sldId id="273" r:id="rId4"/>
    <p:sldId id="307" r:id="rId5"/>
    <p:sldId id="309" r:id="rId6"/>
    <p:sldId id="310" r:id="rId7"/>
    <p:sldId id="311" r:id="rId8"/>
    <p:sldId id="275" r:id="rId9"/>
    <p:sldId id="276" r:id="rId10"/>
    <p:sldId id="277" r:id="rId11"/>
    <p:sldId id="257" r:id="rId12"/>
    <p:sldId id="258" r:id="rId13"/>
    <p:sldId id="259" r:id="rId14"/>
    <p:sldId id="312" r:id="rId15"/>
    <p:sldId id="279" r:id="rId16"/>
    <p:sldId id="280" r:id="rId17"/>
    <p:sldId id="281" r:id="rId18"/>
    <p:sldId id="283" r:id="rId19"/>
    <p:sldId id="298" r:id="rId20"/>
    <p:sldId id="297" r:id="rId21"/>
    <p:sldId id="284" r:id="rId22"/>
    <p:sldId id="299" r:id="rId23"/>
    <p:sldId id="286" r:id="rId24"/>
    <p:sldId id="287" r:id="rId25"/>
    <p:sldId id="300" r:id="rId26"/>
    <p:sldId id="301" r:id="rId27"/>
    <p:sldId id="302" r:id="rId28"/>
    <p:sldId id="303" r:id="rId29"/>
    <p:sldId id="304" r:id="rId30"/>
    <p:sldId id="288" r:id="rId31"/>
    <p:sldId id="289" r:id="rId32"/>
    <p:sldId id="290" r:id="rId33"/>
    <p:sldId id="295" r:id="rId34"/>
    <p:sldId id="296" r:id="rId35"/>
    <p:sldId id="282" r:id="rId36"/>
    <p:sldId id="30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6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B006D-AAFB-A34F-8B45-91A54B16DC78}" type="datetimeFigureOut">
              <a:rPr lang="en-US" smtClean="0"/>
              <a:t>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FAF15-328D-6949-91D9-A16CACD670B5}" type="slidenum">
              <a:rPr lang="en-US" smtClean="0"/>
              <a:t>‹#›</a:t>
            </a:fld>
            <a:endParaRPr lang="en-US"/>
          </a:p>
        </p:txBody>
      </p:sp>
    </p:spTree>
    <p:extLst>
      <p:ext uri="{BB962C8B-B14F-4D97-AF65-F5344CB8AC3E}">
        <p14:creationId xmlns:p14="http://schemas.microsoft.com/office/powerpoint/2010/main" val="3927333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E6349-4B97-3B42-B3E1-FA9317E9ADED}" type="datetimeFigureOut">
              <a:rPr lang="en-US" smtClean="0"/>
              <a:t>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A818A-32A3-AC41-8A70-957E942FE1EE}" type="slidenum">
              <a:rPr lang="en-US" smtClean="0"/>
              <a:t>‹#›</a:t>
            </a:fld>
            <a:endParaRPr lang="en-US"/>
          </a:p>
        </p:txBody>
      </p:sp>
    </p:spTree>
    <p:extLst>
      <p:ext uri="{BB962C8B-B14F-4D97-AF65-F5344CB8AC3E}">
        <p14:creationId xmlns:p14="http://schemas.microsoft.com/office/powerpoint/2010/main" val="20014792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omic Sans M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t>After the OS has issued a command to the I/O device either via a special I/O instruction or by writing to a location in the I/O address space,  the OS needs to be notified when:</a:t>
            </a:r>
          </a:p>
          <a:p>
            <a:r>
              <a:rPr lang="en-US"/>
              <a:t>(a) The I/O device has completed the operation.</a:t>
            </a:r>
          </a:p>
          <a:p>
            <a:r>
              <a:rPr lang="en-US"/>
              <a:t>(b) Or when the I/O device has encountered an error.</a:t>
            </a:r>
          </a:p>
          <a:p>
            <a:r>
              <a:rPr lang="en-US"/>
              <a:t>This can be accomplished in two different ways: Polling and I/O interrupt.</a:t>
            </a:r>
          </a:p>
          <a:p>
            <a:endParaRPr lang="en-US"/>
          </a:p>
          <a:p>
            <a:r>
              <a:rPr lang="en-US"/>
              <a:t>+1 = 58 min. (Y:38)</a:t>
            </a:r>
          </a:p>
        </p:txBody>
      </p:sp>
      <p:sp>
        <p:nvSpPr>
          <p:cNvPr id="7065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charset="0"/>
              </a:rPr>
              <a:t>Winchester disk drives developed by IBM: 1973 first drive</a:t>
            </a:r>
          </a:p>
          <a:p>
            <a:r>
              <a:rPr lang="en-US">
                <a:latin typeface="Comic Sans MS" charset="0"/>
              </a:rPr>
              <a:t>Uses </a:t>
            </a:r>
            <a:r>
              <a:rPr lang="ja-JP" altLang="en-US">
                <a:latin typeface="Comic Sans MS" charset="0"/>
              </a:rPr>
              <a:t>“</a:t>
            </a:r>
            <a:r>
              <a:rPr lang="en-US" altLang="ja-JP">
                <a:latin typeface="Comic Sans MS" charset="0"/>
              </a:rPr>
              <a:t>sealed</a:t>
            </a:r>
            <a:r>
              <a:rPr lang="ja-JP" altLang="en-US">
                <a:latin typeface="Comic Sans MS" charset="0"/>
              </a:rPr>
              <a:t>”</a:t>
            </a:r>
            <a:r>
              <a:rPr lang="en-US" altLang="ja-JP">
                <a:latin typeface="Comic Sans MS" charset="0"/>
              </a:rPr>
              <a:t> assembly with heads floating on air bearings – Bernoulli effect</a:t>
            </a:r>
            <a:endParaRPr lang="en-US">
              <a:latin typeface="Comic Sans M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To read write information into a sector, a movable arm containing a read/write head is located over each surface.</a:t>
            </a:r>
          </a:p>
          <a:p>
            <a:r>
              <a:rPr lang="en-US">
                <a:latin typeface="Comic Sans MS" charset="0"/>
              </a:rPr>
              <a:t>The term cylinder is used to refer to all the tracks under the read/write head at a given point on all surfaces.</a:t>
            </a:r>
          </a:p>
          <a:p>
            <a:r>
              <a:rPr lang="en-US">
                <a:latin typeface="Comic Sans MS" charset="0"/>
              </a:rPr>
              <a:t>To access data, the operating system must direct the disk through a 3-stage process.</a:t>
            </a:r>
          </a:p>
          <a:p>
            <a:r>
              <a:rPr lang="en-US">
                <a:latin typeface="Comic Sans MS" charset="0"/>
              </a:rPr>
              <a:t>(a) The first step is to position the arm over the proper track.  This is the seek operation and</a:t>
            </a:r>
            <a:br>
              <a:rPr lang="en-US">
                <a:latin typeface="Comic Sans MS" charset="0"/>
              </a:rPr>
            </a:br>
            <a:r>
              <a:rPr lang="en-US">
                <a:latin typeface="Comic Sans MS" charset="0"/>
              </a:rPr>
              <a:t>     the time to complete this operation is called the seek time.</a:t>
            </a:r>
          </a:p>
          <a:p>
            <a:r>
              <a:rPr lang="en-US">
                <a:latin typeface="Comic Sans MS" charset="0"/>
              </a:rPr>
              <a:t>(b) Once the head has reached the correct track, we must wait for the desired sector to</a:t>
            </a:r>
            <a:br>
              <a:rPr lang="en-US">
                <a:latin typeface="Comic Sans MS" charset="0"/>
              </a:rPr>
            </a:br>
            <a:r>
              <a:rPr lang="en-US">
                <a:latin typeface="Comic Sans MS" charset="0"/>
              </a:rPr>
              <a:t>      rotate under the read/write head.  This is referred to as the rotational latency.</a:t>
            </a:r>
          </a:p>
          <a:p>
            <a:r>
              <a:rPr lang="en-US">
                <a:latin typeface="Comic Sans MS" charset="0"/>
              </a:rPr>
              <a:t>(c) Finally, once the desired sector is under the read/write head, the data transfer can begin.</a:t>
            </a:r>
          </a:p>
          <a:p>
            <a:r>
              <a:rPr lang="en-US">
                <a:latin typeface="Comic Sans MS" charset="0"/>
              </a:rPr>
              <a:t>The average seek time as reported by the manufacturer is in the range of 12 ms to 20ms and is calculated as the sum of the time for all possible seeks divided by the number of possible seeks.</a:t>
            </a:r>
          </a:p>
          <a:p>
            <a:r>
              <a:rPr lang="en-US">
                <a:latin typeface="Comic Sans MS" charset="0"/>
              </a:rPr>
              <a:t>This number is usually on the pessimistic side because due to locality of disk reference, the actual average seek time may only be 25 to 33% of the number published.</a:t>
            </a:r>
          </a:p>
          <a:p>
            <a:endParaRPr lang="en-US">
              <a:latin typeface="Comic Sans MS" charset="0"/>
            </a:endParaRPr>
          </a:p>
          <a:p>
            <a:r>
              <a:rPr lang="en-US">
                <a:latin typeface="Comic Sans MS" charset="0"/>
              </a:rPr>
              <a:t>+2 = 34 min. (Y:14)</a:t>
            </a:r>
          </a:p>
        </p:txBody>
      </p:sp>
      <p:sp>
        <p:nvSpPr>
          <p:cNvPr id="5939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As far as rotational latency is concerned, most disks rotate at 3,600 RPM or approximately 16 ms per revolution.</a:t>
            </a:r>
          </a:p>
          <a:p>
            <a:r>
              <a:rPr lang="en-US">
                <a:latin typeface="Comic Sans MS" charset="0"/>
              </a:rPr>
              <a:t>Since on average, the information you desired is half way around the disk, the average rotational latency will be 8ms.</a:t>
            </a:r>
          </a:p>
          <a:p>
            <a:r>
              <a:rPr lang="en-US">
                <a:latin typeface="Comic Sans MS" charset="0"/>
              </a:rPr>
              <a:t>The transfer time is a function of transfer size, rotation speed, and recording density.</a:t>
            </a:r>
          </a:p>
          <a:p>
            <a:r>
              <a:rPr lang="en-US">
                <a:latin typeface="Comic Sans MS" charset="0"/>
              </a:rPr>
              <a:t>The typical transfer speed is 2 to 4 MB per second.</a:t>
            </a:r>
          </a:p>
          <a:p>
            <a:r>
              <a:rPr lang="en-US">
                <a:latin typeface="Comic Sans MS" charset="0"/>
              </a:rPr>
              <a:t>Notice that the transfer time is much faster than the rotational latency and seek time.</a:t>
            </a:r>
          </a:p>
          <a:p>
            <a:r>
              <a:rPr lang="en-US">
                <a:latin typeface="Comic Sans MS" charset="0"/>
              </a:rPr>
              <a:t>This is similar to the DRAM situation where the DRAM access time is much shorter than the DRAM cycle time.</a:t>
            </a:r>
          </a:p>
          <a:p>
            <a:r>
              <a:rPr lang="en-US">
                <a:latin typeface="Comic Sans MS" charset="0"/>
              </a:rPr>
              <a:t>***** Do anybody remember what we did to take advantage of the short access time versus cycle time?  Well, we interleave!</a:t>
            </a:r>
          </a:p>
          <a:p>
            <a:endParaRPr lang="en-US">
              <a:latin typeface="Comic Sans MS" charset="0"/>
            </a:endParaRPr>
          </a:p>
          <a:p>
            <a:r>
              <a:rPr lang="en-US">
                <a:latin typeface="Comic Sans MS" charset="0"/>
              </a:rPr>
              <a:t>New International Disk Drive, Equipment, and Materials Association standard is 4KB sectors instead of 512 byte sectors</a:t>
            </a:r>
          </a:p>
          <a:p>
            <a:endParaRPr lang="en-US">
              <a:latin typeface="Comic Sans MS" charset="0"/>
            </a:endParaRPr>
          </a:p>
          <a:p>
            <a:r>
              <a:rPr lang="en-US">
                <a:latin typeface="Comic Sans MS" charset="0"/>
              </a:rPr>
              <a:t>+2 = 36 min. (Y:16)</a:t>
            </a:r>
          </a:p>
        </p:txBody>
      </p:sp>
      <p:sp>
        <p:nvSpPr>
          <p:cNvPr id="6041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53685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64838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8092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4934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9943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10/17/14</a:t>
            </a:r>
            <a:endParaRPr lang="en-US"/>
          </a:p>
        </p:txBody>
      </p:sp>
      <p:sp>
        <p:nvSpPr>
          <p:cNvPr id="6" name="Footer Placeholder 5"/>
          <p:cNvSpPr>
            <a:spLocks noGrp="1"/>
          </p:cNvSpPr>
          <p:nvPr>
            <p:ph type="ftr" sz="quarter" idx="11"/>
          </p:nvPr>
        </p:nvSpPr>
        <p:spPr/>
        <p:txBody>
          <a:bodyPr/>
          <a:lstStyle/>
          <a:p>
            <a:r>
              <a:rPr lang="hu-HU" smtClean="0"/>
              <a:t>cs162 fa14 L21</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5538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10/17/14</a:t>
            </a:r>
            <a:endParaRPr lang="en-US"/>
          </a:p>
        </p:txBody>
      </p:sp>
      <p:sp>
        <p:nvSpPr>
          <p:cNvPr id="8" name="Footer Placeholder 7"/>
          <p:cNvSpPr>
            <a:spLocks noGrp="1"/>
          </p:cNvSpPr>
          <p:nvPr>
            <p:ph type="ftr" sz="quarter" idx="11"/>
          </p:nvPr>
        </p:nvSpPr>
        <p:spPr/>
        <p:txBody>
          <a:bodyPr/>
          <a:lstStyle/>
          <a:p>
            <a:r>
              <a:rPr lang="hu-HU" smtClean="0"/>
              <a:t>cs162 fa14 L21</a:t>
            </a:r>
            <a:endParaRPr lang="en-US"/>
          </a:p>
        </p:txBody>
      </p:sp>
      <p:sp>
        <p:nvSpPr>
          <p:cNvPr id="9" name="Slide Number Placeholder 8"/>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17260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10/17/14</a:t>
            </a:r>
            <a:endParaRPr lang="en-US"/>
          </a:p>
        </p:txBody>
      </p:sp>
      <p:sp>
        <p:nvSpPr>
          <p:cNvPr id="4" name="Footer Placeholder 3"/>
          <p:cNvSpPr>
            <a:spLocks noGrp="1"/>
          </p:cNvSpPr>
          <p:nvPr>
            <p:ph type="ftr" sz="quarter" idx="11"/>
          </p:nvPr>
        </p:nvSpPr>
        <p:spPr/>
        <p:txBody>
          <a:bodyPr/>
          <a:lstStyle/>
          <a:p>
            <a:r>
              <a:rPr lang="hu-HU" smtClean="0"/>
              <a:t>cs162 fa14 L21</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870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0566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10/17/14</a:t>
            </a:r>
            <a:endParaRPr lang="en-US"/>
          </a:p>
        </p:txBody>
      </p:sp>
      <p:sp>
        <p:nvSpPr>
          <p:cNvPr id="6" name="Footer Placeholder 5"/>
          <p:cNvSpPr>
            <a:spLocks noGrp="1"/>
          </p:cNvSpPr>
          <p:nvPr>
            <p:ph type="ftr" sz="quarter" idx="11"/>
          </p:nvPr>
        </p:nvSpPr>
        <p:spPr/>
        <p:txBody>
          <a:bodyPr/>
          <a:lstStyle/>
          <a:p>
            <a:r>
              <a:rPr lang="hu-HU" smtClean="0"/>
              <a:t>cs162 fa14 L21</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85204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10/17/14</a:t>
            </a:r>
            <a:endParaRPr lang="en-US"/>
          </a:p>
        </p:txBody>
      </p:sp>
      <p:sp>
        <p:nvSpPr>
          <p:cNvPr id="6" name="Footer Placeholder 5"/>
          <p:cNvSpPr>
            <a:spLocks noGrp="1"/>
          </p:cNvSpPr>
          <p:nvPr>
            <p:ph type="ftr" sz="quarter" idx="11"/>
          </p:nvPr>
        </p:nvSpPr>
        <p:spPr/>
        <p:txBody>
          <a:bodyPr/>
          <a:lstStyle/>
          <a:p>
            <a:r>
              <a:rPr lang="hu-HU" smtClean="0"/>
              <a:t>cs162 fa14 L21</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740095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781"/>
            <a:ext cx="8229600" cy="8756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088571"/>
            <a:ext cx="8229600" cy="52157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320" y="6431940"/>
            <a:ext cx="2133600" cy="365125"/>
          </a:xfrm>
          <a:prstGeom prst="rect">
            <a:avLst/>
          </a:prstGeom>
        </p:spPr>
        <p:txBody>
          <a:bodyPr vert="horz" lIns="91440" tIns="45720" rIns="91440" bIns="45720" rtlCol="0" anchor="ctr"/>
          <a:lstStyle>
            <a:lvl1pPr algn="l">
              <a:defRPr sz="1200">
                <a:solidFill>
                  <a:srgbClr val="0000FF"/>
                </a:solidFill>
              </a:defRPr>
            </a:lvl1pPr>
          </a:lstStyle>
          <a:p>
            <a:r>
              <a:rPr lang="en-US" smtClean="0"/>
              <a:t>10/17/14</a:t>
            </a:r>
            <a:endParaRPr lang="en-US"/>
          </a:p>
        </p:txBody>
      </p:sp>
      <p:sp>
        <p:nvSpPr>
          <p:cNvPr id="5" name="Footer Placeholder 4"/>
          <p:cNvSpPr>
            <a:spLocks noGrp="1"/>
          </p:cNvSpPr>
          <p:nvPr>
            <p:ph type="ftr" sz="quarter" idx="3"/>
          </p:nvPr>
        </p:nvSpPr>
        <p:spPr>
          <a:xfrm>
            <a:off x="3124200" y="643194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hu-HU" smtClean="0"/>
              <a:t>cs162 fa14 L21</a:t>
            </a:r>
            <a:endParaRPr lang="en-US"/>
          </a:p>
        </p:txBody>
      </p:sp>
      <p:sp>
        <p:nvSpPr>
          <p:cNvPr id="6" name="Slide Number Placeholder 5"/>
          <p:cNvSpPr>
            <a:spLocks noGrp="1"/>
          </p:cNvSpPr>
          <p:nvPr>
            <p:ph type="sldNum" sz="quarter" idx="4"/>
          </p:nvPr>
        </p:nvSpPr>
        <p:spPr>
          <a:xfrm>
            <a:off x="6870720" y="6431940"/>
            <a:ext cx="2133600" cy="365125"/>
          </a:xfrm>
          <a:prstGeom prst="rect">
            <a:avLst/>
          </a:prstGeom>
        </p:spPr>
        <p:txBody>
          <a:bodyPr vert="horz" lIns="91440" tIns="45720" rIns="91440" bIns="45720" rtlCol="0" anchor="ctr"/>
          <a:lstStyle>
            <a:lvl1pPr algn="r">
              <a:defRPr sz="1200">
                <a:solidFill>
                  <a:srgbClr val="0000FF"/>
                </a:solidFill>
              </a:defRPr>
            </a:lvl1pPr>
          </a:lstStyle>
          <a:p>
            <a:fld id="{40BE6ECD-61F1-CE4B-BB82-6FDD0CA3B213}" type="slidenum">
              <a:rPr lang="en-US" smtClean="0"/>
              <a:pPr/>
              <a:t>‹#›</a:t>
            </a:fld>
            <a:endParaRPr lang="en-US"/>
          </a:p>
        </p:txBody>
      </p:sp>
      <p:sp>
        <p:nvSpPr>
          <p:cNvPr id="7" name="Line 7"/>
          <p:cNvSpPr>
            <a:spLocks noChangeShapeType="1"/>
          </p:cNvSpPr>
          <p:nvPr/>
        </p:nvSpPr>
        <p:spPr bwMode="auto">
          <a:xfrm>
            <a:off x="457200" y="914400"/>
            <a:ext cx="8229600" cy="0"/>
          </a:xfrm>
          <a:prstGeom prst="line">
            <a:avLst/>
          </a:prstGeom>
          <a:noFill/>
          <a:ln w="47625" cmpd="thinThick">
            <a:solidFill>
              <a:srgbClr val="FBBA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 name="Picture 8" descr="front"/>
          <p:cNvPicPr>
            <a:picLocks noChangeAspect="1" noChangeArrowheads="1"/>
          </p:cNvPicPr>
          <p:nvPr/>
        </p:nvPicPr>
        <p:blipFill>
          <a:blip r:embed="rId13">
            <a:extLst>
              <a:ext uri="{28A0092B-C50C-407E-A947-70E740481C1C}">
                <a14:useLocalDpi xmlns:a14="http://schemas.microsoft.com/office/drawing/2010/main" val="0"/>
              </a:ext>
            </a:extLst>
          </a:blip>
          <a:srcRect b="22223"/>
          <a:stretch>
            <a:fillRect/>
          </a:stretch>
        </p:blipFill>
        <p:spPr bwMode="auto">
          <a:xfrm>
            <a:off x="8229600" y="0"/>
            <a:ext cx="914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59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0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hyperlink" Target="https://en.wikipedia.org/wiki/Solid-state_driv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astestssd.com/featured/ssd-rankings-the-fastest-solid-state-drives/" TargetMode="External"/><Relationship Id="rId3" Type="http://schemas.openxmlformats.org/officeDocument/2006/relationships/hyperlink" Target="http://www.extremetech.com/computing/164677-storage-pricewatch-hard-drive-and-ssd-prices-drop-making-for-a-good-time-to-bu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9567"/>
            <a:ext cx="7772400" cy="1470025"/>
          </a:xfrm>
        </p:spPr>
        <p:txBody>
          <a:bodyPr/>
          <a:lstStyle/>
          <a:p>
            <a:r>
              <a:rPr lang="en-US" dirty="0" smtClean="0">
                <a:latin typeface="Arial" charset="0"/>
                <a:ea typeface="ＭＳ Ｐゴシック" charset="0"/>
                <a:cs typeface="ＭＳ Ｐゴシック" charset="0"/>
              </a:rPr>
              <a:t>I/O – where OS meet the real world</a:t>
            </a:r>
            <a:endParaRPr lang="en-US" dirty="0"/>
          </a:p>
        </p:txBody>
      </p:sp>
      <p:sp>
        <p:nvSpPr>
          <p:cNvPr id="3" name="Subtitle 2"/>
          <p:cNvSpPr>
            <a:spLocks noGrp="1"/>
          </p:cNvSpPr>
          <p:nvPr>
            <p:ph type="subTitle" idx="1"/>
          </p:nvPr>
        </p:nvSpPr>
        <p:spPr>
          <a:xfrm>
            <a:off x="1371600" y="3251200"/>
            <a:ext cx="6400800" cy="1752600"/>
          </a:xfrm>
        </p:spPr>
        <p:txBody>
          <a:bodyPr>
            <a:normAutofit fontScale="70000" lnSpcReduction="20000"/>
          </a:bodyPr>
          <a:lstStyle/>
          <a:p>
            <a:r>
              <a:rPr lang="en-US" dirty="0">
                <a:solidFill>
                  <a:schemeClr val="tx1"/>
                </a:solidFill>
                <a:latin typeface="Arial" charset="0"/>
                <a:ea typeface="ＭＳ Ｐゴシック" charset="0"/>
                <a:cs typeface="ＭＳ Ｐゴシック" charset="0"/>
              </a:rPr>
              <a:t>David E. Culler</a:t>
            </a:r>
          </a:p>
          <a:p>
            <a:r>
              <a:rPr lang="en-US" dirty="0">
                <a:solidFill>
                  <a:schemeClr val="tx1"/>
                </a:solidFill>
                <a:latin typeface="Arial" charset="0"/>
                <a:ea typeface="ＭＳ Ｐゴシック" charset="0"/>
                <a:cs typeface="ＭＳ Ｐゴシック" charset="0"/>
              </a:rPr>
              <a:t> CS162 – Operating Systems and Systems Programming</a:t>
            </a:r>
          </a:p>
          <a:p>
            <a:r>
              <a:rPr lang="en-US" dirty="0">
                <a:solidFill>
                  <a:schemeClr val="tx1"/>
                </a:solidFill>
                <a:latin typeface="Arial" charset="0"/>
                <a:ea typeface="ＭＳ Ｐゴシック" charset="0"/>
                <a:cs typeface="ＭＳ Ｐゴシック" charset="0"/>
              </a:rPr>
              <a:t>Lecture </a:t>
            </a:r>
            <a:r>
              <a:rPr lang="en-US" dirty="0" smtClean="0">
                <a:solidFill>
                  <a:schemeClr val="tx1"/>
                </a:solidFill>
                <a:latin typeface="Arial" charset="0"/>
                <a:ea typeface="ＭＳ Ｐゴシック" charset="0"/>
                <a:cs typeface="ＭＳ Ｐゴシック" charset="0"/>
              </a:rPr>
              <a:t>21</a:t>
            </a:r>
          </a:p>
          <a:p>
            <a:r>
              <a:rPr lang="en-US" dirty="0" smtClean="0">
                <a:solidFill>
                  <a:schemeClr val="tx1"/>
                </a:solidFill>
                <a:latin typeface="Arial" charset="0"/>
                <a:ea typeface="ＭＳ Ｐゴシック" charset="0"/>
                <a:cs typeface="ＭＳ Ｐゴシック" charset="0"/>
              </a:rPr>
              <a:t>October 17, 2014</a:t>
            </a:r>
          </a:p>
          <a:p>
            <a:endParaRPr lang="en-US" dirty="0"/>
          </a:p>
        </p:txBody>
      </p:sp>
      <p:sp>
        <p:nvSpPr>
          <p:cNvPr id="5" name="TextBox 4"/>
          <p:cNvSpPr txBox="1"/>
          <p:nvPr/>
        </p:nvSpPr>
        <p:spPr>
          <a:xfrm>
            <a:off x="6172200" y="5486400"/>
            <a:ext cx="2971800" cy="923330"/>
          </a:xfrm>
          <a:prstGeom prst="rect">
            <a:avLst/>
          </a:prstGeom>
          <a:noFill/>
          <a:ln>
            <a:solidFill>
              <a:srgbClr val="618FFD"/>
            </a:solidFill>
          </a:ln>
        </p:spPr>
        <p:txBody>
          <a:bodyPr wrap="square" rtlCol="0">
            <a:spAutoFit/>
          </a:bodyPr>
          <a:lstStyle/>
          <a:p>
            <a:r>
              <a:rPr lang="en-US" dirty="0" smtClean="0"/>
              <a:t>Reading: A&amp;D </a:t>
            </a:r>
            <a:r>
              <a:rPr lang="en-US" dirty="0" smtClean="0"/>
              <a:t>11.3, </a:t>
            </a:r>
            <a:r>
              <a:rPr lang="en-US" dirty="0" smtClean="0"/>
              <a:t>12</a:t>
            </a:r>
            <a:r>
              <a:rPr lang="en-US" dirty="0" smtClean="0"/>
              <a:t> </a:t>
            </a:r>
            <a:endParaRPr lang="en-US" dirty="0" smtClean="0"/>
          </a:p>
          <a:p>
            <a:r>
              <a:rPr lang="en-US" dirty="0" smtClean="0"/>
              <a:t>HW</a:t>
            </a:r>
            <a:r>
              <a:rPr lang="en-US" dirty="0"/>
              <a:t> 4</a:t>
            </a:r>
            <a:r>
              <a:rPr lang="en-US" dirty="0" smtClean="0"/>
              <a:t> out</a:t>
            </a:r>
            <a:endParaRPr lang="en-US" dirty="0"/>
          </a:p>
          <a:p>
            <a:r>
              <a:rPr lang="en-US" dirty="0" err="1" smtClean="0"/>
              <a:t>Proj</a:t>
            </a:r>
            <a:r>
              <a:rPr lang="en-US" dirty="0" smtClean="0"/>
              <a:t> </a:t>
            </a:r>
            <a:r>
              <a:rPr lang="en-US" dirty="0"/>
              <a:t>2</a:t>
            </a:r>
            <a:r>
              <a:rPr lang="en-US" dirty="0" smtClean="0"/>
              <a:t> out</a:t>
            </a:r>
          </a:p>
        </p:txBody>
      </p:sp>
    </p:spTree>
    <p:extLst>
      <p:ext uri="{BB962C8B-B14F-4D97-AF65-F5344CB8AC3E}">
        <p14:creationId xmlns:p14="http://schemas.microsoft.com/office/powerpoint/2010/main" val="2035555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513784" y="246083"/>
            <a:ext cx="5440362" cy="503238"/>
          </a:xfrm>
          <a:noFill/>
        </p:spPr>
        <p:txBody>
          <a:bodyPr wrap="none" lIns="63500" tIns="25400" rIns="63500" bIns="25400" anchor="t">
            <a:spAutoFit/>
          </a:bodyPr>
          <a:lstStyle/>
          <a:p>
            <a:r>
              <a:rPr lang="en-US" dirty="0">
                <a:latin typeface="Helvetica" charset="0"/>
                <a:ea typeface="MS PGothic" charset="0"/>
              </a:rPr>
              <a:t>I/O Device Notifying the OS</a:t>
            </a:r>
          </a:p>
        </p:txBody>
      </p:sp>
      <p:sp>
        <p:nvSpPr>
          <p:cNvPr id="842755" name="Rectangle 3"/>
          <p:cNvSpPr>
            <a:spLocks noGrp="1" noChangeArrowheads="1"/>
          </p:cNvSpPr>
          <p:nvPr>
            <p:ph type="body" idx="1"/>
          </p:nvPr>
        </p:nvSpPr>
        <p:spPr>
          <a:xfrm>
            <a:off x="152400" y="894305"/>
            <a:ext cx="8686800" cy="6189900"/>
          </a:xfrm>
          <a:noFill/>
        </p:spPr>
        <p:txBody>
          <a:bodyPr lIns="63500" tIns="25400" rIns="63500" bIns="25400">
            <a:spAutoFit/>
          </a:bodyPr>
          <a:lstStyle/>
          <a:p>
            <a:pPr marL="203200" indent="-203200">
              <a:spcBef>
                <a:spcPct val="5000"/>
              </a:spcBef>
            </a:pPr>
            <a:r>
              <a:rPr lang="en-US" sz="2400" dirty="0">
                <a:latin typeface="Helvetica" charset="0"/>
                <a:ea typeface="MS PGothic" charset="0"/>
              </a:rPr>
              <a:t>The OS needs to know when:</a:t>
            </a:r>
          </a:p>
          <a:p>
            <a:pPr marL="508000" lvl="1" indent="-190500">
              <a:spcBef>
                <a:spcPct val="5000"/>
              </a:spcBef>
            </a:pPr>
            <a:r>
              <a:rPr lang="en-US" sz="2000" dirty="0">
                <a:latin typeface="Helvetica" charset="0"/>
                <a:ea typeface="MS PGothic" charset="0"/>
              </a:rPr>
              <a:t>The I/O device has completed an operation</a:t>
            </a:r>
          </a:p>
          <a:p>
            <a:pPr marL="508000" lvl="1" indent="-190500">
              <a:spcBef>
                <a:spcPct val="5000"/>
              </a:spcBef>
            </a:pPr>
            <a:r>
              <a:rPr lang="en-US" sz="2000" dirty="0">
                <a:latin typeface="Helvetica" charset="0"/>
                <a:ea typeface="MS PGothic" charset="0"/>
              </a:rPr>
              <a:t>The I/O operation has encountered an error</a:t>
            </a:r>
          </a:p>
          <a:p>
            <a:pPr marL="203200" indent="-203200">
              <a:spcBef>
                <a:spcPct val="5000"/>
              </a:spcBef>
            </a:pPr>
            <a:r>
              <a:rPr lang="en-US" sz="2400" dirty="0">
                <a:solidFill>
                  <a:schemeClr val="hlink"/>
                </a:solidFill>
                <a:latin typeface="Helvetica" charset="0"/>
                <a:ea typeface="MS PGothic" charset="0"/>
              </a:rPr>
              <a:t>I/O Interrupt:</a:t>
            </a:r>
          </a:p>
          <a:p>
            <a:pPr marL="508000" lvl="1" indent="-190500">
              <a:spcBef>
                <a:spcPct val="5000"/>
              </a:spcBef>
            </a:pPr>
            <a:r>
              <a:rPr lang="en-US" sz="2000" dirty="0">
                <a:latin typeface="Helvetica" charset="0"/>
                <a:ea typeface="MS PGothic" charset="0"/>
              </a:rPr>
              <a:t>Device generates an interrupt whenever it needs service</a:t>
            </a:r>
          </a:p>
          <a:p>
            <a:pPr marL="508000" lvl="1" indent="-190500">
              <a:spcBef>
                <a:spcPct val="5000"/>
              </a:spcBef>
            </a:pPr>
            <a:r>
              <a:rPr lang="en-US" sz="2000" dirty="0">
                <a:latin typeface="Helvetica" charset="0"/>
                <a:ea typeface="MS PGothic" charset="0"/>
              </a:rPr>
              <a:t>Pro: handles unpredictable events well</a:t>
            </a:r>
          </a:p>
          <a:p>
            <a:pPr marL="508000" lvl="1" indent="-190500">
              <a:spcBef>
                <a:spcPct val="5000"/>
              </a:spcBef>
            </a:pPr>
            <a:r>
              <a:rPr lang="en-US" sz="2000" dirty="0">
                <a:latin typeface="Helvetica" charset="0"/>
                <a:ea typeface="MS PGothic" charset="0"/>
              </a:rPr>
              <a:t>Con: interrupts relatively high overhead </a:t>
            </a:r>
          </a:p>
          <a:p>
            <a:pPr marL="203200" indent="-203200">
              <a:spcBef>
                <a:spcPct val="5000"/>
              </a:spcBef>
            </a:pPr>
            <a:r>
              <a:rPr lang="en-US" sz="2400" dirty="0">
                <a:solidFill>
                  <a:schemeClr val="hlink"/>
                </a:solidFill>
                <a:latin typeface="Helvetica" charset="0"/>
                <a:ea typeface="MS PGothic" charset="0"/>
              </a:rPr>
              <a:t>Polling:</a:t>
            </a:r>
          </a:p>
          <a:p>
            <a:pPr marL="508000" lvl="1" indent="-190500">
              <a:spcBef>
                <a:spcPct val="5000"/>
              </a:spcBef>
            </a:pPr>
            <a:r>
              <a:rPr lang="en-US" sz="2000" dirty="0">
                <a:latin typeface="Helvetica" charset="0"/>
                <a:ea typeface="MS PGothic" charset="0"/>
              </a:rPr>
              <a:t>OS periodically checks a device-specific status register</a:t>
            </a:r>
          </a:p>
          <a:p>
            <a:pPr marL="965200" lvl="2" indent="-342900">
              <a:spcBef>
                <a:spcPct val="5000"/>
              </a:spcBef>
            </a:pPr>
            <a:r>
              <a:rPr lang="en-US" sz="1800" dirty="0">
                <a:latin typeface="Helvetica" charset="0"/>
                <a:ea typeface="MS PGothic" charset="0"/>
              </a:rPr>
              <a:t>I/O device puts completion information in status register</a:t>
            </a:r>
          </a:p>
          <a:p>
            <a:pPr marL="508000" lvl="1" indent="-190500">
              <a:spcBef>
                <a:spcPct val="5000"/>
              </a:spcBef>
            </a:pPr>
            <a:r>
              <a:rPr lang="en-US" sz="2000" dirty="0">
                <a:latin typeface="Helvetica" charset="0"/>
                <a:ea typeface="MS PGothic" charset="0"/>
              </a:rPr>
              <a:t>Pro: low overhead</a:t>
            </a:r>
          </a:p>
          <a:p>
            <a:pPr marL="508000" lvl="1" indent="-190500">
              <a:spcBef>
                <a:spcPct val="5000"/>
              </a:spcBef>
            </a:pPr>
            <a:r>
              <a:rPr lang="en-US" sz="2000" dirty="0">
                <a:latin typeface="Helvetica" charset="0"/>
                <a:ea typeface="MS PGothic" charset="0"/>
              </a:rPr>
              <a:t>Con: may waste many cycles on polling if infrequent or unpredictable I/O operations</a:t>
            </a:r>
          </a:p>
          <a:p>
            <a:pPr marL="203200" indent="-203200">
              <a:spcBef>
                <a:spcPct val="5000"/>
              </a:spcBef>
            </a:pPr>
            <a:r>
              <a:rPr lang="en-US" sz="2400" dirty="0">
                <a:latin typeface="Helvetica" charset="0"/>
                <a:ea typeface="MS PGothic" charset="0"/>
              </a:rPr>
              <a:t>Actual devices combine both polling and interrupts</a:t>
            </a:r>
          </a:p>
          <a:p>
            <a:pPr marL="508000" lvl="1" indent="-190500">
              <a:spcBef>
                <a:spcPct val="5000"/>
              </a:spcBef>
            </a:pPr>
            <a:r>
              <a:rPr lang="en-US" sz="2000" dirty="0">
                <a:latin typeface="Helvetica" charset="0"/>
                <a:ea typeface="MS PGothic" charset="0"/>
              </a:rPr>
              <a:t>For instance – High-bandwidth network adapter: </a:t>
            </a:r>
          </a:p>
          <a:p>
            <a:pPr marL="965200" lvl="2" indent="-342900">
              <a:spcBef>
                <a:spcPct val="5000"/>
              </a:spcBef>
            </a:pPr>
            <a:r>
              <a:rPr lang="en-US" sz="1800" dirty="0">
                <a:latin typeface="Helvetica" charset="0"/>
                <a:ea typeface="MS PGothic" charset="0"/>
              </a:rPr>
              <a:t>Interrupt for first incoming packet</a:t>
            </a:r>
          </a:p>
          <a:p>
            <a:pPr marL="965200" lvl="2" indent="-342900">
              <a:spcBef>
                <a:spcPct val="5000"/>
              </a:spcBef>
            </a:pPr>
            <a:r>
              <a:rPr lang="en-US" sz="1800" dirty="0">
                <a:latin typeface="Helvetica" charset="0"/>
                <a:ea typeface="MS PGothic" charset="0"/>
              </a:rPr>
              <a:t>Poll for following packets until hardware queues are empty</a:t>
            </a:r>
          </a:p>
          <a:p>
            <a:pPr marL="965200" lvl="2" indent="-342900">
              <a:spcBef>
                <a:spcPct val="5000"/>
              </a:spcBef>
            </a:pPr>
            <a:endParaRPr lang="en-US" sz="1800" dirty="0">
              <a:latin typeface="Helvetica" charset="0"/>
              <a:ea typeface="MS PGothic" charset="0"/>
            </a:endParaRP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10</a:t>
            </a:fld>
            <a:endParaRPr lang="en-US"/>
          </a:p>
        </p:txBody>
      </p:sp>
    </p:spTree>
    <p:extLst>
      <p:ext uri="{BB962C8B-B14F-4D97-AF65-F5344CB8AC3E}">
        <p14:creationId xmlns:p14="http://schemas.microsoft.com/office/powerpoint/2010/main" val="401611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42755">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42755">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842755">
                                            <p:txEl>
                                              <p:pRg st="5" end="5"/>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4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842755">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42755">
                                            <p:txEl>
                                              <p:pRg st="8" end="8"/>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2755">
                                            <p:txEl>
                                              <p:pRg st="9" end="9"/>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42755">
                                            <p:txEl>
                                              <p:pRg st="10" end="1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84275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842755">
                                            <p:txEl>
                                              <p:pRg st="12" end="1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842755">
                                            <p:txEl>
                                              <p:pRg st="13" end="1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842755">
                                            <p:txEl>
                                              <p:pRg st="14" end="1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427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a:latin typeface="Helvetica" charset="0"/>
                <a:ea typeface="MS PGothic" charset="0"/>
              </a:rPr>
              <a:t>Operational Parameters for I/O</a:t>
            </a:r>
          </a:p>
        </p:txBody>
      </p:sp>
      <p:sp>
        <p:nvSpPr>
          <p:cNvPr id="27650" name="Rectangle 3"/>
          <p:cNvSpPr>
            <a:spLocks noGrp="1" noChangeArrowheads="1"/>
          </p:cNvSpPr>
          <p:nvPr>
            <p:ph type="body" idx="1"/>
          </p:nvPr>
        </p:nvSpPr>
        <p:spPr>
          <a:xfrm>
            <a:off x="76200" y="950365"/>
            <a:ext cx="9067800" cy="5791200"/>
          </a:xfrm>
        </p:spPr>
        <p:txBody>
          <a:bodyPr>
            <a:normAutofit/>
          </a:bodyPr>
          <a:lstStyle/>
          <a:p>
            <a:pPr>
              <a:lnSpc>
                <a:spcPct val="110000"/>
              </a:lnSpc>
              <a:spcBef>
                <a:spcPct val="5000"/>
              </a:spcBef>
            </a:pPr>
            <a:r>
              <a:rPr lang="en-US" sz="2800" i="1" dirty="0">
                <a:latin typeface="Helvetica" charset="0"/>
                <a:ea typeface="MS PGothic" charset="0"/>
              </a:rPr>
              <a:t>Data granularity: </a:t>
            </a:r>
            <a:r>
              <a:rPr lang="en-US" sz="2800" dirty="0">
                <a:latin typeface="Helvetica" charset="0"/>
                <a:ea typeface="MS PGothic" charset="0"/>
              </a:rPr>
              <a:t>Byte vs. Block</a:t>
            </a:r>
          </a:p>
          <a:p>
            <a:pPr lvl="1">
              <a:lnSpc>
                <a:spcPct val="110000"/>
              </a:lnSpc>
              <a:spcBef>
                <a:spcPct val="5000"/>
              </a:spcBef>
            </a:pPr>
            <a:r>
              <a:rPr lang="en-US" sz="2400" dirty="0">
                <a:latin typeface="Helvetica" charset="0"/>
                <a:ea typeface="MS PGothic" charset="0"/>
              </a:rPr>
              <a:t>Some devices provide single byte at a time (</a:t>
            </a:r>
            <a:r>
              <a:rPr lang="en-US" sz="2400" i="1" dirty="0">
                <a:latin typeface="Helvetica" charset="0"/>
                <a:ea typeface="MS PGothic" charset="0"/>
              </a:rPr>
              <a:t>e.g., </a:t>
            </a:r>
            <a:r>
              <a:rPr lang="en-US" sz="2400" dirty="0">
                <a:latin typeface="Helvetica" charset="0"/>
                <a:ea typeface="MS PGothic" charset="0"/>
              </a:rPr>
              <a:t>keyboard)</a:t>
            </a:r>
          </a:p>
          <a:p>
            <a:pPr lvl="1">
              <a:lnSpc>
                <a:spcPct val="110000"/>
              </a:lnSpc>
              <a:spcBef>
                <a:spcPct val="5000"/>
              </a:spcBef>
            </a:pPr>
            <a:r>
              <a:rPr lang="en-US" sz="2400" dirty="0">
                <a:latin typeface="Helvetica" charset="0"/>
                <a:ea typeface="MS PGothic" charset="0"/>
              </a:rPr>
              <a:t>Others provide whole blocks (</a:t>
            </a:r>
            <a:r>
              <a:rPr lang="en-US" sz="2400" i="1" dirty="0">
                <a:latin typeface="Helvetica" charset="0"/>
                <a:ea typeface="MS PGothic" charset="0"/>
              </a:rPr>
              <a:t>e.g.,</a:t>
            </a:r>
            <a:r>
              <a:rPr lang="en-US" sz="2400" dirty="0">
                <a:latin typeface="Helvetica" charset="0"/>
                <a:ea typeface="MS PGothic" charset="0"/>
              </a:rPr>
              <a:t> disks, networks, etc.</a:t>
            </a:r>
            <a:r>
              <a:rPr lang="en-US" sz="2400" dirty="0" smtClean="0">
                <a:latin typeface="Helvetica" charset="0"/>
                <a:ea typeface="MS PGothic" charset="0"/>
              </a:rPr>
              <a:t>)</a:t>
            </a:r>
            <a:endParaRPr lang="en-US" sz="2800" dirty="0">
              <a:latin typeface="Helvetica" charset="0"/>
              <a:ea typeface="MS PGothic" charset="0"/>
            </a:endParaRPr>
          </a:p>
          <a:p>
            <a:pPr>
              <a:lnSpc>
                <a:spcPct val="110000"/>
              </a:lnSpc>
              <a:spcBef>
                <a:spcPct val="5000"/>
              </a:spcBef>
            </a:pPr>
            <a:r>
              <a:rPr lang="en-US" sz="2800" i="1" dirty="0">
                <a:latin typeface="Helvetica" charset="0"/>
                <a:ea typeface="MS PGothic" charset="0"/>
              </a:rPr>
              <a:t>Access patter</a:t>
            </a:r>
            <a:r>
              <a:rPr lang="en-US" sz="2800" dirty="0">
                <a:latin typeface="Helvetica" charset="0"/>
                <a:ea typeface="MS PGothic" charset="0"/>
              </a:rPr>
              <a:t>n: Sequential vs. Random</a:t>
            </a:r>
          </a:p>
          <a:p>
            <a:pPr lvl="1">
              <a:lnSpc>
                <a:spcPct val="110000"/>
              </a:lnSpc>
              <a:spcBef>
                <a:spcPct val="5000"/>
              </a:spcBef>
            </a:pPr>
            <a:r>
              <a:rPr lang="en-US" sz="2400" dirty="0">
                <a:latin typeface="Helvetica" charset="0"/>
                <a:ea typeface="MS PGothic" charset="0"/>
              </a:rPr>
              <a:t>Some devices must be accessed sequentially (</a:t>
            </a:r>
            <a:r>
              <a:rPr lang="en-US" sz="2400" i="1" dirty="0">
                <a:latin typeface="Helvetica" charset="0"/>
                <a:ea typeface="MS PGothic" charset="0"/>
              </a:rPr>
              <a:t>e.g.,</a:t>
            </a:r>
            <a:r>
              <a:rPr lang="en-US" sz="2400" dirty="0">
                <a:latin typeface="Helvetica" charset="0"/>
                <a:ea typeface="MS PGothic" charset="0"/>
              </a:rPr>
              <a:t> tape)</a:t>
            </a:r>
          </a:p>
          <a:p>
            <a:pPr lvl="1">
              <a:lnSpc>
                <a:spcPct val="110000"/>
              </a:lnSpc>
              <a:spcBef>
                <a:spcPct val="5000"/>
              </a:spcBef>
            </a:pPr>
            <a:r>
              <a:rPr lang="en-US" sz="2400" dirty="0">
                <a:latin typeface="Helvetica" charset="0"/>
                <a:ea typeface="MS PGothic" charset="0"/>
              </a:rPr>
              <a:t>Others can be accessed </a:t>
            </a:r>
            <a:r>
              <a:rPr lang="en-US" sz="2400" dirty="0" smtClean="0">
                <a:latin typeface="Helvetica" charset="0"/>
                <a:ea typeface="MS PGothic" charset="0"/>
              </a:rPr>
              <a:t>“randomly” </a:t>
            </a:r>
            <a:r>
              <a:rPr lang="en-US" sz="2400" dirty="0">
                <a:latin typeface="Helvetica" charset="0"/>
                <a:ea typeface="MS PGothic" charset="0"/>
              </a:rPr>
              <a:t>(</a:t>
            </a:r>
            <a:r>
              <a:rPr lang="en-US" sz="2400" i="1" dirty="0">
                <a:latin typeface="Helvetica" charset="0"/>
                <a:ea typeface="MS PGothic" charset="0"/>
              </a:rPr>
              <a:t>e.g.,</a:t>
            </a:r>
            <a:r>
              <a:rPr lang="en-US" sz="2400" dirty="0">
                <a:latin typeface="Helvetica" charset="0"/>
                <a:ea typeface="MS PGothic" charset="0"/>
              </a:rPr>
              <a:t> disk, cd, etc.</a:t>
            </a:r>
            <a:r>
              <a:rPr lang="en-US" sz="2400" dirty="0" smtClean="0">
                <a:latin typeface="Helvetica" charset="0"/>
                <a:ea typeface="MS PGothic" charset="0"/>
              </a:rPr>
              <a:t>)</a:t>
            </a:r>
          </a:p>
          <a:p>
            <a:pPr lvl="2">
              <a:lnSpc>
                <a:spcPct val="110000"/>
              </a:lnSpc>
              <a:spcBef>
                <a:spcPct val="5000"/>
              </a:spcBef>
            </a:pPr>
            <a:r>
              <a:rPr lang="en-US" sz="1600" dirty="0" smtClean="0">
                <a:latin typeface="Helvetica" charset="0"/>
                <a:ea typeface="MS PGothic" charset="0"/>
              </a:rPr>
              <a:t>Fixed overhead to start sequential transfer (more later)</a:t>
            </a:r>
            <a:endParaRPr lang="en-US" sz="2800" dirty="0">
              <a:latin typeface="Helvetica" charset="0"/>
              <a:ea typeface="MS PGothic" charset="0"/>
            </a:endParaRPr>
          </a:p>
          <a:p>
            <a:pPr>
              <a:lnSpc>
                <a:spcPct val="110000"/>
              </a:lnSpc>
              <a:spcBef>
                <a:spcPct val="5000"/>
              </a:spcBef>
            </a:pPr>
            <a:r>
              <a:rPr lang="en-US" sz="2800" i="1" dirty="0" smtClean="0">
                <a:latin typeface="Helvetica" charset="0"/>
                <a:ea typeface="MS PGothic" charset="0"/>
              </a:rPr>
              <a:t>Transfer Notification: </a:t>
            </a:r>
            <a:r>
              <a:rPr lang="en-US" sz="2800" dirty="0">
                <a:latin typeface="Helvetica" charset="0"/>
                <a:ea typeface="MS PGothic" charset="0"/>
              </a:rPr>
              <a:t>Polling vs. Interrupts</a:t>
            </a:r>
          </a:p>
          <a:p>
            <a:pPr lvl="1">
              <a:lnSpc>
                <a:spcPct val="110000"/>
              </a:lnSpc>
              <a:spcBef>
                <a:spcPct val="5000"/>
              </a:spcBef>
            </a:pPr>
            <a:r>
              <a:rPr lang="en-US" sz="2400" dirty="0">
                <a:latin typeface="Helvetica" charset="0"/>
                <a:ea typeface="MS PGothic" charset="0"/>
              </a:rPr>
              <a:t>Some devices require continual monitoring</a:t>
            </a:r>
          </a:p>
          <a:p>
            <a:pPr lvl="1">
              <a:lnSpc>
                <a:spcPct val="110000"/>
              </a:lnSpc>
              <a:spcBef>
                <a:spcPct val="5000"/>
              </a:spcBef>
            </a:pPr>
            <a:r>
              <a:rPr lang="en-US" sz="2400" dirty="0">
                <a:latin typeface="Helvetica" charset="0"/>
                <a:ea typeface="MS PGothic" charset="0"/>
              </a:rPr>
              <a:t>Others generate interrupts when they need </a:t>
            </a:r>
            <a:r>
              <a:rPr lang="en-US" sz="2400" dirty="0" smtClean="0">
                <a:latin typeface="Helvetica" charset="0"/>
                <a:ea typeface="MS PGothic" charset="0"/>
              </a:rPr>
              <a:t>service</a:t>
            </a:r>
          </a:p>
          <a:p>
            <a:pPr>
              <a:lnSpc>
                <a:spcPct val="110000"/>
              </a:lnSpc>
              <a:spcBef>
                <a:spcPct val="5000"/>
              </a:spcBef>
            </a:pPr>
            <a:r>
              <a:rPr lang="en-US" sz="2800" i="1" dirty="0" smtClean="0">
                <a:latin typeface="Helvetica" charset="0"/>
                <a:ea typeface="MS PGothic" charset="0"/>
              </a:rPr>
              <a:t>Transfer Mechanism: </a:t>
            </a:r>
            <a:r>
              <a:rPr lang="en-US" sz="2800" dirty="0" smtClean="0">
                <a:latin typeface="Helvetica" charset="0"/>
                <a:ea typeface="MS PGothic" charset="0"/>
              </a:rPr>
              <a:t>Programmed IO and DMA</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11</a:t>
            </a:fld>
            <a:endParaRPr lang="en-US"/>
          </a:p>
        </p:txBody>
      </p:sp>
    </p:spTree>
    <p:extLst>
      <p:ext uri="{BB962C8B-B14F-4D97-AF65-F5344CB8AC3E}">
        <p14:creationId xmlns:p14="http://schemas.microsoft.com/office/powerpoint/2010/main" val="344872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5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atin typeface="Helvetica" charset="0"/>
                <a:ea typeface="MS PGothic" charset="0"/>
              </a:rPr>
              <a:t>The Goal of the I/O Subsystem</a:t>
            </a:r>
          </a:p>
        </p:txBody>
      </p:sp>
      <p:sp>
        <p:nvSpPr>
          <p:cNvPr id="861187" name="Rectangle 3"/>
          <p:cNvSpPr>
            <a:spLocks noGrp="1" noChangeArrowheads="1"/>
          </p:cNvSpPr>
          <p:nvPr>
            <p:ph type="body" idx="1"/>
          </p:nvPr>
        </p:nvSpPr>
        <p:spPr>
          <a:xfrm>
            <a:off x="380999" y="1009882"/>
            <a:ext cx="8527865" cy="5425610"/>
          </a:xfrm>
        </p:spPr>
        <p:txBody>
          <a:bodyPr>
            <a:normAutofit fontScale="92500"/>
          </a:bodyPr>
          <a:lstStyle/>
          <a:p>
            <a:pPr>
              <a:tabLst>
                <a:tab pos="1252538" algn="l"/>
                <a:tab pos="1603375" algn="l"/>
              </a:tabLst>
            </a:pPr>
            <a:r>
              <a:rPr lang="en-US" sz="2400" dirty="0">
                <a:latin typeface="Helvetica" charset="0"/>
                <a:ea typeface="MS PGothic" charset="0"/>
              </a:rPr>
              <a:t>Provide uniform interfaces, despite wide range of different devices</a:t>
            </a:r>
          </a:p>
          <a:p>
            <a:pPr lvl="1">
              <a:tabLst>
                <a:tab pos="1252538" algn="l"/>
                <a:tab pos="1603375" algn="l"/>
              </a:tabLst>
            </a:pPr>
            <a:r>
              <a:rPr lang="en-US" sz="2000" dirty="0">
                <a:latin typeface="Helvetica" charset="0"/>
                <a:ea typeface="MS PGothic" charset="0"/>
              </a:rPr>
              <a:t>This code works on many different devices:</a:t>
            </a:r>
          </a:p>
          <a:p>
            <a:pPr lvl="1">
              <a:buFontTx/>
              <a:buNone/>
              <a:tabLst>
                <a:tab pos="1252538" algn="l"/>
                <a:tab pos="1603375" algn="l"/>
              </a:tabLst>
            </a:pPr>
            <a:r>
              <a:rPr lang="en-US" sz="2000" dirty="0">
                <a:latin typeface="Comic Sans MS" charset="0"/>
                <a:ea typeface="MS PGothic" charset="0"/>
              </a:rPr>
              <a:t>		</a:t>
            </a:r>
            <a:r>
              <a:rPr lang="en-US" sz="2000" dirty="0">
                <a:latin typeface="Courier New" charset="0"/>
                <a:ea typeface="MS PGothic" charset="0"/>
              </a:rPr>
              <a:t>FILE </a:t>
            </a:r>
            <a:r>
              <a:rPr lang="en-US" sz="2000" dirty="0" smtClean="0">
                <a:latin typeface="Courier New" charset="0"/>
                <a:ea typeface="MS PGothic" charset="0"/>
              </a:rPr>
              <a:t>*</a:t>
            </a:r>
            <a:r>
              <a:rPr lang="en-US" sz="2000" dirty="0" err="1" smtClean="0">
                <a:latin typeface="Courier New" charset="0"/>
                <a:ea typeface="MS PGothic" charset="0"/>
              </a:rPr>
              <a:t>fd</a:t>
            </a:r>
            <a:r>
              <a:rPr lang="en-US" sz="2000" dirty="0" smtClean="0">
                <a:latin typeface="Courier New" charset="0"/>
                <a:ea typeface="MS PGothic" charset="0"/>
              </a:rPr>
              <a:t> </a:t>
            </a:r>
            <a:r>
              <a:rPr lang="en-US" sz="2000" dirty="0">
                <a:latin typeface="Courier New" charset="0"/>
                <a:ea typeface="MS PGothic" charset="0"/>
              </a:rPr>
              <a:t>= </a:t>
            </a:r>
            <a:r>
              <a:rPr lang="en-US" sz="2000" dirty="0" err="1">
                <a:latin typeface="Courier New" charset="0"/>
                <a:ea typeface="MS PGothic" charset="0"/>
              </a:rPr>
              <a:t>fopen</a:t>
            </a:r>
            <a:r>
              <a:rPr lang="en-US" sz="2000" dirty="0">
                <a:latin typeface="Courier New" charset="0"/>
                <a:ea typeface="MS PGothic" charset="0"/>
              </a:rPr>
              <a:t>(“/</a:t>
            </a:r>
            <a:r>
              <a:rPr lang="en-US" sz="2000" dirty="0" err="1">
                <a:latin typeface="Courier New" charset="0"/>
                <a:ea typeface="MS PGothic" charset="0"/>
              </a:rPr>
              <a:t>dev</a:t>
            </a:r>
            <a:r>
              <a:rPr lang="en-US" sz="2000" dirty="0">
                <a:latin typeface="Courier New" charset="0"/>
                <a:ea typeface="MS PGothic" charset="0"/>
              </a:rPr>
              <a:t>/something”,“</a:t>
            </a:r>
            <a:r>
              <a:rPr lang="en-US" altLang="ja-JP" sz="2000" dirty="0" err="1">
                <a:latin typeface="Courier New" charset="0"/>
                <a:ea typeface="MS PGothic" charset="0"/>
              </a:rPr>
              <a:t>rw</a:t>
            </a:r>
            <a:r>
              <a:rPr lang="en-US" sz="2000" dirty="0">
                <a:latin typeface="Courier New" charset="0"/>
                <a:ea typeface="MS PGothic" charset="0"/>
              </a:rPr>
              <a:t>”</a:t>
            </a:r>
            <a:r>
              <a:rPr lang="en-US" altLang="ja-JP" sz="2000" dirty="0">
                <a:latin typeface="Courier New" charset="0"/>
                <a:ea typeface="MS PGothic" charset="0"/>
              </a:rPr>
              <a:t>);</a:t>
            </a:r>
            <a:br>
              <a:rPr lang="en-US" altLang="ja-JP" sz="2000" dirty="0">
                <a:latin typeface="Courier New" charset="0"/>
                <a:ea typeface="MS PGothic" charset="0"/>
              </a:rPr>
            </a:br>
            <a:r>
              <a:rPr lang="en-US" altLang="ja-JP" sz="2000" dirty="0">
                <a:latin typeface="Courier New" charset="0"/>
                <a:ea typeface="MS PGothic" charset="0"/>
              </a:rPr>
              <a:t>	for (</a:t>
            </a:r>
            <a:r>
              <a:rPr lang="en-US" altLang="ja-JP" sz="2000" dirty="0" err="1">
                <a:latin typeface="Courier New" charset="0"/>
                <a:ea typeface="MS PGothic" charset="0"/>
              </a:rPr>
              <a:t>int</a:t>
            </a:r>
            <a:r>
              <a:rPr lang="en-US" altLang="ja-JP" sz="2000" dirty="0">
                <a:latin typeface="Courier New" charset="0"/>
                <a:ea typeface="MS PGothic" charset="0"/>
              </a:rPr>
              <a:t> </a:t>
            </a:r>
            <a:r>
              <a:rPr lang="en-US" altLang="ja-JP" sz="2000" dirty="0" err="1">
                <a:latin typeface="Courier New" charset="0"/>
                <a:ea typeface="MS PGothic" charset="0"/>
              </a:rPr>
              <a:t>i</a:t>
            </a:r>
            <a:r>
              <a:rPr lang="en-US" altLang="ja-JP" sz="2000" dirty="0">
                <a:latin typeface="Courier New" charset="0"/>
                <a:ea typeface="MS PGothic" charset="0"/>
              </a:rPr>
              <a:t> = 0; </a:t>
            </a:r>
            <a:r>
              <a:rPr lang="en-US" altLang="ja-JP" sz="2000" dirty="0" err="1">
                <a:latin typeface="Courier New" charset="0"/>
                <a:ea typeface="MS PGothic" charset="0"/>
              </a:rPr>
              <a:t>i</a:t>
            </a:r>
            <a:r>
              <a:rPr lang="en-US" altLang="ja-JP" sz="2000" dirty="0">
                <a:latin typeface="Courier New" charset="0"/>
                <a:ea typeface="MS PGothic" charset="0"/>
              </a:rPr>
              <a:t> &lt; 10; </a:t>
            </a:r>
            <a:r>
              <a:rPr lang="en-US" altLang="ja-JP" sz="2000" dirty="0" err="1">
                <a:latin typeface="Courier New" charset="0"/>
                <a:ea typeface="MS PGothic" charset="0"/>
              </a:rPr>
              <a:t>i</a:t>
            </a:r>
            <a:r>
              <a:rPr lang="en-US" altLang="ja-JP" sz="2000" dirty="0">
                <a:latin typeface="Courier New" charset="0"/>
                <a:ea typeface="MS PGothic" charset="0"/>
              </a:rPr>
              <a:t>++) {</a:t>
            </a:r>
            <a:br>
              <a:rPr lang="en-US" altLang="ja-JP" sz="2000" dirty="0">
                <a:latin typeface="Courier New" charset="0"/>
                <a:ea typeface="MS PGothic" charset="0"/>
              </a:rPr>
            </a:br>
            <a:r>
              <a:rPr lang="en-US" altLang="ja-JP" sz="2000" dirty="0">
                <a:latin typeface="Courier New" charset="0"/>
                <a:ea typeface="MS PGothic" charset="0"/>
              </a:rPr>
              <a:t>		</a:t>
            </a:r>
            <a:r>
              <a:rPr lang="en-US" altLang="ja-JP" sz="2000" dirty="0" err="1">
                <a:latin typeface="Courier New" charset="0"/>
                <a:ea typeface="MS PGothic" charset="0"/>
              </a:rPr>
              <a:t>fprintf</a:t>
            </a:r>
            <a:r>
              <a:rPr lang="en-US" altLang="ja-JP" sz="2000" dirty="0">
                <a:latin typeface="Courier New" charset="0"/>
                <a:ea typeface="MS PGothic" charset="0"/>
              </a:rPr>
              <a:t>(</a:t>
            </a:r>
            <a:r>
              <a:rPr lang="en-US" altLang="ja-JP" sz="2000" dirty="0" err="1">
                <a:latin typeface="Courier New" charset="0"/>
                <a:ea typeface="MS PGothic" charset="0"/>
              </a:rPr>
              <a:t>fd</a:t>
            </a:r>
            <a:r>
              <a:rPr lang="en-US" altLang="ja-JP" sz="2000" dirty="0">
                <a:latin typeface="Courier New" charset="0"/>
                <a:ea typeface="MS PGothic" charset="0"/>
              </a:rPr>
              <a:t>, </a:t>
            </a:r>
            <a:r>
              <a:rPr lang="en-US" sz="2000" dirty="0">
                <a:latin typeface="Courier New" charset="0"/>
                <a:ea typeface="MS PGothic" charset="0"/>
              </a:rPr>
              <a:t>“</a:t>
            </a:r>
            <a:r>
              <a:rPr lang="en-US" altLang="ja-JP" sz="2000" dirty="0">
                <a:latin typeface="Courier New" charset="0"/>
                <a:ea typeface="MS PGothic" charset="0"/>
              </a:rPr>
              <a:t>Count %d\n</a:t>
            </a:r>
            <a:r>
              <a:rPr lang="en-US" sz="2000" dirty="0">
                <a:latin typeface="Courier New" charset="0"/>
                <a:ea typeface="MS PGothic" charset="0"/>
              </a:rPr>
              <a:t>”</a:t>
            </a:r>
            <a:r>
              <a:rPr lang="en-US" altLang="ja-JP" sz="2000" dirty="0">
                <a:latin typeface="Courier New" charset="0"/>
                <a:ea typeface="MS PGothic" charset="0"/>
              </a:rPr>
              <a:t>,</a:t>
            </a:r>
            <a:r>
              <a:rPr lang="en-US" altLang="ja-JP" sz="2000" dirty="0" err="1">
                <a:latin typeface="Courier New" charset="0"/>
                <a:ea typeface="MS PGothic" charset="0"/>
              </a:rPr>
              <a:t>i</a:t>
            </a:r>
            <a:r>
              <a:rPr lang="en-US" altLang="ja-JP" sz="2000" dirty="0">
                <a:latin typeface="Courier New" charset="0"/>
                <a:ea typeface="MS PGothic" charset="0"/>
              </a:rPr>
              <a:t>);</a:t>
            </a:r>
            <a:br>
              <a:rPr lang="en-US" altLang="ja-JP" sz="2000" dirty="0">
                <a:latin typeface="Courier New" charset="0"/>
                <a:ea typeface="MS PGothic" charset="0"/>
              </a:rPr>
            </a:br>
            <a:r>
              <a:rPr lang="en-US" altLang="ja-JP" sz="2000" dirty="0">
                <a:latin typeface="Courier New" charset="0"/>
                <a:ea typeface="MS PGothic" charset="0"/>
              </a:rPr>
              <a:t>	}</a:t>
            </a:r>
            <a:br>
              <a:rPr lang="en-US" altLang="ja-JP" sz="2000" dirty="0">
                <a:latin typeface="Courier New" charset="0"/>
                <a:ea typeface="MS PGothic" charset="0"/>
              </a:rPr>
            </a:br>
            <a:r>
              <a:rPr lang="en-US" altLang="ja-JP" sz="2000" dirty="0">
                <a:latin typeface="Courier New" charset="0"/>
                <a:ea typeface="MS PGothic" charset="0"/>
              </a:rPr>
              <a:t>	close(</a:t>
            </a:r>
            <a:r>
              <a:rPr lang="en-US" altLang="ja-JP" sz="2000" dirty="0" err="1">
                <a:latin typeface="Courier New" charset="0"/>
                <a:ea typeface="MS PGothic" charset="0"/>
              </a:rPr>
              <a:t>fd</a:t>
            </a:r>
            <a:r>
              <a:rPr lang="en-US" altLang="ja-JP" sz="2000" dirty="0">
                <a:latin typeface="Courier New" charset="0"/>
                <a:ea typeface="MS PGothic" charset="0"/>
              </a:rPr>
              <a:t>);</a:t>
            </a:r>
          </a:p>
          <a:p>
            <a:pPr lvl="1">
              <a:tabLst>
                <a:tab pos="1252538" algn="l"/>
                <a:tab pos="1603375" algn="l"/>
              </a:tabLst>
            </a:pPr>
            <a:r>
              <a:rPr lang="en-US" sz="2000" dirty="0">
                <a:latin typeface="Helvetica" charset="0"/>
                <a:ea typeface="MS PGothic" charset="0"/>
              </a:rPr>
              <a:t>Why?  </a:t>
            </a:r>
            <a:endParaRPr lang="en-US" sz="2000" dirty="0" smtClean="0">
              <a:latin typeface="Helvetica" charset="0"/>
              <a:ea typeface="MS PGothic" charset="0"/>
            </a:endParaRPr>
          </a:p>
          <a:p>
            <a:pPr lvl="1">
              <a:tabLst>
                <a:tab pos="1252538" algn="l"/>
                <a:tab pos="1603375" algn="l"/>
              </a:tabLst>
            </a:pPr>
            <a:r>
              <a:rPr lang="en-US" sz="2000" dirty="0" smtClean="0">
                <a:latin typeface="Helvetica" charset="0"/>
                <a:ea typeface="MS PGothic" charset="0"/>
              </a:rPr>
              <a:t>Because </a:t>
            </a:r>
            <a:r>
              <a:rPr lang="en-US" sz="2000" dirty="0">
                <a:latin typeface="Helvetica" charset="0"/>
                <a:ea typeface="MS PGothic" charset="0"/>
              </a:rPr>
              <a:t>code that controls devices (</a:t>
            </a:r>
            <a:r>
              <a:rPr lang="ja-JP" altLang="en-US" sz="2000" dirty="0">
                <a:latin typeface="Helvetica" charset="0"/>
                <a:ea typeface="MS PGothic" charset="0"/>
              </a:rPr>
              <a:t>“</a:t>
            </a:r>
            <a:r>
              <a:rPr lang="en-US" altLang="ja-JP" sz="2000" dirty="0">
                <a:latin typeface="Helvetica" charset="0"/>
                <a:ea typeface="MS PGothic" charset="0"/>
              </a:rPr>
              <a:t>device driver</a:t>
            </a:r>
            <a:r>
              <a:rPr lang="ja-JP" altLang="en-US" sz="2000" dirty="0">
                <a:latin typeface="Helvetica" charset="0"/>
                <a:ea typeface="MS PGothic" charset="0"/>
              </a:rPr>
              <a:t>”</a:t>
            </a:r>
            <a:r>
              <a:rPr lang="en-US" altLang="ja-JP" sz="2000" dirty="0">
                <a:latin typeface="Helvetica" charset="0"/>
                <a:ea typeface="MS PGothic" charset="0"/>
              </a:rPr>
              <a:t>) implements standard </a:t>
            </a:r>
            <a:r>
              <a:rPr lang="en-US" altLang="ja-JP" sz="2000" dirty="0" smtClean="0">
                <a:latin typeface="Helvetica" charset="0"/>
                <a:ea typeface="MS PGothic" charset="0"/>
              </a:rPr>
              <a:t>interface</a:t>
            </a:r>
          </a:p>
          <a:p>
            <a:pPr lvl="1">
              <a:tabLst>
                <a:tab pos="1252538" algn="l"/>
                <a:tab pos="1603375" algn="l"/>
              </a:tabLst>
            </a:pPr>
            <a:r>
              <a:rPr lang="en-US" altLang="ja-JP" sz="2000" dirty="0" smtClean="0">
                <a:latin typeface="Helvetica" charset="0"/>
                <a:ea typeface="MS PGothic" charset="0"/>
              </a:rPr>
              <a:t>Standard user library raise the standard driver / subsystem interface</a:t>
            </a:r>
            <a:endParaRPr lang="en-US" altLang="ja-JP" sz="2000" dirty="0">
              <a:latin typeface="Helvetica" charset="0"/>
              <a:ea typeface="MS PGothic" charset="0"/>
            </a:endParaRPr>
          </a:p>
          <a:p>
            <a:pPr>
              <a:tabLst>
                <a:tab pos="1252538" algn="l"/>
                <a:tab pos="1603375" algn="l"/>
              </a:tabLst>
            </a:pPr>
            <a:r>
              <a:rPr lang="en-US" sz="2400" dirty="0">
                <a:latin typeface="Helvetica" charset="0"/>
                <a:ea typeface="MS PGothic" charset="0"/>
              </a:rPr>
              <a:t>We will try to get a flavor for what is involved in actually controlling </a:t>
            </a:r>
            <a:r>
              <a:rPr lang="en-US" sz="2400" dirty="0" smtClean="0">
                <a:latin typeface="Helvetica" charset="0"/>
                <a:ea typeface="MS PGothic" charset="0"/>
              </a:rPr>
              <a:t>devices</a:t>
            </a:r>
            <a:endParaRPr lang="en-US" sz="2400" dirty="0">
              <a:latin typeface="Helvetica" charset="0"/>
              <a:ea typeface="MS PGothic" charset="0"/>
            </a:endParaRPr>
          </a:p>
          <a:p>
            <a:pPr lvl="1">
              <a:tabLst>
                <a:tab pos="1252538" algn="l"/>
                <a:tab pos="1603375" algn="l"/>
              </a:tabLst>
            </a:pPr>
            <a:r>
              <a:rPr lang="en-US" sz="2000" dirty="0">
                <a:latin typeface="Helvetica" charset="0"/>
                <a:ea typeface="MS PGothic" charset="0"/>
              </a:rPr>
              <a:t>Can only scratch surface!	</a:t>
            </a:r>
          </a:p>
          <a:p>
            <a:pPr lvl="1">
              <a:buFontTx/>
              <a:buNone/>
              <a:tabLst>
                <a:tab pos="1252538" algn="l"/>
                <a:tab pos="1603375" algn="l"/>
              </a:tabLst>
            </a:pPr>
            <a:r>
              <a:rPr lang="en-US" sz="2000" dirty="0">
                <a:latin typeface="Helvetica" charset="0"/>
                <a:ea typeface="MS PGothic" charset="0"/>
              </a:rPr>
              <a:t>		</a:t>
            </a: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12</a:t>
            </a:fld>
            <a:endParaRPr lang="en-US"/>
          </a:p>
        </p:txBody>
      </p:sp>
    </p:spTree>
    <p:extLst>
      <p:ext uri="{BB962C8B-B14F-4D97-AF65-F5344CB8AC3E}">
        <p14:creationId xmlns:p14="http://schemas.microsoft.com/office/powerpoint/2010/main" val="384764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1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1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11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11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11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1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6444" y="152400"/>
            <a:ext cx="7924800" cy="533400"/>
          </a:xfrm>
        </p:spPr>
        <p:txBody>
          <a:bodyPr>
            <a:normAutofit fontScale="90000"/>
          </a:bodyPr>
          <a:lstStyle/>
          <a:p>
            <a:r>
              <a:rPr lang="en-US" dirty="0">
                <a:latin typeface="Helvetica" charset="0"/>
                <a:ea typeface="MS PGothic" charset="0"/>
              </a:rPr>
              <a:t>Want Standard Interfaces to Devices</a:t>
            </a:r>
          </a:p>
        </p:txBody>
      </p:sp>
      <p:sp>
        <p:nvSpPr>
          <p:cNvPr id="35842" name="Rectangle 3"/>
          <p:cNvSpPr>
            <a:spLocks noGrp="1" noChangeArrowheads="1"/>
          </p:cNvSpPr>
          <p:nvPr>
            <p:ph type="body" idx="1"/>
          </p:nvPr>
        </p:nvSpPr>
        <p:spPr>
          <a:xfrm>
            <a:off x="228600" y="1057809"/>
            <a:ext cx="8763000" cy="6019800"/>
          </a:xfrm>
        </p:spPr>
        <p:txBody>
          <a:bodyPr>
            <a:normAutofit/>
          </a:bodyPr>
          <a:lstStyle/>
          <a:p>
            <a:pPr>
              <a:spcBef>
                <a:spcPct val="20000"/>
              </a:spcBef>
            </a:pPr>
            <a:r>
              <a:rPr lang="en-US" sz="2400" dirty="0">
                <a:solidFill>
                  <a:schemeClr val="hlink"/>
                </a:solidFill>
                <a:latin typeface="Helvetica" charset="0"/>
                <a:ea typeface="MS PGothic" charset="0"/>
              </a:rPr>
              <a:t>Block Devices:</a:t>
            </a:r>
            <a:r>
              <a:rPr lang="en-US" sz="2400" dirty="0">
                <a:latin typeface="Helvetica" charset="0"/>
                <a:ea typeface="MS PGothic" charset="0"/>
              </a:rPr>
              <a:t> </a:t>
            </a:r>
            <a:r>
              <a:rPr lang="en-US" sz="2400" i="1" dirty="0">
                <a:latin typeface="Helvetica" charset="0"/>
                <a:ea typeface="MS PGothic" charset="0"/>
              </a:rPr>
              <a:t>e.g.,</a:t>
            </a:r>
            <a:r>
              <a:rPr lang="en-US" sz="2400" dirty="0">
                <a:solidFill>
                  <a:schemeClr val="hlink"/>
                </a:solidFill>
                <a:latin typeface="Helvetica" charset="0"/>
                <a:ea typeface="MS PGothic" charset="0"/>
              </a:rPr>
              <a:t> </a:t>
            </a:r>
            <a:r>
              <a:rPr lang="en-US" sz="2400" dirty="0">
                <a:latin typeface="Helvetica" charset="0"/>
                <a:ea typeface="MS PGothic" charset="0"/>
              </a:rPr>
              <a:t>disk drives, tape drives, DVD-ROM</a:t>
            </a:r>
          </a:p>
          <a:p>
            <a:pPr lvl="1">
              <a:spcBef>
                <a:spcPct val="20000"/>
              </a:spcBef>
            </a:pPr>
            <a:r>
              <a:rPr lang="en-US" sz="2000" dirty="0">
                <a:latin typeface="Helvetica" charset="0"/>
                <a:ea typeface="MS PGothic" charset="0"/>
              </a:rPr>
              <a:t>Access blocks of data</a:t>
            </a:r>
          </a:p>
          <a:p>
            <a:pPr lvl="1">
              <a:spcBef>
                <a:spcPct val="20000"/>
              </a:spcBef>
            </a:pPr>
            <a:r>
              <a:rPr lang="en-US" sz="2000" dirty="0" smtClean="0">
                <a:latin typeface="Helvetica" charset="0"/>
                <a:ea typeface="MS PGothic" charset="0"/>
              </a:rPr>
              <a:t>Driver Commands </a:t>
            </a:r>
            <a:r>
              <a:rPr lang="en-US" sz="2000" dirty="0">
                <a:latin typeface="Helvetica" charset="0"/>
                <a:ea typeface="MS PGothic" charset="0"/>
              </a:rPr>
              <a:t>include </a:t>
            </a:r>
            <a:r>
              <a:rPr lang="en-US" sz="2000" dirty="0">
                <a:latin typeface="Courier New" charset="0"/>
                <a:ea typeface="MS PGothic" charset="0"/>
              </a:rPr>
              <a:t>open()</a:t>
            </a:r>
            <a:r>
              <a:rPr lang="en-US" sz="2000" dirty="0">
                <a:latin typeface="Comic Sans MS" charset="0"/>
                <a:ea typeface="MS PGothic" charset="0"/>
              </a:rPr>
              <a:t>,</a:t>
            </a:r>
            <a:r>
              <a:rPr lang="en-US" sz="2000" dirty="0">
                <a:latin typeface="Courier New" charset="0"/>
                <a:ea typeface="MS PGothic" charset="0"/>
              </a:rPr>
              <a:t> read()</a:t>
            </a:r>
            <a:r>
              <a:rPr lang="en-US" sz="2000" dirty="0">
                <a:latin typeface="Comic Sans MS" charset="0"/>
                <a:ea typeface="MS PGothic" charset="0"/>
              </a:rPr>
              <a:t>,</a:t>
            </a:r>
            <a:r>
              <a:rPr lang="en-US" sz="2000" dirty="0">
                <a:latin typeface="Courier New" charset="0"/>
                <a:ea typeface="MS PGothic" charset="0"/>
              </a:rPr>
              <a:t> write()</a:t>
            </a:r>
            <a:r>
              <a:rPr lang="en-US" sz="2000" dirty="0">
                <a:latin typeface="Comic Sans MS" charset="0"/>
                <a:ea typeface="MS PGothic" charset="0"/>
              </a:rPr>
              <a:t>,</a:t>
            </a:r>
            <a:r>
              <a:rPr lang="en-US" sz="2000" dirty="0">
                <a:latin typeface="Courier New" charset="0"/>
                <a:ea typeface="MS PGothic" charset="0"/>
              </a:rPr>
              <a:t> seek()</a:t>
            </a:r>
          </a:p>
          <a:p>
            <a:pPr lvl="1">
              <a:spcBef>
                <a:spcPct val="20000"/>
              </a:spcBef>
            </a:pPr>
            <a:r>
              <a:rPr lang="en-US" sz="2000" dirty="0">
                <a:latin typeface="Helvetica" charset="0"/>
                <a:ea typeface="MS PGothic" charset="0"/>
              </a:rPr>
              <a:t>Raw I/O or file-system access</a:t>
            </a:r>
          </a:p>
          <a:p>
            <a:pPr lvl="1">
              <a:spcBef>
                <a:spcPct val="20000"/>
              </a:spcBef>
            </a:pPr>
            <a:r>
              <a:rPr lang="en-US" sz="2000" dirty="0">
                <a:latin typeface="Helvetica" charset="0"/>
                <a:ea typeface="MS PGothic" charset="0"/>
              </a:rPr>
              <a:t>Memory-mapped file access </a:t>
            </a:r>
            <a:r>
              <a:rPr lang="en-US" sz="2000" dirty="0" smtClean="0">
                <a:latin typeface="Helvetica" charset="0"/>
                <a:ea typeface="MS PGothic" charset="0"/>
              </a:rPr>
              <a:t>possible (discussed later … VAS!)</a:t>
            </a:r>
            <a:endParaRPr lang="en-US" sz="2000" dirty="0">
              <a:latin typeface="Helvetica" charset="0"/>
              <a:ea typeface="MS PGothic" charset="0"/>
            </a:endParaRPr>
          </a:p>
          <a:p>
            <a:pPr>
              <a:spcBef>
                <a:spcPct val="20000"/>
              </a:spcBef>
            </a:pPr>
            <a:r>
              <a:rPr lang="en-US" sz="2400" dirty="0">
                <a:solidFill>
                  <a:schemeClr val="hlink"/>
                </a:solidFill>
                <a:latin typeface="Helvetica" charset="0"/>
                <a:ea typeface="MS PGothic" charset="0"/>
              </a:rPr>
              <a:t>Character/Byte Devices:</a:t>
            </a:r>
            <a:r>
              <a:rPr lang="en-US" sz="2400" dirty="0">
                <a:latin typeface="Helvetica" charset="0"/>
                <a:ea typeface="MS PGothic" charset="0"/>
              </a:rPr>
              <a:t> </a:t>
            </a:r>
            <a:r>
              <a:rPr lang="en-US" sz="2400" i="1" dirty="0">
                <a:latin typeface="Helvetica" charset="0"/>
                <a:ea typeface="MS PGothic" charset="0"/>
              </a:rPr>
              <a:t>e.g.,</a:t>
            </a:r>
            <a:r>
              <a:rPr lang="en-US" sz="2400" dirty="0">
                <a:solidFill>
                  <a:schemeClr val="hlink"/>
                </a:solidFill>
                <a:latin typeface="Helvetica" charset="0"/>
                <a:ea typeface="MS PGothic" charset="0"/>
              </a:rPr>
              <a:t> </a:t>
            </a:r>
            <a:r>
              <a:rPr lang="en-US" sz="2400" dirty="0">
                <a:latin typeface="Helvetica" charset="0"/>
                <a:ea typeface="MS PGothic" charset="0"/>
              </a:rPr>
              <a:t>keyboards, mice, serial ports, some USB devices</a:t>
            </a:r>
          </a:p>
          <a:p>
            <a:pPr lvl="1">
              <a:spcBef>
                <a:spcPct val="20000"/>
              </a:spcBef>
            </a:pPr>
            <a:r>
              <a:rPr lang="en-US" sz="2000" dirty="0">
                <a:latin typeface="Helvetica" charset="0"/>
                <a:ea typeface="MS PGothic" charset="0"/>
              </a:rPr>
              <a:t>Single characters at a time</a:t>
            </a:r>
          </a:p>
          <a:p>
            <a:pPr lvl="1">
              <a:spcBef>
                <a:spcPct val="20000"/>
              </a:spcBef>
            </a:pPr>
            <a:r>
              <a:rPr lang="en-US" sz="2000" dirty="0">
                <a:latin typeface="Helvetica" charset="0"/>
                <a:ea typeface="MS PGothic" charset="0"/>
              </a:rPr>
              <a:t>Commands include </a:t>
            </a:r>
            <a:r>
              <a:rPr lang="en-US" sz="2000" dirty="0">
                <a:latin typeface="Courier New" charset="0"/>
                <a:ea typeface="MS PGothic" charset="0"/>
              </a:rPr>
              <a:t>get()</a:t>
            </a:r>
            <a:r>
              <a:rPr lang="en-US" sz="2000" dirty="0">
                <a:latin typeface="Comic Sans MS" charset="0"/>
                <a:ea typeface="MS PGothic" charset="0"/>
              </a:rPr>
              <a:t>,</a:t>
            </a:r>
            <a:r>
              <a:rPr lang="en-US" sz="2000" dirty="0">
                <a:latin typeface="Courier New" charset="0"/>
                <a:ea typeface="MS PGothic" charset="0"/>
              </a:rPr>
              <a:t> put()</a:t>
            </a:r>
            <a:endParaRPr lang="en-US" sz="2000" dirty="0">
              <a:latin typeface="Comic Sans MS" charset="0"/>
              <a:ea typeface="MS PGothic" charset="0"/>
            </a:endParaRPr>
          </a:p>
          <a:p>
            <a:pPr lvl="1">
              <a:spcBef>
                <a:spcPct val="20000"/>
              </a:spcBef>
            </a:pPr>
            <a:r>
              <a:rPr lang="en-US" sz="2000" dirty="0">
                <a:latin typeface="Helvetica" charset="0"/>
                <a:ea typeface="MS PGothic" charset="0"/>
              </a:rPr>
              <a:t>Libraries layered on top allow line editing</a:t>
            </a:r>
          </a:p>
          <a:p>
            <a:pPr>
              <a:spcBef>
                <a:spcPct val="20000"/>
              </a:spcBef>
            </a:pPr>
            <a:r>
              <a:rPr lang="en-US" sz="2400" dirty="0">
                <a:solidFill>
                  <a:schemeClr val="hlink"/>
                </a:solidFill>
                <a:latin typeface="Helvetica" charset="0"/>
                <a:ea typeface="MS PGothic" charset="0"/>
              </a:rPr>
              <a:t>Network Devices: </a:t>
            </a:r>
            <a:r>
              <a:rPr lang="en-US" sz="2400" i="1" dirty="0">
                <a:latin typeface="Helvetica" charset="0"/>
                <a:ea typeface="MS PGothic" charset="0"/>
              </a:rPr>
              <a:t>e.g.,</a:t>
            </a:r>
            <a:r>
              <a:rPr lang="en-US" sz="2400" dirty="0">
                <a:solidFill>
                  <a:schemeClr val="hlink"/>
                </a:solidFill>
                <a:latin typeface="Helvetica" charset="0"/>
                <a:ea typeface="MS PGothic" charset="0"/>
              </a:rPr>
              <a:t> </a:t>
            </a:r>
            <a:r>
              <a:rPr lang="en-US" sz="2400" dirty="0">
                <a:latin typeface="Helvetica" charset="0"/>
                <a:ea typeface="MS PGothic" charset="0"/>
              </a:rPr>
              <a:t>Ethernet, Wireless, Bluetooth</a:t>
            </a:r>
          </a:p>
          <a:p>
            <a:pPr lvl="1">
              <a:spcBef>
                <a:spcPct val="20000"/>
              </a:spcBef>
            </a:pPr>
            <a:r>
              <a:rPr lang="en-US" sz="2000" dirty="0">
                <a:latin typeface="Helvetica" charset="0"/>
                <a:ea typeface="MS PGothic" charset="0"/>
              </a:rPr>
              <a:t>Different enough from block/character to have own interface</a:t>
            </a:r>
          </a:p>
          <a:p>
            <a:pPr lvl="1">
              <a:spcBef>
                <a:spcPct val="20000"/>
              </a:spcBef>
            </a:pPr>
            <a:r>
              <a:rPr lang="en-US" sz="2000" dirty="0">
                <a:latin typeface="Helvetica" charset="0"/>
                <a:ea typeface="MS PGothic" charset="0"/>
              </a:rPr>
              <a:t>Unix and Windows include </a:t>
            </a:r>
            <a:r>
              <a:rPr lang="en-US" sz="2000" dirty="0">
                <a:solidFill>
                  <a:schemeClr val="hlink"/>
                </a:solidFill>
                <a:latin typeface="Helvetica" charset="0"/>
                <a:ea typeface="MS PGothic" charset="0"/>
              </a:rPr>
              <a:t>socket</a:t>
            </a:r>
            <a:r>
              <a:rPr lang="en-US" sz="2000" dirty="0">
                <a:latin typeface="Helvetica" charset="0"/>
                <a:ea typeface="MS PGothic" charset="0"/>
              </a:rPr>
              <a:t> interface</a:t>
            </a:r>
          </a:p>
          <a:p>
            <a:pPr lvl="2">
              <a:spcBef>
                <a:spcPct val="20000"/>
              </a:spcBef>
            </a:pPr>
            <a:r>
              <a:rPr lang="en-US" sz="1800" dirty="0">
                <a:latin typeface="Helvetica" charset="0"/>
                <a:ea typeface="MS PGothic" charset="0"/>
              </a:rPr>
              <a:t>Separates network protocol from network operation</a:t>
            </a:r>
          </a:p>
          <a:p>
            <a:pPr lvl="2">
              <a:spcBef>
                <a:spcPct val="20000"/>
              </a:spcBef>
            </a:pPr>
            <a:r>
              <a:rPr lang="en-US" sz="1800" dirty="0">
                <a:latin typeface="Helvetica" charset="0"/>
                <a:ea typeface="MS PGothic" charset="0"/>
              </a:rPr>
              <a:t>Includes </a:t>
            </a:r>
            <a:r>
              <a:rPr lang="en-US" sz="1800" dirty="0">
                <a:latin typeface="Courier New" charset="0"/>
                <a:ea typeface="MS PGothic" charset="0"/>
              </a:rPr>
              <a:t>select()</a:t>
            </a:r>
            <a:r>
              <a:rPr lang="en-US" sz="1800" dirty="0">
                <a:latin typeface="Comic Sans MS" charset="0"/>
                <a:ea typeface="MS PGothic" charset="0"/>
              </a:rPr>
              <a:t> </a:t>
            </a:r>
            <a:r>
              <a:rPr lang="en-US" sz="1800" dirty="0">
                <a:latin typeface="Helvetica" charset="0"/>
                <a:ea typeface="MS PGothic" charset="0"/>
              </a:rPr>
              <a:t>functionality</a:t>
            </a: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13</a:t>
            </a:fld>
            <a:endParaRPr lang="en-US"/>
          </a:p>
        </p:txBody>
      </p:sp>
    </p:spTree>
    <p:extLst>
      <p:ext uri="{BB962C8B-B14F-4D97-AF65-F5344CB8AC3E}">
        <p14:creationId xmlns:p14="http://schemas.microsoft.com/office/powerpoint/2010/main" val="1996412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4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&amp; Storage Layers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14</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4411462" y="1070642"/>
            <a:ext cx="4433938" cy="461665"/>
          </a:xfrm>
          <a:prstGeom prst="rect">
            <a:avLst/>
          </a:prstGeom>
          <a:noFill/>
        </p:spPr>
        <p:txBody>
          <a:bodyPr wrap="none" rtlCol="0">
            <a:spAutoFit/>
          </a:bodyPr>
          <a:lstStyle/>
          <a:p>
            <a:r>
              <a:rPr lang="en-US" sz="2400" i="1" dirty="0" smtClean="0">
                <a:solidFill>
                  <a:srgbClr val="0000FF"/>
                </a:solidFill>
              </a:rPr>
              <a:t>Operations, Entities and Interface</a:t>
            </a:r>
            <a:endParaRPr lang="en-US" sz="2400" i="1" dirty="0">
              <a:solidFill>
                <a:srgbClr val="0000FF"/>
              </a:solidFill>
            </a:endParaRPr>
          </a:p>
        </p:txBody>
      </p:sp>
      <p:cxnSp>
        <p:nvCxnSpPr>
          <p:cNvPr id="26" name="Straight Connector 25"/>
          <p:cNvCxnSpPr/>
          <p:nvPr/>
        </p:nvCxnSpPr>
        <p:spPr>
          <a:xfrm flipH="1">
            <a:off x="2568659" y="3537208"/>
            <a:ext cx="2086347" cy="1754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773" y="3866418"/>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404861" y="3031444"/>
            <a:ext cx="4510069" cy="369332"/>
          </a:xfrm>
          <a:prstGeom prst="rect">
            <a:avLst/>
          </a:prstGeom>
          <a:noFill/>
        </p:spPr>
        <p:txBody>
          <a:bodyPr wrap="none" rtlCol="0">
            <a:spAutoFit/>
          </a:bodyPr>
          <a:lstStyle/>
          <a:p>
            <a:r>
              <a:rPr lang="en-US" dirty="0" err="1"/>
              <a:t>f</a:t>
            </a:r>
            <a:r>
              <a:rPr lang="en-US" dirty="0" err="1" smtClean="0"/>
              <a:t>ile_open</a:t>
            </a:r>
            <a:r>
              <a:rPr lang="en-US" dirty="0" smtClean="0"/>
              <a:t>, </a:t>
            </a:r>
            <a:r>
              <a:rPr lang="en-US" dirty="0" err="1" smtClean="0"/>
              <a:t>file_read</a:t>
            </a:r>
            <a:r>
              <a:rPr lang="en-US" dirty="0" smtClean="0"/>
              <a:t>, … on </a:t>
            </a:r>
            <a:r>
              <a:rPr lang="en-US" b="1" dirty="0" err="1" smtClean="0">
                <a:solidFill>
                  <a:srgbClr val="0000FF"/>
                </a:solidFill>
              </a:rPr>
              <a:t>struct</a:t>
            </a:r>
            <a:r>
              <a:rPr lang="en-US" b="1" dirty="0" smtClean="0">
                <a:solidFill>
                  <a:srgbClr val="0000FF"/>
                </a:solidFill>
              </a:rPr>
              <a:t> file * </a:t>
            </a:r>
            <a:r>
              <a:rPr lang="en-US" dirty="0" smtClean="0"/>
              <a:t>&amp; void *</a:t>
            </a:r>
            <a:endParaRPr lang="en-US" dirty="0"/>
          </a:p>
        </p:txBody>
      </p:sp>
      <p:cxnSp>
        <p:nvCxnSpPr>
          <p:cNvPr id="50" name="Straight Connector 49"/>
          <p:cNvCxnSpPr/>
          <p:nvPr/>
        </p:nvCxnSpPr>
        <p:spPr>
          <a:xfrm>
            <a:off x="4543668" y="3386177"/>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91947" y="3662542"/>
            <a:ext cx="4042656" cy="369332"/>
          </a:xfrm>
          <a:prstGeom prst="rect">
            <a:avLst/>
          </a:prstGeom>
          <a:solidFill>
            <a:srgbClr val="FFFFFF">
              <a:alpha val="51000"/>
            </a:srgbClr>
          </a:solidFill>
        </p:spPr>
        <p:txBody>
          <a:bodyPr wrap="none" rtlCol="0">
            <a:spAutoFit/>
          </a:bodyPr>
          <a:lstStyle/>
          <a:p>
            <a:r>
              <a:rPr lang="en-US" dirty="0" smtClean="0"/>
              <a:t>open, read, … on </a:t>
            </a:r>
            <a:r>
              <a:rPr lang="en-US" b="1" dirty="0" smtClean="0">
                <a:solidFill>
                  <a:srgbClr val="0000FF"/>
                </a:solidFill>
              </a:rPr>
              <a:t>??? </a:t>
            </a:r>
            <a:r>
              <a:rPr lang="en-US" dirty="0" smtClean="0"/>
              <a:t>(blocks, chars, nets)</a:t>
            </a:r>
            <a:endParaRPr lang="en-US" dirty="0"/>
          </a:p>
        </p:txBody>
      </p:sp>
    </p:spTree>
    <p:extLst>
      <p:ext uri="{BB962C8B-B14F-4D97-AF65-F5344CB8AC3E}">
        <p14:creationId xmlns:p14="http://schemas.microsoft.com/office/powerpoint/2010/main" val="6974952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Concepts</a:t>
            </a:r>
            <a:endParaRPr lang="en-US" dirty="0"/>
          </a:p>
        </p:txBody>
      </p:sp>
      <p:sp>
        <p:nvSpPr>
          <p:cNvPr id="3" name="Content Placeholder 2"/>
          <p:cNvSpPr>
            <a:spLocks noGrp="1"/>
          </p:cNvSpPr>
          <p:nvPr>
            <p:ph idx="1"/>
          </p:nvPr>
        </p:nvSpPr>
        <p:spPr>
          <a:xfrm>
            <a:off x="457200" y="1023441"/>
            <a:ext cx="8229600" cy="5215723"/>
          </a:xfrm>
        </p:spPr>
        <p:txBody>
          <a:bodyPr/>
          <a:lstStyle/>
          <a:p>
            <a:r>
              <a:rPr lang="en-US" i="1" dirty="0" smtClean="0"/>
              <a:t>Response Time </a:t>
            </a:r>
            <a:r>
              <a:rPr lang="en-US" dirty="0" smtClean="0"/>
              <a:t>or</a:t>
            </a:r>
            <a:r>
              <a:rPr lang="en-US" i="1" dirty="0" smtClean="0"/>
              <a:t> Latency</a:t>
            </a:r>
            <a:r>
              <a:rPr lang="en-US" dirty="0" smtClean="0"/>
              <a:t>: Time to perform an operation (s)</a:t>
            </a:r>
          </a:p>
          <a:p>
            <a:r>
              <a:rPr lang="en-US" i="1" dirty="0" smtClean="0"/>
              <a:t>Bandwidth </a:t>
            </a:r>
            <a:r>
              <a:rPr lang="en-US" dirty="0" smtClean="0"/>
              <a:t>or</a:t>
            </a:r>
            <a:r>
              <a:rPr lang="en-US" i="1" dirty="0" smtClean="0"/>
              <a:t> Throughput</a:t>
            </a:r>
            <a:r>
              <a:rPr lang="en-US" dirty="0" smtClean="0"/>
              <a:t>: Rate at which operations are performed (op/s)</a:t>
            </a:r>
          </a:p>
          <a:p>
            <a:pPr lvl="1"/>
            <a:r>
              <a:rPr lang="en-US" dirty="0" smtClean="0"/>
              <a:t>Files: </a:t>
            </a:r>
            <a:r>
              <a:rPr lang="en-US" dirty="0" err="1" smtClean="0"/>
              <a:t>mB</a:t>
            </a:r>
            <a:r>
              <a:rPr lang="en-US" dirty="0" smtClean="0"/>
              <a:t>/s, Networks: </a:t>
            </a:r>
            <a:r>
              <a:rPr lang="en-US" dirty="0" err="1" smtClean="0"/>
              <a:t>mb</a:t>
            </a:r>
            <a:r>
              <a:rPr lang="en-US" dirty="0" smtClean="0"/>
              <a:t>/s, Arithmetic: GFLOP/s</a:t>
            </a:r>
          </a:p>
          <a:p>
            <a:r>
              <a:rPr lang="en-US" i="1" dirty="0" smtClean="0"/>
              <a:t>Start up </a:t>
            </a:r>
            <a:r>
              <a:rPr lang="en-US" dirty="0" smtClean="0"/>
              <a:t>or “Overhead”: time to initiate an operation</a:t>
            </a:r>
          </a:p>
          <a:p>
            <a:r>
              <a:rPr lang="en-US" dirty="0" smtClean="0"/>
              <a:t>Most I/O operations are roughly linear</a:t>
            </a:r>
          </a:p>
          <a:p>
            <a:pPr lvl="1"/>
            <a:r>
              <a:rPr lang="en-US" dirty="0" smtClean="0"/>
              <a:t>Latency (n) = </a:t>
            </a:r>
            <a:r>
              <a:rPr lang="en-US" dirty="0" err="1" smtClean="0"/>
              <a:t>Ovhd</a:t>
            </a:r>
            <a:r>
              <a:rPr lang="en-US" dirty="0" smtClean="0"/>
              <a:t> + n/</a:t>
            </a:r>
            <a:r>
              <a:rPr lang="en-US" dirty="0" err="1" smtClean="0"/>
              <a:t>Bandwdth</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15</a:t>
            </a:fld>
            <a:endParaRPr lang="en-US" dirty="0"/>
          </a:p>
        </p:txBody>
      </p:sp>
    </p:spTree>
    <p:extLst>
      <p:ext uri="{BB962C8B-B14F-4D97-AF65-F5344CB8AC3E}">
        <p14:creationId xmlns:p14="http://schemas.microsoft.com/office/powerpoint/2010/main" val="4202761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(fast network)</a:t>
            </a:r>
            <a:endParaRPr lang="en-US" dirty="0"/>
          </a:p>
        </p:txBody>
      </p:sp>
      <p:sp>
        <p:nvSpPr>
          <p:cNvPr id="3" name="Content Placeholder 2"/>
          <p:cNvSpPr>
            <a:spLocks noGrp="1"/>
          </p:cNvSpPr>
          <p:nvPr>
            <p:ph idx="1"/>
          </p:nvPr>
        </p:nvSpPr>
        <p:spPr>
          <a:xfrm>
            <a:off x="457200" y="914400"/>
            <a:ext cx="8229600" cy="1781629"/>
          </a:xfrm>
        </p:spPr>
        <p:txBody>
          <a:bodyPr/>
          <a:lstStyle/>
          <a:p>
            <a:r>
              <a:rPr lang="en-US" dirty="0" smtClean="0"/>
              <a:t>Consider a </a:t>
            </a:r>
            <a:r>
              <a:rPr lang="en-US" dirty="0" err="1" smtClean="0"/>
              <a:t>gpbs</a:t>
            </a:r>
            <a:r>
              <a:rPr lang="en-US" dirty="0" smtClean="0"/>
              <a:t> link (125 </a:t>
            </a:r>
            <a:r>
              <a:rPr lang="en-US" dirty="0" err="1" smtClean="0"/>
              <a:t>mB</a:t>
            </a:r>
            <a:r>
              <a:rPr lang="en-US" dirty="0" smtClean="0"/>
              <a:t>/s)</a:t>
            </a:r>
          </a:p>
          <a:p>
            <a:r>
              <a:rPr lang="en-US" dirty="0" smtClean="0"/>
              <a:t>With a startup cost S = 1 </a:t>
            </a:r>
            <a:r>
              <a:rPr lang="en-US" dirty="0" err="1" smtClean="0"/>
              <a:t>ms</a:t>
            </a:r>
            <a:endParaRPr lang="en-US" dirty="0" smtClean="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16</a:t>
            </a:fld>
            <a:endParaRPr lang="en-US"/>
          </a:p>
        </p:txBody>
      </p:sp>
      <p:sp>
        <p:nvSpPr>
          <p:cNvPr id="7" name="Rectangle 6"/>
          <p:cNvSpPr/>
          <p:nvPr/>
        </p:nvSpPr>
        <p:spPr>
          <a:xfrm>
            <a:off x="5861050" y="5168901"/>
            <a:ext cx="3282950" cy="1077218"/>
          </a:xfrm>
          <a:prstGeom prst="rect">
            <a:avLst/>
          </a:prstGeom>
        </p:spPr>
        <p:txBody>
          <a:bodyPr wrap="square">
            <a:spAutoFit/>
          </a:bodyPr>
          <a:lstStyle/>
          <a:p>
            <a:r>
              <a:rPr lang="en-US" sz="1600" dirty="0"/>
              <a:t>Theorem: half-power point occurs at n=S*</a:t>
            </a:r>
            <a:r>
              <a:rPr lang="en-US" sz="1600" dirty="0" smtClean="0"/>
              <a:t>B</a:t>
            </a:r>
          </a:p>
          <a:p>
            <a:r>
              <a:rPr lang="en-US" sz="1600" dirty="0"/>
              <a:t> </a:t>
            </a:r>
            <a:r>
              <a:rPr lang="en-US" sz="1600" dirty="0" smtClean="0"/>
              <a:t>- When </a:t>
            </a:r>
            <a:r>
              <a:rPr lang="en-US" sz="1600" dirty="0"/>
              <a:t>transfer time = startup </a:t>
            </a:r>
            <a:endParaRPr lang="en-US" sz="1600" dirty="0" smtClean="0"/>
          </a:p>
          <a:p>
            <a:r>
              <a:rPr lang="en-US" sz="1600" dirty="0" smtClean="0"/>
              <a:t>T</a:t>
            </a:r>
            <a:r>
              <a:rPr lang="en-US" sz="1600" dirty="0"/>
              <a:t>(S*B) = S + S*B/B</a:t>
            </a:r>
          </a:p>
        </p:txBody>
      </p:sp>
      <p:pic>
        <p:nvPicPr>
          <p:cNvPr id="9" name="Picture 8"/>
          <p:cNvPicPr>
            <a:picLocks noChangeAspect="1"/>
          </p:cNvPicPr>
          <p:nvPr/>
        </p:nvPicPr>
        <p:blipFill>
          <a:blip r:embed="rId2"/>
          <a:stretch>
            <a:fillRect/>
          </a:stretch>
        </p:blipFill>
        <p:spPr>
          <a:xfrm>
            <a:off x="323850" y="2016773"/>
            <a:ext cx="5441950" cy="4415167"/>
          </a:xfrm>
          <a:prstGeom prst="rect">
            <a:avLst/>
          </a:prstGeom>
        </p:spPr>
      </p:pic>
      <p:cxnSp>
        <p:nvCxnSpPr>
          <p:cNvPr id="11" name="Straight Connector 10"/>
          <p:cNvCxnSpPr/>
          <p:nvPr/>
        </p:nvCxnSpPr>
        <p:spPr>
          <a:xfrm flipV="1">
            <a:off x="2057400" y="2708729"/>
            <a:ext cx="0" cy="3133271"/>
          </a:xfrm>
          <a:prstGeom prst="line">
            <a:avLst/>
          </a:pr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2871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10 </a:t>
            </a:r>
            <a:r>
              <a:rPr lang="en-US" dirty="0" err="1" smtClean="0"/>
              <a:t>ms</a:t>
            </a:r>
            <a:r>
              <a:rPr lang="en-US" dirty="0" smtClean="0"/>
              <a:t> startup (disk)</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17</a:t>
            </a:fld>
            <a:endParaRPr lang="en-US"/>
          </a:p>
        </p:txBody>
      </p:sp>
      <p:pic>
        <p:nvPicPr>
          <p:cNvPr id="10" name="Picture 9"/>
          <p:cNvPicPr>
            <a:picLocks noChangeAspect="1"/>
          </p:cNvPicPr>
          <p:nvPr/>
        </p:nvPicPr>
        <p:blipFill>
          <a:blip r:embed="rId2"/>
          <a:stretch>
            <a:fillRect/>
          </a:stretch>
        </p:blipFill>
        <p:spPr>
          <a:xfrm>
            <a:off x="1092200" y="970940"/>
            <a:ext cx="6731000" cy="5461000"/>
          </a:xfrm>
          <a:prstGeom prst="rect">
            <a:avLst/>
          </a:prstGeom>
        </p:spPr>
      </p:pic>
    </p:spTree>
    <p:extLst>
      <p:ext uri="{BB962C8B-B14F-4D97-AF65-F5344CB8AC3E}">
        <p14:creationId xmlns:p14="http://schemas.microsoft.com/office/powerpoint/2010/main" val="12224316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determines peak BW for I/O ?</a:t>
            </a:r>
            <a:endParaRPr lang="en-US" dirty="0"/>
          </a:p>
        </p:txBody>
      </p:sp>
      <p:sp>
        <p:nvSpPr>
          <p:cNvPr id="3" name="Content Placeholder 2"/>
          <p:cNvSpPr>
            <a:spLocks noGrp="1"/>
          </p:cNvSpPr>
          <p:nvPr>
            <p:ph idx="1"/>
          </p:nvPr>
        </p:nvSpPr>
        <p:spPr>
          <a:xfrm>
            <a:off x="457200" y="995651"/>
            <a:ext cx="8229600" cy="5215723"/>
          </a:xfrm>
        </p:spPr>
        <p:txBody>
          <a:bodyPr>
            <a:normAutofit fontScale="92500" lnSpcReduction="10000"/>
          </a:bodyPr>
          <a:lstStyle/>
          <a:p>
            <a:r>
              <a:rPr lang="en-US" dirty="0" smtClean="0"/>
              <a:t>Bus Speed</a:t>
            </a:r>
          </a:p>
          <a:p>
            <a:pPr lvl="1"/>
            <a:r>
              <a:rPr lang="en-US" dirty="0" smtClean="0"/>
              <a:t>PCI-X: 1064 MB/s = 133 MHz x 64 bit (per lane)</a:t>
            </a:r>
          </a:p>
          <a:p>
            <a:pPr lvl="1"/>
            <a:r>
              <a:rPr lang="en-US" dirty="0" smtClean="0"/>
              <a:t>ULTRA WIDE SCSI: 40 MB/s</a:t>
            </a:r>
          </a:p>
          <a:p>
            <a:pPr lvl="1"/>
            <a:r>
              <a:rPr lang="en-US" dirty="0" smtClean="0"/>
              <a:t>Serial Attached SCSI &amp; Serial ATA &amp; </a:t>
            </a:r>
            <a:r>
              <a:rPr lang="en-US" dirty="0"/>
              <a:t>IEEE 1394 (</a:t>
            </a:r>
            <a:r>
              <a:rPr lang="en-US" dirty="0" err="1"/>
              <a:t>firewire</a:t>
            </a:r>
            <a:r>
              <a:rPr lang="en-US" dirty="0"/>
              <a:t>) </a:t>
            </a:r>
            <a:r>
              <a:rPr lang="en-US" dirty="0" smtClean="0"/>
              <a:t>: 1.6 </a:t>
            </a:r>
            <a:r>
              <a:rPr lang="en-US" dirty="0" err="1" smtClean="0"/>
              <a:t>Gbps</a:t>
            </a:r>
            <a:r>
              <a:rPr lang="en-US" dirty="0" smtClean="0"/>
              <a:t> full duplex (200 MB/s)</a:t>
            </a:r>
          </a:p>
          <a:p>
            <a:pPr lvl="1"/>
            <a:r>
              <a:rPr lang="en-US" dirty="0" smtClean="0"/>
              <a:t>USB 1.5 – 12 </a:t>
            </a:r>
            <a:r>
              <a:rPr lang="en-US" dirty="0" err="1" smtClean="0"/>
              <a:t>mb</a:t>
            </a:r>
            <a:r>
              <a:rPr lang="en-US" dirty="0" smtClean="0"/>
              <a:t>/s</a:t>
            </a:r>
          </a:p>
          <a:p>
            <a:r>
              <a:rPr lang="en-US" dirty="0" smtClean="0"/>
              <a:t>Device Transfer Bandwidth</a:t>
            </a:r>
          </a:p>
          <a:p>
            <a:pPr lvl="1"/>
            <a:r>
              <a:rPr lang="en-US" dirty="0" smtClean="0"/>
              <a:t>Rotational speed of disk</a:t>
            </a:r>
          </a:p>
          <a:p>
            <a:pPr lvl="1"/>
            <a:r>
              <a:rPr lang="en-US" dirty="0" smtClean="0"/>
              <a:t>Write / Read rate of </a:t>
            </a:r>
            <a:r>
              <a:rPr lang="en-US" dirty="0" err="1" smtClean="0"/>
              <a:t>nand</a:t>
            </a:r>
            <a:r>
              <a:rPr lang="en-US" dirty="0" smtClean="0"/>
              <a:t> flash</a:t>
            </a:r>
          </a:p>
          <a:p>
            <a:pPr lvl="1"/>
            <a:r>
              <a:rPr lang="en-US" dirty="0" smtClean="0"/>
              <a:t>Signaling rate of network link</a:t>
            </a:r>
          </a:p>
          <a:p>
            <a:r>
              <a:rPr lang="en-US" dirty="0" smtClean="0"/>
              <a:t>Whatever is the bottleneck in the path</a:t>
            </a:r>
          </a:p>
          <a:p>
            <a:pPr lvl="1"/>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18</a:t>
            </a:fld>
            <a:endParaRPr lang="en-US"/>
          </a:p>
        </p:txBody>
      </p:sp>
    </p:spTree>
    <p:extLst>
      <p:ext uri="{BB962C8B-B14F-4D97-AF65-F5344CB8AC3E}">
        <p14:creationId xmlns:p14="http://schemas.microsoft.com/office/powerpoint/2010/main" val="2333969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a:t>
            </a:r>
          </a:p>
          <a:p>
            <a:pPr lvl="1"/>
            <a:r>
              <a:rPr lang="en-US" dirty="0" smtClean="0"/>
              <a:t>Slow performance for random access</a:t>
            </a:r>
          </a:p>
          <a:p>
            <a:pPr lvl="1"/>
            <a:r>
              <a:rPr lang="en-US" dirty="0" smtClean="0"/>
              <a:t>Better performance for streaming access</a:t>
            </a:r>
          </a:p>
          <a:p>
            <a:r>
              <a:rPr lang="en-US" dirty="0" smtClean="0"/>
              <a:t>Flash memory</a:t>
            </a:r>
          </a:p>
          <a:p>
            <a:pPr lvl="1"/>
            <a:r>
              <a:rPr lang="en-US" dirty="0" smtClean="0"/>
              <a:t>Storage that rarely becomes corrupted</a:t>
            </a:r>
          </a:p>
          <a:p>
            <a:pPr lvl="1"/>
            <a:r>
              <a:rPr lang="en-US" dirty="0" smtClean="0"/>
              <a:t>Capacity at intermediate cost (50x disk ???)</a:t>
            </a:r>
          </a:p>
          <a:p>
            <a:pPr lvl="1"/>
            <a:r>
              <a:rPr lang="en-US" dirty="0" smtClean="0"/>
              <a:t>Block level random access</a:t>
            </a:r>
          </a:p>
          <a:p>
            <a:pPr lvl="1"/>
            <a:r>
              <a:rPr lang="en-US" dirty="0" smtClean="0"/>
              <a:t>Good performance for reads; worse for random writes</a:t>
            </a:r>
          </a:p>
          <a:p>
            <a:pPr lvl="1"/>
            <a:r>
              <a:rPr lang="en-US" dirty="0" smtClean="0"/>
              <a:t>Erasure requirement in large blocks</a:t>
            </a:r>
          </a:p>
          <a:p>
            <a:pPr lvl="1"/>
            <a:r>
              <a:rPr lang="en-US" dirty="0" smtClean="0"/>
              <a:t>Wear patterns</a:t>
            </a:r>
          </a:p>
          <a:p>
            <a:pPr lvl="1"/>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19</a:t>
            </a:fld>
            <a:endParaRPr lang="en-US"/>
          </a:p>
        </p:txBody>
      </p:sp>
    </p:spTree>
    <p:extLst>
      <p:ext uri="{BB962C8B-B14F-4D97-AF65-F5344CB8AC3E}">
        <p14:creationId xmlns:p14="http://schemas.microsoft.com/office/powerpoint/2010/main" val="7848980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atin typeface="Helvetica" charset="0"/>
                <a:ea typeface="MS PGothic" charset="0"/>
              </a:rPr>
              <a:t>What is the Role of I/O?</a:t>
            </a:r>
          </a:p>
        </p:txBody>
      </p:sp>
      <p:sp>
        <p:nvSpPr>
          <p:cNvPr id="27650" name="Rectangle 3"/>
          <p:cNvSpPr>
            <a:spLocks noGrp="1" noChangeArrowheads="1"/>
          </p:cNvSpPr>
          <p:nvPr>
            <p:ph type="body" idx="1"/>
          </p:nvPr>
        </p:nvSpPr>
        <p:spPr>
          <a:xfrm>
            <a:off x="76200" y="1143000"/>
            <a:ext cx="8915400" cy="4495800"/>
          </a:xfrm>
        </p:spPr>
        <p:txBody>
          <a:bodyPr>
            <a:normAutofit fontScale="77500" lnSpcReduction="20000"/>
          </a:bodyPr>
          <a:lstStyle/>
          <a:p>
            <a:pPr>
              <a:lnSpc>
                <a:spcPct val="110000"/>
              </a:lnSpc>
              <a:spcBef>
                <a:spcPct val="5000"/>
              </a:spcBef>
            </a:pPr>
            <a:r>
              <a:rPr lang="en-US" dirty="0">
                <a:latin typeface="Helvetica" charset="0"/>
                <a:ea typeface="MS PGothic" charset="0"/>
              </a:rPr>
              <a:t>Without I/O, computers are useless (disembodied brains?)</a:t>
            </a:r>
          </a:p>
          <a:p>
            <a:pPr>
              <a:lnSpc>
                <a:spcPct val="110000"/>
              </a:lnSpc>
              <a:spcBef>
                <a:spcPct val="5000"/>
              </a:spcBef>
            </a:pPr>
            <a:endParaRPr lang="en-US" dirty="0">
              <a:latin typeface="Helvetica" charset="0"/>
              <a:ea typeface="MS PGothic" charset="0"/>
            </a:endParaRPr>
          </a:p>
          <a:p>
            <a:pPr>
              <a:lnSpc>
                <a:spcPct val="110000"/>
              </a:lnSpc>
              <a:spcBef>
                <a:spcPct val="5000"/>
              </a:spcBef>
            </a:pPr>
            <a:r>
              <a:rPr lang="en-US" dirty="0">
                <a:latin typeface="Helvetica" charset="0"/>
                <a:ea typeface="MS PGothic" charset="0"/>
              </a:rPr>
              <a:t>But… thousands of devices, each slightly different</a:t>
            </a:r>
          </a:p>
          <a:p>
            <a:pPr lvl="1">
              <a:lnSpc>
                <a:spcPct val="110000"/>
              </a:lnSpc>
              <a:spcBef>
                <a:spcPct val="5000"/>
              </a:spcBef>
            </a:pPr>
            <a:r>
              <a:rPr lang="en-US" dirty="0">
                <a:latin typeface="Helvetica" charset="0"/>
                <a:ea typeface="MS PGothic" charset="0"/>
              </a:rPr>
              <a:t>How can we standardize the interfaces to these devices?</a:t>
            </a:r>
          </a:p>
          <a:p>
            <a:pPr marL="0" indent="0">
              <a:lnSpc>
                <a:spcPct val="110000"/>
              </a:lnSpc>
              <a:spcBef>
                <a:spcPct val="5000"/>
              </a:spcBef>
              <a:buNone/>
            </a:pPr>
            <a:endParaRPr lang="en-US" dirty="0">
              <a:latin typeface="Helvetica" charset="0"/>
              <a:ea typeface="MS PGothic" charset="0"/>
            </a:endParaRPr>
          </a:p>
          <a:p>
            <a:pPr>
              <a:lnSpc>
                <a:spcPct val="110000"/>
              </a:lnSpc>
              <a:spcBef>
                <a:spcPct val="5000"/>
              </a:spcBef>
            </a:pPr>
            <a:r>
              <a:rPr lang="en-US" dirty="0">
                <a:latin typeface="Helvetica" charset="0"/>
                <a:ea typeface="MS PGothic" charset="0"/>
              </a:rPr>
              <a:t>Devices unpredictable and/or slow</a:t>
            </a:r>
          </a:p>
          <a:p>
            <a:pPr lvl="1">
              <a:lnSpc>
                <a:spcPct val="110000"/>
              </a:lnSpc>
              <a:spcBef>
                <a:spcPct val="5000"/>
              </a:spcBef>
            </a:pPr>
            <a:r>
              <a:rPr lang="en-US" dirty="0">
                <a:latin typeface="Helvetica" charset="0"/>
                <a:ea typeface="MS PGothic" charset="0"/>
              </a:rPr>
              <a:t>How can we manage them if we don’</a:t>
            </a:r>
            <a:r>
              <a:rPr lang="en-US" altLang="ja-JP" dirty="0">
                <a:latin typeface="Helvetica" charset="0"/>
                <a:ea typeface="MS PGothic" charset="0"/>
              </a:rPr>
              <a:t>t know what they will do or how they will perform</a:t>
            </a:r>
            <a:r>
              <a:rPr lang="en-US" altLang="ja-JP" dirty="0" smtClean="0">
                <a:latin typeface="Helvetica" charset="0"/>
                <a:ea typeface="MS PGothic" charset="0"/>
              </a:rPr>
              <a:t>?</a:t>
            </a:r>
          </a:p>
          <a:p>
            <a:pPr lvl="1">
              <a:lnSpc>
                <a:spcPct val="110000"/>
              </a:lnSpc>
              <a:spcBef>
                <a:spcPct val="5000"/>
              </a:spcBef>
            </a:pPr>
            <a:endParaRPr lang="en-US" altLang="ja-JP" dirty="0" smtClean="0">
              <a:latin typeface="Helvetica" charset="0"/>
              <a:ea typeface="MS PGothic" charset="0"/>
            </a:endParaRPr>
          </a:p>
          <a:p>
            <a:pPr>
              <a:lnSpc>
                <a:spcPct val="110000"/>
              </a:lnSpc>
              <a:spcBef>
                <a:spcPct val="5000"/>
              </a:spcBef>
            </a:pPr>
            <a:r>
              <a:rPr lang="en-US" dirty="0">
                <a:latin typeface="Helvetica" charset="0"/>
                <a:ea typeface="MS PGothic" charset="0"/>
              </a:rPr>
              <a:t>Devices unreliable: media failures and transmission errors</a:t>
            </a:r>
          </a:p>
          <a:p>
            <a:pPr lvl="1">
              <a:lnSpc>
                <a:spcPct val="110000"/>
              </a:lnSpc>
              <a:spcBef>
                <a:spcPct val="5000"/>
              </a:spcBef>
            </a:pPr>
            <a:r>
              <a:rPr lang="en-US" dirty="0">
                <a:latin typeface="Helvetica" charset="0"/>
                <a:ea typeface="MS PGothic" charset="0"/>
              </a:rPr>
              <a:t>How can we make them reliable??</a:t>
            </a:r>
            <a:r>
              <a:rPr lang="en-US" dirty="0" smtClean="0">
                <a:latin typeface="Helvetica" charset="0"/>
                <a:ea typeface="MS PGothic" charset="0"/>
              </a:rPr>
              <a:t>?</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2</a:t>
            </a:fld>
            <a:endParaRPr lang="en-US"/>
          </a:p>
        </p:txBody>
      </p:sp>
    </p:spTree>
    <p:extLst>
      <p:ext uri="{BB962C8B-B14F-4D97-AF65-F5344CB8AC3E}">
        <p14:creationId xmlns:p14="http://schemas.microsoft.com/office/powerpoint/2010/main" val="75163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939" y="38781"/>
            <a:ext cx="8229600" cy="875619"/>
          </a:xfrm>
        </p:spPr>
        <p:txBody>
          <a:bodyPr/>
          <a:lstStyle/>
          <a:p>
            <a:r>
              <a:rPr lang="en-US" dirty="0" smtClean="0"/>
              <a:t>Are we in an inflection point?</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20</a:t>
            </a:fld>
            <a:endParaRPr lang="en-US"/>
          </a:p>
        </p:txBody>
      </p:sp>
      <p:pic>
        <p:nvPicPr>
          <p:cNvPr id="7" name="Picture 6" descr="priceg2_f1_der_5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07" y="3954417"/>
            <a:ext cx="4572330" cy="2353903"/>
          </a:xfrm>
          <a:prstGeom prst="rect">
            <a:avLst/>
          </a:prstGeom>
        </p:spPr>
      </p:pic>
      <p:pic>
        <p:nvPicPr>
          <p:cNvPr id="9" name="Picture 8" descr="vps-ssd-vs-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424" y="1837747"/>
            <a:ext cx="3175895" cy="4753077"/>
          </a:xfrm>
          <a:prstGeom prst="rect">
            <a:avLst/>
          </a:prstGeom>
        </p:spPr>
      </p:pic>
      <p:pic>
        <p:nvPicPr>
          <p:cNvPr id="10" name="Picture 9" descr="2011-fa-day-slide-5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764" y="914400"/>
            <a:ext cx="3338660" cy="2503995"/>
          </a:xfrm>
          <a:prstGeom prst="rect">
            <a:avLst/>
          </a:prstGeom>
        </p:spPr>
      </p:pic>
      <p:pic>
        <p:nvPicPr>
          <p:cNvPr id="8" name="Picture 7" descr="Samsung-SSD-HD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20" y="2007148"/>
            <a:ext cx="2624352" cy="1947269"/>
          </a:xfrm>
          <a:prstGeom prst="rect">
            <a:avLst/>
          </a:prstGeom>
        </p:spPr>
      </p:pic>
    </p:spTree>
    <p:extLst>
      <p:ext uri="{BB962C8B-B14F-4D97-AF65-F5344CB8AC3E}">
        <p14:creationId xmlns:p14="http://schemas.microsoft.com/office/powerpoint/2010/main" val="2833974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atin typeface="Helvetica" charset="0"/>
              </a:rPr>
              <a:t>Hard Disk Drives (HDDs)</a:t>
            </a:r>
          </a:p>
        </p:txBody>
      </p:sp>
      <p:grpSp>
        <p:nvGrpSpPr>
          <p:cNvPr id="11266" name="Group 11"/>
          <p:cNvGrpSpPr>
            <a:grpSpLocks/>
          </p:cNvGrpSpPr>
          <p:nvPr/>
        </p:nvGrpSpPr>
        <p:grpSpPr bwMode="auto">
          <a:xfrm>
            <a:off x="5486400" y="3733800"/>
            <a:ext cx="3341688" cy="2581275"/>
            <a:chOff x="3600" y="576"/>
            <a:chExt cx="2105" cy="1626"/>
          </a:xfrm>
        </p:grpSpPr>
        <p:pic>
          <p:nvPicPr>
            <p:cNvPr id="112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576"/>
              <a:ext cx="2064"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5" name="Text Box 7"/>
            <p:cNvSpPr txBox="1">
              <a:spLocks noChangeArrowheads="1"/>
            </p:cNvSpPr>
            <p:nvPr/>
          </p:nvSpPr>
          <p:spPr bwMode="auto">
            <a:xfrm>
              <a:off x="3674" y="1968"/>
              <a:ext cx="203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IBM/Hitachi Microdrive</a:t>
              </a:r>
            </a:p>
          </p:txBody>
        </p:sp>
      </p:grpSp>
      <p:grpSp>
        <p:nvGrpSpPr>
          <p:cNvPr id="11267" name="Group 9"/>
          <p:cNvGrpSpPr>
            <a:grpSpLocks/>
          </p:cNvGrpSpPr>
          <p:nvPr/>
        </p:nvGrpSpPr>
        <p:grpSpPr bwMode="auto">
          <a:xfrm>
            <a:off x="315913" y="625475"/>
            <a:ext cx="4941887" cy="4348163"/>
            <a:chOff x="192" y="336"/>
            <a:chExt cx="3396" cy="2922"/>
          </a:xfrm>
        </p:grpSpPr>
        <p:pic>
          <p:nvPicPr>
            <p:cNvPr id="1127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336"/>
              <a:ext cx="3396" cy="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3" name="Text Box 8"/>
            <p:cNvSpPr txBox="1">
              <a:spLocks noChangeArrowheads="1"/>
            </p:cNvSpPr>
            <p:nvPr/>
          </p:nvSpPr>
          <p:spPr bwMode="auto">
            <a:xfrm>
              <a:off x="455" y="2842"/>
              <a:ext cx="2708" cy="40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Western Digital Drive</a:t>
              </a:r>
            </a:p>
            <a:p>
              <a:pPr eaLnBrk="1" hangingPunct="1"/>
              <a:r>
                <a:rPr lang="en-US" sz="1800" b="0">
                  <a:latin typeface="Helvetica" charset="0"/>
                  <a:cs typeface="Helvetica" charset="0"/>
                </a:rPr>
                <a:t>http://www.storagereview.com/guide/</a:t>
              </a:r>
            </a:p>
          </p:txBody>
        </p:sp>
      </p:grpSp>
      <p:grpSp>
        <p:nvGrpSpPr>
          <p:cNvPr id="11268" name="Group 13"/>
          <p:cNvGrpSpPr>
            <a:grpSpLocks/>
          </p:cNvGrpSpPr>
          <p:nvPr/>
        </p:nvGrpSpPr>
        <p:grpSpPr bwMode="auto">
          <a:xfrm>
            <a:off x="5410200" y="831850"/>
            <a:ext cx="3276600" cy="2692400"/>
            <a:chOff x="3504" y="480"/>
            <a:chExt cx="2064" cy="1696"/>
          </a:xfrm>
        </p:grpSpPr>
        <p:pic>
          <p:nvPicPr>
            <p:cNvPr id="1127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480"/>
              <a:ext cx="2064" cy="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1" name="Text Box 12"/>
            <p:cNvSpPr txBox="1">
              <a:spLocks noChangeArrowheads="1"/>
            </p:cNvSpPr>
            <p:nvPr/>
          </p:nvSpPr>
          <p:spPr bwMode="auto">
            <a:xfrm>
              <a:off x="3794" y="1728"/>
              <a:ext cx="152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Read/Write Head</a:t>
              </a:r>
            </a:p>
            <a:p>
              <a:pPr eaLnBrk="1" hangingPunct="1"/>
              <a:r>
                <a:rPr lang="en-US">
                  <a:latin typeface="Helvetica" charset="0"/>
                  <a:cs typeface="Helvetica" charset="0"/>
                </a:rPr>
                <a:t>Side View</a:t>
              </a:r>
            </a:p>
          </p:txBody>
        </p:sp>
      </p:grpSp>
      <p:sp>
        <p:nvSpPr>
          <p:cNvPr id="11269" name="TextBox 1"/>
          <p:cNvSpPr txBox="1">
            <a:spLocks noChangeArrowheads="1"/>
          </p:cNvSpPr>
          <p:nvPr/>
        </p:nvSpPr>
        <p:spPr bwMode="auto">
          <a:xfrm>
            <a:off x="363538" y="5140325"/>
            <a:ext cx="4894262" cy="1508125"/>
          </a:xfrm>
          <a:prstGeom prst="rect">
            <a:avLst/>
          </a:prstGeom>
          <a:solidFill>
            <a:srgbClr val="FFFCD0"/>
          </a:solidFill>
          <a:ln w="9525">
            <a:solidFill>
              <a:srgbClr val="618FFD"/>
            </a:solidFill>
            <a:miter lim="800000"/>
            <a:headEnd/>
            <a:tailEnd/>
          </a:ln>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400" b="0" dirty="0">
                <a:latin typeface="Arial" charset="0"/>
              </a:rPr>
              <a:t>IBM Personal Computer/AT (1986)</a:t>
            </a:r>
          </a:p>
          <a:p>
            <a:pPr lvl="1" eaLnBrk="1" hangingPunct="1"/>
            <a:r>
              <a:rPr lang="en-US" sz="2400" b="0" dirty="0">
                <a:latin typeface="Arial" charset="0"/>
              </a:rPr>
              <a:t>30 MB hard disk - $500 </a:t>
            </a:r>
          </a:p>
          <a:p>
            <a:pPr lvl="1" eaLnBrk="1" hangingPunct="1"/>
            <a:r>
              <a:rPr lang="en-US" sz="2400" b="0" dirty="0">
                <a:latin typeface="Arial" charset="0"/>
              </a:rPr>
              <a:t>30-40ms seek time</a:t>
            </a:r>
          </a:p>
          <a:p>
            <a:pPr lvl="1" eaLnBrk="1" hangingPunct="1"/>
            <a:r>
              <a:rPr lang="en-US" sz="2400" b="0" dirty="0">
                <a:latin typeface="Arial" charset="0"/>
              </a:rPr>
              <a:t>0.7-1 MB/s (est.)</a:t>
            </a: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21</a:t>
            </a:fld>
            <a:endParaRPr lang="en-US"/>
          </a:p>
        </p:txBody>
      </p:sp>
    </p:spTree>
    <p:extLst>
      <p:ext uri="{BB962C8B-B14F-4D97-AF65-F5344CB8AC3E}">
        <p14:creationId xmlns:p14="http://schemas.microsoft.com/office/powerpoint/2010/main" val="27672955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Amazing Magnetic Disk</a:t>
            </a:r>
            <a:endParaRPr lang="en-US" dirty="0"/>
          </a:p>
        </p:txBody>
      </p:sp>
      <p:sp>
        <p:nvSpPr>
          <p:cNvPr id="3" name="Content Placeholder 2"/>
          <p:cNvSpPr>
            <a:spLocks noGrp="1"/>
          </p:cNvSpPr>
          <p:nvPr>
            <p:ph idx="1"/>
          </p:nvPr>
        </p:nvSpPr>
        <p:spPr>
          <a:xfrm>
            <a:off x="53045" y="1088571"/>
            <a:ext cx="4349750" cy="5547179"/>
          </a:xfrm>
        </p:spPr>
        <p:txBody>
          <a:bodyPr>
            <a:normAutofit fontScale="62500" lnSpcReduction="20000"/>
          </a:bodyPr>
          <a:lstStyle/>
          <a:p>
            <a:r>
              <a:rPr lang="en-US" dirty="0" smtClean="0"/>
              <a:t>Unit of Transfer: Sector</a:t>
            </a:r>
          </a:p>
          <a:p>
            <a:pPr lvl="1"/>
            <a:r>
              <a:rPr lang="en-US" dirty="0" smtClean="0"/>
              <a:t>Ring of sectors form a track</a:t>
            </a:r>
          </a:p>
          <a:p>
            <a:pPr lvl="1"/>
            <a:r>
              <a:rPr lang="en-US" dirty="0" smtClean="0"/>
              <a:t>Stack of tracks form a cylinder</a:t>
            </a:r>
          </a:p>
          <a:p>
            <a:pPr lvl="1"/>
            <a:r>
              <a:rPr lang="en-US" dirty="0" smtClean="0"/>
              <a:t>Heads position on cylinders</a:t>
            </a:r>
          </a:p>
          <a:p>
            <a:r>
              <a:rPr lang="en-US" dirty="0" smtClean="0"/>
              <a:t>Disk Tracks ~ </a:t>
            </a:r>
            <a:r>
              <a:rPr lang="en-US" dirty="0"/>
              <a:t>1 micron wide</a:t>
            </a:r>
          </a:p>
          <a:p>
            <a:pPr lvl="1"/>
            <a:r>
              <a:rPr lang="en-US" dirty="0"/>
              <a:t>Wavelength of light is ~ 0.5 micron</a:t>
            </a:r>
          </a:p>
          <a:p>
            <a:pPr lvl="1"/>
            <a:r>
              <a:rPr lang="en-US" dirty="0"/>
              <a:t>Resolution of human eye: 50 microns</a:t>
            </a:r>
          </a:p>
          <a:p>
            <a:pPr lvl="1"/>
            <a:r>
              <a:rPr lang="en-US" dirty="0"/>
              <a:t>100K on a typical 2.5” disk</a:t>
            </a:r>
          </a:p>
          <a:p>
            <a:r>
              <a:rPr lang="en-US" dirty="0"/>
              <a:t>Separated by unused guard regions</a:t>
            </a:r>
          </a:p>
          <a:p>
            <a:pPr lvl="1"/>
            <a:r>
              <a:rPr lang="en-US" dirty="0"/>
              <a:t>Reduces likelihood neighboring tracks are corrupted during writes (still a small non-zero chance)</a:t>
            </a:r>
          </a:p>
          <a:p>
            <a:r>
              <a:rPr lang="en-US" dirty="0"/>
              <a:t>Track length varies across disk</a:t>
            </a:r>
          </a:p>
          <a:p>
            <a:pPr lvl="1"/>
            <a:r>
              <a:rPr lang="en-US" dirty="0"/>
              <a:t>Outside: More sectors per track, higher bandwidth</a:t>
            </a:r>
          </a:p>
          <a:p>
            <a:pPr lvl="1"/>
            <a:r>
              <a:rPr lang="en-US" dirty="0"/>
              <a:t>Disk is organized into regions of tracks with same # of sectors/track</a:t>
            </a:r>
          </a:p>
          <a:p>
            <a:pPr lvl="1"/>
            <a:r>
              <a:rPr lang="en-US" dirty="0"/>
              <a:t>Only outer half of radius is used</a:t>
            </a:r>
          </a:p>
          <a:p>
            <a:pPr lvl="2"/>
            <a:r>
              <a:rPr lang="en-US" dirty="0"/>
              <a:t>Most of the disk area in the outer regions of the disk</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22</a:t>
            </a:fld>
            <a:endParaRPr lang="en-US"/>
          </a:p>
        </p:txBody>
      </p:sp>
      <p:pic>
        <p:nvPicPr>
          <p:cNvPr id="7" name="Content Placeholder 3" descr="disk-2.pdf"/>
          <p:cNvPicPr>
            <a:picLocks noChangeAspect="1"/>
          </p:cNvPicPr>
          <p:nvPr/>
        </p:nvPicPr>
        <p:blipFill>
          <a:blip r:embed="rId2"/>
          <a:srcRect l="-43220" r="-43220"/>
          <a:stretch>
            <a:fillRect/>
          </a:stretch>
        </p:blipFill>
        <p:spPr>
          <a:xfrm>
            <a:off x="2307167" y="1088571"/>
            <a:ext cx="8733072" cy="5077626"/>
          </a:xfrm>
          <a:prstGeom prst="rect">
            <a:avLst/>
          </a:prstGeom>
        </p:spPr>
      </p:pic>
    </p:spTree>
    <p:extLst>
      <p:ext uri="{BB962C8B-B14F-4D97-AF65-F5344CB8AC3E}">
        <p14:creationId xmlns:p14="http://schemas.microsoft.com/office/powerpoint/2010/main" val="27415909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547813" y="152400"/>
            <a:ext cx="5737225" cy="503238"/>
          </a:xfrm>
        </p:spPr>
        <p:txBody>
          <a:bodyPr wrap="none" lIns="63500" tIns="25400" rIns="63500" bIns="25400" anchor="t">
            <a:spAutoFit/>
          </a:bodyPr>
          <a:lstStyle/>
          <a:p>
            <a:r>
              <a:rPr lang="en-US">
                <a:latin typeface="Helvetica" charset="0"/>
              </a:rPr>
              <a:t>Magnetic Disk Characteristic</a:t>
            </a:r>
          </a:p>
        </p:txBody>
      </p:sp>
      <p:sp>
        <p:nvSpPr>
          <p:cNvPr id="849923" name="Rectangle 3"/>
          <p:cNvSpPr>
            <a:spLocks noGrp="1" noChangeArrowheads="1"/>
          </p:cNvSpPr>
          <p:nvPr>
            <p:ph type="body" idx="1"/>
          </p:nvPr>
        </p:nvSpPr>
        <p:spPr>
          <a:xfrm>
            <a:off x="0" y="1177348"/>
            <a:ext cx="8991600" cy="5634363"/>
          </a:xfrm>
        </p:spPr>
        <p:txBody>
          <a:bodyPr lIns="63500" tIns="25400" rIns="63500" bIns="25400">
            <a:spAutoFit/>
          </a:bodyPr>
          <a:lstStyle/>
          <a:p>
            <a:pPr>
              <a:spcBef>
                <a:spcPct val="15000"/>
              </a:spcBef>
              <a:tabLst>
                <a:tab pos="2635250" algn="l"/>
              </a:tabLst>
            </a:pPr>
            <a:r>
              <a:rPr lang="en-US" sz="2000" dirty="0">
                <a:latin typeface="Helvetica" charset="0"/>
              </a:rPr>
              <a:t>Cylinder: all the tracks under the </a:t>
            </a:r>
            <a:br>
              <a:rPr lang="en-US" sz="2000" dirty="0">
                <a:latin typeface="Helvetica" charset="0"/>
              </a:rPr>
            </a:br>
            <a:r>
              <a:rPr lang="en-US" sz="2000" dirty="0">
                <a:latin typeface="Helvetica" charset="0"/>
              </a:rPr>
              <a:t>head at a given point on all surfaces</a:t>
            </a:r>
          </a:p>
          <a:p>
            <a:pPr>
              <a:spcBef>
                <a:spcPct val="15000"/>
              </a:spcBef>
              <a:tabLst>
                <a:tab pos="2635250" algn="l"/>
              </a:tabLst>
            </a:pPr>
            <a:r>
              <a:rPr lang="en-US" sz="2000" dirty="0">
                <a:latin typeface="Helvetica" charset="0"/>
              </a:rPr>
              <a:t>Read/write: three-stage process:</a:t>
            </a:r>
          </a:p>
          <a:p>
            <a:pPr lvl="1">
              <a:spcBef>
                <a:spcPct val="15000"/>
              </a:spcBef>
              <a:tabLst>
                <a:tab pos="2635250" algn="l"/>
              </a:tabLst>
            </a:pPr>
            <a:r>
              <a:rPr lang="en-US" sz="1800" b="1" dirty="0">
                <a:latin typeface="Helvetica" charset="0"/>
              </a:rPr>
              <a:t>Seek time</a:t>
            </a:r>
            <a:r>
              <a:rPr lang="en-US" sz="1800" dirty="0">
                <a:latin typeface="Helvetica" charset="0"/>
              </a:rPr>
              <a:t>: position the head/arm over the proper track (into proper cylinder)</a:t>
            </a:r>
          </a:p>
          <a:p>
            <a:pPr lvl="1">
              <a:spcBef>
                <a:spcPct val="15000"/>
              </a:spcBef>
              <a:tabLst>
                <a:tab pos="2635250" algn="l"/>
              </a:tabLst>
            </a:pPr>
            <a:r>
              <a:rPr lang="en-US" sz="1800" b="1" dirty="0">
                <a:latin typeface="Helvetica" charset="0"/>
              </a:rPr>
              <a:t>Rotational latency</a:t>
            </a:r>
            <a:r>
              <a:rPr lang="en-US" sz="1800" dirty="0">
                <a:latin typeface="Helvetica" charset="0"/>
              </a:rPr>
              <a:t>: wait for the desired sector</a:t>
            </a:r>
            <a:br>
              <a:rPr lang="en-US" sz="1800" dirty="0">
                <a:latin typeface="Helvetica" charset="0"/>
              </a:rPr>
            </a:br>
            <a:r>
              <a:rPr lang="en-US" sz="1800" dirty="0">
                <a:latin typeface="Helvetica" charset="0"/>
              </a:rPr>
              <a:t>to rotate under the read/write head</a:t>
            </a:r>
          </a:p>
          <a:p>
            <a:pPr lvl="1">
              <a:spcBef>
                <a:spcPct val="15000"/>
              </a:spcBef>
              <a:tabLst>
                <a:tab pos="2635250" algn="l"/>
              </a:tabLst>
            </a:pPr>
            <a:r>
              <a:rPr lang="en-US" sz="1800" b="1" dirty="0">
                <a:latin typeface="Helvetica" charset="0"/>
              </a:rPr>
              <a:t>Transfer time</a:t>
            </a:r>
            <a:r>
              <a:rPr lang="en-US" sz="1800" dirty="0">
                <a:latin typeface="Helvetica" charset="0"/>
              </a:rPr>
              <a:t>: transfer a block of bits (sector)</a:t>
            </a:r>
            <a:br>
              <a:rPr lang="en-US" sz="1800" dirty="0">
                <a:latin typeface="Helvetica" charset="0"/>
              </a:rPr>
            </a:br>
            <a:r>
              <a:rPr lang="en-US" sz="1800" dirty="0">
                <a:latin typeface="Helvetica" charset="0"/>
              </a:rPr>
              <a:t>under the read-write head</a:t>
            </a:r>
          </a:p>
          <a:p>
            <a:pPr>
              <a:spcBef>
                <a:spcPct val="15000"/>
              </a:spcBef>
              <a:tabLst>
                <a:tab pos="2635250" algn="l"/>
              </a:tabLst>
            </a:pPr>
            <a:r>
              <a:rPr lang="en-US" sz="2000" dirty="0">
                <a:solidFill>
                  <a:schemeClr val="hlink"/>
                </a:solidFill>
                <a:latin typeface="Helvetica" charset="0"/>
              </a:rPr>
              <a:t>Disk Latency = </a:t>
            </a:r>
            <a:r>
              <a:rPr lang="en-US" sz="2000" dirty="0">
                <a:solidFill>
                  <a:schemeClr val="tx1">
                    <a:lumMod val="50000"/>
                    <a:lumOff val="50000"/>
                  </a:schemeClr>
                </a:solidFill>
                <a:latin typeface="Helvetica" charset="0"/>
              </a:rPr>
              <a:t>Queuing Time</a:t>
            </a:r>
            <a:r>
              <a:rPr lang="en-US" sz="2000" dirty="0">
                <a:solidFill>
                  <a:schemeClr val="hlink"/>
                </a:solidFill>
                <a:latin typeface="Helvetica" charset="0"/>
              </a:rPr>
              <a:t> + Controller time +</a:t>
            </a:r>
            <a:br>
              <a:rPr lang="en-US" sz="2000" dirty="0">
                <a:solidFill>
                  <a:schemeClr val="hlink"/>
                </a:solidFill>
                <a:latin typeface="Helvetica" charset="0"/>
              </a:rPr>
            </a:br>
            <a:r>
              <a:rPr lang="en-US" sz="2000" dirty="0">
                <a:solidFill>
                  <a:schemeClr val="hlink"/>
                </a:solidFill>
                <a:latin typeface="Helvetica" charset="0"/>
              </a:rPr>
              <a:t>                         Seek Time + Rotation Time + </a:t>
            </a:r>
            <a:r>
              <a:rPr lang="en-US" sz="2000" dirty="0" err="1">
                <a:solidFill>
                  <a:schemeClr val="hlink"/>
                </a:solidFill>
                <a:latin typeface="Helvetica" charset="0"/>
              </a:rPr>
              <a:t>Xfer</a:t>
            </a:r>
            <a:r>
              <a:rPr lang="en-US" sz="2000" dirty="0">
                <a:solidFill>
                  <a:schemeClr val="hlink"/>
                </a:solidFill>
                <a:latin typeface="Helvetica" charset="0"/>
              </a:rPr>
              <a:t> Time</a:t>
            </a:r>
          </a:p>
          <a:p>
            <a:pPr>
              <a:spcBef>
                <a:spcPct val="15000"/>
              </a:spcBef>
              <a:tabLst>
                <a:tab pos="2635250" algn="l"/>
              </a:tabLst>
            </a:pPr>
            <a:endParaRPr lang="en-US" sz="2000" dirty="0">
              <a:solidFill>
                <a:schemeClr val="hlink"/>
              </a:solidFill>
              <a:latin typeface="Helvetica" charset="0"/>
            </a:endParaRPr>
          </a:p>
          <a:p>
            <a:pPr>
              <a:spcBef>
                <a:spcPct val="15000"/>
              </a:spcBef>
              <a:tabLst>
                <a:tab pos="2635250" algn="l"/>
              </a:tabLst>
            </a:pPr>
            <a:endParaRPr lang="en-US" sz="2000" dirty="0">
              <a:solidFill>
                <a:schemeClr val="hlink"/>
              </a:solidFill>
              <a:latin typeface="Helvetica" charset="0"/>
            </a:endParaRPr>
          </a:p>
          <a:p>
            <a:pPr>
              <a:spcBef>
                <a:spcPct val="15000"/>
              </a:spcBef>
              <a:tabLst>
                <a:tab pos="2635250" algn="l"/>
              </a:tabLst>
            </a:pPr>
            <a:endParaRPr lang="en-US" sz="2000" dirty="0">
              <a:solidFill>
                <a:schemeClr val="hlink"/>
              </a:solidFill>
              <a:latin typeface="Helvetica" charset="0"/>
            </a:endParaRPr>
          </a:p>
          <a:p>
            <a:pPr>
              <a:spcBef>
                <a:spcPct val="15000"/>
              </a:spcBef>
              <a:tabLst>
                <a:tab pos="2635250" algn="l"/>
              </a:tabLst>
            </a:pPr>
            <a:endParaRPr lang="en-US" sz="2000" dirty="0">
              <a:solidFill>
                <a:schemeClr val="hlink"/>
              </a:solidFill>
              <a:latin typeface="Helvetica" charset="0"/>
            </a:endParaRPr>
          </a:p>
          <a:p>
            <a:pPr>
              <a:spcBef>
                <a:spcPct val="15000"/>
              </a:spcBef>
              <a:tabLst>
                <a:tab pos="2635250" algn="l"/>
              </a:tabLst>
            </a:pPr>
            <a:r>
              <a:rPr lang="en-US" sz="2000" dirty="0">
                <a:solidFill>
                  <a:schemeClr val="hlink"/>
                </a:solidFill>
                <a:latin typeface="Helvetica" charset="0"/>
              </a:rPr>
              <a:t>Highest Bandwidth: </a:t>
            </a:r>
          </a:p>
          <a:p>
            <a:pPr lvl="1">
              <a:spcBef>
                <a:spcPct val="15000"/>
              </a:spcBef>
              <a:tabLst>
                <a:tab pos="2635250" algn="l"/>
              </a:tabLst>
            </a:pPr>
            <a:r>
              <a:rPr lang="en-US" sz="1800" dirty="0">
                <a:latin typeface="Helvetica" charset="0"/>
              </a:rPr>
              <a:t>Transfer large group of blocks sequentially from one track</a:t>
            </a:r>
          </a:p>
          <a:p>
            <a:pPr>
              <a:spcBef>
                <a:spcPct val="15000"/>
              </a:spcBef>
              <a:tabLst>
                <a:tab pos="2635250" algn="l"/>
              </a:tabLst>
            </a:pPr>
            <a:endParaRPr lang="en-US" sz="2000" dirty="0">
              <a:latin typeface="Helvetica" charset="0"/>
            </a:endParaRPr>
          </a:p>
        </p:txBody>
      </p:sp>
      <p:sp useBgFill="1">
        <p:nvSpPr>
          <p:cNvPr id="13315" name="Oval 4"/>
          <p:cNvSpPr>
            <a:spLocks noChangeArrowheads="1"/>
          </p:cNvSpPr>
          <p:nvPr/>
        </p:nvSpPr>
        <p:spPr bwMode="auto">
          <a:xfrm>
            <a:off x="6429375" y="1566863"/>
            <a:ext cx="1244600" cy="381000"/>
          </a:xfrm>
          <a:prstGeom prst="ellipse">
            <a:avLst/>
          </a:prstGeom>
          <a:ln w="25400">
            <a:solidFill>
              <a:schemeClr val="tx1"/>
            </a:solidFill>
            <a:round/>
            <a:headEnd/>
            <a:tailEnd/>
          </a:ln>
        </p:spPr>
        <p:txBody>
          <a:bodyPr wrap="none" anchor="ctr"/>
          <a:lstStyle/>
          <a:p>
            <a:endParaRPr lang="en-US">
              <a:latin typeface="Helvetica" charset="0"/>
              <a:cs typeface="Helvetica" charset="0"/>
            </a:endParaRPr>
          </a:p>
        </p:txBody>
      </p:sp>
      <p:sp useBgFill="1">
        <p:nvSpPr>
          <p:cNvPr id="13316" name="Oval 5"/>
          <p:cNvSpPr>
            <a:spLocks noChangeArrowheads="1"/>
          </p:cNvSpPr>
          <p:nvPr/>
        </p:nvSpPr>
        <p:spPr bwMode="auto">
          <a:xfrm>
            <a:off x="6429375" y="1338263"/>
            <a:ext cx="1244600" cy="381000"/>
          </a:xfrm>
          <a:prstGeom prst="ellipse">
            <a:avLst/>
          </a:prstGeom>
          <a:ln w="25400">
            <a:solidFill>
              <a:schemeClr val="tx1"/>
            </a:solidFill>
            <a:round/>
            <a:headEnd/>
            <a:tailEnd/>
          </a:ln>
        </p:spPr>
        <p:txBody>
          <a:bodyPr wrap="none" anchor="ctr"/>
          <a:lstStyle/>
          <a:p>
            <a:endParaRPr lang="en-US">
              <a:latin typeface="Helvetica" charset="0"/>
              <a:cs typeface="Helvetica" charset="0"/>
            </a:endParaRPr>
          </a:p>
        </p:txBody>
      </p:sp>
      <p:sp useBgFill="1">
        <p:nvSpPr>
          <p:cNvPr id="13317" name="Oval 6"/>
          <p:cNvSpPr>
            <a:spLocks noChangeArrowheads="1"/>
          </p:cNvSpPr>
          <p:nvPr/>
        </p:nvSpPr>
        <p:spPr bwMode="auto">
          <a:xfrm>
            <a:off x="6403975" y="1160463"/>
            <a:ext cx="1244600" cy="381000"/>
          </a:xfrm>
          <a:prstGeom prst="ellipse">
            <a:avLst/>
          </a:prstGeom>
          <a:ln w="25400">
            <a:solidFill>
              <a:schemeClr val="tx1"/>
            </a:solidFill>
            <a:round/>
            <a:headEnd/>
            <a:tailEnd/>
          </a:ln>
        </p:spPr>
        <p:txBody>
          <a:bodyPr wrap="none" anchor="ctr"/>
          <a:lstStyle/>
          <a:p>
            <a:endParaRPr lang="en-US">
              <a:latin typeface="Helvetica" charset="0"/>
              <a:cs typeface="Helvetica" charset="0"/>
            </a:endParaRPr>
          </a:p>
        </p:txBody>
      </p:sp>
      <p:sp useBgFill="1">
        <p:nvSpPr>
          <p:cNvPr id="13318" name="Oval 7"/>
          <p:cNvSpPr>
            <a:spLocks noChangeArrowheads="1"/>
          </p:cNvSpPr>
          <p:nvPr/>
        </p:nvSpPr>
        <p:spPr bwMode="auto">
          <a:xfrm>
            <a:off x="6403975" y="1008063"/>
            <a:ext cx="1244600" cy="381000"/>
          </a:xfrm>
          <a:prstGeom prst="ellipse">
            <a:avLst/>
          </a:prstGeom>
          <a:ln w="25400">
            <a:solidFill>
              <a:schemeClr val="tx1"/>
            </a:solidFill>
            <a:round/>
            <a:headEnd/>
            <a:tailEnd/>
          </a:ln>
        </p:spPr>
        <p:txBody>
          <a:bodyPr wrap="none" anchor="ctr"/>
          <a:lstStyle/>
          <a:p>
            <a:endParaRPr lang="en-US">
              <a:latin typeface="Helvetica" charset="0"/>
              <a:cs typeface="Helvetica" charset="0"/>
            </a:endParaRPr>
          </a:p>
        </p:txBody>
      </p:sp>
      <p:sp>
        <p:nvSpPr>
          <p:cNvPr id="13319" name="Line 8"/>
          <p:cNvSpPr>
            <a:spLocks noChangeShapeType="1"/>
          </p:cNvSpPr>
          <p:nvPr/>
        </p:nvSpPr>
        <p:spPr bwMode="auto">
          <a:xfrm>
            <a:off x="7007225" y="1179513"/>
            <a:ext cx="241300"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9"/>
          <p:cNvSpPr>
            <a:spLocks noChangeShapeType="1"/>
          </p:cNvSpPr>
          <p:nvPr/>
        </p:nvSpPr>
        <p:spPr bwMode="auto">
          <a:xfrm>
            <a:off x="6981825" y="1154113"/>
            <a:ext cx="59690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1" name="Line 10"/>
          <p:cNvSpPr>
            <a:spLocks noChangeShapeType="1"/>
          </p:cNvSpPr>
          <p:nvPr/>
        </p:nvSpPr>
        <p:spPr bwMode="auto">
          <a:xfrm flipH="1">
            <a:off x="7285037" y="1008063"/>
            <a:ext cx="780723" cy="234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2" name="Rectangle 11"/>
          <p:cNvSpPr>
            <a:spLocks noChangeArrowheads="1"/>
          </p:cNvSpPr>
          <p:nvPr/>
        </p:nvSpPr>
        <p:spPr bwMode="auto">
          <a:xfrm>
            <a:off x="8054648" y="879475"/>
            <a:ext cx="8461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Helvetica" charset="0"/>
                <a:cs typeface="Helvetica" charset="0"/>
              </a:rPr>
              <a:t>Sector</a:t>
            </a:r>
          </a:p>
        </p:txBody>
      </p:sp>
      <p:sp>
        <p:nvSpPr>
          <p:cNvPr id="13323" name="Line 12"/>
          <p:cNvSpPr>
            <a:spLocks noChangeShapeType="1"/>
          </p:cNvSpPr>
          <p:nvPr/>
        </p:nvSpPr>
        <p:spPr bwMode="auto">
          <a:xfrm flipV="1">
            <a:off x="6981825" y="1243013"/>
            <a:ext cx="1083935" cy="5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4" name="Rectangle 13"/>
          <p:cNvSpPr>
            <a:spLocks noChangeArrowheads="1"/>
          </p:cNvSpPr>
          <p:nvPr/>
        </p:nvSpPr>
        <p:spPr bwMode="auto">
          <a:xfrm>
            <a:off x="8067675" y="1160463"/>
            <a:ext cx="7318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Helvetica" charset="0"/>
                <a:cs typeface="Helvetica" charset="0"/>
              </a:rPr>
              <a:t>Track</a:t>
            </a:r>
          </a:p>
        </p:txBody>
      </p:sp>
      <p:grpSp>
        <p:nvGrpSpPr>
          <p:cNvPr id="2" name="Group 49"/>
          <p:cNvGrpSpPr>
            <a:grpSpLocks/>
          </p:cNvGrpSpPr>
          <p:nvPr/>
        </p:nvGrpSpPr>
        <p:grpSpPr bwMode="auto">
          <a:xfrm>
            <a:off x="6619875" y="1096963"/>
            <a:ext cx="2373313" cy="723900"/>
            <a:chOff x="4272" y="632"/>
            <a:chExt cx="1495" cy="456"/>
          </a:xfrm>
        </p:grpSpPr>
        <p:grpSp>
          <p:nvGrpSpPr>
            <p:cNvPr id="13346" name="Group 48"/>
            <p:cNvGrpSpPr>
              <a:grpSpLocks/>
            </p:cNvGrpSpPr>
            <p:nvPr/>
          </p:nvGrpSpPr>
          <p:grpSpPr bwMode="auto">
            <a:xfrm>
              <a:off x="4272" y="632"/>
              <a:ext cx="520" cy="456"/>
              <a:chOff x="4272" y="632"/>
              <a:chExt cx="520" cy="456"/>
            </a:xfrm>
          </p:grpSpPr>
          <p:sp>
            <p:nvSpPr>
              <p:cNvPr id="13349" name="Oval 15"/>
              <p:cNvSpPr>
                <a:spLocks noChangeArrowheads="1"/>
              </p:cNvSpPr>
              <p:nvPr/>
            </p:nvSpPr>
            <p:spPr bwMode="auto">
              <a:xfrm>
                <a:off x="4272" y="947"/>
                <a:ext cx="520" cy="141"/>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13350" name="Oval 16"/>
              <p:cNvSpPr>
                <a:spLocks noChangeArrowheads="1"/>
              </p:cNvSpPr>
              <p:nvPr/>
            </p:nvSpPr>
            <p:spPr bwMode="auto">
              <a:xfrm>
                <a:off x="4280" y="632"/>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13351" name="Line 17"/>
              <p:cNvSpPr>
                <a:spLocks noChangeShapeType="1"/>
              </p:cNvSpPr>
              <p:nvPr/>
            </p:nvSpPr>
            <p:spPr bwMode="auto">
              <a:xfrm>
                <a:off x="4272" y="696"/>
                <a:ext cx="0" cy="32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18"/>
              <p:cNvSpPr>
                <a:spLocks noChangeShapeType="1"/>
              </p:cNvSpPr>
              <p:nvPr/>
            </p:nvSpPr>
            <p:spPr bwMode="auto">
              <a:xfrm>
                <a:off x="4776" y="696"/>
                <a:ext cx="0" cy="344"/>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347" name="Line 19"/>
            <p:cNvSpPr>
              <a:spLocks noChangeShapeType="1"/>
            </p:cNvSpPr>
            <p:nvPr/>
          </p:nvSpPr>
          <p:spPr bwMode="auto">
            <a:xfrm>
              <a:off x="4780" y="924"/>
              <a:ext cx="348"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8" name="Rectangle 20"/>
            <p:cNvSpPr>
              <a:spLocks noChangeArrowheads="1"/>
            </p:cNvSpPr>
            <p:nvPr/>
          </p:nvSpPr>
          <p:spPr bwMode="auto">
            <a:xfrm>
              <a:off x="5104" y="872"/>
              <a:ext cx="6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accent1"/>
                  </a:solidFill>
                  <a:latin typeface="Helvetica" charset="0"/>
                  <a:cs typeface="Helvetica" charset="0"/>
                </a:rPr>
                <a:t>Cylinder</a:t>
              </a:r>
            </a:p>
          </p:txBody>
        </p:sp>
      </p:grpSp>
      <p:grpSp>
        <p:nvGrpSpPr>
          <p:cNvPr id="4" name="Group 51"/>
          <p:cNvGrpSpPr>
            <a:grpSpLocks/>
          </p:cNvGrpSpPr>
          <p:nvPr/>
        </p:nvGrpSpPr>
        <p:grpSpPr bwMode="auto">
          <a:xfrm>
            <a:off x="5591175" y="1173163"/>
            <a:ext cx="1028700" cy="596900"/>
            <a:chOff x="3600" y="680"/>
            <a:chExt cx="648" cy="376"/>
          </a:xfrm>
        </p:grpSpPr>
        <p:sp>
          <p:nvSpPr>
            <p:cNvPr id="13339" name="Rectangle 28"/>
            <p:cNvSpPr>
              <a:spLocks noChangeArrowheads="1"/>
            </p:cNvSpPr>
            <p:nvPr/>
          </p:nvSpPr>
          <p:spPr bwMode="auto">
            <a:xfrm>
              <a:off x="3600" y="685"/>
              <a:ext cx="43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hlink"/>
                  </a:solidFill>
                  <a:latin typeface="Helvetica" charset="0"/>
                  <a:cs typeface="Helvetica" charset="0"/>
                </a:rPr>
                <a:t>Head</a:t>
              </a:r>
            </a:p>
          </p:txBody>
        </p:sp>
        <p:sp>
          <p:nvSpPr>
            <p:cNvPr id="13340" name="Line 21"/>
            <p:cNvSpPr>
              <a:spLocks noChangeShapeType="1"/>
            </p:cNvSpPr>
            <p:nvPr/>
          </p:nvSpPr>
          <p:spPr bwMode="auto">
            <a:xfrm>
              <a:off x="4008" y="680"/>
              <a:ext cx="0" cy="376"/>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22"/>
            <p:cNvSpPr>
              <a:spLocks noChangeShapeType="1"/>
            </p:cNvSpPr>
            <p:nvPr/>
          </p:nvSpPr>
          <p:spPr bwMode="auto">
            <a:xfrm>
              <a:off x="4000" y="695"/>
              <a:ext cx="24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23"/>
            <p:cNvSpPr>
              <a:spLocks noChangeShapeType="1"/>
            </p:cNvSpPr>
            <p:nvPr/>
          </p:nvSpPr>
          <p:spPr bwMode="auto">
            <a:xfrm>
              <a:off x="4016" y="824"/>
              <a:ext cx="231"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24"/>
            <p:cNvSpPr>
              <a:spLocks noChangeShapeType="1"/>
            </p:cNvSpPr>
            <p:nvPr/>
          </p:nvSpPr>
          <p:spPr bwMode="auto">
            <a:xfrm>
              <a:off x="4016" y="944"/>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25"/>
            <p:cNvSpPr>
              <a:spLocks noChangeShapeType="1"/>
            </p:cNvSpPr>
            <p:nvPr/>
          </p:nvSpPr>
          <p:spPr bwMode="auto">
            <a:xfrm>
              <a:off x="4016" y="1056"/>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26"/>
            <p:cNvSpPr>
              <a:spLocks noChangeShapeType="1"/>
            </p:cNvSpPr>
            <p:nvPr/>
          </p:nvSpPr>
          <p:spPr bwMode="auto">
            <a:xfrm flipH="1">
              <a:off x="3744" y="888"/>
              <a:ext cx="27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327" name="Line 29"/>
          <p:cNvSpPr>
            <a:spLocks noChangeShapeType="1"/>
          </p:cNvSpPr>
          <p:nvPr/>
        </p:nvSpPr>
        <p:spPr bwMode="auto">
          <a:xfrm>
            <a:off x="7648575" y="1846263"/>
            <a:ext cx="368300"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Rectangle 30"/>
          <p:cNvSpPr>
            <a:spLocks noChangeArrowheads="1"/>
          </p:cNvSpPr>
          <p:nvPr/>
        </p:nvSpPr>
        <p:spPr bwMode="auto">
          <a:xfrm>
            <a:off x="7953375" y="1782763"/>
            <a:ext cx="8461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Helvetica" charset="0"/>
                <a:cs typeface="Helvetica" charset="0"/>
              </a:rPr>
              <a:t>Platter</a:t>
            </a:r>
          </a:p>
        </p:txBody>
      </p:sp>
      <p:grpSp>
        <p:nvGrpSpPr>
          <p:cNvPr id="5" name="Group 36"/>
          <p:cNvGrpSpPr>
            <a:grpSpLocks/>
          </p:cNvGrpSpPr>
          <p:nvPr/>
        </p:nvGrpSpPr>
        <p:grpSpPr bwMode="auto">
          <a:xfrm>
            <a:off x="527050" y="4425950"/>
            <a:ext cx="8085138" cy="1295400"/>
            <a:chOff x="474" y="3051"/>
            <a:chExt cx="5132" cy="856"/>
          </a:xfrm>
        </p:grpSpPr>
        <p:sp>
          <p:nvSpPr>
            <p:cNvPr id="13330" name="Rectangle 37"/>
            <p:cNvSpPr>
              <a:spLocks noChangeArrowheads="1"/>
            </p:cNvSpPr>
            <p:nvPr/>
          </p:nvSpPr>
          <p:spPr bwMode="auto">
            <a:xfrm>
              <a:off x="1200" y="3072"/>
              <a:ext cx="1200" cy="816"/>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2000">
                  <a:latin typeface="Helvetica" charset="0"/>
                  <a:cs typeface="Helvetica" charset="0"/>
                </a:rPr>
                <a:t>Software</a:t>
              </a:r>
            </a:p>
            <a:p>
              <a:pPr marL="228600" indent="-228600"/>
              <a:r>
                <a:rPr lang="en-US" sz="2000">
                  <a:latin typeface="Helvetica" charset="0"/>
                  <a:cs typeface="Helvetica" charset="0"/>
                </a:rPr>
                <a:t>Queue</a:t>
              </a:r>
            </a:p>
            <a:p>
              <a:pPr marL="228600" indent="-228600"/>
              <a:r>
                <a:rPr lang="en-US" sz="2000">
                  <a:latin typeface="Helvetica" charset="0"/>
                  <a:cs typeface="Helvetica" charset="0"/>
                </a:rPr>
                <a:t>(Device Driver)</a:t>
              </a:r>
            </a:p>
          </p:txBody>
        </p:sp>
        <p:sp>
          <p:nvSpPr>
            <p:cNvPr id="13331" name="Line 38"/>
            <p:cNvSpPr>
              <a:spLocks noChangeShapeType="1"/>
            </p:cNvSpPr>
            <p:nvPr/>
          </p:nvSpPr>
          <p:spPr bwMode="auto">
            <a:xfrm>
              <a:off x="720" y="3480"/>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13332" name="Line 39"/>
            <p:cNvSpPr>
              <a:spLocks noChangeShapeType="1"/>
            </p:cNvSpPr>
            <p:nvPr/>
          </p:nvSpPr>
          <p:spPr bwMode="auto">
            <a:xfrm flipV="1">
              <a:off x="2400"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13333" name="Rectangle 40"/>
            <p:cNvSpPr>
              <a:spLocks noChangeArrowheads="1"/>
            </p:cNvSpPr>
            <p:nvPr/>
          </p:nvSpPr>
          <p:spPr bwMode="auto">
            <a:xfrm>
              <a:off x="2784" y="3072"/>
              <a:ext cx="384" cy="816"/>
            </a:xfrm>
            <a:prstGeom prst="rect">
              <a:avLst/>
            </a:prstGeom>
            <a:solidFill>
              <a:srgbClr val="FFFF00"/>
            </a:solidFill>
            <a:ln w="38100">
              <a:solidFill>
                <a:schemeClr val="tx1"/>
              </a:solidFill>
              <a:miter lim="800000"/>
              <a:headEnd/>
              <a:tailEnd/>
            </a:ln>
          </p:spPr>
          <p:txBody>
            <a:bodyPr vert="eaVert" wrap="none" lIns="90478" tIns="44445" rIns="90478" bIns="44445" anchor="ctr"/>
            <a:lstStyle/>
            <a:p>
              <a:pPr marL="228600" indent="-228600">
                <a:spcBef>
                  <a:spcPct val="10000"/>
                </a:spcBef>
              </a:pPr>
              <a:r>
                <a:rPr lang="en-US" sz="2000">
                  <a:latin typeface="Helvetica" charset="0"/>
                  <a:cs typeface="Helvetica" charset="0"/>
                </a:rPr>
                <a:t>Hardware</a:t>
              </a:r>
            </a:p>
            <a:p>
              <a:pPr marL="228600" indent="-228600">
                <a:spcBef>
                  <a:spcPct val="10000"/>
                </a:spcBef>
              </a:pPr>
              <a:r>
                <a:rPr lang="en-US" sz="2000">
                  <a:latin typeface="Helvetica" charset="0"/>
                  <a:cs typeface="Helvetica" charset="0"/>
                </a:rPr>
                <a:t>Controller</a:t>
              </a:r>
            </a:p>
          </p:txBody>
        </p:sp>
        <p:sp>
          <p:nvSpPr>
            <p:cNvPr id="13334" name="Rectangle 41"/>
            <p:cNvSpPr>
              <a:spLocks noChangeArrowheads="1"/>
            </p:cNvSpPr>
            <p:nvPr/>
          </p:nvSpPr>
          <p:spPr bwMode="auto">
            <a:xfrm>
              <a:off x="3552" y="3072"/>
              <a:ext cx="1440" cy="816"/>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2000">
                  <a:latin typeface="Helvetica" charset="0"/>
                  <a:cs typeface="Helvetica" charset="0"/>
                </a:rPr>
                <a:t> Media Time</a:t>
              </a:r>
            </a:p>
            <a:p>
              <a:pPr marL="228600" indent="-228600"/>
              <a:r>
                <a:rPr lang="en-US" sz="2000">
                  <a:latin typeface="Helvetica" charset="0"/>
                  <a:cs typeface="Helvetica" charset="0"/>
                </a:rPr>
                <a:t>(Seek+Rot+Xfer)</a:t>
              </a:r>
            </a:p>
          </p:txBody>
        </p:sp>
        <p:sp>
          <p:nvSpPr>
            <p:cNvPr id="13335" name="Line 42"/>
            <p:cNvSpPr>
              <a:spLocks noChangeShapeType="1"/>
            </p:cNvSpPr>
            <p:nvPr/>
          </p:nvSpPr>
          <p:spPr bwMode="auto">
            <a:xfrm flipV="1">
              <a:off x="3168"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13336" name="Line 43"/>
            <p:cNvSpPr>
              <a:spLocks noChangeShapeType="1"/>
            </p:cNvSpPr>
            <p:nvPr/>
          </p:nvSpPr>
          <p:spPr bwMode="auto">
            <a:xfrm flipV="1">
              <a:off x="4992"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13337" name="Text Box 44"/>
            <p:cNvSpPr txBox="1">
              <a:spLocks noChangeArrowheads="1"/>
            </p:cNvSpPr>
            <p:nvPr/>
          </p:nvSpPr>
          <p:spPr bwMode="auto">
            <a:xfrm rot="5400000">
              <a:off x="164" y="3361"/>
              <a:ext cx="85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Request</a:t>
              </a:r>
            </a:p>
          </p:txBody>
        </p:sp>
        <p:sp>
          <p:nvSpPr>
            <p:cNvPr id="13338" name="Text Box 45"/>
            <p:cNvSpPr txBox="1">
              <a:spLocks noChangeArrowheads="1"/>
            </p:cNvSpPr>
            <p:nvPr/>
          </p:nvSpPr>
          <p:spPr bwMode="auto">
            <a:xfrm rot="5400000">
              <a:off x="5143" y="3361"/>
              <a:ext cx="69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Result</a:t>
              </a:r>
            </a:p>
          </p:txBody>
        </p:sp>
      </p:grpSp>
      <p:sp>
        <p:nvSpPr>
          <p:cNvPr id="3" name="Date Placeholder 2"/>
          <p:cNvSpPr>
            <a:spLocks noGrp="1"/>
          </p:cNvSpPr>
          <p:nvPr>
            <p:ph type="dt" sz="half" idx="10"/>
          </p:nvPr>
        </p:nvSpPr>
        <p:spPr/>
        <p:txBody>
          <a:bodyPr/>
          <a:lstStyle/>
          <a:p>
            <a:r>
              <a:rPr lang="en-US" smtClean="0"/>
              <a:t>10/17/14</a:t>
            </a:r>
            <a:endParaRPr lang="en-US"/>
          </a:p>
        </p:txBody>
      </p:sp>
      <p:sp>
        <p:nvSpPr>
          <p:cNvPr id="6" name="Footer Placeholder 5"/>
          <p:cNvSpPr>
            <a:spLocks noGrp="1"/>
          </p:cNvSpPr>
          <p:nvPr>
            <p:ph type="ftr" sz="quarter" idx="11"/>
          </p:nvPr>
        </p:nvSpPr>
        <p:spPr/>
        <p:txBody>
          <a:bodyPr/>
          <a:lstStyle/>
          <a:p>
            <a:r>
              <a:rPr lang="hu-HU" smtClean="0"/>
              <a:t>cs162 fa14 L21</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23</a:t>
            </a:fld>
            <a:endParaRPr lang="en-US"/>
          </a:p>
        </p:txBody>
      </p:sp>
    </p:spTree>
    <p:extLst>
      <p:ext uri="{BB962C8B-B14F-4D97-AF65-F5344CB8AC3E}">
        <p14:creationId xmlns:p14="http://schemas.microsoft.com/office/powerpoint/2010/main" val="2880205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 calcmode="lin" valueType="num">
                                      <p:cBhvr additive="base">
                                        <p:cTn id="7" dur="500" fill="hold"/>
                                        <p:tgtEl>
                                          <p:spTgt spid="849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849923">
                                            <p:txEl>
                                              <p:pRg st="1" end="1"/>
                                            </p:txEl>
                                          </p:spTgt>
                                        </p:tgtEl>
                                        <p:attrNameLst>
                                          <p:attrName>style.visibility</p:attrName>
                                        </p:attrNameLst>
                                      </p:cBhvr>
                                      <p:to>
                                        <p:strVal val="visible"/>
                                      </p:to>
                                    </p:set>
                                    <p:anim calcmode="lin" valueType="num">
                                      <p:cBhvr additive="base">
                                        <p:cTn id="16" dur="500" fill="hold"/>
                                        <p:tgtEl>
                                          <p:spTgt spid="84992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84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49923">
                                            <p:txEl>
                                              <p:pRg st="2" end="2"/>
                                            </p:txEl>
                                          </p:spTgt>
                                        </p:tgtEl>
                                        <p:attrNameLst>
                                          <p:attrName>style.visibility</p:attrName>
                                        </p:attrNameLst>
                                      </p:cBhvr>
                                      <p:to>
                                        <p:strVal val="visible"/>
                                      </p:to>
                                    </p:set>
                                    <p:anim calcmode="lin" valueType="num">
                                      <p:cBhvr additive="base">
                                        <p:cTn id="22" dur="500" fill="hold"/>
                                        <p:tgtEl>
                                          <p:spTgt spid="84992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49923">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9923">
                                            <p:txEl>
                                              <p:pRg st="3" end="3"/>
                                            </p:txEl>
                                          </p:spTgt>
                                        </p:tgtEl>
                                        <p:attrNameLst>
                                          <p:attrName>style.visibility</p:attrName>
                                        </p:attrNameLst>
                                      </p:cBhvr>
                                      <p:to>
                                        <p:strVal val="visible"/>
                                      </p:to>
                                    </p:set>
                                    <p:anim calcmode="lin" valueType="num">
                                      <p:cBhvr additive="base">
                                        <p:cTn id="31" dur="500" fill="hold"/>
                                        <p:tgtEl>
                                          <p:spTgt spid="84992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49923">
                                            <p:txEl>
                                              <p:pRg st="4" end="4"/>
                                            </p:txEl>
                                          </p:spTgt>
                                        </p:tgtEl>
                                        <p:attrNameLst>
                                          <p:attrName>style.visibility</p:attrName>
                                        </p:attrNameLst>
                                      </p:cBhvr>
                                      <p:to>
                                        <p:strVal val="visible"/>
                                      </p:to>
                                    </p:set>
                                    <p:anim calcmode="lin" valueType="num">
                                      <p:cBhvr additive="base">
                                        <p:cTn id="37" dur="500" fill="hold"/>
                                        <p:tgtEl>
                                          <p:spTgt spid="84992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49923">
                                            <p:txEl>
                                              <p:pRg st="5" end="5"/>
                                            </p:txEl>
                                          </p:spTgt>
                                        </p:tgtEl>
                                        <p:attrNameLst>
                                          <p:attrName>style.visibility</p:attrName>
                                        </p:attrNameLst>
                                      </p:cBhvr>
                                      <p:to>
                                        <p:strVal val="visible"/>
                                      </p:to>
                                    </p:set>
                                    <p:anim calcmode="lin" valueType="num">
                                      <p:cBhvr additive="base">
                                        <p:cTn id="43" dur="500" fill="hold"/>
                                        <p:tgtEl>
                                          <p:spTgt spid="84992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9923">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1+#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49923">
                                            <p:txEl>
                                              <p:pRg st="10" end="10"/>
                                            </p:txEl>
                                          </p:spTgt>
                                        </p:tgtEl>
                                        <p:attrNameLst>
                                          <p:attrName>style.visibility</p:attrName>
                                        </p:attrNameLst>
                                      </p:cBhvr>
                                      <p:to>
                                        <p:strVal val="visible"/>
                                      </p:to>
                                    </p:set>
                                    <p:anim calcmode="lin" valueType="num">
                                      <p:cBhvr additive="base">
                                        <p:cTn id="53" dur="500" fill="hold"/>
                                        <p:tgtEl>
                                          <p:spTgt spid="849923">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49923">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49923">
                                            <p:txEl>
                                              <p:pRg st="11" end="11"/>
                                            </p:txEl>
                                          </p:spTgt>
                                        </p:tgtEl>
                                        <p:attrNameLst>
                                          <p:attrName>style.visibility</p:attrName>
                                        </p:attrNameLst>
                                      </p:cBhvr>
                                      <p:to>
                                        <p:strVal val="visible"/>
                                      </p:to>
                                    </p:set>
                                    <p:anim calcmode="lin" valueType="num">
                                      <p:cBhvr additive="base">
                                        <p:cTn id="57" dur="500" fill="hold"/>
                                        <p:tgtEl>
                                          <p:spTgt spid="849923">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4992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44500" y="304800"/>
            <a:ext cx="8053487" cy="666849"/>
          </a:xfrm>
        </p:spPr>
        <p:txBody>
          <a:bodyPr wrap="none" lIns="63500" tIns="25400" rIns="63500" bIns="25400" anchor="t">
            <a:spAutoFit/>
          </a:bodyPr>
          <a:lstStyle/>
          <a:p>
            <a:r>
              <a:rPr lang="en-US" dirty="0">
                <a:latin typeface="Helvetica" charset="0"/>
              </a:rPr>
              <a:t>Typical Numbers </a:t>
            </a:r>
            <a:r>
              <a:rPr lang="en-US" dirty="0" smtClean="0">
                <a:latin typeface="Helvetica" charset="0"/>
              </a:rPr>
              <a:t>for </a:t>
            </a:r>
            <a:r>
              <a:rPr lang="en-US" dirty="0">
                <a:latin typeface="Helvetica" charset="0"/>
              </a:rPr>
              <a:t>Magnetic Disk</a:t>
            </a:r>
          </a:p>
        </p:txBody>
      </p:sp>
      <p:sp>
        <p:nvSpPr>
          <p:cNvPr id="14338" name="Rectangle 30"/>
          <p:cNvSpPr>
            <a:spLocks noChangeArrowheads="1"/>
          </p:cNvSpPr>
          <p:nvPr/>
        </p:nvSpPr>
        <p:spPr bwMode="auto">
          <a:xfrm>
            <a:off x="5245100" y="3644900"/>
            <a:ext cx="25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atin typeface="Helvetica" charset="0"/>
              <a:cs typeface="Helvetica"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1424710"/>
              </p:ext>
            </p:extLst>
          </p:nvPr>
        </p:nvGraphicFramePr>
        <p:xfrm>
          <a:off x="444500" y="1209674"/>
          <a:ext cx="8153400" cy="5251451"/>
        </p:xfrm>
        <a:graphic>
          <a:graphicData uri="http://schemas.openxmlformats.org/drawingml/2006/table">
            <a:tbl>
              <a:tblPr/>
              <a:tblGrid>
                <a:gridCol w="2133600"/>
                <a:gridCol w="6019800"/>
              </a:tblGrid>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Helvetica" charset="0"/>
                          <a:ea typeface="ＭＳ Ｐゴシック" charset="0"/>
                          <a:cs typeface="Helvetica" charset="0"/>
                        </a:rPr>
                        <a:t>Parameter</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Helvetica" charset="0"/>
                          <a:ea typeface="ＭＳ Ｐゴシック" charset="0"/>
                          <a:cs typeface="Helvetica" charset="0"/>
                        </a:rPr>
                        <a:t>Info / Range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143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Average seek time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Helvetica" charset="0"/>
                          <a:ea typeface="ＭＳ Ｐゴシック" charset="0"/>
                          <a:cs typeface="Helvetica" charset="0"/>
                        </a:rPr>
                        <a:t>Typically 5-10 milliseconds</a:t>
                      </a:r>
                      <a:r>
                        <a:rPr kumimoji="0" lang="en-US" sz="1800" b="0" i="0" u="none" strike="noStrike" cap="none" normalizeH="0" baseline="0">
                          <a:ln>
                            <a:noFill/>
                          </a:ln>
                          <a:solidFill>
                            <a:srgbClr val="000000"/>
                          </a:solidFill>
                          <a:effectLst/>
                          <a:latin typeface="Helvetica" charset="0"/>
                          <a:ea typeface="ＭＳ Ｐゴシック" charset="0"/>
                          <a:cs typeface="Helvetica"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Depending on reference locality, actual cost may be 25-33% of this number.</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11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Average rotational latency</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Helvetica" charset="0"/>
                          <a:ea typeface="ＭＳ Ｐゴシック" charset="0"/>
                          <a:cs typeface="Helvetica" charset="0"/>
                        </a:rPr>
                        <a:t>Most laptop/desktop disks rotate at 3600-7200 RPM (16-8 </a:t>
                      </a:r>
                      <a:r>
                        <a:rPr kumimoji="0" lang="en-US" sz="1800" b="0" i="0" u="none" strike="noStrike" cap="none" normalizeH="0" baseline="0" dirty="0" err="1">
                          <a:ln>
                            <a:noFill/>
                          </a:ln>
                          <a:solidFill>
                            <a:srgbClr val="000000"/>
                          </a:solidFill>
                          <a:effectLst/>
                          <a:latin typeface="Helvetica" charset="0"/>
                          <a:ea typeface="ＭＳ Ｐゴシック" charset="0"/>
                          <a:cs typeface="Helvetica" charset="0"/>
                        </a:rPr>
                        <a:t>ms</a:t>
                      </a:r>
                      <a:r>
                        <a:rPr kumimoji="0" lang="en-US" sz="1800" b="0" i="0" u="none" strike="noStrike" cap="none" normalizeH="0" baseline="0" dirty="0">
                          <a:ln>
                            <a:noFill/>
                          </a:ln>
                          <a:solidFill>
                            <a:srgbClr val="000000"/>
                          </a:solidFill>
                          <a:effectLst/>
                          <a:latin typeface="Helvetica" charset="0"/>
                          <a:ea typeface="ＭＳ Ｐゴシック" charset="0"/>
                          <a:cs typeface="Helvetica" charset="0"/>
                        </a:rPr>
                        <a:t>/rotation). Server disks up to 15,000 RPM.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Helvetica" charset="0"/>
                          <a:ea typeface="ＭＳ Ｐゴシック" charset="0"/>
                          <a:cs typeface="Helvetica" charset="0"/>
                        </a:rPr>
                        <a:t>Average latency is halfway around disk yielding corresponding times of </a:t>
                      </a:r>
                      <a:r>
                        <a:rPr kumimoji="0" lang="en-US" sz="1800" b="1" i="0" u="none" strike="noStrike" cap="none" normalizeH="0" baseline="0" dirty="0">
                          <a:ln>
                            <a:noFill/>
                          </a:ln>
                          <a:solidFill>
                            <a:srgbClr val="000000"/>
                          </a:solidFill>
                          <a:effectLst/>
                          <a:latin typeface="Helvetica" charset="0"/>
                          <a:ea typeface="ＭＳ Ｐゴシック" charset="0"/>
                          <a:cs typeface="Helvetica" charset="0"/>
                        </a:rPr>
                        <a:t>8-4 milliseconds</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Controller time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Depends on controller hardware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17651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Transfer time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b="1" i="0" u="none" strike="noStrike" cap="none" normalizeH="0" baseline="0">
                          <a:ln>
                            <a:noFill/>
                          </a:ln>
                          <a:solidFill>
                            <a:srgbClr val="000000"/>
                          </a:solidFill>
                          <a:effectLst/>
                          <a:latin typeface="Helvetica" charset="0"/>
                          <a:ea typeface="ＭＳ Ｐゴシック" charset="0"/>
                          <a:cs typeface="ＭＳ Ｐゴシック" charset="0"/>
                        </a:rPr>
                        <a:t>Typically 50 to 100 MB/s</a:t>
                      </a: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a:t>
                      </a:r>
                    </a:p>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Depends on:</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Transfer size (usually a sector): 512B – 1KB per sector</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Rotation speed: 3600 RPM to 15000 RPM</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Recording density: bits per inch on a track</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b="0" i="0" u="none" strike="noStrike" cap="none" normalizeH="0" baseline="0">
                          <a:ln>
                            <a:noFill/>
                          </a:ln>
                          <a:solidFill>
                            <a:srgbClr val="000000"/>
                          </a:solidFill>
                          <a:effectLst/>
                          <a:latin typeface="Helvetica" charset="0"/>
                          <a:ea typeface="ＭＳ Ｐゴシック" charset="0"/>
                          <a:cs typeface="ＭＳ Ｐゴシック" charset="0"/>
                        </a:rPr>
                        <a:t>Diameter: ranges from  1 in to 5.25 in</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6400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Helvetica" charset="0"/>
                          <a:ea typeface="ＭＳ Ｐゴシック" charset="0"/>
                          <a:cs typeface="Helvetica" charset="0"/>
                        </a:rPr>
                        <a:t>Cost</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Helvetica" charset="0"/>
                          <a:ea typeface="ＭＳ Ｐゴシック" charset="0"/>
                          <a:cs typeface="Helvetica" charset="0"/>
                        </a:rPr>
                        <a:t>Drops by a factor of two </a:t>
                      </a:r>
                      <a:r>
                        <a:rPr kumimoji="0" lang="en-US" sz="1800" b="0" i="0" u="none" strike="noStrike" cap="none" normalizeH="0" baseline="0" dirty="0" smtClean="0">
                          <a:ln>
                            <a:noFill/>
                          </a:ln>
                          <a:solidFill>
                            <a:srgbClr val="000000"/>
                          </a:solidFill>
                          <a:effectLst/>
                          <a:latin typeface="Helvetica" charset="0"/>
                          <a:ea typeface="ＭＳ Ｐゴシック" charset="0"/>
                          <a:cs typeface="Helvetica" charset="0"/>
                        </a:rPr>
                        <a:t>every 1.5 years (or even faster)</a:t>
                      </a:r>
                      <a:r>
                        <a:rPr kumimoji="0" lang="en-US" sz="1800" b="0" i="0" u="none" strike="noStrike" cap="none" normalizeH="0" baseline="0" dirty="0">
                          <a:ln>
                            <a:noFill/>
                          </a:ln>
                          <a:solidFill>
                            <a:srgbClr val="000000"/>
                          </a:solidFill>
                          <a:effectLst/>
                          <a:latin typeface="Helvetica" charset="0"/>
                          <a:ea typeface="ＭＳ Ｐゴシック" charset="0"/>
                          <a:cs typeface="Helvetica"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rgbClr val="000000"/>
                          </a:solidFill>
                          <a:effectLst/>
                          <a:latin typeface="Helvetica" charset="0"/>
                          <a:ea typeface="ＭＳ Ｐゴシック" charset="0"/>
                          <a:cs typeface="Helvetica" charset="0"/>
                        </a:rPr>
                        <a:t>$</a:t>
                      </a:r>
                      <a:r>
                        <a:rPr kumimoji="0" lang="de-DE" sz="1800" b="1" i="0" u="none" strike="noStrike" cap="none" normalizeH="0" baseline="0" dirty="0" smtClean="0">
                          <a:ln>
                            <a:noFill/>
                          </a:ln>
                          <a:solidFill>
                            <a:srgbClr val="000000"/>
                          </a:solidFill>
                          <a:effectLst/>
                          <a:latin typeface="Helvetica" charset="0"/>
                          <a:ea typeface="ＭＳ Ｐゴシック" charset="0"/>
                          <a:cs typeface="Helvetica" charset="0"/>
                        </a:rPr>
                        <a:t>0.03-0.07/</a:t>
                      </a:r>
                      <a:r>
                        <a:rPr kumimoji="0" lang="de-DE" sz="1800" b="1" i="0" u="none" strike="noStrike" cap="none" normalizeH="0" baseline="0" dirty="0">
                          <a:ln>
                            <a:noFill/>
                          </a:ln>
                          <a:solidFill>
                            <a:srgbClr val="000000"/>
                          </a:solidFill>
                          <a:effectLst/>
                          <a:latin typeface="Helvetica" charset="0"/>
                          <a:ea typeface="ＭＳ Ｐゴシック" charset="0"/>
                          <a:cs typeface="Helvetica" charset="0"/>
                        </a:rPr>
                        <a:t>GB in </a:t>
                      </a:r>
                      <a:r>
                        <a:rPr kumimoji="0" lang="de-DE" sz="1800" b="1" i="0" u="none" strike="noStrike" cap="none" normalizeH="0" baseline="0" dirty="0" smtClean="0">
                          <a:ln>
                            <a:noFill/>
                          </a:ln>
                          <a:solidFill>
                            <a:srgbClr val="000000"/>
                          </a:solidFill>
                          <a:effectLst/>
                          <a:latin typeface="Helvetica" charset="0"/>
                          <a:ea typeface="ＭＳ Ｐゴシック" charset="0"/>
                          <a:cs typeface="Helvetica" charset="0"/>
                        </a:rPr>
                        <a:t>2013</a:t>
                      </a:r>
                      <a:endParaRPr kumimoji="0" lang="en-US" sz="18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24</a:t>
            </a:fld>
            <a:endParaRPr lang="en-US"/>
          </a:p>
        </p:txBody>
      </p:sp>
    </p:spTree>
    <p:extLst>
      <p:ext uri="{BB962C8B-B14F-4D97-AF65-F5344CB8AC3E}">
        <p14:creationId xmlns:p14="http://schemas.microsoft.com/office/powerpoint/2010/main" val="42238796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Intelligence in the controller</a:t>
            </a:r>
            <a:endParaRPr lang="en-US" dirty="0"/>
          </a:p>
        </p:txBody>
      </p:sp>
      <p:sp>
        <p:nvSpPr>
          <p:cNvPr id="3" name="Content Placeholder 2"/>
          <p:cNvSpPr>
            <a:spLocks noGrp="1"/>
          </p:cNvSpPr>
          <p:nvPr>
            <p:ph idx="1"/>
          </p:nvPr>
        </p:nvSpPr>
        <p:spPr>
          <a:xfrm>
            <a:off x="457200" y="1114620"/>
            <a:ext cx="8229600" cy="5108379"/>
          </a:xfrm>
        </p:spPr>
        <p:txBody>
          <a:bodyPr>
            <a:normAutofit fontScale="85000" lnSpcReduction="20000"/>
          </a:bodyPr>
          <a:lstStyle/>
          <a:p>
            <a:pPr marL="514350" indent="-514350">
              <a:buNone/>
            </a:pPr>
            <a:r>
              <a:rPr lang="en-US" dirty="0" smtClean="0"/>
              <a:t>Sectors contain sophisticated error correcting codes</a:t>
            </a:r>
          </a:p>
          <a:p>
            <a:pPr lvl="1"/>
            <a:r>
              <a:rPr lang="en-US" dirty="0" smtClean="0"/>
              <a:t>Disk head magnet has a field wider than track</a:t>
            </a:r>
          </a:p>
          <a:p>
            <a:pPr lvl="1"/>
            <a:r>
              <a:rPr lang="en-US" dirty="0" smtClean="0"/>
              <a:t>Hide corruptions due to neighboring track writes</a:t>
            </a:r>
          </a:p>
          <a:p>
            <a:r>
              <a:rPr lang="en-US" dirty="0" smtClean="0"/>
              <a:t>Sector sparing</a:t>
            </a:r>
          </a:p>
          <a:p>
            <a:pPr lvl="1"/>
            <a:r>
              <a:rPr lang="en-US" dirty="0" smtClean="0"/>
              <a:t>Remap bad sectors transparently to spare sectors on the same surface</a:t>
            </a:r>
          </a:p>
          <a:p>
            <a:r>
              <a:rPr lang="en-US" dirty="0" smtClean="0"/>
              <a:t>Slip sparing</a:t>
            </a:r>
          </a:p>
          <a:p>
            <a:pPr lvl="1"/>
            <a:r>
              <a:rPr lang="en-US" dirty="0" smtClean="0"/>
              <a:t>Remap all sectors (when there is a bad sector) to preserve sequential behavior</a:t>
            </a:r>
          </a:p>
          <a:p>
            <a:pPr rtl="0" eaLnBrk="1" latinLnBrk="0" hangingPunct="1"/>
            <a:r>
              <a:rPr lang="en-US" sz="3200" kern="1200" dirty="0" smtClean="0">
                <a:solidFill>
                  <a:schemeClr val="tx1"/>
                </a:solidFill>
                <a:latin typeface="+mn-lt"/>
                <a:ea typeface="+mn-ea"/>
                <a:cs typeface="+mn-cs"/>
              </a:rPr>
              <a:t>Track skewing</a:t>
            </a:r>
            <a:endParaRPr lang="en-US" sz="3200" dirty="0" smtClean="0"/>
          </a:p>
          <a:p>
            <a:pPr lvl="1"/>
            <a:r>
              <a:rPr lang="en-US" sz="2800" kern="1200" dirty="0" smtClean="0">
                <a:solidFill>
                  <a:schemeClr val="tx1"/>
                </a:solidFill>
                <a:latin typeface="+mn-lt"/>
                <a:ea typeface="+mn-ea"/>
                <a:cs typeface="+mn-cs"/>
              </a:rPr>
              <a:t>Sector numbers offset from one track to the next, to allow for disk head movement for sequential ops</a:t>
            </a:r>
          </a:p>
          <a:p>
            <a:r>
              <a:rPr lang="en-US" dirty="0" smtClean="0"/>
              <a:t>…</a:t>
            </a:r>
          </a:p>
          <a:p>
            <a:pPr lvl="1"/>
            <a:endParaRPr lang="en-US" dirty="0" smtClean="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25</a:t>
            </a:fld>
            <a:endParaRPr lang="en-US"/>
          </a:p>
        </p:txBody>
      </p:sp>
    </p:spTree>
    <p:extLst>
      <p:ext uri="{BB962C8B-B14F-4D97-AF65-F5344CB8AC3E}">
        <p14:creationId xmlns:p14="http://schemas.microsoft.com/office/powerpoint/2010/main" val="23982537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26</a:t>
            </a:fld>
            <a:endParaRPr lang="en-US"/>
          </a:p>
        </p:txBody>
      </p:sp>
    </p:spTree>
    <p:extLst>
      <p:ext uri="{BB962C8B-B14F-4D97-AF65-F5344CB8AC3E}">
        <p14:creationId xmlns:p14="http://schemas.microsoft.com/office/powerpoint/2010/main" val="40552377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a:p>
            <a:pPr lvl="1"/>
            <a:r>
              <a:rPr lang="en-US" dirty="0" smtClean="0"/>
              <a:t>Seek: average 10.5 </a:t>
            </a:r>
            <a:r>
              <a:rPr lang="en-US" dirty="0" err="1" smtClean="0"/>
              <a:t>msec</a:t>
            </a:r>
            <a:endParaRPr lang="en-US" dirty="0" smtClean="0"/>
          </a:p>
          <a:p>
            <a:pPr lvl="1"/>
            <a:r>
              <a:rPr lang="en-US" dirty="0" smtClean="0"/>
              <a:t>Rotation: average 4.15 </a:t>
            </a:r>
            <a:r>
              <a:rPr lang="en-US" dirty="0" err="1" smtClean="0"/>
              <a:t>msec</a:t>
            </a:r>
            <a:endParaRPr lang="en-US" dirty="0" smtClean="0"/>
          </a:p>
          <a:p>
            <a:pPr lvl="1"/>
            <a:r>
              <a:rPr lang="en-US" dirty="0" smtClean="0"/>
              <a:t>Transfer: 5-10 </a:t>
            </a:r>
            <a:r>
              <a:rPr lang="en-US" dirty="0" err="1" smtClean="0"/>
              <a:t>usec</a:t>
            </a:r>
            <a:endParaRPr lang="en-US" dirty="0" smtClean="0"/>
          </a:p>
          <a:p>
            <a:r>
              <a:rPr lang="en-US" dirty="0" smtClean="0"/>
              <a:t>500 * (10.5 + 4.15 + 0.01)/1000 = 7.3 seconds</a:t>
            </a:r>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27</a:t>
            </a:fld>
            <a:endParaRPr lang="en-US"/>
          </a:p>
        </p:txBody>
      </p:sp>
    </p:spTree>
    <p:extLst>
      <p:ext uri="{BB962C8B-B14F-4D97-AF65-F5344CB8AC3E}">
        <p14:creationId xmlns:p14="http://schemas.microsoft.com/office/powerpoint/2010/main" val="14826650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lvl="0"/>
            <a:r>
              <a:rPr lang="en-US" dirty="0" smtClean="0"/>
              <a:t>How long to complete 500 sequential disk reads?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28</a:t>
            </a:fld>
            <a:endParaRPr lang="en-US"/>
          </a:p>
        </p:txBody>
      </p:sp>
    </p:spTree>
    <p:extLst>
      <p:ext uri="{BB962C8B-B14F-4D97-AF65-F5344CB8AC3E}">
        <p14:creationId xmlns:p14="http://schemas.microsoft.com/office/powerpoint/2010/main" val="19041505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pPr lvl="0"/>
            <a:r>
              <a:rPr lang="en-US" dirty="0" smtClean="0"/>
              <a:t>How long to complete 500 sequential disk reads?</a:t>
            </a:r>
          </a:p>
          <a:p>
            <a:pPr lvl="1"/>
            <a:r>
              <a:rPr lang="en-US" dirty="0" smtClean="0"/>
              <a:t>Seek Time: 10.5 ms (to reach first sector)</a:t>
            </a:r>
          </a:p>
          <a:p>
            <a:pPr lvl="1"/>
            <a:r>
              <a:rPr lang="en-US" dirty="0" smtClean="0"/>
              <a:t>Rotation Time: 4.15 ms (to reach first sector)</a:t>
            </a:r>
          </a:p>
          <a:p>
            <a:pPr lvl="1"/>
            <a:r>
              <a:rPr lang="en-US" dirty="0" smtClean="0"/>
              <a:t>Transfer Time: (outer track)</a:t>
            </a:r>
          </a:p>
          <a:p>
            <a:pPr lvl="2">
              <a:buNone/>
            </a:pPr>
            <a:r>
              <a:rPr lang="en-US" dirty="0" smtClean="0"/>
              <a:t>500 sectors * 512 bytes / 128MB/sec = 2ms</a:t>
            </a:r>
          </a:p>
          <a:p>
            <a:pPr>
              <a:buNone/>
            </a:pPr>
            <a:r>
              <a:rPr lang="en-US" dirty="0" smtClean="0"/>
              <a:t>Total: 10.5 + 4.15 + 2 = 16.7 ms</a:t>
            </a:r>
          </a:p>
          <a:p>
            <a:pPr lvl="1">
              <a:buNone/>
            </a:pPr>
            <a:r>
              <a:rPr lang="en-US" dirty="0" smtClean="0"/>
              <a:t>Might need an extra head or track switch (+1ms)</a:t>
            </a:r>
          </a:p>
          <a:p>
            <a:pPr lvl="1">
              <a:buNone/>
            </a:pPr>
            <a:r>
              <a:rPr lang="en-US" dirty="0" smtClean="0"/>
              <a:t>Track buffer may allow some sectors to be read off disk out of order (-2ms)</a:t>
            </a:r>
          </a:p>
          <a:p>
            <a:pPr lvl="1"/>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29</a:t>
            </a:fld>
            <a:endParaRPr lang="en-US"/>
          </a:p>
        </p:txBody>
      </p:sp>
    </p:spTree>
    <p:extLst>
      <p:ext uri="{BB962C8B-B14F-4D97-AF65-F5344CB8AC3E}">
        <p14:creationId xmlns:p14="http://schemas.microsoft.com/office/powerpoint/2010/main" val="25118865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concept of I/O driver</a:t>
            </a:r>
          </a:p>
          <a:p>
            <a:pPr lvl="1"/>
            <a:r>
              <a:rPr lang="en-US" dirty="0" smtClean="0"/>
              <a:t>OS module that interfaces to particular device and provides a consistent I/O interface</a:t>
            </a:r>
          </a:p>
          <a:p>
            <a:pPr lvl="2"/>
            <a:r>
              <a:rPr lang="en-US" dirty="0" smtClean="0"/>
              <a:t>Still quite low level compared to user API</a:t>
            </a:r>
          </a:p>
          <a:p>
            <a:r>
              <a:rPr lang="en-US" dirty="0" smtClean="0"/>
              <a:t>Understand Basic Classes of Devices / Drivers</a:t>
            </a:r>
          </a:p>
          <a:p>
            <a:r>
              <a:rPr lang="en-US" dirty="0" smtClean="0"/>
              <a:t>Build a simple performance model to guide thinking</a:t>
            </a:r>
          </a:p>
          <a:p>
            <a:r>
              <a:rPr lang="en-US" dirty="0"/>
              <a:t>U</a:t>
            </a:r>
            <a:r>
              <a:rPr lang="en-US" dirty="0" smtClean="0"/>
              <a:t>nderstand storage devices below the file system </a:t>
            </a:r>
            <a:endParaRPr lang="en-US" dirty="0"/>
          </a:p>
        </p:txBody>
      </p:sp>
      <p:sp>
        <p:nvSpPr>
          <p:cNvPr id="4" name="Date Placeholder 3"/>
          <p:cNvSpPr>
            <a:spLocks noGrp="1"/>
          </p:cNvSpPr>
          <p:nvPr>
            <p:ph type="dt" sz="half" idx="10"/>
          </p:nvPr>
        </p:nvSpPr>
        <p:spPr/>
        <p:txBody>
          <a:bodyPr/>
          <a:lstStyle/>
          <a:p>
            <a:r>
              <a:rPr lang="en-US" smtClean="0"/>
              <a:t>10/17/14</a:t>
            </a:r>
            <a:endParaRPr lang="en-US" dirty="0"/>
          </a:p>
        </p:txBody>
      </p:sp>
      <p:sp>
        <p:nvSpPr>
          <p:cNvPr id="5" name="Footer Placeholder 4"/>
          <p:cNvSpPr>
            <a:spLocks noGrp="1"/>
          </p:cNvSpPr>
          <p:nvPr>
            <p:ph type="ftr" sz="quarter" idx="11"/>
          </p:nvPr>
        </p:nvSpPr>
        <p:spPr/>
        <p:txBody>
          <a:bodyPr/>
          <a:lstStyle/>
          <a:p>
            <a:r>
              <a:rPr lang="hu-HU" smtClean="0"/>
              <a:t>cs162 fa14 L21</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3</a:t>
            </a:fld>
            <a:endParaRPr lang="en-US"/>
          </a:p>
        </p:txBody>
      </p:sp>
    </p:spTree>
    <p:extLst>
      <p:ext uri="{BB962C8B-B14F-4D97-AF65-F5344CB8AC3E}">
        <p14:creationId xmlns:p14="http://schemas.microsoft.com/office/powerpoint/2010/main" val="17881365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08025"/>
            <a:ext cx="38862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Title 1"/>
          <p:cNvSpPr>
            <a:spLocks noGrp="1"/>
          </p:cNvSpPr>
          <p:nvPr>
            <p:ph type="title"/>
          </p:nvPr>
        </p:nvSpPr>
        <p:spPr/>
        <p:txBody>
          <a:bodyPr/>
          <a:lstStyle/>
          <a:p>
            <a:r>
              <a:rPr lang="en-US">
                <a:latin typeface="Helvetica" charset="0"/>
              </a:rPr>
              <a:t>Solid State Disks (SSDs)</a:t>
            </a:r>
          </a:p>
        </p:txBody>
      </p:sp>
      <p:sp>
        <p:nvSpPr>
          <p:cNvPr id="32771" name="Content Placeholder 2"/>
          <p:cNvSpPr>
            <a:spLocks noGrp="1"/>
          </p:cNvSpPr>
          <p:nvPr>
            <p:ph idx="1"/>
          </p:nvPr>
        </p:nvSpPr>
        <p:spPr>
          <a:xfrm>
            <a:off x="165100" y="2921000"/>
            <a:ext cx="8839200" cy="3657600"/>
          </a:xfrm>
        </p:spPr>
        <p:txBody>
          <a:bodyPr>
            <a:normAutofit lnSpcReduction="10000"/>
          </a:bodyPr>
          <a:lstStyle/>
          <a:p>
            <a:r>
              <a:rPr lang="en-US" sz="2400" dirty="0">
                <a:latin typeface="Helvetica" charset="0"/>
              </a:rPr>
              <a:t>1995 – Replace rotating magnetic media with non-volatile memory (battery backed DRAM)</a:t>
            </a:r>
          </a:p>
          <a:p>
            <a:r>
              <a:rPr lang="en-US" sz="2400" dirty="0">
                <a:latin typeface="Helvetica" charset="0"/>
              </a:rPr>
              <a:t>2009 – Use NAND Multi-Level Cell (2-bit/cell) flash memory</a:t>
            </a:r>
          </a:p>
          <a:p>
            <a:pPr lvl="1"/>
            <a:r>
              <a:rPr lang="en-US" sz="2000" dirty="0">
                <a:latin typeface="Helvetica" charset="0"/>
              </a:rPr>
              <a:t>Sector (4 KB page) addressable, but stores 4-64 </a:t>
            </a:r>
            <a:r>
              <a:rPr lang="ja-JP" altLang="en-US" sz="2000" dirty="0">
                <a:latin typeface="Helvetica" charset="0"/>
              </a:rPr>
              <a:t>“</a:t>
            </a:r>
            <a:r>
              <a:rPr lang="en-US" altLang="ja-JP" sz="2000" dirty="0">
                <a:latin typeface="Helvetica" charset="0"/>
              </a:rPr>
              <a:t>pages</a:t>
            </a:r>
            <a:r>
              <a:rPr lang="ja-JP" altLang="en-US" sz="2000" dirty="0">
                <a:latin typeface="Helvetica" charset="0"/>
              </a:rPr>
              <a:t>”</a:t>
            </a:r>
            <a:r>
              <a:rPr lang="en-US" altLang="ja-JP" sz="2000" dirty="0">
                <a:latin typeface="Helvetica" charset="0"/>
              </a:rPr>
              <a:t> per memory block</a:t>
            </a:r>
          </a:p>
          <a:p>
            <a:r>
              <a:rPr lang="en-US" sz="2400" dirty="0">
                <a:latin typeface="Helvetica" charset="0"/>
              </a:rPr>
              <a:t>No moving parts (no rotate/seek motors)</a:t>
            </a:r>
          </a:p>
          <a:p>
            <a:pPr lvl="1"/>
            <a:r>
              <a:rPr lang="en-US" sz="2000" dirty="0">
                <a:latin typeface="Helvetica" charset="0"/>
              </a:rPr>
              <a:t>Eliminates seek and rotational delay (0.1-0.2ms access time)</a:t>
            </a:r>
          </a:p>
          <a:p>
            <a:pPr lvl="1"/>
            <a:r>
              <a:rPr lang="en-US" sz="2000" dirty="0">
                <a:latin typeface="Helvetica" charset="0"/>
              </a:rPr>
              <a:t>Very low power and </a:t>
            </a:r>
            <a:r>
              <a:rPr lang="en-US" sz="2000" dirty="0" smtClean="0">
                <a:latin typeface="Helvetica" charset="0"/>
              </a:rPr>
              <a:t>lightweight</a:t>
            </a:r>
          </a:p>
          <a:p>
            <a:pPr lvl="1"/>
            <a:r>
              <a:rPr lang="en-US" sz="2000" dirty="0" smtClean="0">
                <a:latin typeface="Helvetica" charset="0"/>
              </a:rPr>
              <a:t>Limited “write cycles”</a:t>
            </a:r>
          </a:p>
          <a:p>
            <a:r>
              <a:rPr lang="en-US" sz="2400" dirty="0" smtClean="0">
                <a:latin typeface="Helvetica" charset="0"/>
              </a:rPr>
              <a:t>Rapid advance in capacity and cost since</a:t>
            </a:r>
            <a:endParaRPr lang="en-US" sz="2400" dirty="0">
              <a:latin typeface="Helvetica" charset="0"/>
            </a:endParaRPr>
          </a:p>
          <a:p>
            <a:endParaRPr lang="en-US" sz="2400" dirty="0">
              <a:latin typeface="Helvetica" charset="0"/>
            </a:endParaRPr>
          </a:p>
          <a:p>
            <a:endParaRPr lang="en-US" sz="2400" dirty="0">
              <a:latin typeface="Helvetica" charset="0"/>
            </a:endParaRPr>
          </a:p>
        </p:txBody>
      </p:sp>
      <p:pic>
        <p:nvPicPr>
          <p:cNvPr id="22532" name="Content Placeholder 1"/>
          <p:cNvPicPr>
            <a:picLocks noChangeAspect="1"/>
          </p:cNvPicPr>
          <p:nvPr/>
        </p:nvPicPr>
        <p:blipFill>
          <a:blip r:embed="rId3">
            <a:extLst>
              <a:ext uri="{28A0092B-C50C-407E-A947-70E740481C1C}">
                <a14:useLocalDpi xmlns:a14="http://schemas.microsoft.com/office/drawing/2010/main" val="0"/>
              </a:ext>
            </a:extLst>
          </a:blip>
          <a:srcRect t="3603" b="3603"/>
          <a:stretch>
            <a:fillRect/>
          </a:stretch>
        </p:blipFill>
        <p:spPr bwMode="auto">
          <a:xfrm>
            <a:off x="0" y="860425"/>
            <a:ext cx="2720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53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927100"/>
            <a:ext cx="26685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30</a:t>
            </a:fld>
            <a:endParaRPr lang="en-US"/>
          </a:p>
        </p:txBody>
      </p:sp>
    </p:spTree>
    <p:extLst>
      <p:ext uri="{BB962C8B-B14F-4D97-AF65-F5344CB8AC3E}">
        <p14:creationId xmlns:p14="http://schemas.microsoft.com/office/powerpoint/2010/main" val="163923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normAutofit/>
          </a:bodyPr>
          <a:lstStyle/>
          <a:p>
            <a:r>
              <a:rPr lang="en-US">
                <a:latin typeface="Helvetica" charset="0"/>
              </a:rPr>
              <a:t>SSD Architecture – Reads</a:t>
            </a:r>
          </a:p>
        </p:txBody>
      </p:sp>
      <p:sp>
        <p:nvSpPr>
          <p:cNvPr id="43011" name="Content Placeholder 2"/>
          <p:cNvSpPr>
            <a:spLocks noGrp="1"/>
          </p:cNvSpPr>
          <p:nvPr>
            <p:ph idx="1"/>
          </p:nvPr>
        </p:nvSpPr>
        <p:spPr>
          <a:xfrm>
            <a:off x="457200" y="4114800"/>
            <a:ext cx="8229600" cy="2189494"/>
          </a:xfrm>
        </p:spPr>
        <p:txBody>
          <a:bodyPr>
            <a:normAutofit/>
          </a:bodyPr>
          <a:lstStyle/>
          <a:p>
            <a:pPr marL="0" lvl="1" indent="0">
              <a:lnSpc>
                <a:spcPct val="80000"/>
              </a:lnSpc>
              <a:spcBef>
                <a:spcPct val="15000"/>
              </a:spcBef>
              <a:buFontTx/>
              <a:buNone/>
              <a:tabLst>
                <a:tab pos="2635250" algn="l"/>
              </a:tabLst>
              <a:defRPr/>
            </a:pPr>
            <a:r>
              <a:rPr lang="en-US" sz="2000" dirty="0" smtClean="0">
                <a:latin typeface="Helvetica" charset="0"/>
              </a:rPr>
              <a:t>Read 4 KB Page: ~25 </a:t>
            </a:r>
            <a:r>
              <a:rPr lang="en-US" sz="2000" dirty="0" err="1" smtClean="0">
                <a:latin typeface="Helvetica" charset="0"/>
              </a:rPr>
              <a:t>usec</a:t>
            </a:r>
            <a:r>
              <a:rPr lang="en-US" sz="2000" dirty="0" smtClean="0">
                <a:latin typeface="Helvetica" charset="0"/>
              </a:rPr>
              <a:t>	</a:t>
            </a:r>
          </a:p>
          <a:p>
            <a:pPr marL="285750" lvl="1" indent="-285750">
              <a:lnSpc>
                <a:spcPct val="80000"/>
              </a:lnSpc>
              <a:spcBef>
                <a:spcPct val="15000"/>
              </a:spcBef>
              <a:tabLst>
                <a:tab pos="2635250" algn="l"/>
              </a:tabLst>
              <a:defRPr/>
            </a:pPr>
            <a:r>
              <a:rPr lang="en-US" sz="2400" dirty="0" smtClean="0">
                <a:latin typeface="Helvetica" charset="0"/>
              </a:rPr>
              <a:t>No </a:t>
            </a:r>
            <a:r>
              <a:rPr lang="en-US" sz="2400" dirty="0">
                <a:latin typeface="Helvetica" charset="0"/>
              </a:rPr>
              <a:t>seek or rotational latency</a:t>
            </a:r>
          </a:p>
          <a:p>
            <a:pPr marL="285750" lvl="1" indent="-285750">
              <a:lnSpc>
                <a:spcPct val="80000"/>
              </a:lnSpc>
              <a:spcBef>
                <a:spcPct val="15000"/>
              </a:spcBef>
              <a:tabLst>
                <a:tab pos="2635250" algn="l"/>
              </a:tabLst>
              <a:defRPr/>
            </a:pPr>
            <a:r>
              <a:rPr lang="en-US" sz="2400" dirty="0">
                <a:latin typeface="Helvetica" charset="0"/>
              </a:rPr>
              <a:t>Transfer time: transfer a </a:t>
            </a:r>
            <a:r>
              <a:rPr lang="en-US" sz="2400" dirty="0" smtClean="0">
                <a:latin typeface="Helvetica" charset="0"/>
              </a:rPr>
              <a:t>4KB page</a:t>
            </a:r>
          </a:p>
          <a:p>
            <a:pPr marL="685800" lvl="2" indent="-285750">
              <a:lnSpc>
                <a:spcPct val="80000"/>
              </a:lnSpc>
              <a:spcBef>
                <a:spcPct val="15000"/>
              </a:spcBef>
              <a:tabLst>
                <a:tab pos="2635250" algn="l"/>
              </a:tabLst>
              <a:defRPr/>
            </a:pPr>
            <a:r>
              <a:rPr lang="en-US" sz="1600" dirty="0" smtClean="0">
                <a:latin typeface="Helvetica" charset="0"/>
              </a:rPr>
              <a:t>SATA</a:t>
            </a:r>
            <a:r>
              <a:rPr lang="en-US" sz="1600" dirty="0">
                <a:latin typeface="Helvetica" charset="0"/>
              </a:rPr>
              <a:t>: 300-600MB/</a:t>
            </a:r>
            <a:r>
              <a:rPr lang="en-US" sz="1600" dirty="0" smtClean="0">
                <a:latin typeface="Helvetica" charset="0"/>
              </a:rPr>
              <a:t>s =&gt; ~4 x10</a:t>
            </a:r>
            <a:r>
              <a:rPr lang="en-US" sz="1600" baseline="30000" dirty="0" smtClean="0">
                <a:latin typeface="Helvetica" charset="0"/>
              </a:rPr>
              <a:t>3</a:t>
            </a:r>
            <a:r>
              <a:rPr lang="en-US" sz="1600" dirty="0" smtClean="0">
                <a:latin typeface="Helvetica" charset="0"/>
              </a:rPr>
              <a:t> b / 400 x 10</a:t>
            </a:r>
            <a:r>
              <a:rPr lang="en-US" sz="1600" baseline="30000" dirty="0" smtClean="0">
                <a:latin typeface="Helvetica" charset="0"/>
              </a:rPr>
              <a:t>6</a:t>
            </a:r>
            <a:r>
              <a:rPr lang="en-US" sz="1600" dirty="0" smtClean="0">
                <a:latin typeface="Helvetica" charset="0"/>
              </a:rPr>
              <a:t> bps =&gt; 10 us</a:t>
            </a:r>
            <a:endParaRPr lang="en-US" sz="1600" baseline="30000" dirty="0">
              <a:latin typeface="Helvetica" charset="0"/>
            </a:endParaRPr>
          </a:p>
          <a:p>
            <a:pPr marL="285750" lvl="1" indent="-285750">
              <a:lnSpc>
                <a:spcPct val="80000"/>
              </a:lnSpc>
              <a:spcBef>
                <a:spcPct val="15000"/>
              </a:spcBef>
              <a:tabLst>
                <a:tab pos="2635250" algn="l"/>
              </a:tabLst>
              <a:defRPr/>
            </a:pPr>
            <a:r>
              <a:rPr lang="en-US" sz="2400" dirty="0" smtClean="0">
                <a:solidFill>
                  <a:schemeClr val="hlink"/>
                </a:solidFill>
                <a:latin typeface="Helvetica" charset="0"/>
              </a:rPr>
              <a:t>Latency </a:t>
            </a:r>
            <a:r>
              <a:rPr lang="en-US" sz="2400" dirty="0">
                <a:solidFill>
                  <a:schemeClr val="hlink"/>
                </a:solidFill>
                <a:latin typeface="Helvetica" charset="0"/>
              </a:rPr>
              <a:t>= Queuing Time + Controller time + </a:t>
            </a:r>
            <a:r>
              <a:rPr lang="en-US" sz="2400" dirty="0" err="1">
                <a:solidFill>
                  <a:schemeClr val="hlink"/>
                </a:solidFill>
                <a:latin typeface="Helvetica" charset="0"/>
              </a:rPr>
              <a:t>Xfer</a:t>
            </a:r>
            <a:r>
              <a:rPr lang="en-US" sz="2400" dirty="0">
                <a:solidFill>
                  <a:schemeClr val="hlink"/>
                </a:solidFill>
                <a:latin typeface="Helvetica" charset="0"/>
              </a:rPr>
              <a:t> Time</a:t>
            </a:r>
          </a:p>
          <a:p>
            <a:pPr marL="285750" lvl="1" indent="-285750">
              <a:lnSpc>
                <a:spcPct val="80000"/>
              </a:lnSpc>
              <a:spcBef>
                <a:spcPct val="15000"/>
              </a:spcBef>
              <a:tabLst>
                <a:tab pos="2635250" algn="l"/>
              </a:tabLst>
              <a:defRPr/>
            </a:pPr>
            <a:r>
              <a:rPr lang="en-US" sz="2400" dirty="0">
                <a:solidFill>
                  <a:schemeClr val="hlink"/>
                </a:solidFill>
                <a:latin typeface="Helvetica" charset="0"/>
              </a:rPr>
              <a:t>Highest Bandwidth: </a:t>
            </a:r>
            <a:r>
              <a:rPr lang="en-US" sz="2400" dirty="0">
                <a:latin typeface="Helvetica" charset="0"/>
              </a:rPr>
              <a:t>Sequential OR Random reads</a:t>
            </a:r>
          </a:p>
          <a:p>
            <a:pPr>
              <a:tabLst>
                <a:tab pos="2635250" algn="l"/>
              </a:tabLst>
              <a:defRPr/>
            </a:pPr>
            <a:endParaRPr lang="en-US" sz="2800" dirty="0">
              <a:latin typeface="Helvetica" charset="0"/>
            </a:endParaRPr>
          </a:p>
        </p:txBody>
      </p:sp>
      <p:sp>
        <p:nvSpPr>
          <p:cNvPr id="23555" name="Rounded Rectangle 3"/>
          <p:cNvSpPr>
            <a:spLocks noChangeArrowheads="1"/>
          </p:cNvSpPr>
          <p:nvPr/>
        </p:nvSpPr>
        <p:spPr bwMode="auto">
          <a:xfrm>
            <a:off x="533400" y="1295400"/>
            <a:ext cx="914400" cy="1371600"/>
          </a:xfrm>
          <a:prstGeom prst="roundRect">
            <a:avLst>
              <a:gd name="adj" fmla="val 16667"/>
            </a:avLst>
          </a:prstGeom>
          <a:solidFill>
            <a:srgbClr val="DFE9FF"/>
          </a:solidFill>
          <a:ln w="38100">
            <a:solidFill>
              <a:schemeClr val="tx1"/>
            </a:solidFill>
            <a:round/>
            <a:headEnd/>
            <a:tailEnd/>
          </a:ln>
        </p:spPr>
        <p:txBody>
          <a:bodyPr wrap="none" lIns="90478" tIns="44445" rIns="90478" bIns="44445" anchor="ctr"/>
          <a:lstStyle/>
          <a:p>
            <a:pPr indent="-228600"/>
            <a:r>
              <a:rPr lang="en-US">
                <a:latin typeface="Helvetica" charset="0"/>
                <a:cs typeface="Helvetica" charset="0"/>
              </a:rPr>
              <a:t>Host</a:t>
            </a:r>
          </a:p>
        </p:txBody>
      </p:sp>
      <p:sp>
        <p:nvSpPr>
          <p:cNvPr id="23556" name="Rounded Rectangle 5"/>
          <p:cNvSpPr>
            <a:spLocks noChangeArrowheads="1"/>
          </p:cNvSpPr>
          <p:nvPr/>
        </p:nvSpPr>
        <p:spPr bwMode="auto">
          <a:xfrm>
            <a:off x="2133600" y="1295400"/>
            <a:ext cx="12192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1800" b="0">
                <a:latin typeface="Helvetica" charset="0"/>
                <a:cs typeface="Helvetica" charset="0"/>
              </a:rPr>
              <a:t>Buffer</a:t>
            </a:r>
          </a:p>
          <a:p>
            <a:pPr indent="-228600"/>
            <a:r>
              <a:rPr lang="en-US" sz="1800" b="0">
                <a:latin typeface="Helvetica" charset="0"/>
                <a:cs typeface="Helvetica" charset="0"/>
              </a:rPr>
              <a:t>Manager</a:t>
            </a:r>
          </a:p>
          <a:p>
            <a:pPr indent="-228600"/>
            <a:r>
              <a:rPr lang="en-US" sz="1800" b="0">
                <a:latin typeface="Helvetica" charset="0"/>
                <a:cs typeface="Helvetica" charset="0"/>
              </a:rPr>
              <a:t>(software</a:t>
            </a:r>
          </a:p>
          <a:p>
            <a:pPr indent="-228600"/>
            <a:r>
              <a:rPr lang="en-US" sz="1800" b="0">
                <a:latin typeface="Helvetica" charset="0"/>
                <a:cs typeface="Helvetica" charset="0"/>
              </a:rPr>
              <a:t>Queue)</a:t>
            </a:r>
          </a:p>
        </p:txBody>
      </p:sp>
      <p:sp>
        <p:nvSpPr>
          <p:cNvPr id="23557" name="Rounded Rectangle 6"/>
          <p:cNvSpPr>
            <a:spLocks noChangeArrowheads="1"/>
          </p:cNvSpPr>
          <p:nvPr/>
        </p:nvSpPr>
        <p:spPr bwMode="auto">
          <a:xfrm>
            <a:off x="3810000" y="1295400"/>
            <a:ext cx="1295400" cy="13716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2000" b="0">
                <a:latin typeface="Helvetica" charset="0"/>
                <a:cs typeface="Helvetica" charset="0"/>
              </a:rPr>
              <a:t>Flash</a:t>
            </a:r>
          </a:p>
          <a:p>
            <a:pPr indent="-228600"/>
            <a:r>
              <a:rPr lang="en-US" sz="2000" b="0">
                <a:latin typeface="Helvetica" charset="0"/>
                <a:cs typeface="Helvetica" charset="0"/>
              </a:rPr>
              <a:t>Memory</a:t>
            </a:r>
          </a:p>
          <a:p>
            <a:pPr indent="-228600"/>
            <a:r>
              <a:rPr lang="en-US" sz="2000" b="0">
                <a:latin typeface="Helvetica" charset="0"/>
                <a:cs typeface="Helvetica" charset="0"/>
              </a:rPr>
              <a:t>Controller</a:t>
            </a:r>
          </a:p>
        </p:txBody>
      </p:sp>
      <p:sp>
        <p:nvSpPr>
          <p:cNvPr id="23558" name="Rounded Rectangle 7"/>
          <p:cNvSpPr>
            <a:spLocks noChangeArrowheads="1"/>
          </p:cNvSpPr>
          <p:nvPr/>
        </p:nvSpPr>
        <p:spPr bwMode="auto">
          <a:xfrm>
            <a:off x="2362200" y="3124200"/>
            <a:ext cx="990600" cy="685800"/>
          </a:xfrm>
          <a:prstGeom prst="roundRect">
            <a:avLst>
              <a:gd name="adj" fmla="val 16667"/>
            </a:avLst>
          </a:prstGeom>
          <a:solidFill>
            <a:srgbClr val="FFFF00"/>
          </a:solidFill>
          <a:ln w="38100">
            <a:solidFill>
              <a:schemeClr val="tx1"/>
            </a:solidFill>
            <a:round/>
            <a:headEnd/>
            <a:tailEnd/>
          </a:ln>
        </p:spPr>
        <p:txBody>
          <a:bodyPr wrap="none" lIns="90478" tIns="44445" rIns="90478" bIns="44445" anchor="ctr"/>
          <a:lstStyle/>
          <a:p>
            <a:pPr indent="-228600"/>
            <a:r>
              <a:rPr lang="en-US" sz="1800" b="0">
                <a:latin typeface="Helvetica" charset="0"/>
                <a:cs typeface="Helvetica" charset="0"/>
              </a:rPr>
              <a:t>DRAM</a:t>
            </a:r>
          </a:p>
        </p:txBody>
      </p:sp>
      <p:cxnSp>
        <p:nvCxnSpPr>
          <p:cNvPr id="23559" name="Straight Arrow Connector 84"/>
          <p:cNvCxnSpPr>
            <a:cxnSpLocks noChangeShapeType="1"/>
            <a:stCxn id="23555" idx="3"/>
            <a:endCxn id="23556" idx="1"/>
          </p:cNvCxnSpPr>
          <p:nvPr/>
        </p:nvCxnSpPr>
        <p:spPr bwMode="auto">
          <a:xfrm>
            <a:off x="1447800" y="1981200"/>
            <a:ext cx="6858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3560" name="Straight Arrow Connector 86"/>
          <p:cNvCxnSpPr>
            <a:cxnSpLocks noChangeShapeType="1"/>
            <a:stCxn id="23556" idx="3"/>
            <a:endCxn id="23557" idx="1"/>
          </p:cNvCxnSpPr>
          <p:nvPr/>
        </p:nvCxnSpPr>
        <p:spPr bwMode="auto">
          <a:xfrm>
            <a:off x="3352800" y="1981200"/>
            <a:ext cx="457200"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3561" name="Straight Arrow Connector 89"/>
          <p:cNvCxnSpPr>
            <a:cxnSpLocks noChangeShapeType="1"/>
            <a:stCxn id="23558" idx="0"/>
            <a:endCxn id="23556" idx="2"/>
          </p:cNvCxnSpPr>
          <p:nvPr/>
        </p:nvCxnSpPr>
        <p:spPr bwMode="auto">
          <a:xfrm flipH="1" flipV="1">
            <a:off x="2743200" y="2667000"/>
            <a:ext cx="114300" cy="457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43019" name="Group 95"/>
          <p:cNvGrpSpPr>
            <a:grpSpLocks/>
          </p:cNvGrpSpPr>
          <p:nvPr/>
        </p:nvGrpSpPr>
        <p:grpSpPr bwMode="auto">
          <a:xfrm>
            <a:off x="5943600" y="533400"/>
            <a:ext cx="3048000" cy="4495800"/>
            <a:chOff x="5105400" y="990600"/>
            <a:chExt cx="3048000" cy="4495800"/>
          </a:xfrm>
          <a:solidFill>
            <a:srgbClr val="FFFF00"/>
          </a:solidFill>
        </p:grpSpPr>
        <p:sp>
          <p:nvSpPr>
            <p:cNvPr id="43022" name="Rounded Rectangle 9"/>
            <p:cNvSpPr>
              <a:spLocks noChangeArrowheads="1"/>
            </p:cNvSpPr>
            <p:nvPr/>
          </p:nvSpPr>
          <p:spPr bwMode="auto">
            <a:xfrm>
              <a:off x="57912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3" name="Rounded Rectangle 8"/>
            <p:cNvSpPr>
              <a:spLocks noChangeArrowheads="1"/>
            </p:cNvSpPr>
            <p:nvPr/>
          </p:nvSpPr>
          <p:spPr bwMode="auto">
            <a:xfrm>
              <a:off x="56388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4" name="Rounded Rectangle 10"/>
            <p:cNvSpPr>
              <a:spLocks noChangeArrowheads="1"/>
            </p:cNvSpPr>
            <p:nvPr/>
          </p:nvSpPr>
          <p:spPr bwMode="auto">
            <a:xfrm>
              <a:off x="54864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5" name="Rounded Rectangle 11"/>
            <p:cNvSpPr>
              <a:spLocks noChangeArrowheads="1"/>
            </p:cNvSpPr>
            <p:nvPr/>
          </p:nvSpPr>
          <p:spPr bwMode="auto">
            <a:xfrm>
              <a:off x="53340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6" name="Rounded Rectangle 12"/>
            <p:cNvSpPr>
              <a:spLocks noChangeArrowheads="1"/>
            </p:cNvSpPr>
            <p:nvPr/>
          </p:nvSpPr>
          <p:spPr bwMode="auto">
            <a:xfrm>
              <a:off x="7086600" y="990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7" name="Rounded Rectangle 13"/>
            <p:cNvSpPr>
              <a:spLocks noChangeArrowheads="1"/>
            </p:cNvSpPr>
            <p:nvPr/>
          </p:nvSpPr>
          <p:spPr bwMode="auto">
            <a:xfrm>
              <a:off x="6934200" y="1143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8" name="Rounded Rectangle 14"/>
            <p:cNvSpPr>
              <a:spLocks noChangeArrowheads="1"/>
            </p:cNvSpPr>
            <p:nvPr/>
          </p:nvSpPr>
          <p:spPr bwMode="auto">
            <a:xfrm>
              <a:off x="6781800" y="1295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29" name="Rounded Rectangle 15"/>
            <p:cNvSpPr>
              <a:spLocks noChangeArrowheads="1"/>
            </p:cNvSpPr>
            <p:nvPr/>
          </p:nvSpPr>
          <p:spPr bwMode="auto">
            <a:xfrm>
              <a:off x="6629400" y="1447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cxnSp>
          <p:nvCxnSpPr>
            <p:cNvPr id="43030" name="Straight Arrow Connector 17"/>
            <p:cNvCxnSpPr>
              <a:cxnSpLocks noChangeShapeType="1"/>
            </p:cNvCxnSpPr>
            <p:nvPr/>
          </p:nvCxnSpPr>
          <p:spPr bwMode="auto">
            <a:xfrm>
              <a:off x="5105400" y="2057400"/>
              <a:ext cx="3048000" cy="0"/>
            </a:xfrm>
            <a:prstGeom prst="straightConnector1">
              <a:avLst/>
            </a:prstGeom>
            <a:grpFill/>
            <a:ln w="38100">
              <a:solidFill>
                <a:schemeClr val="tx1"/>
              </a:solidFill>
              <a:round/>
              <a:headEnd/>
              <a:tailEnd type="arrow" w="med" len="med"/>
            </a:ln>
            <a:extLst/>
          </p:spPr>
        </p:cxnSp>
        <p:cxnSp>
          <p:nvCxnSpPr>
            <p:cNvPr id="43031" name="Straight Connector 19"/>
            <p:cNvCxnSpPr>
              <a:cxnSpLocks noChangeShapeType="1"/>
              <a:stCxn id="43025" idx="2"/>
            </p:cNvCxnSpPr>
            <p:nvPr/>
          </p:nvCxnSpPr>
          <p:spPr bwMode="auto">
            <a:xfrm>
              <a:off x="5715000" y="1828800"/>
              <a:ext cx="0" cy="228600"/>
            </a:xfrm>
            <a:prstGeom prst="line">
              <a:avLst/>
            </a:prstGeom>
            <a:grpFill/>
            <a:ln w="38100">
              <a:solidFill>
                <a:schemeClr val="tx1"/>
              </a:solidFill>
              <a:round/>
              <a:headEnd/>
              <a:tailEnd/>
            </a:ln>
            <a:extLst/>
          </p:spPr>
        </p:cxnSp>
        <p:cxnSp>
          <p:nvCxnSpPr>
            <p:cNvPr id="43032" name="Straight Connector 20"/>
            <p:cNvCxnSpPr>
              <a:cxnSpLocks noChangeShapeType="1"/>
            </p:cNvCxnSpPr>
            <p:nvPr/>
          </p:nvCxnSpPr>
          <p:spPr bwMode="auto">
            <a:xfrm>
              <a:off x="5867400" y="1828800"/>
              <a:ext cx="0" cy="228600"/>
            </a:xfrm>
            <a:prstGeom prst="line">
              <a:avLst/>
            </a:prstGeom>
            <a:grpFill/>
            <a:ln w="38100">
              <a:solidFill>
                <a:schemeClr val="tx1"/>
              </a:solidFill>
              <a:round/>
              <a:headEnd/>
              <a:tailEnd/>
            </a:ln>
            <a:extLst/>
          </p:spPr>
        </p:cxnSp>
        <p:cxnSp>
          <p:nvCxnSpPr>
            <p:cNvPr id="43033" name="Straight Connector 21"/>
            <p:cNvCxnSpPr>
              <a:cxnSpLocks noChangeShapeType="1"/>
            </p:cNvCxnSpPr>
            <p:nvPr/>
          </p:nvCxnSpPr>
          <p:spPr bwMode="auto">
            <a:xfrm>
              <a:off x="6019800" y="1828800"/>
              <a:ext cx="0" cy="228600"/>
            </a:xfrm>
            <a:prstGeom prst="line">
              <a:avLst/>
            </a:prstGeom>
            <a:grpFill/>
            <a:ln w="38100">
              <a:solidFill>
                <a:schemeClr val="tx1"/>
              </a:solidFill>
              <a:round/>
              <a:headEnd/>
              <a:tailEnd/>
            </a:ln>
            <a:extLst/>
          </p:spPr>
        </p:cxnSp>
        <p:cxnSp>
          <p:nvCxnSpPr>
            <p:cNvPr id="43034" name="Straight Connector 22"/>
            <p:cNvCxnSpPr>
              <a:cxnSpLocks noChangeShapeType="1"/>
            </p:cNvCxnSpPr>
            <p:nvPr/>
          </p:nvCxnSpPr>
          <p:spPr bwMode="auto">
            <a:xfrm>
              <a:off x="6172200" y="1676400"/>
              <a:ext cx="0" cy="381000"/>
            </a:xfrm>
            <a:prstGeom prst="line">
              <a:avLst/>
            </a:prstGeom>
            <a:grpFill/>
            <a:ln w="38100">
              <a:solidFill>
                <a:schemeClr val="tx1"/>
              </a:solidFill>
              <a:round/>
              <a:headEnd/>
              <a:tailEnd/>
            </a:ln>
            <a:extLst/>
          </p:spPr>
        </p:cxnSp>
        <p:cxnSp>
          <p:nvCxnSpPr>
            <p:cNvPr id="43035" name="Straight Connector 25"/>
            <p:cNvCxnSpPr>
              <a:cxnSpLocks noChangeShapeType="1"/>
            </p:cNvCxnSpPr>
            <p:nvPr/>
          </p:nvCxnSpPr>
          <p:spPr bwMode="auto">
            <a:xfrm>
              <a:off x="7010400" y="1828800"/>
              <a:ext cx="0" cy="228600"/>
            </a:xfrm>
            <a:prstGeom prst="line">
              <a:avLst/>
            </a:prstGeom>
            <a:grpFill/>
            <a:ln w="38100">
              <a:solidFill>
                <a:schemeClr val="tx1"/>
              </a:solidFill>
              <a:round/>
              <a:headEnd/>
              <a:tailEnd/>
            </a:ln>
            <a:extLst/>
          </p:spPr>
        </p:cxnSp>
        <p:cxnSp>
          <p:nvCxnSpPr>
            <p:cNvPr id="43036" name="Straight Connector 26"/>
            <p:cNvCxnSpPr>
              <a:cxnSpLocks noChangeShapeType="1"/>
            </p:cNvCxnSpPr>
            <p:nvPr/>
          </p:nvCxnSpPr>
          <p:spPr bwMode="auto">
            <a:xfrm>
              <a:off x="7162800" y="1828800"/>
              <a:ext cx="0" cy="228600"/>
            </a:xfrm>
            <a:prstGeom prst="line">
              <a:avLst/>
            </a:prstGeom>
            <a:grpFill/>
            <a:ln w="38100">
              <a:solidFill>
                <a:schemeClr val="tx1"/>
              </a:solidFill>
              <a:round/>
              <a:headEnd/>
              <a:tailEnd/>
            </a:ln>
            <a:extLst/>
          </p:spPr>
        </p:cxnSp>
        <p:cxnSp>
          <p:nvCxnSpPr>
            <p:cNvPr id="43037" name="Straight Connector 27"/>
            <p:cNvCxnSpPr>
              <a:cxnSpLocks noChangeShapeType="1"/>
            </p:cNvCxnSpPr>
            <p:nvPr/>
          </p:nvCxnSpPr>
          <p:spPr bwMode="auto">
            <a:xfrm>
              <a:off x="7315200" y="1828800"/>
              <a:ext cx="0" cy="228600"/>
            </a:xfrm>
            <a:prstGeom prst="line">
              <a:avLst/>
            </a:prstGeom>
            <a:grpFill/>
            <a:ln w="38100">
              <a:solidFill>
                <a:schemeClr val="tx1"/>
              </a:solidFill>
              <a:round/>
              <a:headEnd/>
              <a:tailEnd/>
            </a:ln>
            <a:extLst/>
          </p:spPr>
        </p:cxnSp>
        <p:cxnSp>
          <p:nvCxnSpPr>
            <p:cNvPr id="43038" name="Straight Connector 28"/>
            <p:cNvCxnSpPr>
              <a:cxnSpLocks noChangeShapeType="1"/>
            </p:cNvCxnSpPr>
            <p:nvPr/>
          </p:nvCxnSpPr>
          <p:spPr bwMode="auto">
            <a:xfrm>
              <a:off x="7467600" y="1676400"/>
              <a:ext cx="0" cy="381000"/>
            </a:xfrm>
            <a:prstGeom prst="line">
              <a:avLst/>
            </a:prstGeom>
            <a:grpFill/>
            <a:ln w="38100">
              <a:solidFill>
                <a:schemeClr val="tx1"/>
              </a:solidFill>
              <a:round/>
              <a:headEnd/>
              <a:tailEnd/>
            </a:ln>
            <a:extLst/>
          </p:spPr>
        </p:cxnSp>
        <p:grpSp>
          <p:nvGrpSpPr>
            <p:cNvPr id="43039" name="Group 46"/>
            <p:cNvGrpSpPr>
              <a:grpSpLocks/>
            </p:cNvGrpSpPr>
            <p:nvPr/>
          </p:nvGrpSpPr>
          <p:grpSpPr bwMode="auto">
            <a:xfrm>
              <a:off x="5105400" y="2133600"/>
              <a:ext cx="3048000" cy="1066800"/>
              <a:chOff x="5105400" y="2133600"/>
              <a:chExt cx="3048000" cy="1066800"/>
            </a:xfrm>
            <a:grpFill/>
          </p:grpSpPr>
          <p:sp>
            <p:nvSpPr>
              <p:cNvPr id="43077" name="Rounded Rectangle 29"/>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78" name="Rounded Rectangle 30"/>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79" name="Rounded Rectangle 31"/>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80" name="Rounded Rectangle 32"/>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81" name="Rounded Rectangle 33"/>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82" name="Rounded Rectangle 34"/>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83" name="Rounded Rectangle 35"/>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84" name="Rounded Rectangle 36"/>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cxnSp>
            <p:nvCxnSpPr>
              <p:cNvPr id="43085" name="Straight Arrow Connector 37"/>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86" name="Straight Connector 38"/>
              <p:cNvCxnSpPr>
                <a:cxnSpLocks noChangeShapeType="1"/>
                <a:stCxn id="43080"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87" name="Straight Connector 39"/>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88" name="Straight Connector 40"/>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89" name="Straight Connector 41"/>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90" name="Straight Connector 42"/>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91" name="Straight Connector 43"/>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92" name="Straight Connector 44"/>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93" name="Straight Connector 45"/>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0" name="Group 47"/>
            <p:cNvGrpSpPr>
              <a:grpSpLocks/>
            </p:cNvGrpSpPr>
            <p:nvPr/>
          </p:nvGrpSpPr>
          <p:grpSpPr bwMode="auto">
            <a:xfrm>
              <a:off x="5105400" y="3276600"/>
              <a:ext cx="3048000" cy="1066800"/>
              <a:chOff x="5105400" y="2133600"/>
              <a:chExt cx="3048000" cy="1066800"/>
            </a:xfrm>
            <a:grpFill/>
          </p:grpSpPr>
          <p:sp>
            <p:nvSpPr>
              <p:cNvPr id="43060" name="Rounded Rectangle 48"/>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1" name="Rounded Rectangle 49"/>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2" name="Rounded Rectangle 50"/>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3" name="Rounded Rectangle 51"/>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4" name="Rounded Rectangle 52"/>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5" name="Rounded Rectangle 53"/>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6" name="Rounded Rectangle 54"/>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67" name="Rounded Rectangle 55"/>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cxnSp>
            <p:nvCxnSpPr>
              <p:cNvPr id="43068" name="Straight Arrow Connector 56"/>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69" name="Straight Connector 57"/>
              <p:cNvCxnSpPr>
                <a:cxnSpLocks noChangeShapeType="1"/>
                <a:stCxn id="43063"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70" name="Straight Connector 58"/>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71" name="Straight Connector 59"/>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72" name="Straight Connector 60"/>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73" name="Straight Connector 61"/>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74" name="Straight Connector 62"/>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75" name="Straight Connector 63"/>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76" name="Straight Connector 64"/>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grpSp>
          <p:nvGrpSpPr>
            <p:cNvPr id="43041" name="Group 65"/>
            <p:cNvGrpSpPr>
              <a:grpSpLocks/>
            </p:cNvGrpSpPr>
            <p:nvPr/>
          </p:nvGrpSpPr>
          <p:grpSpPr bwMode="auto">
            <a:xfrm>
              <a:off x="5105400" y="4419600"/>
              <a:ext cx="3048000" cy="1066800"/>
              <a:chOff x="5105400" y="2133600"/>
              <a:chExt cx="3048000" cy="1066800"/>
            </a:xfrm>
            <a:grpFill/>
          </p:grpSpPr>
          <p:sp>
            <p:nvSpPr>
              <p:cNvPr id="43043" name="Rounded Rectangle 66"/>
              <p:cNvSpPr>
                <a:spLocks noChangeArrowheads="1"/>
              </p:cNvSpPr>
              <p:nvPr/>
            </p:nvSpPr>
            <p:spPr bwMode="auto">
              <a:xfrm>
                <a:off x="57912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4" name="Rounded Rectangle 67"/>
              <p:cNvSpPr>
                <a:spLocks noChangeArrowheads="1"/>
              </p:cNvSpPr>
              <p:nvPr/>
            </p:nvSpPr>
            <p:spPr bwMode="auto">
              <a:xfrm>
                <a:off x="56388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5" name="Rounded Rectangle 68"/>
              <p:cNvSpPr>
                <a:spLocks noChangeArrowheads="1"/>
              </p:cNvSpPr>
              <p:nvPr/>
            </p:nvSpPr>
            <p:spPr bwMode="auto">
              <a:xfrm>
                <a:off x="54864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6" name="Rounded Rectangle 69"/>
              <p:cNvSpPr>
                <a:spLocks noChangeArrowheads="1"/>
              </p:cNvSpPr>
              <p:nvPr/>
            </p:nvSpPr>
            <p:spPr bwMode="auto">
              <a:xfrm>
                <a:off x="53340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7" name="Rounded Rectangle 70"/>
              <p:cNvSpPr>
                <a:spLocks noChangeArrowheads="1"/>
              </p:cNvSpPr>
              <p:nvPr/>
            </p:nvSpPr>
            <p:spPr bwMode="auto">
              <a:xfrm>
                <a:off x="7086600" y="21336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8" name="Rounded Rectangle 71"/>
              <p:cNvSpPr>
                <a:spLocks noChangeArrowheads="1"/>
              </p:cNvSpPr>
              <p:nvPr/>
            </p:nvSpPr>
            <p:spPr bwMode="auto">
              <a:xfrm>
                <a:off x="6934200" y="22860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49" name="Rounded Rectangle 72"/>
              <p:cNvSpPr>
                <a:spLocks noChangeArrowheads="1"/>
              </p:cNvSpPr>
              <p:nvPr/>
            </p:nvSpPr>
            <p:spPr bwMode="auto">
              <a:xfrm>
                <a:off x="6781800" y="24384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sp>
            <p:nvSpPr>
              <p:cNvPr id="43050" name="Rounded Rectangle 73"/>
              <p:cNvSpPr>
                <a:spLocks noChangeArrowheads="1"/>
              </p:cNvSpPr>
              <p:nvPr/>
            </p:nvSpPr>
            <p:spPr bwMode="auto">
              <a:xfrm>
                <a:off x="6629400" y="2590800"/>
                <a:ext cx="762000" cy="381000"/>
              </a:xfrm>
              <a:prstGeom prst="roundRect">
                <a:avLst>
                  <a:gd name="adj" fmla="val 16667"/>
                </a:avLst>
              </a:prstGeom>
              <a:grpFill/>
              <a:ln w="38100">
                <a:solidFill>
                  <a:schemeClr val="tx1"/>
                </a:solidFill>
                <a:round/>
                <a:headEnd/>
                <a:tailEnd/>
              </a:ln>
            </p:spPr>
            <p:txBody>
              <a:bodyPr wrap="none" lIns="90478" tIns="44445" rIns="90478" bIns="44445" anchor="ctr"/>
              <a:lstStyle/>
              <a:p>
                <a:pPr indent="-228600">
                  <a:defRPr/>
                </a:pPr>
                <a:r>
                  <a:rPr lang="en-US" sz="1600" b="0">
                    <a:latin typeface="Helvetica" charset="0"/>
                    <a:cs typeface="Helvetica" charset="0"/>
                  </a:rPr>
                  <a:t>NAND</a:t>
                </a:r>
              </a:p>
            </p:txBody>
          </p:sp>
          <p:cxnSp>
            <p:nvCxnSpPr>
              <p:cNvPr id="43051" name="Straight Arrow Connector 74"/>
              <p:cNvCxnSpPr>
                <a:cxnSpLocks noChangeShapeType="1"/>
              </p:cNvCxnSpPr>
              <p:nvPr/>
            </p:nvCxnSpPr>
            <p:spPr bwMode="auto">
              <a:xfrm>
                <a:off x="5105400" y="3200400"/>
                <a:ext cx="3048000" cy="0"/>
              </a:xfrm>
              <a:prstGeom prst="straightConnector1">
                <a:avLst/>
              </a:prstGeom>
              <a:grpFill/>
              <a:ln w="38100">
                <a:solidFill>
                  <a:schemeClr val="tx1"/>
                </a:solidFill>
                <a:round/>
                <a:headEnd/>
                <a:tailEnd type="arrow" w="med" len="med"/>
              </a:ln>
              <a:extLst/>
            </p:spPr>
          </p:cxnSp>
          <p:cxnSp>
            <p:nvCxnSpPr>
              <p:cNvPr id="43052" name="Straight Connector 75"/>
              <p:cNvCxnSpPr>
                <a:cxnSpLocks noChangeShapeType="1"/>
                <a:stCxn id="43046" idx="2"/>
              </p:cNvCxnSpPr>
              <p:nvPr/>
            </p:nvCxnSpPr>
            <p:spPr bwMode="auto">
              <a:xfrm>
                <a:off x="5715000" y="2971800"/>
                <a:ext cx="0" cy="228600"/>
              </a:xfrm>
              <a:prstGeom prst="line">
                <a:avLst/>
              </a:prstGeom>
              <a:grpFill/>
              <a:ln w="38100">
                <a:solidFill>
                  <a:schemeClr val="tx1"/>
                </a:solidFill>
                <a:round/>
                <a:headEnd/>
                <a:tailEnd/>
              </a:ln>
              <a:extLst/>
            </p:spPr>
          </p:cxnSp>
          <p:cxnSp>
            <p:nvCxnSpPr>
              <p:cNvPr id="43053" name="Straight Connector 76"/>
              <p:cNvCxnSpPr>
                <a:cxnSpLocks noChangeShapeType="1"/>
              </p:cNvCxnSpPr>
              <p:nvPr/>
            </p:nvCxnSpPr>
            <p:spPr bwMode="auto">
              <a:xfrm>
                <a:off x="5867400" y="2971800"/>
                <a:ext cx="0" cy="228600"/>
              </a:xfrm>
              <a:prstGeom prst="line">
                <a:avLst/>
              </a:prstGeom>
              <a:grpFill/>
              <a:ln w="38100">
                <a:solidFill>
                  <a:schemeClr val="tx1"/>
                </a:solidFill>
                <a:round/>
                <a:headEnd/>
                <a:tailEnd/>
              </a:ln>
              <a:extLst/>
            </p:spPr>
          </p:cxnSp>
          <p:cxnSp>
            <p:nvCxnSpPr>
              <p:cNvPr id="43054" name="Straight Connector 77"/>
              <p:cNvCxnSpPr>
                <a:cxnSpLocks noChangeShapeType="1"/>
              </p:cNvCxnSpPr>
              <p:nvPr/>
            </p:nvCxnSpPr>
            <p:spPr bwMode="auto">
              <a:xfrm>
                <a:off x="6019800" y="2971800"/>
                <a:ext cx="0" cy="228600"/>
              </a:xfrm>
              <a:prstGeom prst="line">
                <a:avLst/>
              </a:prstGeom>
              <a:grpFill/>
              <a:ln w="38100">
                <a:solidFill>
                  <a:schemeClr val="tx1"/>
                </a:solidFill>
                <a:round/>
                <a:headEnd/>
                <a:tailEnd/>
              </a:ln>
              <a:extLst/>
            </p:spPr>
          </p:cxnSp>
          <p:cxnSp>
            <p:nvCxnSpPr>
              <p:cNvPr id="43055" name="Straight Connector 78"/>
              <p:cNvCxnSpPr>
                <a:cxnSpLocks noChangeShapeType="1"/>
              </p:cNvCxnSpPr>
              <p:nvPr/>
            </p:nvCxnSpPr>
            <p:spPr bwMode="auto">
              <a:xfrm>
                <a:off x="6172200" y="2819400"/>
                <a:ext cx="0" cy="381000"/>
              </a:xfrm>
              <a:prstGeom prst="line">
                <a:avLst/>
              </a:prstGeom>
              <a:grpFill/>
              <a:ln w="38100">
                <a:solidFill>
                  <a:schemeClr val="tx1"/>
                </a:solidFill>
                <a:round/>
                <a:headEnd/>
                <a:tailEnd/>
              </a:ln>
              <a:extLst/>
            </p:spPr>
          </p:cxnSp>
          <p:cxnSp>
            <p:nvCxnSpPr>
              <p:cNvPr id="43056" name="Straight Connector 79"/>
              <p:cNvCxnSpPr>
                <a:cxnSpLocks noChangeShapeType="1"/>
              </p:cNvCxnSpPr>
              <p:nvPr/>
            </p:nvCxnSpPr>
            <p:spPr bwMode="auto">
              <a:xfrm>
                <a:off x="7010400" y="2971800"/>
                <a:ext cx="0" cy="228600"/>
              </a:xfrm>
              <a:prstGeom prst="line">
                <a:avLst/>
              </a:prstGeom>
              <a:grpFill/>
              <a:ln w="38100">
                <a:solidFill>
                  <a:schemeClr val="tx1"/>
                </a:solidFill>
                <a:round/>
                <a:headEnd/>
                <a:tailEnd/>
              </a:ln>
              <a:extLst/>
            </p:spPr>
          </p:cxnSp>
          <p:cxnSp>
            <p:nvCxnSpPr>
              <p:cNvPr id="43057" name="Straight Connector 80"/>
              <p:cNvCxnSpPr>
                <a:cxnSpLocks noChangeShapeType="1"/>
              </p:cNvCxnSpPr>
              <p:nvPr/>
            </p:nvCxnSpPr>
            <p:spPr bwMode="auto">
              <a:xfrm>
                <a:off x="7162800" y="2971800"/>
                <a:ext cx="0" cy="228600"/>
              </a:xfrm>
              <a:prstGeom prst="line">
                <a:avLst/>
              </a:prstGeom>
              <a:grpFill/>
              <a:ln w="38100">
                <a:solidFill>
                  <a:schemeClr val="tx1"/>
                </a:solidFill>
                <a:round/>
                <a:headEnd/>
                <a:tailEnd/>
              </a:ln>
              <a:extLst/>
            </p:spPr>
          </p:cxnSp>
          <p:cxnSp>
            <p:nvCxnSpPr>
              <p:cNvPr id="43058" name="Straight Connector 81"/>
              <p:cNvCxnSpPr>
                <a:cxnSpLocks noChangeShapeType="1"/>
              </p:cNvCxnSpPr>
              <p:nvPr/>
            </p:nvCxnSpPr>
            <p:spPr bwMode="auto">
              <a:xfrm>
                <a:off x="7315200" y="2971800"/>
                <a:ext cx="0" cy="228600"/>
              </a:xfrm>
              <a:prstGeom prst="line">
                <a:avLst/>
              </a:prstGeom>
              <a:grpFill/>
              <a:ln w="38100">
                <a:solidFill>
                  <a:schemeClr val="tx1"/>
                </a:solidFill>
                <a:round/>
                <a:headEnd/>
                <a:tailEnd/>
              </a:ln>
              <a:extLst/>
            </p:spPr>
          </p:cxnSp>
          <p:cxnSp>
            <p:nvCxnSpPr>
              <p:cNvPr id="43059" name="Straight Connector 82"/>
              <p:cNvCxnSpPr>
                <a:cxnSpLocks noChangeShapeType="1"/>
              </p:cNvCxnSpPr>
              <p:nvPr/>
            </p:nvCxnSpPr>
            <p:spPr bwMode="auto">
              <a:xfrm>
                <a:off x="7467600" y="2819400"/>
                <a:ext cx="0" cy="381000"/>
              </a:xfrm>
              <a:prstGeom prst="line">
                <a:avLst/>
              </a:prstGeom>
              <a:grpFill/>
              <a:ln w="38100">
                <a:solidFill>
                  <a:schemeClr val="tx1"/>
                </a:solidFill>
                <a:round/>
                <a:headEnd/>
                <a:tailEnd/>
              </a:ln>
              <a:extLst/>
            </p:spPr>
          </p:cxnSp>
        </p:grpSp>
        <p:cxnSp>
          <p:nvCxnSpPr>
            <p:cNvPr id="43042" name="Straight Connector 93"/>
            <p:cNvCxnSpPr>
              <a:cxnSpLocks noChangeShapeType="1"/>
            </p:cNvCxnSpPr>
            <p:nvPr/>
          </p:nvCxnSpPr>
          <p:spPr bwMode="auto">
            <a:xfrm>
              <a:off x="5105400" y="2057400"/>
              <a:ext cx="0" cy="3429000"/>
            </a:xfrm>
            <a:prstGeom prst="line">
              <a:avLst/>
            </a:prstGeom>
            <a:grpFill/>
            <a:ln w="38100">
              <a:solidFill>
                <a:schemeClr val="tx1"/>
              </a:solidFill>
              <a:round/>
              <a:headEnd/>
              <a:tailEnd/>
            </a:ln>
            <a:extLst/>
          </p:spPr>
        </p:cxnSp>
      </p:grpSp>
      <p:cxnSp>
        <p:nvCxnSpPr>
          <p:cNvPr id="23563" name="Straight Arrow Connector 97"/>
          <p:cNvCxnSpPr>
            <a:cxnSpLocks noChangeShapeType="1"/>
            <a:stCxn id="23557" idx="3"/>
          </p:cNvCxnSpPr>
          <p:nvPr/>
        </p:nvCxnSpPr>
        <p:spPr bwMode="auto">
          <a:xfrm>
            <a:off x="5105400" y="1981200"/>
            <a:ext cx="838200" cy="12192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3564" name="TextBox 99"/>
          <p:cNvSpPr txBox="1">
            <a:spLocks noChangeArrowheads="1"/>
          </p:cNvSpPr>
          <p:nvPr/>
        </p:nvSpPr>
        <p:spPr bwMode="auto">
          <a:xfrm>
            <a:off x="1506538" y="2014538"/>
            <a:ext cx="627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400" b="0">
                <a:latin typeface="Helvetica" charset="0"/>
                <a:cs typeface="Helvetica" charset="0"/>
              </a:rPr>
              <a:t>SATA</a:t>
            </a: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31</a:t>
            </a:fld>
            <a:endParaRPr lang="en-US"/>
          </a:p>
        </p:txBody>
      </p:sp>
    </p:spTree>
    <p:extLst>
      <p:ext uri="{BB962C8B-B14F-4D97-AF65-F5344CB8AC3E}">
        <p14:creationId xmlns:p14="http://schemas.microsoft.com/office/powerpoint/2010/main" val="293509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Helvetica" charset="0"/>
              </a:rPr>
              <a:t>SSD Architecture – Writes (I)</a:t>
            </a:r>
          </a:p>
        </p:txBody>
      </p:sp>
      <p:sp>
        <p:nvSpPr>
          <p:cNvPr id="3" name="Content Placeholder 2"/>
          <p:cNvSpPr>
            <a:spLocks noGrp="1"/>
          </p:cNvSpPr>
          <p:nvPr>
            <p:ph idx="1"/>
          </p:nvPr>
        </p:nvSpPr>
        <p:spPr>
          <a:xfrm>
            <a:off x="230052" y="995651"/>
            <a:ext cx="8229600" cy="5215723"/>
          </a:xfrm>
        </p:spPr>
        <p:txBody>
          <a:bodyPr>
            <a:normAutofit/>
          </a:bodyPr>
          <a:lstStyle/>
          <a:p>
            <a:pPr marL="285750" lvl="1" indent="-285750">
              <a:lnSpc>
                <a:spcPct val="80000"/>
              </a:lnSpc>
              <a:spcBef>
                <a:spcPct val="15000"/>
              </a:spcBef>
              <a:buFontTx/>
              <a:buChar char="•"/>
              <a:tabLst>
                <a:tab pos="2635250" algn="l"/>
              </a:tabLst>
              <a:defRPr/>
            </a:pPr>
            <a:r>
              <a:rPr lang="en-US" sz="2400" dirty="0"/>
              <a:t>Writing data is complex! (~</a:t>
            </a:r>
            <a:r>
              <a:rPr lang="en-US" sz="2400" dirty="0">
                <a:latin typeface="Arial" charset="0"/>
              </a:rPr>
              <a:t>200μs – 1.7ms </a:t>
            </a:r>
            <a:r>
              <a:rPr lang="en-US" sz="2400" dirty="0"/>
              <a:t>)</a:t>
            </a:r>
          </a:p>
          <a:p>
            <a:pPr lvl="1">
              <a:lnSpc>
                <a:spcPct val="80000"/>
              </a:lnSpc>
              <a:spcBef>
                <a:spcPct val="15000"/>
              </a:spcBef>
              <a:tabLst>
                <a:tab pos="2635250" algn="l"/>
              </a:tabLst>
              <a:defRPr/>
            </a:pPr>
            <a:r>
              <a:rPr lang="en-US" sz="2400" dirty="0"/>
              <a:t>Can only write empty pages </a:t>
            </a:r>
            <a:r>
              <a:rPr lang="en-US" sz="2400" dirty="0" smtClean="0"/>
              <a:t>in a block</a:t>
            </a:r>
          </a:p>
          <a:p>
            <a:pPr lvl="1">
              <a:lnSpc>
                <a:spcPct val="80000"/>
              </a:lnSpc>
              <a:spcBef>
                <a:spcPct val="15000"/>
              </a:spcBef>
              <a:tabLst>
                <a:tab pos="2635250" algn="l"/>
              </a:tabLst>
              <a:defRPr/>
            </a:pPr>
            <a:r>
              <a:rPr lang="en-US" sz="2400" dirty="0"/>
              <a:t>E</a:t>
            </a:r>
            <a:r>
              <a:rPr lang="en-US" sz="2400" dirty="0" smtClean="0"/>
              <a:t>rasing a block </a:t>
            </a:r>
            <a:r>
              <a:rPr lang="en-US" sz="2400" dirty="0"/>
              <a:t>takes ~</a:t>
            </a:r>
            <a:r>
              <a:rPr lang="en-US" sz="2400" dirty="0" smtClean="0"/>
              <a:t>1.5ms</a:t>
            </a:r>
            <a:endParaRPr lang="en-US" sz="2400" dirty="0"/>
          </a:p>
          <a:p>
            <a:pPr lvl="1">
              <a:lnSpc>
                <a:spcPct val="80000"/>
              </a:lnSpc>
              <a:spcBef>
                <a:spcPct val="15000"/>
              </a:spcBef>
              <a:tabLst>
                <a:tab pos="2635250" algn="l"/>
              </a:tabLst>
              <a:defRPr/>
            </a:pPr>
            <a:r>
              <a:rPr lang="en-US" sz="2400" dirty="0"/>
              <a:t>Controller maintains pool of empty </a:t>
            </a:r>
            <a:r>
              <a:rPr lang="en-US" sz="2400" dirty="0" smtClean="0"/>
              <a:t>blocks by </a:t>
            </a:r>
            <a:r>
              <a:rPr lang="en-US" sz="2400" dirty="0"/>
              <a:t>coalescing used </a:t>
            </a:r>
            <a:r>
              <a:rPr lang="en-US" sz="2400" dirty="0" smtClean="0"/>
              <a:t>pages (</a:t>
            </a:r>
            <a:r>
              <a:rPr lang="en-US" sz="2400" dirty="0"/>
              <a:t>read, erase, write), also </a:t>
            </a:r>
            <a:r>
              <a:rPr lang="en-US" sz="2400" dirty="0" smtClean="0"/>
              <a:t>reserves </a:t>
            </a:r>
            <a:r>
              <a:rPr lang="en-US" sz="2400" dirty="0"/>
              <a:t>some % of </a:t>
            </a:r>
            <a:r>
              <a:rPr lang="en-US" sz="2400" dirty="0" smtClean="0"/>
              <a:t>capacity</a:t>
            </a:r>
          </a:p>
          <a:p>
            <a:pPr>
              <a:lnSpc>
                <a:spcPct val="80000"/>
              </a:lnSpc>
              <a:spcBef>
                <a:spcPct val="15000"/>
              </a:spcBef>
              <a:tabLst>
                <a:tab pos="2635250" algn="l"/>
              </a:tabLst>
              <a:defRPr/>
            </a:pPr>
            <a:r>
              <a:rPr lang="en-US" dirty="0" smtClean="0"/>
              <a:t>Rule of thumb: writes 10x reads, erasure 10x writes</a:t>
            </a:r>
            <a:endParaRPr lang="en-US" dirty="0"/>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090" y="3650745"/>
            <a:ext cx="4797669" cy="291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6"/>
          <p:cNvSpPr txBox="1">
            <a:spLocks noChangeArrowheads="1"/>
          </p:cNvSpPr>
          <p:nvPr/>
        </p:nvSpPr>
        <p:spPr bwMode="auto">
          <a:xfrm>
            <a:off x="3532249" y="6363135"/>
            <a:ext cx="4778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hlinkClick r:id="rId3"/>
              </a:rPr>
              <a:t>https://en.wikipedia.org/wiki/Solid-state_drive</a:t>
            </a:r>
            <a:endParaRPr lang="en-US" sz="1800" b="0">
              <a:latin typeface="Helvetica" charset="0"/>
              <a:cs typeface="Helvetica" charset="0"/>
            </a:endParaRPr>
          </a:p>
        </p:txBody>
      </p:sp>
      <p:sp>
        <p:nvSpPr>
          <p:cNvPr id="2" name="Date Placeholder 1"/>
          <p:cNvSpPr>
            <a:spLocks noGrp="1"/>
          </p:cNvSpPr>
          <p:nvPr>
            <p:ph type="dt" sz="half" idx="10"/>
          </p:nvPr>
        </p:nvSpPr>
        <p:spPr/>
        <p:txBody>
          <a:bodyPr/>
          <a:lstStyle/>
          <a:p>
            <a:r>
              <a:rPr lang="en-US" smtClean="0"/>
              <a:t>10/17/14</a:t>
            </a:r>
            <a:endParaRPr lang="en-US"/>
          </a:p>
        </p:txBody>
      </p:sp>
      <p:sp>
        <p:nvSpPr>
          <p:cNvPr id="4" name="Footer Placeholder 3"/>
          <p:cNvSpPr>
            <a:spLocks noGrp="1"/>
          </p:cNvSpPr>
          <p:nvPr>
            <p:ph type="ftr" sz="quarter" idx="11"/>
          </p:nvPr>
        </p:nvSpPr>
        <p:spPr/>
        <p:txBody>
          <a:bodyPr/>
          <a:lstStyle/>
          <a:p>
            <a:r>
              <a:rPr lang="hu-HU" smtClean="0"/>
              <a:t>cs162 fa14 L21</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32</a:t>
            </a:fld>
            <a:endParaRPr lang="en-US"/>
          </a:p>
        </p:txBody>
      </p:sp>
    </p:spTree>
    <p:extLst>
      <p:ext uri="{BB962C8B-B14F-4D97-AF65-F5344CB8AC3E}">
        <p14:creationId xmlns:p14="http://schemas.microsoft.com/office/powerpoint/2010/main" val="212441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229600" cy="762000"/>
          </a:xfrm>
        </p:spPr>
        <p:txBody>
          <a:bodyPr>
            <a:normAutofit fontScale="90000"/>
          </a:bodyPr>
          <a:lstStyle/>
          <a:p>
            <a:r>
              <a:rPr lang="en-US" dirty="0">
                <a:latin typeface="Helvetica" charset="0"/>
              </a:rPr>
              <a:t>Storage Performance &amp; </a:t>
            </a:r>
            <a:r>
              <a:rPr lang="en-US" dirty="0" smtClean="0">
                <a:latin typeface="Helvetica" charset="0"/>
              </a:rPr>
              <a:t>Price (</a:t>
            </a:r>
            <a:r>
              <a:rPr lang="en-US" dirty="0" err="1" smtClean="0">
                <a:latin typeface="Helvetica" charset="0"/>
              </a:rPr>
              <a:t>jan</a:t>
            </a:r>
            <a:r>
              <a:rPr lang="en-US" dirty="0" smtClean="0">
                <a:latin typeface="Helvetica" charset="0"/>
              </a:rPr>
              <a:t> 13)</a:t>
            </a:r>
            <a:endParaRPr lang="en-US" dirty="0">
              <a:latin typeface="Helvetica" charset="0"/>
            </a:endParaRPr>
          </a:p>
        </p:txBody>
      </p:sp>
      <p:graphicFrame>
        <p:nvGraphicFramePr>
          <p:cNvPr id="5" name="Content Placeholder 4"/>
          <p:cNvGraphicFramePr>
            <a:graphicFrameLocks noGrp="1"/>
          </p:cNvGraphicFramePr>
          <p:nvPr>
            <p:ph idx="1"/>
          </p:nvPr>
        </p:nvGraphicFramePr>
        <p:xfrm>
          <a:off x="457200" y="914400"/>
          <a:ext cx="8077200" cy="3660776"/>
        </p:xfrm>
        <a:graphic>
          <a:graphicData uri="http://schemas.openxmlformats.org/drawingml/2006/table">
            <a:tbl>
              <a:tblPr/>
              <a:tblGrid>
                <a:gridCol w="1295400"/>
                <a:gridCol w="2743200"/>
                <a:gridCol w="2019300"/>
                <a:gridCol w="2019300"/>
              </a:tblGrid>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pitchFamily="-83" charset="0"/>
                          <a:ea typeface="ＭＳ Ｐゴシック" pitchFamily="-83" charset="-128"/>
                          <a:cs typeface="ＭＳ Ｐゴシック" pitchFamily="-83" charset="-128"/>
                        </a:rPr>
                        <a:t>Bandwidth (Sequential R/W)</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Cost/GB</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Arial" pitchFamily="-83" charset="0"/>
                          <a:ea typeface="ＭＳ Ｐゴシック" pitchFamily="-83" charset="-128"/>
                          <a:cs typeface="ＭＳ Ｐゴシック" pitchFamily="-83" charset="-128"/>
                        </a:rPr>
                        <a:t>Size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HDD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50-100 MB/s</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0.03-0.07/</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GB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2-4 TB</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100806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SSD</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1,2</a:t>
                      </a:r>
                      <a:endParaRPr kumimoji="0" lang="en-US" sz="2000" b="0" i="0" u="none" strike="noStrike" cap="none" normalizeH="0" baseline="3000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200</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-550 MB</a:t>
                      </a: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/s (SATA)</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 GB/s </a:t>
                      </a: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(read PCI)</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4.4 GB/s (write PCI)</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$0.87-1.13/GB</a:t>
                      </a: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200GB-1TB</a:t>
                      </a:r>
                    </a:p>
                  </a:txBody>
                  <a:tcPr horzOverflow="overflow">
                    <a:lnL>
                      <a:noFill/>
                    </a:lnL>
                    <a:lnR>
                      <a:noFill/>
                    </a:lnR>
                    <a:lnT>
                      <a:noFill/>
                    </a:lnT>
                    <a:lnB>
                      <a:noFill/>
                    </a:lnB>
                    <a:lnTlToBr>
                      <a:noFill/>
                    </a:lnTlToBr>
                    <a:lnBlToTr>
                      <a:noFill/>
                    </a:lnBlToTr>
                    <a:solidFill>
                      <a:schemeClr val="bg1"/>
                    </a:solidFill>
                  </a:tcPr>
                </a:tc>
              </a:tr>
              <a:tr h="8842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DRAM</a:t>
                      </a:r>
                      <a:r>
                        <a:rPr kumimoji="0" lang="en-US" sz="2000" b="0" i="0" u="none" strike="noStrike" cap="none" normalizeH="0" baseline="30000" dirty="0" smtClean="0">
                          <a:ln>
                            <a:noFill/>
                          </a:ln>
                          <a:solidFill>
                            <a:srgbClr val="000000"/>
                          </a:solidFill>
                          <a:effectLst/>
                          <a:latin typeface="Arial" pitchFamily="-83" charset="0"/>
                          <a:ea typeface="ＭＳ Ｐゴシック" pitchFamily="-83" charset="-128"/>
                          <a:cs typeface="ＭＳ Ｐゴシック" pitchFamily="-83" charset="-128"/>
                        </a:rPr>
                        <a:t>2</a:t>
                      </a:r>
                      <a:endPar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83" charset="0"/>
                          <a:ea typeface="ＭＳ Ｐゴシック" pitchFamily="-83" charset="-128"/>
                          <a:cs typeface="ＭＳ Ｐゴシック" pitchFamily="-83" charset="-128"/>
                        </a:rPr>
                        <a:t>10-16 GB/s</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$4-14*/GB</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83" charset="0"/>
                          <a:ea typeface="ＭＳ Ｐゴシック" pitchFamily="-83" charset="-128"/>
                          <a:cs typeface="ＭＳ Ｐゴシック" pitchFamily="-83" charset="-128"/>
                        </a:rPr>
                        <a:t>*</a:t>
                      </a:r>
                      <a:r>
                        <a:rPr kumimoji="0" lang="en-US" sz="1400" b="0" i="0" u="none" strike="noStrike" cap="none" normalizeH="0" baseline="0" dirty="0" smtClean="0">
                          <a:ln>
                            <a:noFill/>
                          </a:ln>
                          <a:solidFill>
                            <a:srgbClr val="000000"/>
                          </a:solidFill>
                          <a:effectLst/>
                          <a:latin typeface="Arial" pitchFamily="-83" charset="0"/>
                          <a:ea typeface="ＭＳ Ｐゴシック" pitchFamily="-83" charset="-128"/>
                          <a:cs typeface="ＭＳ Ｐゴシック" pitchFamily="-83" charset="-128"/>
                        </a:rPr>
                        <a:t>SK Hynix 9/4/13 fire</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83" charset="0"/>
                          <a:ea typeface="ＭＳ Ｐゴシック" pitchFamily="-83" charset="-128"/>
                          <a:cs typeface="ＭＳ Ｐゴシック" pitchFamily="-83" charset="-128"/>
                        </a:rPr>
                        <a:t>64GB-256GB</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6" name="Rounded Rectangle 5"/>
          <p:cNvSpPr>
            <a:spLocks noChangeArrowheads="1"/>
          </p:cNvSpPr>
          <p:nvPr/>
        </p:nvSpPr>
        <p:spPr bwMode="auto">
          <a:xfrm>
            <a:off x="0" y="5257800"/>
            <a:ext cx="9144000" cy="914400"/>
          </a:xfrm>
          <a:prstGeom prst="roundRect">
            <a:avLst>
              <a:gd name="adj" fmla="val 16667"/>
            </a:avLst>
          </a:prstGeom>
          <a:solidFill>
            <a:srgbClr val="FFFF99"/>
          </a:solidFill>
          <a:ln w="9525">
            <a:solidFill>
              <a:schemeClr val="tx1"/>
            </a:solidFill>
            <a:round/>
            <a:headEnd/>
            <a:tailEnd/>
          </a:ln>
          <a:effectLst>
            <a:outerShdw blurRad="50800" dist="38100" dir="2700000">
              <a:srgbClr val="000000">
                <a:alpha val="43000"/>
              </a:srgbClr>
            </a:outerShdw>
          </a:effectLst>
        </p:spPr>
        <p:txBody>
          <a:bodyPr wrap="none" anchor="ctr"/>
          <a:lstStyle/>
          <a:p>
            <a:pPr>
              <a:defRPr/>
            </a:pPr>
            <a:r>
              <a:rPr lang="en-US" sz="3200" b="0" dirty="0">
                <a:latin typeface="Calibri" charset="0"/>
                <a:ea typeface="Calibri" charset="0"/>
                <a:cs typeface="Calibri" charset="0"/>
              </a:rPr>
              <a:t>BW: SSD up to x10 than HDD, DRAM &gt; x10 than SSD</a:t>
            </a:r>
          </a:p>
          <a:p>
            <a:pPr>
              <a:defRPr/>
            </a:pPr>
            <a:r>
              <a:rPr lang="en-US" sz="3200" b="0" dirty="0">
                <a:latin typeface="Calibri" charset="0"/>
                <a:ea typeface="Calibri" charset="0"/>
                <a:cs typeface="Calibri" charset="0"/>
              </a:rPr>
              <a:t>Price: HDD x20 less than SSD, SSD x5 less than DRAM   </a:t>
            </a:r>
          </a:p>
        </p:txBody>
      </p:sp>
      <p:sp>
        <p:nvSpPr>
          <p:cNvPr id="45081" name="TextBox 6"/>
          <p:cNvSpPr txBox="1">
            <a:spLocks noChangeArrowheads="1"/>
          </p:cNvSpPr>
          <p:nvPr/>
        </p:nvSpPr>
        <p:spPr bwMode="auto">
          <a:xfrm>
            <a:off x="0" y="4572000"/>
            <a:ext cx="9237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000" b="0" baseline="30000" dirty="0">
                <a:latin typeface="Helvetica" charset="0"/>
                <a:cs typeface="Helvetica" charset="0"/>
                <a:hlinkClick r:id="rId2"/>
              </a:rPr>
              <a:t>1</a:t>
            </a:r>
            <a:r>
              <a:rPr lang="en-US" sz="2000" b="0" dirty="0">
                <a:latin typeface="Helvetica" charset="0"/>
                <a:cs typeface="Helvetica" charset="0"/>
                <a:hlinkClick r:id="rId2"/>
              </a:rPr>
              <a:t>http://www.fastestssd.com/featured/ssd-rankings-the-fastest-solid-state-drives/</a:t>
            </a:r>
            <a:r>
              <a:rPr lang="en-US" sz="2000" b="0" dirty="0">
                <a:latin typeface="Helvetica" charset="0"/>
                <a:cs typeface="Helvetica" charset="0"/>
              </a:rPr>
              <a:t> </a:t>
            </a:r>
          </a:p>
        </p:txBody>
      </p:sp>
      <p:sp>
        <p:nvSpPr>
          <p:cNvPr id="29720" name="TextBox 1"/>
          <p:cNvSpPr txBox="1">
            <a:spLocks noChangeArrowheads="1"/>
          </p:cNvSpPr>
          <p:nvPr/>
        </p:nvSpPr>
        <p:spPr bwMode="auto">
          <a:xfrm>
            <a:off x="0" y="4919663"/>
            <a:ext cx="9136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200" b="0" baseline="30000">
                <a:solidFill>
                  <a:srgbClr val="FF0000"/>
                </a:solidFill>
                <a:latin typeface="Helvetica" charset="0"/>
                <a:cs typeface="Helvetica" charset="0"/>
              </a:rPr>
              <a:t>2</a:t>
            </a:r>
            <a:r>
              <a:rPr lang="en-US" sz="1200" b="0">
                <a:latin typeface="Helvetica" charset="0"/>
                <a:cs typeface="Helvetica" charset="0"/>
                <a:hlinkClick r:id="rId3"/>
              </a:rPr>
              <a:t>http://www.extremetech.com/computing/164677-storage-pricewatch-hard-drive-and-ssd-prices-drop-making-for-a-good-time-to-buy</a:t>
            </a:r>
            <a:r>
              <a:rPr lang="en-US" sz="1200" b="0">
                <a:latin typeface="Helvetica" charset="0"/>
                <a:cs typeface="Helvetica" charset="0"/>
              </a:rPr>
              <a:t>  </a:t>
            </a: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33</a:t>
            </a:fld>
            <a:endParaRPr lang="en-US"/>
          </a:p>
        </p:txBody>
      </p:sp>
    </p:spTree>
    <p:extLst>
      <p:ext uri="{BB962C8B-B14F-4D97-AF65-F5344CB8AC3E}">
        <p14:creationId xmlns:p14="http://schemas.microsoft.com/office/powerpoint/2010/main" val="24548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50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Helvetica" charset="0"/>
              </a:rPr>
              <a:t>SSD Summary</a:t>
            </a:r>
          </a:p>
        </p:txBody>
      </p:sp>
      <p:sp>
        <p:nvSpPr>
          <p:cNvPr id="36866" name="Content Placeholder 2"/>
          <p:cNvSpPr>
            <a:spLocks noGrp="1"/>
          </p:cNvSpPr>
          <p:nvPr>
            <p:ph idx="1"/>
          </p:nvPr>
        </p:nvSpPr>
        <p:spPr>
          <a:xfrm>
            <a:off x="228600" y="933041"/>
            <a:ext cx="8458200" cy="5562600"/>
          </a:xfrm>
        </p:spPr>
        <p:txBody>
          <a:bodyPr>
            <a:normAutofit fontScale="77500" lnSpcReduction="20000"/>
          </a:bodyPr>
          <a:lstStyle/>
          <a:p>
            <a:r>
              <a:rPr lang="en-US" dirty="0">
                <a:latin typeface="Helvetica" charset="0"/>
              </a:rPr>
              <a:t>Pros (vs. hard disk drives):</a:t>
            </a:r>
          </a:p>
          <a:p>
            <a:pPr lvl="1"/>
            <a:r>
              <a:rPr lang="en-US" dirty="0">
                <a:latin typeface="Helvetica" charset="0"/>
              </a:rPr>
              <a:t>Low latency, high throughput (eliminate seek/rotational delay)</a:t>
            </a:r>
          </a:p>
          <a:p>
            <a:pPr lvl="1"/>
            <a:r>
              <a:rPr lang="en-US" dirty="0">
                <a:latin typeface="Helvetica" charset="0"/>
              </a:rPr>
              <a:t>No moving parts: </a:t>
            </a:r>
          </a:p>
          <a:p>
            <a:pPr lvl="2"/>
            <a:r>
              <a:rPr lang="en-US" dirty="0">
                <a:latin typeface="Helvetica" charset="0"/>
              </a:rPr>
              <a:t>Very light weight, low power, silent, very shock insensitive</a:t>
            </a:r>
          </a:p>
          <a:p>
            <a:pPr lvl="1"/>
            <a:r>
              <a:rPr lang="en-US" dirty="0">
                <a:latin typeface="Helvetica" charset="0"/>
              </a:rPr>
              <a:t>Read at memory speeds (limited by controller and I/O bus</a:t>
            </a:r>
            <a:r>
              <a:rPr lang="en-US" dirty="0" smtClean="0">
                <a:latin typeface="Helvetica" charset="0"/>
              </a:rPr>
              <a:t>)</a:t>
            </a:r>
            <a:endParaRPr lang="en-US" dirty="0">
              <a:latin typeface="Helvetica" charset="0"/>
            </a:endParaRPr>
          </a:p>
          <a:p>
            <a:r>
              <a:rPr lang="en-US" dirty="0">
                <a:latin typeface="Helvetica" charset="0"/>
              </a:rPr>
              <a:t>Cons</a:t>
            </a:r>
          </a:p>
          <a:p>
            <a:pPr lvl="1"/>
            <a:r>
              <a:rPr lang="en-US" dirty="0">
                <a:latin typeface="Helvetica" charset="0"/>
              </a:rPr>
              <a:t>Small storage (0.1-0.5x disk)</a:t>
            </a:r>
            <a:r>
              <a:rPr lang="en-US" dirty="0" smtClean="0">
                <a:latin typeface="Helvetica" charset="0"/>
              </a:rPr>
              <a:t>, </a:t>
            </a:r>
            <a:r>
              <a:rPr lang="en-US" dirty="0">
                <a:latin typeface="Helvetica" charset="0"/>
              </a:rPr>
              <a:t>expensive (20x </a:t>
            </a:r>
            <a:r>
              <a:rPr lang="en-US" dirty="0" smtClean="0">
                <a:latin typeface="Helvetica" charset="0"/>
              </a:rPr>
              <a:t>disk  ???)</a:t>
            </a:r>
            <a:endParaRPr lang="en-US" dirty="0">
              <a:latin typeface="Helvetica" charset="0"/>
            </a:endParaRPr>
          </a:p>
          <a:p>
            <a:pPr lvl="2"/>
            <a:r>
              <a:rPr lang="en-US" dirty="0">
                <a:latin typeface="Helvetica" charset="0"/>
              </a:rPr>
              <a:t>Hybrid alternative: combine small SSD with large HDD</a:t>
            </a:r>
          </a:p>
          <a:p>
            <a:pPr lvl="1"/>
            <a:r>
              <a:rPr lang="en-US" dirty="0">
                <a:latin typeface="Helvetica" charset="0"/>
              </a:rPr>
              <a:t>Asymmetric block write performance: read </a:t>
            </a:r>
            <a:r>
              <a:rPr lang="en-US" dirty="0" err="1">
                <a:latin typeface="Helvetica" charset="0"/>
              </a:rPr>
              <a:t>pg</a:t>
            </a:r>
            <a:r>
              <a:rPr lang="en-US" dirty="0">
                <a:latin typeface="Helvetica" charset="0"/>
              </a:rPr>
              <a:t>/erase/write </a:t>
            </a:r>
            <a:r>
              <a:rPr lang="en-US" dirty="0" err="1">
                <a:latin typeface="Helvetica" charset="0"/>
              </a:rPr>
              <a:t>pg</a:t>
            </a:r>
            <a:endParaRPr lang="en-US" dirty="0">
              <a:latin typeface="Helvetica" charset="0"/>
            </a:endParaRPr>
          </a:p>
          <a:p>
            <a:pPr lvl="2"/>
            <a:r>
              <a:rPr lang="en-US" dirty="0">
                <a:latin typeface="Helvetica" charset="0"/>
              </a:rPr>
              <a:t>Controller garbage collection (GC) algorithms have major effect on performance</a:t>
            </a:r>
          </a:p>
          <a:p>
            <a:pPr lvl="1"/>
            <a:r>
              <a:rPr lang="en-US" dirty="0">
                <a:latin typeface="Helvetica" charset="0"/>
              </a:rPr>
              <a:t>Limited drive lifetime </a:t>
            </a:r>
          </a:p>
          <a:p>
            <a:pPr lvl="2"/>
            <a:r>
              <a:rPr lang="en-US" dirty="0">
                <a:latin typeface="Helvetica" charset="0"/>
              </a:rPr>
              <a:t>1-10K writes/page for MLC NAND</a:t>
            </a:r>
          </a:p>
          <a:p>
            <a:pPr lvl="2"/>
            <a:r>
              <a:rPr lang="en-US" dirty="0" err="1">
                <a:latin typeface="Helvetica" charset="0"/>
              </a:rPr>
              <a:t>Avg</a:t>
            </a:r>
            <a:r>
              <a:rPr lang="en-US" dirty="0">
                <a:latin typeface="Helvetica" charset="0"/>
              </a:rPr>
              <a:t> failure rate is 6 years, life expectancy is 9–11 </a:t>
            </a:r>
            <a:r>
              <a:rPr lang="en-US" dirty="0" smtClean="0">
                <a:latin typeface="Helvetica" charset="0"/>
              </a:rPr>
              <a:t>years</a:t>
            </a:r>
          </a:p>
          <a:p>
            <a:r>
              <a:rPr lang="en-US" dirty="0" smtClean="0">
                <a:latin typeface="Helvetica" charset="0"/>
              </a:rPr>
              <a:t>These are changing rapidly</a:t>
            </a:r>
            <a:endParaRPr lang="en-US" dirty="0">
              <a:latin typeface="Helvetica" charset="0"/>
            </a:endParaRPr>
          </a:p>
        </p:txBody>
      </p:sp>
      <p:sp>
        <p:nvSpPr>
          <p:cNvPr id="2" name="Date Placeholder 1"/>
          <p:cNvSpPr>
            <a:spLocks noGrp="1"/>
          </p:cNvSpPr>
          <p:nvPr>
            <p:ph type="dt" sz="half" idx="10"/>
          </p:nvPr>
        </p:nvSpPr>
        <p:spPr/>
        <p:txBody>
          <a:bodyPr/>
          <a:lstStyle/>
          <a:p>
            <a:r>
              <a:rPr lang="en-US" smtClean="0"/>
              <a:t>10/17/14</a:t>
            </a:r>
            <a:endParaRPr lang="en-US"/>
          </a:p>
        </p:txBody>
      </p:sp>
      <p:sp>
        <p:nvSpPr>
          <p:cNvPr id="3" name="Footer Placeholder 2"/>
          <p:cNvSpPr>
            <a:spLocks noGrp="1"/>
          </p:cNvSpPr>
          <p:nvPr>
            <p:ph type="ftr" sz="quarter" idx="11"/>
          </p:nvPr>
        </p:nvSpPr>
        <p:spPr/>
        <p:txBody>
          <a:bodyPr/>
          <a:lstStyle/>
          <a:p>
            <a:r>
              <a:rPr lang="hu-HU" smtClean="0"/>
              <a:t>cs162 fa14 L21</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34</a:t>
            </a:fld>
            <a:endParaRPr lang="en-US"/>
          </a:p>
        </p:txBody>
      </p:sp>
    </p:spTree>
    <p:extLst>
      <p:ext uri="{BB962C8B-B14F-4D97-AF65-F5344CB8AC3E}">
        <p14:creationId xmlns:p14="http://schemas.microsoft.com/office/powerpoint/2010/main" val="586967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into startup cost for I/O?</a:t>
            </a:r>
            <a:endParaRPr lang="en-US" dirty="0"/>
          </a:p>
        </p:txBody>
      </p:sp>
      <p:sp>
        <p:nvSpPr>
          <p:cNvPr id="3" name="Content Placeholder 2"/>
          <p:cNvSpPr>
            <a:spLocks noGrp="1"/>
          </p:cNvSpPr>
          <p:nvPr>
            <p:ph idx="1"/>
          </p:nvPr>
        </p:nvSpPr>
        <p:spPr/>
        <p:txBody>
          <a:bodyPr/>
          <a:lstStyle/>
          <a:p>
            <a:r>
              <a:rPr lang="en-US" dirty="0" err="1" smtClean="0"/>
              <a:t>Syscall</a:t>
            </a:r>
            <a:r>
              <a:rPr lang="en-US" dirty="0" smtClean="0"/>
              <a:t> overhead</a:t>
            </a:r>
          </a:p>
          <a:p>
            <a:r>
              <a:rPr lang="en-US" dirty="0" smtClean="0"/>
              <a:t>Operating system processing</a:t>
            </a:r>
          </a:p>
          <a:p>
            <a:r>
              <a:rPr lang="en-US" dirty="0" smtClean="0"/>
              <a:t>Controller Overhead</a:t>
            </a:r>
          </a:p>
          <a:p>
            <a:r>
              <a:rPr lang="en-US" dirty="0" smtClean="0"/>
              <a:t>Device Startup</a:t>
            </a:r>
          </a:p>
          <a:p>
            <a:pPr lvl="1"/>
            <a:r>
              <a:rPr lang="en-US" dirty="0" smtClean="0"/>
              <a:t>Mechanical latency for a disk</a:t>
            </a:r>
          </a:p>
          <a:p>
            <a:pPr lvl="1"/>
            <a:r>
              <a:rPr lang="en-US" dirty="0" smtClean="0"/>
              <a:t>Media Access + Speed of light + Routing for network</a:t>
            </a:r>
          </a:p>
          <a:p>
            <a:r>
              <a:rPr lang="en-US" dirty="0" smtClean="0"/>
              <a:t>Queuing (next week)</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35</a:t>
            </a:fld>
            <a:endParaRPr lang="en-US"/>
          </a:p>
        </p:txBody>
      </p:sp>
      <p:pic>
        <p:nvPicPr>
          <p:cNvPr id="7" name="Picture 6"/>
          <p:cNvPicPr>
            <a:picLocks noChangeAspect="1"/>
          </p:cNvPicPr>
          <p:nvPr/>
        </p:nvPicPr>
        <p:blipFill>
          <a:blip r:embed="rId2"/>
          <a:stretch>
            <a:fillRect/>
          </a:stretch>
        </p:blipFill>
        <p:spPr>
          <a:xfrm>
            <a:off x="6106757" y="1088571"/>
            <a:ext cx="2777100" cy="2253119"/>
          </a:xfrm>
          <a:prstGeom prst="rect">
            <a:avLst/>
          </a:prstGeom>
        </p:spPr>
      </p:pic>
      <p:pic>
        <p:nvPicPr>
          <p:cNvPr id="8" name="Picture 7"/>
          <p:cNvPicPr>
            <a:picLocks noChangeAspect="1"/>
          </p:cNvPicPr>
          <p:nvPr/>
        </p:nvPicPr>
        <p:blipFill>
          <a:blip r:embed="rId3"/>
          <a:stretch>
            <a:fillRect/>
          </a:stretch>
        </p:blipFill>
        <p:spPr>
          <a:xfrm>
            <a:off x="6019801" y="4472120"/>
            <a:ext cx="2794436" cy="2226171"/>
          </a:xfrm>
          <a:prstGeom prst="rect">
            <a:avLst/>
          </a:prstGeom>
        </p:spPr>
      </p:pic>
    </p:spTree>
    <p:extLst>
      <p:ext uri="{BB962C8B-B14F-4D97-AF65-F5344CB8AC3E}">
        <p14:creationId xmlns:p14="http://schemas.microsoft.com/office/powerpoint/2010/main" val="613622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43626" y="1082753"/>
            <a:ext cx="8229600" cy="5514555"/>
          </a:xfrm>
        </p:spPr>
        <p:txBody>
          <a:bodyPr>
            <a:normAutofit fontScale="77500" lnSpcReduction="20000"/>
          </a:bodyPr>
          <a:lstStyle/>
          <a:p>
            <a:r>
              <a:rPr lang="en-US" dirty="0" smtClean="0"/>
              <a:t>Drivers interface to I/O devices</a:t>
            </a:r>
          </a:p>
          <a:p>
            <a:pPr lvl="1"/>
            <a:r>
              <a:rPr lang="en-US" dirty="0" smtClean="0"/>
              <a:t>Provide clean Read/Write interface to OS above</a:t>
            </a:r>
          </a:p>
          <a:p>
            <a:pPr lvl="1"/>
            <a:r>
              <a:rPr lang="en-US" dirty="0" smtClean="0"/>
              <a:t>Manipulate devices through PIO, DMA &amp; interrupt handling</a:t>
            </a:r>
          </a:p>
          <a:p>
            <a:pPr lvl="1"/>
            <a:r>
              <a:rPr lang="en-US" dirty="0" smtClean="0"/>
              <a:t>2 types: block, character, and network</a:t>
            </a:r>
          </a:p>
          <a:p>
            <a:r>
              <a:rPr lang="en-US" dirty="0" smtClean="0"/>
              <a:t>Devices have complex protocols for interaction and performance characteristics</a:t>
            </a:r>
          </a:p>
          <a:p>
            <a:pPr lvl="1"/>
            <a:r>
              <a:rPr lang="en-US" dirty="0" smtClean="0"/>
              <a:t>Response time (Latency) = Queue + Overhead + Transfer</a:t>
            </a:r>
          </a:p>
          <a:p>
            <a:pPr lvl="2"/>
            <a:r>
              <a:rPr lang="en-US" dirty="0"/>
              <a:t>Effective BW = BW * T/(S+T</a:t>
            </a:r>
            <a:r>
              <a:rPr lang="en-US" dirty="0" smtClean="0"/>
              <a:t>)</a:t>
            </a:r>
          </a:p>
          <a:p>
            <a:pPr lvl="1"/>
            <a:r>
              <a:rPr lang="en-US" dirty="0" smtClean="0"/>
              <a:t>HDD: controller + seek + rotation + transfer</a:t>
            </a:r>
          </a:p>
          <a:p>
            <a:pPr lvl="1"/>
            <a:r>
              <a:rPr lang="en-US" dirty="0" smtClean="0"/>
              <a:t>SDD: controller + transfer (erasure &amp; wear)</a:t>
            </a:r>
          </a:p>
          <a:p>
            <a:r>
              <a:rPr lang="en-US" dirty="0" smtClean="0"/>
              <a:t>Bursts &amp; High Utilization introduce queuing delays</a:t>
            </a:r>
          </a:p>
          <a:p>
            <a:r>
              <a:rPr lang="en-US" dirty="0" smtClean="0"/>
              <a:t>Systems (e.g., file system) designed to optimize performance and reliability</a:t>
            </a:r>
          </a:p>
          <a:p>
            <a:pPr lvl="1"/>
            <a:r>
              <a:rPr lang="en-US" dirty="0" smtClean="0"/>
              <a:t>Relative to performance characteristics of underlying device</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36</a:t>
            </a:fld>
            <a:endParaRPr lang="en-US" dirty="0"/>
          </a:p>
        </p:txBody>
      </p:sp>
    </p:spTree>
    <p:extLst>
      <p:ext uri="{BB962C8B-B14F-4D97-AF65-F5344CB8AC3E}">
        <p14:creationId xmlns:p14="http://schemas.microsoft.com/office/powerpoint/2010/main" val="2341966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Recall: I/O &amp; Storage Layers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4411462" y="1070642"/>
            <a:ext cx="4433938" cy="461665"/>
          </a:xfrm>
          <a:prstGeom prst="rect">
            <a:avLst/>
          </a:prstGeom>
          <a:noFill/>
        </p:spPr>
        <p:txBody>
          <a:bodyPr wrap="none" rtlCol="0">
            <a:spAutoFit/>
          </a:bodyPr>
          <a:lstStyle/>
          <a:p>
            <a:r>
              <a:rPr lang="en-US" sz="2400" i="1" dirty="0" smtClean="0">
                <a:solidFill>
                  <a:srgbClr val="0000FF"/>
                </a:solidFill>
              </a:rPr>
              <a:t>Operations, Entities and Interface</a:t>
            </a:r>
            <a:endParaRPr lang="en-US" sz="2400" i="1" dirty="0">
              <a:solidFill>
                <a:srgbClr val="0000FF"/>
              </a:solidFill>
            </a:endParaRPr>
          </a:p>
        </p:txBody>
      </p:sp>
      <p:sp>
        <p:nvSpPr>
          <p:cNvPr id="15" name="TextBox 14"/>
          <p:cNvSpPr txBox="1"/>
          <p:nvPr/>
        </p:nvSpPr>
        <p:spPr>
          <a:xfrm>
            <a:off x="4334272" y="1834518"/>
            <a:ext cx="4052800" cy="369332"/>
          </a:xfrm>
          <a:prstGeom prst="rect">
            <a:avLst/>
          </a:prstGeom>
          <a:noFill/>
        </p:spPr>
        <p:txBody>
          <a:bodyPr wrap="none" rtlCol="0">
            <a:spAutoFit/>
          </a:bodyPr>
          <a:lstStyle/>
          <a:p>
            <a:r>
              <a:rPr lang="en-US" dirty="0" err="1"/>
              <a:t>f</a:t>
            </a:r>
            <a:r>
              <a:rPr lang="en-US" dirty="0" err="1" smtClean="0"/>
              <a:t>open</a:t>
            </a:r>
            <a:r>
              <a:rPr lang="en-US" dirty="0" smtClean="0"/>
              <a:t>, </a:t>
            </a:r>
            <a:r>
              <a:rPr lang="en-US" dirty="0" err="1" smtClean="0"/>
              <a:t>fread</a:t>
            </a:r>
            <a:r>
              <a:rPr lang="en-US" dirty="0" smtClean="0"/>
              <a:t>, </a:t>
            </a:r>
            <a:r>
              <a:rPr lang="en-US" dirty="0" err="1" smtClean="0"/>
              <a:t>fgets</a:t>
            </a:r>
            <a:r>
              <a:rPr lang="en-US" dirty="0" smtClean="0"/>
              <a:t>, …, </a:t>
            </a:r>
            <a:r>
              <a:rPr lang="en-US" dirty="0" err="1" smtClean="0"/>
              <a:t>fprintf</a:t>
            </a:r>
            <a:r>
              <a:rPr lang="en-US" dirty="0" smtClean="0"/>
              <a:t>, … on FILE *</a:t>
            </a:r>
            <a:endParaRPr lang="en-US" dirty="0"/>
          </a:p>
        </p:txBody>
      </p:sp>
      <p:cxnSp>
        <p:nvCxnSpPr>
          <p:cNvPr id="21" name="Straight Connector 20"/>
          <p:cNvCxnSpPr/>
          <p:nvPr/>
        </p:nvCxnSpPr>
        <p:spPr>
          <a:xfrm>
            <a:off x="4411462" y="2136453"/>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690803" y="2153999"/>
            <a:ext cx="3480453" cy="369332"/>
          </a:xfrm>
          <a:prstGeom prst="rect">
            <a:avLst/>
          </a:prstGeom>
          <a:solidFill>
            <a:schemeClr val="accent5">
              <a:lumMod val="20000"/>
              <a:lumOff val="80000"/>
            </a:schemeClr>
          </a:solidFill>
        </p:spPr>
        <p:txBody>
          <a:bodyPr wrap="none" rtlCol="0">
            <a:spAutoFit/>
          </a:bodyPr>
          <a:lstStyle/>
          <a:p>
            <a:r>
              <a:rPr lang="en-US" dirty="0">
                <a:solidFill>
                  <a:schemeClr val="accent6">
                    <a:lumMod val="50000"/>
                  </a:schemeClr>
                </a:solidFill>
              </a:rPr>
              <a:t>f</a:t>
            </a:r>
            <a:r>
              <a:rPr lang="en-US" dirty="0" smtClean="0">
                <a:solidFill>
                  <a:schemeClr val="accent6">
                    <a:lumMod val="50000"/>
                  </a:schemeClr>
                </a:solidFill>
              </a:rPr>
              <a:t>ormat, buffer streams, call low I/O </a:t>
            </a:r>
            <a:endParaRPr lang="en-US" dirty="0">
              <a:solidFill>
                <a:schemeClr val="accent6">
                  <a:lumMod val="50000"/>
                </a:schemeClr>
              </a:solidFill>
            </a:endParaRPr>
          </a:p>
        </p:txBody>
      </p:sp>
      <p:cxnSp>
        <p:nvCxnSpPr>
          <p:cNvPr id="26" name="Straight Connector 25"/>
          <p:cNvCxnSpPr>
            <a:stCxn id="22" idx="1"/>
            <a:endCxn id="8" idx="3"/>
          </p:cNvCxnSpPr>
          <p:nvPr/>
        </p:nvCxnSpPr>
        <p:spPr>
          <a:xfrm flipH="1">
            <a:off x="2769956" y="2338665"/>
            <a:ext cx="1920847" cy="15925"/>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295147" y="2426095"/>
            <a:ext cx="3959024" cy="369332"/>
          </a:xfrm>
          <a:prstGeom prst="rect">
            <a:avLst/>
          </a:prstGeom>
          <a:noFill/>
        </p:spPr>
        <p:txBody>
          <a:bodyPr wrap="none" rtlCol="0">
            <a:spAutoFit/>
          </a:bodyPr>
          <a:lstStyle/>
          <a:p>
            <a:r>
              <a:rPr lang="en-US" dirty="0" smtClean="0"/>
              <a:t>open, read, </a:t>
            </a:r>
            <a:r>
              <a:rPr lang="en-US" dirty="0"/>
              <a:t>w</a:t>
            </a:r>
            <a:r>
              <a:rPr lang="en-US" dirty="0" smtClean="0"/>
              <a:t>rite, close on </a:t>
            </a:r>
            <a:r>
              <a:rPr lang="en-US" dirty="0" err="1" smtClean="0"/>
              <a:t>ints</a:t>
            </a:r>
            <a:r>
              <a:rPr lang="en-US" dirty="0" smtClean="0"/>
              <a:t> &amp; void *</a:t>
            </a:r>
            <a:endParaRPr lang="en-US" dirty="0"/>
          </a:p>
        </p:txBody>
      </p:sp>
      <p:cxnSp>
        <p:nvCxnSpPr>
          <p:cNvPr id="51" name="Straight Connector 50"/>
          <p:cNvCxnSpPr/>
          <p:nvPr/>
        </p:nvCxnSpPr>
        <p:spPr>
          <a:xfrm>
            <a:off x="4361067" y="2721823"/>
            <a:ext cx="414313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639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&amp; Storage Layers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5</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4411462" y="1070642"/>
            <a:ext cx="4433938" cy="461665"/>
          </a:xfrm>
          <a:prstGeom prst="rect">
            <a:avLst/>
          </a:prstGeom>
          <a:noFill/>
        </p:spPr>
        <p:txBody>
          <a:bodyPr wrap="none" rtlCol="0">
            <a:spAutoFit/>
          </a:bodyPr>
          <a:lstStyle/>
          <a:p>
            <a:r>
              <a:rPr lang="en-US" sz="2400" i="1" dirty="0" smtClean="0">
                <a:solidFill>
                  <a:srgbClr val="0000FF"/>
                </a:solidFill>
              </a:rPr>
              <a:t>Operations, Entities and Interface</a:t>
            </a:r>
            <a:endParaRPr lang="en-US" sz="2400" i="1" dirty="0">
              <a:solidFill>
                <a:srgbClr val="0000FF"/>
              </a:solidFill>
            </a:endParaRPr>
          </a:p>
        </p:txBody>
      </p:sp>
      <p:sp>
        <p:nvSpPr>
          <p:cNvPr id="15" name="TextBox 14"/>
          <p:cNvSpPr txBox="1"/>
          <p:nvPr/>
        </p:nvSpPr>
        <p:spPr>
          <a:xfrm>
            <a:off x="4309745" y="2192511"/>
            <a:ext cx="3959024" cy="369332"/>
          </a:xfrm>
          <a:prstGeom prst="rect">
            <a:avLst/>
          </a:prstGeom>
          <a:noFill/>
        </p:spPr>
        <p:txBody>
          <a:bodyPr wrap="none" rtlCol="0">
            <a:spAutoFit/>
          </a:bodyPr>
          <a:lstStyle/>
          <a:p>
            <a:r>
              <a:rPr lang="en-US" dirty="0" smtClean="0"/>
              <a:t>open, read, </a:t>
            </a:r>
            <a:r>
              <a:rPr lang="en-US" dirty="0"/>
              <a:t>w</a:t>
            </a:r>
            <a:r>
              <a:rPr lang="en-US" dirty="0" smtClean="0"/>
              <a:t>rite, close on </a:t>
            </a:r>
            <a:r>
              <a:rPr lang="en-US" dirty="0" err="1" smtClean="0"/>
              <a:t>ints</a:t>
            </a:r>
            <a:r>
              <a:rPr lang="en-US" dirty="0" smtClean="0"/>
              <a:t> &amp; void *</a:t>
            </a:r>
            <a:endParaRPr lang="en-US" dirty="0"/>
          </a:p>
        </p:txBody>
      </p:sp>
      <p:cxnSp>
        <p:nvCxnSpPr>
          <p:cNvPr id="21" name="Straight Connector 20"/>
          <p:cNvCxnSpPr/>
          <p:nvPr/>
        </p:nvCxnSpPr>
        <p:spPr>
          <a:xfrm>
            <a:off x="4375665" y="2488239"/>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655006" y="2505785"/>
            <a:ext cx="3185487" cy="369332"/>
          </a:xfrm>
          <a:prstGeom prst="rect">
            <a:avLst/>
          </a:prstGeom>
          <a:solidFill>
            <a:srgbClr val="DBEEF4"/>
          </a:solidFill>
        </p:spPr>
        <p:txBody>
          <a:bodyPr wrap="none" rtlCol="0">
            <a:spAutoFit/>
          </a:bodyPr>
          <a:lstStyle/>
          <a:p>
            <a:r>
              <a:rPr lang="en-US" dirty="0" smtClean="0">
                <a:solidFill>
                  <a:schemeClr val="accent6">
                    <a:lumMod val="50000"/>
                  </a:schemeClr>
                </a:solidFill>
              </a:rPr>
              <a:t>Move </a:t>
            </a:r>
            <a:r>
              <a:rPr lang="en-US" dirty="0" err="1" smtClean="0">
                <a:solidFill>
                  <a:schemeClr val="accent6">
                    <a:lumMod val="50000"/>
                  </a:schemeClr>
                </a:solidFill>
              </a:rPr>
              <a:t>args</a:t>
            </a:r>
            <a:r>
              <a:rPr lang="en-US" dirty="0" smtClean="0">
                <a:solidFill>
                  <a:schemeClr val="accent6">
                    <a:lumMod val="50000"/>
                  </a:schemeClr>
                </a:solidFill>
              </a:rPr>
              <a:t> to </a:t>
            </a:r>
            <a:r>
              <a:rPr lang="en-US" dirty="0" err="1" smtClean="0">
                <a:solidFill>
                  <a:schemeClr val="accent6">
                    <a:lumMod val="50000"/>
                  </a:schemeClr>
                </a:solidFill>
              </a:rPr>
              <a:t>regs</a:t>
            </a:r>
            <a:r>
              <a:rPr lang="en-US" dirty="0" smtClean="0">
                <a:solidFill>
                  <a:schemeClr val="accent6">
                    <a:lumMod val="50000"/>
                  </a:schemeClr>
                </a:solidFill>
              </a:rPr>
              <a:t>, issue </a:t>
            </a:r>
            <a:r>
              <a:rPr lang="en-US" dirty="0" err="1" smtClean="0">
                <a:solidFill>
                  <a:schemeClr val="accent6">
                    <a:lumMod val="50000"/>
                  </a:schemeClr>
                </a:solidFill>
              </a:rPr>
              <a:t>syscalls</a:t>
            </a:r>
            <a:endParaRPr lang="en-US" dirty="0">
              <a:solidFill>
                <a:schemeClr val="accent6">
                  <a:lumMod val="50000"/>
                </a:schemeClr>
              </a:solidFill>
            </a:endParaRPr>
          </a:p>
        </p:txBody>
      </p:sp>
      <p:cxnSp>
        <p:nvCxnSpPr>
          <p:cNvPr id="26" name="Straight Connector 25"/>
          <p:cNvCxnSpPr>
            <a:stCxn id="22" idx="1"/>
            <a:endCxn id="9" idx="3"/>
          </p:cNvCxnSpPr>
          <p:nvPr/>
        </p:nvCxnSpPr>
        <p:spPr>
          <a:xfrm flipH="1">
            <a:off x="2655907" y="2690451"/>
            <a:ext cx="1999099" cy="1754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75665" y="3010908"/>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547062" y="2728741"/>
            <a:ext cx="1677976" cy="369332"/>
          </a:xfrm>
          <a:prstGeom prst="rect">
            <a:avLst/>
          </a:prstGeom>
          <a:noFill/>
        </p:spPr>
        <p:txBody>
          <a:bodyPr wrap="none" rtlCol="0">
            <a:spAutoFit/>
          </a:bodyPr>
          <a:lstStyle/>
          <a:p>
            <a:r>
              <a:rPr lang="en-US" dirty="0" smtClean="0"/>
              <a:t>EAX, EBX, … ESP</a:t>
            </a:r>
            <a:endParaRPr lang="en-US" dirty="0"/>
          </a:p>
        </p:txBody>
      </p:sp>
      <p:grpSp>
        <p:nvGrpSpPr>
          <p:cNvPr id="51" name="Group 50"/>
          <p:cNvGrpSpPr/>
          <p:nvPr/>
        </p:nvGrpSpPr>
        <p:grpSpPr>
          <a:xfrm>
            <a:off x="2419211" y="2728741"/>
            <a:ext cx="5526209" cy="2245372"/>
            <a:chOff x="2419211" y="2728741"/>
            <a:chExt cx="5526209" cy="2245372"/>
          </a:xfrm>
        </p:grpSpPr>
        <p:grpSp>
          <p:nvGrpSpPr>
            <p:cNvPr id="27" name="Group 26"/>
            <p:cNvGrpSpPr/>
            <p:nvPr/>
          </p:nvGrpSpPr>
          <p:grpSpPr>
            <a:xfrm>
              <a:off x="3148703" y="3525552"/>
              <a:ext cx="4796717" cy="1448561"/>
              <a:chOff x="165877" y="3098073"/>
              <a:chExt cx="4796717" cy="1448561"/>
            </a:xfrm>
            <a:solidFill>
              <a:srgbClr val="DBEEF4"/>
            </a:solidFill>
          </p:grpSpPr>
          <p:pic>
            <p:nvPicPr>
              <p:cNvPr id="20" name="Picture 19" descr="Screen Shot 2014-10-16 at 9.23.39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594" y="3467134"/>
                <a:ext cx="4445000" cy="1079500"/>
              </a:xfrm>
              <a:prstGeom prst="rect">
                <a:avLst/>
              </a:prstGeom>
              <a:solidFill>
                <a:srgbClr val="DBEEF4"/>
              </a:solidFill>
              <a:ln>
                <a:solidFill>
                  <a:schemeClr val="accent1"/>
                </a:solidFill>
              </a:ln>
            </p:spPr>
          </p:pic>
          <p:sp>
            <p:nvSpPr>
              <p:cNvPr id="24" name="TextBox 23"/>
              <p:cNvSpPr txBox="1"/>
              <p:nvPr/>
            </p:nvSpPr>
            <p:spPr>
              <a:xfrm>
                <a:off x="165877" y="3098073"/>
                <a:ext cx="3467792" cy="369332"/>
              </a:xfrm>
              <a:prstGeom prst="rect">
                <a:avLst/>
              </a:prstGeom>
              <a:grpFill/>
              <a:ln>
                <a:solidFill>
                  <a:schemeClr val="accent1"/>
                </a:solidFill>
              </a:ln>
            </p:spPr>
            <p:txBody>
              <a:bodyPr wrap="square" rtlCol="0">
                <a:spAutoFit/>
              </a:bodyPr>
              <a:lstStyle/>
              <a:p>
                <a:r>
                  <a:rPr lang="en-US" dirty="0"/>
                  <a:t>p</a:t>
                </a:r>
                <a:r>
                  <a:rPr lang="en-US" dirty="0" smtClean="0"/>
                  <a:t>intos/</a:t>
                </a:r>
                <a:r>
                  <a:rPr lang="en-US" dirty="0" err="1" smtClean="0"/>
                  <a:t>src</a:t>
                </a:r>
                <a:r>
                  <a:rPr lang="en-US" dirty="0" smtClean="0"/>
                  <a:t>/lib/user/</a:t>
                </a:r>
                <a:r>
                  <a:rPr lang="en-US" dirty="0" err="1" smtClean="0"/>
                  <a:t>syscall.c</a:t>
                </a:r>
                <a:endParaRPr lang="en-US" dirty="0"/>
              </a:p>
            </p:txBody>
          </p:sp>
        </p:grpSp>
        <p:cxnSp>
          <p:nvCxnSpPr>
            <p:cNvPr id="50" name="Straight Connector 49"/>
            <p:cNvCxnSpPr/>
            <p:nvPr/>
          </p:nvCxnSpPr>
          <p:spPr>
            <a:xfrm>
              <a:off x="2419211" y="2728741"/>
              <a:ext cx="729492" cy="796811"/>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0807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&amp; Storage Layers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6</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4411462" y="1070642"/>
            <a:ext cx="4433938" cy="461665"/>
          </a:xfrm>
          <a:prstGeom prst="rect">
            <a:avLst/>
          </a:prstGeom>
          <a:noFill/>
        </p:spPr>
        <p:txBody>
          <a:bodyPr wrap="none" rtlCol="0">
            <a:spAutoFit/>
          </a:bodyPr>
          <a:lstStyle/>
          <a:p>
            <a:r>
              <a:rPr lang="en-US" sz="2400" i="1" dirty="0" smtClean="0">
                <a:solidFill>
                  <a:srgbClr val="0000FF"/>
                </a:solidFill>
              </a:rPr>
              <a:t>Operations, Entities and Interface</a:t>
            </a:r>
            <a:endParaRPr lang="en-US" sz="2400" i="1" dirty="0">
              <a:solidFill>
                <a:srgbClr val="0000FF"/>
              </a:solidFill>
            </a:endParaRPr>
          </a:p>
        </p:txBody>
      </p:sp>
      <p:cxnSp>
        <p:nvCxnSpPr>
          <p:cNvPr id="21" name="Straight Connector 20"/>
          <p:cNvCxnSpPr/>
          <p:nvPr/>
        </p:nvCxnSpPr>
        <p:spPr>
          <a:xfrm>
            <a:off x="4375665" y="2806522"/>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56796" y="2892663"/>
            <a:ext cx="3711272" cy="369332"/>
          </a:xfrm>
          <a:prstGeom prst="rect">
            <a:avLst/>
          </a:prstGeom>
          <a:solidFill>
            <a:srgbClr val="DBEEF4"/>
          </a:solidFill>
        </p:spPr>
        <p:txBody>
          <a:bodyPr wrap="none" rtlCol="0">
            <a:spAutoFit/>
          </a:bodyPr>
          <a:lstStyle/>
          <a:p>
            <a:r>
              <a:rPr lang="en-US" dirty="0" err="1" smtClean="0">
                <a:solidFill>
                  <a:schemeClr val="accent6">
                    <a:lumMod val="50000"/>
                  </a:schemeClr>
                </a:solidFill>
              </a:rPr>
              <a:t>Regs</a:t>
            </a:r>
            <a:r>
              <a:rPr lang="en-US" dirty="0" smtClean="0">
                <a:solidFill>
                  <a:schemeClr val="accent6">
                    <a:lumMod val="50000"/>
                  </a:schemeClr>
                </a:solidFill>
              </a:rPr>
              <a:t> =&gt; </a:t>
            </a:r>
            <a:r>
              <a:rPr lang="en-US" dirty="0" err="1" smtClean="0">
                <a:solidFill>
                  <a:schemeClr val="accent6">
                    <a:lumMod val="50000"/>
                  </a:schemeClr>
                </a:solidFill>
              </a:rPr>
              <a:t>Args</a:t>
            </a:r>
            <a:r>
              <a:rPr lang="en-US" dirty="0" smtClean="0">
                <a:solidFill>
                  <a:schemeClr val="accent6">
                    <a:lumMod val="50000"/>
                  </a:schemeClr>
                </a:solidFill>
              </a:rPr>
              <a:t>, Dispatch call to Handler</a:t>
            </a:r>
            <a:endParaRPr lang="en-US" dirty="0">
              <a:solidFill>
                <a:schemeClr val="accent6">
                  <a:lumMod val="50000"/>
                </a:schemeClr>
              </a:solidFill>
            </a:endParaRPr>
          </a:p>
        </p:txBody>
      </p:sp>
      <p:cxnSp>
        <p:nvCxnSpPr>
          <p:cNvPr id="26" name="Straight Connector 25"/>
          <p:cNvCxnSpPr/>
          <p:nvPr/>
        </p:nvCxnSpPr>
        <p:spPr>
          <a:xfrm flipH="1">
            <a:off x="2310170" y="3055433"/>
            <a:ext cx="2481242" cy="1754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547062" y="2611949"/>
            <a:ext cx="1677976" cy="369332"/>
          </a:xfrm>
          <a:prstGeom prst="rect">
            <a:avLst/>
          </a:prstGeom>
          <a:noFill/>
        </p:spPr>
        <p:txBody>
          <a:bodyPr wrap="none" rtlCol="0">
            <a:spAutoFit/>
          </a:bodyPr>
          <a:lstStyle/>
          <a:p>
            <a:r>
              <a:rPr lang="en-US" dirty="0" smtClean="0"/>
              <a:t>EAX, EBX, … ESP</a:t>
            </a:r>
            <a:endParaRPr lang="en-US" dirty="0"/>
          </a:p>
        </p:txBody>
      </p:sp>
      <p:sp>
        <p:nvSpPr>
          <p:cNvPr id="49" name="TextBox 48"/>
          <p:cNvSpPr txBox="1"/>
          <p:nvPr/>
        </p:nvSpPr>
        <p:spPr>
          <a:xfrm>
            <a:off x="4404861" y="3192033"/>
            <a:ext cx="4510069" cy="369332"/>
          </a:xfrm>
          <a:prstGeom prst="rect">
            <a:avLst/>
          </a:prstGeom>
          <a:noFill/>
        </p:spPr>
        <p:txBody>
          <a:bodyPr wrap="none" rtlCol="0">
            <a:spAutoFit/>
          </a:bodyPr>
          <a:lstStyle/>
          <a:p>
            <a:r>
              <a:rPr lang="en-US" dirty="0" err="1"/>
              <a:t>f</a:t>
            </a:r>
            <a:r>
              <a:rPr lang="en-US" dirty="0" err="1" smtClean="0"/>
              <a:t>ile_open</a:t>
            </a:r>
            <a:r>
              <a:rPr lang="en-US" dirty="0" smtClean="0"/>
              <a:t>, </a:t>
            </a:r>
            <a:r>
              <a:rPr lang="en-US" dirty="0" err="1" smtClean="0"/>
              <a:t>file_read</a:t>
            </a:r>
            <a:r>
              <a:rPr lang="en-US" dirty="0" smtClean="0"/>
              <a:t>, … on </a:t>
            </a:r>
            <a:r>
              <a:rPr lang="en-US" b="1" dirty="0" err="1" smtClean="0">
                <a:solidFill>
                  <a:srgbClr val="0000FF"/>
                </a:solidFill>
              </a:rPr>
              <a:t>struct</a:t>
            </a:r>
            <a:r>
              <a:rPr lang="en-US" b="1" dirty="0" smtClean="0">
                <a:solidFill>
                  <a:srgbClr val="0000FF"/>
                </a:solidFill>
              </a:rPr>
              <a:t> file * </a:t>
            </a:r>
            <a:r>
              <a:rPr lang="en-US" dirty="0" smtClean="0"/>
              <a:t>&amp; void *</a:t>
            </a:r>
            <a:endParaRPr lang="en-US" dirty="0"/>
          </a:p>
        </p:txBody>
      </p:sp>
      <p:cxnSp>
        <p:nvCxnSpPr>
          <p:cNvPr id="50" name="Straight Connector 49"/>
          <p:cNvCxnSpPr/>
          <p:nvPr/>
        </p:nvCxnSpPr>
        <p:spPr>
          <a:xfrm>
            <a:off x="4543668" y="3546766"/>
            <a:ext cx="414313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188672" y="3362074"/>
            <a:ext cx="7048500" cy="2293995"/>
            <a:chOff x="188672" y="3362074"/>
            <a:chExt cx="7048500" cy="2293995"/>
          </a:xfrm>
        </p:grpSpPr>
        <p:grpSp>
          <p:nvGrpSpPr>
            <p:cNvPr id="24" name="Group 23"/>
            <p:cNvGrpSpPr/>
            <p:nvPr/>
          </p:nvGrpSpPr>
          <p:grpSpPr>
            <a:xfrm>
              <a:off x="188672" y="3775437"/>
              <a:ext cx="7048500" cy="1880632"/>
              <a:chOff x="188672" y="3482381"/>
              <a:chExt cx="7048500" cy="1880632"/>
            </a:xfrm>
            <a:solidFill>
              <a:srgbClr val="DBEEF4"/>
            </a:solidFill>
          </p:grpSpPr>
          <p:pic>
            <p:nvPicPr>
              <p:cNvPr id="19" name="Picture 18" descr="Screen Shot 2014-10-16 at 9.33.0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672" y="3851713"/>
                <a:ext cx="7048500" cy="1511300"/>
              </a:xfrm>
              <a:prstGeom prst="rect">
                <a:avLst/>
              </a:prstGeom>
              <a:grpFill/>
              <a:ln>
                <a:solidFill>
                  <a:srgbClr val="4F81BD"/>
                </a:solidFill>
              </a:ln>
            </p:spPr>
          </p:pic>
          <p:sp>
            <p:nvSpPr>
              <p:cNvPr id="20" name="TextBox 19"/>
              <p:cNvSpPr txBox="1"/>
              <p:nvPr/>
            </p:nvSpPr>
            <p:spPr>
              <a:xfrm>
                <a:off x="237173" y="3482381"/>
                <a:ext cx="2378476" cy="369332"/>
              </a:xfrm>
              <a:prstGeom prst="rect">
                <a:avLst/>
              </a:prstGeom>
              <a:grpFill/>
              <a:ln>
                <a:solidFill>
                  <a:srgbClr val="4F81BD"/>
                </a:solidFill>
              </a:ln>
            </p:spPr>
            <p:txBody>
              <a:bodyPr wrap="none" rtlCol="0">
                <a:spAutoFit/>
              </a:bodyPr>
              <a:lstStyle/>
              <a:p>
                <a:r>
                  <a:rPr lang="en-US" dirty="0" smtClean="0"/>
                  <a:t> pintos/</a:t>
                </a:r>
                <a:r>
                  <a:rPr lang="en-US" dirty="0" err="1" smtClean="0"/>
                  <a:t>src</a:t>
                </a:r>
                <a:r>
                  <a:rPr lang="en-US" dirty="0" smtClean="0"/>
                  <a:t>/</a:t>
                </a:r>
                <a:r>
                  <a:rPr lang="en-US" dirty="0" err="1" smtClean="0"/>
                  <a:t>filesys</a:t>
                </a:r>
                <a:r>
                  <a:rPr lang="en-US" dirty="0" smtClean="0"/>
                  <a:t>/</a:t>
                </a:r>
                <a:r>
                  <a:rPr lang="en-US" dirty="0" err="1" smtClean="0"/>
                  <a:t>file.c</a:t>
                </a:r>
                <a:endParaRPr lang="en-US" dirty="0"/>
              </a:p>
            </p:txBody>
          </p:sp>
        </p:grpSp>
        <p:cxnSp>
          <p:nvCxnSpPr>
            <p:cNvPr id="31" name="Straight Connector 30"/>
            <p:cNvCxnSpPr/>
            <p:nvPr/>
          </p:nvCxnSpPr>
          <p:spPr>
            <a:xfrm flipH="1">
              <a:off x="188672" y="3362074"/>
              <a:ext cx="1319034" cy="413363"/>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52" name="Right Arrow 51"/>
          <p:cNvSpPr/>
          <p:nvPr/>
        </p:nvSpPr>
        <p:spPr>
          <a:xfrm>
            <a:off x="460231" y="2834267"/>
            <a:ext cx="1002043" cy="4694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a:t>
            </a:r>
            <a:r>
              <a:rPr lang="en-US" dirty="0" smtClean="0"/>
              <a:t> 2</a:t>
            </a:r>
            <a:endParaRPr lang="en-US" dirty="0"/>
          </a:p>
        </p:txBody>
      </p:sp>
    </p:spTree>
    <p:extLst>
      <p:ext uri="{BB962C8B-B14F-4D97-AF65-F5344CB8AC3E}">
        <p14:creationId xmlns:p14="http://schemas.microsoft.com/office/powerpoint/2010/main" val="3793759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&amp; Storage Layers</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7</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4411462" y="1070642"/>
            <a:ext cx="4433938" cy="461665"/>
          </a:xfrm>
          <a:prstGeom prst="rect">
            <a:avLst/>
          </a:prstGeom>
          <a:noFill/>
        </p:spPr>
        <p:txBody>
          <a:bodyPr wrap="none" rtlCol="0">
            <a:spAutoFit/>
          </a:bodyPr>
          <a:lstStyle/>
          <a:p>
            <a:r>
              <a:rPr lang="en-US" sz="2400" i="1" dirty="0" smtClean="0">
                <a:solidFill>
                  <a:srgbClr val="0000FF"/>
                </a:solidFill>
              </a:rPr>
              <a:t>Operations, Entities and Interface</a:t>
            </a:r>
            <a:endParaRPr lang="en-US" sz="2400" i="1" dirty="0">
              <a:solidFill>
                <a:srgbClr val="0000FF"/>
              </a:solidFill>
            </a:endParaRPr>
          </a:p>
        </p:txBody>
      </p:sp>
      <p:cxnSp>
        <p:nvCxnSpPr>
          <p:cNvPr id="26" name="Straight Connector 25"/>
          <p:cNvCxnSpPr/>
          <p:nvPr/>
        </p:nvCxnSpPr>
        <p:spPr>
          <a:xfrm flipH="1">
            <a:off x="2568659" y="3537208"/>
            <a:ext cx="2086347" cy="1754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58773" y="3866418"/>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404861" y="3031444"/>
            <a:ext cx="4510069" cy="369332"/>
          </a:xfrm>
          <a:prstGeom prst="rect">
            <a:avLst/>
          </a:prstGeom>
          <a:noFill/>
        </p:spPr>
        <p:txBody>
          <a:bodyPr wrap="none" rtlCol="0">
            <a:spAutoFit/>
          </a:bodyPr>
          <a:lstStyle/>
          <a:p>
            <a:r>
              <a:rPr lang="en-US" dirty="0" err="1"/>
              <a:t>f</a:t>
            </a:r>
            <a:r>
              <a:rPr lang="en-US" dirty="0" err="1" smtClean="0"/>
              <a:t>ile_open</a:t>
            </a:r>
            <a:r>
              <a:rPr lang="en-US" dirty="0" smtClean="0"/>
              <a:t>, </a:t>
            </a:r>
            <a:r>
              <a:rPr lang="en-US" dirty="0" err="1" smtClean="0"/>
              <a:t>file_read</a:t>
            </a:r>
            <a:r>
              <a:rPr lang="en-US" dirty="0" smtClean="0"/>
              <a:t>, … on </a:t>
            </a:r>
            <a:r>
              <a:rPr lang="en-US" b="1" dirty="0" err="1" smtClean="0">
                <a:solidFill>
                  <a:srgbClr val="0000FF"/>
                </a:solidFill>
              </a:rPr>
              <a:t>struct</a:t>
            </a:r>
            <a:r>
              <a:rPr lang="en-US" b="1" dirty="0" smtClean="0">
                <a:solidFill>
                  <a:srgbClr val="0000FF"/>
                </a:solidFill>
              </a:rPr>
              <a:t> file * </a:t>
            </a:r>
            <a:r>
              <a:rPr lang="en-US" dirty="0" smtClean="0"/>
              <a:t>&amp; void *</a:t>
            </a:r>
            <a:endParaRPr lang="en-US" dirty="0"/>
          </a:p>
        </p:txBody>
      </p:sp>
      <p:cxnSp>
        <p:nvCxnSpPr>
          <p:cNvPr id="50" name="Straight Connector 49"/>
          <p:cNvCxnSpPr/>
          <p:nvPr/>
        </p:nvCxnSpPr>
        <p:spPr>
          <a:xfrm>
            <a:off x="4543668" y="3386177"/>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a:spLocks noChangeAspect="1"/>
          </p:cNvSpPr>
          <p:nvPr/>
        </p:nvSpPr>
        <p:spPr>
          <a:xfrm>
            <a:off x="5606190" y="3300756"/>
            <a:ext cx="2151488" cy="58477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b="1" i="1" cap="none" spc="0" dirty="0" smtClean="0">
                <a:ln w="12700">
                  <a:noFill/>
                  <a:prstDash val="solid"/>
                </a:ln>
                <a:solidFill>
                  <a:srgbClr val="FF6600"/>
                </a:solidFill>
                <a:effectLst>
                  <a:outerShdw blurRad="41275" dist="20320" dir="1800000" algn="tl" rotWithShape="0">
                    <a:srgbClr val="000000">
                      <a:alpha val="40000"/>
                    </a:srgbClr>
                  </a:outerShdw>
                </a:effectLst>
              </a:rPr>
              <a:t>Next Week</a:t>
            </a:r>
            <a:endParaRPr lang="en-US" sz="3200" b="1" i="1" cap="none" spc="0" dirty="0">
              <a:ln w="12700">
                <a:noFill/>
                <a:prstDash val="solid"/>
              </a:ln>
              <a:solidFill>
                <a:srgbClr val="FF66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1853638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&amp; Storage Layers – Today </a:t>
            </a:r>
            <a:endParaRPr lang="en-US" dirty="0"/>
          </a:p>
        </p:txBody>
      </p:sp>
      <p:sp>
        <p:nvSpPr>
          <p:cNvPr id="4" name="Date Placeholder 3"/>
          <p:cNvSpPr>
            <a:spLocks noGrp="1"/>
          </p:cNvSpPr>
          <p:nvPr>
            <p:ph type="dt" sz="half" idx="10"/>
          </p:nvPr>
        </p:nvSpPr>
        <p:spPr/>
        <p:txBody>
          <a:bodyPr/>
          <a:lstStyle/>
          <a:p>
            <a:r>
              <a:rPr lang="en-US" smtClean="0"/>
              <a:t>10/17/14</a:t>
            </a:r>
            <a:endParaRPr lang="en-US"/>
          </a:p>
        </p:txBody>
      </p:sp>
      <p:sp>
        <p:nvSpPr>
          <p:cNvPr id="5" name="Footer Placeholder 4"/>
          <p:cNvSpPr>
            <a:spLocks noGrp="1"/>
          </p:cNvSpPr>
          <p:nvPr>
            <p:ph type="ftr" sz="quarter" idx="11"/>
          </p:nvPr>
        </p:nvSpPr>
        <p:spPr/>
        <p:txBody>
          <a:bodyPr/>
          <a:lstStyle/>
          <a:p>
            <a:r>
              <a:rPr lang="hu-HU" smtClean="0"/>
              <a:t>cs162 fa14 L21</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8</a:t>
            </a:fld>
            <a:endParaRPr lang="en-US"/>
          </a:p>
        </p:txBody>
      </p:sp>
      <p:sp>
        <p:nvSpPr>
          <p:cNvPr id="7" name="TextBox 6"/>
          <p:cNvSpPr txBox="1"/>
          <p:nvPr/>
        </p:nvSpPr>
        <p:spPr>
          <a:xfrm>
            <a:off x="1177486" y="2136453"/>
            <a:ext cx="1499892" cy="369332"/>
          </a:xfrm>
          <a:prstGeom prst="rect">
            <a:avLst/>
          </a:prstGeom>
          <a:noFill/>
        </p:spPr>
        <p:txBody>
          <a:bodyPr wrap="none" rtlCol="0">
            <a:spAutoFit/>
          </a:bodyPr>
          <a:lstStyle/>
          <a:p>
            <a:r>
              <a:rPr lang="en-US" dirty="0" smtClean="0"/>
              <a:t>High Level I/O </a:t>
            </a:r>
            <a:endParaRPr lang="en-US" dirty="0"/>
          </a:p>
        </p:txBody>
      </p:sp>
      <p:sp>
        <p:nvSpPr>
          <p:cNvPr id="8" name="Rectangle 7"/>
          <p:cNvSpPr/>
          <p:nvPr/>
        </p:nvSpPr>
        <p:spPr>
          <a:xfrm>
            <a:off x="1084908" y="213645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98958" y="2523331"/>
            <a:ext cx="1456949" cy="369332"/>
          </a:xfrm>
          <a:prstGeom prst="rect">
            <a:avLst/>
          </a:prstGeom>
          <a:noFill/>
        </p:spPr>
        <p:txBody>
          <a:bodyPr wrap="none" rtlCol="0">
            <a:spAutoFit/>
          </a:bodyPr>
          <a:lstStyle/>
          <a:p>
            <a:r>
              <a:rPr lang="en-US" dirty="0" smtClean="0"/>
              <a:t>Low Level I/O </a:t>
            </a:r>
            <a:endParaRPr lang="en-US" dirty="0"/>
          </a:p>
        </p:txBody>
      </p:sp>
      <p:sp>
        <p:nvSpPr>
          <p:cNvPr id="10" name="Rectangle 9"/>
          <p:cNvSpPr/>
          <p:nvPr/>
        </p:nvSpPr>
        <p:spPr>
          <a:xfrm>
            <a:off x="1239216" y="260089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95951" y="2869631"/>
            <a:ext cx="662962" cy="307777"/>
          </a:xfrm>
          <a:prstGeom prst="rect">
            <a:avLst/>
          </a:prstGeom>
          <a:noFill/>
        </p:spPr>
        <p:txBody>
          <a:bodyPr wrap="none" rtlCol="0">
            <a:spAutoFit/>
          </a:bodyPr>
          <a:lstStyle/>
          <a:p>
            <a:r>
              <a:rPr lang="en-US" sz="1400" dirty="0" err="1" smtClean="0"/>
              <a:t>Syscall</a:t>
            </a:r>
            <a:endParaRPr lang="en-US" dirty="0"/>
          </a:p>
        </p:txBody>
      </p:sp>
      <p:sp>
        <p:nvSpPr>
          <p:cNvPr id="12" name="Rectangle 11"/>
          <p:cNvSpPr/>
          <p:nvPr/>
        </p:nvSpPr>
        <p:spPr>
          <a:xfrm>
            <a:off x="1592984" y="286963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6879" y="3352583"/>
            <a:ext cx="1241107" cy="369332"/>
          </a:xfrm>
          <a:prstGeom prst="rect">
            <a:avLst/>
          </a:prstGeom>
          <a:noFill/>
        </p:spPr>
        <p:txBody>
          <a:bodyPr wrap="none" rtlCol="0">
            <a:spAutoFit/>
          </a:bodyPr>
          <a:lstStyle/>
          <a:p>
            <a:r>
              <a:rPr lang="en-US" dirty="0" smtClean="0"/>
              <a:t>File System</a:t>
            </a:r>
            <a:endParaRPr lang="en-US" dirty="0"/>
          </a:p>
        </p:txBody>
      </p:sp>
      <p:sp>
        <p:nvSpPr>
          <p:cNvPr id="14" name="Rectangle 13"/>
          <p:cNvSpPr/>
          <p:nvPr/>
        </p:nvSpPr>
        <p:spPr>
          <a:xfrm>
            <a:off x="1286205" y="324593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7264" y="3866418"/>
            <a:ext cx="1112053" cy="369332"/>
          </a:xfrm>
          <a:prstGeom prst="rect">
            <a:avLst/>
          </a:prstGeom>
          <a:noFill/>
        </p:spPr>
        <p:txBody>
          <a:bodyPr wrap="none" rtlCol="0">
            <a:spAutoFit/>
          </a:bodyPr>
          <a:lstStyle/>
          <a:p>
            <a:r>
              <a:rPr lang="en-US" dirty="0" smtClean="0"/>
              <a:t>I/O Driver</a:t>
            </a:r>
            <a:endParaRPr lang="en-US" dirty="0"/>
          </a:p>
        </p:txBody>
      </p:sp>
      <p:sp>
        <p:nvSpPr>
          <p:cNvPr id="18" name="Rectangle 17"/>
          <p:cNvSpPr/>
          <p:nvPr/>
        </p:nvSpPr>
        <p:spPr>
          <a:xfrm>
            <a:off x="1084908" y="389278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699601" y="442859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852001" y="424983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299923" y="442859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176602" y="460736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557501" y="460736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9" idx="3"/>
            <a:endCxn id="30" idx="2"/>
          </p:cNvCxnSpPr>
          <p:nvPr/>
        </p:nvCxnSpPr>
        <p:spPr>
          <a:xfrm>
            <a:off x="2419211" y="470490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401070" y="441227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507706" y="42335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919288" y="1634882"/>
            <a:ext cx="2111125" cy="369332"/>
          </a:xfrm>
          <a:prstGeom prst="rect">
            <a:avLst/>
          </a:prstGeom>
          <a:noFill/>
        </p:spPr>
        <p:txBody>
          <a:bodyPr wrap="none" rtlCol="0">
            <a:spAutoFit/>
          </a:bodyPr>
          <a:lstStyle/>
          <a:p>
            <a:r>
              <a:rPr lang="en-US" dirty="0" smtClean="0">
                <a:solidFill>
                  <a:srgbClr val="FF0000"/>
                </a:solidFill>
              </a:rPr>
              <a:t>Application / Service</a:t>
            </a:r>
            <a:endParaRPr lang="en-US" dirty="0">
              <a:solidFill>
                <a:srgbClr val="FF0000"/>
              </a:solidFill>
            </a:endParaRPr>
          </a:p>
        </p:txBody>
      </p:sp>
      <p:sp>
        <p:nvSpPr>
          <p:cNvPr id="36" name="TextBox 35"/>
          <p:cNvSpPr txBox="1"/>
          <p:nvPr/>
        </p:nvSpPr>
        <p:spPr>
          <a:xfrm>
            <a:off x="3320508" y="1951786"/>
            <a:ext cx="988760" cy="369332"/>
          </a:xfrm>
          <a:prstGeom prst="rect">
            <a:avLst/>
          </a:prstGeom>
          <a:noFill/>
        </p:spPr>
        <p:txBody>
          <a:bodyPr wrap="none" rtlCol="0">
            <a:spAutoFit/>
          </a:bodyPr>
          <a:lstStyle/>
          <a:p>
            <a:r>
              <a:rPr lang="en-US" i="1" dirty="0" smtClean="0">
                <a:solidFill>
                  <a:srgbClr val="3366FF"/>
                </a:solidFill>
              </a:rPr>
              <a:t>streams</a:t>
            </a:r>
            <a:endParaRPr lang="en-US" i="1" dirty="0">
              <a:solidFill>
                <a:srgbClr val="3366FF"/>
              </a:solidFill>
            </a:endParaRPr>
          </a:p>
        </p:txBody>
      </p:sp>
      <p:sp>
        <p:nvSpPr>
          <p:cNvPr id="37" name="TextBox 36"/>
          <p:cNvSpPr txBox="1"/>
          <p:nvPr/>
        </p:nvSpPr>
        <p:spPr>
          <a:xfrm>
            <a:off x="3320508" y="2416225"/>
            <a:ext cx="968923" cy="369332"/>
          </a:xfrm>
          <a:prstGeom prst="rect">
            <a:avLst/>
          </a:prstGeom>
          <a:noFill/>
        </p:spPr>
        <p:txBody>
          <a:bodyPr wrap="none" rtlCol="0">
            <a:spAutoFit/>
          </a:bodyPr>
          <a:lstStyle/>
          <a:p>
            <a:r>
              <a:rPr lang="en-US" i="1" dirty="0" smtClean="0">
                <a:solidFill>
                  <a:srgbClr val="3366FF"/>
                </a:solidFill>
              </a:rPr>
              <a:t>handles</a:t>
            </a:r>
            <a:endParaRPr lang="en-US" i="1" dirty="0">
              <a:solidFill>
                <a:srgbClr val="3366FF"/>
              </a:solidFill>
            </a:endParaRPr>
          </a:p>
        </p:txBody>
      </p:sp>
      <p:sp>
        <p:nvSpPr>
          <p:cNvPr id="38" name="TextBox 37"/>
          <p:cNvSpPr txBox="1"/>
          <p:nvPr/>
        </p:nvSpPr>
        <p:spPr>
          <a:xfrm>
            <a:off x="3320508" y="2825813"/>
            <a:ext cx="1048497" cy="369332"/>
          </a:xfrm>
          <a:prstGeom prst="rect">
            <a:avLst/>
          </a:prstGeom>
          <a:noFill/>
        </p:spPr>
        <p:txBody>
          <a:bodyPr wrap="none" rtlCol="0">
            <a:spAutoFit/>
          </a:bodyPr>
          <a:lstStyle/>
          <a:p>
            <a:r>
              <a:rPr lang="en-US" i="1" dirty="0" smtClean="0">
                <a:solidFill>
                  <a:srgbClr val="3366FF"/>
                </a:solidFill>
              </a:rPr>
              <a:t>registers</a:t>
            </a:r>
            <a:endParaRPr lang="en-US" i="1" dirty="0">
              <a:solidFill>
                <a:srgbClr val="3366FF"/>
              </a:solidFill>
            </a:endParaRPr>
          </a:p>
        </p:txBody>
      </p:sp>
      <p:sp>
        <p:nvSpPr>
          <p:cNvPr id="39" name="TextBox 38"/>
          <p:cNvSpPr txBox="1"/>
          <p:nvPr/>
        </p:nvSpPr>
        <p:spPr>
          <a:xfrm>
            <a:off x="3320508" y="3362074"/>
            <a:ext cx="1271439" cy="369332"/>
          </a:xfrm>
          <a:prstGeom prst="rect">
            <a:avLst/>
          </a:prstGeom>
          <a:noFill/>
        </p:spPr>
        <p:txBody>
          <a:bodyPr wrap="none" rtlCol="0">
            <a:spAutoFit/>
          </a:bodyPr>
          <a:lstStyle/>
          <a:p>
            <a:r>
              <a:rPr lang="en-US" i="1" dirty="0" smtClean="0">
                <a:solidFill>
                  <a:srgbClr val="3366FF"/>
                </a:solidFill>
              </a:rPr>
              <a:t>descriptors</a:t>
            </a:r>
            <a:endParaRPr lang="en-US" i="1" dirty="0">
              <a:solidFill>
                <a:srgbClr val="3366FF"/>
              </a:solidFill>
            </a:endParaRPr>
          </a:p>
        </p:txBody>
      </p:sp>
      <p:sp>
        <p:nvSpPr>
          <p:cNvPr id="40" name="TextBox 39"/>
          <p:cNvSpPr txBox="1"/>
          <p:nvPr/>
        </p:nvSpPr>
        <p:spPr>
          <a:xfrm>
            <a:off x="3320508" y="3894053"/>
            <a:ext cx="3129032" cy="369332"/>
          </a:xfrm>
          <a:prstGeom prst="rect">
            <a:avLst/>
          </a:prstGeom>
          <a:noFill/>
        </p:spPr>
        <p:txBody>
          <a:bodyPr wrap="none" rtlCol="0">
            <a:spAutoFit/>
          </a:bodyPr>
          <a:lstStyle/>
          <a:p>
            <a:r>
              <a:rPr lang="en-US" i="1" dirty="0" smtClean="0">
                <a:solidFill>
                  <a:srgbClr val="3366FF"/>
                </a:solidFill>
              </a:rPr>
              <a:t>Commands and Data Transfers</a:t>
            </a:r>
            <a:endParaRPr lang="en-US" i="1" dirty="0">
              <a:solidFill>
                <a:srgbClr val="3366FF"/>
              </a:solidFill>
            </a:endParaRPr>
          </a:p>
        </p:txBody>
      </p:sp>
      <p:sp>
        <p:nvSpPr>
          <p:cNvPr id="41" name="TextBox 40"/>
          <p:cNvSpPr txBox="1"/>
          <p:nvPr/>
        </p:nvSpPr>
        <p:spPr>
          <a:xfrm>
            <a:off x="3359022" y="4433116"/>
            <a:ext cx="3027028" cy="369332"/>
          </a:xfrm>
          <a:prstGeom prst="rect">
            <a:avLst/>
          </a:prstGeom>
          <a:noFill/>
        </p:spPr>
        <p:txBody>
          <a:bodyPr wrap="none" rtlCol="0">
            <a:spAutoFit/>
          </a:bodyPr>
          <a:lstStyle/>
          <a:p>
            <a:r>
              <a:rPr lang="en-US" i="1" dirty="0" smtClean="0">
                <a:solidFill>
                  <a:srgbClr val="3366FF"/>
                </a:solidFill>
              </a:rPr>
              <a:t>Disks, Flash, Controllers, DMA</a:t>
            </a:r>
            <a:endParaRPr lang="en-US" i="1" dirty="0">
              <a:solidFill>
                <a:srgbClr val="3366FF"/>
              </a:solidFill>
            </a:endParaRPr>
          </a:p>
        </p:txBody>
      </p:sp>
      <p:pic>
        <p:nvPicPr>
          <p:cNvPr id="42" name="Picture 41"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412" y="4892926"/>
            <a:ext cx="903312" cy="736435"/>
          </a:xfrm>
          <a:prstGeom prst="rect">
            <a:avLst/>
          </a:prstGeom>
        </p:spPr>
      </p:pic>
      <p:pic>
        <p:nvPicPr>
          <p:cNvPr id="43" name="Picture 4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76" y="4892926"/>
            <a:ext cx="1757619" cy="1206336"/>
          </a:xfrm>
          <a:prstGeom prst="rect">
            <a:avLst/>
          </a:prstGeom>
        </p:spPr>
      </p:pic>
      <p:pic>
        <p:nvPicPr>
          <p:cNvPr id="44" name="Picture 43" descr="imag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922" y="5265458"/>
            <a:ext cx="942084" cy="727806"/>
          </a:xfrm>
          <a:prstGeom prst="rect">
            <a:avLst/>
          </a:prstGeom>
        </p:spPr>
      </p:pic>
      <p:pic>
        <p:nvPicPr>
          <p:cNvPr id="45" name="Picture 44" descr="imag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828" y="5559766"/>
            <a:ext cx="1388686" cy="672780"/>
          </a:xfrm>
          <a:prstGeom prst="rect">
            <a:avLst/>
          </a:prstGeom>
        </p:spPr>
      </p:pic>
      <p:pic>
        <p:nvPicPr>
          <p:cNvPr id="46" name="Picture 4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9299" y="5106435"/>
            <a:ext cx="886829" cy="886829"/>
          </a:xfrm>
          <a:prstGeom prst="rect">
            <a:avLst/>
          </a:prstGeom>
        </p:spPr>
      </p:pic>
      <p:pic>
        <p:nvPicPr>
          <p:cNvPr id="47" name="Picture 46"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6000" y="5106117"/>
            <a:ext cx="1265440" cy="907297"/>
          </a:xfrm>
          <a:prstGeom prst="rect">
            <a:avLst/>
          </a:prstGeom>
        </p:spPr>
      </p:pic>
      <p:sp>
        <p:nvSpPr>
          <p:cNvPr id="3" name="TextBox 2"/>
          <p:cNvSpPr txBox="1"/>
          <p:nvPr/>
        </p:nvSpPr>
        <p:spPr>
          <a:xfrm>
            <a:off x="3320508" y="1610815"/>
            <a:ext cx="2529621" cy="369332"/>
          </a:xfrm>
          <a:prstGeom prst="rect">
            <a:avLst/>
          </a:prstGeom>
          <a:noFill/>
        </p:spPr>
        <p:txBody>
          <a:bodyPr wrap="none" rtlCol="0">
            <a:spAutoFit/>
          </a:bodyPr>
          <a:lstStyle/>
          <a:p>
            <a:r>
              <a:rPr lang="en-US" dirty="0" smtClean="0"/>
              <a:t>Operations and Interface</a:t>
            </a:r>
            <a:endParaRPr lang="en-US" dirty="0"/>
          </a:p>
        </p:txBody>
      </p:sp>
      <p:sp>
        <p:nvSpPr>
          <p:cNvPr id="15" name="TextBox 14"/>
          <p:cNvSpPr txBox="1"/>
          <p:nvPr/>
        </p:nvSpPr>
        <p:spPr>
          <a:xfrm>
            <a:off x="4329793" y="2158712"/>
            <a:ext cx="4357007" cy="369332"/>
          </a:xfrm>
          <a:prstGeom prst="rect">
            <a:avLst/>
          </a:prstGeom>
          <a:noFill/>
        </p:spPr>
        <p:txBody>
          <a:bodyPr wrap="none" rtlCol="0">
            <a:spAutoFit/>
          </a:bodyPr>
          <a:lstStyle/>
          <a:p>
            <a:r>
              <a:rPr lang="en-US" dirty="0" err="1"/>
              <a:t>f</a:t>
            </a:r>
            <a:r>
              <a:rPr lang="en-US" dirty="0" err="1" smtClean="0"/>
              <a:t>open</a:t>
            </a:r>
            <a:r>
              <a:rPr lang="en-US" dirty="0" smtClean="0"/>
              <a:t>, </a:t>
            </a:r>
            <a:r>
              <a:rPr lang="en-US" dirty="0" err="1" smtClean="0"/>
              <a:t>fread</a:t>
            </a:r>
            <a:r>
              <a:rPr lang="en-US" dirty="0" smtClean="0"/>
              <a:t>, </a:t>
            </a:r>
            <a:r>
              <a:rPr lang="en-US" dirty="0" err="1" smtClean="0"/>
              <a:t>fgets</a:t>
            </a:r>
            <a:r>
              <a:rPr lang="en-US" dirty="0" smtClean="0"/>
              <a:t>, …, </a:t>
            </a:r>
            <a:r>
              <a:rPr lang="en-US" dirty="0" err="1" smtClean="0"/>
              <a:t>fwrite</a:t>
            </a:r>
            <a:r>
              <a:rPr lang="en-US" dirty="0" smtClean="0"/>
              <a:t>, </a:t>
            </a:r>
            <a:r>
              <a:rPr lang="en-US" dirty="0" err="1" smtClean="0"/>
              <a:t>fclose</a:t>
            </a:r>
            <a:r>
              <a:rPr lang="en-US" dirty="0" smtClean="0"/>
              <a:t> on FILE *</a:t>
            </a:r>
            <a:endParaRPr lang="en-US" dirty="0"/>
          </a:p>
        </p:txBody>
      </p:sp>
      <p:sp>
        <p:nvSpPr>
          <p:cNvPr id="48" name="TextBox 47"/>
          <p:cNvSpPr txBox="1"/>
          <p:nvPr/>
        </p:nvSpPr>
        <p:spPr>
          <a:xfrm>
            <a:off x="4319674" y="2677989"/>
            <a:ext cx="3826250" cy="369332"/>
          </a:xfrm>
          <a:prstGeom prst="rect">
            <a:avLst/>
          </a:prstGeom>
          <a:noFill/>
        </p:spPr>
        <p:txBody>
          <a:bodyPr wrap="none" rtlCol="0">
            <a:spAutoFit/>
          </a:bodyPr>
          <a:lstStyle/>
          <a:p>
            <a:r>
              <a:rPr lang="en-US" dirty="0" smtClean="0"/>
              <a:t>open, read, write, close on </a:t>
            </a:r>
            <a:r>
              <a:rPr lang="en-US" dirty="0" err="1" smtClean="0"/>
              <a:t>int</a:t>
            </a:r>
            <a:r>
              <a:rPr lang="en-US" dirty="0" smtClean="0"/>
              <a:t> &amp; char *</a:t>
            </a:r>
            <a:endParaRPr lang="en-US" dirty="0"/>
          </a:p>
        </p:txBody>
      </p:sp>
      <p:sp>
        <p:nvSpPr>
          <p:cNvPr id="16" name="TextBox 15"/>
          <p:cNvSpPr txBox="1"/>
          <p:nvPr/>
        </p:nvSpPr>
        <p:spPr>
          <a:xfrm>
            <a:off x="4411462" y="3089916"/>
            <a:ext cx="1677976" cy="369332"/>
          </a:xfrm>
          <a:prstGeom prst="rect">
            <a:avLst/>
          </a:prstGeom>
          <a:noFill/>
        </p:spPr>
        <p:txBody>
          <a:bodyPr wrap="none" rtlCol="0">
            <a:spAutoFit/>
          </a:bodyPr>
          <a:lstStyle/>
          <a:p>
            <a:r>
              <a:rPr lang="en-US" dirty="0" smtClean="0"/>
              <a:t>EAX, EBX, … ESP</a:t>
            </a:r>
            <a:endParaRPr lang="en-US" dirty="0"/>
          </a:p>
        </p:txBody>
      </p:sp>
      <p:sp>
        <p:nvSpPr>
          <p:cNvPr id="19" name="Right Arrow 18"/>
          <p:cNvSpPr/>
          <p:nvPr/>
        </p:nvSpPr>
        <p:spPr>
          <a:xfrm>
            <a:off x="141181" y="4039798"/>
            <a:ext cx="938770" cy="34676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4458773" y="3866418"/>
            <a:ext cx="4143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346522" y="4412278"/>
            <a:ext cx="4143132"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386050" y="4205785"/>
            <a:ext cx="2644524" cy="400110"/>
          </a:xfrm>
          <a:prstGeom prst="rect">
            <a:avLst/>
          </a:prstGeom>
          <a:solidFill>
            <a:srgbClr val="FFFFFF">
              <a:alpha val="52000"/>
            </a:srgbClr>
          </a:solidFill>
        </p:spPr>
        <p:txBody>
          <a:bodyPr wrap="none" rtlCol="0">
            <a:spAutoFit/>
          </a:bodyPr>
          <a:lstStyle/>
          <a:p>
            <a:r>
              <a:rPr lang="en-US" sz="2000" b="1" dirty="0" err="1">
                <a:solidFill>
                  <a:srgbClr val="0000FF"/>
                </a:solidFill>
              </a:rPr>
              <a:t>l</a:t>
            </a:r>
            <a:r>
              <a:rPr lang="en-US" sz="2000" b="1" dirty="0" err="1" smtClean="0">
                <a:solidFill>
                  <a:srgbClr val="0000FF"/>
                </a:solidFill>
              </a:rPr>
              <a:t>d</a:t>
            </a:r>
            <a:r>
              <a:rPr lang="en-US" sz="2000" b="1" dirty="0" smtClean="0">
                <a:solidFill>
                  <a:srgbClr val="0000FF"/>
                </a:solidFill>
              </a:rPr>
              <a:t>, </a:t>
            </a:r>
            <a:r>
              <a:rPr lang="en-US" sz="2000" b="1" dirty="0" err="1" smtClean="0">
                <a:solidFill>
                  <a:srgbClr val="0000FF"/>
                </a:solidFill>
              </a:rPr>
              <a:t>st</a:t>
            </a:r>
            <a:r>
              <a:rPr lang="en-US" sz="2000" b="1" dirty="0" smtClean="0">
                <a:solidFill>
                  <a:srgbClr val="0000FF"/>
                </a:solidFill>
              </a:rPr>
              <a:t> PIO ctrl </a:t>
            </a:r>
            <a:r>
              <a:rPr lang="en-US" sz="2000" b="1" dirty="0" err="1" smtClean="0">
                <a:solidFill>
                  <a:srgbClr val="0000FF"/>
                </a:solidFill>
              </a:rPr>
              <a:t>regs</a:t>
            </a:r>
            <a:r>
              <a:rPr lang="en-US" sz="2000" b="1" dirty="0" smtClean="0">
                <a:solidFill>
                  <a:srgbClr val="0000FF"/>
                </a:solidFill>
              </a:rPr>
              <a:t>, </a:t>
            </a:r>
            <a:r>
              <a:rPr lang="en-US" sz="2000" b="1" dirty="0" err="1" smtClean="0">
                <a:solidFill>
                  <a:srgbClr val="0000FF"/>
                </a:solidFill>
              </a:rPr>
              <a:t>dma</a:t>
            </a:r>
            <a:r>
              <a:rPr lang="en-US" sz="2000" b="1" dirty="0" smtClean="0">
                <a:solidFill>
                  <a:srgbClr val="0000FF"/>
                </a:solidFill>
              </a:rPr>
              <a:t> </a:t>
            </a:r>
            <a:endParaRPr lang="en-US" sz="2000" b="1" dirty="0">
              <a:solidFill>
                <a:srgbClr val="0000FF"/>
              </a:solidFill>
            </a:endParaRPr>
          </a:p>
        </p:txBody>
      </p:sp>
    </p:spTree>
    <p:extLst>
      <p:ext uri="{BB962C8B-B14F-4D97-AF65-F5344CB8AC3E}">
        <p14:creationId xmlns:p14="http://schemas.microsoft.com/office/powerpoint/2010/main" val="10636761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457200" y="266700"/>
            <a:ext cx="8534400" cy="533400"/>
          </a:xfrm>
        </p:spPr>
        <p:txBody>
          <a:bodyPr>
            <a:normAutofit fontScale="90000"/>
          </a:bodyPr>
          <a:lstStyle/>
          <a:p>
            <a:r>
              <a:rPr lang="en-US" dirty="0">
                <a:latin typeface="Helvetica" charset="0"/>
                <a:ea typeface="MS PGothic" charset="0"/>
              </a:rPr>
              <a:t>Transferring Data To/From Controller</a:t>
            </a:r>
          </a:p>
        </p:txBody>
      </p:sp>
      <p:sp>
        <p:nvSpPr>
          <p:cNvPr id="841731" name="Rectangle 3"/>
          <p:cNvSpPr>
            <a:spLocks noGrp="1" noChangeArrowheads="1"/>
          </p:cNvSpPr>
          <p:nvPr>
            <p:ph type="body" idx="1"/>
          </p:nvPr>
        </p:nvSpPr>
        <p:spPr>
          <a:xfrm>
            <a:off x="152400" y="1027878"/>
            <a:ext cx="8686800" cy="5105400"/>
          </a:xfrm>
        </p:spPr>
        <p:txBody>
          <a:bodyPr>
            <a:normAutofit/>
          </a:bodyPr>
          <a:lstStyle/>
          <a:p>
            <a:pPr>
              <a:lnSpc>
                <a:spcPct val="80000"/>
              </a:lnSpc>
              <a:spcBef>
                <a:spcPct val="5000"/>
              </a:spcBef>
            </a:pPr>
            <a:r>
              <a:rPr lang="en-US" sz="2000" dirty="0">
                <a:solidFill>
                  <a:schemeClr val="hlink"/>
                </a:solidFill>
                <a:latin typeface="Helvetica" charset="0"/>
                <a:ea typeface="MS PGothic" charset="0"/>
              </a:rPr>
              <a:t>Programmed I/O:</a:t>
            </a:r>
          </a:p>
          <a:p>
            <a:pPr lvl="1">
              <a:lnSpc>
                <a:spcPct val="80000"/>
              </a:lnSpc>
              <a:spcBef>
                <a:spcPct val="5000"/>
              </a:spcBef>
            </a:pPr>
            <a:r>
              <a:rPr lang="en-US" sz="1800" dirty="0">
                <a:latin typeface="Helvetica" charset="0"/>
                <a:ea typeface="MS PGothic" charset="0"/>
              </a:rPr>
              <a:t>Each byte transferred via processor in/out or load/store</a:t>
            </a:r>
          </a:p>
          <a:p>
            <a:pPr lvl="1">
              <a:lnSpc>
                <a:spcPct val="80000"/>
              </a:lnSpc>
              <a:spcBef>
                <a:spcPct val="5000"/>
              </a:spcBef>
            </a:pPr>
            <a:r>
              <a:rPr lang="en-US" sz="1800" dirty="0">
                <a:latin typeface="Helvetica" charset="0"/>
                <a:ea typeface="MS PGothic" charset="0"/>
              </a:rPr>
              <a:t>Pro: Simple hardware, easy to program</a:t>
            </a:r>
          </a:p>
          <a:p>
            <a:pPr lvl="1">
              <a:lnSpc>
                <a:spcPct val="80000"/>
              </a:lnSpc>
              <a:spcBef>
                <a:spcPct val="5000"/>
              </a:spcBef>
            </a:pPr>
            <a:r>
              <a:rPr lang="en-US" sz="1800" dirty="0">
                <a:latin typeface="Helvetica" charset="0"/>
                <a:ea typeface="MS PGothic" charset="0"/>
              </a:rPr>
              <a:t>Con: Consumes processor cycles </a:t>
            </a:r>
            <a:r>
              <a:rPr lang="en-US" sz="1800" dirty="0">
                <a:latin typeface="Helvetica" charset="0"/>
                <a:ea typeface="MS PGothic" charset="0"/>
                <a:sym typeface="Symbol" charset="0"/>
              </a:rPr>
              <a:t>proportional to data size</a:t>
            </a:r>
            <a:endParaRPr lang="el-GR" sz="1800" dirty="0">
              <a:latin typeface="Helvetica" charset="0"/>
              <a:ea typeface="MS PGothic" charset="0"/>
              <a:sym typeface="Symbol" charset="0"/>
            </a:endParaRPr>
          </a:p>
          <a:p>
            <a:pPr>
              <a:lnSpc>
                <a:spcPct val="80000"/>
              </a:lnSpc>
              <a:spcBef>
                <a:spcPct val="5000"/>
              </a:spcBef>
            </a:pPr>
            <a:r>
              <a:rPr lang="en-US" sz="2000" dirty="0">
                <a:solidFill>
                  <a:schemeClr val="hlink"/>
                </a:solidFill>
                <a:latin typeface="Helvetica" charset="0"/>
                <a:ea typeface="MS PGothic" charset="0"/>
              </a:rPr>
              <a:t>Direct Memory Access:</a:t>
            </a:r>
          </a:p>
          <a:p>
            <a:pPr lvl="1">
              <a:lnSpc>
                <a:spcPct val="80000"/>
              </a:lnSpc>
              <a:spcBef>
                <a:spcPct val="5000"/>
              </a:spcBef>
            </a:pPr>
            <a:r>
              <a:rPr lang="en-US" sz="1800" dirty="0">
                <a:latin typeface="Helvetica" charset="0"/>
                <a:ea typeface="MS PGothic" charset="0"/>
              </a:rPr>
              <a:t>Give controller access to memory bus</a:t>
            </a:r>
          </a:p>
          <a:p>
            <a:pPr lvl="1">
              <a:lnSpc>
                <a:spcPct val="80000"/>
              </a:lnSpc>
              <a:spcBef>
                <a:spcPct val="5000"/>
              </a:spcBef>
            </a:pPr>
            <a:r>
              <a:rPr lang="en-US" sz="1800" dirty="0">
                <a:latin typeface="Helvetica" charset="0"/>
                <a:ea typeface="MS PGothic" charset="0"/>
              </a:rPr>
              <a:t>Ask it to transfer </a:t>
            </a:r>
            <a:r>
              <a:rPr lang="en-US" sz="1800" dirty="0" smtClean="0">
                <a:latin typeface="Helvetica" charset="0"/>
                <a:ea typeface="MS PGothic" charset="0"/>
              </a:rPr>
              <a:t>data blocks </a:t>
            </a:r>
            <a:r>
              <a:rPr lang="en-US" sz="1800" dirty="0">
                <a:latin typeface="Helvetica" charset="0"/>
                <a:ea typeface="MS PGothic" charset="0"/>
              </a:rPr>
              <a:t>to/from memory directly</a:t>
            </a:r>
          </a:p>
          <a:p>
            <a:pPr>
              <a:lnSpc>
                <a:spcPct val="80000"/>
              </a:lnSpc>
              <a:spcBef>
                <a:spcPct val="5000"/>
              </a:spcBef>
            </a:pPr>
            <a:r>
              <a:rPr lang="en-US" sz="2000" dirty="0">
                <a:latin typeface="Helvetica" charset="0"/>
                <a:ea typeface="MS PGothic" charset="0"/>
              </a:rPr>
              <a:t>Sample interaction with DMA controller (from </a:t>
            </a:r>
            <a:r>
              <a:rPr lang="en-US" sz="2000" dirty="0" smtClean="0">
                <a:latin typeface="Helvetica" charset="0"/>
                <a:ea typeface="MS PGothic" charset="0"/>
              </a:rPr>
              <a:t>OSC)</a:t>
            </a:r>
            <a:r>
              <a:rPr lang="en-US" sz="2000" dirty="0">
                <a:latin typeface="Helvetica" charset="0"/>
                <a:ea typeface="MS PGothic" charset="0"/>
              </a:rPr>
              <a:t>:</a:t>
            </a:r>
          </a:p>
        </p:txBody>
      </p:sp>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5013027" y="4750747"/>
            <a:ext cx="248264" cy="147483"/>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012643" y="4903147"/>
            <a:ext cx="248264" cy="147483"/>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cxnSp>
        <p:nvCxnSpPr>
          <p:cNvPr id="8" name="Straight Arrow Connector 7"/>
          <p:cNvCxnSpPr/>
          <p:nvPr/>
        </p:nvCxnSpPr>
        <p:spPr>
          <a:xfrm flipV="1">
            <a:off x="6066692" y="3683000"/>
            <a:ext cx="732693" cy="80107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10/17/14</a:t>
            </a:r>
            <a:endParaRPr lang="en-US"/>
          </a:p>
        </p:txBody>
      </p:sp>
      <p:sp>
        <p:nvSpPr>
          <p:cNvPr id="10" name="Footer Placeholder 9"/>
          <p:cNvSpPr>
            <a:spLocks noGrp="1"/>
          </p:cNvSpPr>
          <p:nvPr>
            <p:ph type="ftr" sz="quarter" idx="11"/>
          </p:nvPr>
        </p:nvSpPr>
        <p:spPr/>
        <p:txBody>
          <a:bodyPr/>
          <a:lstStyle/>
          <a:p>
            <a:r>
              <a:rPr lang="hu-HU" smtClean="0"/>
              <a:t>cs162 fa14 L21</a:t>
            </a:r>
            <a:endParaRPr lang="en-US"/>
          </a:p>
        </p:txBody>
      </p:sp>
      <p:sp>
        <p:nvSpPr>
          <p:cNvPr id="11" name="Slide Number Placeholder 10"/>
          <p:cNvSpPr>
            <a:spLocks noGrp="1"/>
          </p:cNvSpPr>
          <p:nvPr>
            <p:ph type="sldNum" sz="quarter" idx="12"/>
          </p:nvPr>
        </p:nvSpPr>
        <p:spPr/>
        <p:txBody>
          <a:bodyPr/>
          <a:lstStyle/>
          <a:p>
            <a:fld id="{40BE6ECD-61F1-CE4B-BB82-6FDD0CA3B213}" type="slidenum">
              <a:rPr lang="en-US" smtClean="0"/>
              <a:t>9</a:t>
            </a:fld>
            <a:endParaRPr lang="en-US"/>
          </a:p>
        </p:txBody>
      </p:sp>
    </p:spTree>
    <p:extLst>
      <p:ext uri="{BB962C8B-B14F-4D97-AF65-F5344CB8AC3E}">
        <p14:creationId xmlns:p14="http://schemas.microsoft.com/office/powerpoint/2010/main" val="252482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841732"/>
                                        </p:tgtEl>
                                        <p:attrNameLst>
                                          <p:attrName>style.visibility</p:attrName>
                                        </p:attrNameLst>
                                      </p:cBhvr>
                                      <p:to>
                                        <p:strVal val="visible"/>
                                      </p:to>
                                    </p:set>
                                    <p:anim calcmode="lin" valueType="num">
                                      <p:cBhvr additive="base">
                                        <p:cTn id="7" dur="500" fill="hold"/>
                                        <p:tgtEl>
                                          <p:spTgt spid="841732"/>
                                        </p:tgtEl>
                                        <p:attrNameLst>
                                          <p:attrName>ppt_x</p:attrName>
                                        </p:attrNameLst>
                                      </p:cBhvr>
                                      <p:tavLst>
                                        <p:tav tm="0">
                                          <p:val>
                                            <p:strVal val="#ppt_x"/>
                                          </p:val>
                                        </p:tav>
                                        <p:tav tm="100000">
                                          <p:val>
                                            <p:strVal val="#ppt_x"/>
                                          </p:val>
                                        </p:tav>
                                      </p:tavLst>
                                    </p:anim>
                                    <p:anim calcmode="lin" valueType="num">
                                      <p:cBhvr additive="base">
                                        <p:cTn id="8"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173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173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17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17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1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1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subTnLst>
                                    <p:set>
                                      <p:cBhvr override="childStyle">
                                        <p:cTn dur="1" fill="hold" display="0" masterRel="sameClick" afterEffect="1">
                                          <p:stCondLst>
                                            <p:cond evt="end" delay="0">
                                              <p:tn val="37"/>
                                            </p:cond>
                                          </p:stCondLst>
                                        </p:cTn>
                                        <p:tgtEl>
                                          <p:spTgt spid="5"/>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3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subTnLst>
                                    <p:set>
                                      <p:cBhvr override="childStyle">
                                        <p:cTn dur="1" fill="hold" display="0" masterRel="sameClick" afterEffect="1">
                                          <p:stCondLst>
                                            <p:cond evt="end" delay="0">
                                              <p:tn val="47"/>
                                            </p:cond>
                                          </p:stCondLst>
                                        </p:cTn>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P spid="2" grpId="0" animBg="1"/>
      <p:bldP spid="6" grpId="0"/>
    </p:bldLst>
  </p:timing>
</p:sld>
</file>

<file path=ppt/theme/theme1.xml><?xml version="1.0" encoding="utf-8"?>
<a:theme xmlns:a="http://schemas.openxmlformats.org/drawingml/2006/main" name="cs162-fa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cs162-fa14.potx</Template>
  <TotalTime>3299</TotalTime>
  <Words>3444</Words>
  <Application>Microsoft Macintosh PowerPoint</Application>
  <PresentationFormat>On-screen Show (4:3)</PresentationFormat>
  <Paragraphs>598</Paragraphs>
  <Slides>36</Slides>
  <Notes>10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cs162-fa14</vt:lpstr>
      <vt:lpstr>I/O – where OS meet the real world</vt:lpstr>
      <vt:lpstr>What is the Role of I/O?</vt:lpstr>
      <vt:lpstr>Objectives</vt:lpstr>
      <vt:lpstr>Recall: I/O &amp; Storage Layers</vt:lpstr>
      <vt:lpstr>I/O &amp; Storage Layers</vt:lpstr>
      <vt:lpstr>I/O &amp; Storage Layers</vt:lpstr>
      <vt:lpstr>I/O &amp; Storage Layers</vt:lpstr>
      <vt:lpstr>I/O &amp; Storage Layers – Today </vt:lpstr>
      <vt:lpstr>Transferring Data To/From Controller</vt:lpstr>
      <vt:lpstr>I/O Device Notifying the OS</vt:lpstr>
      <vt:lpstr>Operational Parameters for I/O</vt:lpstr>
      <vt:lpstr>The Goal of the I/O Subsystem</vt:lpstr>
      <vt:lpstr>Want Standard Interfaces to Devices</vt:lpstr>
      <vt:lpstr>I/O &amp; Storage Layers</vt:lpstr>
      <vt:lpstr>Basic Performance Concepts</vt:lpstr>
      <vt:lpstr>Example (fast network)</vt:lpstr>
      <vt:lpstr>Example: at 10 ms startup (disk)</vt:lpstr>
      <vt:lpstr>What determines peak BW for I/O ?</vt:lpstr>
      <vt:lpstr>Storage Devices</vt:lpstr>
      <vt:lpstr>Are we in an inflection point?</vt:lpstr>
      <vt:lpstr>Hard Disk Drives (HDDs)</vt:lpstr>
      <vt:lpstr>The Amazing Magnetic Disk</vt:lpstr>
      <vt:lpstr>Magnetic Disk Characteristic</vt:lpstr>
      <vt:lpstr>Typical Numbers for Magnetic Disk</vt:lpstr>
      <vt:lpstr>Intelligence in the controller</vt:lpstr>
      <vt:lpstr>Question</vt:lpstr>
      <vt:lpstr>Question</vt:lpstr>
      <vt:lpstr>Question</vt:lpstr>
      <vt:lpstr>Question</vt:lpstr>
      <vt:lpstr>Solid State Disks (SSDs)</vt:lpstr>
      <vt:lpstr>SSD Architecture – Reads</vt:lpstr>
      <vt:lpstr>SSD Architecture – Writes (I)</vt:lpstr>
      <vt:lpstr>Storage Performance &amp; Price (jan 13)</vt:lpstr>
      <vt:lpstr>SSD Summary</vt:lpstr>
      <vt:lpstr>What goes into startup cost for I/O?</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Culler</dc:creator>
  <cp:lastModifiedBy>David Culler</cp:lastModifiedBy>
  <cp:revision>165</cp:revision>
  <dcterms:created xsi:type="dcterms:W3CDTF">2014-09-03T19:24:22Z</dcterms:created>
  <dcterms:modified xsi:type="dcterms:W3CDTF">2014-10-20T15:51:57Z</dcterms:modified>
</cp:coreProperties>
</file>