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1" r:id="rId3"/>
    <p:sldId id="276" r:id="rId4"/>
    <p:sldId id="277" r:id="rId5"/>
    <p:sldId id="279" r:id="rId6"/>
    <p:sldId id="280" r:id="rId7"/>
    <p:sldId id="282" r:id="rId8"/>
    <p:sldId id="278" r:id="rId9"/>
    <p:sldId id="275" r:id="rId10"/>
    <p:sldId id="270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64" r:id="rId20"/>
    <p:sldId id="265" r:id="rId21"/>
    <p:sldId id="266" r:id="rId22"/>
    <p:sldId id="267" r:id="rId23"/>
    <p:sldId id="291" r:id="rId24"/>
    <p:sldId id="260" r:id="rId25"/>
    <p:sldId id="261" r:id="rId26"/>
    <p:sldId id="262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f(x)</c:v>
                </c:pt>
              </c:strCache>
            </c:strRef>
          </c:tx>
          <c:marker>
            <c:symbol val="none"/>
          </c:marker>
          <c:xVal>
            <c:numRef>
              <c:f>Sheet1!$A$4:$A$20</c:f>
              <c:numCache>
                <c:formatCode>General</c:formatCode>
                <c:ptCount val="17"/>
                <c:pt idx="0">
                  <c:v>0.001</c:v>
                </c:pt>
                <c:pt idx="1">
                  <c:v>0.01</c:v>
                </c:pt>
                <c:pt idx="2">
                  <c:v>0.02</c:v>
                </c:pt>
                <c:pt idx="3">
                  <c:v>0.04</c:v>
                </c:pt>
                <c:pt idx="4">
                  <c:v>0.08</c:v>
                </c:pt>
                <c:pt idx="5">
                  <c:v>0.16</c:v>
                </c:pt>
                <c:pt idx="6">
                  <c:v>0.32</c:v>
                </c:pt>
                <c:pt idx="7">
                  <c:v>0.64</c:v>
                </c:pt>
                <c:pt idx="8">
                  <c:v>1.0</c:v>
                </c:pt>
                <c:pt idx="9">
                  <c:v>2.0</c:v>
                </c:pt>
                <c:pt idx="10">
                  <c:v>3.0</c:v>
                </c:pt>
                <c:pt idx="11">
                  <c:v>4.0</c:v>
                </c:pt>
                <c:pt idx="12">
                  <c:v>5.0</c:v>
                </c:pt>
                <c:pt idx="13">
                  <c:v>6.0</c:v>
                </c:pt>
                <c:pt idx="14">
                  <c:v>7.0</c:v>
                </c:pt>
                <c:pt idx="15">
                  <c:v>8.0</c:v>
                </c:pt>
                <c:pt idx="16">
                  <c:v>10.0</c:v>
                </c:pt>
              </c:numCache>
            </c:numRef>
          </c:xVal>
          <c:yVal>
            <c:numRef>
              <c:f>Sheet1!$B$4:$B$20</c:f>
              <c:numCache>
                <c:formatCode>General</c:formatCode>
                <c:ptCount val="17"/>
                <c:pt idx="0">
                  <c:v>0.999000499833375</c:v>
                </c:pt>
                <c:pt idx="1">
                  <c:v>0.990049833749168</c:v>
                </c:pt>
                <c:pt idx="2">
                  <c:v>0.980198673306755</c:v>
                </c:pt>
                <c:pt idx="3">
                  <c:v>0.960789439152323</c:v>
                </c:pt>
                <c:pt idx="4">
                  <c:v>0.923116346386636</c:v>
                </c:pt>
                <c:pt idx="5">
                  <c:v>0.852143788966211</c:v>
                </c:pt>
                <c:pt idx="6">
                  <c:v>0.726149037073691</c:v>
                </c:pt>
                <c:pt idx="7">
                  <c:v>0.527292424043049</c:v>
                </c:pt>
                <c:pt idx="8">
                  <c:v>0.367879441171442</c:v>
                </c:pt>
                <c:pt idx="9">
                  <c:v>0.135335283236613</c:v>
                </c:pt>
                <c:pt idx="10">
                  <c:v>0.0497870683678639</c:v>
                </c:pt>
                <c:pt idx="11">
                  <c:v>0.0183156388887342</c:v>
                </c:pt>
                <c:pt idx="12">
                  <c:v>0.00673794699908546</c:v>
                </c:pt>
                <c:pt idx="13">
                  <c:v>0.00247875217666636</c:v>
                </c:pt>
                <c:pt idx="14">
                  <c:v>0.000911881965554516</c:v>
                </c:pt>
                <c:pt idx="15">
                  <c:v>0.000335462627902512</c:v>
                </c:pt>
                <c:pt idx="16">
                  <c:v>4.53999297624849E-5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4449816"/>
        <c:axId val="-2034306728"/>
      </c:scatterChart>
      <c:valAx>
        <c:axId val="-2034449816"/>
        <c:scaling>
          <c:orientation val="minMax"/>
          <c:max val="10.0"/>
        </c:scaling>
        <c:delete val="0"/>
        <c:axPos val="b"/>
        <c:numFmt formatCode="General" sourceLinked="1"/>
        <c:majorTickMark val="out"/>
        <c:minorTickMark val="none"/>
        <c:tickLblPos val="nextTo"/>
        <c:crossAx val="-2034306728"/>
        <c:crosses val="autoZero"/>
        <c:crossBetween val="midCat"/>
      </c:valAx>
      <c:valAx>
        <c:axId val="-2034306728"/>
        <c:scaling>
          <c:orientation val="minMax"/>
          <c:max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344498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B006D-AAFB-A34F-8B45-91A54B16DC78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AF15-328D-6949-91D9-A16CACD6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E6349-4B97-3B42-B3E1-FA9317E9ADED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A818A-32A3-AC41-8A70-957E942F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79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Up to size address regions, 4 GB addressable I/O memory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781"/>
            <a:ext cx="8229600" cy="87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8571"/>
            <a:ext cx="8229600" cy="521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3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10/13/14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3194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hu-HU" smtClean="0"/>
              <a:t>cs162 fa14 L19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7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40BE6ECD-61F1-CE4B-BB82-6FDD0CA3B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8" descr="fro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5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9567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IO Performance Oriented Drivers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1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CS162 – Operating Systems and Systems Programming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22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October 20, 2014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5486400"/>
            <a:ext cx="2971800" cy="92333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Reading: A&amp;D </a:t>
            </a:r>
            <a:r>
              <a:rPr lang="en-US" dirty="0" smtClean="0"/>
              <a:t>7.5, 12.1c </a:t>
            </a:r>
            <a:endParaRPr lang="en-US" dirty="0" smtClean="0"/>
          </a:p>
          <a:p>
            <a:r>
              <a:rPr lang="en-US" dirty="0" smtClean="0"/>
              <a:t>HW</a:t>
            </a:r>
            <a:r>
              <a:rPr lang="en-US" dirty="0"/>
              <a:t> 4</a:t>
            </a:r>
            <a:r>
              <a:rPr lang="en-US" dirty="0" smtClean="0"/>
              <a:t> out</a:t>
            </a:r>
            <a:endParaRPr lang="en-US" dirty="0"/>
          </a:p>
          <a:p>
            <a:r>
              <a:rPr lang="en-US" dirty="0" err="1" smtClean="0"/>
              <a:t>Proj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 out</a:t>
            </a:r>
          </a:p>
        </p:txBody>
      </p:sp>
    </p:spTree>
    <p:extLst>
      <p:ext uri="{BB962C8B-B14F-4D97-AF65-F5344CB8AC3E}">
        <p14:creationId xmlns:p14="http://schemas.microsoft.com/office/powerpoint/2010/main" val="203555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Disk Scheduling to Minimize Seek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1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Disk Performance Examples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25815" y="908027"/>
            <a:ext cx="8229600" cy="5215723"/>
          </a:xfrm>
        </p:spPr>
        <p:txBody>
          <a:bodyPr>
            <a:noAutofit/>
          </a:bodyPr>
          <a:lstStyle/>
          <a:p>
            <a:pPr>
              <a:spcBef>
                <a:spcPct val="25000"/>
              </a:spcBef>
            </a:pPr>
            <a:r>
              <a:rPr lang="en-US" sz="2400" dirty="0">
                <a:latin typeface="Helvetica" charset="0"/>
              </a:rPr>
              <a:t>Assumptions:</a:t>
            </a:r>
          </a:p>
          <a:p>
            <a:pPr lvl="1">
              <a:spcBef>
                <a:spcPct val="25000"/>
              </a:spcBef>
            </a:pPr>
            <a:r>
              <a:rPr lang="en-US" sz="1800" dirty="0">
                <a:latin typeface="Helvetica" charset="0"/>
              </a:rPr>
              <a:t>Ignoring queuing and controller times for now</a:t>
            </a:r>
          </a:p>
          <a:p>
            <a:pPr lvl="1">
              <a:spcBef>
                <a:spcPct val="25000"/>
              </a:spcBef>
            </a:pPr>
            <a:r>
              <a:rPr lang="en-US" sz="1800" dirty="0" err="1">
                <a:latin typeface="Helvetica" charset="0"/>
              </a:rPr>
              <a:t>Avg</a:t>
            </a:r>
            <a:r>
              <a:rPr lang="en-US" sz="1800" dirty="0">
                <a:latin typeface="Helvetica" charset="0"/>
              </a:rPr>
              <a:t> seek time of 5ms, </a:t>
            </a:r>
          </a:p>
          <a:p>
            <a:pPr lvl="1">
              <a:spcBef>
                <a:spcPct val="25000"/>
              </a:spcBef>
            </a:pPr>
            <a:r>
              <a:rPr lang="en-US" sz="1800" dirty="0">
                <a:latin typeface="Helvetica" charset="0"/>
              </a:rPr>
              <a:t>7200RPM </a:t>
            </a:r>
            <a:r>
              <a:rPr lang="en-US" sz="1800" dirty="0">
                <a:latin typeface="Helvetica" charset="0"/>
                <a:sym typeface="Symbol" charset="0"/>
              </a:rPr>
              <a:t> </a:t>
            </a:r>
            <a:r>
              <a:rPr lang="en-US" sz="1800" dirty="0">
                <a:latin typeface="Helvetica" charset="0"/>
              </a:rPr>
              <a:t>Time for one rotation: 60000ms/7200 ~= 8ms</a:t>
            </a:r>
          </a:p>
          <a:p>
            <a:pPr lvl="1">
              <a:spcBef>
                <a:spcPct val="25000"/>
              </a:spcBef>
            </a:pPr>
            <a:r>
              <a:rPr lang="en-US" sz="1800" dirty="0">
                <a:latin typeface="Helvetica" charset="0"/>
              </a:rPr>
              <a:t>Transfer rate of 4MByte/s, sector size of 1 </a:t>
            </a:r>
            <a:r>
              <a:rPr lang="en-US" sz="1800" dirty="0" err="1">
                <a:latin typeface="Helvetica" charset="0"/>
              </a:rPr>
              <a:t>KByte</a:t>
            </a:r>
            <a:endParaRPr lang="en-US" sz="1800" dirty="0">
              <a:latin typeface="Helvetica" charset="0"/>
            </a:endParaRPr>
          </a:p>
          <a:p>
            <a:pPr>
              <a:spcBef>
                <a:spcPct val="25000"/>
              </a:spcBef>
            </a:pPr>
            <a:r>
              <a:rPr lang="en-US" sz="2400" dirty="0">
                <a:latin typeface="Helvetica" charset="0"/>
              </a:rPr>
              <a:t>Read sector from random place on disk:</a:t>
            </a:r>
          </a:p>
          <a:p>
            <a:pPr lvl="1">
              <a:spcBef>
                <a:spcPct val="25000"/>
              </a:spcBef>
            </a:pPr>
            <a:r>
              <a:rPr lang="en-US" sz="1800" dirty="0">
                <a:latin typeface="Helvetica" charset="0"/>
              </a:rPr>
              <a:t>Seek (5ms) + Rot. Delay (4ms) + Transfer (0.25ms)</a:t>
            </a:r>
          </a:p>
          <a:p>
            <a:pPr lvl="1">
              <a:spcBef>
                <a:spcPct val="25000"/>
              </a:spcBef>
            </a:pPr>
            <a:r>
              <a:rPr lang="en-US" sz="1800" dirty="0" err="1">
                <a:latin typeface="Helvetica" charset="0"/>
              </a:rPr>
              <a:t>Approx</a:t>
            </a:r>
            <a:r>
              <a:rPr lang="en-US" sz="1800" dirty="0">
                <a:latin typeface="Helvetica" charset="0"/>
              </a:rPr>
              <a:t> 10ms to fetch/put data: </a:t>
            </a:r>
            <a:r>
              <a:rPr lang="en-US" sz="1800" b="1" dirty="0">
                <a:latin typeface="Helvetica" charset="0"/>
              </a:rPr>
              <a:t>100 </a:t>
            </a:r>
            <a:r>
              <a:rPr lang="en-US" sz="1800" b="1" dirty="0" err="1">
                <a:latin typeface="Helvetica" charset="0"/>
              </a:rPr>
              <a:t>KByte</a:t>
            </a:r>
            <a:r>
              <a:rPr lang="en-US" sz="1800" b="1" dirty="0">
                <a:latin typeface="Helvetica" charset="0"/>
              </a:rPr>
              <a:t>/sec</a:t>
            </a:r>
          </a:p>
          <a:p>
            <a:pPr>
              <a:spcBef>
                <a:spcPct val="25000"/>
              </a:spcBef>
            </a:pPr>
            <a:r>
              <a:rPr lang="en-US" sz="2400" dirty="0">
                <a:latin typeface="Helvetica" charset="0"/>
              </a:rPr>
              <a:t>Read sector from random place in same cylinder:</a:t>
            </a:r>
          </a:p>
          <a:p>
            <a:pPr lvl="1">
              <a:spcBef>
                <a:spcPct val="25000"/>
              </a:spcBef>
            </a:pPr>
            <a:r>
              <a:rPr lang="en-US" sz="1800" dirty="0">
                <a:latin typeface="Helvetica" charset="0"/>
              </a:rPr>
              <a:t>Rot. Delay (4ms) + Transfer (0.25ms)</a:t>
            </a:r>
          </a:p>
          <a:p>
            <a:pPr lvl="1">
              <a:spcBef>
                <a:spcPct val="25000"/>
              </a:spcBef>
            </a:pPr>
            <a:r>
              <a:rPr lang="en-US" sz="1800" dirty="0" err="1">
                <a:latin typeface="Helvetica" charset="0"/>
              </a:rPr>
              <a:t>Approx</a:t>
            </a:r>
            <a:r>
              <a:rPr lang="en-US" sz="1800" dirty="0">
                <a:latin typeface="Helvetica" charset="0"/>
              </a:rPr>
              <a:t> 5ms to fetch/put data: </a:t>
            </a:r>
            <a:r>
              <a:rPr lang="en-US" sz="1800" b="1" dirty="0">
                <a:latin typeface="Helvetica" charset="0"/>
              </a:rPr>
              <a:t>200 </a:t>
            </a:r>
            <a:r>
              <a:rPr lang="en-US" sz="1800" b="1" dirty="0" err="1">
                <a:latin typeface="Helvetica" charset="0"/>
              </a:rPr>
              <a:t>KByte</a:t>
            </a:r>
            <a:r>
              <a:rPr lang="en-US" sz="1800" b="1" dirty="0">
                <a:latin typeface="Helvetica" charset="0"/>
              </a:rPr>
              <a:t>/sec</a:t>
            </a:r>
          </a:p>
          <a:p>
            <a:pPr>
              <a:spcBef>
                <a:spcPct val="25000"/>
              </a:spcBef>
            </a:pPr>
            <a:r>
              <a:rPr lang="en-US" sz="2400" dirty="0">
                <a:latin typeface="Helvetica" charset="0"/>
              </a:rPr>
              <a:t>Read next sector on same track:</a:t>
            </a:r>
          </a:p>
          <a:p>
            <a:pPr lvl="1">
              <a:spcBef>
                <a:spcPct val="25000"/>
              </a:spcBef>
            </a:pPr>
            <a:r>
              <a:rPr lang="en-US" sz="1800" dirty="0">
                <a:latin typeface="Helvetica" charset="0"/>
              </a:rPr>
              <a:t>Transfer (0.25ms): </a:t>
            </a:r>
            <a:r>
              <a:rPr lang="en-US" sz="1800" b="1" dirty="0">
                <a:latin typeface="Helvetica" charset="0"/>
              </a:rPr>
              <a:t>4 </a:t>
            </a:r>
            <a:r>
              <a:rPr lang="en-US" sz="1800" b="1" dirty="0" err="1">
                <a:latin typeface="Helvetica" charset="0"/>
              </a:rPr>
              <a:t>MByte</a:t>
            </a:r>
            <a:r>
              <a:rPr lang="en-US" sz="1800" b="1" dirty="0">
                <a:latin typeface="Helvetica" charset="0"/>
              </a:rPr>
              <a:t>/sec</a:t>
            </a:r>
          </a:p>
          <a:p>
            <a:pPr>
              <a:spcBef>
                <a:spcPct val="25000"/>
              </a:spcBef>
            </a:pPr>
            <a:r>
              <a:rPr lang="en-US" sz="2400" dirty="0">
                <a:solidFill>
                  <a:srgbClr val="FF0000"/>
                </a:solidFill>
                <a:latin typeface="Helvetica" charset="0"/>
              </a:rPr>
              <a:t>Key to using disk effectively (especially for file systems) is to </a:t>
            </a:r>
            <a:r>
              <a:rPr lang="en-US" sz="2400" i="1" dirty="0">
                <a:solidFill>
                  <a:srgbClr val="FF0000"/>
                </a:solidFill>
                <a:latin typeface="Helvetica" charset="0"/>
              </a:rPr>
              <a:t>minimize seek and rotational delays</a:t>
            </a:r>
          </a:p>
        </p:txBody>
      </p:sp>
    </p:spTree>
    <p:extLst>
      <p:ext uri="{BB962C8B-B14F-4D97-AF65-F5344CB8AC3E}">
        <p14:creationId xmlns:p14="http://schemas.microsoft.com/office/powerpoint/2010/main" val="25821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Disk Scheduling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49641"/>
            <a:ext cx="90678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>
                <a:latin typeface="Helvetica" charset="0"/>
              </a:rPr>
              <a:t>Disk can do only one request at a time; What order do you choose to do queued requests?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latin typeface="Helvetica" charset="0"/>
              </a:rPr>
              <a:t>Request denoted by (track, sector)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800" dirty="0">
              <a:latin typeface="Helvetica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800" dirty="0">
              <a:latin typeface="Helvetica" charset="0"/>
            </a:endParaRPr>
          </a:p>
          <a:p>
            <a:pPr marL="914400" lvl="2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000" dirty="0">
              <a:latin typeface="Helvetica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>
                <a:latin typeface="Helvetica" charset="0"/>
              </a:rPr>
              <a:t>Scheduling algorithms: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latin typeface="Helvetica" charset="0"/>
              </a:rPr>
              <a:t>First In First Out (FIFO)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latin typeface="Helvetica" charset="0"/>
              </a:rPr>
              <a:t>Shortest Seek Time First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latin typeface="Helvetica" charset="0"/>
              </a:rPr>
              <a:t>SCAN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latin typeface="Helvetica" charset="0"/>
              </a:rPr>
              <a:t>C-</a:t>
            </a:r>
            <a:r>
              <a:rPr lang="en-US" sz="2400" dirty="0" smtClean="0">
                <a:latin typeface="Helvetica" charset="0"/>
              </a:rPr>
              <a:t>SCAN</a:t>
            </a:r>
            <a:endParaRPr lang="en-US" sz="2400" dirty="0">
              <a:latin typeface="Helvetica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>
                <a:latin typeface="Helvetica" charset="0"/>
              </a:rPr>
              <a:t>In our examples </a:t>
            </a:r>
            <a:r>
              <a:rPr lang="en-US" sz="2800" dirty="0" smtClean="0">
                <a:latin typeface="Helvetica" charset="0"/>
              </a:rPr>
              <a:t>we </a:t>
            </a:r>
            <a:r>
              <a:rPr lang="en-US" sz="2800" dirty="0">
                <a:latin typeface="Helvetica" charset="0"/>
              </a:rPr>
              <a:t>ignore the sector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latin typeface="Helvetica" charset="0"/>
              </a:rPr>
              <a:t>Consider only track </a:t>
            </a:r>
            <a:r>
              <a:rPr lang="en-US" sz="2400" dirty="0" smtClean="0">
                <a:latin typeface="Helvetica" charset="0"/>
              </a:rPr>
              <a:t>#</a:t>
            </a:r>
          </a:p>
          <a:p>
            <a:pPr>
              <a:spcBef>
                <a:spcPct val="0"/>
              </a:spcBef>
            </a:pPr>
            <a:endParaRPr lang="en-US" dirty="0">
              <a:latin typeface="Helvetica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95338" y="2250392"/>
            <a:ext cx="7418387" cy="939800"/>
            <a:chOff x="501" y="816"/>
            <a:chExt cx="4673" cy="592"/>
          </a:xfrm>
        </p:grpSpPr>
        <p:grpSp>
          <p:nvGrpSpPr>
            <p:cNvPr id="16400" name="Group 5"/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16423" name="Rectangle 6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lIns="90478" tIns="44445" rIns="90478" bIns="44445" anchor="ctr"/>
              <a:lstStyle/>
              <a:p>
                <a:pPr marL="228600" indent="-228600"/>
                <a:r>
                  <a:rPr lang="en-US">
                    <a:latin typeface="Helvetica" charset="0"/>
                    <a:cs typeface="Helvetica" charset="0"/>
                  </a:rPr>
                  <a:t>2,3</a:t>
                </a:r>
              </a:p>
            </p:txBody>
          </p:sp>
          <p:sp>
            <p:nvSpPr>
              <p:cNvPr id="16424" name="Rectangle 7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lIns="90478" tIns="44445" rIns="90478" bIns="44445" anchor="ctr"/>
              <a:lstStyle/>
              <a:p>
                <a:pPr marL="228600" indent="-228600"/>
                <a:r>
                  <a:rPr lang="en-US">
                    <a:latin typeface="Helvetica" charset="0"/>
                    <a:cs typeface="Helvetica" charset="0"/>
                  </a:rPr>
                  <a:t>2,1</a:t>
                </a:r>
              </a:p>
            </p:txBody>
          </p:sp>
          <p:sp>
            <p:nvSpPr>
              <p:cNvPr id="16425" name="Rectangle 8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lIns="90478" tIns="44445" rIns="90478" bIns="44445" anchor="ctr"/>
              <a:lstStyle/>
              <a:p>
                <a:pPr marL="228600" indent="-228600"/>
                <a:r>
                  <a:rPr lang="en-US">
                    <a:latin typeface="Helvetica" charset="0"/>
                    <a:cs typeface="Helvetica" charset="0"/>
                  </a:rPr>
                  <a:t>3,10</a:t>
                </a:r>
              </a:p>
            </p:txBody>
          </p:sp>
          <p:sp>
            <p:nvSpPr>
              <p:cNvPr id="16426" name="Rectangle 9"/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lIns="90478" tIns="44445" rIns="90478" bIns="44445" anchor="ctr"/>
              <a:lstStyle/>
              <a:p>
                <a:pPr marL="228600" indent="-228600"/>
                <a:r>
                  <a:rPr lang="en-US">
                    <a:latin typeface="Helvetica" charset="0"/>
                    <a:cs typeface="Helvetica" charset="0"/>
                  </a:rPr>
                  <a:t>7,2</a:t>
                </a:r>
              </a:p>
            </p:txBody>
          </p:sp>
          <p:sp>
            <p:nvSpPr>
              <p:cNvPr id="16427" name="Rectangle 10"/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lIns="90478" tIns="44445" rIns="90478" bIns="44445" anchor="ctr"/>
              <a:lstStyle/>
              <a:p>
                <a:pPr marL="228600" indent="-228600"/>
                <a:r>
                  <a:rPr lang="en-US">
                    <a:latin typeface="Helvetica" charset="0"/>
                    <a:cs typeface="Helvetica" charset="0"/>
                  </a:rPr>
                  <a:t>5,2</a:t>
                </a:r>
              </a:p>
            </p:txBody>
          </p:sp>
          <p:sp>
            <p:nvSpPr>
              <p:cNvPr id="16428" name="Rectangle 11"/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lIns="90478" tIns="44445" rIns="90478" bIns="44445" anchor="ctr"/>
              <a:lstStyle/>
              <a:p>
                <a:pPr marL="228600" indent="-228600"/>
                <a:r>
                  <a:rPr lang="en-US">
                    <a:latin typeface="Helvetica" charset="0"/>
                    <a:cs typeface="Helvetica" charset="0"/>
                  </a:rPr>
                  <a:t>2,2</a:t>
                </a:r>
              </a:p>
            </p:txBody>
          </p:sp>
        </p:grpSp>
        <p:sp useBgFill="1">
          <p:nvSpPr>
            <p:cNvPr id="16401" name="Oval 12"/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 useBgFill="1">
          <p:nvSpPr>
            <p:cNvPr id="16402" name="Oval 13"/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 useBgFill="1">
          <p:nvSpPr>
            <p:cNvPr id="16403" name="Oval 14"/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 useBgFill="1">
          <p:nvSpPr>
            <p:cNvPr id="16404" name="Oval 15"/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16405" name="Line 16"/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17"/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7" name="Group 18"/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16419" name="Oval 19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16420" name="Oval 20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16421" name="Line 21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2" name="Line 22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08" name="Group 23"/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6412" name="Rectangle 24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36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800">
                    <a:solidFill>
                      <a:schemeClr val="hlink"/>
                    </a:solidFill>
                    <a:latin typeface="Helvetica" charset="0"/>
                    <a:cs typeface="Helvetica" charset="0"/>
                  </a:rPr>
                  <a:t>Head</a:t>
                </a:r>
              </a:p>
            </p:txBody>
          </p:sp>
          <p:sp>
            <p:nvSpPr>
              <p:cNvPr id="16413" name="Line 25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4" name="Line 26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5" name="Line 27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6" name="Line 28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7" name="Line 29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8" name="Line 30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09" name="AutoShape 31"/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16410" name="AutoShape 32"/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16411" name="Text Box 33"/>
            <p:cNvSpPr txBox="1">
              <a:spLocks noChangeArrowheads="1"/>
            </p:cNvSpPr>
            <p:nvPr/>
          </p:nvSpPr>
          <p:spPr bwMode="auto">
            <a:xfrm>
              <a:off x="501" y="908"/>
              <a:ext cx="91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Helvetica" charset="0"/>
                  <a:cs typeface="Helvetica" charset="0"/>
                </a:rPr>
                <a:t>User</a:t>
              </a:r>
            </a:p>
            <a:p>
              <a:pPr eaLnBrk="1" hangingPunct="1"/>
              <a:r>
                <a:rPr lang="en-US">
                  <a:latin typeface="Helvetica" charset="0"/>
                  <a:cs typeface="Helvetica" charset="0"/>
                </a:rPr>
                <a:t>Requests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446499" y="3447249"/>
            <a:ext cx="2590800" cy="2276475"/>
            <a:chOff x="4320" y="2202"/>
            <a:chExt cx="1444" cy="1280"/>
          </a:xfrm>
        </p:grpSpPr>
        <p:grpSp>
          <p:nvGrpSpPr>
            <p:cNvPr id="16390" name="Group 35"/>
            <p:cNvGrpSpPr>
              <a:grpSpLocks/>
            </p:cNvGrpSpPr>
            <p:nvPr/>
          </p:nvGrpSpPr>
          <p:grpSpPr bwMode="auto">
            <a:xfrm>
              <a:off x="4320" y="2304"/>
              <a:ext cx="1152" cy="1152"/>
              <a:chOff x="4416" y="2688"/>
              <a:chExt cx="1152" cy="1152"/>
            </a:xfrm>
          </p:grpSpPr>
          <p:sp>
            <p:nvSpPr>
              <p:cNvPr id="16397" name="Oval 36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1152" cy="1152"/>
              </a:xfrm>
              <a:prstGeom prst="ellipse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endParaRPr lang="en-US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16398" name="Oval 37"/>
              <p:cNvSpPr>
                <a:spLocks noChangeArrowheads="1"/>
              </p:cNvSpPr>
              <p:nvPr/>
            </p:nvSpPr>
            <p:spPr bwMode="auto">
              <a:xfrm>
                <a:off x="4560" y="2832"/>
                <a:ext cx="864" cy="864"/>
              </a:xfrm>
              <a:prstGeom prst="ellipse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endParaRPr lang="en-US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16399" name="Oval 38"/>
              <p:cNvSpPr>
                <a:spLocks noChangeArrowheads="1"/>
              </p:cNvSpPr>
              <p:nvPr/>
            </p:nvSpPr>
            <p:spPr bwMode="auto">
              <a:xfrm>
                <a:off x="4704" y="2976"/>
                <a:ext cx="576" cy="576"/>
              </a:xfrm>
              <a:prstGeom prst="ellipse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endParaRPr lang="en-US">
                  <a:latin typeface="Helvetica" charset="0"/>
                  <a:cs typeface="Helvetica" charset="0"/>
                </a:endParaRPr>
              </a:p>
            </p:txBody>
          </p:sp>
        </p:grpSp>
        <p:sp>
          <p:nvSpPr>
            <p:cNvPr id="16391" name="Text Box 40"/>
            <p:cNvSpPr txBox="1">
              <a:spLocks noChangeArrowheads="1"/>
            </p:cNvSpPr>
            <p:nvPr/>
          </p:nvSpPr>
          <p:spPr bwMode="auto">
            <a:xfrm>
              <a:off x="4792" y="2883"/>
              <a:ext cx="22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Helvetica" charset="0"/>
                  <a:cs typeface="Helvetica" charset="0"/>
                </a:rPr>
                <a:t>1</a:t>
              </a:r>
            </a:p>
          </p:txBody>
        </p:sp>
        <p:sp>
          <p:nvSpPr>
            <p:cNvPr id="16392" name="Text Box 41"/>
            <p:cNvSpPr txBox="1">
              <a:spLocks noChangeArrowheads="1"/>
            </p:cNvSpPr>
            <p:nvPr/>
          </p:nvSpPr>
          <p:spPr bwMode="auto">
            <a:xfrm>
              <a:off x="5003" y="3231"/>
              <a:ext cx="22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16393" name="Text Box 42"/>
            <p:cNvSpPr txBox="1">
              <a:spLocks noChangeArrowheads="1"/>
            </p:cNvSpPr>
            <p:nvPr/>
          </p:nvSpPr>
          <p:spPr bwMode="auto">
            <a:xfrm>
              <a:off x="4666" y="2756"/>
              <a:ext cx="22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Helvetica" charset="0"/>
                  <a:cs typeface="Helvetica" charset="0"/>
                </a:rPr>
                <a:t>2</a:t>
              </a:r>
            </a:p>
          </p:txBody>
        </p:sp>
        <p:sp>
          <p:nvSpPr>
            <p:cNvPr id="16394" name="Text Box 43"/>
            <p:cNvSpPr txBox="1">
              <a:spLocks noChangeArrowheads="1"/>
            </p:cNvSpPr>
            <p:nvPr/>
          </p:nvSpPr>
          <p:spPr bwMode="auto">
            <a:xfrm rot="5400000">
              <a:off x="5117" y="2598"/>
              <a:ext cx="104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Helvetica" charset="0"/>
                  <a:cs typeface="Helvetica" charset="0"/>
                </a:rPr>
                <a:t>Disk Head</a:t>
              </a:r>
            </a:p>
          </p:txBody>
        </p:sp>
        <p:sp>
          <p:nvSpPr>
            <p:cNvPr id="16395" name="Line 44"/>
            <p:cNvSpPr>
              <a:spLocks noChangeShapeType="1"/>
            </p:cNvSpPr>
            <p:nvPr/>
          </p:nvSpPr>
          <p:spPr bwMode="auto">
            <a:xfrm flipH="1">
              <a:off x="5040" y="2736"/>
              <a:ext cx="52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6396" name="Text Box 45"/>
            <p:cNvSpPr txBox="1">
              <a:spLocks noChangeArrowheads="1"/>
            </p:cNvSpPr>
            <p:nvPr/>
          </p:nvSpPr>
          <p:spPr bwMode="auto">
            <a:xfrm>
              <a:off x="4796" y="2417"/>
              <a:ext cx="22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Helvetica" charset="0"/>
                  <a:cs typeface="Helvetica" charset="0"/>
                </a:rPr>
                <a:t>3</a:t>
              </a:r>
            </a:p>
          </p:txBody>
        </p:sp>
      </p:grpSp>
      <p:sp>
        <p:nvSpPr>
          <p:cNvPr id="31750" name="Isosceles Triangle 45"/>
          <p:cNvSpPr>
            <a:spLocks noChangeArrowheads="1"/>
          </p:cNvSpPr>
          <p:nvPr/>
        </p:nvSpPr>
        <p:spPr bwMode="auto">
          <a:xfrm rot="-5400000">
            <a:off x="7665699" y="4590249"/>
            <a:ext cx="152400" cy="1524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marL="685800" indent="-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3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/>
      <p:bldP spid="317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Oval 38"/>
          <p:cNvSpPr>
            <a:spLocks noChangeArrowheads="1"/>
          </p:cNvSpPr>
          <p:nvPr/>
        </p:nvSpPr>
        <p:spPr bwMode="auto">
          <a:xfrm>
            <a:off x="5075093" y="1403231"/>
            <a:ext cx="3733800" cy="36576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7410" name="Oval 38"/>
          <p:cNvSpPr>
            <a:spLocks noChangeArrowheads="1"/>
          </p:cNvSpPr>
          <p:nvPr/>
        </p:nvSpPr>
        <p:spPr bwMode="auto">
          <a:xfrm>
            <a:off x="5379893" y="1708031"/>
            <a:ext cx="3124200" cy="3048000"/>
          </a:xfrm>
          <a:prstGeom prst="ellipse">
            <a:avLst/>
          </a:prstGeom>
          <a:solidFill>
            <a:srgbClr val="99FFCC"/>
          </a:solidFill>
          <a:ln w="38100">
            <a:solidFill>
              <a:srgbClr val="7F7F7F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0" name="Oval 36"/>
          <p:cNvSpPr>
            <a:spLocks noChangeArrowheads="1"/>
          </p:cNvSpPr>
          <p:nvPr/>
        </p:nvSpPr>
        <p:spPr bwMode="auto">
          <a:xfrm>
            <a:off x="5684693" y="2012831"/>
            <a:ext cx="2514600" cy="25146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FIFO: First In First Out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08527"/>
            <a:ext cx="5105400" cy="53518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</a:rPr>
              <a:t>Schedule </a:t>
            </a:r>
            <a:r>
              <a:rPr lang="en-US" dirty="0" smtClean="0">
                <a:latin typeface="Helvetica" charset="0"/>
              </a:rPr>
              <a:t>requests </a:t>
            </a:r>
            <a:r>
              <a:rPr lang="en-US" dirty="0">
                <a:latin typeface="Helvetica" charset="0"/>
              </a:rPr>
              <a:t>in the order they arrive in the queue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Helvetica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</a:rPr>
              <a:t>Example: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</a:rPr>
              <a:t>Request queue: 2, 1, 3, 6, 2, 5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</a:rPr>
              <a:t>Scheduling order: 2, 1, 3, 6, 2, 5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dirty="0" smtClean="0">
                <a:latin typeface="Helvetica" charset="0"/>
              </a:rPr>
              <a:t>16 tracks, 6 seeks</a:t>
            </a:r>
            <a:endParaRPr lang="en-US" dirty="0">
              <a:latin typeface="Helvetica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dirty="0" smtClean="0">
              <a:latin typeface="Helvetica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dirty="0" smtClean="0">
                <a:latin typeface="Helvetica" charset="0"/>
              </a:rPr>
              <a:t>Pros</a:t>
            </a:r>
            <a:r>
              <a:rPr lang="en-US" dirty="0">
                <a:latin typeface="Helvetica" charset="0"/>
              </a:rPr>
              <a:t>: Fair among </a:t>
            </a:r>
            <a:r>
              <a:rPr lang="en-US" dirty="0" smtClean="0">
                <a:latin typeface="Helvetica" charset="0"/>
              </a:rPr>
              <a:t>requesters</a:t>
            </a:r>
            <a:endParaRPr lang="en-US" dirty="0">
              <a:latin typeface="Helvetica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dirty="0">
                <a:latin typeface="Helvetica" charset="0"/>
              </a:rPr>
              <a:t>Cons: Order of arrival may be to random spots on the disk </a:t>
            </a:r>
            <a:r>
              <a:rPr lang="en-US" dirty="0">
                <a:latin typeface="Helvetica" charset="0"/>
                <a:sym typeface="Symbol" charset="0"/>
              </a:rPr>
              <a:t> Very long seeks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Helvetica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Helvetica" charset="0"/>
            </a:endParaRPr>
          </a:p>
          <a:p>
            <a:pPr marL="914400" lvl="2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dirty="0">
              <a:latin typeface="Helvetica" charset="0"/>
            </a:endParaRPr>
          </a:p>
        </p:txBody>
      </p:sp>
      <p:sp>
        <p:nvSpPr>
          <p:cNvPr id="66573" name="Oval 36"/>
          <p:cNvSpPr>
            <a:spLocks noChangeArrowheads="1"/>
          </p:cNvSpPr>
          <p:nvPr/>
        </p:nvSpPr>
        <p:spPr bwMode="auto">
          <a:xfrm>
            <a:off x="5913293" y="2241431"/>
            <a:ext cx="2066925" cy="2049463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6574" name="Oval 37"/>
          <p:cNvSpPr>
            <a:spLocks noChangeArrowheads="1"/>
          </p:cNvSpPr>
          <p:nvPr/>
        </p:nvSpPr>
        <p:spPr bwMode="auto">
          <a:xfrm>
            <a:off x="6172056" y="2497019"/>
            <a:ext cx="1549400" cy="15367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6575" name="Oval 38"/>
          <p:cNvSpPr>
            <a:spLocks noChangeArrowheads="1"/>
          </p:cNvSpPr>
          <p:nvPr/>
        </p:nvSpPr>
        <p:spPr bwMode="auto">
          <a:xfrm>
            <a:off x="6429231" y="2754194"/>
            <a:ext cx="1033462" cy="1023937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7417" name="Text Box 43"/>
          <p:cNvSpPr txBox="1">
            <a:spLocks noChangeArrowheads="1"/>
          </p:cNvSpPr>
          <p:nvPr/>
        </p:nvSpPr>
        <p:spPr bwMode="auto">
          <a:xfrm rot="5400000">
            <a:off x="7877030" y="1573094"/>
            <a:ext cx="18573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Disk Head</a:t>
            </a:r>
          </a:p>
        </p:txBody>
      </p:sp>
      <p:sp>
        <p:nvSpPr>
          <p:cNvPr id="17418" name="Text Box 45"/>
          <p:cNvSpPr txBox="1">
            <a:spLocks noChangeArrowheads="1"/>
          </p:cNvSpPr>
          <p:nvPr/>
        </p:nvSpPr>
        <p:spPr bwMode="auto">
          <a:xfrm>
            <a:off x="6878493" y="1403231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6</a:t>
            </a:r>
          </a:p>
        </p:txBody>
      </p:sp>
      <p:sp>
        <p:nvSpPr>
          <p:cNvPr id="51" name="Oval 38"/>
          <p:cNvSpPr>
            <a:spLocks noChangeArrowheads="1"/>
          </p:cNvSpPr>
          <p:nvPr/>
        </p:nvSpPr>
        <p:spPr bwMode="auto">
          <a:xfrm>
            <a:off x="6675293" y="2982794"/>
            <a:ext cx="550863" cy="5540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7420" name="Text Box 45"/>
          <p:cNvSpPr txBox="1">
            <a:spLocks noChangeArrowheads="1"/>
          </p:cNvSpPr>
          <p:nvPr/>
        </p:nvSpPr>
        <p:spPr bwMode="auto">
          <a:xfrm>
            <a:off x="6862618" y="2709744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17421" name="Text Box 45"/>
          <p:cNvSpPr txBox="1">
            <a:spLocks noChangeArrowheads="1"/>
          </p:cNvSpPr>
          <p:nvPr/>
        </p:nvSpPr>
        <p:spPr bwMode="auto">
          <a:xfrm>
            <a:off x="6868968" y="2470031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7422" name="Text Box 45"/>
          <p:cNvSpPr txBox="1">
            <a:spLocks noChangeArrowheads="1"/>
          </p:cNvSpPr>
          <p:nvPr/>
        </p:nvSpPr>
        <p:spPr bwMode="auto">
          <a:xfrm>
            <a:off x="6868968" y="2165231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7423" name="Text Box 45"/>
          <p:cNvSpPr txBox="1">
            <a:spLocks noChangeArrowheads="1"/>
          </p:cNvSpPr>
          <p:nvPr/>
        </p:nvSpPr>
        <p:spPr bwMode="auto">
          <a:xfrm>
            <a:off x="6868968" y="1936631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4</a:t>
            </a:r>
          </a:p>
        </p:txBody>
      </p:sp>
      <p:sp>
        <p:nvSpPr>
          <p:cNvPr id="17424" name="Text Box 45"/>
          <p:cNvSpPr txBox="1">
            <a:spLocks noChangeArrowheads="1"/>
          </p:cNvSpPr>
          <p:nvPr/>
        </p:nvSpPr>
        <p:spPr bwMode="auto">
          <a:xfrm>
            <a:off x="6868968" y="1717556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5</a:t>
            </a:r>
          </a:p>
        </p:txBody>
      </p:sp>
      <p:sp>
        <p:nvSpPr>
          <p:cNvPr id="17425" name="Isosceles Triangle 2"/>
          <p:cNvSpPr>
            <a:spLocks noChangeArrowheads="1"/>
          </p:cNvSpPr>
          <p:nvPr/>
        </p:nvSpPr>
        <p:spPr bwMode="auto">
          <a:xfrm rot="-5400000">
            <a:off x="8275493" y="3003431"/>
            <a:ext cx="152400" cy="1524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marL="685800" indent="-228600"/>
            <a:endParaRPr lang="en-US"/>
          </a:p>
        </p:txBody>
      </p:sp>
      <p:cxnSp>
        <p:nvCxnSpPr>
          <p:cNvPr id="17426" name="Straight Connector 4"/>
          <p:cNvCxnSpPr>
            <a:cxnSpLocks noChangeShapeType="1"/>
          </p:cNvCxnSpPr>
          <p:nvPr/>
        </p:nvCxnSpPr>
        <p:spPr bwMode="auto">
          <a:xfrm flipH="1">
            <a:off x="8427893" y="1784231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H="1">
            <a:off x="7589693" y="3079631"/>
            <a:ext cx="6858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Arrow Connector 65"/>
          <p:cNvCxnSpPr>
            <a:cxnSpLocks noChangeShapeType="1"/>
          </p:cNvCxnSpPr>
          <p:nvPr/>
        </p:nvCxnSpPr>
        <p:spPr bwMode="auto">
          <a:xfrm flipH="1">
            <a:off x="7284893" y="3232031"/>
            <a:ext cx="3048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Arrow Connector 68"/>
          <p:cNvCxnSpPr>
            <a:cxnSpLocks noChangeShapeType="1"/>
          </p:cNvCxnSpPr>
          <p:nvPr/>
        </p:nvCxnSpPr>
        <p:spPr bwMode="auto">
          <a:xfrm>
            <a:off x="7284893" y="3308231"/>
            <a:ext cx="5334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Arrow Connector 71"/>
          <p:cNvCxnSpPr>
            <a:cxnSpLocks noChangeShapeType="1"/>
          </p:cNvCxnSpPr>
          <p:nvPr/>
        </p:nvCxnSpPr>
        <p:spPr bwMode="auto">
          <a:xfrm>
            <a:off x="7818293" y="3536831"/>
            <a:ext cx="6858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 flipV="1">
            <a:off x="7402368" y="3633669"/>
            <a:ext cx="10668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Arrow Connector 77"/>
          <p:cNvCxnSpPr>
            <a:cxnSpLocks noChangeShapeType="1"/>
          </p:cNvCxnSpPr>
          <p:nvPr/>
        </p:nvCxnSpPr>
        <p:spPr bwMode="auto">
          <a:xfrm>
            <a:off x="7442056" y="3684469"/>
            <a:ext cx="452437" cy="5381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9664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Oval 38"/>
          <p:cNvSpPr>
            <a:spLocks noChangeArrowheads="1"/>
          </p:cNvSpPr>
          <p:nvPr/>
        </p:nvSpPr>
        <p:spPr bwMode="auto">
          <a:xfrm>
            <a:off x="5029200" y="914400"/>
            <a:ext cx="3733800" cy="36576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8434" name="Oval 38"/>
          <p:cNvSpPr>
            <a:spLocks noChangeArrowheads="1"/>
          </p:cNvSpPr>
          <p:nvPr/>
        </p:nvSpPr>
        <p:spPr bwMode="auto">
          <a:xfrm>
            <a:off x="5334000" y="1219200"/>
            <a:ext cx="3124200" cy="3048000"/>
          </a:xfrm>
          <a:prstGeom prst="ellipse">
            <a:avLst/>
          </a:prstGeom>
          <a:solidFill>
            <a:srgbClr val="99FFCC"/>
          </a:solidFill>
          <a:ln w="38100">
            <a:solidFill>
              <a:srgbClr val="7F7F7F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0" name="Oval 36"/>
          <p:cNvSpPr>
            <a:spLocks noChangeArrowheads="1"/>
          </p:cNvSpPr>
          <p:nvPr/>
        </p:nvSpPr>
        <p:spPr bwMode="auto">
          <a:xfrm>
            <a:off x="5638800" y="1524000"/>
            <a:ext cx="2514600" cy="25146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SSTF: Shortest Seek Time First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56541"/>
            <a:ext cx="5029200" cy="517669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  <a:sym typeface="Symbol" charset="0"/>
              </a:rPr>
              <a:t>Pick the request that’</a:t>
            </a:r>
            <a:r>
              <a:rPr lang="en-US" altLang="ja-JP" dirty="0">
                <a:latin typeface="Helvetica" charset="0"/>
                <a:sym typeface="Symbol" charset="0"/>
              </a:rPr>
              <a:t>s closest to the head on the disk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  <a:sym typeface="Symbol" charset="0"/>
              </a:rPr>
              <a:t>Although called SSTF,  include </a:t>
            </a:r>
            <a:br>
              <a:rPr lang="en-US" dirty="0">
                <a:latin typeface="Helvetica" charset="0"/>
                <a:sym typeface="Symbol" charset="0"/>
              </a:rPr>
            </a:br>
            <a:r>
              <a:rPr lang="en-US" dirty="0">
                <a:latin typeface="Helvetica" charset="0"/>
                <a:sym typeface="Symbol" charset="0"/>
              </a:rPr>
              <a:t>rotational delay in calculation, as rotation can be as long as seek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Helvetica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</a:rPr>
              <a:t>Example: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</a:rPr>
              <a:t>Request queue: 2, 1, 3, 6, 2, 5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</a:rPr>
              <a:t>Scheduling order: 5, 6, 3, 2, 2, </a:t>
            </a:r>
            <a:r>
              <a:rPr lang="en-US" dirty="0" smtClean="0">
                <a:latin typeface="Helvetica" charset="0"/>
              </a:rPr>
              <a:t>1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" charset="0"/>
              </a:rPr>
              <a:t>6 tracks, 4 seeks</a:t>
            </a:r>
            <a:endParaRPr lang="en-US" dirty="0">
              <a:latin typeface="Helvetica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Helvetica" charset="0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  <a:sym typeface="Symbol" charset="0"/>
              </a:rPr>
              <a:t>Pros: reduce seeks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Helvetica" charset="0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  <a:sym typeface="Symbol" charset="0"/>
              </a:rPr>
              <a:t>Cons: may lead to </a:t>
            </a:r>
            <a:r>
              <a:rPr lang="en-US" dirty="0" smtClean="0">
                <a:latin typeface="Helvetica" charset="0"/>
                <a:sym typeface="Symbol" charset="0"/>
              </a:rPr>
              <a:t>starvation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latin typeface="Helvetica" charset="0"/>
                <a:sym typeface="Symbol" charset="0"/>
              </a:rPr>
              <a:t>Greedy.  Not optimal</a:t>
            </a:r>
            <a:endParaRPr lang="en-US" dirty="0">
              <a:latin typeface="Helvetica" charset="0"/>
              <a:sym typeface="Symbol" charset="0"/>
            </a:endParaRPr>
          </a:p>
        </p:txBody>
      </p:sp>
      <p:sp>
        <p:nvSpPr>
          <p:cNvPr id="66573" name="Oval 36"/>
          <p:cNvSpPr>
            <a:spLocks noChangeArrowheads="1"/>
          </p:cNvSpPr>
          <p:nvPr/>
        </p:nvSpPr>
        <p:spPr bwMode="auto">
          <a:xfrm>
            <a:off x="5867400" y="1752600"/>
            <a:ext cx="2066925" cy="2049463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6574" name="Oval 37"/>
          <p:cNvSpPr>
            <a:spLocks noChangeArrowheads="1"/>
          </p:cNvSpPr>
          <p:nvPr/>
        </p:nvSpPr>
        <p:spPr bwMode="auto">
          <a:xfrm>
            <a:off x="6126163" y="2008188"/>
            <a:ext cx="1549400" cy="15367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6575" name="Oval 38"/>
          <p:cNvSpPr>
            <a:spLocks noChangeArrowheads="1"/>
          </p:cNvSpPr>
          <p:nvPr/>
        </p:nvSpPr>
        <p:spPr bwMode="auto">
          <a:xfrm>
            <a:off x="6383338" y="2265363"/>
            <a:ext cx="1033462" cy="1023937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8441" name="Text Box 43"/>
          <p:cNvSpPr txBox="1">
            <a:spLocks noChangeArrowheads="1"/>
          </p:cNvSpPr>
          <p:nvPr/>
        </p:nvSpPr>
        <p:spPr bwMode="auto">
          <a:xfrm rot="5400000">
            <a:off x="7831137" y="1084263"/>
            <a:ext cx="18573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Disk Head</a:t>
            </a:r>
          </a:p>
        </p:txBody>
      </p:sp>
      <p:sp>
        <p:nvSpPr>
          <p:cNvPr id="18442" name="Text Box 45"/>
          <p:cNvSpPr txBox="1">
            <a:spLocks noChangeArrowheads="1"/>
          </p:cNvSpPr>
          <p:nvPr/>
        </p:nvSpPr>
        <p:spPr bwMode="auto">
          <a:xfrm>
            <a:off x="6832600" y="9144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6</a:t>
            </a:r>
          </a:p>
        </p:txBody>
      </p:sp>
      <p:sp>
        <p:nvSpPr>
          <p:cNvPr id="51" name="Oval 38"/>
          <p:cNvSpPr>
            <a:spLocks noChangeArrowheads="1"/>
          </p:cNvSpPr>
          <p:nvPr/>
        </p:nvSpPr>
        <p:spPr bwMode="auto">
          <a:xfrm>
            <a:off x="6629400" y="2493963"/>
            <a:ext cx="550863" cy="5540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8444" name="Text Box 45"/>
          <p:cNvSpPr txBox="1">
            <a:spLocks noChangeArrowheads="1"/>
          </p:cNvSpPr>
          <p:nvPr/>
        </p:nvSpPr>
        <p:spPr bwMode="auto">
          <a:xfrm>
            <a:off x="6816725" y="2220913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18445" name="Text Box 45"/>
          <p:cNvSpPr txBox="1">
            <a:spLocks noChangeArrowheads="1"/>
          </p:cNvSpPr>
          <p:nvPr/>
        </p:nvSpPr>
        <p:spPr bwMode="auto">
          <a:xfrm>
            <a:off x="6823075" y="19812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8446" name="Text Box 45"/>
          <p:cNvSpPr txBox="1">
            <a:spLocks noChangeArrowheads="1"/>
          </p:cNvSpPr>
          <p:nvPr/>
        </p:nvSpPr>
        <p:spPr bwMode="auto">
          <a:xfrm>
            <a:off x="6823075" y="16764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8447" name="Text Box 45"/>
          <p:cNvSpPr txBox="1">
            <a:spLocks noChangeArrowheads="1"/>
          </p:cNvSpPr>
          <p:nvPr/>
        </p:nvSpPr>
        <p:spPr bwMode="auto">
          <a:xfrm>
            <a:off x="6823075" y="14478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4</a:t>
            </a:r>
          </a:p>
        </p:txBody>
      </p:sp>
      <p:sp>
        <p:nvSpPr>
          <p:cNvPr id="18448" name="Text Box 45"/>
          <p:cNvSpPr txBox="1">
            <a:spLocks noChangeArrowheads="1"/>
          </p:cNvSpPr>
          <p:nvPr/>
        </p:nvSpPr>
        <p:spPr bwMode="auto">
          <a:xfrm>
            <a:off x="6823075" y="1228725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5</a:t>
            </a:r>
          </a:p>
        </p:txBody>
      </p:sp>
      <p:sp>
        <p:nvSpPr>
          <p:cNvPr id="18449" name="Isosceles Triangle 2"/>
          <p:cNvSpPr>
            <a:spLocks noChangeArrowheads="1"/>
          </p:cNvSpPr>
          <p:nvPr/>
        </p:nvSpPr>
        <p:spPr bwMode="auto">
          <a:xfrm rot="-5400000">
            <a:off x="8229600" y="2514600"/>
            <a:ext cx="152400" cy="1524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marL="685800" indent="-228600"/>
            <a:endParaRPr lang="en-US"/>
          </a:p>
        </p:txBody>
      </p:sp>
      <p:cxnSp>
        <p:nvCxnSpPr>
          <p:cNvPr id="18450" name="Straight Connector 4"/>
          <p:cNvCxnSpPr>
            <a:cxnSpLocks noChangeShapeType="1"/>
          </p:cNvCxnSpPr>
          <p:nvPr/>
        </p:nvCxnSpPr>
        <p:spPr bwMode="auto">
          <a:xfrm flipH="1">
            <a:off x="8382000" y="12954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8382000" y="26670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Arrow Connector 65"/>
          <p:cNvCxnSpPr>
            <a:cxnSpLocks noChangeShapeType="1"/>
          </p:cNvCxnSpPr>
          <p:nvPr/>
        </p:nvCxnSpPr>
        <p:spPr bwMode="auto">
          <a:xfrm>
            <a:off x="8382000" y="2895600"/>
            <a:ext cx="2286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Arrow Connector 68"/>
          <p:cNvCxnSpPr>
            <a:cxnSpLocks noChangeShapeType="1"/>
          </p:cNvCxnSpPr>
          <p:nvPr/>
        </p:nvCxnSpPr>
        <p:spPr bwMode="auto">
          <a:xfrm flipH="1" flipV="1">
            <a:off x="7772400" y="2971800"/>
            <a:ext cx="7620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Arrow Connector 71"/>
          <p:cNvCxnSpPr>
            <a:cxnSpLocks noChangeShapeType="1"/>
          </p:cNvCxnSpPr>
          <p:nvPr/>
        </p:nvCxnSpPr>
        <p:spPr bwMode="auto">
          <a:xfrm flipH="1" flipV="1">
            <a:off x="7467600" y="2895600"/>
            <a:ext cx="3048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7391400" y="2938463"/>
            <a:ext cx="101600" cy="261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Arrow Connector 77"/>
          <p:cNvCxnSpPr>
            <a:cxnSpLocks noChangeShapeType="1"/>
          </p:cNvCxnSpPr>
          <p:nvPr/>
        </p:nvCxnSpPr>
        <p:spPr bwMode="auto">
          <a:xfrm flipH="1" flipV="1">
            <a:off x="7162800" y="2971800"/>
            <a:ext cx="233363" cy="223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3639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val 38"/>
          <p:cNvSpPr>
            <a:spLocks noChangeArrowheads="1"/>
          </p:cNvSpPr>
          <p:nvPr/>
        </p:nvSpPr>
        <p:spPr bwMode="auto">
          <a:xfrm>
            <a:off x="5029200" y="914400"/>
            <a:ext cx="3733800" cy="36576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9458" name="Oval 38"/>
          <p:cNvSpPr>
            <a:spLocks noChangeArrowheads="1"/>
          </p:cNvSpPr>
          <p:nvPr/>
        </p:nvSpPr>
        <p:spPr bwMode="auto">
          <a:xfrm>
            <a:off x="5334000" y="1219200"/>
            <a:ext cx="3124200" cy="3048000"/>
          </a:xfrm>
          <a:prstGeom prst="ellipse">
            <a:avLst/>
          </a:prstGeom>
          <a:solidFill>
            <a:srgbClr val="99FFCC"/>
          </a:solidFill>
          <a:ln w="38100">
            <a:solidFill>
              <a:srgbClr val="7F7F7F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0" name="Oval 36"/>
          <p:cNvSpPr>
            <a:spLocks noChangeArrowheads="1"/>
          </p:cNvSpPr>
          <p:nvPr/>
        </p:nvSpPr>
        <p:spPr bwMode="auto">
          <a:xfrm>
            <a:off x="5638800" y="1524000"/>
            <a:ext cx="2514600" cy="25146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SCAN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86388"/>
            <a:ext cx="5029200" cy="5181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  <a:sym typeface="Symbol" charset="0"/>
              </a:rPr>
              <a:t>Implements an Elevator Algorithm: take the closest request in the direction of travel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Helvetica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</a:rPr>
              <a:t>Example: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</a:rPr>
              <a:t>Request queue: 2, 1, 3, 6, 2, 5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</a:rPr>
              <a:t>Head is moving towards center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</a:rPr>
              <a:t>Scheduling order: 5, 3, 2, 2, 1, </a:t>
            </a:r>
            <a:r>
              <a:rPr lang="en-US" dirty="0" smtClean="0">
                <a:latin typeface="Helvetica" charset="0"/>
              </a:rPr>
              <a:t>6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Helvetica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" charset="0"/>
              </a:rPr>
              <a:t>8 tracks, 4 seeks</a:t>
            </a:r>
            <a:endParaRPr lang="en-US" dirty="0">
              <a:latin typeface="Helvetica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Helvetica" charset="0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  <a:sym typeface="Symbol" charset="0"/>
              </a:rPr>
              <a:t>Pros: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  <a:sym typeface="Symbol" charset="0"/>
              </a:rPr>
              <a:t>No starvation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  <a:sym typeface="Symbol" charset="0"/>
              </a:rPr>
              <a:t>Low seek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Helvetica" charset="0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  <a:sym typeface="Symbol" charset="0"/>
              </a:rPr>
              <a:t>Cons: </a:t>
            </a:r>
            <a:r>
              <a:rPr lang="en-US" dirty="0" smtClean="0">
                <a:latin typeface="Helvetica" charset="0"/>
                <a:sym typeface="Symbol" charset="0"/>
              </a:rPr>
              <a:t>favors </a:t>
            </a:r>
            <a:r>
              <a:rPr lang="en-US" dirty="0">
                <a:latin typeface="Helvetica" charset="0"/>
                <a:sym typeface="Symbol" charset="0"/>
              </a:rPr>
              <a:t>middle </a:t>
            </a:r>
            <a:r>
              <a:rPr lang="en-US" dirty="0" smtClean="0">
                <a:latin typeface="Helvetica" charset="0"/>
                <a:sym typeface="Symbol" charset="0"/>
              </a:rPr>
              <a:t>tracks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latin typeface="Helvetica" charset="0"/>
                <a:sym typeface="Symbol" charset="0"/>
              </a:rPr>
              <a:t>May spend time on sparse tracks while dense requests elsewhere</a:t>
            </a:r>
            <a:endParaRPr lang="en-US" dirty="0">
              <a:latin typeface="Helvetica" charset="0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dirty="0">
              <a:latin typeface="Helvetica" charset="0"/>
            </a:endParaRPr>
          </a:p>
        </p:txBody>
      </p:sp>
      <p:sp>
        <p:nvSpPr>
          <p:cNvPr id="66573" name="Oval 36"/>
          <p:cNvSpPr>
            <a:spLocks noChangeArrowheads="1"/>
          </p:cNvSpPr>
          <p:nvPr/>
        </p:nvSpPr>
        <p:spPr bwMode="auto">
          <a:xfrm>
            <a:off x="5867400" y="1752600"/>
            <a:ext cx="2066925" cy="2049463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6574" name="Oval 37"/>
          <p:cNvSpPr>
            <a:spLocks noChangeArrowheads="1"/>
          </p:cNvSpPr>
          <p:nvPr/>
        </p:nvSpPr>
        <p:spPr bwMode="auto">
          <a:xfrm>
            <a:off x="6126163" y="2008188"/>
            <a:ext cx="1549400" cy="15367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6575" name="Oval 38"/>
          <p:cNvSpPr>
            <a:spLocks noChangeArrowheads="1"/>
          </p:cNvSpPr>
          <p:nvPr/>
        </p:nvSpPr>
        <p:spPr bwMode="auto">
          <a:xfrm>
            <a:off x="6383338" y="2265363"/>
            <a:ext cx="1033462" cy="1023937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9465" name="Text Box 43"/>
          <p:cNvSpPr txBox="1">
            <a:spLocks noChangeArrowheads="1"/>
          </p:cNvSpPr>
          <p:nvPr/>
        </p:nvSpPr>
        <p:spPr bwMode="auto">
          <a:xfrm rot="5400000">
            <a:off x="7831137" y="1084263"/>
            <a:ext cx="18573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Disk Head</a:t>
            </a:r>
          </a:p>
        </p:txBody>
      </p:sp>
      <p:sp>
        <p:nvSpPr>
          <p:cNvPr id="19466" name="Text Box 45"/>
          <p:cNvSpPr txBox="1">
            <a:spLocks noChangeArrowheads="1"/>
          </p:cNvSpPr>
          <p:nvPr/>
        </p:nvSpPr>
        <p:spPr bwMode="auto">
          <a:xfrm>
            <a:off x="6832600" y="9144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6</a:t>
            </a:r>
          </a:p>
        </p:txBody>
      </p:sp>
      <p:sp>
        <p:nvSpPr>
          <p:cNvPr id="51" name="Oval 38"/>
          <p:cNvSpPr>
            <a:spLocks noChangeArrowheads="1"/>
          </p:cNvSpPr>
          <p:nvPr/>
        </p:nvSpPr>
        <p:spPr bwMode="auto">
          <a:xfrm>
            <a:off x="6629400" y="2493963"/>
            <a:ext cx="550863" cy="5540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19468" name="Text Box 45"/>
          <p:cNvSpPr txBox="1">
            <a:spLocks noChangeArrowheads="1"/>
          </p:cNvSpPr>
          <p:nvPr/>
        </p:nvSpPr>
        <p:spPr bwMode="auto">
          <a:xfrm>
            <a:off x="6816725" y="2220913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19469" name="Text Box 45"/>
          <p:cNvSpPr txBox="1">
            <a:spLocks noChangeArrowheads="1"/>
          </p:cNvSpPr>
          <p:nvPr/>
        </p:nvSpPr>
        <p:spPr bwMode="auto">
          <a:xfrm>
            <a:off x="6823075" y="19812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9470" name="Text Box 45"/>
          <p:cNvSpPr txBox="1">
            <a:spLocks noChangeArrowheads="1"/>
          </p:cNvSpPr>
          <p:nvPr/>
        </p:nvSpPr>
        <p:spPr bwMode="auto">
          <a:xfrm>
            <a:off x="6823075" y="16764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9471" name="Text Box 45"/>
          <p:cNvSpPr txBox="1">
            <a:spLocks noChangeArrowheads="1"/>
          </p:cNvSpPr>
          <p:nvPr/>
        </p:nvSpPr>
        <p:spPr bwMode="auto">
          <a:xfrm>
            <a:off x="6823075" y="14478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4</a:t>
            </a:r>
          </a:p>
        </p:txBody>
      </p:sp>
      <p:sp>
        <p:nvSpPr>
          <p:cNvPr id="19472" name="Text Box 45"/>
          <p:cNvSpPr txBox="1">
            <a:spLocks noChangeArrowheads="1"/>
          </p:cNvSpPr>
          <p:nvPr/>
        </p:nvSpPr>
        <p:spPr bwMode="auto">
          <a:xfrm>
            <a:off x="6823075" y="1228725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5</a:t>
            </a:r>
          </a:p>
        </p:txBody>
      </p:sp>
      <p:sp>
        <p:nvSpPr>
          <p:cNvPr id="19473" name="Isosceles Triangle 2"/>
          <p:cNvSpPr>
            <a:spLocks noChangeArrowheads="1"/>
          </p:cNvSpPr>
          <p:nvPr/>
        </p:nvSpPr>
        <p:spPr bwMode="auto">
          <a:xfrm rot="-5400000">
            <a:off x="8229600" y="2514600"/>
            <a:ext cx="152400" cy="1524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marL="685800" indent="-228600"/>
            <a:endParaRPr lang="en-US"/>
          </a:p>
        </p:txBody>
      </p:sp>
      <p:cxnSp>
        <p:nvCxnSpPr>
          <p:cNvPr id="19474" name="Straight Connector 4"/>
          <p:cNvCxnSpPr>
            <a:cxnSpLocks noChangeShapeType="1"/>
          </p:cNvCxnSpPr>
          <p:nvPr/>
        </p:nvCxnSpPr>
        <p:spPr bwMode="auto">
          <a:xfrm flipH="1">
            <a:off x="8382000" y="12954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8382000" y="26670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Arrow Connector 65"/>
          <p:cNvCxnSpPr>
            <a:cxnSpLocks noChangeShapeType="1"/>
          </p:cNvCxnSpPr>
          <p:nvPr/>
        </p:nvCxnSpPr>
        <p:spPr bwMode="auto">
          <a:xfrm>
            <a:off x="7239000" y="3048000"/>
            <a:ext cx="762000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Arrow Connector 68"/>
          <p:cNvCxnSpPr>
            <a:cxnSpLocks noChangeShapeType="1"/>
          </p:cNvCxnSpPr>
          <p:nvPr/>
        </p:nvCxnSpPr>
        <p:spPr bwMode="auto">
          <a:xfrm flipH="1">
            <a:off x="7772400" y="2895600"/>
            <a:ext cx="5334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Arrow Connector 71"/>
          <p:cNvCxnSpPr>
            <a:cxnSpLocks noChangeShapeType="1"/>
          </p:cNvCxnSpPr>
          <p:nvPr/>
        </p:nvCxnSpPr>
        <p:spPr bwMode="auto">
          <a:xfrm flipH="1">
            <a:off x="7543800" y="2895600"/>
            <a:ext cx="228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7442200" y="2895600"/>
            <a:ext cx="101600" cy="1857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Arrow Connector 77"/>
          <p:cNvCxnSpPr>
            <a:cxnSpLocks noChangeShapeType="1"/>
          </p:cNvCxnSpPr>
          <p:nvPr/>
        </p:nvCxnSpPr>
        <p:spPr bwMode="auto">
          <a:xfrm flipH="1" flipV="1">
            <a:off x="7239000" y="2971800"/>
            <a:ext cx="2286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238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Oval 38"/>
          <p:cNvSpPr>
            <a:spLocks noChangeArrowheads="1"/>
          </p:cNvSpPr>
          <p:nvPr/>
        </p:nvSpPr>
        <p:spPr bwMode="auto">
          <a:xfrm>
            <a:off x="5029200" y="914400"/>
            <a:ext cx="3733800" cy="36576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20482" name="Oval 38"/>
          <p:cNvSpPr>
            <a:spLocks noChangeArrowheads="1"/>
          </p:cNvSpPr>
          <p:nvPr/>
        </p:nvSpPr>
        <p:spPr bwMode="auto">
          <a:xfrm>
            <a:off x="5334000" y="1219200"/>
            <a:ext cx="3124200" cy="3048000"/>
          </a:xfrm>
          <a:prstGeom prst="ellipse">
            <a:avLst/>
          </a:prstGeom>
          <a:solidFill>
            <a:srgbClr val="99FFCC"/>
          </a:solidFill>
          <a:ln w="38100">
            <a:solidFill>
              <a:srgbClr val="7F7F7F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0" name="Oval 36"/>
          <p:cNvSpPr>
            <a:spLocks noChangeArrowheads="1"/>
          </p:cNvSpPr>
          <p:nvPr/>
        </p:nvSpPr>
        <p:spPr bwMode="auto">
          <a:xfrm>
            <a:off x="5638800" y="1524000"/>
            <a:ext cx="2514600" cy="25146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C-SCAN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28700"/>
            <a:ext cx="5029200" cy="5105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  <a:sym typeface="Symbol" charset="0"/>
              </a:rPr>
              <a:t>Like SCAN but only serves request in only one direction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Helvetica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</a:rPr>
              <a:t>Example: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</a:rPr>
              <a:t>Request queue: 2, 1, 3, 6, 2, 5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</a:rPr>
              <a:t>Head only serves request on its way from center towards edge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</a:rPr>
              <a:t>Scheduling order: 5, 6, 1, 2, 2, </a:t>
            </a:r>
            <a:r>
              <a:rPr lang="en-US" dirty="0" smtClean="0">
                <a:latin typeface="Helvetica" charset="0"/>
              </a:rPr>
              <a:t>3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dirty="0" smtClean="0">
              <a:latin typeface="Helvetica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" charset="0"/>
              </a:rPr>
              <a:t>8 tracks, 5 seeks</a:t>
            </a:r>
            <a:endParaRPr lang="en-US" dirty="0">
              <a:latin typeface="Helvetica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Helvetica" charset="0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  <a:sym typeface="Symbol" charset="0"/>
              </a:rPr>
              <a:t>Pros: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  <a:sym typeface="Symbol" charset="0"/>
              </a:rPr>
              <a:t>Fairer than </a:t>
            </a:r>
            <a:r>
              <a:rPr lang="en-US" dirty="0" smtClean="0">
                <a:latin typeface="Helvetica" charset="0"/>
                <a:sym typeface="Symbol" charset="0"/>
              </a:rPr>
              <a:t>SCAN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" charset="0"/>
                <a:sym typeface="Symbol" charset="0"/>
              </a:rPr>
              <a:t>Accumulate work in remote region then go get it</a:t>
            </a:r>
            <a:endParaRPr lang="en-US" dirty="0">
              <a:latin typeface="Helvetica" charset="0"/>
              <a:sym typeface="Symbol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dirty="0">
              <a:latin typeface="Helvetica" charset="0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Helvetica" charset="0"/>
                <a:sym typeface="Symbol" charset="0"/>
              </a:rPr>
              <a:t>Cons: longer seeks on the way </a:t>
            </a:r>
            <a:r>
              <a:rPr lang="en-US" dirty="0" smtClean="0">
                <a:latin typeface="Helvetica" charset="0"/>
                <a:sym typeface="Symbol" charset="0"/>
              </a:rPr>
              <a:t>back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latin typeface="Helvetica" charset="0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 smtClean="0">
                <a:latin typeface="Helvetica" charset="0"/>
                <a:sym typeface="Symbol" charset="0"/>
              </a:rPr>
              <a:t>Optimization: dither to pickup nearby requests as you go</a:t>
            </a:r>
            <a:endParaRPr lang="en-US" dirty="0">
              <a:latin typeface="Helvetica" charset="0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dirty="0">
              <a:latin typeface="Helvetica" charset="0"/>
            </a:endParaRPr>
          </a:p>
        </p:txBody>
      </p:sp>
      <p:sp>
        <p:nvSpPr>
          <p:cNvPr id="66573" name="Oval 36"/>
          <p:cNvSpPr>
            <a:spLocks noChangeArrowheads="1"/>
          </p:cNvSpPr>
          <p:nvPr/>
        </p:nvSpPr>
        <p:spPr bwMode="auto">
          <a:xfrm>
            <a:off x="5867400" y="1752600"/>
            <a:ext cx="2066925" cy="2049463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6574" name="Oval 37"/>
          <p:cNvSpPr>
            <a:spLocks noChangeArrowheads="1"/>
          </p:cNvSpPr>
          <p:nvPr/>
        </p:nvSpPr>
        <p:spPr bwMode="auto">
          <a:xfrm>
            <a:off x="6126163" y="2008188"/>
            <a:ext cx="1549400" cy="1536700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6575" name="Oval 38"/>
          <p:cNvSpPr>
            <a:spLocks noChangeArrowheads="1"/>
          </p:cNvSpPr>
          <p:nvPr/>
        </p:nvSpPr>
        <p:spPr bwMode="auto">
          <a:xfrm>
            <a:off x="6383338" y="2265363"/>
            <a:ext cx="1033462" cy="1023937"/>
          </a:xfrm>
          <a:prstGeom prst="ellipse">
            <a:avLst/>
          </a:prstGeom>
          <a:solidFill>
            <a:srgbClr val="99FFCC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20489" name="Text Box 43"/>
          <p:cNvSpPr txBox="1">
            <a:spLocks noChangeArrowheads="1"/>
          </p:cNvSpPr>
          <p:nvPr/>
        </p:nvSpPr>
        <p:spPr bwMode="auto">
          <a:xfrm rot="5400000">
            <a:off x="7831137" y="1084263"/>
            <a:ext cx="18573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Disk Head</a:t>
            </a:r>
          </a:p>
        </p:txBody>
      </p:sp>
      <p:sp>
        <p:nvSpPr>
          <p:cNvPr id="20490" name="Text Box 45"/>
          <p:cNvSpPr txBox="1">
            <a:spLocks noChangeArrowheads="1"/>
          </p:cNvSpPr>
          <p:nvPr/>
        </p:nvSpPr>
        <p:spPr bwMode="auto">
          <a:xfrm>
            <a:off x="6832600" y="9144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6</a:t>
            </a:r>
          </a:p>
        </p:txBody>
      </p:sp>
      <p:sp>
        <p:nvSpPr>
          <p:cNvPr id="51" name="Oval 38"/>
          <p:cNvSpPr>
            <a:spLocks noChangeArrowheads="1"/>
          </p:cNvSpPr>
          <p:nvPr/>
        </p:nvSpPr>
        <p:spPr bwMode="auto">
          <a:xfrm>
            <a:off x="6629400" y="2493963"/>
            <a:ext cx="550863" cy="5540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20492" name="Text Box 45"/>
          <p:cNvSpPr txBox="1">
            <a:spLocks noChangeArrowheads="1"/>
          </p:cNvSpPr>
          <p:nvPr/>
        </p:nvSpPr>
        <p:spPr bwMode="auto">
          <a:xfrm>
            <a:off x="6816725" y="2220913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20493" name="Text Box 45"/>
          <p:cNvSpPr txBox="1">
            <a:spLocks noChangeArrowheads="1"/>
          </p:cNvSpPr>
          <p:nvPr/>
        </p:nvSpPr>
        <p:spPr bwMode="auto">
          <a:xfrm>
            <a:off x="6823075" y="19812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20494" name="Text Box 45"/>
          <p:cNvSpPr txBox="1">
            <a:spLocks noChangeArrowheads="1"/>
          </p:cNvSpPr>
          <p:nvPr/>
        </p:nvSpPr>
        <p:spPr bwMode="auto">
          <a:xfrm>
            <a:off x="6823075" y="16764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20495" name="Text Box 45"/>
          <p:cNvSpPr txBox="1">
            <a:spLocks noChangeArrowheads="1"/>
          </p:cNvSpPr>
          <p:nvPr/>
        </p:nvSpPr>
        <p:spPr bwMode="auto">
          <a:xfrm>
            <a:off x="6823075" y="1447800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4</a:t>
            </a:r>
          </a:p>
        </p:txBody>
      </p:sp>
      <p:sp>
        <p:nvSpPr>
          <p:cNvPr id="20496" name="Text Box 45"/>
          <p:cNvSpPr txBox="1">
            <a:spLocks noChangeArrowheads="1"/>
          </p:cNvSpPr>
          <p:nvPr/>
        </p:nvSpPr>
        <p:spPr bwMode="auto">
          <a:xfrm>
            <a:off x="6823075" y="1228725"/>
            <a:ext cx="33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5</a:t>
            </a:r>
          </a:p>
        </p:txBody>
      </p:sp>
      <p:sp>
        <p:nvSpPr>
          <p:cNvPr id="20497" name="Isosceles Triangle 2"/>
          <p:cNvSpPr>
            <a:spLocks noChangeArrowheads="1"/>
          </p:cNvSpPr>
          <p:nvPr/>
        </p:nvSpPr>
        <p:spPr bwMode="auto">
          <a:xfrm rot="-5400000">
            <a:off x="8229600" y="2514600"/>
            <a:ext cx="152400" cy="1524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marL="685800" indent="-228600"/>
            <a:endParaRPr lang="en-US"/>
          </a:p>
        </p:txBody>
      </p:sp>
      <p:cxnSp>
        <p:nvCxnSpPr>
          <p:cNvPr id="20498" name="Straight Connector 4"/>
          <p:cNvCxnSpPr>
            <a:cxnSpLocks noChangeShapeType="1"/>
          </p:cNvCxnSpPr>
          <p:nvPr/>
        </p:nvCxnSpPr>
        <p:spPr bwMode="auto">
          <a:xfrm flipH="1">
            <a:off x="8382000" y="12954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8382000" y="26670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Arrow Connector 65"/>
          <p:cNvCxnSpPr>
            <a:cxnSpLocks noChangeShapeType="1"/>
          </p:cNvCxnSpPr>
          <p:nvPr/>
        </p:nvCxnSpPr>
        <p:spPr bwMode="auto">
          <a:xfrm>
            <a:off x="7239000" y="3276600"/>
            <a:ext cx="228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Arrow Connector 68"/>
          <p:cNvCxnSpPr>
            <a:cxnSpLocks noChangeShapeType="1"/>
          </p:cNvCxnSpPr>
          <p:nvPr/>
        </p:nvCxnSpPr>
        <p:spPr bwMode="auto">
          <a:xfrm>
            <a:off x="8382000" y="2895600"/>
            <a:ext cx="3048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Arrow Connector 71"/>
          <p:cNvCxnSpPr>
            <a:cxnSpLocks noChangeShapeType="1"/>
          </p:cNvCxnSpPr>
          <p:nvPr/>
        </p:nvCxnSpPr>
        <p:spPr bwMode="auto">
          <a:xfrm flipH="1" flipV="1">
            <a:off x="7239000" y="2819400"/>
            <a:ext cx="14478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7315200" y="2895600"/>
            <a:ext cx="127000" cy="1857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Arrow Connector 77"/>
          <p:cNvCxnSpPr>
            <a:cxnSpLocks noChangeShapeType="1"/>
          </p:cNvCxnSpPr>
          <p:nvPr/>
        </p:nvCxnSpPr>
        <p:spPr bwMode="auto">
          <a:xfrm flipH="1">
            <a:off x="7239000" y="3098800"/>
            <a:ext cx="215900" cy="177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9865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the disk performance highest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there are big sequential reads, or</a:t>
            </a:r>
          </a:p>
          <a:p>
            <a:r>
              <a:rPr lang="en-US" dirty="0" smtClean="0"/>
              <a:t>When there is so much work to do that they can be piggy backed (c-scan)</a:t>
            </a:r>
          </a:p>
          <a:p>
            <a:endParaRPr lang="en-US" dirty="0"/>
          </a:p>
          <a:p>
            <a:r>
              <a:rPr lang="en-US" dirty="0" smtClean="0"/>
              <a:t>OK, to be inefficient when things are mostly idle</a:t>
            </a:r>
          </a:p>
          <a:p>
            <a:r>
              <a:rPr lang="en-US" dirty="0" smtClean="0"/>
              <a:t>Bursts are both a threat and an opportunity</a:t>
            </a:r>
          </a:p>
          <a:p>
            <a:r>
              <a:rPr lang="en-US" dirty="0" smtClean="0"/>
              <a:t>&lt;your idea for optimization goes here&gt;</a:t>
            </a:r>
          </a:p>
          <a:p>
            <a:pPr lvl="1"/>
            <a:r>
              <a:rPr lang="en-US" dirty="0" smtClean="0"/>
              <a:t>Waste space for speed?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Ex: Concurrency to break the bottleneck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914400"/>
            <a:ext cx="8229600" cy="5215723"/>
          </a:xfrm>
        </p:spPr>
        <p:txBody>
          <a:bodyPr/>
          <a:lstStyle/>
          <a:p>
            <a:r>
              <a:rPr lang="en-US" dirty="0" smtClean="0"/>
              <a:t>Busses provide a way of connecting many (N) different things with a single set of wires and standard connections and protocols</a:t>
            </a:r>
          </a:p>
          <a:p>
            <a:pPr lvl="1"/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relationships with 1 set of </a:t>
            </a:r>
            <a:r>
              <a:rPr lang="en-US" dirty="0" smtClean="0"/>
              <a:t>wires (!!!)</a:t>
            </a:r>
            <a:endParaRPr lang="en-US" dirty="0" smtClean="0"/>
          </a:p>
          <a:p>
            <a:r>
              <a:rPr lang="en-US" dirty="0" smtClean="0"/>
              <a:t>But only one transaction can go on at a time</a:t>
            </a:r>
          </a:p>
          <a:p>
            <a:pPr lvl="1"/>
            <a:r>
              <a:rPr lang="en-US" dirty="0" smtClean="0"/>
              <a:t>The rest have to wait</a:t>
            </a:r>
          </a:p>
          <a:p>
            <a:pPr lvl="1"/>
            <a:r>
              <a:rPr lang="en-US" dirty="0" smtClean="0"/>
              <a:t>Queue up at “bus arbitration”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50" y="4699000"/>
            <a:ext cx="3390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5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5334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PCI Bus evolution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350" y="948952"/>
            <a:ext cx="8187250" cy="57566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defRPr/>
            </a:pPr>
            <a:r>
              <a:rPr lang="en-US" sz="2400" dirty="0">
                <a:latin typeface="Helvetica" charset="0"/>
                <a:ea typeface="MS PGothic" charset="0"/>
              </a:rPr>
              <a:t>PCI started life out as a bus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en-US" sz="2000" dirty="0">
                <a:latin typeface="Helvetica" charset="0"/>
                <a:ea typeface="MS PGothic" charset="0"/>
              </a:rPr>
              <a:t>32 physical bits double for address/data</a:t>
            </a:r>
          </a:p>
          <a:p>
            <a:pPr>
              <a:lnSpc>
                <a:spcPct val="100000"/>
              </a:lnSpc>
              <a:spcBef>
                <a:spcPct val="10000"/>
              </a:spcBef>
              <a:defRPr/>
            </a:pPr>
            <a:r>
              <a:rPr lang="en-US" sz="2400" dirty="0">
                <a:latin typeface="Helvetica" charset="0"/>
                <a:ea typeface="MS PGothic" charset="0"/>
              </a:rPr>
              <a:t>But </a:t>
            </a:r>
            <a:r>
              <a:rPr lang="en-US" sz="2400" dirty="0" smtClean="0">
                <a:latin typeface="Helvetica" charset="0"/>
                <a:ea typeface="MS PGothic" charset="0"/>
              </a:rPr>
              <a:t>a parallel bus has </a:t>
            </a:r>
            <a:r>
              <a:rPr lang="en-US" sz="2400" dirty="0">
                <a:latin typeface="Helvetica" charset="0"/>
                <a:ea typeface="MS PGothic" charset="0"/>
              </a:rPr>
              <a:t>many limitations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en-US" sz="2000" dirty="0" smtClean="0">
                <a:latin typeface="Helvetica" charset="0"/>
                <a:ea typeface="MS PGothic" charset="0"/>
              </a:rPr>
              <a:t>Multiplexing </a:t>
            </a:r>
            <a:r>
              <a:rPr lang="en-US" sz="2000" dirty="0">
                <a:latin typeface="Helvetica" charset="0"/>
                <a:ea typeface="MS PGothic" charset="0"/>
              </a:rPr>
              <a:t>address/data for many requests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en-US" sz="2000" dirty="0">
                <a:latin typeface="Helvetica" charset="0"/>
                <a:ea typeface="MS PGothic" charset="0"/>
              </a:rPr>
              <a:t>Slowest device must be able to tell </a:t>
            </a:r>
            <a:r>
              <a:rPr lang="en-US" sz="2000" dirty="0" smtClean="0">
                <a:latin typeface="Helvetica" charset="0"/>
                <a:ea typeface="MS PGothic" charset="0"/>
              </a:rPr>
              <a:t>what’</a:t>
            </a:r>
            <a:r>
              <a:rPr lang="en-US" altLang="ja-JP" sz="2000" dirty="0" smtClean="0">
                <a:latin typeface="Helvetica" charset="0"/>
                <a:ea typeface="MS PGothic" charset="0"/>
              </a:rPr>
              <a:t>s </a:t>
            </a:r>
            <a:r>
              <a:rPr lang="en-US" altLang="ja-JP" sz="2000" dirty="0">
                <a:latin typeface="Helvetica" charset="0"/>
                <a:ea typeface="MS PGothic" charset="0"/>
              </a:rPr>
              <a:t>happening</a:t>
            </a:r>
          </a:p>
          <a:p>
            <a:pPr marL="457200" lvl="1" indent="0">
              <a:lnSpc>
                <a:spcPct val="100000"/>
              </a:lnSpc>
              <a:spcBef>
                <a:spcPct val="10000"/>
              </a:spcBef>
              <a:buFontTx/>
              <a:buNone/>
              <a:defRPr/>
            </a:pPr>
            <a:r>
              <a:rPr lang="en-US" sz="2000" dirty="0">
                <a:latin typeface="Helvetica" charset="0"/>
                <a:ea typeface="MS PGothic" charset="0"/>
                <a:sym typeface="Wingdings" charset="0"/>
              </a:rPr>
              <a:t> Bus speed is set to that of the slowest device</a:t>
            </a:r>
            <a:endParaRPr lang="en-US" sz="2000" dirty="0">
              <a:latin typeface="Helvetica" charset="0"/>
              <a:ea typeface="MS PGothic" charset="0"/>
            </a:endParaRPr>
          </a:p>
        </p:txBody>
      </p:sp>
      <p:pic>
        <p:nvPicPr>
          <p:cNvPr id="55299" name="Picture 2" descr="File:PCI und PCIe Slo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42"/>
          <a:stretch>
            <a:fillRect/>
          </a:stretch>
        </p:blipFill>
        <p:spPr bwMode="auto">
          <a:xfrm>
            <a:off x="762000" y="3377519"/>
            <a:ext cx="7620000" cy="31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75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8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90500"/>
            <a:ext cx="7543800" cy="3810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I/O Performance</a:t>
            </a:r>
          </a:p>
        </p:txBody>
      </p:sp>
      <p:grpSp>
        <p:nvGrpSpPr>
          <p:cNvPr id="75778" name="Group 44"/>
          <p:cNvGrpSpPr>
            <a:grpSpLocks/>
          </p:cNvGrpSpPr>
          <p:nvPr/>
        </p:nvGrpSpPr>
        <p:grpSpPr bwMode="auto">
          <a:xfrm>
            <a:off x="0" y="1063625"/>
            <a:ext cx="6096000" cy="1830388"/>
            <a:chOff x="0" y="624"/>
            <a:chExt cx="3840" cy="1153"/>
          </a:xfrm>
        </p:grpSpPr>
        <p:sp>
          <p:nvSpPr>
            <p:cNvPr id="75795" name="Rectangle 3"/>
            <p:cNvSpPr>
              <a:spLocks noChangeArrowheads="1"/>
            </p:cNvSpPr>
            <p:nvPr/>
          </p:nvSpPr>
          <p:spPr bwMode="auto">
            <a:xfrm>
              <a:off x="0" y="1584"/>
              <a:ext cx="384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900">
                  <a:latin typeface="Helvetica" charset="0"/>
                </a:rPr>
                <a:t>Response Time = Queue + I/O device service time</a:t>
              </a:r>
            </a:p>
          </p:txBody>
        </p:sp>
        <p:sp>
          <p:nvSpPr>
            <p:cNvPr id="75796" name="AutoShape 33"/>
            <p:cNvSpPr>
              <a:spLocks noChangeArrowheads="1"/>
            </p:cNvSpPr>
            <p:nvPr/>
          </p:nvSpPr>
          <p:spPr bwMode="auto">
            <a:xfrm>
              <a:off x="2621" y="849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282" y="750"/>
              <a:ext cx="520" cy="571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28600" indent="-228600"/>
              <a:r>
                <a:rPr lang="en-US" sz="1800">
                  <a:latin typeface="Helvetica" charset="0"/>
                </a:rPr>
                <a:t>User</a:t>
              </a:r>
            </a:p>
            <a:p>
              <a:pPr marL="228600" indent="-228600"/>
              <a:r>
                <a:rPr lang="en-US" sz="1800">
                  <a:latin typeface="Helvetica" charset="0"/>
                </a:rPr>
                <a:t>Thread</a:t>
              </a:r>
            </a:p>
          </p:txBody>
        </p:sp>
        <p:sp>
          <p:nvSpPr>
            <p:cNvPr id="75798" name="Rectangle 23"/>
            <p:cNvSpPr>
              <a:spLocks noChangeArrowheads="1"/>
            </p:cNvSpPr>
            <p:nvPr/>
          </p:nvSpPr>
          <p:spPr bwMode="auto">
            <a:xfrm>
              <a:off x="1208" y="882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75799" name="Line 24"/>
            <p:cNvSpPr>
              <a:spLocks noChangeShapeType="1"/>
            </p:cNvSpPr>
            <p:nvPr/>
          </p:nvSpPr>
          <p:spPr bwMode="auto">
            <a:xfrm flipV="1">
              <a:off x="1590" y="874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0" name="Line 25"/>
            <p:cNvSpPr>
              <a:spLocks noChangeShapeType="1"/>
            </p:cNvSpPr>
            <p:nvPr/>
          </p:nvSpPr>
          <p:spPr bwMode="auto">
            <a:xfrm flipV="1">
              <a:off x="1492" y="875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1" name="Rectangle 26"/>
            <p:cNvSpPr>
              <a:spLocks noChangeArrowheads="1"/>
            </p:cNvSpPr>
            <p:nvPr/>
          </p:nvSpPr>
          <p:spPr bwMode="auto">
            <a:xfrm>
              <a:off x="1030" y="1200"/>
              <a:ext cx="824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>
                  <a:latin typeface="Helvetica" charset="0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>
                  <a:latin typeface="Helvetica" charset="0"/>
                </a:rPr>
                <a:t>[OS Paths]</a:t>
              </a:r>
            </a:p>
          </p:txBody>
        </p:sp>
        <p:sp>
          <p:nvSpPr>
            <p:cNvPr id="75802" name="Line 27"/>
            <p:cNvSpPr>
              <a:spLocks noChangeShapeType="1"/>
            </p:cNvSpPr>
            <p:nvPr/>
          </p:nvSpPr>
          <p:spPr bwMode="auto">
            <a:xfrm>
              <a:off x="818" y="1036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3" name="Rectangle 28"/>
            <p:cNvSpPr>
              <a:spLocks noChangeArrowheads="1"/>
            </p:cNvSpPr>
            <p:nvPr/>
          </p:nvSpPr>
          <p:spPr bwMode="auto">
            <a:xfrm>
              <a:off x="2026" y="624"/>
              <a:ext cx="374" cy="82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228600" indent="-228600"/>
              <a:r>
                <a:rPr lang="en-US" sz="1800">
                  <a:latin typeface="Helvetica" charset="0"/>
                </a:rPr>
                <a:t>Controller</a:t>
              </a:r>
            </a:p>
          </p:txBody>
        </p:sp>
        <p:sp>
          <p:nvSpPr>
            <p:cNvPr id="75804" name="Line 30"/>
            <p:cNvSpPr>
              <a:spLocks noChangeShapeType="1"/>
            </p:cNvSpPr>
            <p:nvPr/>
          </p:nvSpPr>
          <p:spPr bwMode="auto">
            <a:xfrm>
              <a:off x="1696" y="1036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5" name="Rectangle 31"/>
            <p:cNvSpPr>
              <a:spLocks noChangeArrowheads="1"/>
            </p:cNvSpPr>
            <p:nvPr/>
          </p:nvSpPr>
          <p:spPr bwMode="auto">
            <a:xfrm>
              <a:off x="2631" y="864"/>
              <a:ext cx="533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>
                  <a:latin typeface="Helvetica" charset="0"/>
                </a:rPr>
                <a:t>I/O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>
                  <a:latin typeface="Helvetica" charset="0"/>
                </a:rPr>
                <a:t>device</a:t>
              </a:r>
            </a:p>
          </p:txBody>
        </p:sp>
        <p:sp>
          <p:nvSpPr>
            <p:cNvPr id="75806" name="Line 32"/>
            <p:cNvSpPr>
              <a:spLocks noChangeShapeType="1"/>
            </p:cNvSpPr>
            <p:nvPr/>
          </p:nvSpPr>
          <p:spPr bwMode="auto">
            <a:xfrm>
              <a:off x="2400" y="1036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430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0" y="3305175"/>
            <a:ext cx="9144000" cy="32718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latin typeface="Helvetica" charset="0"/>
                <a:ea typeface="MS PGothic" charset="0"/>
              </a:rPr>
              <a:t>Performance of I/O subsystem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Helvetica" charset="0"/>
                <a:ea typeface="MS PGothic" charset="0"/>
              </a:rPr>
              <a:t>Metrics: Response Time, </a:t>
            </a:r>
            <a:r>
              <a:rPr lang="en-US" sz="2000" dirty="0" smtClean="0">
                <a:latin typeface="Helvetica" charset="0"/>
                <a:ea typeface="MS PGothic" charset="0"/>
              </a:rPr>
              <a:t>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latin typeface="Helvetica" charset="0"/>
                <a:ea typeface="MS PGothic" charset="0"/>
              </a:rPr>
              <a:t>Effective BW per op = transfer size / response time</a:t>
            </a:r>
          </a:p>
          <a:p>
            <a:pPr lvl="2">
              <a:lnSpc>
                <a:spcPct val="80000"/>
              </a:lnSpc>
            </a:pPr>
            <a:r>
              <a:rPr lang="en-US" sz="1600" dirty="0" err="1" smtClean="0">
                <a:latin typeface="Helvetica" charset="0"/>
                <a:ea typeface="MS PGothic" charset="0"/>
              </a:rPr>
              <a:t>EffBW</a:t>
            </a:r>
            <a:r>
              <a:rPr lang="en-US" sz="1600" dirty="0" smtClean="0">
                <a:latin typeface="Helvetica" charset="0"/>
                <a:ea typeface="MS PGothic" charset="0"/>
              </a:rPr>
              <a:t>(n) = n / (S + n/B) = B / (1 + SB/n )</a:t>
            </a:r>
            <a:endParaRPr lang="en-US" sz="1600" dirty="0">
              <a:latin typeface="Helvetica" charset="0"/>
              <a:ea typeface="MS PGothic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Helvetica" charset="0"/>
                <a:ea typeface="MS PGothic" charset="0"/>
              </a:rPr>
              <a:t>Contributing factors to latency: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sz="1800" dirty="0">
                <a:latin typeface="Helvetica" charset="0"/>
                <a:ea typeface="MS PGothic" charset="0"/>
              </a:rPr>
              <a:t>Software paths (can be loosely modeled by a queue)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sz="1800" dirty="0">
                <a:latin typeface="Helvetica" charset="0"/>
                <a:ea typeface="MS PGothic" charset="0"/>
              </a:rPr>
              <a:t>Hardware controller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sz="1800" dirty="0">
                <a:latin typeface="Helvetica" charset="0"/>
                <a:ea typeface="MS PGothic" charset="0"/>
              </a:rPr>
              <a:t>I/O device service time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latin typeface="Helvetica" charset="0"/>
                <a:ea typeface="MS PGothic" charset="0"/>
              </a:rPr>
              <a:t>Queuing behavior: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Helvetica" charset="0"/>
                <a:ea typeface="MS PGothic" charset="0"/>
              </a:rPr>
              <a:t>Can lead to big increases of latency as utilization </a:t>
            </a:r>
            <a:r>
              <a:rPr lang="en-US" sz="2000" dirty="0" smtClean="0">
                <a:latin typeface="Helvetica" charset="0"/>
                <a:ea typeface="MS PGothic" charset="0"/>
              </a:rPr>
              <a:t>increases</a:t>
            </a:r>
            <a:endParaRPr lang="en-US" sz="2000" dirty="0">
              <a:latin typeface="Helvetica" charset="0"/>
              <a:ea typeface="MS PGothic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Helvetica" charset="0"/>
                <a:ea typeface="MS PGothic" charset="0"/>
              </a:rPr>
              <a:t>Solutions?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latin typeface="Helvetica" charset="0"/>
              <a:ea typeface="MS PGothic" charset="0"/>
            </a:endParaRPr>
          </a:p>
        </p:txBody>
      </p:sp>
      <p:sp>
        <p:nvSpPr>
          <p:cNvPr id="75780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104188" y="1608138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540375" y="856456"/>
            <a:ext cx="3565525" cy="3024188"/>
            <a:chOff x="5413375" y="685800"/>
            <a:chExt cx="3565525" cy="3024188"/>
          </a:xfrm>
        </p:grpSpPr>
        <p:grpSp>
          <p:nvGrpSpPr>
            <p:cNvPr id="75782" name="Group 53"/>
            <p:cNvGrpSpPr>
              <a:grpSpLocks/>
            </p:cNvGrpSpPr>
            <p:nvPr/>
          </p:nvGrpSpPr>
          <p:grpSpPr bwMode="auto">
            <a:xfrm>
              <a:off x="5413375" y="685800"/>
              <a:ext cx="3565525" cy="3024188"/>
              <a:chOff x="3410" y="432"/>
              <a:chExt cx="2246" cy="1905"/>
            </a:xfrm>
          </p:grpSpPr>
          <p:sp>
            <p:nvSpPr>
              <p:cNvPr id="75784" name="Rectangle 4"/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charset="0"/>
                </a:endParaRPr>
              </a:p>
            </p:txBody>
          </p:sp>
          <p:sp>
            <p:nvSpPr>
              <p:cNvPr id="75785" name="Rectangle 5"/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41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Helvetica" charset="0"/>
                  </a:rPr>
                  <a:t>100%</a:t>
                </a:r>
              </a:p>
            </p:txBody>
          </p:sp>
          <p:sp>
            <p:nvSpPr>
              <p:cNvPr id="75786" name="Line 6"/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7" name="Line 7"/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8" name="Rectangle 8"/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776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>
                    <a:latin typeface="Helvetica" charset="0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>
                    <a:latin typeface="Helvetica" charset="0"/>
                  </a:rPr>
                  <a:t>Time (ms)</a:t>
                </a:r>
              </a:p>
            </p:txBody>
          </p:sp>
          <p:sp>
            <p:nvSpPr>
              <p:cNvPr id="75789" name="Rectangle 9"/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769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>
                    <a:latin typeface="Helvetica" charset="0"/>
                  </a:rPr>
                  <a:t>Throughput  (Utilization)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>
                    <a:latin typeface="Helvetica" charset="0"/>
                  </a:rPr>
                  <a:t>(% total BW)</a:t>
                </a:r>
              </a:p>
            </p:txBody>
          </p:sp>
          <p:sp>
            <p:nvSpPr>
              <p:cNvPr id="75790" name="Rectangle 10"/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5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Helvetica" charset="0"/>
                  </a:rPr>
                  <a:t>0</a:t>
                </a:r>
              </a:p>
            </p:txBody>
          </p:sp>
          <p:sp>
            <p:nvSpPr>
              <p:cNvPr id="75791" name="Rectangle 11"/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29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Helvetica" charset="0"/>
                  </a:rPr>
                  <a:t>100</a:t>
                </a:r>
              </a:p>
            </p:txBody>
          </p:sp>
          <p:sp>
            <p:nvSpPr>
              <p:cNvPr id="75792" name="Rectangle 12"/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29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Helvetica" charset="0"/>
                  </a:rPr>
                  <a:t>200</a:t>
                </a:r>
              </a:p>
            </p:txBody>
          </p:sp>
          <p:sp>
            <p:nvSpPr>
              <p:cNvPr id="75793" name="Rectangle 13"/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29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Helvetica" charset="0"/>
                  </a:rPr>
                  <a:t>300</a:t>
                </a:r>
              </a:p>
            </p:txBody>
          </p:sp>
          <p:sp>
            <p:nvSpPr>
              <p:cNvPr id="75794" name="Rectangle 14"/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6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Helvetica" charset="0"/>
                  </a:rPr>
                  <a:t>0%</a:t>
                </a:r>
              </a:p>
            </p:txBody>
          </p:sp>
        </p:grpSp>
        <p:sp>
          <p:nvSpPr>
            <p:cNvPr id="75783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202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30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5334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PCI Express </a:t>
            </a:r>
            <a:r>
              <a:rPr lang="ja-JP" altLang="en-US">
                <a:latin typeface="Helvetica" charset="0"/>
                <a:ea typeface="MS PGothic" charset="0"/>
              </a:rPr>
              <a:t>“</a:t>
            </a:r>
            <a:r>
              <a:rPr lang="en-US" altLang="ja-JP">
                <a:latin typeface="Helvetica" charset="0"/>
                <a:ea typeface="MS PGothic" charset="0"/>
              </a:rPr>
              <a:t>Bus</a:t>
            </a:r>
            <a:r>
              <a:rPr lang="ja-JP" altLang="en-US">
                <a:latin typeface="Helvetica" charset="0"/>
                <a:ea typeface="MS PGothic" charset="0"/>
              </a:rPr>
              <a:t>”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547" y="1080344"/>
            <a:ext cx="8423210" cy="54646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dirty="0">
                <a:latin typeface="Helvetica" charset="0"/>
                <a:ea typeface="MS PGothic" charset="0"/>
              </a:rPr>
              <a:t>No longer a parallel bus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dirty="0">
                <a:latin typeface="Helvetica" charset="0"/>
                <a:ea typeface="MS PGothic" charset="0"/>
              </a:rPr>
              <a:t>Really a </a:t>
            </a:r>
            <a:r>
              <a:rPr lang="en-US" b="1" dirty="0">
                <a:solidFill>
                  <a:srgbClr val="2A40E2"/>
                </a:solidFill>
                <a:latin typeface="Helvetica" charset="0"/>
                <a:ea typeface="MS PGothic" charset="0"/>
              </a:rPr>
              <a:t>collection of fast serial channels </a:t>
            </a:r>
            <a:r>
              <a:rPr lang="en-US" dirty="0">
                <a:latin typeface="Helvetica" charset="0"/>
                <a:ea typeface="MS PGothic" charset="0"/>
              </a:rPr>
              <a:t>or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lanes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endParaRPr lang="en-US" altLang="ja-JP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dirty="0">
                <a:latin typeface="Helvetica" charset="0"/>
                <a:ea typeface="MS PGothic" charset="0"/>
              </a:rPr>
              <a:t>Devices can use as many as they need to achieve a desired bandwidth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dirty="0">
                <a:latin typeface="Helvetica" charset="0"/>
                <a:ea typeface="MS PGothic" charset="0"/>
              </a:rPr>
              <a:t>Slow devices don’</a:t>
            </a:r>
            <a:r>
              <a:rPr lang="en-US" altLang="ja-JP" dirty="0">
                <a:latin typeface="Helvetica" charset="0"/>
                <a:ea typeface="MS PGothic" charset="0"/>
              </a:rPr>
              <a:t>t have to share with fast ones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dirty="0">
                <a:latin typeface="Helvetica" charset="0"/>
                <a:ea typeface="MS PGothic" charset="0"/>
              </a:rPr>
              <a:t>Both motherboard slots and daughter cards are sized for the number of lanes, x4, x8, or x16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dirty="0">
                <a:latin typeface="Helvetica" charset="0"/>
                <a:ea typeface="MS PGothic" charset="0"/>
              </a:rPr>
              <a:t>Speeds (in an x16 configuration):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v1.x</a:t>
            </a:r>
            <a:r>
              <a:rPr lang="en-US" dirty="0">
                <a:latin typeface="Helvetica" charset="0"/>
                <a:ea typeface="MS PGothic" charset="0"/>
              </a:rPr>
              <a:t>: 4 GB/s (40 GT/s)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v2.x</a:t>
            </a:r>
            <a:r>
              <a:rPr lang="en-US" dirty="0">
                <a:latin typeface="Helvetica" charset="0"/>
                <a:ea typeface="MS PGothic" charset="0"/>
              </a:rPr>
              <a:t>: 8 GB/s (80 GT/s)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v3.0</a:t>
            </a:r>
            <a:r>
              <a:rPr lang="en-US" dirty="0">
                <a:latin typeface="Helvetica" charset="0"/>
                <a:ea typeface="MS PGothic" charset="0"/>
              </a:rPr>
              <a:t>: 15.75 GB/s (128 GT/s)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v4.0</a:t>
            </a:r>
            <a:r>
              <a:rPr lang="en-US" dirty="0">
                <a:latin typeface="Helvetica" charset="0"/>
                <a:ea typeface="MS PGothic" charset="0"/>
              </a:rPr>
              <a:t>: 31.51 GB/s (256 GT/s)</a:t>
            </a:r>
          </a:p>
          <a:p>
            <a:pPr lvl="1">
              <a:buFontTx/>
              <a:buNone/>
            </a:pPr>
            <a:r>
              <a:rPr lang="en-US" dirty="0">
                <a:latin typeface="Helvetica" charset="0"/>
                <a:ea typeface="MS PGothic" charset="0"/>
              </a:rPr>
              <a:t>3.0+ Speeds are competitive </a:t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>with </a:t>
            </a:r>
            <a:r>
              <a:rPr lang="en-US" b="1" dirty="0">
                <a:solidFill>
                  <a:srgbClr val="0235AD"/>
                </a:solidFill>
                <a:latin typeface="Helvetica" charset="0"/>
                <a:ea typeface="MS PGothic" charset="0"/>
              </a:rPr>
              <a:t>block memory-to-memory</a:t>
            </a:r>
            <a:r>
              <a:rPr lang="en-US" dirty="0">
                <a:latin typeface="Helvetica" charset="0"/>
                <a:ea typeface="MS PGothic" charset="0"/>
              </a:rPr>
              <a:t> operations on the CPU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dirty="0">
                <a:latin typeface="Helvetica" charset="0"/>
                <a:ea typeface="MS PGothic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81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89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5334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PCI Express Interface (Linux)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3232"/>
            <a:ext cx="8229600" cy="5943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sz="2000" dirty="0">
                <a:latin typeface="Helvetica" charset="0"/>
                <a:ea typeface="MS PGothic" charset="0"/>
              </a:rPr>
              <a:t>One of the successes of device abstraction in Linux was the ability to migrate from PCI to PCI-Express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sz="2000" dirty="0">
                <a:latin typeface="Helvetica" charset="0"/>
                <a:ea typeface="MS PGothic" charset="0"/>
              </a:rPr>
              <a:t>Although the physical interconnect changed completely, the old API still worked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sz="2000" dirty="0">
                <a:latin typeface="Helvetica" charset="0"/>
                <a:ea typeface="MS PGothic" charset="0"/>
              </a:rPr>
              <a:t>Drivers written for older PCI devices still worked, because of the standardized API for both models of the interface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sz="2000" dirty="0">
                <a:latin typeface="Helvetica" charset="0"/>
                <a:ea typeface="MS PGothic" charset="0"/>
              </a:rPr>
              <a:t>PCI register map: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endParaRPr lang="en-US" sz="2000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endParaRPr lang="en-US" sz="2000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endParaRPr lang="en-US" sz="2000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endParaRPr lang="en-US" sz="2000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endParaRPr lang="en-US" sz="2000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endParaRPr lang="en-US" sz="2000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endParaRPr lang="en-US" sz="2000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endParaRPr lang="en-US" sz="2000" dirty="0" smtClean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endParaRPr lang="en-US" sz="2000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endParaRPr lang="en-US" sz="2000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endParaRPr lang="en-US" sz="2000" dirty="0">
              <a:latin typeface="Helvetica" charset="0"/>
              <a:ea typeface="MS PGothic" charset="0"/>
            </a:endParaRPr>
          </a:p>
          <a:p>
            <a:pPr algn="ctr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sz="1400" dirty="0">
                <a:latin typeface="Helvetica" charset="0"/>
                <a:ea typeface="MS PGothic" charset="0"/>
              </a:rPr>
              <a:t>Figure from </a:t>
            </a:r>
            <a:r>
              <a:rPr lang="ja-JP" altLang="en-US" sz="1400" dirty="0">
                <a:latin typeface="Helvetica" charset="0"/>
                <a:ea typeface="MS PGothic" charset="0"/>
              </a:rPr>
              <a:t>“</a:t>
            </a:r>
            <a:r>
              <a:rPr lang="en-US" altLang="ja-JP" sz="1400" dirty="0">
                <a:latin typeface="Helvetica" charset="0"/>
                <a:ea typeface="MS PGothic" charset="0"/>
              </a:rPr>
              <a:t>Linux Device Drivers,</a:t>
            </a:r>
            <a:r>
              <a:rPr lang="ja-JP" altLang="en-US" sz="1400" dirty="0">
                <a:latin typeface="Helvetica" charset="0"/>
                <a:ea typeface="MS PGothic" charset="0"/>
              </a:rPr>
              <a:t>”</a:t>
            </a:r>
            <a:r>
              <a:rPr lang="en-US" altLang="ja-JP" sz="1400" dirty="0">
                <a:latin typeface="Helvetica" charset="0"/>
                <a:ea typeface="MS PGothic" charset="0"/>
              </a:rPr>
              <a:t> 3</a:t>
            </a:r>
            <a:r>
              <a:rPr lang="en-US" altLang="ja-JP" sz="1400" baseline="30000" dirty="0">
                <a:latin typeface="Helvetica" charset="0"/>
                <a:ea typeface="MS PGothic" charset="0"/>
              </a:rPr>
              <a:t>rd</a:t>
            </a:r>
            <a:r>
              <a:rPr lang="en-US" altLang="ja-JP" sz="1400" dirty="0">
                <a:latin typeface="Helvetica" charset="0"/>
                <a:ea typeface="MS PGothic" charset="0"/>
              </a:rPr>
              <a:t> Ed, Jonathan </a:t>
            </a:r>
            <a:r>
              <a:rPr lang="en-US" altLang="ja-JP" sz="1400" dirty="0" err="1">
                <a:latin typeface="Helvetica" charset="0"/>
                <a:ea typeface="MS PGothic" charset="0"/>
              </a:rPr>
              <a:t>Corbet</a:t>
            </a:r>
            <a:r>
              <a:rPr lang="en-US" altLang="ja-JP" sz="1400" dirty="0">
                <a:latin typeface="Helvetica" charset="0"/>
                <a:ea typeface="MS PGothic" charset="0"/>
              </a:rPr>
              <a:t>, Alessandro </a:t>
            </a:r>
            <a:r>
              <a:rPr lang="en-US" altLang="ja-JP" sz="1400" dirty="0" err="1">
                <a:latin typeface="Helvetica" charset="0"/>
                <a:ea typeface="MS PGothic" charset="0"/>
              </a:rPr>
              <a:t>Rubini</a:t>
            </a:r>
            <a:r>
              <a:rPr lang="en-US" altLang="ja-JP" sz="1400" dirty="0">
                <a:latin typeface="Helvetica" charset="0"/>
                <a:ea typeface="MS PGothic" charset="0"/>
              </a:rPr>
              <a:t>, Greg </a:t>
            </a:r>
            <a:r>
              <a:rPr lang="en-US" altLang="ja-JP" sz="1400" dirty="0" err="1">
                <a:latin typeface="Helvetica" charset="0"/>
                <a:ea typeface="MS PGothic" charset="0"/>
              </a:rPr>
              <a:t>Kroah</a:t>
            </a:r>
            <a:r>
              <a:rPr lang="en-US" altLang="ja-JP" sz="1400" dirty="0">
                <a:latin typeface="Helvetica" charset="0"/>
                <a:ea typeface="MS PGothic" charset="0"/>
              </a:rPr>
              <a:t>-Hartman</a:t>
            </a:r>
            <a:endParaRPr lang="en-US" altLang="ja-JP" sz="2000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sz="2000" dirty="0">
                <a:latin typeface="Helvetica" charset="0"/>
                <a:ea typeface="MS PGothic" charset="0"/>
              </a:rPr>
              <a:t> </a:t>
            </a: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983" y="2859994"/>
            <a:ext cx="52578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69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89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83791"/>
            <a:ext cx="89154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PCI Express Bus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10183"/>
            <a:ext cx="7848600" cy="59436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dirty="0">
                <a:latin typeface="Helvetica" charset="0"/>
                <a:ea typeface="MS PGothic" charset="0"/>
              </a:rPr>
              <a:t>In practice PCI is used as the interface to many other interconnects on a PC:</a:t>
            </a:r>
          </a:p>
          <a:p>
            <a:pPr marL="0" indent="0">
              <a:lnSpc>
                <a:spcPct val="100000"/>
              </a:lnSpc>
              <a:spcBef>
                <a:spcPct val="10000"/>
              </a:spcBef>
            </a:pPr>
            <a:endParaRPr lang="en-US" dirty="0">
              <a:latin typeface="Helvetica" charset="0"/>
              <a:ea typeface="MS PGothic" charset="0"/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</a:pPr>
            <a:endParaRPr lang="en-US" dirty="0">
              <a:latin typeface="Helvetica" charset="0"/>
              <a:ea typeface="MS PGothic" charset="0"/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</a:pPr>
            <a:endParaRPr lang="en-US" dirty="0">
              <a:latin typeface="Helvetica" charset="0"/>
              <a:ea typeface="MS PGothic" charset="0"/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</a:pPr>
            <a:endParaRPr lang="en-US" dirty="0">
              <a:latin typeface="Helvetica" charset="0"/>
              <a:ea typeface="MS PGothic" charset="0"/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</a:pPr>
            <a:endParaRPr lang="en-US" dirty="0">
              <a:latin typeface="Helvetica" charset="0"/>
              <a:ea typeface="MS PGothic" charset="0"/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</a:pPr>
            <a:endParaRPr lang="en-US" dirty="0">
              <a:latin typeface="Helvetica" charset="0"/>
              <a:ea typeface="MS PGothic" charset="0"/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</a:pPr>
            <a:endParaRPr lang="en-US" dirty="0">
              <a:latin typeface="Helvetica" charset="0"/>
              <a:ea typeface="MS PGothic" charset="0"/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</a:pPr>
            <a:endParaRPr lang="en-US" dirty="0">
              <a:latin typeface="Helvetica" charset="0"/>
              <a:ea typeface="MS PGothic" charset="0"/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</a:pPr>
            <a:endParaRPr lang="en-US" dirty="0">
              <a:latin typeface="Helvetica" charset="0"/>
              <a:ea typeface="MS PGothic" charset="0"/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</a:pPr>
            <a:endParaRPr lang="en-US" dirty="0">
              <a:latin typeface="Helvetica" charset="0"/>
              <a:ea typeface="MS PGothic" charset="0"/>
            </a:endParaRPr>
          </a:p>
          <a:p>
            <a:pPr marL="0" indent="0" algn="ctr">
              <a:lnSpc>
                <a:spcPct val="100000"/>
              </a:lnSpc>
              <a:spcBef>
                <a:spcPct val="10000"/>
              </a:spcBef>
              <a:buFontTx/>
              <a:buNone/>
            </a:pPr>
            <a:endParaRPr lang="en-US" sz="1600" dirty="0">
              <a:latin typeface="Helvetica" charset="0"/>
              <a:ea typeface="MS PGothic" charset="0"/>
            </a:endParaRPr>
          </a:p>
          <a:p>
            <a:pPr marL="0" indent="0" algn="ctr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sz="1200" dirty="0">
                <a:latin typeface="Helvetica" charset="0"/>
                <a:ea typeface="MS PGothic" charset="0"/>
              </a:rPr>
              <a:t>Figure from </a:t>
            </a:r>
            <a:r>
              <a:rPr lang="ja-JP" altLang="en-US" sz="1200" dirty="0">
                <a:latin typeface="Helvetica" charset="0"/>
                <a:ea typeface="MS PGothic" charset="0"/>
              </a:rPr>
              <a:t>“</a:t>
            </a:r>
            <a:r>
              <a:rPr lang="en-US" altLang="ja-JP" sz="1200" dirty="0">
                <a:latin typeface="Helvetica" charset="0"/>
                <a:ea typeface="MS PGothic" charset="0"/>
              </a:rPr>
              <a:t>Linux Device Drivers,</a:t>
            </a:r>
            <a:r>
              <a:rPr lang="ja-JP" altLang="en-US" sz="1200" dirty="0">
                <a:latin typeface="Helvetica" charset="0"/>
                <a:ea typeface="MS PGothic" charset="0"/>
              </a:rPr>
              <a:t>”</a:t>
            </a:r>
            <a:r>
              <a:rPr lang="en-US" altLang="ja-JP" sz="1200" dirty="0">
                <a:latin typeface="Helvetica" charset="0"/>
                <a:ea typeface="MS PGothic" charset="0"/>
              </a:rPr>
              <a:t> 3</a:t>
            </a:r>
            <a:r>
              <a:rPr lang="en-US" altLang="ja-JP" sz="1200" baseline="30000" dirty="0">
                <a:latin typeface="Helvetica" charset="0"/>
                <a:ea typeface="MS PGothic" charset="0"/>
              </a:rPr>
              <a:t>rd</a:t>
            </a:r>
            <a:r>
              <a:rPr lang="en-US" altLang="ja-JP" sz="1200" dirty="0">
                <a:latin typeface="Helvetica" charset="0"/>
                <a:ea typeface="MS PGothic" charset="0"/>
              </a:rPr>
              <a:t> Ed, Jonathan </a:t>
            </a:r>
            <a:r>
              <a:rPr lang="en-US" altLang="ja-JP" sz="1200" dirty="0" err="1">
                <a:latin typeface="Helvetica" charset="0"/>
                <a:ea typeface="MS PGothic" charset="0"/>
              </a:rPr>
              <a:t>Corbet</a:t>
            </a:r>
            <a:r>
              <a:rPr lang="en-US" altLang="ja-JP" sz="1200" dirty="0">
                <a:latin typeface="Helvetica" charset="0"/>
                <a:ea typeface="MS PGothic" charset="0"/>
              </a:rPr>
              <a:t>, Alessandro </a:t>
            </a:r>
            <a:r>
              <a:rPr lang="en-US" altLang="ja-JP" sz="1200" dirty="0" err="1">
                <a:latin typeface="Helvetica" charset="0"/>
                <a:ea typeface="MS PGothic" charset="0"/>
              </a:rPr>
              <a:t>Rubini</a:t>
            </a:r>
            <a:r>
              <a:rPr lang="en-US" altLang="ja-JP" sz="1200" dirty="0">
                <a:latin typeface="Helvetica" charset="0"/>
                <a:ea typeface="MS PGothic" charset="0"/>
              </a:rPr>
              <a:t>, Greg </a:t>
            </a:r>
            <a:r>
              <a:rPr lang="en-US" altLang="ja-JP" sz="1200" dirty="0" err="1">
                <a:latin typeface="Helvetica" charset="0"/>
                <a:ea typeface="MS PGothic" charset="0"/>
              </a:rPr>
              <a:t>Kroah</a:t>
            </a:r>
            <a:r>
              <a:rPr lang="en-US" altLang="ja-JP" sz="1200" dirty="0">
                <a:latin typeface="Helvetica" charset="0"/>
                <a:ea typeface="MS PGothic" charset="0"/>
              </a:rPr>
              <a:t>-Hartman</a:t>
            </a:r>
          </a:p>
          <a:p>
            <a:pPr marL="0" indent="0">
              <a:lnSpc>
                <a:spcPct val="100000"/>
              </a:lnSpc>
              <a:spcBef>
                <a:spcPct val="10000"/>
              </a:spcBef>
              <a:buFontTx/>
              <a:buNone/>
            </a:pPr>
            <a:endParaRPr lang="en-US" dirty="0">
              <a:latin typeface="Helvetica" charset="0"/>
              <a:ea typeface="MS PGothic" charset="0"/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</a:pPr>
            <a:endParaRPr lang="en-US" dirty="0">
              <a:latin typeface="Helvetica" charset="0"/>
              <a:ea typeface="MS PGothic" charset="0"/>
            </a:endParaRPr>
          </a:p>
          <a:p>
            <a:pPr marL="0" indent="0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dirty="0">
                <a:latin typeface="Helvetica" charset="0"/>
                <a:ea typeface="MS PGothic" charset="0"/>
              </a:rPr>
              <a:t> </a:t>
            </a: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48383"/>
            <a:ext cx="74676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990600" y="1883991"/>
            <a:ext cx="3810000" cy="1752600"/>
            <a:chOff x="1066800" y="1752600"/>
            <a:chExt cx="3810000" cy="1752600"/>
          </a:xfrm>
        </p:grpSpPr>
        <p:cxnSp>
          <p:nvCxnSpPr>
            <p:cNvPr id="61445" name="Straight Connector 16"/>
            <p:cNvCxnSpPr>
              <a:cxnSpLocks noChangeShapeType="1"/>
            </p:cNvCxnSpPr>
            <p:nvPr/>
          </p:nvCxnSpPr>
          <p:spPr bwMode="auto">
            <a:xfrm>
              <a:off x="2971800" y="3505200"/>
              <a:ext cx="1905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grpSp>
          <p:nvGrpSpPr>
            <p:cNvPr id="61446" name="Group 15"/>
            <p:cNvGrpSpPr>
              <a:grpSpLocks/>
            </p:cNvGrpSpPr>
            <p:nvPr/>
          </p:nvGrpSpPr>
          <p:grpSpPr bwMode="auto">
            <a:xfrm>
              <a:off x="1066800" y="1752600"/>
              <a:ext cx="3810000" cy="1752600"/>
              <a:chOff x="1066800" y="1752600"/>
              <a:chExt cx="3810000" cy="1752600"/>
            </a:xfrm>
          </p:grpSpPr>
          <p:cxnSp>
            <p:nvCxnSpPr>
              <p:cNvPr id="61447" name="Straight Connector 4"/>
              <p:cNvCxnSpPr>
                <a:cxnSpLocks noChangeShapeType="1"/>
              </p:cNvCxnSpPr>
              <p:nvPr/>
            </p:nvCxnSpPr>
            <p:spPr bwMode="auto">
              <a:xfrm>
                <a:off x="1066800" y="1752600"/>
                <a:ext cx="38100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61448" name="Straight Connector 8"/>
              <p:cNvCxnSpPr>
                <a:cxnSpLocks noChangeShapeType="1"/>
              </p:cNvCxnSpPr>
              <p:nvPr/>
            </p:nvCxnSpPr>
            <p:spPr bwMode="auto">
              <a:xfrm>
                <a:off x="1066800" y="1752600"/>
                <a:ext cx="0" cy="1143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6144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1066800" y="2895600"/>
                <a:ext cx="19050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61450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2971800" y="2895600"/>
                <a:ext cx="0" cy="6096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61451" name="Straight Connector 19"/>
              <p:cNvCxnSpPr>
                <a:cxnSpLocks noChangeShapeType="1"/>
              </p:cNvCxnSpPr>
              <p:nvPr/>
            </p:nvCxnSpPr>
            <p:spPr bwMode="auto">
              <a:xfrm>
                <a:off x="4876800" y="1752600"/>
                <a:ext cx="0" cy="17526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94968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the impact of I/O delays by doing other useful work in the meantime.</a:t>
            </a:r>
          </a:p>
          <a:p>
            <a:r>
              <a:rPr lang="en-US" dirty="0" smtClean="0"/>
              <a:t>Reduce overhead through user level drivers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9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361336" y="276526"/>
            <a:ext cx="79248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How do we hide I/O latency?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19802"/>
            <a:ext cx="88392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hlink"/>
                </a:solidFill>
                <a:latin typeface="Helvetica" charset="0"/>
                <a:ea typeface="MS PGothic" charset="0"/>
              </a:rPr>
              <a:t>Blocking Interface: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Wait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endParaRPr lang="en-US" altLang="ja-JP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When request data (</a:t>
            </a:r>
            <a:r>
              <a:rPr lang="en-US" i="1" dirty="0">
                <a:latin typeface="Helvetica" charset="0"/>
                <a:ea typeface="MS PGothic" charset="0"/>
              </a:rPr>
              <a:t>e.g.,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Courier New" charset="0"/>
                <a:ea typeface="MS PGothic" charset="0"/>
              </a:rPr>
              <a:t>read()</a:t>
            </a:r>
            <a:r>
              <a:rPr lang="en-US" dirty="0">
                <a:latin typeface="Comic Sans MS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system call), put process to sleep until data is ready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When write data (</a:t>
            </a:r>
            <a:r>
              <a:rPr lang="en-US" i="1" dirty="0">
                <a:latin typeface="Helvetica" charset="0"/>
                <a:ea typeface="MS PGothic" charset="0"/>
              </a:rPr>
              <a:t>e.g.,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Courier New" charset="0"/>
                <a:ea typeface="MS PGothic" charset="0"/>
              </a:rPr>
              <a:t>write()</a:t>
            </a:r>
            <a:r>
              <a:rPr lang="en-US" dirty="0">
                <a:latin typeface="Comic Sans MS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system call), put process to sleep until device is ready for data</a:t>
            </a:r>
          </a:p>
          <a:p>
            <a:r>
              <a:rPr lang="en-US" dirty="0">
                <a:solidFill>
                  <a:schemeClr val="hlink"/>
                </a:solidFill>
                <a:latin typeface="Helvetica" charset="0"/>
                <a:ea typeface="MS PGothic" charset="0"/>
              </a:rPr>
              <a:t>Non-blocking Interface: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Don</a:t>
            </a:r>
            <a:r>
              <a:rPr lang="en-US" dirty="0">
                <a:latin typeface="Helvetica" charset="0"/>
                <a:ea typeface="MS PGothic" charset="0"/>
              </a:rPr>
              <a:t>’</a:t>
            </a:r>
            <a:r>
              <a:rPr lang="en-US" altLang="ja-JP" dirty="0">
                <a:latin typeface="Helvetica" charset="0"/>
                <a:ea typeface="MS PGothic" charset="0"/>
              </a:rPr>
              <a:t>t Wait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endParaRPr lang="en-US" altLang="ja-JP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Returns quickly from read or write request with count of bytes successfully transferred to kernel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Read may return nothing, write may write nothing</a:t>
            </a:r>
          </a:p>
          <a:p>
            <a:r>
              <a:rPr lang="en-US" dirty="0">
                <a:solidFill>
                  <a:schemeClr val="hlink"/>
                </a:solidFill>
                <a:latin typeface="Helvetica" charset="0"/>
                <a:ea typeface="MS PGothic" charset="0"/>
              </a:rPr>
              <a:t>Asynchronous Interface: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Tell Me Later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endParaRPr lang="en-US" altLang="ja-JP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When requesting data, take pointer to user’s buffer, return immediately; later kernel fills buffer and notifies user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When sending data, take pointer to user’</a:t>
            </a:r>
            <a:r>
              <a:rPr lang="en-US" altLang="ja-JP" dirty="0">
                <a:latin typeface="Helvetica" charset="0"/>
                <a:ea typeface="MS PGothic" charset="0"/>
              </a:rPr>
              <a:t>s buffer, return immediately; later kernel takes data and notifies user </a:t>
            </a: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4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5334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Kernel vs User-level I/O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37191"/>
            <a:ext cx="8839200" cy="55626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Both are popular/practical for different reasons: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</a:rPr>
              <a:t>Kernel-level drivers </a:t>
            </a:r>
            <a:r>
              <a:rPr lang="en-US" dirty="0">
                <a:latin typeface="Helvetica" charset="0"/>
                <a:ea typeface="MS PGothic" charset="0"/>
              </a:rPr>
              <a:t>for critical devices that must keep running, e.g. display drivers.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Programming is a major effort, correct operation of the rest of the kernel depends on correct driver operation.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</a:rPr>
              <a:t>User-level drivers </a:t>
            </a:r>
            <a:r>
              <a:rPr lang="en-US" dirty="0">
                <a:latin typeface="Helvetica" charset="0"/>
                <a:ea typeface="MS PGothic" charset="0"/>
              </a:rPr>
              <a:t>for devices that are non-threatening, </a:t>
            </a:r>
            <a:r>
              <a:rPr lang="en-US" dirty="0" err="1">
                <a:latin typeface="Helvetica" charset="0"/>
                <a:ea typeface="MS PGothic" charset="0"/>
              </a:rPr>
              <a:t>e.g</a:t>
            </a:r>
            <a:r>
              <a:rPr lang="en-US" dirty="0">
                <a:latin typeface="Helvetica" charset="0"/>
                <a:ea typeface="MS PGothic" charset="0"/>
              </a:rPr>
              <a:t> USB devices in Linux (</a:t>
            </a:r>
            <a:r>
              <a:rPr lang="en-US" dirty="0" err="1">
                <a:latin typeface="Helvetica" charset="0"/>
                <a:ea typeface="MS PGothic" charset="0"/>
              </a:rPr>
              <a:t>libusb</a:t>
            </a:r>
            <a:r>
              <a:rPr lang="en-US" dirty="0">
                <a:latin typeface="Helvetica" charset="0"/>
                <a:ea typeface="MS PGothic" charset="0"/>
              </a:rPr>
              <a:t>). 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Provide higher-level primitives to the programmer, avoid every driver doing low-level I/O register tweaking. 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The multitude of USB devices can be supported by Less-Than-Wizard programmers. 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New drivers don</a:t>
            </a:r>
            <a:r>
              <a:rPr lang="ja-JP" altLang="en-US" dirty="0">
                <a:latin typeface="Helvetica" charset="0"/>
                <a:ea typeface="MS PGothic" charset="0"/>
              </a:rPr>
              <a:t>’</a:t>
            </a:r>
            <a:r>
              <a:rPr lang="en-US" altLang="ja-JP" dirty="0">
                <a:latin typeface="Helvetica" charset="0"/>
                <a:ea typeface="MS PGothic" charset="0"/>
              </a:rPr>
              <a:t>t have to be compiled for each version of the OS, and loaded into the kernel. </a:t>
            </a: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28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83793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Kernel </a:t>
            </a:r>
            <a:r>
              <a:rPr lang="en-US" dirty="0" err="1">
                <a:latin typeface="Helvetica" charset="0"/>
                <a:ea typeface="MS PGothic" charset="0"/>
              </a:rPr>
              <a:t>vs</a:t>
            </a:r>
            <a:r>
              <a:rPr lang="en-US" dirty="0">
                <a:latin typeface="Helvetica" charset="0"/>
                <a:ea typeface="MS PGothic" charset="0"/>
              </a:rPr>
              <a:t> User-level Programming Styles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66389"/>
            <a:ext cx="8839200" cy="556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</a:rPr>
              <a:t>Kernel-level drivers</a:t>
            </a:r>
            <a:endParaRPr lang="en-US" dirty="0">
              <a:latin typeface="Helvetica" charset="0"/>
              <a:ea typeface="MS PGothic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" charset="0"/>
                <a:ea typeface="MS PGothic" charset="0"/>
              </a:rPr>
              <a:t>Have a much more limited set of resources available: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Helvetica" charset="0"/>
                <a:ea typeface="MS PGothic" charset="0"/>
              </a:rPr>
              <a:t>Only a fraction of </a:t>
            </a:r>
            <a:r>
              <a:rPr lang="en-US" dirty="0" err="1">
                <a:latin typeface="Helvetica" charset="0"/>
                <a:ea typeface="MS PGothic" charset="0"/>
              </a:rPr>
              <a:t>libc</a:t>
            </a:r>
            <a:r>
              <a:rPr lang="en-US" dirty="0">
                <a:latin typeface="Helvetica" charset="0"/>
                <a:ea typeface="MS PGothic" charset="0"/>
              </a:rPr>
              <a:t> routines typically available.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Helvetica" charset="0"/>
                <a:ea typeface="MS PGothic" charset="0"/>
              </a:rPr>
              <a:t>Memory allocation (e.g. Linux </a:t>
            </a:r>
            <a:r>
              <a:rPr lang="en-US" dirty="0" err="1">
                <a:latin typeface="Helvetica" charset="0"/>
                <a:ea typeface="MS PGothic" charset="0"/>
              </a:rPr>
              <a:t>kmalloc</a:t>
            </a:r>
            <a:r>
              <a:rPr lang="en-US" dirty="0">
                <a:latin typeface="Helvetica" charset="0"/>
                <a:ea typeface="MS PGothic" charset="0"/>
              </a:rPr>
              <a:t>) much more limited in capacity and required to be physically contiguous.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Helvetica" charset="0"/>
                <a:ea typeface="MS PGothic" charset="0"/>
              </a:rPr>
              <a:t>Should avoid blocking calls.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Helvetica" charset="0"/>
                <a:ea typeface="MS PGothic" charset="0"/>
              </a:rPr>
              <a:t>Can use asynchrony with other kernel functions but tricky with user code.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</a:rPr>
              <a:t>User-level drivers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" charset="0"/>
                <a:ea typeface="MS PGothic" charset="0"/>
              </a:rPr>
              <a:t>Similar to other application programs but: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Helvetica" charset="0"/>
                <a:ea typeface="MS PGothic" charset="0"/>
              </a:rPr>
              <a:t>Will be called often – should do its work fast, or postpone it – or do it in the background.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Helvetica" charset="0"/>
                <a:ea typeface="MS PGothic" charset="0"/>
              </a:rPr>
              <a:t>Can use threads, blocking operations (usually much simpler) or non-blocking or asynchronous. </a:t>
            </a:r>
          </a:p>
          <a:p>
            <a:pPr lvl="2">
              <a:lnSpc>
                <a:spcPct val="100000"/>
              </a:lnSpc>
            </a:pPr>
            <a:endParaRPr lang="en-US" dirty="0">
              <a:latin typeface="Helvetica" charset="0"/>
              <a:ea typeface="MS PGothic" charset="0"/>
            </a:endParaRPr>
          </a:p>
          <a:p>
            <a:pPr lvl="2">
              <a:lnSpc>
                <a:spcPct val="100000"/>
              </a:lnSpc>
            </a:pPr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1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815" y="914400"/>
            <a:ext cx="8229600" cy="55175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IO and data transfers often described by linear performance model and utilization model</a:t>
            </a:r>
          </a:p>
          <a:p>
            <a:pPr lvl="1"/>
            <a:r>
              <a:rPr lang="en-US" dirty="0" smtClean="0"/>
              <a:t>T(n) = S + n/B</a:t>
            </a:r>
          </a:p>
          <a:p>
            <a:pPr lvl="1"/>
            <a:r>
              <a:rPr lang="en-US" dirty="0" smtClean="0"/>
              <a:t>U = Service Rate / Request Rate</a:t>
            </a:r>
          </a:p>
          <a:p>
            <a:r>
              <a:rPr lang="en-US" dirty="0" smtClean="0"/>
              <a:t>But for shared resources </a:t>
            </a:r>
            <a:r>
              <a:rPr lang="en-US" dirty="0" err="1" smtClean="0"/>
              <a:t>burstiness</a:t>
            </a:r>
            <a:r>
              <a:rPr lang="en-US" dirty="0" smtClean="0"/>
              <a:t> in request rate can introduce substantial delays</a:t>
            </a:r>
          </a:p>
          <a:p>
            <a:r>
              <a:rPr lang="en-US" dirty="0" smtClean="0"/>
              <a:t>Subsystem design focuses on eliminating bottlenecks, e.g.,</a:t>
            </a:r>
          </a:p>
          <a:p>
            <a:pPr lvl="1"/>
            <a:r>
              <a:rPr lang="en-US" dirty="0" smtClean="0"/>
              <a:t>disk scheduling to minimize seek and latency overhead</a:t>
            </a:r>
          </a:p>
          <a:p>
            <a:pPr lvl="1"/>
            <a:r>
              <a:rPr lang="en-US" dirty="0" smtClean="0"/>
              <a:t>Multiple lanes to allow simultaneous transfers</a:t>
            </a:r>
          </a:p>
          <a:p>
            <a:pPr lvl="1"/>
            <a:r>
              <a:rPr lang="en-US" dirty="0" smtClean="0"/>
              <a:t>Non-blocking requests (or threads) to overlap IO and compute</a:t>
            </a:r>
          </a:p>
          <a:p>
            <a:pPr lvl="1"/>
            <a:r>
              <a:rPr lang="en-US" dirty="0" smtClean="0"/>
              <a:t>User level access to devices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3999504" y="2021110"/>
            <a:ext cx="1368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68657" y="2014703"/>
            <a:ext cx="1368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Deterministic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99" y="4157039"/>
            <a:ext cx="8229600" cy="24126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Assume requests arrive at regular intervals, take a fixed time to process, </a:t>
            </a:r>
            <a:r>
              <a:rPr lang="en-US" dirty="0" smtClean="0"/>
              <a:t>with </a:t>
            </a:r>
            <a:r>
              <a:rPr lang="en-US" dirty="0" smtClean="0"/>
              <a:t>plenty </a:t>
            </a:r>
            <a:r>
              <a:rPr lang="en-US" dirty="0" smtClean="0"/>
              <a:t>of </a:t>
            </a:r>
            <a:r>
              <a:rPr lang="en-US" dirty="0" smtClean="0"/>
              <a:t>time between …</a:t>
            </a:r>
            <a:endParaRPr lang="en-US" dirty="0" smtClean="0"/>
          </a:p>
          <a:p>
            <a:r>
              <a:rPr lang="en-US" dirty="0" smtClean="0"/>
              <a:t>Service rate </a:t>
            </a:r>
            <a:r>
              <a:rPr lang="en-US" dirty="0"/>
              <a:t>(</a:t>
            </a:r>
            <a:r>
              <a:rPr lang="en-US" dirty="0" smtClean="0"/>
              <a:t>μ = 1/</a:t>
            </a:r>
            <a:r>
              <a:rPr lang="en-US" dirty="0"/>
              <a:t>T </a:t>
            </a:r>
            <a:r>
              <a:rPr lang="en-US" baseline="-25000" dirty="0" smtClean="0"/>
              <a:t>S</a:t>
            </a:r>
            <a:r>
              <a:rPr lang="en-US" dirty="0" smtClean="0"/>
              <a:t>)  - operations per sec</a:t>
            </a:r>
            <a:endParaRPr lang="en-US" dirty="0"/>
          </a:p>
          <a:p>
            <a:r>
              <a:rPr lang="en-US" dirty="0"/>
              <a:t>Arrival </a:t>
            </a:r>
            <a:r>
              <a:rPr lang="en-US" dirty="0" smtClean="0"/>
              <a:t>rate: (</a:t>
            </a:r>
            <a:r>
              <a:rPr lang="en-US" dirty="0" err="1" smtClean="0"/>
              <a:t>λ</a:t>
            </a:r>
            <a:r>
              <a:rPr lang="en-US" dirty="0" smtClean="0"/>
              <a:t> =  </a:t>
            </a:r>
            <a:r>
              <a:rPr lang="en-US" dirty="0"/>
              <a:t>1/T </a:t>
            </a:r>
            <a:r>
              <a:rPr lang="en-US" baseline="-25000" dirty="0"/>
              <a:t>A</a:t>
            </a:r>
            <a:r>
              <a:rPr lang="en-US" dirty="0" smtClean="0"/>
              <a:t>) - </a:t>
            </a:r>
            <a:r>
              <a:rPr lang="en-US" dirty="0"/>
              <a:t>requests per second </a:t>
            </a:r>
          </a:p>
          <a:p>
            <a:r>
              <a:rPr lang="en-US" dirty="0" smtClean="0"/>
              <a:t>Utilization</a:t>
            </a:r>
            <a:r>
              <a:rPr lang="en-US" dirty="0"/>
              <a:t>: U = </a:t>
            </a:r>
            <a:r>
              <a:rPr lang="en-US" dirty="0" err="1"/>
              <a:t>λ</a:t>
            </a:r>
            <a:r>
              <a:rPr lang="en-US" dirty="0"/>
              <a:t>/μ </a:t>
            </a:r>
            <a:r>
              <a:rPr lang="en-US" dirty="0" smtClean="0"/>
              <a:t>, where 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smtClean="0"/>
              <a:t>μ</a:t>
            </a:r>
          </a:p>
          <a:p>
            <a:r>
              <a:rPr lang="en-US" dirty="0" smtClean="0"/>
              <a:t>Average rate is the complete story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78345" y="1070637"/>
            <a:ext cx="1559061" cy="68141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78370" y="1070637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07448" y="1070637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40499" y="1019015"/>
            <a:ext cx="753719" cy="784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15893" y="1190514"/>
            <a:ext cx="81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06823" y="119602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82749" y="1411343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37406" y="1411343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80420" y="1398552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9242" y="1213886"/>
            <a:ext cx="86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arrivals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1226677"/>
            <a:ext cx="121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departures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53478" y="1843087"/>
            <a:ext cx="45397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baseline="-25000" dirty="0" smtClean="0"/>
              <a:t>Q</a:t>
            </a:r>
            <a:endParaRPr lang="en-US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68657" y="1857400"/>
            <a:ext cx="12571" cy="340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22227" y="1843087"/>
            <a:ext cx="4200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baseline="-25000" dirty="0"/>
              <a:t>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7406" y="1857400"/>
            <a:ext cx="12571" cy="340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29242" y="2856702"/>
            <a:ext cx="63078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30633" y="3061092"/>
            <a:ext cx="189778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28854" y="3476280"/>
            <a:ext cx="939803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30489" y="2754795"/>
            <a:ext cx="2248136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15310" y="2480986"/>
            <a:ext cx="44114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baseline="-25000" dirty="0"/>
              <a:t>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430489" y="2725309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86945" y="3056338"/>
            <a:ext cx="189778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885166" y="3471526"/>
            <a:ext cx="939803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686801" y="2750041"/>
            <a:ext cx="2248136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71622" y="2476232"/>
            <a:ext cx="44114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baseline="-25000" dirty="0"/>
              <a:t>A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3686801" y="2720555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48360" y="3041739"/>
            <a:ext cx="189778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46581" y="3456927"/>
            <a:ext cx="939803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948216" y="2735442"/>
            <a:ext cx="2248136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33037" y="2461633"/>
            <a:ext cx="44114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baseline="-25000" dirty="0"/>
              <a:t>A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948216" y="2705956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Ideal Linear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657224"/>
            <a:ext cx="8724920" cy="668982"/>
          </a:xfrm>
        </p:spPr>
        <p:txBody>
          <a:bodyPr>
            <a:noAutofit/>
          </a:bodyPr>
          <a:lstStyle/>
          <a:p>
            <a:r>
              <a:rPr lang="en-US" sz="2400" dirty="0" smtClean="0"/>
              <a:t>What does the queue wait time look like?</a:t>
            </a:r>
          </a:p>
          <a:p>
            <a:pPr lvl="1"/>
            <a:r>
              <a:rPr lang="en-US" sz="2400" dirty="0" smtClean="0"/>
              <a:t>Grows unbounded at a rate ~ </a:t>
            </a:r>
            <a:r>
              <a:rPr lang="en-US" sz="2400" dirty="0"/>
              <a:t>(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s</a:t>
            </a:r>
            <a:r>
              <a:rPr lang="en-US" sz="2400" dirty="0" smtClean="0"/>
              <a:t>/T</a:t>
            </a:r>
            <a:r>
              <a:rPr lang="en-US" sz="2400" baseline="-25000" dirty="0"/>
              <a:t>A</a:t>
            </a:r>
            <a:r>
              <a:rPr lang="en-US" sz="2400" dirty="0" smtClean="0"/>
              <a:t>) till </a:t>
            </a:r>
            <a:r>
              <a:rPr lang="en-US" sz="2400" dirty="0" smtClean="0"/>
              <a:t>request rate subsides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9147" y="3600630"/>
            <a:ext cx="215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Offered Load  (T</a:t>
            </a:r>
            <a:r>
              <a:rPr lang="en-US" baseline="-25000" dirty="0" smtClean="0"/>
              <a:t>A</a:t>
            </a:r>
            <a:r>
              <a:rPr lang="en-US" dirty="0" smtClean="0"/>
              <a:t>/T</a:t>
            </a:r>
            <a:r>
              <a:rPr lang="en-US" baseline="-25000" dirty="0" smtClean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36272" y="1048829"/>
            <a:ext cx="0" cy="22044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36272" y="3267023"/>
            <a:ext cx="232112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-450152" y="2097796"/>
            <a:ext cx="224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Delivered Throughput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1267" y="323627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09864" y="32748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0066" y="1411493"/>
            <a:ext cx="1824785" cy="18247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4612" y="12420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9" name="Straight Arrow Connector 18"/>
          <p:cNvCxnSpPr>
            <a:stCxn id="12" idx="0"/>
          </p:cNvCxnSpPr>
          <p:nvPr/>
        </p:nvCxnSpPr>
        <p:spPr>
          <a:xfrm flipV="1">
            <a:off x="1162097" y="1611405"/>
            <a:ext cx="1647767" cy="1624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41993" y="2540271"/>
            <a:ext cx="3491939" cy="3251780"/>
            <a:chOff x="441993" y="2540271"/>
            <a:chExt cx="3491939" cy="325178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38536" y="5422719"/>
              <a:ext cx="3195396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847105" y="4266180"/>
              <a:ext cx="0" cy="128779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810187" y="5422719"/>
              <a:ext cx="612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-57633" y="4553761"/>
              <a:ext cx="1368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 delay</a:t>
              </a:r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855731" y="5153537"/>
              <a:ext cx="26016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1649607" y="2540271"/>
              <a:ext cx="233572" cy="175191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41" idx="4"/>
            </p:cNvCxnSpPr>
            <p:nvPr/>
          </p:nvCxnSpPr>
          <p:spPr>
            <a:xfrm flipH="1">
              <a:off x="1162097" y="2715462"/>
              <a:ext cx="604296" cy="15507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194861" y="1328496"/>
            <a:ext cx="3491939" cy="4415262"/>
            <a:chOff x="5194861" y="1328496"/>
            <a:chExt cx="3491939" cy="4415262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5599973" y="3839604"/>
              <a:ext cx="3086827" cy="1255538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491404" y="5340446"/>
              <a:ext cx="3195396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599973" y="4183907"/>
              <a:ext cx="0" cy="128779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781933" y="5374426"/>
              <a:ext cx="612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4695235" y="4471488"/>
              <a:ext cx="1368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 delay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5608599" y="4198506"/>
              <a:ext cx="2211388" cy="88735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916655" y="1328496"/>
              <a:ext cx="233572" cy="175191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49" idx="4"/>
            </p:cNvCxnSpPr>
            <p:nvPr/>
          </p:nvCxnSpPr>
          <p:spPr>
            <a:xfrm flipH="1">
              <a:off x="7429145" y="1503687"/>
              <a:ext cx="604296" cy="24662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413740" y="1042161"/>
            <a:ext cx="4590580" cy="2927801"/>
            <a:chOff x="4413740" y="1042161"/>
            <a:chExt cx="4590580" cy="2927801"/>
          </a:xfrm>
        </p:grpSpPr>
        <p:sp>
          <p:nvSpPr>
            <p:cNvPr id="55" name="Rectangle 54"/>
            <p:cNvSpPr/>
            <p:nvPr/>
          </p:nvSpPr>
          <p:spPr>
            <a:xfrm>
              <a:off x="5075131" y="1420848"/>
              <a:ext cx="1824785" cy="18247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5063613" y="1048829"/>
              <a:ext cx="0" cy="22044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63613" y="3267023"/>
              <a:ext cx="394070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6200000">
              <a:off x="3477189" y="2097796"/>
              <a:ext cx="2242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Delivered Throughput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8608" y="323627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37205" y="327483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61953" y="124207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8" name="Straight Arrow Connector 27"/>
            <p:cNvCxnSpPr>
              <a:stCxn id="24" idx="0"/>
            </p:cNvCxnSpPr>
            <p:nvPr/>
          </p:nvCxnSpPr>
          <p:spPr>
            <a:xfrm flipV="1">
              <a:off x="5089438" y="1411493"/>
              <a:ext cx="1807666" cy="18247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897104" y="1411493"/>
              <a:ext cx="2107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86488" y="3600630"/>
              <a:ext cx="215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Offered Load  (T</a:t>
              </a:r>
              <a:r>
                <a:rPr lang="en-US" baseline="-25000" dirty="0" smtClean="0"/>
                <a:t>A</a:t>
              </a:r>
              <a:r>
                <a:rPr lang="en-US" dirty="0" smtClean="0"/>
                <a:t>/T</a:t>
              </a:r>
              <a:r>
                <a:rPr lang="en-US" baseline="-25000" dirty="0" smtClean="0"/>
                <a:t>S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35302" y="2791265"/>
              <a:ext cx="1464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Empty Queue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8865" y="1042161"/>
              <a:ext cx="1162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Saturation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10248" y="2791265"/>
              <a:ext cx="1297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Unbounded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052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3999504" y="2021110"/>
            <a:ext cx="1368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68657" y="2014703"/>
            <a:ext cx="1368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Bursty</a:t>
            </a:r>
            <a:r>
              <a:rPr lang="en-US" dirty="0" smtClean="0"/>
              <a:t>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023" y="4832353"/>
            <a:ext cx="8229600" cy="159958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Requests arrive in a burst, must queue up till served</a:t>
            </a:r>
          </a:p>
          <a:p>
            <a:r>
              <a:rPr lang="en-US" dirty="0" smtClean="0"/>
              <a:t>Same average arrival time, but almost all of the requests experience large queue delays</a:t>
            </a:r>
          </a:p>
          <a:p>
            <a:r>
              <a:rPr lang="en-US" dirty="0" smtClean="0"/>
              <a:t>Even though average utilization is low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78345" y="1070637"/>
            <a:ext cx="1559061" cy="68141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78370" y="1070637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07448" y="1070637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40499" y="1019015"/>
            <a:ext cx="753719" cy="784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15893" y="1190514"/>
            <a:ext cx="81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06823" y="119602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82749" y="1411343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37406" y="1411343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80420" y="1398552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9242" y="1213886"/>
            <a:ext cx="86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arrivals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1226677"/>
            <a:ext cx="121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departures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53478" y="1843087"/>
            <a:ext cx="45397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baseline="-25000" dirty="0" smtClean="0"/>
              <a:t>Q</a:t>
            </a:r>
            <a:endParaRPr lang="en-US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68657" y="1857400"/>
            <a:ext cx="12571" cy="340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22227" y="1843087"/>
            <a:ext cx="4200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baseline="-25000" dirty="0"/>
              <a:t>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7406" y="1857400"/>
            <a:ext cx="12571" cy="340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29242" y="2856702"/>
            <a:ext cx="63078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430633" y="3061092"/>
            <a:ext cx="1138024" cy="1729104"/>
            <a:chOff x="1430633" y="3061092"/>
            <a:chExt cx="1138024" cy="1729104"/>
          </a:xfrm>
        </p:grpSpPr>
        <p:sp>
          <p:nvSpPr>
            <p:cNvPr id="29" name="Rectangle 28"/>
            <p:cNvSpPr/>
            <p:nvPr/>
          </p:nvSpPr>
          <p:spPr>
            <a:xfrm>
              <a:off x="1430633" y="3061092"/>
              <a:ext cx="189778" cy="39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28854" y="4396017"/>
              <a:ext cx="939803" cy="39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1430489" y="2725309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620411" y="3056338"/>
            <a:ext cx="948246" cy="3941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81228" y="4396017"/>
            <a:ext cx="939803" cy="3941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1628854" y="2720555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787419" y="3450517"/>
            <a:ext cx="793809" cy="39417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521031" y="4396017"/>
            <a:ext cx="939803" cy="39417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568657" y="3056338"/>
            <a:ext cx="952374" cy="39417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1839534" y="2742164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006532" y="2733975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433002" y="4396017"/>
            <a:ext cx="939803" cy="394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14598" y="3844696"/>
            <a:ext cx="554059" cy="394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521031" y="3061092"/>
            <a:ext cx="911971" cy="394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581228" y="3455271"/>
            <a:ext cx="939803" cy="394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1162" y="3090290"/>
            <a:ext cx="94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depth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269333" y="3048748"/>
            <a:ext cx="0" cy="1190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4264" y="439601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014598" y="2776404"/>
            <a:ext cx="4005202" cy="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019800" y="2768215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21162" y="2399831"/>
            <a:ext cx="89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Arrivals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6019800" y="3064890"/>
            <a:ext cx="1138024" cy="1729104"/>
            <a:chOff x="1430633" y="3061092"/>
            <a:chExt cx="1138024" cy="1729104"/>
          </a:xfrm>
        </p:grpSpPr>
        <p:sp>
          <p:nvSpPr>
            <p:cNvPr id="48" name="Rectangle 47"/>
            <p:cNvSpPr/>
            <p:nvPr/>
          </p:nvSpPr>
          <p:spPr>
            <a:xfrm>
              <a:off x="1430633" y="3061092"/>
              <a:ext cx="189778" cy="39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28854" y="4396017"/>
              <a:ext cx="939803" cy="39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035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0" grpId="0" animBg="1"/>
      <p:bldP spid="51" grpId="0" animBg="1"/>
      <p:bldP spid="40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how do we model the </a:t>
            </a:r>
            <a:r>
              <a:rPr lang="en-US" dirty="0" err="1" smtClean="0"/>
              <a:t>burstiness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027"/>
            <a:ext cx="8229600" cy="5215723"/>
          </a:xfrm>
        </p:spPr>
        <p:txBody>
          <a:bodyPr/>
          <a:lstStyle/>
          <a:p>
            <a:r>
              <a:rPr lang="en-US" dirty="0" smtClean="0"/>
              <a:t>Elegant mathematical framework if you start with </a:t>
            </a:r>
            <a:r>
              <a:rPr lang="en-US" i="1" dirty="0" smtClean="0"/>
              <a:t>exponential distribution</a:t>
            </a:r>
          </a:p>
          <a:p>
            <a:pPr lvl="1"/>
            <a:r>
              <a:rPr lang="en-US" dirty="0" smtClean="0"/>
              <a:t>Probability density function of a continuous random variable with a mean of 1/</a:t>
            </a:r>
            <a:r>
              <a:rPr lang="en-US" dirty="0" err="1" smtClean="0"/>
              <a:t>λ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(x) = </a:t>
            </a:r>
            <a:r>
              <a:rPr lang="en-US" dirty="0" err="1" smtClean="0"/>
              <a:t>λe</a:t>
            </a:r>
            <a:r>
              <a:rPr lang="en-US" baseline="30000" dirty="0" err="1" smtClean="0"/>
              <a:t>-λx</a:t>
            </a:r>
            <a:endParaRPr lang="en-US" baseline="30000" dirty="0" smtClean="0"/>
          </a:p>
          <a:p>
            <a:pPr lvl="1"/>
            <a:r>
              <a:rPr lang="en-US" i="1" dirty="0" smtClean="0"/>
              <a:t>“</a:t>
            </a:r>
            <a:r>
              <a:rPr lang="en-US" i="1" dirty="0" err="1" smtClean="0"/>
              <a:t>Memoryless</a:t>
            </a:r>
            <a:r>
              <a:rPr lang="en-US" i="1" dirty="0" smtClean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cs162 fa14 L19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044968"/>
              </p:ext>
            </p:extLst>
          </p:nvPr>
        </p:nvGraphicFramePr>
        <p:xfrm>
          <a:off x="4750331" y="3188821"/>
          <a:ext cx="4140841" cy="3403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5445156" y="3430823"/>
            <a:ext cx="0" cy="280971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33460" y="4414872"/>
            <a:ext cx="263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ean </a:t>
            </a:r>
            <a:r>
              <a:rPr lang="en-US" dirty="0"/>
              <a:t>a</a:t>
            </a:r>
            <a:r>
              <a:rPr lang="en-US" dirty="0" smtClean="0"/>
              <a:t>rrival interval (1/</a:t>
            </a:r>
            <a:r>
              <a:rPr lang="en-US" dirty="0" err="1" smtClean="0"/>
              <a:t>λ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41417" y="5139278"/>
            <a:ext cx="307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Lots of short arrival intervals (i.e., high instantaneous rate)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408682" y="3912598"/>
            <a:ext cx="788304" cy="1240938"/>
          </a:xfrm>
          <a:prstGeom prst="line">
            <a:avLst/>
          </a:prstGeom>
          <a:ln w="9525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079335" y="6123750"/>
            <a:ext cx="2519086" cy="116792"/>
          </a:xfrm>
          <a:prstGeom prst="line">
            <a:avLst/>
          </a:prstGeom>
          <a:ln w="9525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07803" y="5785609"/>
            <a:ext cx="307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Few long gaps (i.e., low instantaneous rate)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024550"/>
            <a:ext cx="3824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Likelihood of an event </a:t>
            </a:r>
            <a:r>
              <a:rPr lang="en-US" dirty="0" err="1" smtClean="0">
                <a:solidFill>
                  <a:srgbClr val="0000FF"/>
                </a:solidFill>
              </a:rPr>
              <a:t>occuring</a:t>
            </a:r>
            <a:r>
              <a:rPr lang="en-US" dirty="0" smtClean="0">
                <a:solidFill>
                  <a:srgbClr val="0000FF"/>
                </a:solidFill>
              </a:rPr>
              <a:t> is independent of how long we’ve been waiting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98421" y="6407862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(</a:t>
            </a:r>
            <a:r>
              <a:rPr lang="en-US" dirty="0" err="1" smtClean="0"/>
              <a:t>λ</a:t>
            </a:r>
            <a:r>
              <a:rPr lang="en-US" dirty="0"/>
              <a:t>)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445156" y="4784204"/>
            <a:ext cx="739744" cy="355074"/>
          </a:xfrm>
          <a:prstGeom prst="line">
            <a:avLst/>
          </a:prstGeom>
          <a:ln w="9525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00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should we expect to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812" y="1060027"/>
            <a:ext cx="7279893" cy="4525963"/>
          </a:xfrm>
        </p:spPr>
        <p:txBody>
          <a:bodyPr/>
          <a:lstStyle/>
          <a:p>
            <a:r>
              <a:rPr lang="en-US" dirty="0" err="1" smtClean="0"/>
              <a:t>RespTime</a:t>
            </a:r>
            <a:r>
              <a:rPr lang="en-US" dirty="0" smtClean="0"/>
              <a:t> = </a:t>
            </a:r>
            <a:r>
              <a:rPr lang="en-US" dirty="0" err="1" smtClean="0"/>
              <a:t>ServTime</a:t>
            </a:r>
            <a:r>
              <a:rPr lang="en-US" dirty="0" smtClean="0"/>
              <a:t> * 1/(1-U)</a:t>
            </a:r>
          </a:p>
          <a:p>
            <a:pPr lvl="1"/>
            <a:r>
              <a:rPr lang="en-US" dirty="0" smtClean="0"/>
              <a:t>Better if </a:t>
            </a:r>
            <a:r>
              <a:rPr lang="en-US" dirty="0" err="1" smtClean="0"/>
              <a:t>gaussian</a:t>
            </a:r>
            <a:r>
              <a:rPr lang="en-US" dirty="0" smtClean="0"/>
              <a:t> (spread around the mean)</a:t>
            </a:r>
          </a:p>
          <a:p>
            <a:r>
              <a:rPr lang="en-US" dirty="0" smtClean="0"/>
              <a:t>Variance in R = S/(1-U)</a:t>
            </a:r>
            <a:r>
              <a:rPr lang="en-US" baseline="30000" dirty="0" smtClean="0"/>
              <a:t>2</a:t>
            </a:r>
          </a:p>
        </p:txBody>
      </p:sp>
      <p:pic>
        <p:nvPicPr>
          <p:cNvPr id="5" name="Content Placeholder 7" descr="openmodel.pdf"/>
          <p:cNvPicPr>
            <a:picLocks noChangeAspect="1"/>
          </p:cNvPicPr>
          <p:nvPr/>
        </p:nvPicPr>
        <p:blipFill>
          <a:blip r:embed="rId2"/>
          <a:srcRect l="-24195" r="-24195"/>
          <a:stretch>
            <a:fillRect/>
          </a:stretch>
        </p:blipFill>
        <p:spPr>
          <a:xfrm>
            <a:off x="4451350" y="2861582"/>
            <a:ext cx="5895268" cy="32421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62165" y="2447283"/>
            <a:ext cx="3824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Response Time vs. Utilization</a:t>
            </a:r>
          </a:p>
        </p:txBody>
      </p:sp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2914998"/>
            <a:ext cx="3771900" cy="2159000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2" y="4560702"/>
            <a:ext cx="1786689" cy="1543050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50" y="4654898"/>
            <a:ext cx="2749550" cy="20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9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76" y="2934451"/>
            <a:ext cx="8799944" cy="349748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any </a:t>
            </a:r>
            <a:r>
              <a:rPr lang="en-US" i="1" dirty="0" smtClean="0"/>
              <a:t>stable</a:t>
            </a:r>
            <a:r>
              <a:rPr lang="en-US" dirty="0" smtClean="0"/>
              <a:t> system </a:t>
            </a:r>
          </a:p>
          <a:p>
            <a:pPr lvl="1"/>
            <a:r>
              <a:rPr lang="en-US" dirty="0" smtClean="0"/>
              <a:t>Average arrival rate = Average departure rate </a:t>
            </a:r>
          </a:p>
          <a:p>
            <a:r>
              <a:rPr lang="en-US" dirty="0" smtClean="0"/>
              <a:t>the average number of tasks in the system (N) is equal to the throughput (B) times the response time (L) </a:t>
            </a:r>
          </a:p>
          <a:p>
            <a:r>
              <a:rPr lang="en-US" dirty="0" smtClean="0"/>
              <a:t>N </a:t>
            </a:r>
            <a:r>
              <a:rPr lang="en-US" sz="2800" dirty="0" smtClean="0"/>
              <a:t>(ops) </a:t>
            </a:r>
            <a:r>
              <a:rPr lang="en-US" dirty="0" smtClean="0"/>
              <a:t>= B </a:t>
            </a:r>
            <a:r>
              <a:rPr lang="en-US" sz="2800" dirty="0" smtClean="0"/>
              <a:t>(ops/s) </a:t>
            </a:r>
            <a:r>
              <a:rPr lang="en-US" dirty="0" smtClean="0"/>
              <a:t>x L </a:t>
            </a:r>
            <a:r>
              <a:rPr lang="en-US" sz="2800" dirty="0" smtClean="0"/>
              <a:t>(s)</a:t>
            </a:r>
          </a:p>
          <a:p>
            <a:r>
              <a:rPr lang="en-US" sz="2800" dirty="0" smtClean="0"/>
              <a:t>Regardless of structure, bursts of requests, variation in service</a:t>
            </a:r>
          </a:p>
          <a:p>
            <a:pPr lvl="1"/>
            <a:r>
              <a:rPr lang="en-US" dirty="0" smtClean="0"/>
              <a:t>instantaneous variations, but it washes out in the average</a:t>
            </a:r>
          </a:p>
          <a:p>
            <a:pPr lvl="1"/>
            <a:r>
              <a:rPr lang="en-US" dirty="0" smtClean="0"/>
              <a:t>Overall requests match departures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8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791717" y="1194324"/>
            <a:ext cx="5468552" cy="1575069"/>
            <a:chOff x="1893905" y="4773956"/>
            <a:chExt cx="5468552" cy="157506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893905" y="5225366"/>
              <a:ext cx="86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arrivals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45132" y="5207791"/>
              <a:ext cx="1217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departures</a:t>
              </a:r>
              <a:endParaRPr lang="en-US" dirty="0"/>
            </a:p>
          </p:txBody>
        </p:sp>
        <p:sp>
          <p:nvSpPr>
            <p:cNvPr id="11" name="Cloud 10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N</a:t>
              </a:r>
              <a:endParaRPr lang="en-US" sz="36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5751724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663100" y="5504128"/>
              <a:ext cx="3520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372204" y="6171304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372204" y="5937432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28516" y="5932678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326475" y="5887360"/>
              <a:ext cx="31405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L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75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90500"/>
            <a:ext cx="7543800" cy="3810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I/O Performance</a:t>
            </a:r>
          </a:p>
        </p:txBody>
      </p:sp>
      <p:grpSp>
        <p:nvGrpSpPr>
          <p:cNvPr id="77826" name="Group 44"/>
          <p:cNvGrpSpPr>
            <a:grpSpLocks/>
          </p:cNvGrpSpPr>
          <p:nvPr/>
        </p:nvGrpSpPr>
        <p:grpSpPr bwMode="auto">
          <a:xfrm>
            <a:off x="0" y="1063625"/>
            <a:ext cx="6096000" cy="1830388"/>
            <a:chOff x="0" y="624"/>
            <a:chExt cx="3840" cy="1153"/>
          </a:xfrm>
        </p:grpSpPr>
        <p:sp>
          <p:nvSpPr>
            <p:cNvPr id="77843" name="Rectangle 3"/>
            <p:cNvSpPr>
              <a:spLocks noChangeArrowheads="1"/>
            </p:cNvSpPr>
            <p:nvPr/>
          </p:nvSpPr>
          <p:spPr bwMode="auto">
            <a:xfrm>
              <a:off x="0" y="1584"/>
              <a:ext cx="384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900">
                  <a:latin typeface="Helvetica" charset="0"/>
                </a:rPr>
                <a:t>Response Time = Queue + I/O device service time</a:t>
              </a:r>
            </a:p>
          </p:txBody>
        </p:sp>
        <p:sp>
          <p:nvSpPr>
            <p:cNvPr id="77844" name="AutoShape 33"/>
            <p:cNvSpPr>
              <a:spLocks noChangeArrowheads="1"/>
            </p:cNvSpPr>
            <p:nvPr/>
          </p:nvSpPr>
          <p:spPr bwMode="auto">
            <a:xfrm>
              <a:off x="2621" y="849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282" y="750"/>
              <a:ext cx="520" cy="571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28600" indent="-228600"/>
              <a:r>
                <a:rPr lang="en-US" sz="1800">
                  <a:latin typeface="Helvetica" charset="0"/>
                </a:rPr>
                <a:t>User</a:t>
              </a:r>
            </a:p>
            <a:p>
              <a:pPr marL="228600" indent="-228600"/>
              <a:r>
                <a:rPr lang="en-US" sz="1800">
                  <a:latin typeface="Helvetica" charset="0"/>
                </a:rPr>
                <a:t>Thread</a:t>
              </a:r>
            </a:p>
          </p:txBody>
        </p:sp>
        <p:sp>
          <p:nvSpPr>
            <p:cNvPr id="77846" name="Rectangle 23"/>
            <p:cNvSpPr>
              <a:spLocks noChangeArrowheads="1"/>
            </p:cNvSpPr>
            <p:nvPr/>
          </p:nvSpPr>
          <p:spPr bwMode="auto">
            <a:xfrm>
              <a:off x="1208" y="882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77847" name="Line 24"/>
            <p:cNvSpPr>
              <a:spLocks noChangeShapeType="1"/>
            </p:cNvSpPr>
            <p:nvPr/>
          </p:nvSpPr>
          <p:spPr bwMode="auto">
            <a:xfrm flipV="1">
              <a:off x="1590" y="874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8" name="Line 25"/>
            <p:cNvSpPr>
              <a:spLocks noChangeShapeType="1"/>
            </p:cNvSpPr>
            <p:nvPr/>
          </p:nvSpPr>
          <p:spPr bwMode="auto">
            <a:xfrm flipV="1">
              <a:off x="1492" y="875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9" name="Rectangle 26"/>
            <p:cNvSpPr>
              <a:spLocks noChangeArrowheads="1"/>
            </p:cNvSpPr>
            <p:nvPr/>
          </p:nvSpPr>
          <p:spPr bwMode="auto">
            <a:xfrm>
              <a:off x="1030" y="1200"/>
              <a:ext cx="824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>
                  <a:latin typeface="Helvetica" charset="0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>
                  <a:latin typeface="Helvetica" charset="0"/>
                </a:rPr>
                <a:t>[OS Paths]</a:t>
              </a:r>
            </a:p>
          </p:txBody>
        </p:sp>
        <p:sp>
          <p:nvSpPr>
            <p:cNvPr id="77850" name="Line 27"/>
            <p:cNvSpPr>
              <a:spLocks noChangeShapeType="1"/>
            </p:cNvSpPr>
            <p:nvPr/>
          </p:nvSpPr>
          <p:spPr bwMode="auto">
            <a:xfrm>
              <a:off x="818" y="1036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1" name="Rectangle 28"/>
            <p:cNvSpPr>
              <a:spLocks noChangeArrowheads="1"/>
            </p:cNvSpPr>
            <p:nvPr/>
          </p:nvSpPr>
          <p:spPr bwMode="auto">
            <a:xfrm>
              <a:off x="2026" y="624"/>
              <a:ext cx="374" cy="82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228600" indent="-228600"/>
              <a:r>
                <a:rPr lang="en-US" sz="1800">
                  <a:latin typeface="Helvetica" charset="0"/>
                </a:rPr>
                <a:t>Controller</a:t>
              </a:r>
            </a:p>
          </p:txBody>
        </p:sp>
        <p:sp>
          <p:nvSpPr>
            <p:cNvPr id="77852" name="Line 30"/>
            <p:cNvSpPr>
              <a:spLocks noChangeShapeType="1"/>
            </p:cNvSpPr>
            <p:nvPr/>
          </p:nvSpPr>
          <p:spPr bwMode="auto">
            <a:xfrm>
              <a:off x="1696" y="1036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3" name="Rectangle 31"/>
            <p:cNvSpPr>
              <a:spLocks noChangeArrowheads="1"/>
            </p:cNvSpPr>
            <p:nvPr/>
          </p:nvSpPr>
          <p:spPr bwMode="auto">
            <a:xfrm>
              <a:off x="2631" y="864"/>
              <a:ext cx="533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>
                  <a:latin typeface="Helvetica" charset="0"/>
                </a:rPr>
                <a:t>I/O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>
                  <a:latin typeface="Helvetica" charset="0"/>
                </a:rPr>
                <a:t>device</a:t>
              </a:r>
            </a:p>
          </p:txBody>
        </p:sp>
        <p:sp>
          <p:nvSpPr>
            <p:cNvPr id="77854" name="Line 32"/>
            <p:cNvSpPr>
              <a:spLocks noChangeShapeType="1"/>
            </p:cNvSpPr>
            <p:nvPr/>
          </p:nvSpPr>
          <p:spPr bwMode="auto">
            <a:xfrm>
              <a:off x="2400" y="1036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430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0" y="3018137"/>
            <a:ext cx="9144000" cy="342645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latin typeface="Helvetica" charset="0"/>
                <a:ea typeface="MS PGothic" charset="0"/>
              </a:rPr>
              <a:t>Solutions?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latin typeface="Helvetica" charset="0"/>
                <a:ea typeface="MS PGothic" charset="0"/>
              </a:rPr>
              <a:t>Make everything faster </a:t>
            </a:r>
            <a:r>
              <a:rPr lang="en-US" sz="2400" dirty="0">
                <a:latin typeface="Helvetica" charset="0"/>
                <a:ea typeface="MS PGothic" charset="0"/>
                <a:sym typeface="Wingdings" charset="0"/>
              </a:rPr>
              <a:t>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 smtClean="0">
                <a:latin typeface="Helvetica" charset="0"/>
                <a:ea typeface="MS PGothic" charset="0"/>
                <a:sym typeface="Wingdings" charset="0"/>
              </a:rPr>
              <a:t>More Decoupled (Parallelism) systems</a:t>
            </a:r>
            <a:endParaRPr lang="en-US" sz="2400" dirty="0">
              <a:latin typeface="Helvetica" charset="0"/>
              <a:ea typeface="MS PGothic" charset="0"/>
              <a:sym typeface="Wingdings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Helvetica" charset="0"/>
                <a:ea typeface="MS PGothic" charset="0"/>
                <a:sym typeface="Wingdings" charset="0"/>
              </a:rPr>
              <a:t>multiple independent </a:t>
            </a:r>
            <a:r>
              <a:rPr lang="en-US" sz="2000" dirty="0" smtClean="0">
                <a:latin typeface="Helvetica" charset="0"/>
                <a:ea typeface="MS PGothic" charset="0"/>
                <a:sym typeface="Wingdings" charset="0"/>
              </a:rPr>
              <a:t>buses or controllers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Helvetica" charset="0"/>
                <a:ea typeface="MS PGothic" charset="0"/>
                <a:sym typeface="Wingdings" charset="0"/>
              </a:rPr>
              <a:t>Optimize the bottleneck to increase service rate</a:t>
            </a: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  <a:latin typeface="Helvetica" charset="0"/>
                <a:ea typeface="MS PGothic" charset="0"/>
                <a:sym typeface="Wingdings" charset="0"/>
              </a:rPr>
              <a:t>Use the queue to optimize the service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Helvetica" charset="0"/>
                <a:ea typeface="MS PGothic" charset="0"/>
                <a:sym typeface="Wingdings" charset="0"/>
              </a:rPr>
              <a:t>Do other useful work while waiting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Helvetica" charset="0"/>
                <a:ea typeface="MS PGothic" charset="0"/>
                <a:sym typeface="Wingdings" charset="0"/>
              </a:rPr>
              <a:t>Queues absorb bursts and smooth the flow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Helvetica" charset="0"/>
                <a:ea typeface="MS PGothic" charset="0"/>
                <a:sym typeface="Wingdings" charset="0"/>
              </a:rPr>
              <a:t>Admissions control (finite queues)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Helvetica" charset="0"/>
                <a:ea typeface="MS PGothic" charset="0"/>
                <a:sym typeface="Wingdings" charset="0"/>
              </a:rPr>
              <a:t>Limits delays, but may introduce unfairness and </a:t>
            </a:r>
            <a:r>
              <a:rPr lang="en-US" sz="2000" dirty="0" err="1" smtClean="0">
                <a:latin typeface="Helvetica" charset="0"/>
                <a:ea typeface="MS PGothic" charset="0"/>
                <a:sym typeface="Wingdings" charset="0"/>
              </a:rPr>
              <a:t>livelock</a:t>
            </a:r>
            <a:endParaRPr lang="en-US" sz="2000" dirty="0">
              <a:latin typeface="Helvetica" charset="0"/>
              <a:ea typeface="MS PGothic" charset="0"/>
              <a:sym typeface="Wingdings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latin typeface="Helvetica" charset="0"/>
              <a:ea typeface="MS PGothic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sz="2400" dirty="0">
              <a:latin typeface="Helvetica" charset="0"/>
              <a:ea typeface="MS PGothic" charset="0"/>
            </a:endParaRPr>
          </a:p>
        </p:txBody>
      </p:sp>
      <p:sp>
        <p:nvSpPr>
          <p:cNvPr id="77828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104188" y="1608138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829" name="Group 1"/>
          <p:cNvGrpSpPr>
            <a:grpSpLocks/>
          </p:cNvGrpSpPr>
          <p:nvPr/>
        </p:nvGrpSpPr>
        <p:grpSpPr bwMode="auto">
          <a:xfrm>
            <a:off x="5413375" y="1066800"/>
            <a:ext cx="3565525" cy="3024188"/>
            <a:chOff x="5413375" y="685800"/>
            <a:chExt cx="3565525" cy="3024188"/>
          </a:xfrm>
        </p:grpSpPr>
        <p:grpSp>
          <p:nvGrpSpPr>
            <p:cNvPr id="77830" name="Group 53"/>
            <p:cNvGrpSpPr>
              <a:grpSpLocks/>
            </p:cNvGrpSpPr>
            <p:nvPr/>
          </p:nvGrpSpPr>
          <p:grpSpPr bwMode="auto">
            <a:xfrm>
              <a:off x="5413375" y="685800"/>
              <a:ext cx="3565525" cy="3024188"/>
              <a:chOff x="3410" y="432"/>
              <a:chExt cx="2246" cy="1905"/>
            </a:xfrm>
          </p:grpSpPr>
          <p:sp>
            <p:nvSpPr>
              <p:cNvPr id="77832" name="Rectangle 4"/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charset="0"/>
                </a:endParaRPr>
              </a:p>
            </p:txBody>
          </p:sp>
          <p:sp>
            <p:nvSpPr>
              <p:cNvPr id="77833" name="Rectangle 5"/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41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Helvetica" charset="0"/>
                  </a:rPr>
                  <a:t>100%</a:t>
                </a:r>
              </a:p>
            </p:txBody>
          </p:sp>
          <p:sp>
            <p:nvSpPr>
              <p:cNvPr id="77834" name="Line 6"/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35" name="Line 7"/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36" name="Rectangle 8"/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776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>
                    <a:latin typeface="Helvetica" charset="0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>
                    <a:latin typeface="Helvetica" charset="0"/>
                  </a:rPr>
                  <a:t>Time (ms)</a:t>
                </a:r>
              </a:p>
            </p:txBody>
          </p:sp>
          <p:sp>
            <p:nvSpPr>
              <p:cNvPr id="77837" name="Rectangle 9"/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769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>
                    <a:latin typeface="Helvetica" charset="0"/>
                  </a:rPr>
                  <a:t>Throughput  (Utilization)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>
                    <a:latin typeface="Helvetica" charset="0"/>
                  </a:rPr>
                  <a:t>(% total BW)</a:t>
                </a:r>
              </a:p>
            </p:txBody>
          </p:sp>
          <p:sp>
            <p:nvSpPr>
              <p:cNvPr id="77838" name="Rectangle 10"/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5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Helvetica" charset="0"/>
                  </a:rPr>
                  <a:t>0</a:t>
                </a:r>
              </a:p>
            </p:txBody>
          </p:sp>
          <p:sp>
            <p:nvSpPr>
              <p:cNvPr id="77839" name="Rectangle 11"/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29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Helvetica" charset="0"/>
                  </a:rPr>
                  <a:t>100</a:t>
                </a:r>
              </a:p>
            </p:txBody>
          </p:sp>
          <p:sp>
            <p:nvSpPr>
              <p:cNvPr id="77840" name="Rectangle 12"/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29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Helvetica" charset="0"/>
                  </a:rPr>
                  <a:t>200</a:t>
                </a:r>
              </a:p>
            </p:txBody>
          </p:sp>
          <p:sp>
            <p:nvSpPr>
              <p:cNvPr id="77841" name="Rectangle 13"/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29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Helvetica" charset="0"/>
                  </a:rPr>
                  <a:t>300</a:t>
                </a:r>
              </a:p>
            </p:txBody>
          </p:sp>
          <p:sp>
            <p:nvSpPr>
              <p:cNvPr id="77842" name="Rectangle 14"/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6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Helvetica" charset="0"/>
                  </a:rPr>
                  <a:t>0%</a:t>
                </a:r>
              </a:p>
            </p:txBody>
          </p:sp>
        </p:grpSp>
        <p:sp>
          <p:nvSpPr>
            <p:cNvPr id="77831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553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162-fa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3876</TotalTime>
  <Words>2202</Words>
  <Application>Microsoft Macintosh PowerPoint</Application>
  <PresentationFormat>On-screen Show (4:3)</PresentationFormat>
  <Paragraphs>414</Paragraphs>
  <Slides>27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cs162-fa14</vt:lpstr>
      <vt:lpstr>IO Performance Oriented Drivers</vt:lpstr>
      <vt:lpstr>I/O Performance</vt:lpstr>
      <vt:lpstr>A Simple Deterministic World</vt:lpstr>
      <vt:lpstr>A Ideal Linear World</vt:lpstr>
      <vt:lpstr>A Bursty World</vt:lpstr>
      <vt:lpstr>So how do we model the burstiness?</vt:lpstr>
      <vt:lpstr>How Long should we expect to wait?</vt:lpstr>
      <vt:lpstr>Little’s Law</vt:lpstr>
      <vt:lpstr>I/O Performance</vt:lpstr>
      <vt:lpstr>Ex: Disk Scheduling to Minimize Seek</vt:lpstr>
      <vt:lpstr>Disk Performance Examples</vt:lpstr>
      <vt:lpstr>Disk Scheduling</vt:lpstr>
      <vt:lpstr>FIFO: First In First Out</vt:lpstr>
      <vt:lpstr>SSTF: Shortest Seek Time First</vt:lpstr>
      <vt:lpstr>SCAN</vt:lpstr>
      <vt:lpstr>C-SCAN</vt:lpstr>
      <vt:lpstr>When is the disk performance highest</vt:lpstr>
      <vt:lpstr>Ex: Concurrency to break the bottleneck</vt:lpstr>
      <vt:lpstr>PCI Bus evolution</vt:lpstr>
      <vt:lpstr>PCI Express “Bus”</vt:lpstr>
      <vt:lpstr>PCI Express Interface (Linux)</vt:lpstr>
      <vt:lpstr>PCI Express Bus</vt:lpstr>
      <vt:lpstr>OS Solutions</vt:lpstr>
      <vt:lpstr>How do we hide I/O latency?</vt:lpstr>
      <vt:lpstr>Kernel vs User-level I/O</vt:lpstr>
      <vt:lpstr>Kernel vs User-level Programming Styles</vt:lpstr>
      <vt:lpstr>Summary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Culler</dc:creator>
  <cp:lastModifiedBy>David Culler</cp:lastModifiedBy>
  <cp:revision>167</cp:revision>
  <dcterms:created xsi:type="dcterms:W3CDTF">2014-09-03T19:24:22Z</dcterms:created>
  <dcterms:modified xsi:type="dcterms:W3CDTF">2014-10-20T16:33:02Z</dcterms:modified>
</cp:coreProperties>
</file>