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9" r:id="rId3"/>
    <p:sldId id="336" r:id="rId4"/>
    <p:sldId id="337" r:id="rId5"/>
    <p:sldId id="311" r:id="rId6"/>
    <p:sldId id="321" r:id="rId7"/>
    <p:sldId id="312" r:id="rId8"/>
    <p:sldId id="314" r:id="rId9"/>
    <p:sldId id="322" r:id="rId10"/>
    <p:sldId id="320" r:id="rId11"/>
    <p:sldId id="315" r:id="rId12"/>
    <p:sldId id="318" r:id="rId13"/>
    <p:sldId id="316" r:id="rId14"/>
    <p:sldId id="319" r:id="rId15"/>
    <p:sldId id="317" r:id="rId16"/>
    <p:sldId id="323" r:id="rId17"/>
    <p:sldId id="325" r:id="rId18"/>
    <p:sldId id="326" r:id="rId19"/>
    <p:sldId id="327" r:id="rId20"/>
    <p:sldId id="328" r:id="rId21"/>
    <p:sldId id="329" r:id="rId22"/>
    <p:sldId id="335" r:id="rId23"/>
    <p:sldId id="330" r:id="rId24"/>
    <p:sldId id="331" r:id="rId25"/>
    <p:sldId id="338" r:id="rId26"/>
    <p:sldId id="333" r:id="rId27"/>
    <p:sldId id="332" r:id="rId28"/>
    <p:sldId id="33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File 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23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22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</a:t>
            </a:r>
            <a:r>
              <a:rPr lang="en-US" dirty="0" smtClean="0"/>
              <a:t>13.1-3a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HW</a:t>
            </a:r>
            <a:r>
              <a:rPr lang="en-US" dirty="0"/>
              <a:t> 4</a:t>
            </a:r>
            <a:r>
              <a:rPr lang="en-US" dirty="0" smtClean="0"/>
              <a:t>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7964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9077" y="223765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Index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6006" y="2982595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16226" y="332863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262885"/>
            <a:ext cx="8400707" cy="3970997"/>
          </a:xfrm>
        </p:spPr>
        <p:txBody>
          <a:bodyPr/>
          <a:lstStyle/>
          <a:p>
            <a:r>
              <a:rPr lang="en-US" dirty="0" smtClean="0"/>
              <a:t>Open performs </a:t>
            </a:r>
            <a:r>
              <a:rPr lang="en-US" i="1" dirty="0" smtClean="0"/>
              <a:t>name resolution</a:t>
            </a:r>
          </a:p>
          <a:p>
            <a:pPr lvl="1"/>
            <a:r>
              <a:rPr lang="en-US" dirty="0" smtClean="0"/>
              <a:t>Translates pathname into a “file number”</a:t>
            </a:r>
          </a:p>
          <a:p>
            <a:pPr lvl="2"/>
            <a:r>
              <a:rPr lang="en-US" dirty="0" smtClean="0"/>
              <a:t>Used as an “index” to locate the blocks</a:t>
            </a:r>
          </a:p>
          <a:p>
            <a:pPr lvl="1"/>
            <a:r>
              <a:rPr lang="en-US" dirty="0" smtClean="0"/>
              <a:t>Creates a file descriptor in PCB within kernel</a:t>
            </a:r>
          </a:p>
          <a:p>
            <a:pPr lvl="1"/>
            <a:r>
              <a:rPr lang="en-US" dirty="0" smtClean="0"/>
              <a:t>Returns a “handle” (another </a:t>
            </a:r>
            <a:r>
              <a:rPr lang="en-US" dirty="0" err="1" smtClean="0"/>
              <a:t>int</a:t>
            </a:r>
            <a:r>
              <a:rPr lang="en-US" dirty="0" smtClean="0"/>
              <a:t>) to user process</a:t>
            </a:r>
          </a:p>
          <a:p>
            <a:r>
              <a:rPr lang="en-US" dirty="0" smtClean="0"/>
              <a:t>Read, Write, Seek, and Sync operate on handle</a:t>
            </a:r>
          </a:p>
          <a:p>
            <a:pPr lvl="1"/>
            <a:r>
              <a:rPr lang="en-US" dirty="0" smtClean="0"/>
              <a:t>Mapped to descriptor and to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4622" y="1150077"/>
            <a:ext cx="12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name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8209" y="1420356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8791" y="14732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0222" y="1116651"/>
            <a:ext cx="144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3366FF"/>
                </a:solidFill>
              </a:rPr>
              <a:t>f</a:t>
            </a:r>
            <a:r>
              <a:rPr lang="en-US" sz="2000" i="1" dirty="0" smtClean="0">
                <a:solidFill>
                  <a:srgbClr val="3366FF"/>
                </a:solidFill>
              </a:rPr>
              <a:t>ile number</a:t>
            </a:r>
          </a:p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offset</a:t>
            </a:r>
            <a:endParaRPr lang="en-US" sz="2000" i="1" dirty="0">
              <a:solidFill>
                <a:srgbClr val="3366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6782" y="1336799"/>
            <a:ext cx="1299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1517" y="1391668"/>
            <a:ext cx="161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 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1822" y="1217760"/>
            <a:ext cx="165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3366FF"/>
                </a:solidFill>
              </a:rPr>
              <a:t>Storage block</a:t>
            </a:r>
            <a:endParaRPr lang="en-US" sz="2000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Screen Shot 2014-10-21 at 8.3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4" y="1142036"/>
            <a:ext cx="7698770" cy="52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403958" cy="5215723"/>
          </a:xfrm>
        </p:spPr>
        <p:txBody>
          <a:bodyPr/>
          <a:lstStyle/>
          <a:p>
            <a:r>
              <a:rPr lang="en-US" dirty="0" smtClean="0"/>
              <a:t>Basically a hierarchical structure</a:t>
            </a:r>
          </a:p>
          <a:p>
            <a:r>
              <a:rPr lang="en-US" dirty="0" smtClean="0"/>
              <a:t>Each directory entry is a collection of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Directories</a:t>
            </a:r>
          </a:p>
          <a:p>
            <a:pPr lvl="2"/>
            <a:r>
              <a:rPr lang="en-US" dirty="0" smtClean="0"/>
              <a:t>A link to another entries</a:t>
            </a:r>
          </a:p>
          <a:p>
            <a:r>
              <a:rPr lang="en-US" dirty="0" smtClean="0"/>
              <a:t>Each has a name and attributes</a:t>
            </a:r>
          </a:p>
          <a:p>
            <a:pPr lvl="1"/>
            <a:r>
              <a:rPr lang="en-US" dirty="0" smtClean="0"/>
              <a:t>Files have data</a:t>
            </a:r>
          </a:p>
          <a:p>
            <a:r>
              <a:rPr lang="en-US" dirty="0" smtClean="0"/>
              <a:t>Links (hard links) make it a DAG, not just a tree</a:t>
            </a:r>
          </a:p>
          <a:p>
            <a:pPr lvl="1"/>
            <a:r>
              <a:rPr lang="en-US" dirty="0" err="1" smtClean="0"/>
              <a:t>Softlinks</a:t>
            </a:r>
            <a:r>
              <a:rPr lang="en-US" dirty="0" smtClean="0"/>
              <a:t> (aliases) are another name for an entry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390302" y="3040833"/>
            <a:ext cx="3403526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283708" y="4864831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8362061" y="4364398"/>
            <a:ext cx="364957" cy="1802120"/>
            <a:chOff x="7605706" y="1270135"/>
            <a:chExt cx="364957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7059" y="3894456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83828" y="3181214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583828" y="3530668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82065" y="3691665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83828" y="336207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4976" y="2451194"/>
            <a:ext cx="123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#4 - handle</a:t>
            </a:r>
            <a:endParaRPr lang="en-US" dirty="0"/>
          </a:p>
        </p:txBody>
      </p:sp>
      <p:cxnSp>
        <p:nvCxnSpPr>
          <p:cNvPr id="27" name="Elbow Connector 26"/>
          <p:cNvCxnSpPr>
            <a:endCxn id="53" idx="1"/>
          </p:cNvCxnSpPr>
          <p:nvPr/>
        </p:nvCxnSpPr>
        <p:spPr>
          <a:xfrm>
            <a:off x="6977980" y="3530668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6050" y="5265458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86050" y="5558547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877994" y="6018693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3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586"/>
            <a:ext cx="5849259" cy="5215723"/>
          </a:xfrm>
        </p:spPr>
        <p:txBody>
          <a:bodyPr/>
          <a:lstStyle/>
          <a:p>
            <a:r>
              <a:rPr lang="en-US" dirty="0" smtClean="0"/>
              <a:t>Named permanent storage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Blocks on disk somewhere</a:t>
            </a:r>
          </a:p>
          <a:p>
            <a:pPr lvl="1"/>
            <a:r>
              <a:rPr lang="en-US" dirty="0" smtClean="0"/>
              <a:t>Metadata (Attributes)</a:t>
            </a:r>
          </a:p>
          <a:p>
            <a:pPr lvl="2"/>
            <a:r>
              <a:rPr lang="en-US" dirty="0" smtClean="0"/>
              <a:t>Owner, size, last opened, …</a:t>
            </a:r>
          </a:p>
          <a:p>
            <a:pPr lvl="2"/>
            <a:r>
              <a:rPr lang="en-US" dirty="0" smtClean="0"/>
              <a:t>Access rights</a:t>
            </a:r>
          </a:p>
          <a:p>
            <a:pPr lvl="3"/>
            <a:r>
              <a:rPr lang="en-US" dirty="0" smtClean="0"/>
              <a:t>R, W, X</a:t>
            </a:r>
          </a:p>
          <a:p>
            <a:pPr lvl="3"/>
            <a:r>
              <a:rPr lang="en-US" dirty="0" smtClean="0"/>
              <a:t>Owner, Group, Other (in Unix systems)</a:t>
            </a:r>
          </a:p>
          <a:p>
            <a:pPr lvl="3"/>
            <a:r>
              <a:rPr lang="en-US" dirty="0" smtClean="0"/>
              <a:t>Access control list in Windows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157619" y="273211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05706" y="1576714"/>
            <a:ext cx="364957" cy="1802120"/>
            <a:chOff x="7605706" y="1270135"/>
            <a:chExt cx="364957" cy="1802120"/>
          </a:xfrm>
        </p:grpSpPr>
        <p:sp>
          <p:nvSpPr>
            <p:cNvPr id="8" name="Rectangle 7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91490" y="1088571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99155" y="3561978"/>
            <a:ext cx="15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58453" y="3937448"/>
            <a:ext cx="18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Fileobject</a:t>
            </a:r>
            <a:r>
              <a:rPr lang="en-US" dirty="0" smtClean="0"/>
              <a:t> (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74356" y="3378834"/>
            <a:ext cx="1417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4356" y="2662185"/>
            <a:ext cx="12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3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04" y="1058791"/>
            <a:ext cx="4566173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(for now) we have a way to translate a path to 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data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r>
              <a:rPr lang="en-US" sz="2400" dirty="0" smtClean="0"/>
              <a:t>Index into FAT with file number</a:t>
            </a:r>
          </a:p>
          <a:p>
            <a:r>
              <a:rPr lang="en-US" sz="2400" dirty="0" smtClean="0"/>
              <a:t>Follow linked list to block</a:t>
            </a:r>
          </a:p>
          <a:p>
            <a:r>
              <a:rPr lang="en-US" sz="2400" dirty="0" smtClean="0"/>
              <a:t>Read the block from disk into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355157" y="1956552"/>
            <a:ext cx="2037421" cy="976312"/>
            <a:chOff x="3355157" y="1956552"/>
            <a:chExt cx="2037421" cy="976312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80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31: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157" y="1956552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</a:t>
              </a:r>
              <a:r>
                <a:rPr lang="en-US" dirty="0" smtClean="0">
                  <a:solidFill>
                    <a:srgbClr val="3366FF"/>
                  </a:solidFill>
                </a:rPr>
                <a:t>ile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351525" y="2687055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60748" y="3141579"/>
            <a:ext cx="655041" cy="2369087"/>
            <a:chOff x="5360748" y="3141579"/>
            <a:chExt cx="655041" cy="2369087"/>
          </a:xfrm>
        </p:grpSpPr>
        <p:sp>
          <p:nvSpPr>
            <p:cNvPr id="75" name="Rectangle 74"/>
            <p:cNvSpPr/>
            <p:nvPr/>
          </p:nvSpPr>
          <p:spPr>
            <a:xfrm>
              <a:off x="536074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2659999" y="5510665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686848" y="6431940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41372 0.08773 " pathEditMode="relative" ptsTypes="AA">
                                      <p:cBhvr>
                                        <p:cTn id="6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04" y="1058791"/>
            <a:ext cx="4566173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collection of disk blocks</a:t>
            </a:r>
          </a:p>
          <a:p>
            <a:r>
              <a:rPr lang="en-US" sz="2400" dirty="0" smtClean="0"/>
              <a:t>FAT is linked list 1-1 with blocks</a:t>
            </a:r>
          </a:p>
          <a:p>
            <a:r>
              <a:rPr lang="en-US" sz="2400" dirty="0" smtClean="0"/>
              <a:t>File Number is index of root of block list for the file</a:t>
            </a:r>
          </a:p>
          <a:p>
            <a:r>
              <a:rPr lang="en-US" sz="2400" dirty="0" smtClean="0"/>
              <a:t>File offset (o = </a:t>
            </a:r>
            <a:r>
              <a:rPr lang="en-US" sz="2400" dirty="0" err="1" smtClean="0"/>
              <a:t>B:x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Follow list to get block #</a:t>
            </a:r>
          </a:p>
          <a:p>
            <a:r>
              <a:rPr lang="en-US" sz="2400" dirty="0" smtClean="0"/>
              <a:t>Unused blocks </a:t>
            </a:r>
            <a:r>
              <a:rPr lang="en-US" sz="2400" dirty="0" smtClean="0">
                <a:sym typeface="Wingdings"/>
              </a:rPr>
              <a:t> FAT free list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12158" y="2563532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41746" y="2378866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91789" y="2767263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1525" y="29419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654842" y="2687055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360748" y="3141579"/>
            <a:ext cx="655041" cy="2369087"/>
            <a:chOff x="5360748" y="3141579"/>
            <a:chExt cx="655041" cy="2369087"/>
          </a:xfrm>
        </p:grpSpPr>
        <p:sp>
          <p:nvSpPr>
            <p:cNvPr id="75" name="Rectangle 74"/>
            <p:cNvSpPr/>
            <p:nvPr/>
          </p:nvSpPr>
          <p:spPr>
            <a:xfrm>
              <a:off x="536074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280482" y="5257257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307331" y="6178532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456666" y="4212718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65841" y="22992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235879" y="4213172"/>
            <a:ext cx="1571093" cy="677109"/>
            <a:chOff x="4235879" y="4213172"/>
            <a:chExt cx="1571093" cy="677109"/>
          </a:xfrm>
        </p:grpSpPr>
        <p:sp>
          <p:nvSpPr>
            <p:cNvPr id="52" name="Rectangle 51"/>
            <p:cNvSpPr/>
            <p:nvPr/>
          </p:nvSpPr>
          <p:spPr>
            <a:xfrm>
              <a:off x="5360748" y="4213172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35879" y="4520949"/>
              <a:ext cx="56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</a:t>
              </a:r>
              <a:endParaRPr lang="en-US" dirty="0"/>
            </a:p>
          </p:txBody>
        </p:sp>
      </p:grpSp>
      <p:sp>
        <p:nvSpPr>
          <p:cNvPr id="70" name="Freeform 69"/>
          <p:cNvSpPr/>
          <p:nvPr/>
        </p:nvSpPr>
        <p:spPr>
          <a:xfrm>
            <a:off x="5630644" y="4309984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51525" y="3475789"/>
            <a:ext cx="878158" cy="1381641"/>
            <a:chOff x="5351525" y="3475789"/>
            <a:chExt cx="878158" cy="1381641"/>
          </a:xfrm>
        </p:grpSpPr>
        <p:sp>
          <p:nvSpPr>
            <p:cNvPr id="56" name="Rectangle 55"/>
            <p:cNvSpPr/>
            <p:nvPr/>
          </p:nvSpPr>
          <p:spPr>
            <a:xfrm>
              <a:off x="5351525" y="45362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68209" y="3475789"/>
              <a:ext cx="561474" cy="1256631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1525" y="2378866"/>
            <a:ext cx="908908" cy="1221025"/>
            <a:chOff x="5351525" y="2378866"/>
            <a:chExt cx="908908" cy="1221025"/>
          </a:xfrm>
        </p:grpSpPr>
        <p:sp>
          <p:nvSpPr>
            <p:cNvPr id="57" name="Rectangle 56"/>
            <p:cNvSpPr/>
            <p:nvPr/>
          </p:nvSpPr>
          <p:spPr>
            <a:xfrm>
              <a:off x="5351525" y="3278746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98959" y="2378866"/>
              <a:ext cx="561474" cy="997647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00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0" y="1058791"/>
            <a:ext cx="4715157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collection of disk blocks</a:t>
            </a:r>
          </a:p>
          <a:p>
            <a:r>
              <a:rPr lang="en-US" sz="2400" dirty="0" smtClean="0"/>
              <a:t>FAT is linked list 1-1 with blocks</a:t>
            </a:r>
          </a:p>
          <a:p>
            <a:r>
              <a:rPr lang="en-US" sz="2400" dirty="0" smtClean="0"/>
              <a:t>File Number is index of root of block list for the file</a:t>
            </a:r>
          </a:p>
          <a:p>
            <a:r>
              <a:rPr lang="en-US" sz="2400" dirty="0" smtClean="0"/>
              <a:t>File offset (o = </a:t>
            </a:r>
            <a:r>
              <a:rPr lang="en-US" sz="2400" dirty="0" err="1" smtClean="0"/>
              <a:t>B:x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Follow list to get block #</a:t>
            </a:r>
          </a:p>
          <a:p>
            <a:r>
              <a:rPr lang="en-US" sz="2400" dirty="0" smtClean="0"/>
              <a:t>Unused blocks </a:t>
            </a:r>
            <a:r>
              <a:rPr lang="en-US" sz="2400" dirty="0" smtClean="0">
                <a:sym typeface="Wingdings"/>
              </a:rPr>
              <a:t> FAT free list</a:t>
            </a:r>
          </a:p>
          <a:p>
            <a:r>
              <a:rPr lang="en-US" sz="2400" dirty="0" smtClean="0">
                <a:sym typeface="Wingdings"/>
              </a:rPr>
              <a:t>Example: </a:t>
            </a:r>
            <a:r>
              <a:rPr lang="en-US" sz="2400" dirty="0" err="1" smtClean="0">
                <a:sym typeface="Wingdings"/>
              </a:rPr>
              <a:t>file_write</a:t>
            </a:r>
            <a:r>
              <a:rPr lang="en-US" sz="2400" dirty="0" smtClean="0">
                <a:sym typeface="Wingdings"/>
              </a:rPr>
              <a:t>(51, &lt;3, y&gt; )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12158" y="2563532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41746" y="2378866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91789" y="2767263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1525" y="29419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654842" y="2687055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60748" y="518952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694947" y="3141579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80482" y="5257257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307331" y="6178532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456666" y="4212718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65841" y="22992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0748" y="4213172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809477" y="4358105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5879" y="4520949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5630644" y="4309984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51525" y="3475789"/>
            <a:ext cx="878158" cy="1381641"/>
            <a:chOff x="5351525" y="3475789"/>
            <a:chExt cx="878158" cy="1381641"/>
          </a:xfrm>
        </p:grpSpPr>
        <p:sp>
          <p:nvSpPr>
            <p:cNvPr id="56" name="Rectangle 55"/>
            <p:cNvSpPr/>
            <p:nvPr/>
          </p:nvSpPr>
          <p:spPr>
            <a:xfrm>
              <a:off x="5351525" y="45362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68209" y="3475789"/>
              <a:ext cx="561474" cy="1256631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1525" y="2378866"/>
            <a:ext cx="908908" cy="1221025"/>
            <a:chOff x="5351525" y="2378866"/>
            <a:chExt cx="908908" cy="1221025"/>
          </a:xfrm>
        </p:grpSpPr>
        <p:sp>
          <p:nvSpPr>
            <p:cNvPr id="57" name="Rectangle 56"/>
            <p:cNvSpPr/>
            <p:nvPr/>
          </p:nvSpPr>
          <p:spPr>
            <a:xfrm>
              <a:off x="5351525" y="3278746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98959" y="2378866"/>
              <a:ext cx="561474" cy="997647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>
            <a:endCxn id="56" idx="1"/>
          </p:cNvCxnSpPr>
          <p:nvPr/>
        </p:nvCxnSpPr>
        <p:spPr>
          <a:xfrm flipV="1">
            <a:off x="4809478" y="4696858"/>
            <a:ext cx="542047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43235" y="4218017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5632119" y="4454342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0" y="1058791"/>
            <a:ext cx="4715157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collection of disk blocks</a:t>
            </a:r>
          </a:p>
          <a:p>
            <a:r>
              <a:rPr lang="en-US" sz="2400" dirty="0" smtClean="0"/>
              <a:t>FAT is linked list 1-1 with blocks</a:t>
            </a:r>
          </a:p>
          <a:p>
            <a:r>
              <a:rPr lang="en-US" sz="2400" dirty="0" smtClean="0"/>
              <a:t>File Number is index of root of block list for the file</a:t>
            </a:r>
          </a:p>
          <a:p>
            <a:r>
              <a:rPr lang="en-US" sz="2400" dirty="0" smtClean="0"/>
              <a:t>File offset (o = </a:t>
            </a:r>
            <a:r>
              <a:rPr lang="en-US" sz="2400" dirty="0" err="1" smtClean="0"/>
              <a:t>B:x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Follow list to get block #</a:t>
            </a:r>
          </a:p>
          <a:p>
            <a:r>
              <a:rPr lang="en-US" sz="2400" dirty="0" smtClean="0"/>
              <a:t>Unused blocks </a:t>
            </a:r>
            <a:r>
              <a:rPr lang="en-US" sz="2400" dirty="0" smtClean="0">
                <a:sym typeface="Wingdings"/>
              </a:rPr>
              <a:t> FAT free list</a:t>
            </a:r>
          </a:p>
          <a:p>
            <a:r>
              <a:rPr lang="en-US" sz="2400" dirty="0" smtClean="0">
                <a:sym typeface="Wingdings"/>
              </a:rPr>
              <a:t>Grow file by allocating free blocks and linking them in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12158" y="2563532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41746" y="2378866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91789" y="2767263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1525" y="29419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654842" y="2687055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60748" y="518952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694947" y="3141579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80482" y="5257257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307331" y="6178532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456666" y="4212718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65841" y="22992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0748" y="4213172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5879" y="4520949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5630644" y="4309984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51525" y="3475789"/>
            <a:ext cx="878158" cy="1381641"/>
            <a:chOff x="5351525" y="3475789"/>
            <a:chExt cx="878158" cy="1381641"/>
          </a:xfrm>
        </p:grpSpPr>
        <p:sp>
          <p:nvSpPr>
            <p:cNvPr id="56" name="Rectangle 55"/>
            <p:cNvSpPr/>
            <p:nvPr/>
          </p:nvSpPr>
          <p:spPr>
            <a:xfrm>
              <a:off x="5351525" y="45362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68209" y="3475789"/>
              <a:ext cx="561474" cy="1256631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1525" y="2378866"/>
            <a:ext cx="908908" cy="1221025"/>
            <a:chOff x="5351525" y="2378866"/>
            <a:chExt cx="908908" cy="1221025"/>
          </a:xfrm>
        </p:grpSpPr>
        <p:sp>
          <p:nvSpPr>
            <p:cNvPr id="57" name="Rectangle 56"/>
            <p:cNvSpPr/>
            <p:nvPr/>
          </p:nvSpPr>
          <p:spPr>
            <a:xfrm>
              <a:off x="5351525" y="3278746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98959" y="2378866"/>
              <a:ext cx="561474" cy="997647"/>
            </a:xfrm>
            <a:custGeom>
              <a:avLst/>
              <a:gdLst>
                <a:gd name="connsiteX0" fmla="*/ 0 w 561474"/>
                <a:gd name="connsiteY0" fmla="*/ 1350210 h 1350210"/>
                <a:gd name="connsiteX1" fmla="*/ 548106 w 561474"/>
                <a:gd name="connsiteY1" fmla="*/ 1350210 h 1350210"/>
                <a:gd name="connsiteX2" fmla="*/ 561474 w 561474"/>
                <a:gd name="connsiteY2" fmla="*/ 0 h 1350210"/>
                <a:gd name="connsiteX3" fmla="*/ 133684 w 561474"/>
                <a:gd name="connsiteY3" fmla="*/ 0 h 135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74" h="1350210">
                  <a:moveTo>
                    <a:pt x="0" y="1350210"/>
                  </a:moveTo>
                  <a:lnTo>
                    <a:pt x="548106" y="1350210"/>
                  </a:lnTo>
                  <a:lnTo>
                    <a:pt x="561474" y="0"/>
                  </a:lnTo>
                  <a:lnTo>
                    <a:pt x="133684" y="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 type="diamon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>
            <a:endCxn id="56" idx="1"/>
          </p:cNvCxnSpPr>
          <p:nvPr/>
        </p:nvCxnSpPr>
        <p:spPr>
          <a:xfrm flipV="1">
            <a:off x="4809478" y="4696858"/>
            <a:ext cx="542047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43235" y="4218017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5632119" y="4454342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hairy thought-provoking question to help review recent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 </a:t>
            </a:r>
            <a:r>
              <a:rPr lang="en-US" dirty="0" err="1" smtClean="0"/>
              <a:t>vs</a:t>
            </a:r>
            <a:r>
              <a:rPr lang="en-US" dirty="0" smtClean="0"/>
              <a:t> The All</a:t>
            </a:r>
          </a:p>
          <a:p>
            <a:r>
              <a:rPr lang="en-US" dirty="0" smtClean="0"/>
              <a:t>Is improving </a:t>
            </a:r>
            <a:r>
              <a:rPr lang="en-US" i="1" dirty="0" smtClean="0"/>
              <a:t>response time</a:t>
            </a:r>
            <a:r>
              <a:rPr lang="en-US" dirty="0" smtClean="0"/>
              <a:t> (the One) in alignment or in opposition to improving </a:t>
            </a:r>
            <a:r>
              <a:rPr lang="en-US" i="1" dirty="0" smtClean="0"/>
              <a:t>throughput</a:t>
            </a:r>
            <a:r>
              <a:rPr lang="en-US" dirty="0" smtClean="0"/>
              <a:t> (the All) ?</a:t>
            </a:r>
          </a:p>
          <a:p>
            <a:r>
              <a:rPr lang="en-US" dirty="0" smtClean="0"/>
              <a:t>E.g., C-SCAN ?</a:t>
            </a:r>
          </a:p>
          <a:p>
            <a:r>
              <a:rPr lang="en-US" dirty="0" smtClean="0"/>
              <a:t>Delay servicing queue?</a:t>
            </a:r>
          </a:p>
          <a:p>
            <a:endParaRPr lang="en-US" dirty="0"/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49040"/>
            <a:ext cx="2819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0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0" y="1058791"/>
            <a:ext cx="4715157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collection of disk blocks</a:t>
            </a:r>
          </a:p>
          <a:p>
            <a:r>
              <a:rPr lang="en-US" sz="2400" dirty="0" smtClean="0"/>
              <a:t>FAT is linked list 1-1 with blocks</a:t>
            </a:r>
          </a:p>
          <a:p>
            <a:r>
              <a:rPr lang="en-US" sz="2400" dirty="0" smtClean="0"/>
              <a:t>File Number is index of root of block list for the file</a:t>
            </a:r>
          </a:p>
          <a:p>
            <a:r>
              <a:rPr lang="en-US" sz="2400" dirty="0" smtClean="0">
                <a:sym typeface="Wingdings"/>
              </a:rPr>
              <a:t>Grow file by allocating free blocks and linking them in</a:t>
            </a:r>
          </a:p>
          <a:p>
            <a:r>
              <a:rPr lang="en-US" sz="2400" dirty="0" smtClean="0">
                <a:sym typeface="Wingdings"/>
              </a:rPr>
              <a:t>Example Create file, write, write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12158" y="2563532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41746" y="2378866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91789" y="2767263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1525" y="29419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654842" y="2687055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60748" y="518952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694947" y="3141579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80482" y="5257257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307331" y="6178532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456666" y="4212718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65841" y="22992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0748" y="4213172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5879" y="4520949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5630644" y="4309984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51525" y="4536285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668209" y="3475789"/>
            <a:ext cx="561474" cy="1256631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51525" y="327874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698959" y="2378866"/>
            <a:ext cx="561474" cy="99764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endCxn id="56" idx="1"/>
          </p:cNvCxnSpPr>
          <p:nvPr/>
        </p:nvCxnSpPr>
        <p:spPr>
          <a:xfrm flipV="1">
            <a:off x="4809478" y="4696858"/>
            <a:ext cx="542047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43235" y="4218017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5632119" y="4454342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456666" y="3249283"/>
            <a:ext cx="1390316" cy="321145"/>
            <a:chOff x="5374105" y="3569368"/>
            <a:chExt cx="1390316" cy="321145"/>
          </a:xfrm>
          <a:solidFill>
            <a:srgbClr val="DBEEF4"/>
          </a:solidFill>
        </p:grpSpPr>
        <p:sp>
          <p:nvSpPr>
            <p:cNvPr id="79" name="Rectangle 78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1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53507" y="4533863"/>
            <a:ext cx="1390316" cy="321145"/>
            <a:chOff x="5374105" y="3569368"/>
            <a:chExt cx="1390316" cy="3211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Rectangle 8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57234" y="4041420"/>
            <a:ext cx="2486001" cy="616143"/>
            <a:chOff x="2857234" y="4041420"/>
            <a:chExt cx="2486001" cy="616143"/>
          </a:xfrm>
        </p:grpSpPr>
        <p:sp>
          <p:nvSpPr>
            <p:cNvPr id="87" name="TextBox 86"/>
            <p:cNvSpPr txBox="1"/>
            <p:nvPr/>
          </p:nvSpPr>
          <p:spPr>
            <a:xfrm>
              <a:off x="2857234" y="4041420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3707277" y="4429817"/>
              <a:ext cx="1635958" cy="227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V="1">
            <a:off x="4809478" y="2393964"/>
            <a:ext cx="583100" cy="233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350338" y="4544274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45731" y="3273760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0" y="1138674"/>
            <a:ext cx="5826783" cy="56276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/>
              </a:rPr>
              <a:t>Used in DOS, Windows, thumb drives, …</a:t>
            </a:r>
          </a:p>
          <a:p>
            <a:r>
              <a:rPr lang="en-US" sz="2400" dirty="0" smtClean="0">
                <a:sym typeface="Wingdings"/>
              </a:rPr>
              <a:t>Where is FAT stored ?</a:t>
            </a:r>
          </a:p>
          <a:p>
            <a:r>
              <a:rPr lang="en-US" sz="2400" dirty="0" smtClean="0">
                <a:sym typeface="Wingdings"/>
              </a:rPr>
              <a:t>On Disk, restore on boot, copy in memory</a:t>
            </a:r>
          </a:p>
          <a:p>
            <a:r>
              <a:rPr lang="en-US" sz="2400" dirty="0" smtClean="0">
                <a:sym typeface="Wingdings"/>
              </a:rPr>
              <a:t>What happens when you format a disk?</a:t>
            </a:r>
          </a:p>
          <a:p>
            <a:r>
              <a:rPr lang="en-US" sz="2400" dirty="0" smtClean="0">
                <a:sym typeface="Wingdings"/>
              </a:rPr>
              <a:t>Zero the blocks, link up the FAT free</a:t>
            </a:r>
          </a:p>
          <a:p>
            <a:r>
              <a:rPr lang="en-US" sz="2400" dirty="0" smtClean="0">
                <a:sym typeface="Wingdings"/>
              </a:rPr>
              <a:t>Simple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5825" y="6492875"/>
            <a:ext cx="2895600" cy="365125"/>
          </a:xfrm>
        </p:spPr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150" y="26812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68291" y="2667928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68291" y="2989073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68291" y="3310218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68291" y="363136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68291" y="39525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4069" y="4594798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132" y="491594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565132" y="5237088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565132" y="555823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35131" y="164347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568291" y="2025638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63150" y="2026698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63150" y="1643471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019866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271705" y="1977451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40777" y="1956067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21103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23783" y="2624467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36016" y="2910903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3414" y="2828198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63150" y="30028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766467" y="274799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72373" y="525045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806572" y="3202514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8263449" y="42919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568291" y="4273653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467056" y="236015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72373" y="42741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7082" y="2344404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6742269" y="4370919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63150" y="459722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79834" y="3536724"/>
            <a:ext cx="561474" cy="1256631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63150" y="333968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54860" y="427895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6743744" y="4515277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68291" y="3310218"/>
            <a:ext cx="1390316" cy="321145"/>
            <a:chOff x="5374105" y="3569368"/>
            <a:chExt cx="1390316" cy="321145"/>
          </a:xfrm>
          <a:solidFill>
            <a:srgbClr val="DBEEF4"/>
          </a:solidFill>
        </p:grpSpPr>
        <p:sp>
          <p:nvSpPr>
            <p:cNvPr id="79" name="Rectangle 78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1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565132" y="4594798"/>
            <a:ext cx="1390316" cy="321145"/>
            <a:chOff x="5374105" y="3569368"/>
            <a:chExt cx="1390316" cy="3211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Rectangle 8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0</a:t>
              </a:r>
              <a:endParaRPr lang="en-US" sz="14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882704" y="47194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2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21103" y="4718498"/>
            <a:ext cx="5337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61963" y="4605209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57356" y="3334695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54860" y="365584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47288" y="39658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45402" y="492931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61963" y="5558233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0" y="1077497"/>
            <a:ext cx="5826783" cy="56276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/>
              </a:rPr>
              <a:t>Time to find block (large files) ??</a:t>
            </a:r>
          </a:p>
          <a:p>
            <a:r>
              <a:rPr lang="en-US" sz="2400" dirty="0" smtClean="0">
                <a:sym typeface="Wingdings"/>
              </a:rPr>
              <a:t>Free list usually just a bit vector</a:t>
            </a:r>
          </a:p>
          <a:p>
            <a:r>
              <a:rPr lang="en-US" sz="2400" dirty="0" smtClean="0">
                <a:sym typeface="Wingdings"/>
              </a:rPr>
              <a:t>Next fit algorithm</a:t>
            </a:r>
          </a:p>
          <a:p>
            <a:r>
              <a:rPr lang="en-US" sz="2400" dirty="0" smtClean="0">
                <a:sym typeface="Wingdings"/>
              </a:rPr>
              <a:t>Block layout for file ???</a:t>
            </a:r>
          </a:p>
          <a:p>
            <a:r>
              <a:rPr lang="en-US" sz="2400" dirty="0" smtClean="0">
                <a:sym typeface="Wingdings"/>
              </a:rPr>
              <a:t>Sequential Access ???</a:t>
            </a:r>
          </a:p>
          <a:p>
            <a:r>
              <a:rPr lang="en-US" sz="2400" dirty="0" smtClean="0">
                <a:sym typeface="Wingdings"/>
              </a:rPr>
              <a:t>Random Access ???</a:t>
            </a:r>
          </a:p>
          <a:p>
            <a:r>
              <a:rPr lang="en-US" sz="2400" dirty="0" smtClean="0">
                <a:sym typeface="Wingdings"/>
              </a:rPr>
              <a:t>Fragmentation ???</a:t>
            </a:r>
          </a:p>
          <a:p>
            <a:r>
              <a:rPr lang="en-US" sz="2400" dirty="0" smtClean="0">
                <a:sym typeface="Wingdings"/>
              </a:rPr>
              <a:t>Small files ???</a:t>
            </a:r>
          </a:p>
          <a:p>
            <a:r>
              <a:rPr lang="en-US" sz="2400" dirty="0" smtClean="0">
                <a:sym typeface="Wingdings"/>
              </a:rPr>
              <a:t>Big files ???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5825" y="6492875"/>
            <a:ext cx="2895600" cy="365125"/>
          </a:xfrm>
        </p:spPr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150" y="26812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68291" y="2667928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68291" y="2989073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68291" y="3310218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68291" y="363136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68291" y="39525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4069" y="4594798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132" y="491594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565132" y="5237088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565132" y="555823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35131" y="164347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568291" y="2025638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63150" y="2026698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63150" y="1643471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019866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271705" y="1977451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40777" y="1956067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21103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23783" y="2624467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36016" y="2910903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3414" y="2828198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63150" y="30028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766467" y="274799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72373" y="525045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806572" y="3202514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8263449" y="42919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568291" y="4273653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467056" y="236015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72373" y="42741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7082" y="2344404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6742269" y="4370919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63150" y="459722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79834" y="3536724"/>
            <a:ext cx="561474" cy="1256631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63150" y="333968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54860" y="427895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6743744" y="4515277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68291" y="3310218"/>
            <a:ext cx="1390316" cy="321145"/>
            <a:chOff x="5374105" y="3569368"/>
            <a:chExt cx="1390316" cy="321145"/>
          </a:xfrm>
          <a:solidFill>
            <a:srgbClr val="DBEEF4"/>
          </a:solidFill>
        </p:grpSpPr>
        <p:sp>
          <p:nvSpPr>
            <p:cNvPr id="79" name="Rectangle 78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1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565132" y="4594798"/>
            <a:ext cx="1390316" cy="321145"/>
            <a:chOff x="5374105" y="3569368"/>
            <a:chExt cx="1390316" cy="3211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Rectangle 8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0</a:t>
              </a:r>
              <a:endParaRPr lang="en-US" sz="14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882704" y="47194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2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21103" y="4718498"/>
            <a:ext cx="5337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61963" y="4605209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57356" y="3334695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54860" y="365584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47288" y="39658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45402" y="492931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61963" y="5558233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6200000">
            <a:off x="6012024" y="194482"/>
            <a:ext cx="150689" cy="2353739"/>
            <a:chOff x="4572827" y="2135008"/>
            <a:chExt cx="467878" cy="4304026"/>
          </a:xfrm>
        </p:grpSpPr>
        <p:sp>
          <p:nvSpPr>
            <p:cNvPr id="97" name="Rectangle 96"/>
            <p:cNvSpPr/>
            <p:nvPr/>
          </p:nvSpPr>
          <p:spPr>
            <a:xfrm>
              <a:off x="4590575" y="2135008"/>
              <a:ext cx="446224" cy="430402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594481" y="246846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2285" y="3764150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4713" y="4074186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827" y="50376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89388" y="5666543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78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9"/>
            <a:ext cx="8571832" cy="3451714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r>
              <a:rPr lang="en-US" dirty="0" smtClean="0"/>
              <a:t>Free space for new entries</a:t>
            </a:r>
          </a:p>
          <a:p>
            <a:r>
              <a:rPr lang="en-US" dirty="0" smtClean="0"/>
              <a:t>In FAT: attributes kept in directory (!!!)</a:t>
            </a:r>
          </a:p>
          <a:p>
            <a:r>
              <a:rPr lang="en-US" dirty="0" smtClean="0"/>
              <a:t>Each directory a linked list of entries</a:t>
            </a:r>
          </a:p>
          <a:p>
            <a:r>
              <a:rPr lang="en-US" dirty="0" smtClean="0"/>
              <a:t>Where do you find root directory ( “/”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947966"/>
            <a:ext cx="8876324" cy="57084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Stored in files, can be read, but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 smtClean="0"/>
              <a:t>Open / </a:t>
            </a:r>
            <a:r>
              <a:rPr lang="en-US" dirty="0" err="1" smtClean="0"/>
              <a:t>Creat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 smtClean="0"/>
              <a:t>Link / Unlink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/>
              <a:t>DIR </a:t>
            </a:r>
            <a:r>
              <a:rPr lang="en-US" dirty="0"/>
              <a:t>* </a:t>
            </a:r>
            <a:r>
              <a:rPr lang="en-US" dirty="0" err="1"/>
              <a:t>opendir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dirname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dirent</a:t>
            </a:r>
            <a:r>
              <a:rPr lang="en-US" dirty="0"/>
              <a:t> * </a:t>
            </a:r>
            <a:r>
              <a:rPr lang="en-US" dirty="0" err="1"/>
              <a:t>readdir</a:t>
            </a:r>
            <a:r>
              <a:rPr lang="en-US" dirty="0"/>
              <a:t> (DIR *</a:t>
            </a:r>
            <a:r>
              <a:rPr lang="en-US" dirty="0" err="1"/>
              <a:t>dirstream</a:t>
            </a:r>
            <a:r>
              <a:rPr lang="en-US" dirty="0" smtClean="0"/>
              <a:t>)</a:t>
            </a:r>
          </a:p>
          <a:p>
            <a:pPr lvl="1"/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readdir_r</a:t>
            </a:r>
            <a:r>
              <a:rPr lang="en-US" sz="2200" dirty="0"/>
              <a:t> (DIR *</a:t>
            </a:r>
            <a:r>
              <a:rPr lang="en-US" sz="2200" dirty="0" err="1"/>
              <a:t>dirstream</a:t>
            </a:r>
            <a:r>
              <a:rPr lang="en-US" sz="2200" dirty="0"/>
              <a:t>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*entry,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**result)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8543" y="4248383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7167758" y="2058495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722490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257592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80886" y="1664316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7776" y="2848911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6770" y="4962735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51591" y="2189888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38543" y="3554027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96236" y="2488281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721" y="2863510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50393" y="3706427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4125" y="4444079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1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a file be deleted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reference count of links to the file.</a:t>
            </a:r>
          </a:p>
          <a:p>
            <a:r>
              <a:rPr lang="en-US" dirty="0" smtClean="0"/>
              <a:t>Delete after the last reference is gone.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6613" y="5116146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6915828" y="292625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470560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005662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28956" y="2532079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5846" y="3716674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4840" y="5830498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99661" y="3057651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86613" y="4421790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4306" y="3356044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4791" y="3731273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98463" y="4574190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2195" y="5311842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FAT security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has no access rights</a:t>
            </a:r>
          </a:p>
          <a:p>
            <a:r>
              <a:rPr lang="en-US" dirty="0" smtClean="0"/>
              <a:t>FAT has no header in the file </a:t>
            </a:r>
            <a:r>
              <a:rPr lang="en-US" dirty="0" smtClean="0"/>
              <a:t>blocks</a:t>
            </a:r>
            <a:endParaRPr lang="en-US" dirty="0" smtClean="0"/>
          </a:p>
          <a:p>
            <a:r>
              <a:rPr lang="en-US" dirty="0" smtClean="0"/>
              <a:t>Just gives and index into the FAT </a:t>
            </a:r>
          </a:p>
          <a:p>
            <a:pPr lvl="1"/>
            <a:r>
              <a:rPr lang="en-US" dirty="0" smtClean="0"/>
              <a:t>(file number = block number)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files are small</a:t>
            </a:r>
          </a:p>
          <a:p>
            <a:r>
              <a:rPr lang="en-US" dirty="0" smtClean="0"/>
              <a:t>Most of the space is occupied by the rare big 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about a “real”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5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0" y="38781"/>
            <a:ext cx="8592480" cy="875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Performance: multiple outstanding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884"/>
            <a:ext cx="8229600" cy="40084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each read takes 10 </a:t>
            </a:r>
            <a:r>
              <a:rPr lang="en-US" dirty="0" err="1" smtClean="0"/>
              <a:t>ms</a:t>
            </a:r>
            <a:r>
              <a:rPr lang="en-US" dirty="0" smtClean="0"/>
              <a:t> to service.</a:t>
            </a:r>
          </a:p>
          <a:p>
            <a:r>
              <a:rPr lang="en-US" dirty="0" smtClean="0"/>
              <a:t>If a process works for 100 </a:t>
            </a:r>
            <a:r>
              <a:rPr lang="en-US" dirty="0" err="1" smtClean="0"/>
              <a:t>ms</a:t>
            </a:r>
            <a:r>
              <a:rPr lang="en-US" dirty="0" smtClean="0"/>
              <a:t> after each read, what is the utilization of the disk?</a:t>
            </a:r>
          </a:p>
          <a:p>
            <a:pPr lvl="1"/>
            <a:r>
              <a:rPr lang="en-US" dirty="0" smtClean="0"/>
              <a:t>U = 10 </a:t>
            </a:r>
            <a:r>
              <a:rPr lang="en-US" dirty="0" err="1" smtClean="0"/>
              <a:t>ms</a:t>
            </a:r>
            <a:r>
              <a:rPr lang="en-US" dirty="0" smtClean="0"/>
              <a:t> / 110ms = 9%</a:t>
            </a:r>
          </a:p>
          <a:p>
            <a:r>
              <a:rPr lang="en-US" dirty="0" smtClean="0"/>
              <a:t>What it there are two such processes?</a:t>
            </a:r>
          </a:p>
          <a:p>
            <a:pPr lvl="1"/>
            <a:r>
              <a:rPr lang="en-US" dirty="0" smtClean="0"/>
              <a:t>U = (10 </a:t>
            </a:r>
            <a:r>
              <a:rPr lang="en-US" dirty="0" err="1" smtClean="0"/>
              <a:t>ms</a:t>
            </a:r>
            <a:r>
              <a:rPr lang="en-US" dirty="0" smtClean="0"/>
              <a:t> + 10 </a:t>
            </a:r>
            <a:r>
              <a:rPr lang="en-US" dirty="0" err="1" smtClean="0"/>
              <a:t>ms</a:t>
            </a:r>
            <a:r>
              <a:rPr lang="en-US" dirty="0" smtClean="0"/>
              <a:t>) / 110ms = 18%</a:t>
            </a:r>
          </a:p>
          <a:p>
            <a:r>
              <a:rPr lang="en-US" dirty="0" smtClean="0"/>
              <a:t>What if each of those processes have two such threads?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5204" y="1315271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055229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84307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17358" y="1263649"/>
            <a:ext cx="753719" cy="784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92752" y="1435148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3682" y="14406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59608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14265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27920" y="1418618"/>
            <a:ext cx="495596" cy="12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64210" y="1809991"/>
            <a:ext cx="590994" cy="184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8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336" y="276526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How else do we hide I/O latency?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802"/>
            <a:ext cx="88392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Blocking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Wait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request data (</a:t>
            </a:r>
            <a:r>
              <a:rPr lang="en-US" i="1" dirty="0">
                <a:latin typeface="Helvetica" charset="0"/>
                <a:ea typeface="MS PGothic" charset="0"/>
              </a:rPr>
              <a:t>e.g.,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Courier New" charset="0"/>
                <a:ea typeface="MS PGothic" charset="0"/>
              </a:rPr>
              <a:t>read()</a:t>
            </a:r>
            <a:r>
              <a:rPr lang="en-US" dirty="0">
                <a:latin typeface="Comic Sans MS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call), put process to sleep until data is ready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write data (</a:t>
            </a:r>
            <a:r>
              <a:rPr lang="en-US" i="1" dirty="0">
                <a:latin typeface="Helvetica" charset="0"/>
                <a:ea typeface="MS PGothic" charset="0"/>
              </a:rPr>
              <a:t>e.g.,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Courier New" charset="0"/>
                <a:ea typeface="MS PGothic" charset="0"/>
              </a:rPr>
              <a:t>write()</a:t>
            </a:r>
            <a:r>
              <a:rPr lang="en-US" dirty="0">
                <a:latin typeface="Comic Sans MS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Non-blocking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Don</a:t>
            </a:r>
            <a:r>
              <a:rPr 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Wait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latin typeface="Helvetica" charset="0"/>
                <a:ea typeface="MS PGothic" charset="0"/>
              </a:rPr>
              <a:t>Asynchronous Interface: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Tell Me Later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sending data, take pointer to user’</a:t>
            </a:r>
            <a:r>
              <a:rPr lang="en-US" altLang="ja-JP" dirty="0">
                <a:latin typeface="Helvetica" charset="0"/>
                <a:ea typeface="MS PGothic" charset="0"/>
              </a:rPr>
              <a:t>s buffer, return immediately; later kernel takes data and notifies user </a:t>
            </a: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1462" y="1070642"/>
            <a:ext cx="443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Operations, Entities and Interface</a:t>
            </a:r>
            <a:endParaRPr lang="en-US" sz="2400" i="1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537208"/>
            <a:ext cx="2086347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04861" y="3031444"/>
            <a:ext cx="451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ile_open</a:t>
            </a:r>
            <a:r>
              <a:rPr lang="en-US" dirty="0" smtClean="0"/>
              <a:t>, </a:t>
            </a:r>
            <a:r>
              <a:rPr lang="en-US" dirty="0" err="1" smtClean="0"/>
              <a:t>file_read</a:t>
            </a:r>
            <a:r>
              <a:rPr lang="en-US" dirty="0" smtClean="0"/>
              <a:t>, … on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>
                <a:solidFill>
                  <a:srgbClr val="0000FF"/>
                </a:solidFill>
              </a:rPr>
              <a:t> file * </a:t>
            </a:r>
            <a:r>
              <a:rPr lang="en-US" dirty="0" smtClean="0"/>
              <a:t>&amp; void *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337485" y="3300756"/>
            <a:ext cx="2688895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are here …</a:t>
            </a:r>
            <a:endParaRPr lang="en-US" sz="3200" b="1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36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you are going to design a file system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are critical to the design choices?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150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650" y="273627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85861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87528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5" y="4925060"/>
            <a:ext cx="335643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5045713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7649" y="6214188"/>
            <a:ext cx="7912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62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798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you are going to design a file system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505"/>
            <a:ext cx="8229600" cy="53271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factors are critical to the design choices?</a:t>
            </a:r>
          </a:p>
          <a:p>
            <a:r>
              <a:rPr lang="en-US" dirty="0" smtClean="0"/>
              <a:t>Durable data store =&gt; it</a:t>
            </a:r>
            <a:r>
              <a:rPr lang="fr-FR" dirty="0" smtClean="0"/>
              <a:t>’</a:t>
            </a:r>
            <a:r>
              <a:rPr lang="en-US" dirty="0" smtClean="0"/>
              <a:t>s all on disk</a:t>
            </a:r>
          </a:p>
          <a:p>
            <a:r>
              <a:rPr lang="en-US" dirty="0" smtClean="0"/>
              <a:t>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8910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4844</TotalTime>
  <Words>2183</Words>
  <Application>Microsoft Macintosh PowerPoint</Application>
  <PresentationFormat>On-screen Show (4:3)</PresentationFormat>
  <Paragraphs>439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cs162-fa14</vt:lpstr>
      <vt:lpstr>File System Design</vt:lpstr>
      <vt:lpstr>Big hairy thought-provoking question to help review recent topics</vt:lpstr>
      <vt:lpstr>Performance: multiple outstanding requests</vt:lpstr>
      <vt:lpstr>How else do we hide I/O latency?</vt:lpstr>
      <vt:lpstr>I/O &amp; Storage Layers</vt:lpstr>
      <vt:lpstr>So you are going to design a file system …</vt:lpstr>
      <vt:lpstr>Recall: C Low level I/O</vt:lpstr>
      <vt:lpstr>Recall: C Low Level Operations</vt:lpstr>
      <vt:lpstr>So you are going to design a file system …</vt:lpstr>
      <vt:lpstr>Components of a File System</vt:lpstr>
      <vt:lpstr>Components of a file system</vt:lpstr>
      <vt:lpstr>Directories</vt:lpstr>
      <vt:lpstr>Directory</vt:lpstr>
      <vt:lpstr>I/O &amp; Storage Layers</vt:lpstr>
      <vt:lpstr>File</vt:lpstr>
      <vt:lpstr>FAT (File Allocation Table)</vt:lpstr>
      <vt:lpstr>FAT (File Allocation Table)</vt:lpstr>
      <vt:lpstr>FAT (File Allocation Table)</vt:lpstr>
      <vt:lpstr>FAT (File Allocation Table)</vt:lpstr>
      <vt:lpstr>FAT (File Allocation Table)</vt:lpstr>
      <vt:lpstr>FAT Assessment</vt:lpstr>
      <vt:lpstr>FAT Assessment</vt:lpstr>
      <vt:lpstr>What about the Directory?</vt:lpstr>
      <vt:lpstr>Bit more on directories</vt:lpstr>
      <vt:lpstr>When can a file be deleted ?</vt:lpstr>
      <vt:lpstr>Big FAT security holes</vt:lpstr>
      <vt:lpstr>Characteristics of Files</vt:lpstr>
      <vt:lpstr>So what about a “real” file system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212</cp:revision>
  <dcterms:created xsi:type="dcterms:W3CDTF">2014-09-03T19:24:22Z</dcterms:created>
  <dcterms:modified xsi:type="dcterms:W3CDTF">2014-10-22T16:27:17Z</dcterms:modified>
</cp:coreProperties>
</file>