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0" r:id="rId3"/>
    <p:sldId id="328" r:id="rId4"/>
    <p:sldId id="335" r:id="rId5"/>
    <p:sldId id="330" r:id="rId6"/>
    <p:sldId id="358" r:id="rId7"/>
    <p:sldId id="333" r:id="rId8"/>
    <p:sldId id="332" r:id="rId9"/>
    <p:sldId id="334" r:id="rId10"/>
    <p:sldId id="339" r:id="rId11"/>
    <p:sldId id="343" r:id="rId12"/>
    <p:sldId id="341" r:id="rId13"/>
    <p:sldId id="342" r:id="rId14"/>
    <p:sldId id="344" r:id="rId15"/>
    <p:sldId id="340" r:id="rId16"/>
    <p:sldId id="359" r:id="rId17"/>
    <p:sldId id="360" r:id="rId18"/>
    <p:sldId id="345" r:id="rId19"/>
    <p:sldId id="346" r:id="rId20"/>
    <p:sldId id="347" r:id="rId21"/>
    <p:sldId id="331" r:id="rId22"/>
    <p:sldId id="368" r:id="rId23"/>
    <p:sldId id="338" r:id="rId24"/>
    <p:sldId id="367" r:id="rId25"/>
    <p:sldId id="357" r:id="rId26"/>
    <p:sldId id="348" r:id="rId27"/>
    <p:sldId id="349" r:id="rId28"/>
    <p:sldId id="350" r:id="rId29"/>
    <p:sldId id="352" r:id="rId30"/>
    <p:sldId id="353" r:id="rId31"/>
    <p:sldId id="361" r:id="rId32"/>
    <p:sldId id="362" r:id="rId33"/>
    <p:sldId id="363" r:id="rId34"/>
    <p:sldId id="364" r:id="rId35"/>
    <p:sldId id="365" r:id="rId36"/>
    <p:sldId id="36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File 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24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24,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13.3 </a:t>
            </a:r>
          </a:p>
          <a:p>
            <a:r>
              <a:rPr lang="en-US" dirty="0" smtClean="0"/>
              <a:t>HW</a:t>
            </a:r>
            <a:r>
              <a:rPr lang="en-US" dirty="0"/>
              <a:t> 4</a:t>
            </a:r>
            <a:r>
              <a:rPr lang="en-US" dirty="0" smtClean="0"/>
              <a:t> </a:t>
            </a:r>
            <a:r>
              <a:rPr lang="en-US" dirty="0" smtClean="0"/>
              <a:t>due 10/27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final</a:t>
            </a:r>
            <a:r>
              <a:rPr lang="en-US" dirty="0" smtClean="0"/>
              <a:t> 11/07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Fast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Number is index into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Multi-level index structure</a:t>
            </a:r>
          </a:p>
          <a:p>
            <a:pPr lvl="1"/>
            <a:r>
              <a:rPr lang="en-US" dirty="0" smtClean="0"/>
              <a:t>Great for little to large</a:t>
            </a:r>
          </a:p>
          <a:p>
            <a:pPr lvl="1"/>
            <a:r>
              <a:rPr lang="en-US" dirty="0" smtClean="0"/>
              <a:t>Asymmetric tree with fixed sized blocks</a:t>
            </a:r>
          </a:p>
          <a:p>
            <a:r>
              <a:rPr lang="en-US" dirty="0" smtClean="0"/>
              <a:t>Metadata associated with the file</a:t>
            </a:r>
          </a:p>
          <a:p>
            <a:pPr lvl="1"/>
            <a:r>
              <a:rPr lang="en-US" dirty="0" smtClean="0"/>
              <a:t>Rather than in the directory that points to it</a:t>
            </a:r>
          </a:p>
          <a:p>
            <a:r>
              <a:rPr lang="en-US" dirty="0" smtClean="0"/>
              <a:t>Locality Heuristics</a:t>
            </a:r>
          </a:p>
          <a:p>
            <a:pPr lvl="1"/>
            <a:r>
              <a:rPr lang="en-US" dirty="0" smtClean="0"/>
              <a:t>Block group placement</a:t>
            </a:r>
          </a:p>
          <a:p>
            <a:pPr lvl="1"/>
            <a:r>
              <a:rPr lang="en-US" dirty="0" smtClean="0"/>
              <a:t>Reserve space</a:t>
            </a:r>
          </a:p>
          <a:p>
            <a:r>
              <a:rPr lang="en-US" dirty="0" smtClean="0"/>
              <a:t>Scalable directory structure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4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“almost real”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38" y="921566"/>
            <a:ext cx="8229600" cy="765534"/>
          </a:xfrm>
        </p:spPr>
        <p:txBody>
          <a:bodyPr/>
          <a:lstStyle/>
          <a:p>
            <a:r>
              <a:rPr lang="en-US" dirty="0" smtClean="0"/>
              <a:t>Pintos: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file.c</a:t>
            </a:r>
            <a:r>
              <a:rPr lang="en-US" dirty="0" smtClean="0"/>
              <a:t>, </a:t>
            </a:r>
            <a:r>
              <a:rPr lang="en-US" dirty="0" err="1" smtClean="0"/>
              <a:t>inode.c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491" y="2728318"/>
            <a:ext cx="13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dirty="0" err="1" smtClean="0">
                <a:solidFill>
                  <a:srgbClr val="0000FF"/>
                </a:solidFill>
              </a:rPr>
              <a:t>ile_number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865994" y="3216363"/>
            <a:ext cx="940260" cy="702834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4-10-22 at 5.02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1527628"/>
            <a:ext cx="6629400" cy="1371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 descr="Screen Shot 2014-10-22 at 5.04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1" y="4897623"/>
            <a:ext cx="5994400" cy="1879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4" name="Picture 13" descr="Screen Shot 2014-10-22 at 5.0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946517"/>
            <a:ext cx="7302500" cy="19050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09697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2430684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3551774"/>
            <a:ext cx="3429144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Group</a:t>
            </a:r>
          </a:p>
          <a:p>
            <a:r>
              <a:rPr lang="en-US" dirty="0" smtClean="0"/>
              <a:t>9 basic access control bits </a:t>
            </a:r>
          </a:p>
          <a:p>
            <a:r>
              <a:rPr lang="en-US" dirty="0"/>
              <a:t> </a:t>
            </a:r>
            <a:r>
              <a:rPr lang="en-US" dirty="0" smtClean="0"/>
              <a:t>  - UGO x RWX</a:t>
            </a:r>
          </a:p>
          <a:p>
            <a:r>
              <a:rPr lang="en-US" dirty="0" err="1" smtClean="0"/>
              <a:t>Setuid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    - execute at owner permissions</a:t>
            </a:r>
          </a:p>
          <a:p>
            <a:r>
              <a:rPr lang="en-US" dirty="0"/>
              <a:t> </a:t>
            </a:r>
            <a:r>
              <a:rPr lang="en-US" dirty="0" smtClean="0"/>
              <a:t>   - rather than user</a:t>
            </a:r>
          </a:p>
          <a:p>
            <a:r>
              <a:rPr lang="en-US" dirty="0" err="1" smtClean="0"/>
              <a:t>Getgid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    - execute at group’s permissions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523464" y="3343430"/>
            <a:ext cx="187217" cy="20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Small files: 12 pointers direct to data blocks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3343430"/>
            <a:ext cx="912787" cy="176596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2659702" cy="1200329"/>
          </a:xfrm>
          <a:prstGeom prst="rect">
            <a:avLst/>
          </a:prstGeom>
          <a:solidFill>
            <a:srgbClr val="DBEEF4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Direct pointers</a:t>
            </a:r>
          </a:p>
          <a:p>
            <a:endParaRPr lang="en-US" dirty="0"/>
          </a:p>
          <a:p>
            <a:r>
              <a:rPr lang="en-US" dirty="0" smtClean="0"/>
              <a:t>With 4kB blocks, sufficient</a:t>
            </a:r>
          </a:p>
          <a:p>
            <a:r>
              <a:rPr lang="en-US" dirty="0" smtClean="0"/>
              <a:t>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54022" y="2777793"/>
            <a:ext cx="956660" cy="565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65" y="4137198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476727" y="4458182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5534"/>
          </a:xfrm>
        </p:spPr>
        <p:txBody>
          <a:bodyPr/>
          <a:lstStyle/>
          <a:p>
            <a:r>
              <a:rPr lang="en-US" dirty="0" smtClean="0"/>
              <a:t>Large files: 1,2,3 level indirect pointers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0681" y="5069710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320" y="1577464"/>
            <a:ext cx="3421166" cy="2031325"/>
          </a:xfrm>
          <a:prstGeom prst="rect">
            <a:avLst/>
          </a:prstGeom>
          <a:solidFill>
            <a:srgbClr val="DBEEF4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Indirect pointers</a:t>
            </a:r>
          </a:p>
          <a:p>
            <a:r>
              <a:rPr lang="en-US" dirty="0" smtClean="0"/>
              <a:t>  - point to a disk block </a:t>
            </a:r>
          </a:p>
          <a:p>
            <a:r>
              <a:rPr lang="en-US" dirty="0"/>
              <a:t> </a:t>
            </a:r>
            <a:r>
              <a:rPr lang="en-US" dirty="0" smtClean="0"/>
              <a:t>    containing only pointers</a:t>
            </a:r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eg</a:t>
            </a:r>
            <a:r>
              <a:rPr lang="en-US" dirty="0" smtClean="0"/>
              <a:t>. 4 </a:t>
            </a:r>
            <a:r>
              <a:rPr lang="en-US" dirty="0" err="1" smtClean="0"/>
              <a:t>kB</a:t>
            </a:r>
            <a:r>
              <a:rPr lang="en-US" dirty="0" smtClean="0"/>
              <a:t> blocks =&gt; 1024 pointers</a:t>
            </a:r>
          </a:p>
          <a:p>
            <a:r>
              <a:rPr lang="en-US" dirty="0"/>
              <a:t> </a:t>
            </a:r>
            <a:r>
              <a:rPr lang="en-US" dirty="0" smtClean="0"/>
              <a:t>    =&gt; 4 MB @ level 2</a:t>
            </a:r>
          </a:p>
          <a:p>
            <a:r>
              <a:rPr lang="en-US" dirty="0"/>
              <a:t> </a:t>
            </a:r>
            <a:r>
              <a:rPr lang="en-US" dirty="0" smtClean="0"/>
              <a:t>    =&gt; 4 GB @ level 3</a:t>
            </a:r>
          </a:p>
          <a:p>
            <a:r>
              <a:rPr lang="en-US" dirty="0"/>
              <a:t> </a:t>
            </a:r>
            <a:r>
              <a:rPr lang="en-US" dirty="0" smtClean="0"/>
              <a:t>    =&gt; 4 TB @ level 4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363424" y="3608789"/>
            <a:ext cx="347258" cy="1460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88535" y="323945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48 KB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11591" y="37611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</a:t>
            </a:r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2887" y="45584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GB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1359" y="59312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+4 TB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53" y="4246255"/>
            <a:ext cx="3229456" cy="247479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35423" y="4662945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vector with a bit per storage block</a:t>
            </a:r>
          </a:p>
          <a:p>
            <a:r>
              <a:rPr lang="en-US" dirty="0" smtClean="0"/>
              <a:t>Stored at a fixed location within the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In early UNIX and DOS/Windows’ FAT file system, headers stored in special array in outermost cylinders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Header not stored anywhere near the data blocks. To read a small file, seek to get header, seek back to data.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Fixed size, set when disk is formatted. At formatting time, a fixed number of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inodes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were created (They were each given a unique number, called an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 err="1">
                <a:latin typeface="Helvetica" pitchFamily="-83" charset="0"/>
                <a:ea typeface="ＭＳ Ｐゴシック" pitchFamily="-83" charset="-128"/>
              </a:rPr>
              <a:t>inumber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Where are inodes stored?</a:t>
            </a:r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2179" y="1136316"/>
            <a:ext cx="8534400" cy="52938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Later versions of UNIX moved the header information to be closer to the data blocks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Often,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for file stored in same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cylinder group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as parent directory of the file (makes an </a:t>
            </a:r>
            <a:r>
              <a:rPr lang="en-US" altLang="ja-JP" dirty="0" err="1">
                <a:latin typeface="Courier New" pitchFamily="-83" charset="0"/>
                <a:ea typeface="Courier New" pitchFamily="-83" charset="0"/>
                <a:cs typeface="Courier New" pitchFamily="-83" charset="0"/>
              </a:rPr>
              <a:t>ls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of that directory run fast).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Pros: 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UNIX BSD 4.2 puts a portion of the file header array on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each of many cylinders. 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For small directories, can fit all data, file headers, etc. in same cylinder </a:t>
            </a: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 no seeks!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  <a:sym typeface="Symbol" pitchFamily="-83" charset="2"/>
              </a:rPr>
              <a:t>File headers much smaller than whole block (a few hundred bytes), so multiple headers fetched from disk at same time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Reliability: whatever happens to the disk, you can find many of the files (even if directories disconnected)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Part of the Fast File System (FFS)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General optimization to avoid seeks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8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8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37920"/>
            <a:ext cx="4177736" cy="54152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File system volume is divided into a set of block groups</a:t>
            </a:r>
          </a:p>
          <a:p>
            <a:pPr lvl="1"/>
            <a:r>
              <a:rPr lang="en-US" dirty="0" smtClean="0"/>
              <a:t>Close set of tracks</a:t>
            </a:r>
          </a:p>
          <a:p>
            <a:r>
              <a:rPr lang="en-US" dirty="0" smtClean="0"/>
              <a:t>File data blocks, metadata, and free space are interleaved within block group</a:t>
            </a:r>
          </a:p>
          <a:p>
            <a:pPr lvl="1"/>
            <a:r>
              <a:rPr lang="en-US" dirty="0" smtClean="0"/>
              <a:t>Avoid huge seeks between user data and system structure</a:t>
            </a:r>
          </a:p>
          <a:p>
            <a:r>
              <a:rPr lang="en-US" dirty="0" smtClean="0"/>
              <a:t>Put directory and its files in common block group</a:t>
            </a:r>
          </a:p>
          <a:p>
            <a:r>
              <a:rPr lang="en-US" dirty="0" smtClean="0"/>
              <a:t>First-Free allocation of new file block</a:t>
            </a:r>
          </a:p>
          <a:p>
            <a:pPr lvl="1"/>
            <a:r>
              <a:rPr lang="en-US" dirty="0"/>
              <a:t>Few little holes at start, big sequential runs at 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equential layout for big</a:t>
            </a:r>
          </a:p>
          <a:p>
            <a:r>
              <a:rPr lang="en-US" dirty="0" smtClean="0"/>
              <a:t>Reserve space in the BG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36" y="9144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7929"/>
            <a:ext cx="8229600" cy="17991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3003486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" y="4624951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Components of a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7964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9077" y="223765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Index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6006" y="2982595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16226" y="332863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Efficient storage for both small and large files</a:t>
            </a:r>
          </a:p>
          <a:p>
            <a:pPr lvl="1"/>
            <a:r>
              <a:rPr lang="en-US" dirty="0" smtClean="0"/>
              <a:t>Locality for both small and large files</a:t>
            </a:r>
          </a:p>
          <a:p>
            <a:pPr lvl="1"/>
            <a:r>
              <a:rPr lang="en-US" dirty="0" smtClean="0"/>
              <a:t>Locality for metadata and data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Inefficient for tiny files (a 1 byte file requires both an </a:t>
            </a:r>
            <a:r>
              <a:rPr lang="en-US" dirty="0" err="1" smtClean="0"/>
              <a:t>inode</a:t>
            </a:r>
            <a:r>
              <a:rPr lang="en-US" dirty="0" smtClean="0"/>
              <a:t> and a data block)</a:t>
            </a:r>
          </a:p>
          <a:p>
            <a:pPr lvl="1"/>
            <a:r>
              <a:rPr lang="en-US" dirty="0" smtClean="0"/>
              <a:t>Inefficient encoding when file is mostly contiguous on disk (no equivalent to </a:t>
            </a:r>
            <a:r>
              <a:rPr lang="en-US" dirty="0" err="1" smtClean="0"/>
              <a:t>superpages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Need to reserve 10-20% of free space to prevent fragmentation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more on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947966"/>
            <a:ext cx="8876324" cy="57084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Stored in files, can be read, but don’t</a:t>
            </a:r>
          </a:p>
          <a:p>
            <a:pPr lvl="1"/>
            <a:r>
              <a:rPr lang="en-US" dirty="0" smtClean="0"/>
              <a:t>System calls to access directories</a:t>
            </a:r>
          </a:p>
          <a:p>
            <a:pPr lvl="1"/>
            <a:r>
              <a:rPr lang="en-US" dirty="0" smtClean="0"/>
              <a:t>Open / </a:t>
            </a:r>
            <a:r>
              <a:rPr lang="en-US" dirty="0" err="1" smtClean="0"/>
              <a:t>Creat</a:t>
            </a:r>
            <a:r>
              <a:rPr lang="en-US" dirty="0" smtClean="0"/>
              <a:t> traverse the structure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rmdir</a:t>
            </a:r>
            <a:r>
              <a:rPr lang="en-US" dirty="0" smtClean="0"/>
              <a:t> add/remove entries</a:t>
            </a:r>
          </a:p>
          <a:p>
            <a:pPr lvl="1"/>
            <a:r>
              <a:rPr lang="en-US" dirty="0" smtClean="0"/>
              <a:t>Link / Unlink</a:t>
            </a:r>
          </a:p>
          <a:p>
            <a:pPr lvl="2"/>
            <a:r>
              <a:rPr lang="en-US" dirty="0" smtClean="0"/>
              <a:t>Link existing file to a directory</a:t>
            </a:r>
          </a:p>
          <a:p>
            <a:pPr lvl="3"/>
            <a:r>
              <a:rPr lang="en-US" dirty="0" smtClean="0"/>
              <a:t>Not in FAT !</a:t>
            </a:r>
          </a:p>
          <a:p>
            <a:pPr lvl="2"/>
            <a:r>
              <a:rPr lang="en-US" dirty="0" smtClean="0"/>
              <a:t>Forms a DAG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ibc</a:t>
            </a:r>
            <a:r>
              <a:rPr lang="en-US" dirty="0" smtClean="0"/>
              <a:t> support</a:t>
            </a:r>
            <a:endParaRPr lang="en-US" dirty="0"/>
          </a:p>
          <a:p>
            <a:pPr lvl="1"/>
            <a:r>
              <a:rPr lang="en-US" dirty="0" smtClean="0"/>
              <a:t>DIR </a:t>
            </a:r>
            <a:r>
              <a:rPr lang="en-US" dirty="0"/>
              <a:t>* </a:t>
            </a:r>
            <a:r>
              <a:rPr lang="en-US" dirty="0" err="1"/>
              <a:t>opendir</a:t>
            </a:r>
            <a:r>
              <a:rPr lang="en-US" dirty="0"/>
              <a:t> 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dirname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dirent</a:t>
            </a:r>
            <a:r>
              <a:rPr lang="en-US" dirty="0"/>
              <a:t> * </a:t>
            </a:r>
            <a:r>
              <a:rPr lang="en-US" dirty="0" err="1"/>
              <a:t>readdir</a:t>
            </a:r>
            <a:r>
              <a:rPr lang="en-US" dirty="0"/>
              <a:t> (DIR *</a:t>
            </a:r>
            <a:r>
              <a:rPr lang="en-US" dirty="0" err="1"/>
              <a:t>dirstream</a:t>
            </a:r>
            <a:r>
              <a:rPr lang="en-US" dirty="0" smtClean="0"/>
              <a:t>)</a:t>
            </a:r>
          </a:p>
          <a:p>
            <a:pPr lvl="1"/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readdir_r</a:t>
            </a:r>
            <a:r>
              <a:rPr lang="en-US" sz="2200" dirty="0"/>
              <a:t> (DIR *</a:t>
            </a:r>
            <a:r>
              <a:rPr lang="en-US" sz="2200" dirty="0" err="1"/>
              <a:t>dirstream</a:t>
            </a:r>
            <a:r>
              <a:rPr lang="en-US" sz="2200" dirty="0"/>
              <a:t>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*entry, </a:t>
            </a:r>
            <a:r>
              <a:rPr lang="en-US" sz="2200" dirty="0" err="1"/>
              <a:t>struct</a:t>
            </a:r>
            <a:r>
              <a:rPr lang="en-US" sz="2200" dirty="0"/>
              <a:t> </a:t>
            </a:r>
            <a:r>
              <a:rPr lang="en-US" sz="2200" dirty="0" err="1"/>
              <a:t>dirent</a:t>
            </a:r>
            <a:r>
              <a:rPr lang="en-US" sz="2200" dirty="0"/>
              <a:t> **result)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8543" y="4248383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7167758" y="2058495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722490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257592" y="32182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80886" y="1664316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27776" y="2848911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6770" y="4962735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51591" y="2189888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38543" y="3554027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96236" y="2488281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6721" y="2863510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50393" y="3706427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4125" y="4444079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1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a file be deleted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reference count of links to the file.</a:t>
            </a:r>
          </a:p>
          <a:p>
            <a:r>
              <a:rPr lang="en-US" dirty="0" smtClean="0"/>
              <a:t>Delete after the last reference is gone.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6613" y="5116146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6915828" y="2926258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7470560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005662" y="4086006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28956" y="2532079"/>
            <a:ext cx="56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5846" y="3716674"/>
            <a:ext cx="117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4840" y="5830498"/>
            <a:ext cx="157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/lib4.3/foo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99661" y="3057651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86613" y="4421790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44306" y="3356044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4791" y="3731273"/>
            <a:ext cx="88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98463" y="4574190"/>
            <a:ext cx="1477383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32195" y="5311842"/>
            <a:ext cx="128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/lib/foo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Sets another directory entry to contain the file number for the file</a:t>
            </a:r>
          </a:p>
          <a:p>
            <a:pPr lvl="1"/>
            <a:r>
              <a:rPr lang="en-US" dirty="0" smtClean="0"/>
              <a:t>Creates another name (path) for the file</a:t>
            </a:r>
          </a:p>
          <a:p>
            <a:pPr lvl="1"/>
            <a:r>
              <a:rPr lang="en-US" dirty="0" smtClean="0"/>
              <a:t>Each is “first class”</a:t>
            </a:r>
          </a:p>
          <a:p>
            <a:r>
              <a:rPr lang="en-US" dirty="0" smtClean="0"/>
              <a:t>Soft link or Symbolic Link</a:t>
            </a:r>
          </a:p>
          <a:p>
            <a:pPr lvl="1"/>
            <a:r>
              <a:rPr lang="en-US" dirty="0" smtClean="0"/>
              <a:t>Directory entry contains the name of the file</a:t>
            </a:r>
          </a:p>
          <a:p>
            <a:pPr lvl="1"/>
            <a:r>
              <a:rPr lang="en-US" dirty="0" smtClean="0"/>
              <a:t>Map one name to another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-4896" y="1078082"/>
            <a:ext cx="9178974" cy="504808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1"/>
            <a:ext cx="8446168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Flexible 1KB storage for metadata and data</a:t>
            </a:r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(non-resident)</a:t>
            </a:r>
          </a:p>
          <a:p>
            <a:r>
              <a:rPr lang="en-US" dirty="0" smtClean="0"/>
              <a:t>Extents – variable length contiguous regions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</a:t>
            </a:r>
            <a:r>
              <a:rPr lang="en-US" dirty="0" err="1" smtClean="0"/>
              <a:t>linux</a:t>
            </a:r>
            <a:r>
              <a:rPr lang="en-US" dirty="0" smtClean="0"/>
              <a:t> (ext4)</a:t>
            </a:r>
          </a:p>
          <a:p>
            <a:pPr lvl="1"/>
            <a:r>
              <a:rPr lang="en-US" dirty="0" smtClean="0"/>
              <a:t>File create can provide hint as to size of file</a:t>
            </a:r>
          </a:p>
          <a:p>
            <a:r>
              <a:rPr lang="en-US" dirty="0" err="1" smtClean="0"/>
              <a:t>Journalling</a:t>
            </a:r>
            <a:r>
              <a:rPr lang="en-US" dirty="0" smtClean="0"/>
              <a:t> for reliability</a:t>
            </a:r>
          </a:p>
          <a:p>
            <a:pPr lvl="1"/>
            <a:r>
              <a:rPr lang="en-US" dirty="0" smtClean="0"/>
              <a:t>Discussed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927685" y="1818105"/>
            <a:ext cx="4477270" cy="646331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time, modify time, access time,</a:t>
            </a:r>
          </a:p>
          <a:p>
            <a:r>
              <a:rPr lang="en-US" dirty="0" smtClean="0"/>
              <a:t>Owner id, security </a:t>
            </a:r>
            <a:r>
              <a:rPr lang="en-US" dirty="0" err="1" smtClean="0"/>
              <a:t>specifier</a:t>
            </a:r>
            <a:r>
              <a:rPr lang="en-US" dirty="0" smtClean="0"/>
              <a:t>, flags (</a:t>
            </a:r>
            <a:r>
              <a:rPr lang="en-US" dirty="0" err="1" smtClean="0"/>
              <a:t>ro</a:t>
            </a:r>
            <a:r>
              <a:rPr lang="en-US" dirty="0" smtClean="0"/>
              <a:t>, hid, sys)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68842" y="2464436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53712" y="2807368"/>
            <a:ext cx="1481746" cy="369332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attribute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6350919" y="3059487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6884737" y="3176700"/>
            <a:ext cx="509848" cy="37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263" y="464382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Attribute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Medium File</a:t>
            </a:r>
            <a:endParaRPr lang="en-US" dirty="0"/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2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NTFS Multiple Indirect Blocks</a:t>
            </a:r>
            <a:endParaRPr lang="en-US" dirty="0"/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7264" r="-27264"/>
          <a:stretch>
            <a:fillRect/>
          </a:stretch>
        </p:blipFill>
        <p:spPr>
          <a:xfrm>
            <a:off x="125246" y="1388102"/>
            <a:ext cx="9506246" cy="522806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1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0" y="1058791"/>
            <a:ext cx="4715157" cy="4997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collection of disk blocks</a:t>
            </a:r>
          </a:p>
          <a:p>
            <a:r>
              <a:rPr lang="en-US" sz="2400" dirty="0" smtClean="0"/>
              <a:t>FAT is linked list 1-1 with blocks</a:t>
            </a:r>
          </a:p>
          <a:p>
            <a:r>
              <a:rPr lang="en-US" sz="2400" dirty="0" smtClean="0"/>
              <a:t>File Number is index of root of block list for the file</a:t>
            </a:r>
          </a:p>
          <a:p>
            <a:r>
              <a:rPr lang="en-US" sz="2400" dirty="0" smtClean="0">
                <a:sym typeface="Wingdings"/>
              </a:rPr>
              <a:t>Grow file by allocating free blocks and linking them in</a:t>
            </a:r>
          </a:p>
          <a:p>
            <a:r>
              <a:rPr lang="en-US" sz="2400" dirty="0" smtClean="0">
                <a:sym typeface="Wingdings"/>
              </a:rPr>
              <a:t>Example Create file, write, write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1525" y="26203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56666" y="2606993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56666" y="2928138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56666" y="3249283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666" y="357042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56666" y="389157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52444" y="4533863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53507" y="48550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453507" y="5176153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6453507" y="549729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23506" y="158253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6456666" y="1964703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51525" y="1965763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351525" y="1582536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5908241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160080" y="1916516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029152" y="1895132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09478" y="5900457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912158" y="2563532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641746" y="2378866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91789" y="2767263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1525" y="294196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5654842" y="2687055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60748" y="5189521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694947" y="3141579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280482" y="5257257"/>
            <a:ext cx="1390316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307331" y="6178532"/>
            <a:ext cx="66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84" name="Can 83"/>
          <p:cNvSpPr/>
          <p:nvPr/>
        </p:nvSpPr>
        <p:spPr>
          <a:xfrm>
            <a:off x="8010566" y="551066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456666" y="4212718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65841" y="22992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60748" y="4213172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5879" y="4520949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5630644" y="4309984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51525" y="4536285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668209" y="3475789"/>
            <a:ext cx="561474" cy="1256631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51525" y="327874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698959" y="2378866"/>
            <a:ext cx="561474" cy="99764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43235" y="4218017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5632119" y="4454342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456666" y="3249283"/>
            <a:ext cx="1390316" cy="321145"/>
            <a:chOff x="5374105" y="3569368"/>
            <a:chExt cx="1390316" cy="321145"/>
          </a:xfrm>
          <a:solidFill>
            <a:srgbClr val="DBEEF4"/>
          </a:solidFill>
        </p:grpSpPr>
        <p:sp>
          <p:nvSpPr>
            <p:cNvPr id="79" name="Rectangle 78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1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53507" y="4533863"/>
            <a:ext cx="1390316" cy="321145"/>
            <a:chOff x="5374105" y="3569368"/>
            <a:chExt cx="1390316" cy="3211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Rectangle 8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57 , Block 0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57234" y="4041420"/>
            <a:ext cx="2486001" cy="616143"/>
            <a:chOff x="2857234" y="4041420"/>
            <a:chExt cx="2486001" cy="616143"/>
          </a:xfrm>
        </p:grpSpPr>
        <p:sp>
          <p:nvSpPr>
            <p:cNvPr id="87" name="TextBox 86"/>
            <p:cNvSpPr txBox="1"/>
            <p:nvPr/>
          </p:nvSpPr>
          <p:spPr>
            <a:xfrm>
              <a:off x="2857234" y="4041420"/>
              <a:ext cx="14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File 2 number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3707277" y="4429817"/>
              <a:ext cx="1635958" cy="227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V="1">
            <a:off x="4809478" y="2393964"/>
            <a:ext cx="583100" cy="2338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350338" y="4544274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45731" y="3273760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lesFiles-NTFS-four-hug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99184" r="-99184"/>
          <a:stretch>
            <a:fillRect/>
          </a:stretch>
        </p:blipFill>
        <p:spPr>
          <a:xfrm>
            <a:off x="-1596030" y="-14768"/>
            <a:ext cx="12469964" cy="68580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Open system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Resolves file name, finds file control block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Returns index (called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file handle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 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Read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Use file handle to locate 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In-Memory File System Structures</a:t>
            </a:r>
            <a:endParaRPr lang="en-US" sz="1800">
              <a:latin typeface="Helvetica" pitchFamily="-83" charset="0"/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Quizzie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sz="2400" dirty="0" err="1">
                <a:latin typeface="Helvetica" charset="0"/>
                <a:ea typeface="굴림" charset="0"/>
                <a:cs typeface="굴림" charset="0"/>
              </a:rPr>
              <a:t>i</a:t>
            </a:r>
            <a:r>
              <a:rPr lang="en-US" altLang="ko-KR" sz="2400" dirty="0" err="1" smtClean="0">
                <a:latin typeface="Helvetica" charset="0"/>
                <a:ea typeface="굴림" charset="0"/>
                <a:cs typeface="굴림" charset="0"/>
              </a:rPr>
              <a:t>number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is the id of a block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elvetica" charset="0"/>
                <a:ea typeface="굴림" charset="0"/>
                <a:cs typeface="굴림" charset="0"/>
              </a:rPr>
              <a:t>Quizzie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: File Systems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Q1: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A hard-link is a pointer to other file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Q2: True _  False _  </a:t>
            </a:r>
            <a:r>
              <a:rPr lang="en-US" altLang="ko-KR" sz="2400" dirty="0" err="1">
                <a:latin typeface="Helvetica" charset="0"/>
                <a:ea typeface="굴림" charset="0"/>
                <a:cs typeface="굴림" charset="0"/>
              </a:rPr>
              <a:t>i</a:t>
            </a:r>
            <a:r>
              <a:rPr lang="en-US" altLang="ko-KR" sz="2400" dirty="0" err="1" smtClean="0">
                <a:latin typeface="Helvetica" charset="0"/>
                <a:ea typeface="굴림" charset="0"/>
                <a:cs typeface="굴림" charset="0"/>
              </a:rPr>
              <a:t>number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is the id of a block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Q3</a:t>
            </a: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Typically, directories are stored as files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ko-KR" sz="2400" dirty="0">
                <a:latin typeface="Helvetica" charset="0"/>
                <a:ea typeface="굴림" charset="0"/>
                <a:cs typeface="굴림" charset="0"/>
              </a:rPr>
              <a:t>Q4: True _  False _  </a:t>
            </a:r>
            <a:r>
              <a:rPr lang="en-US" altLang="ko-KR" sz="2400" dirty="0" smtClean="0">
                <a:latin typeface="Helvetica" charset="0"/>
                <a:ea typeface="굴림" charset="0"/>
                <a:cs typeface="굴림" charset="0"/>
              </a:rPr>
              <a:t>Storing file headers on the outermost cylinders minimizes the seek time</a:t>
            </a: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20000"/>
              </a:lnSpc>
              <a:spcBef>
                <a:spcPct val="15000"/>
              </a:spcBef>
              <a:buFontTx/>
              <a:buNone/>
            </a:pPr>
            <a:endParaRPr lang="en-US" altLang="ko-KR" sz="2400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15378" y="11906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15378" y="1704975"/>
            <a:ext cx="3770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latin typeface="Helvetica" charset="0"/>
                <a:cs typeface="Helvetica" charset="0"/>
              </a:rPr>
              <a:t>X</a:t>
            </a:r>
            <a:endParaRPr lang="en-US" sz="2000" dirty="0">
              <a:latin typeface="Helvetica" charset="0"/>
              <a:cs typeface="Helvetica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416" y="21812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10616" y="309562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Helvetica" charset="0"/>
                <a:cs typeface="Helvetica" charset="0"/>
              </a:rPr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File System Summary (1/</a:t>
            </a:r>
            <a:r>
              <a:rPr lang="en-US" dirty="0">
                <a:latin typeface="Helvetica" charset="0"/>
              </a:rPr>
              <a:t>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2736"/>
            <a:ext cx="8915400" cy="5586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Maximize sequential access, allow efficient random </a:t>
            </a:r>
            <a:r>
              <a:rPr lang="en-US" dirty="0" smtClean="0">
                <a:latin typeface="Helvetica" charset="0"/>
              </a:rPr>
              <a:t>access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File </a:t>
            </a:r>
            <a:r>
              <a:rPr lang="en-US" dirty="0">
                <a:latin typeface="Helvetica" charset="0"/>
              </a:rPr>
              <a:t>(and directory) defined by header, called “</a:t>
            </a:r>
            <a:r>
              <a:rPr lang="en-US" altLang="ja-JP" dirty="0" err="1">
                <a:latin typeface="Helvetica" charset="0"/>
              </a:rPr>
              <a:t>inode</a:t>
            </a:r>
            <a:r>
              <a:rPr lang="en-US" dirty="0" smtClean="0">
                <a:latin typeface="Helvetica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Multilevel </a:t>
            </a:r>
            <a:r>
              <a:rPr lang="en-US" dirty="0">
                <a:latin typeface="Helvetica" charset="0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Helvetica" charset="0"/>
              </a:rPr>
              <a:t>Inode</a:t>
            </a:r>
            <a:r>
              <a:rPr lang="en-US" dirty="0">
                <a:latin typeface="Helvetica" charset="0"/>
              </a:rPr>
              <a:t> contains file info, direct pointers to blocks,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indirect blocks, doubly indirect, etc..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System Summary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(2/2)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Optimizations for sequential access: start new files in open ranges of free blocks, rotational Optimization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Naming: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used for naming for local file systems</a:t>
            </a:r>
          </a:p>
          <a:p>
            <a:pPr>
              <a:spcBef>
                <a:spcPct val="5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marL="0" indent="0">
              <a:spcBef>
                <a:spcPct val="5000"/>
              </a:spcBef>
              <a:buNone/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01" y="1077497"/>
            <a:ext cx="5406414" cy="562766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ym typeface="Wingdings"/>
              </a:rPr>
              <a:t>Time to find block </a:t>
            </a:r>
            <a:r>
              <a:rPr lang="en-US" sz="2800" dirty="0" smtClean="0">
                <a:sym typeface="Wingdings"/>
              </a:rPr>
              <a:t>?</a:t>
            </a:r>
            <a:r>
              <a:rPr lang="en-US" sz="2800" dirty="0" smtClean="0">
                <a:sym typeface="Wingdings"/>
              </a:rPr>
              <a:t>?</a:t>
            </a:r>
          </a:p>
          <a:p>
            <a:r>
              <a:rPr lang="en-US" sz="2800" dirty="0" smtClean="0">
                <a:sym typeface="Wingdings"/>
              </a:rPr>
              <a:t>Free list usually just a bit vector</a:t>
            </a:r>
          </a:p>
          <a:p>
            <a:r>
              <a:rPr lang="en-US" sz="2800" dirty="0" smtClean="0">
                <a:sym typeface="Wingdings"/>
              </a:rPr>
              <a:t>Next fit algorithm</a:t>
            </a:r>
          </a:p>
          <a:p>
            <a:r>
              <a:rPr lang="en-US" sz="2800" dirty="0" smtClean="0">
                <a:sym typeface="Wingdings"/>
              </a:rPr>
              <a:t>Block layout for file ???</a:t>
            </a:r>
          </a:p>
          <a:p>
            <a:r>
              <a:rPr lang="en-US" sz="2800" dirty="0" smtClean="0">
                <a:sym typeface="Wingdings"/>
              </a:rPr>
              <a:t>Sequential Access ???</a:t>
            </a:r>
          </a:p>
          <a:p>
            <a:r>
              <a:rPr lang="en-US" sz="2800" dirty="0" smtClean="0">
                <a:sym typeface="Wingdings"/>
              </a:rPr>
              <a:t>Random Access ???</a:t>
            </a:r>
          </a:p>
          <a:p>
            <a:r>
              <a:rPr lang="en-US" sz="2800" dirty="0" smtClean="0">
                <a:sym typeface="Wingdings"/>
              </a:rPr>
              <a:t>Fragmentation ???</a:t>
            </a:r>
          </a:p>
          <a:p>
            <a:r>
              <a:rPr lang="en-US" sz="2800" dirty="0" smtClean="0">
                <a:sym typeface="Wingdings"/>
              </a:rPr>
              <a:t>Small files ???</a:t>
            </a:r>
          </a:p>
          <a:p>
            <a:r>
              <a:rPr lang="en-US" sz="2800" dirty="0" smtClean="0">
                <a:sym typeface="Wingdings"/>
              </a:rPr>
              <a:t>Big files ???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5825" y="6492875"/>
            <a:ext cx="2895600" cy="365125"/>
          </a:xfrm>
        </p:spPr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63150" y="26812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68291" y="2667928"/>
            <a:ext cx="1390316" cy="321145"/>
            <a:chOff x="5374105" y="3569368"/>
            <a:chExt cx="1390316" cy="321145"/>
          </a:xfrm>
        </p:grpSpPr>
        <p:sp>
          <p:nvSpPr>
            <p:cNvPr id="14" name="Rectangle 13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0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68291" y="2989073"/>
            <a:ext cx="1390316" cy="321145"/>
            <a:chOff x="5374105" y="3569368"/>
            <a:chExt cx="1390316" cy="321145"/>
          </a:xfrm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1</a:t>
              </a:r>
              <a:endParaRPr lang="en-US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68291" y="3310218"/>
            <a:ext cx="1390316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68291" y="363136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68291" y="3952508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64069" y="4594798"/>
            <a:ext cx="1390316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132" y="491594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565132" y="5237088"/>
            <a:ext cx="1390316" cy="321145"/>
            <a:chOff x="5374105" y="3569368"/>
            <a:chExt cx="1390316" cy="321145"/>
          </a:xfrm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solidFill>
              <a:srgbClr val="FDEADA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2</a:t>
              </a:r>
              <a:endParaRPr lang="en-US" sz="1400" dirty="0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565132" y="5558233"/>
            <a:ext cx="1390316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35131" y="164347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Disk Blocks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7568291" y="2025638"/>
            <a:ext cx="1390316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63150" y="2026698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63150" y="1643471"/>
            <a:ext cx="49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FAT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019866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271705" y="1977451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140777" y="1956067"/>
            <a:ext cx="36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921103" y="5961392"/>
            <a:ext cx="583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N-1: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23783" y="2624467"/>
            <a:ext cx="480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31: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36016" y="2910903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3414" y="2828198"/>
            <a:ext cx="420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463150" y="300289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6766467" y="274799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72373" y="5250456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806572" y="3202514"/>
            <a:ext cx="320842" cy="217905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8263449" y="42919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568291" y="4273653"/>
            <a:ext cx="1390316" cy="321145"/>
            <a:chOff x="5374105" y="3569368"/>
            <a:chExt cx="1390316" cy="321145"/>
          </a:xfrm>
          <a:solidFill>
            <a:srgbClr val="FDEADA"/>
          </a:solidFill>
        </p:grpSpPr>
        <p:sp>
          <p:nvSpPr>
            <p:cNvPr id="46" name="Rectangle 45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31 , Block 3</a:t>
              </a:r>
              <a:endParaRPr lang="en-US" sz="14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467056" y="236015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72373" y="42741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7082" y="2344404"/>
            <a:ext cx="5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70" name="Freeform 69"/>
          <p:cNvSpPr/>
          <p:nvPr/>
        </p:nvSpPr>
        <p:spPr>
          <a:xfrm>
            <a:off x="6742269" y="4370919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463150" y="459722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779834" y="3536724"/>
            <a:ext cx="561474" cy="1256631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63150" y="333968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54860" y="427895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V="1">
            <a:off x="6743744" y="4515277"/>
            <a:ext cx="447753" cy="952083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42" h="2179053">
                <a:moveTo>
                  <a:pt x="0" y="0"/>
                </a:moveTo>
                <a:lnTo>
                  <a:pt x="320842" y="0"/>
                </a:lnTo>
                <a:lnTo>
                  <a:pt x="307474" y="2179053"/>
                </a:lnTo>
                <a:lnTo>
                  <a:pt x="133685" y="2179053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68291" y="3310218"/>
            <a:ext cx="1390316" cy="321145"/>
            <a:chOff x="5374105" y="3569368"/>
            <a:chExt cx="1390316" cy="321145"/>
          </a:xfrm>
          <a:solidFill>
            <a:srgbClr val="DBEEF4"/>
          </a:solidFill>
        </p:grpSpPr>
        <p:sp>
          <p:nvSpPr>
            <p:cNvPr id="79" name="Rectangle 78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11939" y="3582736"/>
              <a:ext cx="131009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1</a:t>
              </a:r>
              <a:endParaRPr lang="en-US" sz="1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565132" y="4594798"/>
            <a:ext cx="1390316" cy="321145"/>
            <a:chOff x="5374105" y="3569368"/>
            <a:chExt cx="1390316" cy="32114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5" name="Rectangle 8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11939" y="3582736"/>
              <a:ext cx="13131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File 17 , Block 0</a:t>
              </a:r>
              <a:endParaRPr lang="en-US" sz="14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882704" y="471949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f</a:t>
            </a:r>
            <a:r>
              <a:rPr lang="en-US" dirty="0" smtClean="0">
                <a:solidFill>
                  <a:srgbClr val="3366FF"/>
                </a:solidFill>
              </a:rPr>
              <a:t>ile 2 number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21103" y="4718498"/>
            <a:ext cx="5337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61963" y="4605209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57356" y="3334695"/>
            <a:ext cx="446224" cy="32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54860" y="365584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47288" y="39658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45402" y="492931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461963" y="5558233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6200000">
            <a:off x="6012024" y="194482"/>
            <a:ext cx="150689" cy="2353739"/>
            <a:chOff x="4572827" y="2135008"/>
            <a:chExt cx="467878" cy="4304026"/>
          </a:xfrm>
        </p:grpSpPr>
        <p:sp>
          <p:nvSpPr>
            <p:cNvPr id="97" name="Rectangle 96"/>
            <p:cNvSpPr/>
            <p:nvPr/>
          </p:nvSpPr>
          <p:spPr>
            <a:xfrm>
              <a:off x="4590575" y="2135008"/>
              <a:ext cx="446224" cy="430402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594481" y="246846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2285" y="3764150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574713" y="4074186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72827" y="50376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89388" y="5666543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78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9"/>
            <a:ext cx="8571832" cy="3451714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r>
              <a:rPr lang="en-US" dirty="0" smtClean="0"/>
              <a:t>Free space for new entries</a:t>
            </a:r>
          </a:p>
          <a:p>
            <a:r>
              <a:rPr lang="en-US" dirty="0" smtClean="0"/>
              <a:t>In FAT: attributes kept in directory (!!!)</a:t>
            </a:r>
          </a:p>
          <a:p>
            <a:r>
              <a:rPr lang="en-US" dirty="0" smtClean="0"/>
              <a:t>Each directory a linked list of entries</a:t>
            </a:r>
          </a:p>
          <a:p>
            <a:r>
              <a:rPr lang="en-US" dirty="0" smtClean="0"/>
              <a:t>Where do you find root directory ( “/”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pitchFamily="-83" charset="0"/>
                <a:ea typeface="ＭＳ Ｐゴシック" pitchFamily="-83" charset="-128"/>
              </a:rPr>
              <a:t>Directory Structure (Con’t)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5943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How many disk accesses to resolve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Courier New" pitchFamily="-83" charset="0"/>
                <a:ea typeface="Courier New" pitchFamily="-83" charset="0"/>
                <a:cs typeface="Courier New" pitchFamily="-83" charset="0"/>
              </a:rPr>
              <a:t>/my/book/count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my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my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first data block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; search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altLang="ja-JP" dirty="0">
              <a:latin typeface="Helvetica" pitchFamily="-83" charset="0"/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Read in file header for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 smtClean="0">
                <a:latin typeface="Helvetica" pitchFamily="-83" charset="0"/>
                <a:ea typeface="ＭＳ Ｐゴシック" pitchFamily="-83" charset="-128"/>
              </a:rPr>
              <a:t>”</a:t>
            </a:r>
            <a:endParaRPr lang="en-US" dirty="0">
              <a:solidFill>
                <a:schemeClr val="hlink"/>
              </a:solidFill>
              <a:latin typeface="Helvetica" pitchFamily="-83" charset="0"/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latin typeface="Helvetica" pitchFamily="-83" charset="0"/>
                <a:ea typeface="ＭＳ Ｐゴシック" pitchFamily="-83" charset="-128"/>
              </a:rPr>
              <a:t>Current working directory: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Allows user to specify relative filename instead of absolute path (say CWD=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Courier New" pitchFamily="-83" charset="0"/>
                <a:ea typeface="Courier New" pitchFamily="-83" charset="0"/>
                <a:cs typeface="Courier New" pitchFamily="-83" charset="0"/>
              </a:rPr>
              <a:t>/my/book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 can resolve 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“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count</a:t>
            </a:r>
            <a:r>
              <a:rPr lang="ja-JP" altLang="en-US" dirty="0">
                <a:latin typeface="Helvetica" pitchFamily="-83" charset="0"/>
                <a:ea typeface="ＭＳ Ｐゴシック" pitchFamily="-83" charset="-128"/>
              </a:rPr>
              <a:t>”</a:t>
            </a:r>
            <a:r>
              <a:rPr lang="en-US" altLang="ja-JP" dirty="0">
                <a:latin typeface="Helvetica" pitchFamily="-83" charset="0"/>
                <a:ea typeface="ＭＳ Ｐゴシック" pitchFamily="-83" charset="-128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FAT security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 has no access rights</a:t>
            </a:r>
          </a:p>
          <a:p>
            <a:r>
              <a:rPr lang="en-US" dirty="0" smtClean="0"/>
              <a:t>FAT has no header in the file blocks</a:t>
            </a:r>
          </a:p>
          <a:p>
            <a:r>
              <a:rPr lang="en-US" dirty="0" smtClean="0"/>
              <a:t>Just gives and index into the FAT </a:t>
            </a:r>
          </a:p>
          <a:p>
            <a:pPr lvl="1"/>
            <a:r>
              <a:rPr lang="en-US" dirty="0" smtClean="0"/>
              <a:t>(file number = block number)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files are small</a:t>
            </a:r>
          </a:p>
          <a:p>
            <a:r>
              <a:rPr lang="en-US" dirty="0" smtClean="0"/>
              <a:t>Most of the space is occupied by the rare big ones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4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about a “real”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/>
          <a:lstStyle/>
          <a:p>
            <a:r>
              <a:rPr lang="en-US" dirty="0" smtClean="0"/>
              <a:t>Meet the </a:t>
            </a:r>
            <a:r>
              <a:rPr lang="en-US" dirty="0" err="1" smtClean="0"/>
              <a:t>inode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12535" y="1740385"/>
            <a:ext cx="8291785" cy="4560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491" y="2728318"/>
            <a:ext cx="13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dirty="0" err="1" smtClean="0">
                <a:solidFill>
                  <a:srgbClr val="0000FF"/>
                </a:solidFill>
              </a:rPr>
              <a:t>ile_number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865994" y="3216363"/>
            <a:ext cx="940260" cy="702834"/>
          </a:xfrm>
          <a:prstGeom prst="bentConnector3">
            <a:avLst>
              <a:gd name="adj1" fmla="val 1006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5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7067</TotalTime>
  <Words>2084</Words>
  <Application>Microsoft Macintosh PowerPoint</Application>
  <PresentationFormat>On-screen Show (4:3)</PresentationFormat>
  <Paragraphs>378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cs162-fa14</vt:lpstr>
      <vt:lpstr>File System Design</vt:lpstr>
      <vt:lpstr>Recall: Components of a File System</vt:lpstr>
      <vt:lpstr>Recall: FAT (File Allocation Table)</vt:lpstr>
      <vt:lpstr>FAT Assessment</vt:lpstr>
      <vt:lpstr>What about the Directory?</vt:lpstr>
      <vt:lpstr>Directory Structure (Con’t)</vt:lpstr>
      <vt:lpstr>Big FAT security holes</vt:lpstr>
      <vt:lpstr>Characteristics of Files</vt:lpstr>
      <vt:lpstr>So what about a “real” file system</vt:lpstr>
      <vt:lpstr>Unix Fast File System</vt:lpstr>
      <vt:lpstr>An “almost real” file system</vt:lpstr>
      <vt:lpstr>FFS: File Attributes</vt:lpstr>
      <vt:lpstr>FFS: Data Storage</vt:lpstr>
      <vt:lpstr>FFS: Data Storage</vt:lpstr>
      <vt:lpstr>Freespace Management</vt:lpstr>
      <vt:lpstr>Where are inodes stored?</vt:lpstr>
      <vt:lpstr>Where are inodes stored?</vt:lpstr>
      <vt:lpstr>Locality: Block Groups</vt:lpstr>
      <vt:lpstr>FFS First Fit Block Allocation</vt:lpstr>
      <vt:lpstr>FFS</vt:lpstr>
      <vt:lpstr>Bit more on directories</vt:lpstr>
      <vt:lpstr>PowerPoint Presentation</vt:lpstr>
      <vt:lpstr>When can a file be deleted ?</vt:lpstr>
      <vt:lpstr>Links</vt:lpstr>
      <vt:lpstr>Large Directories: B-Trees</vt:lpstr>
      <vt:lpstr>NTFS</vt:lpstr>
      <vt:lpstr>NTFS Small File</vt:lpstr>
      <vt:lpstr>NTFS Medium File</vt:lpstr>
      <vt:lpstr>NTFS Multiple Indirect Blocks</vt:lpstr>
      <vt:lpstr>PowerPoint Presentation</vt:lpstr>
      <vt:lpstr>In-Memory File System Structures</vt:lpstr>
      <vt:lpstr>In-Memory File System Structures</vt:lpstr>
      <vt:lpstr>Quizzie: File Systems</vt:lpstr>
      <vt:lpstr>Quizzie: File Systems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254</cp:revision>
  <dcterms:created xsi:type="dcterms:W3CDTF">2014-09-03T19:24:22Z</dcterms:created>
  <dcterms:modified xsi:type="dcterms:W3CDTF">2014-10-24T18:16:57Z</dcterms:modified>
</cp:coreProperties>
</file>