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69" r:id="rId3"/>
    <p:sldId id="320" r:id="rId4"/>
    <p:sldId id="331" r:id="rId5"/>
    <p:sldId id="338" r:id="rId6"/>
    <p:sldId id="367" r:id="rId7"/>
    <p:sldId id="357" r:id="rId8"/>
    <p:sldId id="370" r:id="rId9"/>
    <p:sldId id="371" r:id="rId10"/>
    <p:sldId id="348" r:id="rId11"/>
    <p:sldId id="349" r:id="rId12"/>
    <p:sldId id="350" r:id="rId13"/>
    <p:sldId id="372" r:id="rId14"/>
    <p:sldId id="373" r:id="rId15"/>
    <p:sldId id="363" r:id="rId16"/>
    <p:sldId id="364" r:id="rId17"/>
    <p:sldId id="368" r:id="rId18"/>
    <p:sldId id="374" r:id="rId19"/>
    <p:sldId id="375" r:id="rId20"/>
    <p:sldId id="376" r:id="rId21"/>
    <p:sldId id="377" r:id="rId22"/>
    <p:sldId id="384" r:id="rId23"/>
    <p:sldId id="361" r:id="rId24"/>
    <p:sldId id="362" r:id="rId25"/>
    <p:sldId id="378" r:id="rId26"/>
    <p:sldId id="380" r:id="rId27"/>
    <p:sldId id="381" r:id="rId28"/>
    <p:sldId id="379" r:id="rId29"/>
    <p:sldId id="383" r:id="rId30"/>
    <p:sldId id="382" r:id="rId31"/>
    <p:sldId id="365" r:id="rId32"/>
    <p:sldId id="36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0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95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File System Design: advanced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25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October 27, 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13.3, 9.6 </a:t>
            </a:r>
          </a:p>
          <a:p>
            <a:r>
              <a:rPr lang="en-US" dirty="0" smtClean="0"/>
              <a:t>HW</a:t>
            </a:r>
            <a:r>
              <a:rPr lang="en-US" dirty="0"/>
              <a:t> 4</a:t>
            </a:r>
            <a:r>
              <a:rPr lang="en-US" dirty="0" smtClean="0"/>
              <a:t> due 10/27</a:t>
            </a:r>
            <a:endParaRPr lang="en-US" dirty="0"/>
          </a:p>
          <a:p>
            <a:r>
              <a:rPr lang="en-US" dirty="0" err="1" smtClean="0"/>
              <a:t>Proj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final 11/07</a:t>
            </a:r>
          </a:p>
        </p:txBody>
      </p:sp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1"/>
            <a:ext cx="8446168" cy="52157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Master File Table</a:t>
            </a:r>
          </a:p>
          <a:p>
            <a:pPr lvl="1"/>
            <a:r>
              <a:rPr lang="en-US" dirty="0" smtClean="0"/>
              <a:t>Flexible 1KB storage for metadata and data</a:t>
            </a:r>
          </a:p>
          <a:p>
            <a:pPr lvl="1"/>
            <a:r>
              <a:rPr lang="en-US" dirty="0" smtClean="0"/>
              <a:t>Variable-sized attribute records (data or metadata)</a:t>
            </a:r>
          </a:p>
          <a:p>
            <a:pPr lvl="1"/>
            <a:r>
              <a:rPr lang="en-US" dirty="0" smtClean="0"/>
              <a:t>Extend with variable depth tree (non-resident)</a:t>
            </a:r>
          </a:p>
          <a:p>
            <a:r>
              <a:rPr lang="en-US" dirty="0" smtClean="0"/>
              <a:t>Extents – variable length contiguous regions</a:t>
            </a:r>
          </a:p>
          <a:p>
            <a:pPr lvl="1"/>
            <a:r>
              <a:rPr lang="en-US" dirty="0" smtClean="0"/>
              <a:t>Block pointers cover runs of blocks</a:t>
            </a:r>
          </a:p>
          <a:p>
            <a:pPr lvl="1"/>
            <a:r>
              <a:rPr lang="en-US" dirty="0" smtClean="0"/>
              <a:t>Similar approach in </a:t>
            </a:r>
            <a:r>
              <a:rPr lang="en-US" dirty="0" err="1" smtClean="0"/>
              <a:t>linux</a:t>
            </a:r>
            <a:r>
              <a:rPr lang="en-US" dirty="0" smtClean="0"/>
              <a:t> (ext4)</a:t>
            </a:r>
          </a:p>
          <a:p>
            <a:pPr lvl="1"/>
            <a:r>
              <a:rPr lang="en-US" dirty="0" smtClean="0"/>
              <a:t>File create can provide hint as to size of file</a:t>
            </a:r>
          </a:p>
          <a:p>
            <a:r>
              <a:rPr lang="en-US" dirty="0" smtClean="0"/>
              <a:t>Journaling for reliability</a:t>
            </a:r>
          </a:p>
          <a:p>
            <a:pPr lvl="1"/>
            <a:r>
              <a:rPr lang="en-US" dirty="0" smtClean="0"/>
              <a:t>Discussed next 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6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Small File</a:t>
            </a:r>
            <a:endParaRPr lang="en-US" dirty="0"/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219" r="-321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927685" y="1818105"/>
            <a:ext cx="4477270" cy="646331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Create time, modify time, access time,</a:t>
            </a:r>
          </a:p>
          <a:p>
            <a:r>
              <a:rPr lang="en-US" dirty="0" smtClean="0"/>
              <a:t>Owner id, security </a:t>
            </a:r>
            <a:r>
              <a:rPr lang="en-US" dirty="0" err="1" smtClean="0"/>
              <a:t>specifier</a:t>
            </a:r>
            <a:r>
              <a:rPr lang="en-US" dirty="0" smtClean="0"/>
              <a:t>, flags (</a:t>
            </a:r>
            <a:r>
              <a:rPr lang="en-US" dirty="0" err="1" smtClean="0"/>
              <a:t>ro</a:t>
            </a:r>
            <a:r>
              <a:rPr lang="en-US" dirty="0" smtClean="0"/>
              <a:t>, hid, sys)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68842" y="2464436"/>
            <a:ext cx="521369" cy="1198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53712" y="2807368"/>
            <a:ext cx="1481746" cy="369332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attribute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6350919" y="3059487"/>
            <a:ext cx="360948" cy="26050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6884737" y="3176700"/>
            <a:ext cx="509848" cy="37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5263" y="464382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Attribute list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Medium File</a:t>
            </a:r>
            <a:endParaRPr lang="en-US" dirty="0"/>
          </a:p>
        </p:txBody>
      </p:sp>
      <p:pic>
        <p:nvPicPr>
          <p:cNvPr id="4" name="Content Placeholder 3" descr="FilesFiles-NTFS-basic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970" r="-5970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2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NTFS Multiple Indirect Blocks</a:t>
            </a:r>
            <a:endParaRPr lang="en-US" dirty="0"/>
          </a:p>
        </p:txBody>
      </p:sp>
      <p:pic>
        <p:nvPicPr>
          <p:cNvPr id="4" name="Content Placeholder 3" descr="Screen Shot 2012-11-16 at 10.34.33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264" r="-27264"/>
          <a:stretch>
            <a:fillRect/>
          </a:stretch>
        </p:blipFill>
        <p:spPr>
          <a:xfrm>
            <a:off x="125246" y="1388102"/>
            <a:ext cx="9506246" cy="522806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esFiles-NTFS-four-hug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99184" r="-99184"/>
          <a:stretch>
            <a:fillRect/>
          </a:stretch>
        </p:blipFill>
        <p:spPr>
          <a:xfrm>
            <a:off x="-1596030" y="-14768"/>
            <a:ext cx="12469964" cy="68580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3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elvetica" charset="0"/>
                <a:ea typeface="굴림" charset="0"/>
                <a:cs typeface="굴림" charset="0"/>
              </a:rPr>
              <a:t>Quizzie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: File Systems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50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Q1: True _  False _ 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A hard-link is a pointer to other file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Q2: True _  False _  </a:t>
            </a:r>
            <a:r>
              <a:rPr lang="en-US" altLang="ko-KR" sz="2400" dirty="0" err="1">
                <a:latin typeface="Helvetica" charset="0"/>
                <a:ea typeface="굴림" charset="0"/>
                <a:cs typeface="굴림" charset="0"/>
              </a:rPr>
              <a:t>i</a:t>
            </a:r>
            <a:r>
              <a:rPr lang="en-US" altLang="ko-KR" sz="2400" dirty="0" err="1" smtClean="0">
                <a:latin typeface="Helvetica" charset="0"/>
                <a:ea typeface="굴림" charset="0"/>
                <a:cs typeface="굴림" charset="0"/>
              </a:rPr>
              <a:t>number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 is the id of a block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Q3</a:t>
            </a: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: True _  False _ 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Typically, directories are stored as files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Q4: True _  False _ 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Storing file headers on the outermost cylinders minimizes the seek time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3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elvetica" charset="0"/>
                <a:ea typeface="굴림" charset="0"/>
                <a:cs typeface="굴림" charset="0"/>
              </a:rPr>
              <a:t>Quizzie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: File Systems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50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Q1: True _  False _ 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A hard-link is a pointer to other file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Q2: True _  False _  </a:t>
            </a:r>
            <a:r>
              <a:rPr lang="en-US" altLang="ko-KR" sz="2400" dirty="0" err="1">
                <a:latin typeface="Helvetica" charset="0"/>
                <a:ea typeface="굴림" charset="0"/>
                <a:cs typeface="굴림" charset="0"/>
              </a:rPr>
              <a:t>i</a:t>
            </a:r>
            <a:r>
              <a:rPr lang="en-US" altLang="ko-KR" sz="2400" dirty="0" err="1" smtClean="0">
                <a:latin typeface="Helvetica" charset="0"/>
                <a:ea typeface="굴림" charset="0"/>
                <a:cs typeface="굴림" charset="0"/>
              </a:rPr>
              <a:t>number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 is the id of a block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Q3</a:t>
            </a: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: True _  False _ 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Typically, directories are stored as files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Q4: True _  False _ 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Storing file headers on the outermost cylinders minimizes the seek time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15378" y="1190625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15378" y="1704975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91416" y="2181225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10616" y="3095625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Copy-on-Write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95" y="1000723"/>
            <a:ext cx="8609263" cy="521572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Files</a:t>
            </a:r>
            <a:r>
              <a:rPr lang="en-US" dirty="0" smtClean="0"/>
              <a:t> are for durable storage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flexible process-independent, protected namespace</a:t>
            </a:r>
          </a:p>
          <a:p>
            <a:r>
              <a:rPr lang="en-US" dirty="0" smtClean="0"/>
              <a:t>Files grow incrementally as written</a:t>
            </a:r>
          </a:p>
          <a:p>
            <a:pPr lvl="1"/>
            <a:r>
              <a:rPr lang="en-US" dirty="0" smtClean="0"/>
              <a:t>Update-in-place file systems start with a basic chunk and append (possibly larger) chunks as file grows</a:t>
            </a:r>
          </a:p>
          <a:p>
            <a:pPr lvl="1"/>
            <a:r>
              <a:rPr lang="en-US" dirty="0" smtClean="0"/>
              <a:t>Transition from random access to large sequential</a:t>
            </a:r>
          </a:p>
          <a:p>
            <a:r>
              <a:rPr lang="en-US" i="1" dirty="0" smtClean="0"/>
              <a:t>Disks trends: </a:t>
            </a:r>
            <a:r>
              <a:rPr lang="en-US" dirty="0" smtClean="0"/>
              <a:t>huge and cheap, high startup</a:t>
            </a:r>
          </a:p>
          <a:p>
            <a:r>
              <a:rPr lang="en-US" i="1" dirty="0" smtClean="0"/>
              <a:t>Design / Memory trends: </a:t>
            </a:r>
            <a:r>
              <a:rPr lang="en-US" dirty="0" smtClean="0"/>
              <a:t>cache everything</a:t>
            </a:r>
          </a:p>
          <a:p>
            <a:pPr lvl="1"/>
            <a:r>
              <a:rPr lang="en-US" dirty="0" smtClean="0"/>
              <a:t>Reads satisfied from cache, buffer multiple writes and do them all together</a:t>
            </a:r>
          </a:p>
          <a:p>
            <a:r>
              <a:rPr lang="en-US" dirty="0" smtClean="0"/>
              <a:t>Application trends: make multiple related changes to a file and commit </a:t>
            </a:r>
            <a:r>
              <a:rPr lang="en-US" dirty="0" smtClean="0">
                <a:solidFill>
                  <a:srgbClr val="FF0000"/>
                </a:solidFill>
              </a:rPr>
              <a:t>all or nothing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9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COW @ user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47" y="1014091"/>
            <a:ext cx="8475579" cy="52157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Transform file </a:t>
            </a:r>
            <a:r>
              <a:rPr lang="en-US" b="1" dirty="0" smtClean="0"/>
              <a:t>foo</a:t>
            </a:r>
            <a:r>
              <a:rPr lang="en-US" dirty="0" smtClean="0"/>
              <a:t> to a new version</a:t>
            </a:r>
          </a:p>
          <a:p>
            <a:r>
              <a:rPr lang="en-US" dirty="0" smtClean="0"/>
              <a:t>Open/Create a new file </a:t>
            </a:r>
            <a:r>
              <a:rPr lang="en-US" b="1" dirty="0" err="1" smtClean="0"/>
              <a:t>foo.v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where v is the version #</a:t>
            </a:r>
          </a:p>
          <a:p>
            <a:r>
              <a:rPr lang="en-US" dirty="0" smtClean="0"/>
              <a:t>Do all the updates based on the old </a:t>
            </a:r>
            <a:r>
              <a:rPr lang="en-US" b="1" dirty="0" smtClean="0"/>
              <a:t>foo</a:t>
            </a:r>
          </a:p>
          <a:p>
            <a:pPr lvl="1"/>
            <a:r>
              <a:rPr lang="en-US" dirty="0" smtClean="0"/>
              <a:t>Reading from </a:t>
            </a:r>
            <a:r>
              <a:rPr lang="en-US" b="1" dirty="0" smtClean="0"/>
              <a:t>foo</a:t>
            </a:r>
            <a:r>
              <a:rPr lang="en-US" dirty="0" smtClean="0"/>
              <a:t> and writing to </a:t>
            </a:r>
            <a:r>
              <a:rPr lang="en-US" b="1" dirty="0" err="1" smtClean="0"/>
              <a:t>foo.v</a:t>
            </a:r>
            <a:endParaRPr lang="en-US" b="1" dirty="0" smtClean="0"/>
          </a:p>
          <a:p>
            <a:pPr lvl="1"/>
            <a:r>
              <a:rPr lang="en-US" dirty="0" smtClean="0"/>
              <a:t>Including copying over any unchanged parts</a:t>
            </a:r>
          </a:p>
          <a:p>
            <a:r>
              <a:rPr lang="en-US" dirty="0" smtClean="0"/>
              <a:t>Update the link</a:t>
            </a:r>
          </a:p>
          <a:p>
            <a:pPr lvl="1"/>
            <a:r>
              <a:rPr lang="en-US" dirty="0" err="1" smtClean="0"/>
              <a:t>ln</a:t>
            </a:r>
            <a:r>
              <a:rPr lang="en-US" dirty="0" smtClean="0"/>
              <a:t> –f foo </a:t>
            </a:r>
            <a:r>
              <a:rPr lang="en-US" dirty="0" err="1" smtClean="0"/>
              <a:t>foo.v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1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9789"/>
            <a:ext cx="8229600" cy="1304505"/>
          </a:xfrm>
        </p:spPr>
        <p:txBody>
          <a:bodyPr/>
          <a:lstStyle/>
          <a:p>
            <a:r>
              <a:rPr lang="en-US" dirty="0" smtClean="0"/>
              <a:t>If file represented as a tree of blocks, just need to update the leading fringe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513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966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4419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15872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8335" y="2212473"/>
            <a:ext cx="1010655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61346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37910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14475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91040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67605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44170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735" y="2212473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77325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38778" y="3606799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40566" y="2384926"/>
            <a:ext cx="1007977" cy="119513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48543" y="2384926"/>
            <a:ext cx="152400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5272" y="2384926"/>
            <a:ext cx="838200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24200" y="2384926"/>
            <a:ext cx="1800725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45851" y="2384926"/>
            <a:ext cx="2740527" cy="122187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84438" y="2384926"/>
            <a:ext cx="3208867" cy="119513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593305" y="3612151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780954" y="4090737"/>
            <a:ext cx="1049662" cy="534737"/>
            <a:chOff x="5780954" y="4090737"/>
            <a:chExt cx="1049662" cy="534737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71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051969" y="2185737"/>
            <a:ext cx="1010655" cy="374315"/>
            <a:chOff x="4051969" y="2185737"/>
            <a:chExt cx="1010655" cy="374315"/>
          </a:xfrm>
        </p:grpSpPr>
        <p:sp>
          <p:nvSpPr>
            <p:cNvPr id="43" name="Rectangle 42"/>
            <p:cNvSpPr/>
            <p:nvPr/>
          </p:nvSpPr>
          <p:spPr>
            <a:xfrm>
              <a:off x="4051969" y="2185737"/>
              <a:ext cx="1010655" cy="37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944980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21544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698109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574674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51239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327804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04369" y="2185737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H="1">
            <a:off x="1740566" y="2358190"/>
            <a:ext cx="2391612" cy="119513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802019" y="2358190"/>
            <a:ext cx="1482558" cy="119513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863472" y="2358190"/>
            <a:ext cx="545434" cy="119513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07834" y="2358190"/>
            <a:ext cx="417091" cy="119513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629485" y="2358190"/>
            <a:ext cx="1390315" cy="119513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68072" y="2358190"/>
            <a:ext cx="2599953" cy="71654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761747" y="3130881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7216274" y="313088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593305" y="361215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740566" y="1312597"/>
            <a:ext cx="121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version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527744" y="1681929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90226" y="1315451"/>
            <a:ext cx="132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version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977404" y="1684783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6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6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5" y="38781"/>
            <a:ext cx="8229600" cy="875619"/>
          </a:xfrm>
        </p:spPr>
        <p:txBody>
          <a:bodyPr>
            <a:normAutofit/>
          </a:bodyPr>
          <a:lstStyle/>
          <a:p>
            <a:r>
              <a:rPr lang="en-US" dirty="0" smtClean="0"/>
              <a:t>Big </a:t>
            </a:r>
            <a:r>
              <a:rPr lang="en-US" dirty="0"/>
              <a:t>T</a:t>
            </a:r>
            <a:r>
              <a:rPr lang="en-US" dirty="0" smtClean="0"/>
              <a:t>hought-provoking </a:t>
            </a:r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One </a:t>
            </a:r>
            <a:r>
              <a:rPr lang="en-US" dirty="0" err="1" smtClean="0"/>
              <a:t>vs</a:t>
            </a:r>
            <a:r>
              <a:rPr lang="en-US" dirty="0" smtClean="0"/>
              <a:t> The All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Many </a:t>
            </a:r>
            <a:r>
              <a:rPr lang="en-US" dirty="0" err="1" smtClean="0"/>
              <a:t>vs</a:t>
            </a:r>
            <a:r>
              <a:rPr lang="en-US" dirty="0" smtClean="0"/>
              <a:t> The Few</a:t>
            </a:r>
          </a:p>
          <a:p>
            <a:pPr lvl="1"/>
            <a:r>
              <a:rPr lang="en-US" dirty="0" smtClean="0"/>
              <a:t>Guided by workload measurements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Simplicity </a:t>
            </a:r>
            <a:r>
              <a:rPr lang="en-US" dirty="0" err="1" smtClean="0"/>
              <a:t>vs</a:t>
            </a:r>
            <a:r>
              <a:rPr lang="en-US" dirty="0" smtClean="0"/>
              <a:t> Versatility</a:t>
            </a:r>
          </a:p>
          <a:p>
            <a:pPr lvl="1"/>
            <a:r>
              <a:rPr lang="en-US" dirty="0" smtClean="0"/>
              <a:t>Fixed blocks </a:t>
            </a:r>
            <a:r>
              <a:rPr lang="en-US" dirty="0" err="1" smtClean="0"/>
              <a:t>vs</a:t>
            </a:r>
            <a:r>
              <a:rPr lang="en-US" dirty="0" smtClean="0"/>
              <a:t> Variable extents</a:t>
            </a:r>
          </a:p>
          <a:p>
            <a:r>
              <a:rPr lang="en-US" dirty="0" smtClean="0"/>
              <a:t>Reliability </a:t>
            </a:r>
            <a:r>
              <a:rPr lang="en-US" dirty="0" err="1" smtClean="0"/>
              <a:t>vs</a:t>
            </a:r>
            <a:r>
              <a:rPr lang="en-US" dirty="0" smtClean="0"/>
              <a:t> Performance</a:t>
            </a:r>
            <a:endParaRPr lang="en-US" dirty="0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16" y="914400"/>
            <a:ext cx="2534004" cy="213063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029652" y="1829150"/>
            <a:ext cx="1352560" cy="892716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82211" y="1962834"/>
            <a:ext cx="1443789" cy="759032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92117" y="2165683"/>
            <a:ext cx="160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</a:t>
            </a:r>
          </a:p>
          <a:p>
            <a:r>
              <a:rPr lang="en-US" dirty="0" smtClean="0"/>
              <a:t>Response Time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83794" y="2165683"/>
            <a:ext cx="129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Collective</a:t>
            </a:r>
          </a:p>
          <a:p>
            <a:r>
              <a:rPr lang="en-US" dirty="0" smtClean="0"/>
              <a:t>Throughput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827663" y="3952880"/>
            <a:ext cx="1352560" cy="892716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180222" y="4086564"/>
            <a:ext cx="1443789" cy="759032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90128" y="4289413"/>
            <a:ext cx="1111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Few Huge</a:t>
            </a:r>
          </a:p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81806" y="4289412"/>
            <a:ext cx="165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Little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7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9789"/>
            <a:ext cx="8229600" cy="1304505"/>
          </a:xfrm>
        </p:spPr>
        <p:txBody>
          <a:bodyPr/>
          <a:lstStyle/>
          <a:p>
            <a:r>
              <a:rPr lang="en-US" dirty="0" smtClean="0"/>
              <a:t>If file represented as a tree of blocks, just need to update the leading fringe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513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966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4419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15872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486434" y="1677721"/>
            <a:ext cx="286084" cy="374315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077325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38778" y="4047943"/>
            <a:ext cx="909053" cy="37431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93305" y="4053295"/>
            <a:ext cx="454526" cy="37431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780954" y="4531881"/>
            <a:ext cx="1049662" cy="534737"/>
            <a:chOff x="5780954" y="4090737"/>
            <a:chExt cx="1049662" cy="534737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2"/>
              <a:ext cx="71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4814" y="3680311"/>
            <a:ext cx="909053" cy="379667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7909341" y="3680311"/>
            <a:ext cx="178487" cy="374315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71801" y="2391596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3124200" y="2391596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353560" y="2391596"/>
            <a:ext cx="286084" cy="374315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40566" y="3225787"/>
            <a:ext cx="286084" cy="374315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751919" y="3225787"/>
            <a:ext cx="286084" cy="374315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833979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5986378" y="3225787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168315" y="1864879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816768" y="2543996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3197718" y="2543996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4728703" y="1862205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5977021" y="2543996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31513" y="3378187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892966" y="3378187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2971801" y="3434330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971163" y="3434330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5075992" y="3446365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075354" y="3446365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224586" y="2391596"/>
            <a:ext cx="286084" cy="374315"/>
            <a:chOff x="4260517" y="1950452"/>
            <a:chExt cx="286084" cy="374315"/>
          </a:xfrm>
        </p:grpSpPr>
        <p:sp>
          <p:nvSpPr>
            <p:cNvPr id="92" name="Rectangle 91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6705005" y="3225787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6848047" y="2543996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253789" y="3446365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46380" y="3446365"/>
            <a:ext cx="564290" cy="233946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932312" y="1657666"/>
            <a:ext cx="286084" cy="374315"/>
            <a:chOff x="3550649" y="1236578"/>
            <a:chExt cx="286084" cy="374315"/>
          </a:xfrm>
        </p:grpSpPr>
        <p:sp>
          <p:nvSpPr>
            <p:cNvPr id="103" name="Rectangle 102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 flipH="1">
            <a:off x="3382211" y="1864879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0715" y="1862205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860650" y="3231139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580063" y="808395"/>
            <a:ext cx="121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version</a:t>
            </a:r>
            <a:endParaRPr lang="en-US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367241" y="1177727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029723" y="811249"/>
            <a:ext cx="132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version</a:t>
            </a:r>
            <a:endParaRPr lang="en-US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816901" y="1180581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5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Variable sized blocks: 512 B – 128 KB</a:t>
            </a:r>
          </a:p>
          <a:p>
            <a:r>
              <a:rPr lang="en-US" dirty="0" smtClean="0"/>
              <a:t>Symmetric tree</a:t>
            </a:r>
          </a:p>
          <a:p>
            <a:pPr lvl="1"/>
            <a:r>
              <a:rPr lang="en-US" dirty="0" smtClean="0"/>
              <a:t>Know if it is large or small when we make the copy</a:t>
            </a:r>
          </a:p>
          <a:p>
            <a:r>
              <a:rPr lang="en-US" dirty="0" smtClean="0"/>
              <a:t>Store version number with pointers</a:t>
            </a:r>
          </a:p>
          <a:p>
            <a:pPr lvl="1"/>
            <a:r>
              <a:rPr lang="en-US" dirty="0" smtClean="0"/>
              <a:t>Can create new version by adding blocks and new pointers</a:t>
            </a:r>
          </a:p>
          <a:p>
            <a:r>
              <a:rPr lang="en-US" dirty="0" smtClean="0"/>
              <a:t>Buffers a collection of writes before creating a new version with them </a:t>
            </a:r>
          </a:p>
          <a:p>
            <a:r>
              <a:rPr lang="en-US" dirty="0" smtClean="0"/>
              <a:t>Free space represented as tree of extents in each block group</a:t>
            </a:r>
          </a:p>
          <a:p>
            <a:pPr lvl="1"/>
            <a:r>
              <a:rPr lang="en-US" dirty="0" smtClean="0"/>
              <a:t>Delay updates to </a:t>
            </a:r>
            <a:r>
              <a:rPr lang="en-US" dirty="0" err="1" smtClean="0"/>
              <a:t>freespace</a:t>
            </a:r>
            <a:r>
              <a:rPr lang="en-US" dirty="0" smtClean="0"/>
              <a:t> (in log) and do them all when block group is activated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11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981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Open system call: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Resolves file name, finds file control block (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Makes entries in per-process and system-wide tables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Returns index (called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file handle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) in open-file table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  <p:pic>
        <p:nvPicPr>
          <p:cNvPr id="908291" name="Picture 3"/>
          <p:cNvPicPr>
            <a:picLocks noChangeAspect="1" noChangeArrowheads="1"/>
          </p:cNvPicPr>
          <p:nvPr/>
        </p:nvPicPr>
        <p:blipFill>
          <a:blip r:embed="rId3"/>
          <a:srcRect l="4422" t="1373" r="3906" b="58607"/>
          <a:stretch>
            <a:fillRect/>
          </a:stretch>
        </p:blipFill>
        <p:spPr bwMode="auto">
          <a:xfrm>
            <a:off x="389021" y="1295400"/>
            <a:ext cx="8373979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In-Memory File System Structures</a:t>
            </a:r>
            <a:endParaRPr lang="en-US" sz="1800">
              <a:latin typeface="Helvetica" pitchFamily="-83" charset="0"/>
              <a:ea typeface="ＭＳ Ｐゴシック" pitchFamily="-83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44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Read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/write system calls: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Use file handle to locate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Perform appropriate reads or writes 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In-Memory File System Structures</a:t>
            </a:r>
            <a:endParaRPr lang="en-US" sz="1800">
              <a:latin typeface="Helvetica" pitchFamily="-83" charset="0"/>
              <a:ea typeface="ＭＳ Ｐゴシック" pitchFamily="-83" charset="-128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4407" t="55060" r="3938" b="4959"/>
          <a:stretch>
            <a:fillRect/>
          </a:stretch>
        </p:blipFill>
        <p:spPr bwMode="auto">
          <a:xfrm>
            <a:off x="381000" y="1295399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 I/O involves explicit transfers between buffers in process address space to regions of a file</a:t>
            </a:r>
          </a:p>
          <a:p>
            <a:pPr lvl="1"/>
            <a:r>
              <a:rPr lang="en-US" dirty="0" smtClean="0"/>
              <a:t>This involves multiple copies into caches in memory, plus system calls</a:t>
            </a:r>
          </a:p>
          <a:p>
            <a:r>
              <a:rPr lang="en-US" dirty="0" smtClean="0"/>
              <a:t>What if we could “map” the file directly into an empty region of our address space</a:t>
            </a:r>
          </a:p>
          <a:p>
            <a:pPr lvl="1"/>
            <a:r>
              <a:rPr lang="en-US" dirty="0" smtClean="0"/>
              <a:t>Implicitly “page it in” when we read it</a:t>
            </a:r>
          </a:p>
          <a:p>
            <a:pPr lvl="1"/>
            <a:r>
              <a:rPr lang="en-US" dirty="0" smtClean="0"/>
              <a:t>Write it and “eventually” page it out</a:t>
            </a:r>
          </a:p>
          <a:p>
            <a:r>
              <a:rPr lang="en-US" dirty="0" smtClean="0"/>
              <a:t>Executable file is treated this way when we exec the process 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</a:rPr>
              <a:t>Recall: Who </a:t>
            </a:r>
            <a:r>
              <a:rPr lang="en-US" dirty="0">
                <a:latin typeface="Helvetica" charset="0"/>
              </a:rPr>
              <a:t>does what when ?</a:t>
            </a: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735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>
                <a:latin typeface="Helvetica" charset="0"/>
                <a:cs typeface="Helvetica" charset="0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105400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PT</a:t>
            </a: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Straight Connector 15"/>
          <p:cNvCxnSpPr>
            <a:cxnSpLocks noChangeShapeType="1"/>
          </p:cNvCxnSpPr>
          <p:nvPr/>
        </p:nvCxnSpPr>
        <p:spPr bwMode="auto">
          <a:xfrm>
            <a:off x="4724400" y="2667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Straight Connector 17"/>
          <p:cNvCxnSpPr>
            <a:cxnSpLocks noChangeShapeType="1"/>
          </p:cNvCxnSpPr>
          <p:nvPr/>
        </p:nvCxnSpPr>
        <p:spPr bwMode="auto">
          <a:xfrm flipV="1">
            <a:off x="4724400" y="1676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Straight Connector 19"/>
          <p:cNvCxnSpPr>
            <a:cxnSpLocks noChangeShapeType="1"/>
          </p:cNvCxnSpPr>
          <p:nvPr/>
        </p:nvCxnSpPr>
        <p:spPr bwMode="auto">
          <a:xfrm flipV="1">
            <a:off x="6096000" y="2209800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5867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354138" cy="400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>
            <a:off x="2344738" y="1647825"/>
            <a:ext cx="1008062" cy="28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5562600" y="914400"/>
            <a:ext cx="195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>
                <a:latin typeface="Helvetica" charset="0"/>
                <a:cs typeface="Helvetica" charset="0"/>
              </a:rPr>
              <a:t>physical address</a:t>
            </a:r>
          </a:p>
        </p:txBody>
      </p:sp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page#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25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6400800" y="2024063"/>
            <a:ext cx="682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7315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743200" y="1981200"/>
            <a:ext cx="1768475" cy="533400"/>
            <a:chOff x="2743200" y="1981200"/>
            <a:chExt cx="1768476" cy="533400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112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59" name="TextBox 54"/>
          <p:cNvSpPr txBox="1">
            <a:spLocks noChangeArrowheads="1"/>
          </p:cNvSpPr>
          <p:nvPr/>
        </p:nvSpPr>
        <p:spPr bwMode="auto">
          <a:xfrm>
            <a:off x="381000" y="3048000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041400" y="2057400"/>
            <a:ext cx="1689100" cy="1922463"/>
            <a:chOff x="1041242" y="2057400"/>
            <a:chExt cx="1689156" cy="1921933"/>
          </a:xfrm>
        </p:grpSpPr>
        <p:sp>
          <p:nvSpPr>
            <p:cNvPr id="14385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2825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exception</a:t>
              </a:r>
            </a:p>
          </p:txBody>
        </p:sp>
        <p:sp>
          <p:nvSpPr>
            <p:cNvPr id="14386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1066800" y="3505200"/>
            <a:ext cx="2393950" cy="1219200"/>
            <a:chOff x="1066800" y="3505200"/>
            <a:chExt cx="2394556" cy="1219200"/>
          </a:xfrm>
        </p:grpSpPr>
        <p:sp>
          <p:nvSpPr>
            <p:cNvPr id="14383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3945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Page Fault Handler</a:t>
              </a:r>
            </a:p>
          </p:txBody>
        </p:sp>
        <p:sp>
          <p:nvSpPr>
            <p:cNvPr id="14384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2209800" y="4191000"/>
            <a:ext cx="914400" cy="10668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76"/>
          <p:cNvSpPr/>
          <p:nvPr/>
        </p:nvSpPr>
        <p:spPr bwMode="auto">
          <a:xfrm>
            <a:off x="5105400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4038600" y="3200400"/>
            <a:ext cx="3352800" cy="1905000"/>
            <a:chOff x="4038600" y="3200400"/>
            <a:chExt cx="3352800" cy="1905000"/>
          </a:xfrm>
        </p:grpSpPr>
        <p:cxnSp>
          <p:nvCxnSpPr>
            <p:cNvPr id="14381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82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4288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209800" y="2133600"/>
            <a:ext cx="3465513" cy="2514600"/>
            <a:chOff x="2209800" y="2133600"/>
            <a:chExt cx="3466301" cy="2514600"/>
          </a:xfrm>
        </p:grpSpPr>
        <p:cxnSp>
          <p:nvCxnSpPr>
            <p:cNvPr id="14379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09800" y="2133600"/>
              <a:ext cx="2895600" cy="251460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80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20185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update PT entry</a:t>
              </a:r>
            </a:p>
          </p:txBody>
        </p:sp>
      </p:grp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1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381000" y="4876800"/>
            <a:ext cx="1373188" cy="1314450"/>
            <a:chOff x="381000" y="4876800"/>
            <a:chExt cx="1372949" cy="1314510"/>
          </a:xfrm>
        </p:grpSpPr>
        <p:sp>
          <p:nvSpPr>
            <p:cNvPr id="14377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2967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scheduler</a:t>
              </a:r>
            </a:p>
          </p:txBody>
        </p:sp>
        <p:sp>
          <p:nvSpPr>
            <p:cNvPr id="14378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846138" y="4487863"/>
            <a:ext cx="776287" cy="592137"/>
          </a:xfrm>
          <a:custGeom>
            <a:avLst/>
            <a:gdLst>
              <a:gd name="T0" fmla="*/ 776991 w 776111"/>
              <a:gd name="T1" fmla="*/ 0 h 593008"/>
              <a:gd name="T2" fmla="*/ 310794 w 776111"/>
              <a:gd name="T3" fmla="*/ 112062 h 593008"/>
              <a:gd name="T4" fmla="*/ 367304 w 776111"/>
              <a:gd name="T5" fmla="*/ 518288 h 593008"/>
              <a:gd name="T6" fmla="*/ 0 w 776111"/>
              <a:gd name="T7" fmla="*/ 588328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9525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152400" y="1962150"/>
            <a:ext cx="1146175" cy="3074988"/>
            <a:chOff x="152400" y="1961444"/>
            <a:chExt cx="1145822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2400" y="2132963"/>
              <a:ext cx="755417" cy="4002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6"/>
                  </a:solidFill>
                  <a:latin typeface="Helvetica"/>
                  <a:ea typeface="MS PGothic" charset="0"/>
                  <a:cs typeface="Helvetica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76600" y="5702930"/>
            <a:ext cx="10668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429000" y="5855330"/>
            <a:ext cx="10668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81400" y="6007730"/>
            <a:ext cx="10668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77" grpId="0" animBg="1"/>
      <p:bldP spid="82" grpId="0" animBg="1"/>
      <p:bldP spid="87" grpId="0" animBg="1"/>
      <p:bldP spid="56" grpId="0" animBg="1"/>
      <p:bldP spid="57" grpId="0" animBg="1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13" y="152400"/>
            <a:ext cx="7696187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</a:rPr>
              <a:t>Using Paging to </a:t>
            </a:r>
            <a:r>
              <a:rPr lang="en-US" dirty="0" err="1" smtClean="0">
                <a:latin typeface="Helvetica" charset="0"/>
              </a:rPr>
              <a:t>mmap</a:t>
            </a:r>
            <a:r>
              <a:rPr lang="en-US" dirty="0" smtClean="0">
                <a:latin typeface="Helvetica" charset="0"/>
              </a:rPr>
              <a:t> files</a:t>
            </a:r>
            <a:endParaRPr lang="en-US" dirty="0">
              <a:latin typeface="Helvetica" charset="0"/>
            </a:endParaRP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735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latin typeface="Helvetica" charset="0"/>
                <a:cs typeface="Helvetica" charset="0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130800" y="1295400"/>
            <a:ext cx="7620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 smtClean="0">
                <a:latin typeface="Helvetica" charset="0"/>
                <a:cs typeface="Helvetica" charset="0"/>
              </a:rPr>
              <a:t>PT</a:t>
            </a:r>
          </a:p>
          <a:p>
            <a:pPr algn="ctr"/>
            <a:endParaRPr lang="en-US" dirty="0">
              <a:latin typeface="Helvetica" charset="0"/>
              <a:cs typeface="Helvetica" charset="0"/>
            </a:endParaRPr>
          </a:p>
          <a:p>
            <a:pPr algn="ctr"/>
            <a:endParaRPr lang="en-US" b="0" dirty="0" smtClean="0">
              <a:latin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cs typeface="Helvetica" charset="0"/>
            </a:endParaRPr>
          </a:p>
          <a:p>
            <a:pPr algn="ctr"/>
            <a:endParaRPr lang="en-US" b="0" dirty="0" smtClean="0">
              <a:latin typeface="Helvetica" charset="0"/>
              <a:cs typeface="Helvetica" charset="0"/>
            </a:endParaRPr>
          </a:p>
          <a:p>
            <a:pPr algn="ctr"/>
            <a:endParaRPr lang="en-US" b="0" dirty="0">
              <a:latin typeface="Helvetica" charset="0"/>
              <a:cs typeface="Helvetica" charset="0"/>
            </a:endParaRP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5867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354138" cy="400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>
            <a:off x="2344738" y="1647825"/>
            <a:ext cx="1008062" cy="28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7083425" y="882222"/>
            <a:ext cx="195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latin typeface="Helvetica" charset="0"/>
                <a:cs typeface="Helvetica" charset="0"/>
              </a:rPr>
              <a:t>physical address</a:t>
            </a:r>
          </a:p>
        </p:txBody>
      </p:sp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page#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25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6400800" y="1945421"/>
            <a:ext cx="682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7315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743200" y="1981200"/>
            <a:ext cx="1768475" cy="533400"/>
            <a:chOff x="2743200" y="1981200"/>
            <a:chExt cx="1768476" cy="533400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112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59" name="TextBox 54"/>
          <p:cNvSpPr txBox="1">
            <a:spLocks noChangeArrowheads="1"/>
          </p:cNvSpPr>
          <p:nvPr/>
        </p:nvSpPr>
        <p:spPr bwMode="auto">
          <a:xfrm>
            <a:off x="196863" y="3248025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latin typeface="Helvetica" charset="0"/>
                <a:cs typeface="Helvetica" charset="0"/>
              </a:rPr>
              <a:t>Operating System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806450" y="3844898"/>
            <a:ext cx="2393950" cy="1219200"/>
            <a:chOff x="1066800" y="3505200"/>
            <a:chExt cx="2394556" cy="1219200"/>
          </a:xfrm>
        </p:grpSpPr>
        <p:sp>
          <p:nvSpPr>
            <p:cNvPr id="14383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3945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Helvetica" charset="0"/>
                  <a:cs typeface="Helvetica" charset="0"/>
                </a:rPr>
                <a:t>Page Fault Handler</a:t>
              </a:r>
            </a:p>
          </p:txBody>
        </p:sp>
        <p:sp>
          <p:nvSpPr>
            <p:cNvPr id="14384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1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120650" y="5216498"/>
            <a:ext cx="1373188" cy="1314450"/>
            <a:chOff x="381000" y="4876800"/>
            <a:chExt cx="1372949" cy="1314510"/>
          </a:xfrm>
        </p:grpSpPr>
        <p:sp>
          <p:nvSpPr>
            <p:cNvPr id="14377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2967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scheduler</a:t>
              </a:r>
            </a:p>
          </p:txBody>
        </p:sp>
        <p:sp>
          <p:nvSpPr>
            <p:cNvPr id="14378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585788" y="4827561"/>
            <a:ext cx="776287" cy="592137"/>
          </a:xfrm>
          <a:custGeom>
            <a:avLst/>
            <a:gdLst>
              <a:gd name="T0" fmla="*/ 776991 w 776111"/>
              <a:gd name="T1" fmla="*/ 0 h 593008"/>
              <a:gd name="T2" fmla="*/ 310794 w 776111"/>
              <a:gd name="T3" fmla="*/ 112062 h 593008"/>
              <a:gd name="T4" fmla="*/ 367304 w 776111"/>
              <a:gd name="T5" fmla="*/ 518288 h 593008"/>
              <a:gd name="T6" fmla="*/ 0 w 776111"/>
              <a:gd name="T7" fmla="*/ 588328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9525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76600" y="57029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429000" y="58553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81400" y="60077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7788" y="5722994"/>
            <a:ext cx="55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File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75512" y="619125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mmap</a:t>
            </a:r>
            <a:r>
              <a:rPr lang="en-US" sz="2000" dirty="0" smtClean="0"/>
              <a:t> file to region of VAS</a:t>
            </a:r>
            <a:endParaRPr lang="en-US" sz="2000" dirty="0"/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418604"/>
            <a:ext cx="1371600" cy="1987589"/>
          </a:xfrm>
          <a:prstGeom prst="straightConnector1">
            <a:avLst/>
          </a:prstGeom>
          <a:noFill/>
          <a:ln w="19050" cmpd="sng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0" name="TextBox 79"/>
          <p:cNvSpPr txBox="1">
            <a:spLocks noChangeArrowheads="1"/>
          </p:cNvSpPr>
          <p:nvPr/>
        </p:nvSpPr>
        <p:spPr bwMode="auto">
          <a:xfrm>
            <a:off x="3581400" y="3438835"/>
            <a:ext cx="23517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 smtClean="0">
                <a:solidFill>
                  <a:srgbClr val="0000FF"/>
                </a:solidFill>
                <a:latin typeface="Helvetica" charset="0"/>
                <a:cs typeface="Helvetica" charset="0"/>
              </a:rPr>
              <a:t>Create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cs typeface="Helvetica" charset="0"/>
              </a:rPr>
              <a:t>PT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cs typeface="Helvetica" charset="0"/>
              </a:rPr>
              <a:t>entries</a:t>
            </a:r>
          </a:p>
          <a:p>
            <a:pPr eaLnBrk="1" hangingPunct="1"/>
            <a:r>
              <a:rPr lang="en-US" sz="2000" b="0" dirty="0">
                <a:solidFill>
                  <a:srgbClr val="0000FF"/>
                </a:solidFill>
                <a:latin typeface="Helvetica" charset="0"/>
                <a:cs typeface="Helvetica" charset="0"/>
              </a:rPr>
              <a:t>f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cs typeface="Helvetica" charset="0"/>
              </a:rPr>
              <a:t>or mapped region</a:t>
            </a:r>
          </a:p>
          <a:p>
            <a:pPr eaLnBrk="1" hangingPunct="1"/>
            <a:r>
              <a:rPr lang="en-US" sz="2000" b="0" dirty="0">
                <a:solidFill>
                  <a:srgbClr val="0000FF"/>
                </a:solidFill>
                <a:latin typeface="Helvetica" charset="0"/>
                <a:cs typeface="Helvetica" charset="0"/>
              </a:rPr>
              <a:t>a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cs typeface="Helvetica" charset="0"/>
              </a:rPr>
              <a:t>s “backed” by file</a:t>
            </a:r>
            <a:endParaRPr lang="en-US" sz="2000" b="0" dirty="0">
              <a:solidFill>
                <a:srgbClr val="0000FF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130800" y="2424954"/>
            <a:ext cx="736600" cy="462625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 bwMode="auto">
          <a:xfrm>
            <a:off x="7239000" y="441960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cxnSp>
        <p:nvCxnSpPr>
          <p:cNvPr id="14381" name="Straight Arrow Connector 62"/>
          <p:cNvCxnSpPr>
            <a:cxnSpLocks noChangeShapeType="1"/>
          </p:cNvCxnSpPr>
          <p:nvPr/>
        </p:nvCxnSpPr>
        <p:spPr bwMode="auto">
          <a:xfrm flipV="1">
            <a:off x="4037263" y="4610100"/>
            <a:ext cx="3477962" cy="1245230"/>
          </a:xfrm>
          <a:prstGeom prst="straightConnector1">
            <a:avLst/>
          </a:prstGeom>
          <a:noFill/>
          <a:ln w="57150" cmpd="thickThin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7485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3429000" y="2424954"/>
            <a:ext cx="1701800" cy="322881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3581400" y="2887579"/>
            <a:ext cx="1549400" cy="319635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map</a:t>
            </a:r>
            <a:r>
              <a:rPr lang="en-US" dirty="0" smtClean="0"/>
              <a:t>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50" y="4442327"/>
            <a:ext cx="8340450" cy="204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May map a specific region or let the system find one for you</a:t>
            </a:r>
          </a:p>
          <a:p>
            <a:pPr lvl="1"/>
            <a:r>
              <a:rPr lang="en-US" dirty="0" smtClean="0"/>
              <a:t>Tricky to know where the holes are</a:t>
            </a:r>
          </a:p>
          <a:p>
            <a:r>
              <a:rPr lang="en-US" dirty="0" smtClean="0"/>
              <a:t>Used both for manipulating files and for sharing between processes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 descr="Screen Shot 2014-10-26 at 10.4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69" y="914400"/>
            <a:ext cx="6985000" cy="35052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52423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321" y="1054731"/>
            <a:ext cx="8910000" cy="504753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#include &lt;sys/</a:t>
            </a:r>
            <a:r>
              <a:rPr lang="en-US" sz="1400" dirty="0" err="1">
                <a:latin typeface="Courier"/>
                <a:cs typeface="Courier"/>
              </a:rPr>
              <a:t>mman.h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something = 162;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 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argc</a:t>
            </a:r>
            <a:r>
              <a:rPr lang="en-US" sz="1400" dirty="0">
                <a:latin typeface="Courier"/>
                <a:cs typeface="Courier"/>
              </a:rPr>
              <a:t>, char *</a:t>
            </a:r>
            <a:r>
              <a:rPr lang="en-US" sz="1400" dirty="0" err="1">
                <a:latin typeface="Courier"/>
                <a:cs typeface="Courier"/>
              </a:rPr>
              <a:t>argv</a:t>
            </a:r>
            <a:r>
              <a:rPr lang="en-US" sz="1400" dirty="0">
                <a:latin typeface="Courier"/>
                <a:cs typeface="Courier"/>
              </a:rPr>
              <a:t>[]) 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infile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char *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void *</a:t>
            </a:r>
            <a:r>
              <a:rPr lang="en-US" sz="1400" dirty="0" err="1">
                <a:latin typeface="Courier"/>
                <a:cs typeface="Courier"/>
              </a:rPr>
              <a:t>sadddr</a:t>
            </a:r>
            <a:r>
              <a:rPr lang="en-US" sz="1400" dirty="0">
                <a:latin typeface="Courier"/>
                <a:cs typeface="Courier"/>
              </a:rPr>
              <a:t> = 0;</a:t>
            </a:r>
          </a:p>
          <a:p>
            <a:r>
              <a:rPr lang="en-US" sz="1400" dirty="0">
                <a:latin typeface="Courier"/>
                <a:cs typeface="Courier"/>
              </a:rPr>
              <a:t>  something++;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("Data  at: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&amp;something);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("Heap at 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 err="1">
                <a:latin typeface="Courier"/>
                <a:cs typeface="Courier"/>
              </a:rPr>
              <a:t>malloc</a:t>
            </a:r>
            <a:r>
              <a:rPr lang="en-US" sz="1400" dirty="0">
                <a:latin typeface="Courier"/>
                <a:cs typeface="Courier"/>
              </a:rPr>
              <a:t>(1));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("Stack at: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&amp;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mmap</a:t>
            </a:r>
            <a:r>
              <a:rPr lang="en-US" sz="1400" dirty="0">
                <a:latin typeface="Courier"/>
                <a:cs typeface="Courier"/>
              </a:rPr>
              <a:t>(0, 10000, </a:t>
            </a:r>
            <a:r>
              <a:rPr lang="en-US" sz="1400" dirty="0" smtClean="0">
                <a:latin typeface="Courier"/>
                <a:cs typeface="Courier"/>
              </a:rPr>
              <a:t>PROT_READ|PROT_WRITE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MAP_FILE|MAP_SHARED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infile</a:t>
            </a:r>
            <a:r>
              <a:rPr lang="en-US" sz="1400" dirty="0">
                <a:latin typeface="Courier"/>
                <a:cs typeface="Courier"/>
              </a:rPr>
              <a:t>, 0);</a:t>
            </a:r>
          </a:p>
          <a:p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 == MAP_FAILED) {</a:t>
            </a:r>
            <a:r>
              <a:rPr lang="en-US" sz="1400" dirty="0" err="1">
                <a:latin typeface="Courier"/>
                <a:cs typeface="Courier"/>
              </a:rPr>
              <a:t>perror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 err="1">
                <a:latin typeface="Courier"/>
                <a:cs typeface="Courier"/>
              </a:rPr>
              <a:t>mmap</a:t>
            </a:r>
            <a:r>
              <a:rPr lang="en-US" sz="1400" dirty="0">
                <a:latin typeface="Courier"/>
                <a:cs typeface="Courier"/>
              </a:rPr>
              <a:t> failed"); exit(1);}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 err="1">
                <a:latin typeface="Courier"/>
                <a:cs typeface="Courier"/>
              </a:rPr>
              <a:t>mmap</a:t>
            </a:r>
            <a:r>
              <a:rPr lang="en-US" sz="1400" dirty="0">
                <a:latin typeface="Courier"/>
                <a:cs typeface="Courier"/>
              </a:rPr>
              <a:t> at : %16lx\n", (long unsigned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puts(</a:t>
            </a:r>
            <a:r>
              <a:rPr lang="en-US" sz="1400" dirty="0" err="1">
                <a:latin typeface="Courier"/>
                <a:cs typeface="Courier"/>
              </a:rPr>
              <a:t>mfile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strcpy</a:t>
            </a:r>
            <a:r>
              <a:rPr lang="en-US" sz="1400" dirty="0">
                <a:latin typeface="Courier"/>
                <a:cs typeface="Courier"/>
              </a:rPr>
              <a:t>(mfile+20,"Let's write over it")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close(</a:t>
            </a:r>
            <a:r>
              <a:rPr lang="en-US" sz="1400" dirty="0" err="1">
                <a:latin typeface="Courier"/>
                <a:cs typeface="Courier"/>
              </a:rPr>
              <a:t>infile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return 0;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461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86838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Components of a File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7964" y="2233686"/>
            <a:ext cx="1061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391280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path</a:t>
            </a:r>
            <a:endParaRPr lang="en-US" dirty="0"/>
          </a:p>
        </p:txBody>
      </p:sp>
      <p:cxnSp>
        <p:nvCxnSpPr>
          <p:cNvPr id="11" name="Elbow Connector 10"/>
          <p:cNvCxnSpPr>
            <a:stCxn id="9" idx="2"/>
            <a:endCxn id="8" idx="1"/>
          </p:cNvCxnSpPr>
          <p:nvPr/>
        </p:nvCxnSpPr>
        <p:spPr>
          <a:xfrm rot="16200000" flipH="1">
            <a:off x="386549" y="2328341"/>
            <a:ext cx="1568018" cy="4325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065499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89077" y="223765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Index 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04569" y="375200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2446894" y="3562218"/>
            <a:ext cx="1348660" cy="40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6006" y="2982595"/>
            <a:ext cx="130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number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07293" y="335192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949618" y="3570916"/>
            <a:ext cx="1473627" cy="40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7182355" y="4972175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630442" y="3816773"/>
            <a:ext cx="364957" cy="1802120"/>
            <a:chOff x="7605706" y="1270135"/>
            <a:chExt cx="364957" cy="1802120"/>
          </a:xfrm>
        </p:grpSpPr>
        <p:sp>
          <p:nvSpPr>
            <p:cNvPr id="26" name="Rectangle 25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16226" y="332863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2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13" y="152400"/>
            <a:ext cx="7696187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</a:rPr>
              <a:t>Sharing through Mapped Files</a:t>
            </a:r>
            <a:endParaRPr lang="en-US" dirty="0">
              <a:latin typeface="Helvetica" charset="0"/>
            </a:endParaRPr>
          </a:p>
        </p:txBody>
      </p: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886200" y="1104606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962400" y="1714206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962400" y="2387936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114800" y="2540336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267200" y="2692736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03588" y="2408000"/>
            <a:ext cx="55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File</a:t>
            </a:r>
            <a:endParaRPr lang="en-US" sz="2000" b="1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6461451" y="1371600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09251" y="12192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871381" y="6021440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6566015" y="1524000"/>
            <a:ext cx="1143000" cy="685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61451" y="1600200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6566015" y="220980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20549" y="2286000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6566015" y="274320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88426" y="2819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6604345" y="474452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14133" y="4820720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 bwMode="auto">
          <a:xfrm flipV="1">
            <a:off x="7566581" y="482072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528251" y="27432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6347381" y="5488040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6575981" y="564044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06715" y="5716640"/>
            <a:ext cx="51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639314" y="1326458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7114" y="1174058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49244" y="5976298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 bwMode="auto">
          <a:xfrm>
            <a:off x="743878" y="1478858"/>
            <a:ext cx="11430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9314" y="1555058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743878" y="2164658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98412" y="2240858"/>
            <a:ext cx="63393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743878" y="2698058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66289" y="2774258"/>
            <a:ext cx="6981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782208" y="4699378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91996" y="4775578"/>
            <a:ext cx="7234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 bwMode="auto">
          <a:xfrm flipV="1">
            <a:off x="1744444" y="4775578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1706114" y="2698058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525244" y="5442898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753844" y="5595298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84578" y="5671498"/>
            <a:ext cx="5181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 bwMode="auto">
          <a:xfrm>
            <a:off x="743878" y="3409322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43878" y="3613110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743878" y="3840224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583673" y="3796934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583673" y="4000722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583673" y="4227836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619500" y="4343520"/>
            <a:ext cx="1295400" cy="215692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733800" y="5526883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13" y="957126"/>
            <a:ext cx="72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 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335184" y="955519"/>
            <a:ext cx="72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 2</a:t>
            </a:r>
            <a:endParaRPr lang="en-US" dirty="0"/>
          </a:p>
        </p:txBody>
      </p:sp>
      <p:cxnSp>
        <p:nvCxnSpPr>
          <p:cNvPr id="9" name="Straight Connector 8"/>
          <p:cNvCxnSpPr>
            <a:stCxn id="107" idx="3"/>
          </p:cNvCxnSpPr>
          <p:nvPr/>
        </p:nvCxnSpPr>
        <p:spPr>
          <a:xfrm>
            <a:off x="1810678" y="3726667"/>
            <a:ext cx="1923122" cy="18002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4800600" y="4114279"/>
            <a:ext cx="1783073" cy="13737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19500" y="3929613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File System Summary (1/</a:t>
            </a:r>
            <a:r>
              <a:rPr lang="en-US" dirty="0">
                <a:latin typeface="Helvetica" charset="0"/>
              </a:rPr>
              <a:t>2)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42736"/>
            <a:ext cx="8915400" cy="55866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File System: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Transforms blocks into Files and Directories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Optimize for </a:t>
            </a:r>
            <a:r>
              <a:rPr lang="en-US" dirty="0" smtClean="0">
                <a:latin typeface="Helvetica" charset="0"/>
              </a:rPr>
              <a:t>size, access </a:t>
            </a:r>
            <a:r>
              <a:rPr lang="en-US" dirty="0">
                <a:latin typeface="Helvetica" charset="0"/>
              </a:rPr>
              <a:t>and usage patterns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Maximize sequential access, allow efficient random </a:t>
            </a:r>
            <a:r>
              <a:rPr lang="en-US" dirty="0" smtClean="0">
                <a:latin typeface="Helvetica" charset="0"/>
              </a:rPr>
              <a:t>access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Projects the OS protection and security regime (UGO </a:t>
            </a:r>
            <a:r>
              <a:rPr lang="en-US" dirty="0" err="1" smtClean="0">
                <a:latin typeface="Helvetica" charset="0"/>
              </a:rPr>
              <a:t>vs</a:t>
            </a:r>
            <a:r>
              <a:rPr lang="en-US" dirty="0" smtClean="0">
                <a:latin typeface="Helvetica" charset="0"/>
              </a:rPr>
              <a:t> ACL)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File defined </a:t>
            </a:r>
            <a:r>
              <a:rPr lang="en-US" dirty="0">
                <a:latin typeface="Helvetica" charset="0"/>
              </a:rPr>
              <a:t>by header, called “</a:t>
            </a:r>
            <a:r>
              <a:rPr lang="en-US" altLang="ja-JP" dirty="0" err="1">
                <a:latin typeface="Helvetica" charset="0"/>
              </a:rPr>
              <a:t>inode</a:t>
            </a:r>
            <a:r>
              <a:rPr lang="en-US" dirty="0" smtClean="0">
                <a:latin typeface="Helvetica" charset="0"/>
              </a:rPr>
              <a:t>”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Multilevel </a:t>
            </a:r>
            <a:r>
              <a:rPr lang="en-US" dirty="0">
                <a:latin typeface="Helvetica" charset="0"/>
              </a:rPr>
              <a:t>Indexed Scheme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err="1">
                <a:latin typeface="Helvetica" charset="0"/>
              </a:rPr>
              <a:t>i</a:t>
            </a:r>
            <a:r>
              <a:rPr lang="en-US" dirty="0" err="1" smtClean="0">
                <a:latin typeface="Helvetica" charset="0"/>
              </a:rPr>
              <a:t>node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contains file info, direct pointers to blocks, </a:t>
            </a:r>
            <a:r>
              <a:rPr lang="en-US" dirty="0" smtClean="0">
                <a:latin typeface="Helvetica" charset="0"/>
              </a:rPr>
              <a:t>indirect </a:t>
            </a:r>
            <a:r>
              <a:rPr lang="en-US" dirty="0">
                <a:latin typeface="Helvetica" charset="0"/>
              </a:rPr>
              <a:t>blocks, doubly indirect, etc.</a:t>
            </a:r>
            <a:r>
              <a:rPr lang="en-US" dirty="0" smtClean="0">
                <a:latin typeface="Helvetica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NTFS uses variable extents, rather than fixed blocks, and tiny files data is in the header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4.2 BSD Multilevel index files</a:t>
            </a:r>
          </a:p>
          <a:p>
            <a:pPr lvl="1">
              <a:spcBef>
                <a:spcPct val="5000"/>
              </a:spcBef>
            </a:pP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contains pointers to actual blocks, indirect blocks, double indirect blocks, etc. 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Optimizations for sequential access: start new files in open ranges of free blocks, rotational Optimization</a:t>
            </a:r>
          </a:p>
          <a:p>
            <a:pPr>
              <a:spcBef>
                <a:spcPct val="10000"/>
              </a:spcBef>
              <a:spcAft>
                <a:spcPts val="600"/>
              </a:spcAft>
            </a:pPr>
            <a:endParaRPr lang="en-US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FontTx/>
              <a:buNone/>
            </a:pPr>
            <a:endParaRPr lang="en-US" dirty="0">
              <a:latin typeface="Helvetica" charset="0"/>
              <a:sym typeface="Symbo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File System Summary 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(2/2)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/>
          </a:bodyPr>
          <a:lstStyle/>
          <a:p>
            <a:pPr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Naming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: act of translating from user-visible names to actual system resources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Directories used for naming for local file 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systems</a:t>
            </a:r>
          </a:p>
          <a:p>
            <a:pPr lvl="1"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Linked or tree structure stored in files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File layout driven by </a:t>
            </a:r>
            <a:r>
              <a:rPr lang="en-US" dirty="0" err="1" smtClean="0">
                <a:latin typeface="Helvetica" pitchFamily="-83" charset="0"/>
                <a:ea typeface="ＭＳ Ｐゴシック" pitchFamily="-83" charset="-128"/>
              </a:rPr>
              <a:t>freespace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 management</a:t>
            </a:r>
          </a:p>
          <a:p>
            <a:pPr lvl="1"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Integrate </a:t>
            </a:r>
            <a:r>
              <a:rPr lang="en-US" dirty="0" err="1" smtClean="0">
                <a:latin typeface="Helvetica" pitchFamily="-83" charset="0"/>
                <a:ea typeface="ＭＳ Ｐゴシック" pitchFamily="-83" charset="-128"/>
              </a:rPr>
              <a:t>freespace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, </a:t>
            </a:r>
            <a:r>
              <a:rPr lang="en-US" dirty="0" err="1" smtClean="0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 table, file blocks and directories into block group</a:t>
            </a:r>
          </a:p>
          <a:p>
            <a:pPr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Copy-on-write creates new (better positioned) version of file upon burst of writes</a:t>
            </a:r>
          </a:p>
          <a:p>
            <a:pPr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Deep interactions between memory management, file system, and sharing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 marL="0" indent="0">
              <a:spcBef>
                <a:spcPct val="5000"/>
              </a:spcBef>
              <a:buNone/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1" y="947966"/>
            <a:ext cx="8876324" cy="57084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Stored in files, can be read, but don’t</a:t>
            </a:r>
          </a:p>
          <a:p>
            <a:pPr lvl="1"/>
            <a:r>
              <a:rPr lang="en-US" dirty="0" smtClean="0"/>
              <a:t>System calls to access directories</a:t>
            </a:r>
          </a:p>
          <a:p>
            <a:pPr lvl="1"/>
            <a:r>
              <a:rPr lang="en-US" dirty="0" smtClean="0"/>
              <a:t>Open / </a:t>
            </a:r>
            <a:r>
              <a:rPr lang="en-US" dirty="0" err="1" smtClean="0"/>
              <a:t>Creat</a:t>
            </a:r>
            <a:r>
              <a:rPr lang="en-US" dirty="0" smtClean="0"/>
              <a:t> traverse the structure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rmdir</a:t>
            </a:r>
            <a:r>
              <a:rPr lang="en-US" dirty="0" smtClean="0"/>
              <a:t> add/remove entries</a:t>
            </a:r>
          </a:p>
          <a:p>
            <a:pPr lvl="1"/>
            <a:r>
              <a:rPr lang="en-US" dirty="0" smtClean="0"/>
              <a:t>Link / Unlink</a:t>
            </a:r>
          </a:p>
          <a:p>
            <a:pPr lvl="2"/>
            <a:r>
              <a:rPr lang="en-US" dirty="0" smtClean="0"/>
              <a:t>Link existing file to a directory</a:t>
            </a:r>
          </a:p>
          <a:p>
            <a:pPr lvl="3"/>
            <a:r>
              <a:rPr lang="en-US" dirty="0" smtClean="0"/>
              <a:t>Not in FAT !</a:t>
            </a:r>
          </a:p>
          <a:p>
            <a:pPr lvl="2"/>
            <a:r>
              <a:rPr lang="en-US" dirty="0" smtClean="0"/>
              <a:t>Forms a DAG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ibc</a:t>
            </a:r>
            <a:r>
              <a:rPr lang="en-US" dirty="0" smtClean="0"/>
              <a:t> support</a:t>
            </a:r>
            <a:endParaRPr lang="en-US" dirty="0"/>
          </a:p>
          <a:p>
            <a:pPr lvl="1"/>
            <a:r>
              <a:rPr lang="en-US" dirty="0" smtClean="0"/>
              <a:t>DIR </a:t>
            </a:r>
            <a:r>
              <a:rPr lang="en-US" dirty="0"/>
              <a:t>* </a:t>
            </a:r>
            <a:r>
              <a:rPr lang="en-US" dirty="0" err="1"/>
              <a:t>opendir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dirname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dirent</a:t>
            </a:r>
            <a:r>
              <a:rPr lang="en-US" dirty="0"/>
              <a:t> * </a:t>
            </a:r>
            <a:r>
              <a:rPr lang="en-US" dirty="0" err="1"/>
              <a:t>readdir</a:t>
            </a:r>
            <a:r>
              <a:rPr lang="en-US" dirty="0"/>
              <a:t> (DIR *</a:t>
            </a:r>
            <a:r>
              <a:rPr lang="en-US" dirty="0" err="1"/>
              <a:t>dirstream</a:t>
            </a:r>
            <a:r>
              <a:rPr lang="en-US" dirty="0" smtClean="0"/>
              <a:t>)</a:t>
            </a:r>
          </a:p>
          <a:p>
            <a:pPr lvl="1"/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readdir_r</a:t>
            </a:r>
            <a:r>
              <a:rPr lang="en-US" sz="2200" dirty="0"/>
              <a:t> (DIR *</a:t>
            </a:r>
            <a:r>
              <a:rPr lang="en-US" sz="2200" dirty="0" err="1"/>
              <a:t>dirstream</a:t>
            </a:r>
            <a:r>
              <a:rPr lang="en-US" sz="2200" dirty="0"/>
              <a:t>, </a:t>
            </a:r>
            <a:r>
              <a:rPr lang="en-US" sz="2200" dirty="0" err="1"/>
              <a:t>struct</a:t>
            </a:r>
            <a:r>
              <a:rPr lang="en-US" sz="2200" dirty="0"/>
              <a:t> </a:t>
            </a:r>
            <a:r>
              <a:rPr lang="en-US" sz="2200" dirty="0" err="1"/>
              <a:t>dirent</a:t>
            </a:r>
            <a:r>
              <a:rPr lang="en-US" sz="2200" dirty="0"/>
              <a:t> *entry, </a:t>
            </a:r>
            <a:r>
              <a:rPr lang="en-US" sz="2200" dirty="0" err="1"/>
              <a:t>struct</a:t>
            </a:r>
            <a:r>
              <a:rPr lang="en-US" sz="2200" dirty="0"/>
              <a:t> </a:t>
            </a:r>
            <a:r>
              <a:rPr lang="en-US" sz="2200" dirty="0" err="1"/>
              <a:t>dirent</a:t>
            </a:r>
            <a:r>
              <a:rPr lang="en-US" sz="2200" dirty="0"/>
              <a:t> **result)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38543" y="4248383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7167758" y="2058495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7722490" y="32182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257592" y="32182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80886" y="1664316"/>
            <a:ext cx="56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27776" y="2848911"/>
            <a:ext cx="117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26770" y="4962735"/>
            <a:ext cx="157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/lib4.3/foo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51591" y="2189888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38543" y="3554027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496236" y="2488281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6721" y="2863510"/>
            <a:ext cx="88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50393" y="3706427"/>
            <a:ext cx="1477383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84125" y="4444079"/>
            <a:ext cx="128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/lib/foo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1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a file be deleted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reference count of links to the file.</a:t>
            </a:r>
          </a:p>
          <a:p>
            <a:r>
              <a:rPr lang="en-US" dirty="0" smtClean="0"/>
              <a:t>Delete after the last reference is gone.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86613" y="5116146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6915828" y="2926258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7470560" y="4086006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005662" y="4086006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28956" y="2532079"/>
            <a:ext cx="56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75846" y="3716674"/>
            <a:ext cx="117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74840" y="5830498"/>
            <a:ext cx="157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/lib4.3/foo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99661" y="3057651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86613" y="4421790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44306" y="3356044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4791" y="3731273"/>
            <a:ext cx="88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98463" y="4574190"/>
            <a:ext cx="1477383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32195" y="5311842"/>
            <a:ext cx="128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/lib/foo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4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link</a:t>
            </a:r>
          </a:p>
          <a:p>
            <a:pPr lvl="1"/>
            <a:r>
              <a:rPr lang="en-US" dirty="0" smtClean="0"/>
              <a:t>Sets another directory entry to contain the file number for the file</a:t>
            </a:r>
          </a:p>
          <a:p>
            <a:pPr lvl="1"/>
            <a:r>
              <a:rPr lang="en-US" dirty="0" smtClean="0"/>
              <a:t>Creates another name (path) for the file</a:t>
            </a:r>
          </a:p>
          <a:p>
            <a:pPr lvl="1"/>
            <a:r>
              <a:rPr lang="en-US" dirty="0" smtClean="0"/>
              <a:t>Each is “first class”</a:t>
            </a:r>
          </a:p>
          <a:p>
            <a:r>
              <a:rPr lang="en-US" dirty="0" smtClean="0"/>
              <a:t>Soft link or Symbolic Link</a:t>
            </a:r>
          </a:p>
          <a:p>
            <a:pPr lvl="1"/>
            <a:r>
              <a:rPr lang="en-US" dirty="0" smtClean="0"/>
              <a:t>Directory entry contains the name of the file</a:t>
            </a:r>
          </a:p>
          <a:p>
            <a:pPr lvl="1"/>
            <a:r>
              <a:rPr lang="en-US" dirty="0" smtClean="0"/>
              <a:t>Map one name to another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0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B-Trees</a:t>
            </a:r>
            <a:endParaRPr lang="en-US" dirty="0"/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8913" b="-18913"/>
          <a:stretch>
            <a:fillRect/>
          </a:stretch>
        </p:blipFill>
        <p:spPr>
          <a:xfrm>
            <a:off x="-4896" y="1078082"/>
            <a:ext cx="9178974" cy="504808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Contiguous arrays</a:t>
            </a:r>
          </a:p>
          <a:p>
            <a:pPr lvl="1"/>
            <a:r>
              <a:rPr lang="en-US" dirty="0" smtClean="0"/>
              <a:t>FAT, </a:t>
            </a:r>
            <a:r>
              <a:rPr lang="en-US" dirty="0" err="1" smtClean="0"/>
              <a:t>inode</a:t>
            </a:r>
            <a:r>
              <a:rPr lang="en-US" dirty="0" smtClean="0"/>
              <a:t> tables, disk blocks, … , page tables, …</a:t>
            </a:r>
          </a:p>
          <a:p>
            <a:pPr lvl="1"/>
            <a:r>
              <a:rPr lang="en-US" dirty="0" smtClean="0"/>
              <a:t>Direct index (constant time access), linear search</a:t>
            </a:r>
          </a:p>
          <a:p>
            <a:pPr lvl="1"/>
            <a:r>
              <a:rPr lang="en-US" dirty="0" smtClean="0"/>
              <a:t>Compact, easy to grow – up to a limit</a:t>
            </a:r>
          </a:p>
          <a:p>
            <a:r>
              <a:rPr lang="en-US" dirty="0" smtClean="0"/>
              <a:t>Linked lists</a:t>
            </a:r>
          </a:p>
          <a:p>
            <a:pPr lvl="1"/>
            <a:r>
              <a:rPr lang="en-US" dirty="0" smtClean="0"/>
              <a:t>Simple, Relatively compact</a:t>
            </a:r>
          </a:p>
          <a:p>
            <a:pPr lvl="1"/>
            <a:r>
              <a:rPr lang="en-US" dirty="0" smtClean="0"/>
              <a:t>Linear time index or search =&gt; good for few</a:t>
            </a:r>
          </a:p>
          <a:p>
            <a:r>
              <a:rPr lang="en-US" dirty="0" smtClean="0"/>
              <a:t>Tree-like structures (tree, b-tree, …, </a:t>
            </a:r>
            <a:r>
              <a:rPr lang="en-US" dirty="0" err="1" smtClean="0"/>
              <a:t>inode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Directories, …   , Multi-level page tables</a:t>
            </a:r>
          </a:p>
          <a:p>
            <a:pPr lvl="1"/>
            <a:r>
              <a:rPr lang="en-US" dirty="0" smtClean="0"/>
              <a:t>Complex, Multiple Pointers (but mix in direct)</a:t>
            </a:r>
          </a:p>
          <a:p>
            <a:pPr lvl="1"/>
            <a:r>
              <a:rPr lang="en-US" dirty="0" smtClean="0"/>
              <a:t>Log time index or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length extents</a:t>
            </a:r>
          </a:p>
          <a:p>
            <a:pPr lvl="1"/>
            <a:r>
              <a:rPr lang="en-US" dirty="0" smtClean="0"/>
              <a:t>Rather than fixed blocks</a:t>
            </a:r>
          </a:p>
          <a:p>
            <a:r>
              <a:rPr lang="en-US" dirty="0" smtClean="0"/>
              <a:t>Everything (almost) is a sequence of &lt;</a:t>
            </a:r>
            <a:r>
              <a:rPr lang="en-US" dirty="0" err="1" smtClean="0"/>
              <a:t>attribute:value</a:t>
            </a:r>
            <a:r>
              <a:rPr lang="en-US" dirty="0" smtClean="0"/>
              <a:t>&gt; pairs</a:t>
            </a:r>
          </a:p>
          <a:p>
            <a:pPr lvl="1"/>
            <a:r>
              <a:rPr lang="en-US" dirty="0" smtClean="0"/>
              <a:t>Meta-data and data</a:t>
            </a:r>
          </a:p>
          <a:p>
            <a:r>
              <a:rPr lang="en-US" dirty="0" smtClean="0"/>
              <a:t>Mix direct and indirect freely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0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8486</TotalTime>
  <Words>1964</Words>
  <Application>Microsoft Macintosh PowerPoint</Application>
  <PresentationFormat>On-screen Show (4:3)</PresentationFormat>
  <Paragraphs>379</Paragraphs>
  <Slides>32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cs162-fa14</vt:lpstr>
      <vt:lpstr>File System Design: advanced topics</vt:lpstr>
      <vt:lpstr>Big Thought-provoking Questions</vt:lpstr>
      <vt:lpstr>Recall: Components of a File System</vt:lpstr>
      <vt:lpstr>Recall: directories</vt:lpstr>
      <vt:lpstr>When can a file be deleted ?</vt:lpstr>
      <vt:lpstr>Links</vt:lpstr>
      <vt:lpstr>Large Directories: B-Trees</vt:lpstr>
      <vt:lpstr>Data Structure Trade-offs</vt:lpstr>
      <vt:lpstr>NTFS</vt:lpstr>
      <vt:lpstr>NTFS</vt:lpstr>
      <vt:lpstr>NTFS Small File</vt:lpstr>
      <vt:lpstr>NTFS Medium File</vt:lpstr>
      <vt:lpstr>NTFS Multiple Indirect Blocks</vt:lpstr>
      <vt:lpstr>PowerPoint Presentation</vt:lpstr>
      <vt:lpstr>Quizzie: File Systems</vt:lpstr>
      <vt:lpstr>Quizzie: File Systems</vt:lpstr>
      <vt:lpstr>Towards Copy-on-Write</vt:lpstr>
      <vt:lpstr>Emulating COW @ user level </vt:lpstr>
      <vt:lpstr>Creating a New Version</vt:lpstr>
      <vt:lpstr>Creating a New Version</vt:lpstr>
      <vt:lpstr>ZFS</vt:lpstr>
      <vt:lpstr>PowerPoint Presentation</vt:lpstr>
      <vt:lpstr>In-Memory File System Structures</vt:lpstr>
      <vt:lpstr>In-Memory File System Structures</vt:lpstr>
      <vt:lpstr>Memory Mapped Files</vt:lpstr>
      <vt:lpstr>Recall: Who does what when ?</vt:lpstr>
      <vt:lpstr>Using Paging to mmap files</vt:lpstr>
      <vt:lpstr>mmap system call</vt:lpstr>
      <vt:lpstr>An example</vt:lpstr>
      <vt:lpstr>Sharing through Mapped Files</vt:lpstr>
      <vt:lpstr>File System Summary (1/2)</vt:lpstr>
      <vt:lpstr>File System Summary (2/2)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295</cp:revision>
  <dcterms:created xsi:type="dcterms:W3CDTF">2014-09-03T19:24:22Z</dcterms:created>
  <dcterms:modified xsi:type="dcterms:W3CDTF">2014-10-29T19:18:22Z</dcterms:modified>
</cp:coreProperties>
</file>