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5" r:id="rId3"/>
    <p:sldId id="366" r:id="rId4"/>
    <p:sldId id="384" r:id="rId5"/>
    <p:sldId id="361" r:id="rId6"/>
    <p:sldId id="362" r:id="rId7"/>
    <p:sldId id="378" r:id="rId8"/>
    <p:sldId id="380" r:id="rId9"/>
    <p:sldId id="381" r:id="rId10"/>
    <p:sldId id="379" r:id="rId11"/>
    <p:sldId id="383" r:id="rId12"/>
    <p:sldId id="382" r:id="rId13"/>
    <p:sldId id="396" r:id="rId14"/>
    <p:sldId id="385" r:id="rId15"/>
    <p:sldId id="387" r:id="rId16"/>
    <p:sldId id="386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52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Memory Mapped Files &amp; Transactions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26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October 27, 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14.1 </a:t>
            </a:r>
          </a:p>
          <a:p>
            <a:r>
              <a:rPr lang="en-US" dirty="0" smtClean="0"/>
              <a:t>HW</a:t>
            </a:r>
            <a:r>
              <a:rPr lang="en-US" dirty="0"/>
              <a:t> </a:t>
            </a:r>
            <a:r>
              <a:rPr lang="en-US" dirty="0" smtClean="0"/>
              <a:t>5 out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final 11/07</a:t>
            </a:r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map</a:t>
            </a:r>
            <a:r>
              <a:rPr lang="en-US" dirty="0" smtClean="0"/>
              <a:t>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50" y="4442327"/>
            <a:ext cx="8340450" cy="204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May map a specific region or let the system find one for you</a:t>
            </a:r>
          </a:p>
          <a:p>
            <a:pPr lvl="1"/>
            <a:r>
              <a:rPr lang="en-US" dirty="0" smtClean="0"/>
              <a:t>Tricky to know where the holes are</a:t>
            </a:r>
          </a:p>
          <a:p>
            <a:r>
              <a:rPr lang="en-US" dirty="0" smtClean="0"/>
              <a:t>Used both for manipulating files and for sharing between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69" y="914400"/>
            <a:ext cx="6985000" cy="35052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52423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321" y="1054731"/>
            <a:ext cx="8910000" cy="504753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#include &lt;sys/</a:t>
            </a:r>
            <a:r>
              <a:rPr lang="en-US" sz="1400" dirty="0" err="1">
                <a:latin typeface="Courier"/>
                <a:cs typeface="Courier"/>
              </a:rPr>
              <a:t>mman.h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something = 162;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void *</a:t>
            </a:r>
            <a:r>
              <a:rPr lang="en-US" sz="1400" dirty="0" err="1">
                <a:latin typeface="Courier"/>
                <a:cs typeface="Courier"/>
              </a:rPr>
              <a:t>sadddr</a:t>
            </a:r>
            <a:r>
              <a:rPr lang="en-US" sz="1400" dirty="0">
                <a:latin typeface="Courier"/>
                <a:cs typeface="Courier"/>
              </a:rPr>
              <a:t> = 0;</a:t>
            </a:r>
          </a:p>
          <a:p>
            <a:r>
              <a:rPr lang="en-US" sz="1400" dirty="0">
                <a:latin typeface="Courier"/>
                <a:cs typeface="Courier"/>
              </a:rPr>
              <a:t>  something++;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("Data  at: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&amp;something);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("Heap at 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(1));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("Stack at: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&amp;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(0, 10000, </a:t>
            </a:r>
            <a:r>
              <a:rPr lang="en-US" sz="1400" dirty="0" smtClean="0">
                <a:latin typeface="Courier"/>
                <a:cs typeface="Courier"/>
              </a:rPr>
              <a:t>PROT_READ|PROT_WRITE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MAP_FILE|MAP_SHARED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infile</a:t>
            </a:r>
            <a:r>
              <a:rPr lang="en-US" sz="1400" dirty="0">
                <a:latin typeface="Courier"/>
                <a:cs typeface="Courier"/>
              </a:rPr>
              <a:t>, 0);</a:t>
            </a:r>
          </a:p>
          <a:p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 == MAP_FAILED) {</a:t>
            </a:r>
            <a:r>
              <a:rPr lang="en-US" sz="1400" dirty="0" err="1">
                <a:latin typeface="Courier"/>
                <a:cs typeface="Courier"/>
              </a:rPr>
              <a:t>perror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 failed"); exit(1);}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 at 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puts(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strcpy</a:t>
            </a:r>
            <a:r>
              <a:rPr lang="en-US" sz="1400" dirty="0">
                <a:latin typeface="Courier"/>
                <a:cs typeface="Courier"/>
              </a:rPr>
              <a:t>(mfile+20,"Let's write over it")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close(</a:t>
            </a:r>
            <a:r>
              <a:rPr lang="en-US" sz="1400" dirty="0" err="1">
                <a:latin typeface="Courier"/>
                <a:cs typeface="Courier"/>
              </a:rPr>
              <a:t>infile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return 0;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61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</a:rPr>
              <a:t>Sharing through Mapped Files</a:t>
            </a:r>
            <a:endParaRPr lang="en-US" dirty="0">
              <a:latin typeface="Helvetica" charset="0"/>
            </a:endParaRPr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886200" y="1104606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962400" y="1714206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962400" y="2387936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114800" y="2540336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267200" y="2692736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3588" y="2408000"/>
            <a:ext cx="55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File</a:t>
            </a:r>
            <a:endParaRPr lang="en-US" sz="20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6461451" y="1371600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09251" y="1219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71381" y="602144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6566015" y="1524000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1451" y="160020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6566015" y="22098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0549" y="2286000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6566015" y="27432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8426" y="2819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604345" y="474452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14133" y="4820720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7566581" y="482072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528251" y="27432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6347381" y="5488040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575981" y="564044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06715" y="5716640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639314" y="1326458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7114" y="1174058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49244" y="5976298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 bwMode="auto">
          <a:xfrm>
            <a:off x="743878" y="1478858"/>
            <a:ext cx="11430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9314" y="1555058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743878" y="216465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98412" y="2240858"/>
            <a:ext cx="63393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743878" y="269805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66289" y="2774258"/>
            <a:ext cx="69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782208" y="469937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91996" y="4775578"/>
            <a:ext cx="7234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1744444" y="4775578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1706114" y="2698058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525244" y="5442898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53844" y="559529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84578" y="5671498"/>
            <a:ext cx="51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 bwMode="auto">
          <a:xfrm>
            <a:off x="743878" y="3409322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43878" y="3613110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743878" y="384022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583673" y="379693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583673" y="4000722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583673" y="4227836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619500" y="4343520"/>
            <a:ext cx="1295400" cy="2156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733800" y="552688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13" y="957126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335184" y="955519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2</a:t>
            </a:r>
            <a:endParaRPr lang="en-US" dirty="0"/>
          </a:p>
        </p:txBody>
      </p:sp>
      <p:cxnSp>
        <p:nvCxnSpPr>
          <p:cNvPr id="9" name="Straight Connector 8"/>
          <p:cNvCxnSpPr>
            <a:stCxn id="107" idx="3"/>
          </p:cNvCxnSpPr>
          <p:nvPr/>
        </p:nvCxnSpPr>
        <p:spPr>
          <a:xfrm>
            <a:off x="1810678" y="3726667"/>
            <a:ext cx="1923122" cy="1800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4800600" y="4114279"/>
            <a:ext cx="1783073" cy="13737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19500" y="3929613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week: guest lectures</a:t>
            </a:r>
          </a:p>
          <a:p>
            <a:pPr lvl="1"/>
            <a:r>
              <a:rPr lang="en-US" dirty="0" smtClean="0"/>
              <a:t>Prof. </a:t>
            </a:r>
            <a:r>
              <a:rPr lang="en-US" dirty="0" err="1" smtClean="0"/>
              <a:t>Stoica</a:t>
            </a:r>
            <a:r>
              <a:rPr lang="en-US" dirty="0" smtClean="0"/>
              <a:t> – </a:t>
            </a:r>
            <a:r>
              <a:rPr lang="en-US" dirty="0" err="1" smtClean="0"/>
              <a:t>kev</a:t>
            </a:r>
            <a:r>
              <a:rPr lang="en-US" dirty="0" smtClean="0"/>
              <a:t>/</a:t>
            </a:r>
            <a:r>
              <a:rPr lang="en-US" dirty="0" err="1" smtClean="0"/>
              <a:t>val</a:t>
            </a:r>
            <a:r>
              <a:rPr lang="en-US" dirty="0" smtClean="0"/>
              <a:t> store</a:t>
            </a:r>
          </a:p>
          <a:p>
            <a:pPr lvl="1"/>
            <a:r>
              <a:rPr lang="en-US" dirty="0" err="1" smtClean="0"/>
              <a:t>Kaifei</a:t>
            </a:r>
            <a:r>
              <a:rPr lang="en-US" dirty="0" smtClean="0"/>
              <a:t> – RPC, </a:t>
            </a:r>
            <a:r>
              <a:rPr lang="en-US" dirty="0" err="1" smtClean="0"/>
              <a:t>Vaishaal</a:t>
            </a:r>
            <a:r>
              <a:rPr lang="en-US" dirty="0" smtClean="0"/>
              <a:t> – NFS</a:t>
            </a:r>
          </a:p>
          <a:p>
            <a:r>
              <a:rPr lang="en-US" dirty="0" smtClean="0"/>
              <a:t>Prof. Culler will not be available for office hours</a:t>
            </a:r>
          </a:p>
          <a:p>
            <a:pPr lvl="1"/>
            <a:r>
              <a:rPr lang="en-US" dirty="0" smtClean="0"/>
              <a:t>This W/</a:t>
            </a:r>
            <a:r>
              <a:rPr lang="en-US" dirty="0" err="1" smtClean="0"/>
              <a:t>Th</a:t>
            </a:r>
            <a:r>
              <a:rPr lang="en-US" dirty="0" smtClean="0"/>
              <a:t> and Next Week</a:t>
            </a:r>
          </a:p>
          <a:p>
            <a:r>
              <a:rPr lang="en-US" dirty="0" smtClean="0"/>
              <a:t>Midterm II on 11/14 6-7:30 </a:t>
            </a:r>
            <a:r>
              <a:rPr lang="en-US" dirty="0" err="1" smtClean="0"/>
              <a:t>Pimintel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0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make a storage system more reliable than the physical devices that it is built out of?</a:t>
            </a:r>
          </a:p>
          <a:p>
            <a:pPr lvl="1"/>
            <a:r>
              <a:rPr lang="en-US" dirty="0" smtClean="0"/>
              <a:t>Disks fail</a:t>
            </a:r>
          </a:p>
          <a:p>
            <a:pPr lvl="1"/>
            <a:r>
              <a:rPr lang="en-US" dirty="0" smtClean="0"/>
              <a:t>SSDs wear out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Redundancy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Replicated Storage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write each data block to disks on 100 machines spread around the planet.</a:t>
            </a:r>
          </a:p>
          <a:p>
            <a:r>
              <a:rPr lang="en-US" dirty="0" smtClean="0"/>
              <a:t>Are we likely to be able to read the data even if disk(s) crash?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644211" y="332138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644211" y="413730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644211" y="584424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216732" y="3321380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3483224" y="3492738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10099" y="351715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107674" y="356709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164543" y="362397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280355" y="333012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system is </a:t>
            </a:r>
            <a:r>
              <a:rPr lang="en-US" i="1" dirty="0" smtClean="0"/>
              <a:t>reliable</a:t>
            </a:r>
            <a:r>
              <a:rPr lang="en-US" dirty="0" smtClean="0"/>
              <a:t> if it performs its intended function.</a:t>
            </a:r>
          </a:p>
          <a:p>
            <a:r>
              <a:rPr lang="en-US" dirty="0" smtClean="0"/>
              <a:t>A system is </a:t>
            </a:r>
            <a:r>
              <a:rPr lang="en-US" i="1" dirty="0" smtClean="0"/>
              <a:t>available</a:t>
            </a:r>
            <a:r>
              <a:rPr lang="en-US" dirty="0" smtClean="0"/>
              <a:t> if it currently can respond to a request.</a:t>
            </a:r>
          </a:p>
          <a:p>
            <a:endParaRPr lang="en-US" dirty="0"/>
          </a:p>
          <a:p>
            <a:r>
              <a:rPr lang="en-US" dirty="0" smtClean="0"/>
              <a:t>A storage system’s </a:t>
            </a:r>
            <a:r>
              <a:rPr lang="en-US" i="1" dirty="0" smtClean="0"/>
              <a:t>reliability</a:t>
            </a:r>
            <a:r>
              <a:rPr lang="en-US" dirty="0" smtClean="0"/>
              <a:t> is the probability that it will continue to be reliable for some specified period of time.</a:t>
            </a:r>
          </a:p>
          <a:p>
            <a:r>
              <a:rPr lang="en-US" dirty="0" smtClean="0"/>
              <a:t>Its </a:t>
            </a:r>
            <a:r>
              <a:rPr lang="en-US" i="1" dirty="0" smtClean="0"/>
              <a:t>availability</a:t>
            </a:r>
            <a:r>
              <a:rPr lang="en-US" dirty="0" smtClean="0"/>
              <a:t> is the probability that it will be available at any given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Storage Example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959234"/>
            <a:ext cx="8229600" cy="5215723"/>
          </a:xfrm>
        </p:spPr>
        <p:txBody>
          <a:bodyPr/>
          <a:lstStyle/>
          <a:p>
            <a:r>
              <a:rPr lang="en-US" dirty="0" smtClean="0"/>
              <a:t>Highly reliable</a:t>
            </a:r>
          </a:p>
          <a:p>
            <a:r>
              <a:rPr lang="en-US" dirty="0" smtClean="0"/>
              <a:t>Highly available for reads</a:t>
            </a:r>
          </a:p>
          <a:p>
            <a:r>
              <a:rPr lang="en-US" dirty="0" smtClean="0"/>
              <a:t>Low availability for writes</a:t>
            </a:r>
          </a:p>
          <a:p>
            <a:pPr lvl="1"/>
            <a:r>
              <a:rPr lang="en-US" dirty="0" smtClean="0"/>
              <a:t>Can’t write if any one is not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644211" y="332138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644211" y="413730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644211" y="584424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216732" y="3321380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3483224" y="3492738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10099" y="351715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107674" y="356709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164543" y="362397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280355" y="333012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216732" y="5276744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Interrupted Operation</a:t>
            </a:r>
          </a:p>
          <a:p>
            <a:pPr lvl="1"/>
            <a:r>
              <a:rPr lang="en-US" dirty="0" smtClean="0"/>
              <a:t>Crash or power failure in the middle of a series of related updates may leave stored data in an </a:t>
            </a:r>
            <a:r>
              <a:rPr lang="en-US" i="1" dirty="0" smtClean="0"/>
              <a:t>inconsistent state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.g.: transfer funds from </a:t>
            </a:r>
            <a:r>
              <a:rPr lang="en-US" dirty="0" err="1" smtClean="0"/>
              <a:t>BofA</a:t>
            </a:r>
            <a:r>
              <a:rPr lang="en-US" dirty="0" smtClean="0"/>
              <a:t> to Schwab.  What if transfer is interrupted after withdrawal and before deposit</a:t>
            </a:r>
          </a:p>
          <a:p>
            <a:r>
              <a:rPr lang="en-US" dirty="0" smtClean="0"/>
              <a:t>Loss of stored data</a:t>
            </a:r>
          </a:p>
          <a:p>
            <a:pPr lvl="1"/>
            <a:r>
              <a:rPr lang="en-US" dirty="0" smtClean="0"/>
              <a:t>Failure of non-volatile storage media may cause previously stored data to disappear or be corrupted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Transactions for Atomic Updates</a:t>
            </a:r>
          </a:p>
          <a:p>
            <a:pPr lvl="1"/>
            <a:r>
              <a:rPr lang="en-US" dirty="0" smtClean="0"/>
              <a:t>Ensure that multiple related updates are performed atomically</a:t>
            </a:r>
          </a:p>
          <a:p>
            <a:pPr lvl="1"/>
            <a:r>
              <a:rPr lang="en-US" dirty="0" smtClean="0"/>
              <a:t>i.e., if a crash occurs in the middle, the state of the systems reflects either </a:t>
            </a:r>
            <a:r>
              <a:rPr lang="en-US" i="1" dirty="0" smtClean="0">
                <a:solidFill>
                  <a:srgbClr val="0000FF"/>
                </a:solidFill>
              </a:rPr>
              <a:t>all or none </a:t>
            </a:r>
            <a:r>
              <a:rPr lang="en-US" dirty="0" smtClean="0"/>
              <a:t>of the updates</a:t>
            </a:r>
          </a:p>
          <a:p>
            <a:pPr lvl="1"/>
            <a:r>
              <a:rPr lang="en-US" dirty="0" smtClean="0"/>
              <a:t>Most modern file systems use transactions internally to update the many pieces</a:t>
            </a:r>
          </a:p>
          <a:p>
            <a:pPr lvl="1"/>
            <a:r>
              <a:rPr lang="en-US" dirty="0" smtClean="0"/>
              <a:t>Many applications implement their own transactions</a:t>
            </a:r>
          </a:p>
          <a:p>
            <a:r>
              <a:rPr lang="en-US" dirty="0" smtClean="0"/>
              <a:t>Redundancy for media failures</a:t>
            </a:r>
          </a:p>
          <a:p>
            <a:pPr lvl="1"/>
            <a:r>
              <a:rPr lang="en-US" dirty="0" smtClean="0"/>
              <a:t>Redundant representation (error correcting codes)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E.g., RAID disks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7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File System Summary (1/</a:t>
            </a:r>
            <a:r>
              <a:rPr lang="en-US" dirty="0">
                <a:latin typeface="Helvetica" charset="0"/>
              </a:rPr>
              <a:t>2)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2736"/>
            <a:ext cx="8915400" cy="55866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File System: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Transforms blocks into Files and Directories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Optimize for </a:t>
            </a:r>
            <a:r>
              <a:rPr lang="en-US" dirty="0" smtClean="0">
                <a:latin typeface="Helvetica" charset="0"/>
              </a:rPr>
              <a:t>size, access </a:t>
            </a:r>
            <a:r>
              <a:rPr lang="en-US" dirty="0">
                <a:latin typeface="Helvetica" charset="0"/>
              </a:rPr>
              <a:t>and usage patterns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Maximize sequential access, allow efficient random </a:t>
            </a:r>
            <a:r>
              <a:rPr lang="en-US" dirty="0" smtClean="0">
                <a:latin typeface="Helvetica" charset="0"/>
              </a:rPr>
              <a:t>access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Projects the OS protection and security regime (UGO </a:t>
            </a:r>
            <a:r>
              <a:rPr lang="en-US" dirty="0" err="1" smtClean="0">
                <a:latin typeface="Helvetica" charset="0"/>
              </a:rPr>
              <a:t>vs</a:t>
            </a:r>
            <a:r>
              <a:rPr lang="en-US" dirty="0" smtClean="0">
                <a:latin typeface="Helvetica" charset="0"/>
              </a:rPr>
              <a:t> ACL)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File defined </a:t>
            </a:r>
            <a:r>
              <a:rPr lang="en-US" dirty="0">
                <a:latin typeface="Helvetica" charset="0"/>
              </a:rPr>
              <a:t>by header, called “</a:t>
            </a:r>
            <a:r>
              <a:rPr lang="en-US" altLang="ja-JP" dirty="0" err="1">
                <a:latin typeface="Helvetica" charset="0"/>
              </a:rPr>
              <a:t>inode</a:t>
            </a:r>
            <a:r>
              <a:rPr lang="en-US" dirty="0" smtClean="0">
                <a:latin typeface="Helvetica" charset="0"/>
              </a:rPr>
              <a:t>”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Multilevel </a:t>
            </a:r>
            <a:r>
              <a:rPr lang="en-US" dirty="0">
                <a:latin typeface="Helvetica" charset="0"/>
              </a:rPr>
              <a:t>Indexed Scheme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err="1">
                <a:latin typeface="Helvetica" charset="0"/>
              </a:rPr>
              <a:t>i</a:t>
            </a:r>
            <a:r>
              <a:rPr lang="en-US" dirty="0" err="1" smtClean="0">
                <a:latin typeface="Helvetica" charset="0"/>
              </a:rPr>
              <a:t>node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contains file info, direct pointers to blocks, </a:t>
            </a:r>
            <a:r>
              <a:rPr lang="en-US" dirty="0" smtClean="0">
                <a:latin typeface="Helvetica" charset="0"/>
              </a:rPr>
              <a:t>indirect </a:t>
            </a:r>
            <a:r>
              <a:rPr lang="en-US" dirty="0">
                <a:latin typeface="Helvetica" charset="0"/>
              </a:rPr>
              <a:t>blocks, doubly indirect, etc.</a:t>
            </a:r>
            <a:r>
              <a:rPr lang="en-US" dirty="0" smtClean="0">
                <a:latin typeface="Helvetica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NTFS uses variable extents, rather than fixed blocks, and tiny files data is in the header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4.2 BSD Multilevel index files</a:t>
            </a:r>
          </a:p>
          <a:p>
            <a:pPr lvl="1">
              <a:spcBef>
                <a:spcPct val="5000"/>
              </a:spcBef>
            </a:pP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contains pointers to actual blocks, indirect blocks, double indirect blocks, etc. 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Optimizations for sequential access: start new files in open ranges of free blocks, rotational Optimization</a:t>
            </a:r>
          </a:p>
          <a:p>
            <a:pPr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endParaRPr lang="en-US" dirty="0">
              <a:latin typeface="Helvetica" charset="0"/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1"/>
            <a:ext cx="8229600" cy="556563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Closely related to critical sections in manipulating shared data structures</a:t>
            </a:r>
          </a:p>
          <a:p>
            <a:r>
              <a:rPr lang="en-US" dirty="0" smtClean="0"/>
              <a:t>Extend concept of atomic update from memory to stable storage</a:t>
            </a:r>
          </a:p>
          <a:p>
            <a:pPr lvl="1"/>
            <a:r>
              <a:rPr lang="en-US" dirty="0" smtClean="0"/>
              <a:t>Atomically update multiple persistent data structures</a:t>
            </a:r>
          </a:p>
          <a:p>
            <a:r>
              <a:rPr lang="en-US" dirty="0" smtClean="0"/>
              <a:t>Like flags for threads, many ad hoc approaches</a:t>
            </a:r>
          </a:p>
          <a:p>
            <a:pPr lvl="1"/>
            <a:r>
              <a:rPr lang="en-US" dirty="0" smtClean="0"/>
              <a:t>FFS carefully ordered the sequence of updates so that if a crash occurred while manipulating directory or </a:t>
            </a:r>
            <a:r>
              <a:rPr lang="en-US" dirty="0" err="1" smtClean="0"/>
              <a:t>inodes</a:t>
            </a:r>
            <a:r>
              <a:rPr lang="en-US" dirty="0" smtClean="0"/>
              <a:t> the disk scan on reboot would detect and recover the error, -- </a:t>
            </a:r>
            <a:r>
              <a:rPr lang="en-US" dirty="0" err="1" smtClean="0"/>
              <a:t>fsck</a:t>
            </a:r>
            <a:endParaRPr lang="en-US" dirty="0" smtClean="0"/>
          </a:p>
          <a:p>
            <a:pPr lvl="1"/>
            <a:r>
              <a:rPr lang="en-US" dirty="0" smtClean="0"/>
              <a:t>Applications use temporary files and rename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32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Helvetica" charset="0"/>
                <a:ea typeface="MS PGothic" charset="0"/>
              </a:rPr>
              <a:t>Key concept: Transaction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2057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Helvetica" charset="0"/>
                <a:ea typeface="MS PGothic" charset="0"/>
              </a:rPr>
              <a:t>An </a:t>
            </a:r>
            <a:r>
              <a:rPr lang="en-US" dirty="0">
                <a:solidFill>
                  <a:srgbClr val="FC0128"/>
                </a:solidFill>
                <a:latin typeface="Helvetica" charset="0"/>
                <a:ea typeface="MS PGothic" charset="0"/>
              </a:rPr>
              <a:t>atomic sequence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of </a:t>
            </a:r>
            <a:r>
              <a:rPr lang="en-US" dirty="0">
                <a:latin typeface="Helvetica" charset="0"/>
                <a:ea typeface="MS PGothic" charset="0"/>
              </a:rPr>
              <a:t>actions (reads/writes</a:t>
            </a:r>
            <a:r>
              <a:rPr lang="en-US" dirty="0" smtClean="0">
                <a:latin typeface="Helvetica" charset="0"/>
                <a:ea typeface="MS PGothic" charset="0"/>
              </a:rPr>
              <a:t>) on a storage system (or database)</a:t>
            </a:r>
            <a:endParaRPr lang="en-US" dirty="0">
              <a:latin typeface="Helvetica" charset="0"/>
              <a:ea typeface="MS PGothic" charset="0"/>
            </a:endParaRPr>
          </a:p>
          <a:p>
            <a:pPr eaLnBrk="1" hangingPunct="1"/>
            <a:r>
              <a:rPr lang="en-US" dirty="0" smtClean="0">
                <a:latin typeface="Helvetica" charset="0"/>
                <a:ea typeface="MS PGothic" charset="0"/>
              </a:rPr>
              <a:t>That takes it </a:t>
            </a:r>
            <a:r>
              <a:rPr lang="en-US" dirty="0">
                <a:latin typeface="Helvetica" charset="0"/>
                <a:ea typeface="MS PGothic" charset="0"/>
              </a:rPr>
              <a:t>from one </a:t>
            </a:r>
            <a:r>
              <a:rPr lang="en-US" dirty="0">
                <a:solidFill>
                  <a:srgbClr val="FC0128"/>
                </a:solidFill>
                <a:latin typeface="Helvetica" charset="0"/>
                <a:ea typeface="MS PGothic" charset="0"/>
              </a:rPr>
              <a:t>consistent state</a:t>
            </a:r>
            <a:r>
              <a:rPr lang="en-US" dirty="0">
                <a:latin typeface="Helvetica" charset="0"/>
                <a:ea typeface="MS PGothic" charset="0"/>
              </a:rPr>
              <a:t> to another</a:t>
            </a:r>
          </a:p>
        </p:txBody>
      </p:sp>
      <p:sp>
        <p:nvSpPr>
          <p:cNvPr id="38915" name="AutoShape 4"/>
          <p:cNvSpPr>
            <a:spLocks noChangeArrowheads="1"/>
          </p:cNvSpPr>
          <p:nvPr/>
        </p:nvSpPr>
        <p:spPr bwMode="auto">
          <a:xfrm>
            <a:off x="609600" y="3471387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Helvetica" charset="0"/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762000" y="3788887"/>
            <a:ext cx="2579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</a:rPr>
              <a:t>consistent state 1</a:t>
            </a:r>
            <a:endParaRPr lang="en-US" b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38917" name="AutoShape 6"/>
          <p:cNvSpPr>
            <a:spLocks noChangeArrowheads="1"/>
          </p:cNvSpPr>
          <p:nvPr/>
        </p:nvSpPr>
        <p:spPr bwMode="auto">
          <a:xfrm>
            <a:off x="5638800" y="3471387"/>
            <a:ext cx="28194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Helvetica" charset="0"/>
            </a:endParaRP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5791200" y="3788887"/>
            <a:ext cx="2579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</a:rPr>
              <a:t>consistent state 2</a:t>
            </a:r>
            <a:endParaRPr lang="en-US" b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3429000" y="4004787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3657600" y="3492025"/>
            <a:ext cx="1690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FF0000"/>
                </a:solidFill>
                <a:latin typeface="Helvetica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0516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Begin</a:t>
            </a:r>
            <a:r>
              <a:rPr lang="en-US" dirty="0" smtClean="0"/>
              <a:t> a transaction – get transaction id</a:t>
            </a:r>
          </a:p>
          <a:p>
            <a:r>
              <a:rPr lang="en-US" dirty="0" smtClean="0"/>
              <a:t>Do a bunch of updates</a:t>
            </a:r>
          </a:p>
          <a:p>
            <a:pPr lvl="1"/>
            <a:r>
              <a:rPr lang="en-US" dirty="0" smtClean="0"/>
              <a:t>If any fail along the way, </a:t>
            </a:r>
            <a:r>
              <a:rPr lang="en-US" dirty="0" smtClean="0">
                <a:solidFill>
                  <a:srgbClr val="0000FF"/>
                </a:solidFill>
              </a:rPr>
              <a:t>roll-back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Commit</a:t>
            </a:r>
            <a:r>
              <a:rPr lang="en-US" dirty="0" smtClean="0"/>
              <a:t> the transaction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838200"/>
          </a:xfrm>
        </p:spPr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branches SET balance = balance - 100.00 WHERE name = (SELECT </a:t>
            </a:r>
            <a:r>
              <a:rPr lang="en-US" sz="2000" dirty="0" err="1">
                <a:latin typeface="Courier" charset="0"/>
                <a:ea typeface="MS PGothic" charset="0"/>
              </a:rPr>
              <a:t>branch_name</a:t>
            </a:r>
            <a:r>
              <a:rPr lang="en-US" sz="2000" dirty="0">
                <a:latin typeface="Courier" charset="0"/>
                <a:ea typeface="MS PGothic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branches SET balance = balance + 100.00 WHERE name = (SELECT </a:t>
            </a:r>
            <a:r>
              <a:rPr lang="en-US" sz="2000" dirty="0" err="1">
                <a:latin typeface="Courier" charset="0"/>
                <a:ea typeface="MS PGothic" charset="0"/>
              </a:rPr>
              <a:t>branch_name</a:t>
            </a:r>
            <a:r>
              <a:rPr lang="en-US" sz="2000" dirty="0">
                <a:latin typeface="Courier" charset="0"/>
                <a:ea typeface="MS PGothic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889000"/>
            <a:ext cx="420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" charset="0"/>
              </a:rPr>
              <a:t>BEGIN;    --BEGIN TRANSACTION</a:t>
            </a:r>
            <a:endParaRPr lang="en-US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253038"/>
            <a:ext cx="3509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" charset="0"/>
              </a:rPr>
              <a:t>COMMIT;    --COMMIT WORK</a:t>
            </a:r>
            <a:endParaRPr lang="en-US" b="1" dirty="0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685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</a:rPr>
              <a:t>Transfer $100 from Alice</a:t>
            </a:r>
            <a:r>
              <a:rPr lang="ja-JP" altLang="en-US" b="0">
                <a:latin typeface="Helvetica" charset="0"/>
              </a:rPr>
              <a:t>’</a:t>
            </a:r>
            <a:r>
              <a:rPr lang="en-US" altLang="ja-JP" b="0">
                <a:latin typeface="Helvetica" charset="0"/>
              </a:rPr>
              <a:t>s account to Bob’s account</a:t>
            </a:r>
            <a:endParaRPr lang="en-US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0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MS PGothic" charset="0"/>
              </a:rPr>
              <a:t>The ACID properties of Transactions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28600" y="1117600"/>
            <a:ext cx="86868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Atomicity: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all actions in the transaction happen, or none happen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Consistency: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ahoma" charset="0"/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Isolation: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execution of one transaction is isolated from that of all others; no problems from concurrency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Durability: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if a transaction commits, its effects persist despite crashes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 System Summary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(2/2)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/>
          </a:bodyPr>
          <a:lstStyle/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Naming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: act of translating from user-visible names to actual system resources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Directories used for naming for local file 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systems</a:t>
            </a:r>
          </a:p>
          <a:p>
            <a:pPr lvl="1"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Linked or tree structure stored in files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 layout driven by </a:t>
            </a:r>
            <a:r>
              <a:rPr lang="en-US" dirty="0" err="1" smtClean="0">
                <a:latin typeface="Helvetica" pitchFamily="-83" charset="0"/>
                <a:ea typeface="ＭＳ Ｐゴシック" pitchFamily="-83" charset="-128"/>
              </a:rPr>
              <a:t>freespace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 management</a:t>
            </a:r>
          </a:p>
          <a:p>
            <a:pPr lvl="1"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Integrate </a:t>
            </a:r>
            <a:r>
              <a:rPr lang="en-US" dirty="0" err="1" smtClean="0">
                <a:latin typeface="Helvetica" pitchFamily="-83" charset="0"/>
                <a:ea typeface="ＭＳ Ｐゴシック" pitchFamily="-83" charset="-128"/>
              </a:rPr>
              <a:t>freespace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, </a:t>
            </a:r>
            <a:r>
              <a:rPr lang="en-US" dirty="0" err="1" smtClean="0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 table, file blocks and directories into block group</a:t>
            </a:r>
          </a:p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Copy-on-write creates new (better positioned) version of file upon burst of writes</a:t>
            </a:r>
          </a:p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Deep interactions between memory management, file system, and sharing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marL="0" indent="0">
              <a:spcBef>
                <a:spcPct val="5000"/>
              </a:spcBef>
              <a:buNone/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Distant Concepts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we use files for </a:t>
            </a:r>
            <a:r>
              <a:rPr lang="en-US" dirty="0" err="1" smtClean="0"/>
              <a:t>interprocess</a:t>
            </a:r>
            <a:r>
              <a:rPr lang="en-US" dirty="0" smtClean="0"/>
              <a:t> communication?</a:t>
            </a:r>
          </a:p>
          <a:p>
            <a:pPr lvl="1"/>
            <a:r>
              <a:rPr lang="en-US" dirty="0" smtClean="0"/>
              <a:t>Yes, but want flock, in addition to </a:t>
            </a:r>
            <a:r>
              <a:rPr lang="en-US" dirty="0" err="1" smtClean="0"/>
              <a:t>fflush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we use the file namespace, operations, etc. at the performance of memory?</a:t>
            </a:r>
          </a:p>
          <a:p>
            <a:pPr lvl="1"/>
            <a:r>
              <a:rPr lang="en-US" dirty="0" smtClean="0"/>
              <a:t>Without the durability</a:t>
            </a:r>
          </a:p>
          <a:p>
            <a:r>
              <a:rPr lang="en-US" dirty="0" smtClean="0"/>
              <a:t>Can we use the virtual memory machinery to access files with load/store instructions?</a:t>
            </a:r>
          </a:p>
          <a:p>
            <a:pPr lvl="1"/>
            <a:r>
              <a:rPr lang="en-US" dirty="0" smtClean="0"/>
              <a:t>Map files into the virtual address space</a:t>
            </a:r>
          </a:p>
          <a:p>
            <a:pPr lvl="1"/>
            <a:r>
              <a:rPr lang="en-US" dirty="0" smtClean="0"/>
              <a:t>Controlled sharing between processes by using file for rendezvous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981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Open system call: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Resolves file name, finds file control block (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Makes entries in per-process and system-wide tables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Returns index (called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file handle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 in open-file table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/>
          <a:srcRect l="4422" t="1373" r="3906" b="58607"/>
          <a:stretch>
            <a:fillRect/>
          </a:stretch>
        </p:blipFill>
        <p:spPr bwMode="auto">
          <a:xfrm>
            <a:off x="389021" y="1295400"/>
            <a:ext cx="8373979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In-Memory File System Structures</a:t>
            </a:r>
            <a:endParaRPr lang="en-US" sz="180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44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Read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/write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Use file handle to locate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In-Memory File System Structures</a:t>
            </a:r>
            <a:endParaRPr lang="en-US" sz="1800">
              <a:latin typeface="Helvetica" pitchFamily="-83" charset="0"/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381000" y="1295399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I/O involves explicit transfers between buffers in process address space to regions of a file</a:t>
            </a:r>
          </a:p>
          <a:p>
            <a:pPr lvl="1"/>
            <a:r>
              <a:rPr lang="en-US" dirty="0" smtClean="0"/>
              <a:t>This involves multiple copies into caches in memory, plus system calls</a:t>
            </a:r>
          </a:p>
          <a:p>
            <a:r>
              <a:rPr lang="en-US" dirty="0" smtClean="0"/>
              <a:t>What if we could “map” the file directly into an empty region of our address space</a:t>
            </a:r>
          </a:p>
          <a:p>
            <a:pPr lvl="1"/>
            <a:r>
              <a:rPr lang="en-US" dirty="0" smtClean="0"/>
              <a:t>Implicitly “page it in” when we read it</a:t>
            </a:r>
          </a:p>
          <a:p>
            <a:pPr lvl="1"/>
            <a:r>
              <a:rPr lang="en-US" dirty="0" smtClean="0"/>
              <a:t>Write it and “eventually” page it out</a:t>
            </a:r>
          </a:p>
          <a:p>
            <a:r>
              <a:rPr lang="en-US" dirty="0" smtClean="0"/>
              <a:t>Executable file is treated this way when we exec the process 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</a:rPr>
              <a:t>Recall: Who </a:t>
            </a:r>
            <a:r>
              <a:rPr lang="en-US" dirty="0">
                <a:latin typeface="Helvetica" charset="0"/>
              </a:rPr>
              <a:t>does what when ?</a:t>
            </a: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73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>
                <a:latin typeface="Helvetica" charset="0"/>
                <a:cs typeface="Helvetica" charset="0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05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PT</a:t>
            </a: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Straight Connector 15"/>
          <p:cNvCxnSpPr>
            <a:cxnSpLocks noChangeShapeType="1"/>
          </p:cNvCxnSpPr>
          <p:nvPr/>
        </p:nvCxnSpPr>
        <p:spPr bwMode="auto">
          <a:xfrm>
            <a:off x="4724400" y="2667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Straight Connector 17"/>
          <p:cNvCxnSpPr>
            <a:cxnSpLocks noChangeShapeType="1"/>
          </p:cNvCxnSpPr>
          <p:nvPr/>
        </p:nvCxnSpPr>
        <p:spPr bwMode="auto">
          <a:xfrm flipV="1">
            <a:off x="4724400" y="1676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Straight Connector 19"/>
          <p:cNvCxnSpPr>
            <a:cxnSpLocks noChangeShapeType="1"/>
          </p:cNvCxnSpPr>
          <p:nvPr/>
        </p:nvCxnSpPr>
        <p:spPr bwMode="auto">
          <a:xfrm flipV="1">
            <a:off x="6096000" y="22098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354138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>
            <a:off x="2344738" y="1647825"/>
            <a:ext cx="1008062" cy="28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5562600" y="914400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>
                <a:latin typeface="Helvetica" charset="0"/>
                <a:cs typeface="Helvetica" charset="0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25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2024063"/>
            <a:ext cx="682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768475" cy="533400"/>
            <a:chOff x="2743200" y="1981200"/>
            <a:chExt cx="1768476" cy="533400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112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59" name="TextBox 54"/>
          <p:cNvSpPr txBox="1">
            <a:spLocks noChangeArrowheads="1"/>
          </p:cNvSpPr>
          <p:nvPr/>
        </p:nvSpPr>
        <p:spPr bwMode="auto">
          <a:xfrm>
            <a:off x="381000" y="30480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041400" y="2057400"/>
            <a:ext cx="1689100" cy="1922463"/>
            <a:chOff x="1041242" y="2057400"/>
            <a:chExt cx="1689156" cy="1921933"/>
          </a:xfrm>
        </p:grpSpPr>
        <p:sp>
          <p:nvSpPr>
            <p:cNvPr id="14385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2825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exception</a:t>
              </a:r>
            </a:p>
          </p:txBody>
        </p:sp>
        <p:sp>
          <p:nvSpPr>
            <p:cNvPr id="14386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066800" y="3505200"/>
            <a:ext cx="2393950" cy="1219200"/>
            <a:chOff x="1066800" y="3505200"/>
            <a:chExt cx="2394556" cy="1219200"/>
          </a:xfrm>
        </p:grpSpPr>
        <p:sp>
          <p:nvSpPr>
            <p:cNvPr id="14383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3945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Page Fault Handler</a:t>
              </a:r>
            </a:p>
          </p:txBody>
        </p:sp>
        <p:sp>
          <p:nvSpPr>
            <p:cNvPr id="14384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209800" y="4191000"/>
            <a:ext cx="914400" cy="10668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76"/>
          <p:cNvSpPr/>
          <p:nvPr/>
        </p:nvSpPr>
        <p:spPr bwMode="auto">
          <a:xfrm>
            <a:off x="5105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038600" y="3200400"/>
            <a:ext cx="3352800" cy="1905000"/>
            <a:chOff x="4038600" y="3200400"/>
            <a:chExt cx="3352800" cy="1905000"/>
          </a:xfrm>
        </p:grpSpPr>
        <p:cxnSp>
          <p:nvCxnSpPr>
            <p:cNvPr id="14381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82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4288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209800" y="2133600"/>
            <a:ext cx="3465513" cy="2514600"/>
            <a:chOff x="2209800" y="2133600"/>
            <a:chExt cx="3466301" cy="2514600"/>
          </a:xfrm>
        </p:grpSpPr>
        <p:cxnSp>
          <p:nvCxnSpPr>
            <p:cNvPr id="14379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09800" y="2133600"/>
              <a:ext cx="2895600" cy="251460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80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0185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update PT entry</a:t>
              </a:r>
            </a:p>
          </p:txBody>
        </p:sp>
      </p:grp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81000" y="4876800"/>
            <a:ext cx="1373188" cy="1314450"/>
            <a:chOff x="381000" y="4876800"/>
            <a:chExt cx="1372949" cy="1314510"/>
          </a:xfrm>
        </p:grpSpPr>
        <p:sp>
          <p:nvSpPr>
            <p:cNvPr id="14377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2967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scheduler</a:t>
              </a:r>
            </a:p>
          </p:txBody>
        </p:sp>
        <p:sp>
          <p:nvSpPr>
            <p:cNvPr id="14378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846138" y="4487863"/>
            <a:ext cx="776287" cy="592137"/>
          </a:xfrm>
          <a:custGeom>
            <a:avLst/>
            <a:gdLst>
              <a:gd name="T0" fmla="*/ 776991 w 776111"/>
              <a:gd name="T1" fmla="*/ 0 h 593008"/>
              <a:gd name="T2" fmla="*/ 310794 w 776111"/>
              <a:gd name="T3" fmla="*/ 112062 h 593008"/>
              <a:gd name="T4" fmla="*/ 367304 w 776111"/>
              <a:gd name="T5" fmla="*/ 518288 h 593008"/>
              <a:gd name="T6" fmla="*/ 0 w 776111"/>
              <a:gd name="T7" fmla="*/ 588328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52400" y="1962150"/>
            <a:ext cx="1146175" cy="3074988"/>
            <a:chOff x="152400" y="1961444"/>
            <a:chExt cx="1145822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2400" y="2132963"/>
              <a:ext cx="755417" cy="4002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6"/>
                  </a:solidFill>
                  <a:latin typeface="Helvetica"/>
                  <a:ea typeface="MS PGothic" charset="0"/>
                  <a:cs typeface="Helvetica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77" grpId="0" animBg="1"/>
      <p:bldP spid="82" grpId="0" animBg="1"/>
      <p:bldP spid="87" grpId="0" animBg="1"/>
      <p:bldP spid="56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</a:rPr>
              <a:t>Using Paging to </a:t>
            </a:r>
            <a:r>
              <a:rPr lang="en-US" dirty="0" err="1" smtClean="0">
                <a:latin typeface="Helvetica" charset="0"/>
              </a:rPr>
              <a:t>mmap</a:t>
            </a:r>
            <a:r>
              <a:rPr lang="en-US" dirty="0" smtClean="0">
                <a:latin typeface="Helvetica" charset="0"/>
              </a:rPr>
              <a:t> files</a:t>
            </a:r>
            <a:endParaRPr lang="en-US" dirty="0">
              <a:latin typeface="Helvetica" charset="0"/>
            </a:endParaRP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73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latin typeface="Helvetica" charset="0"/>
                <a:cs typeface="Helvetica" charset="0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30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 smtClean="0">
                <a:latin typeface="Helvetica" charset="0"/>
                <a:cs typeface="Helvetica" charset="0"/>
              </a:rPr>
              <a:t>PT</a:t>
            </a:r>
          </a:p>
          <a:p>
            <a:pPr algn="ctr"/>
            <a:endParaRPr lang="en-US" dirty="0">
              <a:latin typeface="Helvetica" charset="0"/>
              <a:cs typeface="Helvetica" charset="0"/>
            </a:endParaRPr>
          </a:p>
          <a:p>
            <a:pPr algn="ctr"/>
            <a:endParaRPr lang="en-US" b="0" dirty="0" smtClean="0">
              <a:latin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cs typeface="Helvetica" charset="0"/>
            </a:endParaRPr>
          </a:p>
          <a:p>
            <a:pPr algn="ctr"/>
            <a:endParaRPr lang="en-US" b="0" dirty="0" smtClean="0">
              <a:latin typeface="Helvetica" charset="0"/>
              <a:cs typeface="Helvetica" charset="0"/>
            </a:endParaRPr>
          </a:p>
          <a:p>
            <a:pPr algn="ctr"/>
            <a:endParaRPr lang="en-US" b="0" dirty="0">
              <a:latin typeface="Helvetica" charset="0"/>
              <a:cs typeface="Helvetica" charset="0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354138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>
            <a:off x="2344738" y="1647825"/>
            <a:ext cx="1008062" cy="28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7083425" y="882222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latin typeface="Helvetica" charset="0"/>
                <a:cs typeface="Helvetica" charset="0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25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1945421"/>
            <a:ext cx="682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768475" cy="533400"/>
            <a:chOff x="2743200" y="1981200"/>
            <a:chExt cx="1768476" cy="533400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112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59" name="TextBox 54"/>
          <p:cNvSpPr txBox="1">
            <a:spLocks noChangeArrowheads="1"/>
          </p:cNvSpPr>
          <p:nvPr/>
        </p:nvSpPr>
        <p:spPr bwMode="auto">
          <a:xfrm>
            <a:off x="196863" y="324802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latin typeface="Helvetica" charset="0"/>
                <a:cs typeface="Helvetica" charset="0"/>
              </a:rPr>
              <a:t>Operating System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806450" y="3844898"/>
            <a:ext cx="2393950" cy="1219200"/>
            <a:chOff x="1066800" y="3505200"/>
            <a:chExt cx="2394556" cy="1219200"/>
          </a:xfrm>
        </p:grpSpPr>
        <p:sp>
          <p:nvSpPr>
            <p:cNvPr id="14383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3945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Helvetica" charset="0"/>
                  <a:cs typeface="Helvetica" charset="0"/>
                </a:rPr>
                <a:t>Page Fault Handler</a:t>
              </a:r>
            </a:p>
          </p:txBody>
        </p:sp>
        <p:sp>
          <p:nvSpPr>
            <p:cNvPr id="14384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120650" y="5216498"/>
            <a:ext cx="1373188" cy="1314450"/>
            <a:chOff x="381000" y="4876800"/>
            <a:chExt cx="1372949" cy="1314510"/>
          </a:xfrm>
        </p:grpSpPr>
        <p:sp>
          <p:nvSpPr>
            <p:cNvPr id="14377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2967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scheduler</a:t>
              </a:r>
            </a:p>
          </p:txBody>
        </p:sp>
        <p:sp>
          <p:nvSpPr>
            <p:cNvPr id="14378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585788" y="4827561"/>
            <a:ext cx="776287" cy="592137"/>
          </a:xfrm>
          <a:custGeom>
            <a:avLst/>
            <a:gdLst>
              <a:gd name="T0" fmla="*/ 776991 w 776111"/>
              <a:gd name="T1" fmla="*/ 0 h 593008"/>
              <a:gd name="T2" fmla="*/ 310794 w 776111"/>
              <a:gd name="T3" fmla="*/ 112062 h 593008"/>
              <a:gd name="T4" fmla="*/ 367304 w 776111"/>
              <a:gd name="T5" fmla="*/ 518288 h 593008"/>
              <a:gd name="T6" fmla="*/ 0 w 776111"/>
              <a:gd name="T7" fmla="*/ 588328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7788" y="5722994"/>
            <a:ext cx="55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File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75512" y="619125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mmap</a:t>
            </a:r>
            <a:r>
              <a:rPr lang="en-US" sz="2000" dirty="0" smtClean="0"/>
              <a:t> file to region of VAS</a:t>
            </a:r>
            <a:endParaRPr lang="en-US" sz="2000" dirty="0"/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418604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3581400" y="3438835"/>
            <a:ext cx="23517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Create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cs typeface="Helvetica" charset="0"/>
              </a:rPr>
              <a:t>PT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entries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Helvetica" charset="0"/>
                <a:cs typeface="Helvetica" charset="0"/>
              </a:rPr>
              <a:t>f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or mapped region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Helvetica" charset="0"/>
                <a:cs typeface="Helvetica" charset="0"/>
              </a:rPr>
              <a:t>a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s “backed” by file</a:t>
            </a:r>
            <a:endParaRPr lang="en-US" sz="2000" b="0" dirty="0">
              <a:solidFill>
                <a:srgbClr val="0000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30800" y="2424954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 bwMode="auto">
          <a:xfrm>
            <a:off x="7239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037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429000" y="2424954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581400" y="2887579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5" grpId="0" animBg="1"/>
    </p:bld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8538</TotalTime>
  <Words>1671</Words>
  <Application>Microsoft Macintosh PowerPoint</Application>
  <PresentationFormat>On-screen Show (4:3)</PresentationFormat>
  <Paragraphs>284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cs162-fa14</vt:lpstr>
      <vt:lpstr>Memory Mapped Files &amp; Transactions</vt:lpstr>
      <vt:lpstr>File System Summary (1/2)</vt:lpstr>
      <vt:lpstr>File System Summary (2/2)</vt:lpstr>
      <vt:lpstr>Bring Distant Concepts together</vt:lpstr>
      <vt:lpstr>In-Memory File System Structures</vt:lpstr>
      <vt:lpstr>In-Memory File System Structures</vt:lpstr>
      <vt:lpstr>Memory Mapped Files</vt:lpstr>
      <vt:lpstr>Recall: Who does what when ?</vt:lpstr>
      <vt:lpstr>Using Paging to mmap files</vt:lpstr>
      <vt:lpstr>mmap system call</vt:lpstr>
      <vt:lpstr>An example</vt:lpstr>
      <vt:lpstr>Sharing through Mapped Files</vt:lpstr>
      <vt:lpstr>Admin Breaks</vt:lpstr>
      <vt:lpstr>Reliable Storage</vt:lpstr>
      <vt:lpstr>Example: Replicated Storage</vt:lpstr>
      <vt:lpstr>Definitions</vt:lpstr>
      <vt:lpstr>Replicated Storage Example</vt:lpstr>
      <vt:lpstr>Threats to Reliability</vt:lpstr>
      <vt:lpstr>Solutions</vt:lpstr>
      <vt:lpstr>Transactions</vt:lpstr>
      <vt:lpstr>Key concept: Transaction</vt:lpstr>
      <vt:lpstr>Typical Structure</vt:lpstr>
      <vt:lpstr>“Classic” Example: Transaction</vt:lpstr>
      <vt:lpstr>The ACID properties of Transactions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308</cp:revision>
  <dcterms:created xsi:type="dcterms:W3CDTF">2014-09-03T19:24:22Z</dcterms:created>
  <dcterms:modified xsi:type="dcterms:W3CDTF">2014-10-29T19:19:08Z</dcterms:modified>
</cp:coreProperties>
</file>