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0" r:id="rId3"/>
    <p:sldId id="401" r:id="rId4"/>
    <p:sldId id="402" r:id="rId5"/>
    <p:sldId id="395" r:id="rId6"/>
    <p:sldId id="403" r:id="rId7"/>
    <p:sldId id="404" r:id="rId8"/>
    <p:sldId id="406" r:id="rId9"/>
    <p:sldId id="405" r:id="rId10"/>
    <p:sldId id="407" r:id="rId11"/>
    <p:sldId id="408" r:id="rId12"/>
    <p:sldId id="409" r:id="rId13"/>
    <p:sldId id="416" r:id="rId14"/>
    <p:sldId id="410" r:id="rId15"/>
    <p:sldId id="417" r:id="rId16"/>
    <p:sldId id="420" r:id="rId17"/>
    <p:sldId id="419" r:id="rId18"/>
    <p:sldId id="421" r:id="rId19"/>
    <p:sldId id="422" r:id="rId20"/>
    <p:sldId id="426" r:id="rId21"/>
    <p:sldId id="427" r:id="rId22"/>
    <p:sldId id="435" r:id="rId23"/>
    <p:sldId id="423" r:id="rId24"/>
    <p:sldId id="424" r:id="rId25"/>
    <p:sldId id="425" r:id="rId26"/>
    <p:sldId id="428" r:id="rId27"/>
    <p:sldId id="429" r:id="rId28"/>
    <p:sldId id="436" r:id="rId29"/>
    <p:sldId id="437" r:id="rId30"/>
    <p:sldId id="438" r:id="rId31"/>
    <p:sldId id="439" r:id="rId32"/>
    <p:sldId id="431" r:id="rId33"/>
    <p:sldId id="440" r:id="rId34"/>
    <p:sldId id="441" r:id="rId35"/>
    <p:sldId id="442" r:id="rId36"/>
    <p:sldId id="443" r:id="rId37"/>
    <p:sldId id="433" r:id="rId38"/>
    <p:sldId id="434" r:id="rId39"/>
    <p:sldId id="444" r:id="rId40"/>
    <p:sldId id="396" r:id="rId41"/>
    <p:sldId id="397" r:id="rId42"/>
    <p:sldId id="398" r:id="rId43"/>
    <p:sldId id="399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0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Michael:Courses:CS186Fa09:lockexamp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7466097987752"/>
          <c:y val="0.0824074074074074"/>
          <c:w val="0.752461286089239"/>
          <c:h val="0.556196048410615"/>
        </c:manualLayout>
      </c:layout>
      <c:areaChart>
        <c:grouping val="standard"/>
        <c:varyColors val="0"/>
        <c:ser>
          <c:idx val="0"/>
          <c:order val="0"/>
          <c:val>
            <c:numRef>
              <c:f>Sheet1!$B$1:$B$20</c:f>
              <c:numCache>
                <c:formatCode>General</c:formatCode>
                <c:ptCount val="20"/>
                <c:pt idx="0">
                  <c:v>0.0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4.0</c:v>
                </c:pt>
                <c:pt idx="9">
                  <c:v>4.0</c:v>
                </c:pt>
                <c:pt idx="10">
                  <c:v>4.0</c:v>
                </c:pt>
                <c:pt idx="11">
                  <c:v>4.0</c:v>
                </c:pt>
                <c:pt idx="12">
                  <c:v>4.0</c:v>
                </c:pt>
                <c:pt idx="13">
                  <c:v>4.0</c:v>
                </c:pt>
                <c:pt idx="14">
                  <c:v>3.0</c:v>
                </c:pt>
                <c:pt idx="15">
                  <c:v>3.0</c:v>
                </c:pt>
                <c:pt idx="16">
                  <c:v>2.0</c:v>
                </c:pt>
                <c:pt idx="17">
                  <c:v>2.0</c:v>
                </c:pt>
                <c:pt idx="18">
                  <c:v>1.0</c:v>
                </c:pt>
                <c:pt idx="1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579624"/>
        <c:axId val="2087584600"/>
      </c:areaChart>
      <c:catAx>
        <c:axId val="2087579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Helvetica"/>
                    <a:cs typeface="Helvetica"/>
                  </a:defRPr>
                </a:pPr>
                <a:r>
                  <a:rPr lang="en-US">
                    <a:latin typeface="Helvetica"/>
                    <a:cs typeface="Helvetica"/>
                  </a:rPr>
                  <a:t>Time</a:t>
                </a:r>
              </a:p>
            </c:rich>
          </c:tx>
          <c:layout>
            <c:manualLayout>
              <c:xMode val="edge"/>
              <c:yMode val="edge"/>
              <c:x val="0.893240433761569"/>
              <c:y val="0.697638888888889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2087584600"/>
        <c:crosses val="autoZero"/>
        <c:auto val="1"/>
        <c:lblAlgn val="ctr"/>
        <c:lblOffset val="100"/>
        <c:noMultiLvlLbl val="0"/>
      </c:catAx>
      <c:valAx>
        <c:axId val="2087584600"/>
        <c:scaling>
          <c:orientation val="minMax"/>
          <c:max val="4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b="0">
                    <a:latin typeface="Helvetica"/>
                    <a:cs typeface="Helvetica"/>
                  </a:defRPr>
                </a:pPr>
                <a:r>
                  <a:rPr lang="en-US" b="0">
                    <a:latin typeface="Helvetica"/>
                    <a:cs typeface="Helvetica"/>
                  </a:rPr>
                  <a:t># Locks Held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Helvetica"/>
                <a:cs typeface="Helvetica"/>
              </a:defRPr>
            </a:pPr>
            <a:endParaRPr lang="en-US"/>
          </a:p>
        </c:txPr>
        <c:crossAx val="2087579624"/>
        <c:crosses val="autoZero"/>
        <c:crossBetween val="midCat"/>
        <c:majorUnit val="1.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B006D-AAFB-A34F-8B45-91A54B16DC78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AF15-328D-6949-91D9-A16CACD67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38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E6349-4B97-3B42-B3E1-FA9317E9ADED}" type="datetimeFigureOut">
              <a:rPr lang="en-US" smtClean="0"/>
              <a:t>10/31/14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A818A-32A3-AC41-8A70-957E942FE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9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511" tIns="47756" rIns="95511" bIns="47756"/>
          <a:lstStyle/>
          <a:p>
            <a:endParaRPr lang="en-US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8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3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0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781"/>
            <a:ext cx="8229600" cy="87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8571"/>
            <a:ext cx="8229600" cy="521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3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319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0720" y="64319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40BE6ECD-61F1-CE4B-BB82-6FDD0CA3B2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8" descr="fro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229600" y="0"/>
            <a:ext cx="91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5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9567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Implementing Transactions</a:t>
            </a:r>
            <a:b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for File System Reliability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12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David E. Culler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CS162 – Operating Systems and Systems Programming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</a:t>
            </a:r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27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October 31, 2014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5486400"/>
            <a:ext cx="2971800" cy="92333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Reading: A&amp;D 14.1 </a:t>
            </a:r>
          </a:p>
          <a:p>
            <a:r>
              <a:rPr lang="en-US" dirty="0" smtClean="0"/>
              <a:t>HW</a:t>
            </a:r>
            <a:r>
              <a:rPr lang="en-US" dirty="0"/>
              <a:t> </a:t>
            </a:r>
            <a:r>
              <a:rPr lang="en-US" dirty="0" smtClean="0"/>
              <a:t>5 out</a:t>
            </a:r>
            <a:endParaRPr lang="en-US" dirty="0"/>
          </a:p>
          <a:p>
            <a:r>
              <a:rPr lang="en-US" dirty="0" err="1" smtClean="0"/>
              <a:t>Proj</a:t>
            </a:r>
            <a:r>
              <a:rPr lang="en-US" dirty="0" smtClean="0"/>
              <a:t> </a:t>
            </a:r>
            <a:r>
              <a:rPr lang="en-US" dirty="0"/>
              <a:t>2</a:t>
            </a:r>
            <a:r>
              <a:rPr lang="en-US" dirty="0" smtClean="0"/>
              <a:t> final 11/07</a:t>
            </a:r>
          </a:p>
        </p:txBody>
      </p:sp>
      <p:pic>
        <p:nvPicPr>
          <p:cNvPr id="4" name="Picture 3" descr="sullivan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5084191"/>
            <a:ext cx="2208546" cy="1661668"/>
          </a:xfrm>
          <a:prstGeom prst="rect">
            <a:avLst/>
          </a:prstGeom>
        </p:spPr>
      </p:pic>
      <p:pic>
        <p:nvPicPr>
          <p:cNvPr id="6" name="Picture 5" descr="Screen Shot 2014-10-31 at 8.54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683" y="5103241"/>
            <a:ext cx="2750651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55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Approach #2:</a:t>
            </a:r>
            <a:br>
              <a:rPr lang="en-US" dirty="0" smtClean="0"/>
            </a:br>
            <a:r>
              <a:rPr lang="en-US" dirty="0" smtClean="0"/>
              <a:t>Copy on Write File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update file system, write a new version of the file system containing the update</a:t>
            </a:r>
          </a:p>
          <a:p>
            <a:pPr lvl="1"/>
            <a:r>
              <a:rPr lang="en-US" dirty="0" smtClean="0"/>
              <a:t>Never update in place</a:t>
            </a:r>
          </a:p>
          <a:p>
            <a:pPr lvl="1"/>
            <a:r>
              <a:rPr lang="en-US" dirty="0" smtClean="0"/>
              <a:t>Reuse existing unchanged disk blocks</a:t>
            </a:r>
          </a:p>
          <a:p>
            <a:r>
              <a:rPr lang="en-US" dirty="0" smtClean="0"/>
              <a:t>Seems expensive!  But</a:t>
            </a:r>
          </a:p>
          <a:p>
            <a:pPr lvl="1"/>
            <a:r>
              <a:rPr lang="en-US" dirty="0" smtClean="0"/>
              <a:t>Updates can be batched</a:t>
            </a:r>
          </a:p>
          <a:p>
            <a:pPr lvl="1"/>
            <a:r>
              <a:rPr lang="en-US" dirty="0" smtClean="0"/>
              <a:t>Almost all disk writes can occur in parallel</a:t>
            </a:r>
          </a:p>
          <a:p>
            <a:r>
              <a:rPr lang="en-US" dirty="0" smtClean="0"/>
              <a:t>Approach taken in network file server appliances (WAFL, ZFS)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0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Journaling File System</a:t>
            </a:r>
          </a:p>
          <a:p>
            <a:pPr lvl="1"/>
            <a:r>
              <a:rPr lang="en-US" dirty="0" smtClean="0"/>
              <a:t>Applies updates to system metadata using transactions (using logs, etc.)</a:t>
            </a:r>
          </a:p>
          <a:p>
            <a:pPr lvl="1"/>
            <a:r>
              <a:rPr lang="en-US" dirty="0" smtClean="0"/>
              <a:t>Updates to non-directory files (i.e., user stuff) is done in place (without logs)</a:t>
            </a:r>
          </a:p>
          <a:p>
            <a:pPr lvl="1"/>
            <a:r>
              <a:rPr lang="en-US" dirty="0" smtClean="0"/>
              <a:t>Ex: NTFS, Apple HFS+, Linux XFS, JFS, ext3, ext4</a:t>
            </a:r>
          </a:p>
          <a:p>
            <a:r>
              <a:rPr lang="en-US" dirty="0" smtClean="0"/>
              <a:t>Logging File System</a:t>
            </a:r>
          </a:p>
          <a:p>
            <a:pPr lvl="1"/>
            <a:r>
              <a:rPr lang="en-US" dirty="0" smtClean="0"/>
              <a:t>All updates to disk are done in transactions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1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xmlns:p14="http://schemas.microsoft.com/office/powerpoint/2010/main" spd="slow">
        <p:circl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Instead of modifying data structures on disk directly, write changes to a journal/log</a:t>
            </a:r>
          </a:p>
          <a:p>
            <a:pPr lvl="1"/>
            <a:r>
              <a:rPr lang="en-US" dirty="0" smtClean="0"/>
              <a:t>Intention list: set of changes we intend to make</a:t>
            </a:r>
          </a:p>
          <a:p>
            <a:pPr lvl="1"/>
            <a:r>
              <a:rPr lang="en-US" dirty="0" smtClean="0"/>
              <a:t>Log/Journal is </a:t>
            </a:r>
            <a:r>
              <a:rPr lang="en-US" b="1" dirty="0" smtClean="0"/>
              <a:t>append-only</a:t>
            </a:r>
          </a:p>
          <a:p>
            <a:r>
              <a:rPr lang="en-US" dirty="0" smtClean="0"/>
              <a:t>Once changes are in the log, it is safe to apply changes to data structures on disk</a:t>
            </a:r>
          </a:p>
          <a:p>
            <a:pPr lvl="1"/>
            <a:r>
              <a:rPr lang="en-US" dirty="0" smtClean="0"/>
              <a:t>Recovery can read log to see what changes were intended</a:t>
            </a:r>
          </a:p>
          <a:p>
            <a:pPr lvl="1"/>
            <a:r>
              <a:rPr lang="en-US" dirty="0" smtClean="0"/>
              <a:t>Can take our time making the changes</a:t>
            </a:r>
          </a:p>
          <a:p>
            <a:pPr lvl="2"/>
            <a:r>
              <a:rPr lang="en-US" dirty="0" smtClean="0"/>
              <a:t>As long as new requests consult the log first</a:t>
            </a:r>
          </a:p>
          <a:p>
            <a:r>
              <a:rPr lang="en-US" dirty="0" smtClean="0"/>
              <a:t>Once changes are copied, safe to remove log</a:t>
            </a:r>
          </a:p>
          <a:p>
            <a:r>
              <a:rPr lang="en-US" dirty="0" smtClean="0"/>
              <a:t>But, …</a:t>
            </a:r>
          </a:p>
          <a:p>
            <a:pPr lvl="1"/>
            <a:r>
              <a:rPr lang="en-US" dirty="0" smtClean="0"/>
              <a:t>If the last atomic action is not done … poof … all gone</a:t>
            </a:r>
          </a:p>
        </p:txBody>
      </p:sp>
    </p:spTree>
    <p:extLst>
      <p:ext uri="{BB962C8B-B14F-4D97-AF65-F5344CB8AC3E}">
        <p14:creationId xmlns:p14="http://schemas.microsoft.com/office/powerpoint/2010/main" val="147849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atomic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sector on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70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5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Creating a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780710" cy="50914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Find free data block(s)</a:t>
            </a:r>
          </a:p>
          <a:p>
            <a:r>
              <a:rPr lang="en-US" dirty="0" smtClean="0"/>
              <a:t>Find free </a:t>
            </a:r>
            <a:r>
              <a:rPr lang="en-US" dirty="0" err="1" smtClean="0"/>
              <a:t>inode</a:t>
            </a:r>
            <a:r>
              <a:rPr lang="en-US" dirty="0" smtClean="0"/>
              <a:t> entry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dirent</a:t>
            </a:r>
            <a:r>
              <a:rPr lang="en-US" dirty="0" smtClean="0"/>
              <a:t> insertion point</a:t>
            </a:r>
          </a:p>
          <a:p>
            <a:pPr marL="0" indent="0">
              <a:buNone/>
            </a:pPr>
            <a:r>
              <a:rPr lang="en-US" dirty="0" smtClean="0"/>
              <a:t>-------------------------------</a:t>
            </a:r>
          </a:p>
          <a:p>
            <a:r>
              <a:rPr lang="en-US" dirty="0" smtClean="0"/>
              <a:t>Write map (i.e., mark used)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entry to point to block(s)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dirent</a:t>
            </a:r>
            <a:r>
              <a:rPr lang="en-US" dirty="0" smtClean="0"/>
              <a:t> to point to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15</a:t>
            </a:fld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219534" y="2308416"/>
            <a:ext cx="2561285" cy="121398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 rot="16200000">
            <a:off x="5889522" y="2297897"/>
            <a:ext cx="121398" cy="16185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6250601" y="2982204"/>
            <a:ext cx="314088" cy="48514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flipH="1">
            <a:off x="6273175" y="3584128"/>
            <a:ext cx="663309" cy="694104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Creating a file (as a transaction)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281233" cy="38287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free data block(s)</a:t>
            </a:r>
          </a:p>
          <a:p>
            <a:r>
              <a:rPr lang="en-US" dirty="0" smtClean="0"/>
              <a:t>Find free </a:t>
            </a:r>
            <a:r>
              <a:rPr lang="en-US" dirty="0" err="1" smtClean="0"/>
              <a:t>inode</a:t>
            </a:r>
            <a:r>
              <a:rPr lang="en-US" dirty="0" smtClean="0"/>
              <a:t> entry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dirent</a:t>
            </a:r>
            <a:r>
              <a:rPr lang="en-US" dirty="0" smtClean="0"/>
              <a:t> insertion point</a:t>
            </a:r>
          </a:p>
          <a:p>
            <a:pPr marL="0" indent="0">
              <a:buNone/>
            </a:pPr>
            <a:r>
              <a:rPr lang="en-US" dirty="0" smtClean="0"/>
              <a:t>-------------------------------</a:t>
            </a:r>
          </a:p>
          <a:p>
            <a:r>
              <a:rPr lang="en-US" dirty="0" smtClean="0"/>
              <a:t>Write map (used)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entry to point to block(s)</a:t>
            </a:r>
          </a:p>
          <a:p>
            <a:r>
              <a:rPr lang="en-US" dirty="0" smtClean="0"/>
              <a:t>Write </a:t>
            </a:r>
            <a:r>
              <a:rPr lang="en-US" dirty="0" err="1" smtClean="0"/>
              <a:t>dirent</a:t>
            </a:r>
            <a:r>
              <a:rPr lang="en-US" dirty="0" smtClean="0"/>
              <a:t> to point to </a:t>
            </a:r>
            <a:r>
              <a:rPr lang="en-US" dirty="0" err="1" smtClean="0"/>
              <a:t>inode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5236" y="6430279"/>
            <a:ext cx="2133600" cy="365125"/>
          </a:xfrm>
        </p:spPr>
        <p:txBody>
          <a:bodyPr/>
          <a:lstStyle/>
          <a:p>
            <a:fld id="{40BE6ECD-61F1-CE4B-BB82-6FDD0CA3B213}" type="slidenum">
              <a:rPr lang="en-US" smtClean="0"/>
              <a:t>16</a:t>
            </a:fld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33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non-volatile storage (Flash or on Disk)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4695085" y="5039629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37130" y="5039629"/>
            <a:ext cx="74706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707450" y="5039628"/>
            <a:ext cx="393295" cy="920420"/>
            <a:chOff x="4707450" y="5039628"/>
            <a:chExt cx="393295" cy="920420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81774" y="5465041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9690" cy="1480844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448914" y="5081369"/>
            <a:ext cx="386686" cy="1030294"/>
            <a:chOff x="7448914" y="5081369"/>
            <a:chExt cx="386686" cy="1030294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82036" y="5475454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commit</a:t>
              </a:r>
              <a:endParaRPr lang="en-US" dirty="0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693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75619"/>
          </a:xfrm>
        </p:spPr>
        <p:txBody>
          <a:bodyPr/>
          <a:lstStyle/>
          <a:p>
            <a:r>
              <a:rPr lang="en-US" dirty="0" err="1" smtClean="0"/>
              <a:t>ReDo</a:t>
            </a:r>
            <a:r>
              <a:rPr lang="en-US" dirty="0" smtClean="0"/>
              <a:t> log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4321" y="1108316"/>
            <a:ext cx="4815028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After Commit</a:t>
            </a:r>
          </a:p>
          <a:p>
            <a:r>
              <a:rPr lang="en-US" dirty="0" smtClean="0"/>
              <a:t>All access to file system first looks in log</a:t>
            </a:r>
          </a:p>
          <a:p>
            <a:r>
              <a:rPr lang="en-US" dirty="0" smtClean="0"/>
              <a:t>Eventually copy changes to disk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5548" y="6430279"/>
            <a:ext cx="532036" cy="365125"/>
          </a:xfrm>
        </p:spPr>
        <p:txBody>
          <a:bodyPr/>
          <a:lstStyle/>
          <a:p>
            <a:fld id="{40BE6ECD-61F1-CE4B-BB82-6FDD0CA3B213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823452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3341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non-volatile storage (Flash)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20541" y="4644122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8434498" y="5013454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430844" y="4700815"/>
            <a:ext cx="478504" cy="666279"/>
            <a:chOff x="4430844" y="4700815"/>
            <a:chExt cx="478504" cy="666279"/>
          </a:xfrm>
        </p:grpSpPr>
        <p:sp>
          <p:nvSpPr>
            <p:cNvPr id="72" name="TextBox 71"/>
            <p:cNvSpPr txBox="1"/>
            <p:nvPr/>
          </p:nvSpPr>
          <p:spPr>
            <a:xfrm>
              <a:off x="4430844" y="4700815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>
              <a:off x="4670096" y="5070147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913348" y="5960049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5135148" y="5628477"/>
            <a:ext cx="640069" cy="131108"/>
            <a:chOff x="5135148" y="5628477"/>
            <a:chExt cx="640069" cy="131108"/>
          </a:xfrm>
        </p:grpSpPr>
        <p:grpSp>
          <p:nvGrpSpPr>
            <p:cNvPr id="92" name="Group 91"/>
            <p:cNvGrpSpPr/>
            <p:nvPr/>
          </p:nvGrpSpPr>
          <p:grpSpPr>
            <a:xfrm>
              <a:off x="5135148" y="5628477"/>
              <a:ext cx="640069" cy="121398"/>
              <a:chOff x="2607047" y="2031999"/>
              <a:chExt cx="1270137" cy="364957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6200000">
              <a:off x="5165067" y="5617958"/>
              <a:ext cx="121398" cy="1618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76782" y="5349778"/>
            <a:ext cx="698435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5248206" y="2429814"/>
            <a:ext cx="644679" cy="3009496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6200000">
            <a:off x="5892170" y="559030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874034" y="5589588"/>
            <a:ext cx="730659" cy="252059"/>
            <a:chOff x="5874034" y="5589588"/>
            <a:chExt cx="730659" cy="252059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Freeform 104"/>
          <p:cNvSpPr/>
          <p:nvPr/>
        </p:nvSpPr>
        <p:spPr>
          <a:xfrm>
            <a:off x="5970966" y="3654034"/>
            <a:ext cx="212349" cy="2018098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684331" y="5513413"/>
            <a:ext cx="644624" cy="313938"/>
            <a:chOff x="6684331" y="5513413"/>
            <a:chExt cx="644624" cy="313938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609893" y="5340355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flipH="1">
            <a:off x="6500681" y="4469782"/>
            <a:ext cx="469611" cy="969527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8383528" y="5950626"/>
            <a:ext cx="566034" cy="531156"/>
            <a:chOff x="8383528" y="5950626"/>
            <a:chExt cx="566034" cy="531156"/>
          </a:xfrm>
        </p:grpSpPr>
        <p:sp>
          <p:nvSpPr>
            <p:cNvPr id="52" name="Freeform 51"/>
            <p:cNvSpPr/>
            <p:nvPr/>
          </p:nvSpPr>
          <p:spPr>
            <a:xfrm>
              <a:off x="8446863" y="6060947"/>
              <a:ext cx="239937" cy="399530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8503497" y="5950626"/>
              <a:ext cx="446065" cy="3787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8383528" y="6329381"/>
              <a:ext cx="566033" cy="15240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Freeform 122"/>
            <p:cNvSpPr/>
            <p:nvPr/>
          </p:nvSpPr>
          <p:spPr>
            <a:xfrm rot="3797805" flipH="1">
              <a:off x="8401452" y="6123026"/>
              <a:ext cx="229204" cy="195023"/>
            </a:xfrm>
            <a:custGeom>
              <a:avLst/>
              <a:gdLst>
                <a:gd name="connsiteX0" fmla="*/ 239937 w 239937"/>
                <a:gd name="connsiteY0" fmla="*/ 0 h 399530"/>
                <a:gd name="connsiteX1" fmla="*/ 25876 w 239937"/>
                <a:gd name="connsiteY1" fmla="*/ 128420 h 399530"/>
                <a:gd name="connsiteX2" fmla="*/ 11605 w 239937"/>
                <a:gd name="connsiteY2" fmla="*/ 399530 h 39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937" h="399530">
                  <a:moveTo>
                    <a:pt x="239937" y="0"/>
                  </a:moveTo>
                  <a:cubicBezTo>
                    <a:pt x="151934" y="30916"/>
                    <a:pt x="63931" y="61832"/>
                    <a:pt x="25876" y="128420"/>
                  </a:cubicBezTo>
                  <a:cubicBezTo>
                    <a:pt x="-12179" y="195008"/>
                    <a:pt x="-287" y="297269"/>
                    <a:pt x="11605" y="39953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55924" y="2307184"/>
            <a:ext cx="640069" cy="131108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29" name="Rectangle 128"/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411038" y="4742371"/>
            <a:ext cx="478504" cy="607407"/>
            <a:chOff x="5411038" y="4742371"/>
            <a:chExt cx="478504" cy="60740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411038" y="4742371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172280" y="3361776"/>
            <a:ext cx="730659" cy="25205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298211" y="4683499"/>
            <a:ext cx="478504" cy="666279"/>
            <a:chOff x="4430844" y="4700815"/>
            <a:chExt cx="478504" cy="666279"/>
          </a:xfrm>
        </p:grpSpPr>
        <p:sp>
          <p:nvSpPr>
            <p:cNvPr id="144" name="TextBox 143"/>
            <p:cNvSpPr txBox="1"/>
            <p:nvPr/>
          </p:nvSpPr>
          <p:spPr>
            <a:xfrm>
              <a:off x="4430844" y="4700815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45" name="Straight Arrow Connector 144"/>
            <p:cNvCxnSpPr>
              <a:stCxn id="144" idx="2"/>
            </p:cNvCxnSpPr>
            <p:nvPr/>
          </p:nvCxnSpPr>
          <p:spPr>
            <a:xfrm>
              <a:off x="4670096" y="5070147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7095591" y="4660915"/>
            <a:ext cx="478504" cy="666279"/>
            <a:chOff x="4430844" y="4700815"/>
            <a:chExt cx="478504" cy="666279"/>
          </a:xfrm>
        </p:grpSpPr>
        <p:sp>
          <p:nvSpPr>
            <p:cNvPr id="147" name="TextBox 146"/>
            <p:cNvSpPr txBox="1"/>
            <p:nvPr/>
          </p:nvSpPr>
          <p:spPr>
            <a:xfrm>
              <a:off x="4430844" y="4700815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48" name="Straight Arrow Connector 147"/>
            <p:cNvCxnSpPr>
              <a:stCxn id="147" idx="2"/>
            </p:cNvCxnSpPr>
            <p:nvPr/>
          </p:nvCxnSpPr>
          <p:spPr>
            <a:xfrm>
              <a:off x="4670096" y="5070147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551250" y="4700815"/>
            <a:ext cx="478504" cy="666279"/>
            <a:chOff x="4430844" y="4700815"/>
            <a:chExt cx="478504" cy="666279"/>
          </a:xfrm>
        </p:grpSpPr>
        <p:sp>
          <p:nvSpPr>
            <p:cNvPr id="150" name="TextBox 149"/>
            <p:cNvSpPr txBox="1"/>
            <p:nvPr/>
          </p:nvSpPr>
          <p:spPr>
            <a:xfrm>
              <a:off x="4430844" y="4700815"/>
              <a:ext cx="47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tail</a:t>
              </a:r>
              <a:endParaRPr lang="en-US" dirty="0"/>
            </a:p>
          </p:txBody>
        </p:sp>
        <p:cxnSp>
          <p:nvCxnSpPr>
            <p:cNvPr id="151" name="Straight Arrow Connector 150"/>
            <p:cNvCxnSpPr>
              <a:stCxn id="150" idx="2"/>
            </p:cNvCxnSpPr>
            <p:nvPr/>
          </p:nvCxnSpPr>
          <p:spPr>
            <a:xfrm>
              <a:off x="4670096" y="5070147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390513" y="4167385"/>
            <a:ext cx="644624" cy="313938"/>
            <a:chOff x="6684331" y="5513413"/>
            <a:chExt cx="644624" cy="31393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6" name="Rectangle 15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07449" y="5208576"/>
            <a:ext cx="3143405" cy="903088"/>
            <a:chOff x="4707449" y="5208576"/>
            <a:chExt cx="3143405" cy="903088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1" idx="3"/>
            </p:cNvCxnSpPr>
            <p:nvPr/>
          </p:nvCxnSpPr>
          <p:spPr>
            <a:xfrm flipH="1">
              <a:off x="4859850" y="5208577"/>
              <a:ext cx="2773730" cy="86576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82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Crash during logging - Recover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281233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Upon recovery scan the long</a:t>
            </a:r>
          </a:p>
          <a:p>
            <a:r>
              <a:rPr lang="en-US" dirty="0" smtClean="0"/>
              <a:t>Detect transaction start with no commit</a:t>
            </a:r>
          </a:p>
          <a:p>
            <a:r>
              <a:rPr lang="en-US" dirty="0" smtClean="0"/>
              <a:t>Discard log entries</a:t>
            </a:r>
          </a:p>
          <a:p>
            <a:r>
              <a:rPr lang="en-US" dirty="0" smtClean="0"/>
              <a:t>Disk remains unchanged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5236" y="6430279"/>
            <a:ext cx="2133600" cy="365125"/>
          </a:xfrm>
        </p:spPr>
        <p:txBody>
          <a:bodyPr/>
          <a:lstStyle/>
          <a:p>
            <a:fld id="{40BE6ECD-61F1-CE4B-BB82-6FDD0CA3B213}" type="slidenum">
              <a:rPr lang="en-US" smtClean="0"/>
              <a:t>18</a:t>
            </a:fld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33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non-volatile storage (Flash or on Disk)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81128" y="4670297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4695085" y="5039629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37130" y="5039629"/>
            <a:ext cx="74706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88380" y="5039628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H="1">
            <a:off x="5765683" y="5060102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786022" y="5345417"/>
            <a:ext cx="818671" cy="61027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648335" y="5060102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874034" y="3654034"/>
            <a:ext cx="730659" cy="2187613"/>
            <a:chOff x="5874034" y="3654034"/>
            <a:chExt cx="730659" cy="2187613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675429" y="5060103"/>
            <a:ext cx="283215" cy="1175415"/>
            <a:chOff x="6749201" y="5060103"/>
            <a:chExt cx="283215" cy="1175415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5434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After Commit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71145" y="1108316"/>
            <a:ext cx="4281233" cy="3828731"/>
          </a:xfrm>
        </p:spPr>
        <p:txBody>
          <a:bodyPr>
            <a:normAutofit/>
          </a:bodyPr>
          <a:lstStyle/>
          <a:p>
            <a:r>
              <a:rPr lang="en-US" dirty="0" smtClean="0"/>
              <a:t>Scan log, find start</a:t>
            </a:r>
          </a:p>
          <a:p>
            <a:r>
              <a:rPr lang="en-US" dirty="0" smtClean="0"/>
              <a:t>Find matching commit</a:t>
            </a:r>
          </a:p>
          <a:p>
            <a:r>
              <a:rPr lang="en-US" dirty="0" smtClean="0"/>
              <a:t>Redo it as usual</a:t>
            </a:r>
          </a:p>
          <a:p>
            <a:pPr lvl="1"/>
            <a:r>
              <a:rPr lang="en-US" dirty="0" smtClean="0"/>
              <a:t>Or just let it happen later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dirty="0" smtClean="0"/>
              <a:t>cs162 fa14 L25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5236" y="6430279"/>
            <a:ext cx="2133600" cy="365125"/>
          </a:xfrm>
        </p:spPr>
        <p:txBody>
          <a:bodyPr/>
          <a:lstStyle/>
          <a:p>
            <a:fld id="{40BE6ECD-61F1-CE4B-BB82-6FDD0CA3B213}" type="slidenum">
              <a:rPr lang="en-US" smtClean="0"/>
              <a:t>19</a:t>
            </a:fld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609996" y="1622297"/>
            <a:ext cx="2099734" cy="3048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780819" y="2843640"/>
            <a:ext cx="126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blocks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850854" y="2123750"/>
            <a:ext cx="129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Free Space map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480860" y="2018013"/>
            <a:ext cx="364957" cy="1802120"/>
            <a:chOff x="7605706" y="1270135"/>
            <a:chExt cx="364957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605706" y="2425537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00681" y="2308416"/>
            <a:ext cx="640069" cy="121398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140750" y="2308416"/>
            <a:ext cx="640069" cy="121398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19534" y="2308416"/>
            <a:ext cx="640069" cy="121398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859603" y="2308416"/>
            <a:ext cx="640069" cy="121398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708732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7328240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16200000">
            <a:off x="7558209" y="3342493"/>
            <a:ext cx="242349" cy="24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5181077" y="3341778"/>
            <a:ext cx="952728" cy="242349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133805" y="3341778"/>
            <a:ext cx="952728" cy="242349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884929" y="3284702"/>
            <a:ext cx="125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5945908" y="3708339"/>
            <a:ext cx="1457827" cy="761444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892861" y="39827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Directory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rot="16200000">
            <a:off x="6114238" y="3352203"/>
            <a:ext cx="242349" cy="240920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 rot="16200000">
            <a:off x="6778696" y="4154950"/>
            <a:ext cx="302397" cy="327267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56351" y="5336575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19736" y="6060947"/>
            <a:ext cx="433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in non-volatile storage (Flash or on Disk)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77156" y="4629050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8491113" y="4998382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797878" y="4670297"/>
            <a:ext cx="4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037130" y="5039629"/>
            <a:ext cx="74706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111835" y="5346286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434873" y="5346286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026450" y="5349778"/>
            <a:ext cx="6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81774" y="5465041"/>
            <a:ext cx="62068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76782" y="2429814"/>
            <a:ext cx="816103" cy="3530235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86022" y="3654034"/>
            <a:ext cx="818671" cy="2301654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00681" y="4469782"/>
            <a:ext cx="927883" cy="1480844"/>
            <a:chOff x="6500681" y="4469782"/>
            <a:chExt cx="927883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7182036" y="5475454"/>
            <a:ext cx="9030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6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happen if disk loses power or machine software crashes?</a:t>
            </a:r>
          </a:p>
          <a:p>
            <a:pPr lvl="1"/>
            <a:r>
              <a:rPr lang="en-US" dirty="0" smtClean="0"/>
              <a:t>Some operations in progress may complete</a:t>
            </a:r>
          </a:p>
          <a:p>
            <a:pPr lvl="1"/>
            <a:r>
              <a:rPr lang="en-US" dirty="0" smtClean="0"/>
              <a:t>Some operations in progress may be lost</a:t>
            </a:r>
          </a:p>
          <a:p>
            <a:pPr lvl="1"/>
            <a:r>
              <a:rPr lang="en-US" dirty="0" smtClean="0"/>
              <a:t>Overwrite of a block may only partially complete</a:t>
            </a:r>
          </a:p>
          <a:p>
            <a:r>
              <a:rPr lang="en-US" dirty="0" smtClean="0"/>
              <a:t>File system wants durability (as a minimum!)</a:t>
            </a:r>
          </a:p>
          <a:p>
            <a:pPr lvl="1"/>
            <a:r>
              <a:rPr lang="en-US" dirty="0" smtClean="0"/>
              <a:t>Data previously stored can be retrieved (maybe after some recovery step), regardless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8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had already started writing back the transaction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Idempotent</a:t>
            </a:r>
            <a:r>
              <a:rPr lang="en-US" dirty="0" smtClean="0"/>
              <a:t> – the result does not change if the operation is repeat several times.</a:t>
            </a:r>
          </a:p>
          <a:p>
            <a:r>
              <a:rPr lang="en-US" dirty="0" smtClean="0"/>
              <a:t>Just write them again during recovery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6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the uncommitted transaction was discarded on recovery?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it again from scratch </a:t>
            </a:r>
          </a:p>
          <a:p>
            <a:r>
              <a:rPr lang="en-US" dirty="0" smtClean="0"/>
              <a:t>Nothing on disk was changed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4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if we crash again during recovery?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Idempotent</a:t>
            </a:r>
          </a:p>
          <a:p>
            <a:r>
              <a:rPr lang="en-US" dirty="0" smtClean="0"/>
              <a:t>Just redo whatever part of the log hasn’t been garbage collected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1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</a:t>
            </a:r>
          </a:p>
          <a:p>
            <a:pPr lvl="1"/>
            <a:r>
              <a:rPr lang="en-US" dirty="0" smtClean="0"/>
              <a:t>Write all changes (in transaction) to log</a:t>
            </a:r>
          </a:p>
          <a:p>
            <a:r>
              <a:rPr lang="en-US" dirty="0" smtClean="0"/>
              <a:t>Commit</a:t>
            </a:r>
          </a:p>
          <a:p>
            <a:pPr lvl="1"/>
            <a:r>
              <a:rPr lang="en-US" dirty="0" smtClean="0"/>
              <a:t>Single disk write to make transaction durable</a:t>
            </a:r>
          </a:p>
          <a:p>
            <a:r>
              <a:rPr lang="en-US" dirty="0" smtClean="0"/>
              <a:t>Redo</a:t>
            </a:r>
          </a:p>
          <a:p>
            <a:pPr lvl="1"/>
            <a:r>
              <a:rPr lang="en-US" dirty="0" smtClean="0"/>
              <a:t>Copy changes to disk</a:t>
            </a:r>
          </a:p>
          <a:p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Reclaim space in log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Recovery</a:t>
            </a:r>
          </a:p>
          <a:p>
            <a:pPr lvl="1"/>
            <a:r>
              <a:rPr lang="en-US" dirty="0" smtClean="0"/>
              <a:t>Read log</a:t>
            </a:r>
          </a:p>
          <a:p>
            <a:pPr lvl="1"/>
            <a:r>
              <a:rPr lang="en-US" dirty="0" smtClean="0"/>
              <a:t>Redo any operations for committed transactions</a:t>
            </a:r>
          </a:p>
          <a:p>
            <a:pPr lvl="1"/>
            <a:r>
              <a:rPr lang="en-US" dirty="0" smtClean="0"/>
              <a:t>Ignore uncommitted ones</a:t>
            </a:r>
          </a:p>
          <a:p>
            <a:pPr lvl="1"/>
            <a:r>
              <a:rPr lang="en-US" dirty="0" smtClean="0"/>
              <a:t>Garbage collect log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45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interleave transactions in the log?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551865"/>
            <a:ext cx="8229600" cy="38357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 very subtle question</a:t>
            </a:r>
          </a:p>
          <a:p>
            <a:r>
              <a:rPr lang="en-US" dirty="0" smtClean="0"/>
              <a:t>The answer is “if they are </a:t>
            </a:r>
            <a:r>
              <a:rPr lang="en-US" dirty="0" err="1" smtClean="0"/>
              <a:t>serializable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i.e., would be possible to reorder them in series without violating any dependences</a:t>
            </a:r>
          </a:p>
          <a:p>
            <a:r>
              <a:rPr lang="en-US" dirty="0" smtClean="0"/>
              <a:t>Deep theory around consistency, </a:t>
            </a:r>
            <a:r>
              <a:rPr lang="en-US" dirty="0" err="1" smtClean="0"/>
              <a:t>serializability</a:t>
            </a:r>
            <a:r>
              <a:rPr lang="en-US" dirty="0" smtClean="0"/>
              <a:t>, and memory models in the OS, Database, and Architecture fields, respectively</a:t>
            </a:r>
          </a:p>
          <a:p>
            <a:pPr lvl="1"/>
            <a:r>
              <a:rPr lang="en-US" dirty="0" smtClean="0"/>
              <a:t>A bit more later --- and in the graduate course…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352" y="1636193"/>
            <a:ext cx="7930449" cy="62347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34157" y="928668"/>
            <a:ext cx="652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8348114" y="1298000"/>
            <a:ext cx="12365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100" y="969915"/>
            <a:ext cx="47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tail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613352" y="1339247"/>
            <a:ext cx="74706" cy="296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3570" y="1620684"/>
            <a:ext cx="1583250" cy="613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8259" y="1779613"/>
            <a:ext cx="94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pending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003126" y="1481269"/>
            <a:ext cx="3110796" cy="903087"/>
            <a:chOff x="4564451" y="1508194"/>
            <a:chExt cx="3110796" cy="903087"/>
          </a:xfrm>
        </p:grpSpPr>
        <p:sp>
          <p:nvSpPr>
            <p:cNvPr id="18" name="TextBox 17"/>
            <p:cNvSpPr txBox="1"/>
            <p:nvPr/>
          </p:nvSpPr>
          <p:spPr>
            <a:xfrm rot="16200000">
              <a:off x="4438775" y="1764659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7039037" y="1775072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commit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993436" y="1932456"/>
              <a:ext cx="640069" cy="131108"/>
              <a:chOff x="5252815" y="1247958"/>
              <a:chExt cx="640069" cy="13110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26" name="Rectangle 25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4935070" y="1653757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751173" y="1893567"/>
              <a:ext cx="711808" cy="242349"/>
              <a:chOff x="2607047" y="2031999"/>
              <a:chExt cx="948953" cy="364957"/>
            </a:xfrm>
          </p:grpSpPr>
          <p:sp>
            <p:nvSpPr>
              <p:cNvPr id="35" name="Rectangle 34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 rot="16200000">
              <a:off x="5731607" y="1903992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44310" y="1649396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6545144" y="1801348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6872411" y="1804957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68181" y="1644334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37666" y="1480912"/>
            <a:ext cx="3110796" cy="903087"/>
            <a:chOff x="4564451" y="1508194"/>
            <a:chExt cx="3110796" cy="903087"/>
          </a:xfrm>
        </p:grpSpPr>
        <p:sp>
          <p:nvSpPr>
            <p:cNvPr id="46" name="TextBox 45"/>
            <p:cNvSpPr txBox="1"/>
            <p:nvPr/>
          </p:nvSpPr>
          <p:spPr>
            <a:xfrm rot="16200000">
              <a:off x="4438775" y="1764659"/>
              <a:ext cx="620683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7039037" y="1775072"/>
              <a:ext cx="903087" cy="3693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commit</a:t>
              </a:r>
              <a:endParaRPr lang="en-US" dirty="0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993436" y="1932456"/>
              <a:ext cx="640069" cy="131108"/>
              <a:chOff x="5252815" y="1247958"/>
              <a:chExt cx="640069" cy="131108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61" name="Rectangle 60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Rectangle 59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4935070" y="1653757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751173" y="1893567"/>
              <a:ext cx="711808" cy="242349"/>
              <a:chOff x="2607047" y="2031999"/>
              <a:chExt cx="948953" cy="364957"/>
            </a:xfrm>
          </p:grpSpPr>
          <p:sp>
            <p:nvSpPr>
              <p:cNvPr id="56" name="Rectangle 55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Rectangle 50"/>
            <p:cNvSpPr/>
            <p:nvPr/>
          </p:nvSpPr>
          <p:spPr>
            <a:xfrm rot="16200000">
              <a:off x="5731607" y="1903992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44310" y="1649396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16200000">
              <a:off x="6545144" y="1801348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6872411" y="1804957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68181" y="1644334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591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of the Envelope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804"/>
            <a:ext cx="8229600" cy="521572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Assume 5 </a:t>
            </a:r>
            <a:r>
              <a:rPr lang="en-US" dirty="0" err="1" smtClean="0"/>
              <a:t>ms</a:t>
            </a:r>
            <a:r>
              <a:rPr lang="en-US" dirty="0" smtClean="0"/>
              <a:t> average </a:t>
            </a:r>
            <a:r>
              <a:rPr lang="en-US" dirty="0" err="1" smtClean="0"/>
              <a:t>seek+rotation</a:t>
            </a:r>
            <a:endParaRPr lang="en-US" dirty="0" smtClean="0"/>
          </a:p>
          <a:p>
            <a:r>
              <a:rPr lang="en-US" dirty="0" smtClean="0"/>
              <a:t>And 100 MB/s transfer</a:t>
            </a:r>
          </a:p>
          <a:p>
            <a:pPr lvl="1"/>
            <a:r>
              <a:rPr lang="en-US" dirty="0" smtClean="0"/>
              <a:t>4 KB block =&gt; .04 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100 random small create &amp; write</a:t>
            </a:r>
          </a:p>
          <a:p>
            <a:pPr lvl="1"/>
            <a:r>
              <a:rPr lang="en-US" dirty="0" smtClean="0"/>
              <a:t>4 blocks each (free, </a:t>
            </a:r>
            <a:r>
              <a:rPr lang="en-US" dirty="0" err="1" smtClean="0"/>
              <a:t>inode</a:t>
            </a:r>
            <a:r>
              <a:rPr lang="en-US" dirty="0" smtClean="0"/>
              <a:t>, </a:t>
            </a:r>
            <a:r>
              <a:rPr lang="en-US" dirty="0" err="1" smtClean="0"/>
              <a:t>dirent</a:t>
            </a:r>
            <a:r>
              <a:rPr lang="en-US" dirty="0" smtClean="0"/>
              <a:t> + data)</a:t>
            </a:r>
          </a:p>
          <a:p>
            <a:r>
              <a:rPr lang="en-US" dirty="0" smtClean="0"/>
              <a:t>NO DISK HEAD OPTIMIZATION! = FIFO</a:t>
            </a:r>
          </a:p>
          <a:p>
            <a:pPr lvl="1"/>
            <a:r>
              <a:rPr lang="en-US" dirty="0" smtClean="0"/>
              <a:t>Must do them in order</a:t>
            </a:r>
          </a:p>
          <a:p>
            <a:r>
              <a:rPr lang="en-US" dirty="0" smtClean="0"/>
              <a:t>100 x 4 </a:t>
            </a:r>
            <a:r>
              <a:rPr lang="en-US" dirty="0" smtClean="0"/>
              <a:t>x </a:t>
            </a:r>
            <a:r>
              <a:rPr lang="en-US" dirty="0" smtClean="0"/>
              <a:t>5 </a:t>
            </a:r>
            <a:r>
              <a:rPr lang="en-US" dirty="0" err="1" smtClean="0"/>
              <a:t>ms</a:t>
            </a:r>
            <a:r>
              <a:rPr lang="en-US" dirty="0" smtClean="0"/>
              <a:t> = 2 sec</a:t>
            </a:r>
          </a:p>
          <a:p>
            <a:r>
              <a:rPr lang="en-US" dirty="0" smtClean="0"/>
              <a:t>Log writes: 5 </a:t>
            </a:r>
            <a:r>
              <a:rPr lang="en-US" dirty="0" err="1" smtClean="0"/>
              <a:t>ms</a:t>
            </a:r>
            <a:r>
              <a:rPr lang="en-US" dirty="0" smtClean="0"/>
              <a:t> + 400 x 0.04 </a:t>
            </a:r>
            <a:r>
              <a:rPr lang="en-US" dirty="0" err="1" smtClean="0"/>
              <a:t>ms</a:t>
            </a:r>
            <a:r>
              <a:rPr lang="en-US" dirty="0" smtClean="0"/>
              <a:t> = 6.6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en-US" dirty="0" smtClean="0"/>
              <a:t>Get to respond to the user almost immediately</a:t>
            </a:r>
          </a:p>
          <a:p>
            <a:r>
              <a:rPr lang="en-US" dirty="0" smtClean="0"/>
              <a:t>Get to optimize write-backs in the background</a:t>
            </a:r>
          </a:p>
          <a:p>
            <a:pPr lvl="1"/>
            <a:r>
              <a:rPr lang="en-US" dirty="0" smtClean="0"/>
              <a:t>Group them for sequential, seek optimization</a:t>
            </a:r>
          </a:p>
          <a:p>
            <a:r>
              <a:rPr lang="en-US" dirty="0" smtClean="0"/>
              <a:t>What if the data blocks were huge?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539429" y="32428"/>
            <a:ext cx="2604571" cy="2020697"/>
            <a:chOff x="6019800" y="0"/>
            <a:chExt cx="3532382" cy="2815135"/>
          </a:xfrm>
        </p:grpSpPr>
        <p:pic>
          <p:nvPicPr>
            <p:cNvPr id="7" name="Picture 6" descr="images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611" y="0"/>
              <a:ext cx="2201333" cy="1850917"/>
            </a:xfrm>
            <a:prstGeom prst="rect">
              <a:avLst/>
            </a:prstGeom>
          </p:spPr>
        </p:pic>
        <p:grpSp>
          <p:nvGrpSpPr>
            <p:cNvPr id="8" name="Group 7"/>
            <p:cNvGrpSpPr/>
            <p:nvPr/>
          </p:nvGrpSpPr>
          <p:grpSpPr>
            <a:xfrm>
              <a:off x="6019800" y="1887013"/>
              <a:ext cx="3532382" cy="928122"/>
              <a:chOff x="5181806" y="3952880"/>
              <a:chExt cx="3845443" cy="92812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 flipV="1">
                <a:off x="5827663" y="3952880"/>
                <a:ext cx="1352560" cy="892716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7180222" y="4086564"/>
                <a:ext cx="1443789" cy="759032"/>
              </a:xfrm>
              <a:prstGeom prst="straightConnector1">
                <a:avLst/>
              </a:prstGeom>
              <a:ln>
                <a:solidFill>
                  <a:srgbClr val="4F81BD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181806" y="4289412"/>
                <a:ext cx="1650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Reliability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76411" y="4511670"/>
                <a:ext cx="16508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Performance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8770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 written sequentially</a:t>
            </a:r>
          </a:p>
          <a:p>
            <a:pPr lvl="1"/>
            <a:r>
              <a:rPr lang="en-US" dirty="0" smtClean="0"/>
              <a:t>Often kept in flash storage</a:t>
            </a:r>
          </a:p>
          <a:p>
            <a:r>
              <a:rPr lang="en-US" dirty="0" smtClean="0"/>
              <a:t>Asynchronous write back</a:t>
            </a:r>
          </a:p>
          <a:p>
            <a:pPr lvl="1"/>
            <a:r>
              <a:rPr lang="en-US" dirty="0" smtClean="0"/>
              <a:t>Any order as long as all changes are logged before commit, and all write backs occur after commit</a:t>
            </a:r>
          </a:p>
          <a:p>
            <a:r>
              <a:rPr lang="en-US" dirty="0" smtClean="0"/>
              <a:t>Can process multiple transactions</a:t>
            </a:r>
          </a:p>
          <a:p>
            <a:pPr lvl="1"/>
            <a:r>
              <a:rPr lang="en-US" dirty="0" smtClean="0"/>
              <a:t>Transaction ID in each log entry</a:t>
            </a:r>
          </a:p>
          <a:p>
            <a:pPr lvl="1"/>
            <a:r>
              <a:rPr lang="en-US" dirty="0" smtClean="0"/>
              <a:t>Transaction completed </a:t>
            </a:r>
            <a:r>
              <a:rPr lang="en-US" dirty="0" err="1" smtClean="0"/>
              <a:t>iff</a:t>
            </a:r>
            <a:r>
              <a:rPr lang="en-US" dirty="0" smtClean="0"/>
              <a:t> its commit record is in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9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Redo Log Implementation</a:t>
            </a:r>
            <a:endParaRPr lang="en-US" dirty="0"/>
          </a:p>
        </p:txBody>
      </p:sp>
      <p:pic>
        <p:nvPicPr>
          <p:cNvPr id="4" name="Content Placeholder 3" descr="transactionLog.pdf"/>
          <p:cNvPicPr>
            <a:picLocks noGrp="1" noChangeAspect="1"/>
          </p:cNvPicPr>
          <p:nvPr>
            <p:ph idx="1"/>
          </p:nvPr>
        </p:nvPicPr>
        <p:blipFill>
          <a:blip r:embed="rId2"/>
          <a:srcRect l="-493" r="-493"/>
          <a:stretch>
            <a:fillRect/>
          </a:stretch>
        </p:blipFill>
        <p:spPr>
          <a:xfrm>
            <a:off x="-4125" y="1600199"/>
            <a:ext cx="9168753" cy="5042461"/>
          </a:xfrm>
        </p:spPr>
      </p:pic>
    </p:spTree>
    <p:extLst>
      <p:ext uri="{BB962C8B-B14F-4D97-AF65-F5344CB8AC3E}">
        <p14:creationId xmlns:p14="http://schemas.microsoft.com/office/powerpoint/2010/main" val="184912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7" y="3411462"/>
            <a:ext cx="8229600" cy="23333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Assuming 162 appears only in foo,</a:t>
            </a:r>
            <a:endParaRPr lang="en-US" dirty="0"/>
          </a:p>
          <a:p>
            <a:r>
              <a:rPr lang="en-US" dirty="0" smtClean="0"/>
              <a:t>what are the possible outcomes of B without transactions?</a:t>
            </a:r>
          </a:p>
          <a:p>
            <a:r>
              <a:rPr lang="en-US" dirty="0" smtClean="0"/>
              <a:t>If x, y and </a:t>
            </a:r>
            <a:r>
              <a:rPr lang="en-US" dirty="0" err="1" smtClean="0"/>
              <a:t>a,b</a:t>
            </a:r>
            <a:r>
              <a:rPr lang="en-US" dirty="0" smtClean="0"/>
              <a:t> are disjoint</a:t>
            </a:r>
          </a:p>
          <a:p>
            <a:r>
              <a:rPr lang="en-US" dirty="0" smtClean="0"/>
              <a:t>If x == a and y ==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94320" y="1061386"/>
            <a:ext cx="4246957" cy="189226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A:</a:t>
            </a:r>
          </a:p>
          <a:p>
            <a:pPr>
              <a:buFont typeface="Arial"/>
              <a:buNone/>
            </a:pPr>
            <a:r>
              <a:rPr lang="en-US" sz="2800" dirty="0" smtClean="0"/>
              <a:t>move </a:t>
            </a:r>
            <a:r>
              <a:rPr lang="en-US" sz="2800" dirty="0" smtClean="0">
                <a:solidFill>
                  <a:srgbClr val="0000FF"/>
                </a:solidFill>
              </a:rPr>
              <a:t>foo</a:t>
            </a:r>
            <a:r>
              <a:rPr lang="en-US" sz="2800" dirty="0" smtClean="0"/>
              <a:t> from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to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 lvl="1">
              <a:buFont typeface="Arial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mv x/foo y/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459407" y="1061386"/>
            <a:ext cx="4429875" cy="1892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B:</a:t>
            </a:r>
          </a:p>
          <a:p>
            <a:pPr>
              <a:buFont typeface="Arial"/>
              <a:buNone/>
            </a:pPr>
            <a:r>
              <a:rPr lang="en-US" sz="2800" dirty="0" err="1" smtClean="0"/>
              <a:t>grep</a:t>
            </a:r>
            <a:r>
              <a:rPr lang="en-US" sz="2800" dirty="0" smtClean="0"/>
              <a:t> across </a:t>
            </a:r>
            <a:r>
              <a:rPr lang="en-US" sz="2800" dirty="0">
                <a:solidFill>
                  <a:srgbClr val="0000FF"/>
                </a:solidFill>
              </a:rPr>
              <a:t>a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rgbClr val="0000FF"/>
                </a:solidFill>
              </a:rPr>
              <a:t>b</a:t>
            </a:r>
            <a:endParaRPr lang="en-US" sz="2800" dirty="0" smtClean="0">
              <a:solidFill>
                <a:srgbClr val="0000FF"/>
              </a:solidFill>
            </a:endParaRPr>
          </a:p>
          <a:p>
            <a:pPr>
              <a:buFont typeface="Arial"/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162 x/* y/* &gt; log</a:t>
            </a:r>
          </a:p>
        </p:txBody>
      </p:sp>
    </p:spTree>
    <p:extLst>
      <p:ext uri="{BB962C8B-B14F-4D97-AF65-F5344CB8AC3E}">
        <p14:creationId xmlns:p14="http://schemas.microsoft.com/office/powerpoint/2010/main" val="16146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7" y="3219475"/>
            <a:ext cx="8229600" cy="280596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Assuming 162 appears only in foo,</a:t>
            </a:r>
          </a:p>
          <a:p>
            <a:r>
              <a:rPr lang="en-US" dirty="0" smtClean="0"/>
              <a:t>And A is done as a transaction</a:t>
            </a:r>
            <a:endParaRPr lang="en-US" dirty="0"/>
          </a:p>
          <a:p>
            <a:r>
              <a:rPr lang="en-US" dirty="0" smtClean="0"/>
              <a:t>What if </a:t>
            </a:r>
            <a:r>
              <a:rPr lang="en-US" dirty="0" err="1" smtClean="0"/>
              <a:t>grep</a:t>
            </a:r>
            <a:r>
              <a:rPr lang="en-US" dirty="0" smtClean="0"/>
              <a:t> starts after the changes are </a:t>
            </a:r>
            <a:r>
              <a:rPr lang="en-US" dirty="0" err="1" smtClean="0"/>
              <a:t>loggend</a:t>
            </a:r>
            <a:r>
              <a:rPr lang="en-US" dirty="0" smtClean="0"/>
              <a:t> but before they are committed?</a:t>
            </a:r>
          </a:p>
          <a:p>
            <a:r>
              <a:rPr lang="en-US" dirty="0" smtClean="0"/>
              <a:t>Must prevent the interleaving</a:t>
            </a:r>
          </a:p>
          <a:p>
            <a:r>
              <a:rPr lang="en-US" dirty="0" smtClean="0"/>
              <a:t>Also what we do to isolate transactions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94320" y="1061386"/>
            <a:ext cx="4246957" cy="189226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A:</a:t>
            </a:r>
          </a:p>
          <a:p>
            <a:pPr>
              <a:buFont typeface="Arial"/>
              <a:buNone/>
            </a:pPr>
            <a:r>
              <a:rPr lang="en-US" sz="2800" dirty="0" smtClean="0"/>
              <a:t>move </a:t>
            </a:r>
            <a:r>
              <a:rPr lang="en-US" sz="2800" dirty="0" smtClean="0">
                <a:solidFill>
                  <a:srgbClr val="0000FF"/>
                </a:solidFill>
              </a:rPr>
              <a:t>foo</a:t>
            </a:r>
            <a:r>
              <a:rPr lang="en-US" sz="2800" dirty="0" smtClean="0"/>
              <a:t> from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to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 lvl="1">
              <a:buFont typeface="Arial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mv x/foo y/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459407" y="1061386"/>
            <a:ext cx="4429875" cy="1892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B:</a:t>
            </a:r>
          </a:p>
          <a:p>
            <a:pPr>
              <a:buFont typeface="Arial"/>
              <a:buNone/>
            </a:pPr>
            <a:r>
              <a:rPr lang="en-US" sz="2800" dirty="0" err="1" smtClean="0"/>
              <a:t>grep</a:t>
            </a:r>
            <a:r>
              <a:rPr lang="en-US" sz="2800" dirty="0" smtClean="0"/>
              <a:t> across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>
              <a:buFont typeface="Arial"/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162 x/* y/* &gt; log</a:t>
            </a:r>
          </a:p>
        </p:txBody>
      </p:sp>
    </p:spTree>
    <p:extLst>
      <p:ext uri="{BB962C8B-B14F-4D97-AF65-F5344CB8AC3E}">
        <p14:creationId xmlns:p14="http://schemas.microsoft.com/office/powerpoint/2010/main" val="216291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Achieving File System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posed by machine/disk failures</a:t>
            </a:r>
          </a:p>
          <a:p>
            <a:r>
              <a:rPr lang="en-US" dirty="0" smtClean="0"/>
              <a:t>Transaction concept</a:t>
            </a:r>
          </a:p>
          <a:p>
            <a:r>
              <a:rPr lang="en-US" dirty="0"/>
              <a:t>A</a:t>
            </a:r>
            <a:r>
              <a:rPr lang="en-US" dirty="0" smtClean="0"/>
              <a:t>pproaches to reliability</a:t>
            </a:r>
          </a:p>
          <a:p>
            <a:pPr lvl="1"/>
            <a:r>
              <a:rPr lang="en-US" dirty="0" smtClean="0"/>
              <a:t>Careful sequencing of file system operations</a:t>
            </a:r>
          </a:p>
          <a:p>
            <a:pPr lvl="1"/>
            <a:r>
              <a:rPr lang="en-US" dirty="0" smtClean="0"/>
              <a:t>Copy-on-write (WAFL, ZFS)</a:t>
            </a:r>
          </a:p>
          <a:p>
            <a:pPr lvl="1"/>
            <a:r>
              <a:rPr lang="en-US" dirty="0" err="1" smtClean="0"/>
              <a:t>Journalling</a:t>
            </a:r>
            <a:r>
              <a:rPr lang="en-US" dirty="0" smtClean="0"/>
              <a:t> (NTFS, </a:t>
            </a:r>
            <a:r>
              <a:rPr lang="en-US" dirty="0" err="1" smtClean="0"/>
              <a:t>linux</a:t>
            </a:r>
            <a:r>
              <a:rPr lang="en-US" dirty="0" smtClean="0"/>
              <a:t> ext4)</a:t>
            </a:r>
          </a:p>
          <a:p>
            <a:pPr lvl="1"/>
            <a:r>
              <a:rPr lang="en-US" dirty="0" smtClean="0"/>
              <a:t>Log structure (flash storage)</a:t>
            </a:r>
          </a:p>
          <a:p>
            <a:r>
              <a:rPr lang="en-US" dirty="0" smtClean="0"/>
              <a:t>Approaches to availability</a:t>
            </a:r>
          </a:p>
          <a:p>
            <a:pPr lvl="1"/>
            <a:r>
              <a:rPr lang="en-US" dirty="0" smtClean="0"/>
              <a:t>RAID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993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use to prevent interleaving?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Locks!</a:t>
            </a:r>
          </a:p>
          <a:p>
            <a:r>
              <a:rPr lang="en-US" dirty="0" smtClean="0"/>
              <a:t>But here we need to acquire multiple locks</a:t>
            </a:r>
          </a:p>
          <a:p>
            <a:r>
              <a:rPr lang="en-US" dirty="0" smtClean="0"/>
              <a:t>We didn’t cover it specifically, but wherever we are acquiring multiple locks there is the possibility of deadlock!</a:t>
            </a:r>
          </a:p>
          <a:p>
            <a:pPr lvl="1"/>
            <a:r>
              <a:rPr lang="en-US" dirty="0" smtClean="0"/>
              <a:t>More on how to avoid that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</a:t>
            </a:r>
            <a:r>
              <a:rPr lang="en-US" dirty="0" smtClean="0"/>
              <a:t>Commit (2PC)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Acquire all the locks &amp; log the transaction</a:t>
            </a:r>
          </a:p>
          <a:p>
            <a:r>
              <a:rPr lang="en-US" dirty="0" smtClean="0"/>
              <a:t>Then commit</a:t>
            </a:r>
          </a:p>
          <a:p>
            <a:r>
              <a:rPr lang="en-US" dirty="0" smtClean="0"/>
              <a:t>And release the locks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phase locking: release locks only AFTER transaction commit</a:t>
            </a:r>
          </a:p>
          <a:p>
            <a:pPr lvl="1"/>
            <a:r>
              <a:rPr lang="en-US" dirty="0" smtClean="0"/>
              <a:t>Prevents a process from seeing results of another transaction that might not commit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4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568931" y="0"/>
            <a:ext cx="7772400" cy="1143000"/>
          </a:xfrm>
        </p:spPr>
        <p:txBody>
          <a:bodyPr lIns="90488" tIns="44450" rIns="90488" bIns="44450"/>
          <a:lstStyle/>
          <a:p>
            <a:r>
              <a:rPr lang="en-US" dirty="0" smtClean="0">
                <a:latin typeface="Tahoma" charset="0"/>
                <a:ea typeface="MS PGothic" charset="0"/>
              </a:rPr>
              <a:t>Locks – in a new form</a:t>
            </a:r>
            <a:endParaRPr lang="en-US" dirty="0">
              <a:latin typeface="Tahoma" charset="0"/>
              <a:ea typeface="MS PGothic" charset="0"/>
            </a:endParaRP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23963"/>
            <a:ext cx="7772400" cy="2971800"/>
          </a:xfrm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ja-JP" altLang="en-US" dirty="0">
                <a:latin typeface="Tahoma" charset="0"/>
                <a:ea typeface="MS PGothic" charset="0"/>
              </a:rPr>
              <a:t>“</a:t>
            </a:r>
            <a:r>
              <a:rPr lang="en-US" altLang="ja-JP" dirty="0">
                <a:latin typeface="Tahoma" charset="0"/>
                <a:ea typeface="MS PGothic" charset="0"/>
              </a:rPr>
              <a:t>Locks</a:t>
            </a:r>
            <a:r>
              <a:rPr lang="ja-JP" altLang="en-US" dirty="0">
                <a:latin typeface="Tahoma" charset="0"/>
                <a:ea typeface="MS PGothic" charset="0"/>
              </a:rPr>
              <a:t>”</a:t>
            </a:r>
            <a:r>
              <a:rPr lang="en-US" altLang="ja-JP" dirty="0">
                <a:latin typeface="Tahoma" charset="0"/>
                <a:ea typeface="MS PGothic" charset="0"/>
              </a:rPr>
              <a:t> to control access to data</a:t>
            </a:r>
          </a:p>
          <a:p>
            <a:endParaRPr lang="en-US" dirty="0">
              <a:latin typeface="Tahoma" charset="0"/>
              <a:ea typeface="MS PGothic" charset="0"/>
            </a:endParaRPr>
          </a:p>
          <a:p>
            <a:r>
              <a:rPr lang="en-US" dirty="0">
                <a:latin typeface="Tahoma" charset="0"/>
                <a:ea typeface="MS PGothic" charset="0"/>
              </a:rPr>
              <a:t>Two types of locks:</a:t>
            </a:r>
          </a:p>
          <a:p>
            <a:pPr lvl="1"/>
            <a:r>
              <a:rPr lang="en-US" dirty="0">
                <a:latin typeface="Tahoma" charset="0"/>
                <a:ea typeface="MS PGothic" charset="0"/>
              </a:rPr>
              <a:t>shared (S) lock – multiple concurrent transactions allowed to operate on data</a:t>
            </a:r>
          </a:p>
          <a:p>
            <a:pPr lvl="1"/>
            <a:r>
              <a:rPr lang="en-US" dirty="0">
                <a:latin typeface="Tahoma" charset="0"/>
                <a:ea typeface="MS PGothic" charset="0"/>
              </a:rPr>
              <a:t>exclusive (X) lock – only one transaction can operate on data at a time</a:t>
            </a:r>
          </a:p>
        </p:txBody>
      </p:sp>
      <p:sp>
        <p:nvSpPr>
          <p:cNvPr id="2560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633413" y="6453188"/>
            <a:ext cx="2895600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endParaRPr lang="en-US" sz="1200">
              <a:latin typeface="Times New Roman" charset="0"/>
            </a:endParaRPr>
          </a:p>
          <a:p>
            <a:endParaRPr lang="en-US" sz="1200">
              <a:solidFill>
                <a:schemeClr val="tx2"/>
              </a:solidFill>
              <a:latin typeface="Times New Roman" charset="0"/>
            </a:endParaRPr>
          </a:p>
        </p:txBody>
      </p:sp>
      <p:graphicFrame>
        <p:nvGraphicFramePr>
          <p:cNvPr id="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867670"/>
              </p:ext>
            </p:extLst>
          </p:nvPr>
        </p:nvGraphicFramePr>
        <p:xfrm>
          <a:off x="4114800" y="4450417"/>
          <a:ext cx="1371600" cy="1650344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200"/>
              </a:tblGrid>
              <a:tr h="535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5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  <a:sym typeface="Symbol" charset="0"/>
                        </a:rPr>
                        <a:t>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MS PGothic" charset="0"/>
                        <a:cs typeface="MS PGothic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56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MS PGothic" charset="0"/>
                          <a:cs typeface="MS PGothic" charset="0"/>
                        </a:rPr>
                        <a:t>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1905000" y="4195763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Helvetica" charset="0"/>
              </a:rPr>
              <a:t>Lock</a:t>
            </a:r>
          </a:p>
          <a:p>
            <a:r>
              <a:rPr lang="en-US">
                <a:solidFill>
                  <a:srgbClr val="000000"/>
                </a:solidFill>
                <a:latin typeface="Helvetica" charset="0"/>
              </a:rPr>
              <a:t>Compatibility</a:t>
            </a:r>
          </a:p>
          <a:p>
            <a:r>
              <a:rPr lang="en-US">
                <a:solidFill>
                  <a:srgbClr val="000000"/>
                </a:solidFill>
                <a:latin typeface="Helvetica" charset="0"/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05617077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22928" y="0"/>
            <a:ext cx="8492472" cy="1143000"/>
          </a:xfrm>
        </p:spPr>
        <p:txBody>
          <a:bodyPr lIns="90488" tIns="44450" rIns="90488" bIns="44450"/>
          <a:lstStyle/>
          <a:p>
            <a:r>
              <a:rPr lang="en-US" dirty="0">
                <a:latin typeface="Tahoma" charset="0"/>
                <a:ea typeface="MS PGothic" charset="0"/>
              </a:rPr>
              <a:t>Two-Phase Locking (2PL)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686800" cy="3276600"/>
          </a:xfrm>
        </p:spPr>
        <p:txBody>
          <a:bodyPr lIns="90488" tIns="44450" rIns="90488" bIns="44450">
            <a:normAutofit/>
          </a:bodyPr>
          <a:lstStyle/>
          <a:p>
            <a:pPr>
              <a:buSzPct val="75000"/>
              <a:buFontTx/>
              <a:buNone/>
            </a:pPr>
            <a:r>
              <a:rPr lang="en-US" sz="2400" dirty="0">
                <a:latin typeface="Tahoma" charset="0"/>
                <a:ea typeface="MS PGothic" charset="0"/>
              </a:rPr>
              <a:t>1) Each transaction must obtain: </a:t>
            </a:r>
          </a:p>
          <a:p>
            <a:pPr lvl="1">
              <a:buSzPct val="75000"/>
            </a:pPr>
            <a:r>
              <a:rPr lang="en-US" sz="2000" dirty="0">
                <a:latin typeface="Tahoma" charset="0"/>
                <a:ea typeface="MS PGothic" charset="0"/>
              </a:rPr>
              <a:t>S (</a:t>
            </a:r>
            <a:r>
              <a:rPr lang="en-US" sz="2000" i="1" dirty="0">
                <a:latin typeface="Tahoma" charset="0"/>
                <a:ea typeface="MS PGothic" charset="0"/>
              </a:rPr>
              <a:t>shared</a:t>
            </a:r>
            <a:r>
              <a:rPr lang="en-US" sz="2000" dirty="0">
                <a:latin typeface="Tahoma" charset="0"/>
                <a:ea typeface="MS PGothic" charset="0"/>
              </a:rPr>
              <a:t>) or X (</a:t>
            </a:r>
            <a:r>
              <a:rPr lang="en-US" sz="2000" i="1" dirty="0">
                <a:latin typeface="Tahoma" charset="0"/>
                <a:ea typeface="MS PGothic" charset="0"/>
              </a:rPr>
              <a:t>exclusive</a:t>
            </a:r>
            <a:r>
              <a:rPr lang="en-US" sz="2000" dirty="0">
                <a:latin typeface="Tahoma" charset="0"/>
                <a:ea typeface="MS PGothic" charset="0"/>
              </a:rPr>
              <a:t>) lock on data before reading, </a:t>
            </a:r>
          </a:p>
          <a:p>
            <a:pPr lvl="1">
              <a:buSzPct val="75000"/>
            </a:pPr>
            <a:r>
              <a:rPr lang="en-US" sz="2000" dirty="0">
                <a:latin typeface="Tahoma" charset="0"/>
                <a:ea typeface="MS PGothic" charset="0"/>
              </a:rPr>
              <a:t>X (</a:t>
            </a:r>
            <a:r>
              <a:rPr lang="en-US" sz="2000" i="1" dirty="0">
                <a:latin typeface="Tahoma" charset="0"/>
                <a:ea typeface="MS PGothic" charset="0"/>
              </a:rPr>
              <a:t>exclusive</a:t>
            </a:r>
            <a:r>
              <a:rPr lang="en-US" sz="2000" dirty="0">
                <a:latin typeface="Tahoma" charset="0"/>
                <a:ea typeface="MS PGothic" charset="0"/>
              </a:rPr>
              <a:t>) lock on data before writing</a:t>
            </a:r>
          </a:p>
          <a:p>
            <a:pPr>
              <a:buSzPct val="75000"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2) A transaction can not request additional locks once it </a:t>
            </a:r>
            <a:r>
              <a:rPr lang="en-US" sz="2400" dirty="0">
                <a:latin typeface="Tahoma" charset="0"/>
                <a:ea typeface="MS PGothic" charset="0"/>
              </a:rPr>
              <a:t>releases any locks</a:t>
            </a:r>
          </a:p>
          <a:p>
            <a:pPr>
              <a:buSzPct val="75000"/>
              <a:buFontTx/>
              <a:buNone/>
            </a:pPr>
            <a:r>
              <a:rPr lang="en-US" sz="2400" dirty="0">
                <a:latin typeface="Tahoma" charset="0"/>
                <a:ea typeface="MS PGothic" charset="0"/>
              </a:rPr>
              <a:t>Thus, each transaction has a </a:t>
            </a:r>
            <a:r>
              <a:rPr lang="ja-JP" altLang="en-US" sz="2400" dirty="0">
                <a:latin typeface="Tahoma" charset="0"/>
                <a:ea typeface="MS PGothic" charset="0"/>
              </a:rPr>
              <a:t>“</a:t>
            </a:r>
            <a:r>
              <a:rPr lang="en-US" altLang="ja-JP" sz="2400" dirty="0">
                <a:latin typeface="Tahoma" charset="0"/>
                <a:ea typeface="MS PGothic" charset="0"/>
              </a:rPr>
              <a:t>growing phase</a:t>
            </a:r>
            <a:r>
              <a:rPr lang="ja-JP" altLang="en-US" sz="2400" dirty="0">
                <a:latin typeface="Tahoma" charset="0"/>
                <a:ea typeface="MS PGothic" charset="0"/>
              </a:rPr>
              <a:t>”</a:t>
            </a:r>
            <a:r>
              <a:rPr lang="en-US" altLang="ja-JP" sz="2400" dirty="0">
                <a:latin typeface="Tahoma" charset="0"/>
                <a:ea typeface="MS PGothic" charset="0"/>
              </a:rPr>
              <a:t> followed by a </a:t>
            </a:r>
            <a:r>
              <a:rPr lang="ja-JP" altLang="en-US" sz="2400" dirty="0">
                <a:latin typeface="Tahoma" charset="0"/>
                <a:ea typeface="MS PGothic" charset="0"/>
              </a:rPr>
              <a:t>“</a:t>
            </a:r>
            <a:r>
              <a:rPr lang="en-US" altLang="ja-JP" sz="2400" dirty="0">
                <a:latin typeface="Tahoma" charset="0"/>
                <a:ea typeface="MS PGothic" charset="0"/>
              </a:rPr>
              <a:t>shrinking phase</a:t>
            </a:r>
            <a:r>
              <a:rPr lang="ja-JP" altLang="en-US" sz="2400" dirty="0">
                <a:latin typeface="Tahoma" charset="0"/>
                <a:ea typeface="MS PGothic" charset="0"/>
              </a:rPr>
              <a:t>”</a:t>
            </a:r>
            <a:endParaRPr lang="en-US" altLang="ja-JP" sz="2400" dirty="0">
              <a:latin typeface="Tahoma" charset="0"/>
              <a:ea typeface="MS PGothic" charset="0"/>
            </a:endParaRPr>
          </a:p>
          <a:p>
            <a:pPr>
              <a:buSzPct val="75000"/>
            </a:pPr>
            <a:endParaRPr lang="en-US" sz="2400" dirty="0">
              <a:latin typeface="Tahoma" charset="0"/>
              <a:ea typeface="MS PGothic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98829260"/>
              </p:ext>
            </p:extLst>
          </p:nvPr>
        </p:nvGraphicFramePr>
        <p:xfrm>
          <a:off x="2861328" y="4006746"/>
          <a:ext cx="5791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 rot="5400000">
            <a:off x="4919522" y="5301353"/>
            <a:ext cx="3200400" cy="15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47128" y="4159147"/>
            <a:ext cx="1330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Growing</a:t>
            </a:r>
          </a:p>
          <a:p>
            <a:pPr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Phase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60228" y="4159147"/>
            <a:ext cx="14684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Shrinking</a:t>
            </a:r>
          </a:p>
          <a:p>
            <a:pPr algn="r" eaLnBrk="1" hangingPunct="1"/>
            <a:r>
              <a:rPr lang="en-US" b="0">
                <a:solidFill>
                  <a:srgbClr val="CF0E30"/>
                </a:solidFill>
                <a:latin typeface="Helvetica" charset="0"/>
              </a:rPr>
              <a:t>Phase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518928" y="3620984"/>
            <a:ext cx="2006600" cy="614363"/>
            <a:chOff x="6400800" y="3576935"/>
            <a:chExt cx="2006776" cy="614065"/>
          </a:xfrm>
        </p:grpSpPr>
        <p:cxnSp>
          <p:nvCxnSpPr>
            <p:cNvPr id="27657" name="Straight Connector 11"/>
            <p:cNvCxnSpPr>
              <a:cxnSpLocks noChangeShapeType="1"/>
            </p:cNvCxnSpPr>
            <p:nvPr/>
          </p:nvCxnSpPr>
          <p:spPr bwMode="auto">
            <a:xfrm rot="5400000">
              <a:off x="6400800" y="3886200"/>
              <a:ext cx="304800" cy="304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58" name="TextBox 12"/>
            <p:cNvSpPr txBox="1">
              <a:spLocks noChangeArrowheads="1"/>
            </p:cNvSpPr>
            <p:nvPr/>
          </p:nvSpPr>
          <p:spPr bwMode="auto">
            <a:xfrm>
              <a:off x="6700258" y="3576935"/>
              <a:ext cx="1707318" cy="46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CF0E30"/>
                  </a:solidFill>
                  <a:latin typeface="Helvetica" charset="0"/>
                </a:rPr>
                <a:t>Lock Point!</a:t>
              </a: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22928" y="4459184"/>
            <a:ext cx="23510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sz="2000" b="0">
                <a:latin typeface="Helvetica" charset="0"/>
              </a:rPr>
              <a:t>Avoid deadlock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by acquiring locks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in some </a:t>
            </a:r>
            <a:br>
              <a:rPr lang="en-US" sz="2000" b="0">
                <a:latin typeface="Helvetica" charset="0"/>
              </a:rPr>
            </a:br>
            <a:r>
              <a:rPr lang="en-US" sz="2000" b="0">
                <a:latin typeface="Helvetica" charset="0"/>
              </a:rPr>
              <a:t>lexicographic order</a:t>
            </a:r>
          </a:p>
        </p:txBody>
      </p:sp>
    </p:spTree>
    <p:extLst>
      <p:ext uri="{BB962C8B-B14F-4D97-AF65-F5344CB8AC3E}">
        <p14:creationId xmlns:p14="http://schemas.microsoft.com/office/powerpoint/2010/main" val="335977844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9" grpId="0"/>
      <p:bldP spid="10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Two-Phase Locking (2PL)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867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ahoma" charset="0"/>
                <a:ea typeface="MS PGothic" charset="0"/>
              </a:rPr>
              <a:t>2PL guarantees that the dependency graph of a schedule is acyclic. </a:t>
            </a:r>
          </a:p>
          <a:p>
            <a:pPr>
              <a:lnSpc>
                <a:spcPct val="100000"/>
              </a:lnSpc>
            </a:pPr>
            <a:r>
              <a:rPr lang="en-US">
                <a:latin typeface="Tahoma" charset="0"/>
                <a:ea typeface="MS PGothic" charset="0"/>
              </a:rPr>
              <a:t>For every pair of transactions with a conflicting lock, one acquires is first </a:t>
            </a:r>
            <a:r>
              <a:rPr lang="en-US">
                <a:latin typeface="Tahoma" charset="0"/>
                <a:ea typeface="MS PGothic" charset="0"/>
                <a:sym typeface="Wingdings" charset="0"/>
              </a:rPr>
              <a:t> ordering of those two  total ordering. </a:t>
            </a:r>
            <a:endParaRPr lang="en-US">
              <a:latin typeface="Tahom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Tahom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Tahoma" charset="0"/>
                <a:ea typeface="MS PGothic" charset="0"/>
              </a:rPr>
              <a:t>Therefore 2PL-compatible schedules are conflict serializable. </a:t>
            </a:r>
          </a:p>
          <a:p>
            <a:pPr>
              <a:lnSpc>
                <a:spcPct val="100000"/>
              </a:lnSpc>
            </a:pPr>
            <a:endParaRPr lang="en-US" altLang="ja-JP">
              <a:latin typeface="Tahoma" charset="0"/>
              <a:ea typeface="MS PGothic" charset="0"/>
            </a:endParaRPr>
          </a:p>
          <a:p>
            <a:pPr>
              <a:lnSpc>
                <a:spcPct val="100000"/>
              </a:lnSpc>
              <a:buSzPct val="75000"/>
            </a:pPr>
            <a:r>
              <a:rPr lang="en-US">
                <a:latin typeface="Tahoma" charset="0"/>
                <a:ea typeface="MS PGothic" charset="0"/>
              </a:rPr>
              <a:t>Note: 2PL can still lead to deadlocks since locks are acquired incrementally.</a:t>
            </a:r>
          </a:p>
          <a:p>
            <a:pPr>
              <a:lnSpc>
                <a:spcPct val="100000"/>
              </a:lnSpc>
              <a:buSzPct val="75000"/>
            </a:pPr>
            <a:endParaRPr lang="en-US">
              <a:latin typeface="Tahoma" charset="0"/>
              <a:ea typeface="MS PGothic" charset="0"/>
              <a:sym typeface="Wingdings" charset="0"/>
            </a:endParaRPr>
          </a:p>
          <a:p>
            <a:pPr>
              <a:lnSpc>
                <a:spcPct val="100000"/>
              </a:lnSpc>
              <a:buSzPct val="75000"/>
            </a:pPr>
            <a:r>
              <a:rPr lang="en-US">
                <a:latin typeface="Tahoma" charset="0"/>
                <a:ea typeface="MS PGothic" charset="0"/>
                <a:sym typeface="Wingdings" charset="0"/>
              </a:rPr>
              <a:t>An important variant of 2PL is </a:t>
            </a:r>
            <a:r>
              <a:rPr lang="en-US" b="1">
                <a:solidFill>
                  <a:srgbClr val="C00000"/>
                </a:solidFill>
                <a:latin typeface="Tahoma" charset="0"/>
                <a:ea typeface="MS PGothic" charset="0"/>
                <a:sym typeface="Wingdings" charset="0"/>
              </a:rPr>
              <a:t>strict 2PL</a:t>
            </a:r>
            <a:r>
              <a:rPr lang="en-US">
                <a:latin typeface="Tahoma" charset="0"/>
                <a:ea typeface="MS PGothic" charset="0"/>
                <a:sym typeface="Wingdings" charset="0"/>
              </a:rPr>
              <a:t>, where all locks are released at the end of the transaction. </a:t>
            </a:r>
          </a:p>
          <a:p>
            <a:pPr marL="914400" lvl="2" indent="0">
              <a:buSzPct val="75000"/>
              <a:buFontTx/>
              <a:buNone/>
            </a:pPr>
            <a:r>
              <a:rPr lang="en-US">
                <a:latin typeface="Tahoma" charset="0"/>
                <a:ea typeface="MS PGothic" charset="0"/>
              </a:rPr>
              <a:t>	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5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607" y="4135106"/>
            <a:ext cx="8229600" cy="1447288"/>
          </a:xfrm>
        </p:spPr>
        <p:txBody>
          <a:bodyPr>
            <a:normAutofit/>
          </a:bodyPr>
          <a:lstStyle/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 appears either before or after move</a:t>
            </a:r>
          </a:p>
          <a:p>
            <a:r>
              <a:rPr lang="en-US" dirty="0" smtClean="0"/>
              <a:t>Need log/recover AND 2PL to get ACID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/>
          <p:cNvSpPr txBox="1">
            <a:spLocks/>
          </p:cNvSpPr>
          <p:nvPr/>
        </p:nvSpPr>
        <p:spPr>
          <a:xfrm>
            <a:off x="94320" y="1061386"/>
            <a:ext cx="4246957" cy="243868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A:</a:t>
            </a:r>
          </a:p>
          <a:p>
            <a:pPr>
              <a:buNone/>
            </a:pPr>
            <a:r>
              <a:rPr lang="en-US" sz="2800" dirty="0" smtClean="0"/>
              <a:t>LOCK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  <a:endParaRPr lang="en-US" sz="2800" dirty="0" smtClean="0"/>
          </a:p>
          <a:p>
            <a:pPr>
              <a:buFont typeface="Arial"/>
              <a:buNone/>
            </a:pPr>
            <a:r>
              <a:rPr lang="en-US" sz="2800" dirty="0" smtClean="0"/>
              <a:t>move </a:t>
            </a:r>
            <a:r>
              <a:rPr lang="en-US" sz="2800" dirty="0" smtClean="0">
                <a:solidFill>
                  <a:srgbClr val="0000FF"/>
                </a:solidFill>
              </a:rPr>
              <a:t>foo</a:t>
            </a:r>
            <a:r>
              <a:rPr lang="en-US" sz="2800" dirty="0" smtClean="0"/>
              <a:t> from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to </a:t>
            </a:r>
            <a:r>
              <a:rPr lang="en-US" sz="2800" dirty="0" err="1" smtClean="0"/>
              <a:t>dir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 lvl="1">
              <a:buFont typeface="Arial"/>
              <a:buNone/>
            </a:pP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mv x/foo y/</a:t>
            </a:r>
          </a:p>
          <a:p>
            <a:pPr>
              <a:buNone/>
            </a:pPr>
            <a:r>
              <a:rPr lang="en-US" sz="2400" dirty="0" smtClean="0">
                <a:latin typeface="+mj-lt"/>
                <a:cs typeface="Courier"/>
              </a:rPr>
              <a:t>Commit and Release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endParaRPr lang="en-US" sz="2800" dirty="0" smtClean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8" name="Content Placeholder 7"/>
          <p:cNvSpPr txBox="1">
            <a:spLocks/>
          </p:cNvSpPr>
          <p:nvPr/>
        </p:nvSpPr>
        <p:spPr>
          <a:xfrm>
            <a:off x="4459407" y="1061386"/>
            <a:ext cx="4429875" cy="2438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sz="2800" dirty="0" smtClean="0"/>
              <a:t>Process B:</a:t>
            </a:r>
          </a:p>
          <a:p>
            <a:pPr>
              <a:buNone/>
            </a:pPr>
            <a:r>
              <a:rPr lang="en-US" sz="2800" dirty="0"/>
              <a:t>LOCK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/>
              <a:t>,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log</a:t>
            </a:r>
            <a:endParaRPr lang="en-US" sz="2800" dirty="0" smtClean="0"/>
          </a:p>
          <a:p>
            <a:pPr>
              <a:buFont typeface="Arial"/>
              <a:buNone/>
            </a:pPr>
            <a:r>
              <a:rPr lang="en-US" sz="2800" dirty="0" err="1" smtClean="0"/>
              <a:t>grep</a:t>
            </a:r>
            <a:r>
              <a:rPr lang="en-US" sz="2800" dirty="0" smtClean="0"/>
              <a:t> across </a:t>
            </a:r>
            <a:r>
              <a:rPr lang="en-US" sz="2800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0000FF"/>
                </a:solidFill>
              </a:rPr>
              <a:t>y</a:t>
            </a:r>
          </a:p>
          <a:p>
            <a:pPr>
              <a:buFont typeface="Arial"/>
              <a:buNone/>
            </a:pPr>
            <a:r>
              <a:rPr lang="en-US" sz="28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urier"/>
                <a:cs typeface="Courier"/>
              </a:rPr>
              <a:t>grep</a:t>
            </a:r>
            <a:r>
              <a:rPr lang="en-US" sz="2400" dirty="0" smtClean="0">
                <a:solidFill>
                  <a:srgbClr val="0000FF"/>
                </a:solidFill>
                <a:latin typeface="Courier"/>
                <a:cs typeface="Courier"/>
              </a:rPr>
              <a:t> 162 x/* y/* &gt; log</a:t>
            </a:r>
          </a:p>
          <a:p>
            <a:pPr>
              <a:buNone/>
            </a:pPr>
            <a:r>
              <a:rPr lang="en-US" sz="2400" dirty="0">
                <a:cs typeface="Courier"/>
              </a:rPr>
              <a:t>Commit and </a:t>
            </a:r>
            <a:r>
              <a:rPr lang="en-US" sz="2400" dirty="0" smtClean="0">
                <a:cs typeface="Courier"/>
              </a:rPr>
              <a:t>Release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0000FF"/>
                </a:solidFill>
              </a:rPr>
              <a:t>y, log</a:t>
            </a:r>
            <a:endParaRPr lang="en-US" sz="2400" dirty="0">
              <a:solidFill>
                <a:srgbClr val="0000FF"/>
              </a:solidFill>
              <a:latin typeface="Courier"/>
              <a:cs typeface="Courier"/>
            </a:endParaRPr>
          </a:p>
          <a:p>
            <a:pPr>
              <a:buFont typeface="Arial"/>
              <a:buNone/>
            </a:pPr>
            <a:endParaRPr lang="en-US" sz="2400" dirty="0" smtClean="0">
              <a:solidFill>
                <a:srgbClr val="0000FF"/>
              </a:solidFill>
              <a:latin typeface="+mj-lt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9860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With two phase locking and redo logging, transactions appear to occur in </a:t>
            </a:r>
            <a:r>
              <a:rPr lang="en-US" b="1" dirty="0" smtClean="0"/>
              <a:t>a</a:t>
            </a:r>
            <a:r>
              <a:rPr lang="en-US" dirty="0" smtClean="0"/>
              <a:t> sequential order (</a:t>
            </a:r>
            <a:r>
              <a:rPr lang="en-US" dirty="0" err="1" smtClean="0"/>
              <a:t>serializability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Either: </a:t>
            </a:r>
            <a:r>
              <a:rPr lang="en-US" dirty="0" err="1" smtClean="0"/>
              <a:t>grep</a:t>
            </a:r>
            <a:r>
              <a:rPr lang="en-US" dirty="0" smtClean="0"/>
              <a:t> then move or move then </a:t>
            </a:r>
            <a:r>
              <a:rPr lang="en-US" dirty="0" err="1" smtClean="0"/>
              <a:t>grep</a:t>
            </a:r>
            <a:endParaRPr lang="en-US" dirty="0" smtClean="0"/>
          </a:p>
          <a:p>
            <a:pPr lvl="1"/>
            <a:r>
              <a:rPr lang="en-US" dirty="0" smtClean="0"/>
              <a:t>If the operations from different transactions get interleaved in the log, it </a:t>
            </a:r>
            <a:r>
              <a:rPr lang="en-US" dirty="0"/>
              <a:t>i</a:t>
            </a:r>
            <a:r>
              <a:rPr lang="en-US" dirty="0" smtClean="0"/>
              <a:t>s because it </a:t>
            </a:r>
            <a:r>
              <a:rPr lang="en-US" dirty="0"/>
              <a:t>i</a:t>
            </a:r>
            <a:r>
              <a:rPr lang="en-US" dirty="0" smtClean="0"/>
              <a:t>s OK</a:t>
            </a:r>
          </a:p>
          <a:p>
            <a:pPr lvl="2"/>
            <a:r>
              <a:rPr lang="en-US" dirty="0" smtClean="0"/>
              <a:t>2PL prevents it if </a:t>
            </a:r>
            <a:r>
              <a:rPr lang="en-US" dirty="0" err="1" smtClean="0"/>
              <a:t>serializability</a:t>
            </a:r>
            <a:r>
              <a:rPr lang="en-US" dirty="0" smtClean="0"/>
              <a:t> would be violated</a:t>
            </a:r>
          </a:p>
          <a:p>
            <a:pPr lvl="2"/>
            <a:r>
              <a:rPr lang="en-US" dirty="0" smtClean="0"/>
              <a:t>Typically, because they were independent</a:t>
            </a:r>
          </a:p>
          <a:p>
            <a:r>
              <a:rPr lang="en-US" dirty="0" smtClean="0"/>
              <a:t>Other implementations can also provide </a:t>
            </a:r>
            <a:r>
              <a:rPr lang="en-US" dirty="0" err="1" smtClean="0"/>
              <a:t>serializability</a:t>
            </a:r>
            <a:endParaRPr lang="en-US" dirty="0" smtClean="0"/>
          </a:p>
          <a:p>
            <a:pPr lvl="1"/>
            <a:r>
              <a:rPr lang="en-US" dirty="0" smtClean="0"/>
              <a:t>Optimistic concurrency control: abort any transaction that would conflict with </a:t>
            </a:r>
            <a:r>
              <a:rPr lang="en-US" dirty="0" err="1" smtClean="0"/>
              <a:t>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6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8571"/>
            <a:ext cx="8229600" cy="54242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file systems implement a transactional model internally</a:t>
            </a:r>
          </a:p>
          <a:p>
            <a:pPr lvl="1"/>
            <a:r>
              <a:rPr lang="en-US" dirty="0" smtClean="0"/>
              <a:t>Copy on write</a:t>
            </a:r>
          </a:p>
          <a:p>
            <a:pPr lvl="1"/>
            <a:r>
              <a:rPr lang="en-US" dirty="0" smtClean="0"/>
              <a:t>Redo logging</a:t>
            </a:r>
          </a:p>
          <a:p>
            <a:r>
              <a:rPr lang="en-US" dirty="0" smtClean="0"/>
              <a:t>Most file systems provide a transactional model for individual system calls</a:t>
            </a:r>
          </a:p>
          <a:p>
            <a:pPr lvl="1"/>
            <a:r>
              <a:rPr lang="en-US" dirty="0" smtClean="0"/>
              <a:t>File rename, move, …</a:t>
            </a:r>
          </a:p>
          <a:p>
            <a:r>
              <a:rPr lang="en-US" dirty="0" smtClean="0"/>
              <a:t>Most file systems do NOT provide a transactional model for user data</a:t>
            </a:r>
          </a:p>
          <a:p>
            <a:pPr lvl="1"/>
            <a:r>
              <a:rPr lang="en-US" dirty="0" smtClean="0"/>
              <a:t>Historical artifact ?  - quite likely</a:t>
            </a:r>
          </a:p>
          <a:p>
            <a:pPr lvl="1"/>
            <a:r>
              <a:rPr lang="en-US" dirty="0" smtClean="0"/>
              <a:t>Unfamiliar model (other than within OS’s and DB’s)?</a:t>
            </a:r>
          </a:p>
          <a:p>
            <a:pPr lvl="2"/>
            <a:r>
              <a:rPr lang="en-US" dirty="0" smtClean="0"/>
              <a:t>perhaps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17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Screen Shot 2014-10-31 at 10.07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55600"/>
            <a:ext cx="57404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Reliability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Single logical file operation can involve updates to multiple physical disk blocks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, indirect block, data block, bitmap, …</a:t>
            </a:r>
          </a:p>
          <a:p>
            <a:pPr lvl="1"/>
            <a:r>
              <a:rPr lang="en-US" dirty="0" smtClean="0"/>
              <a:t>With remapping, single update to physical disk block can require multiple (even lower level) updates</a:t>
            </a:r>
          </a:p>
          <a:p>
            <a:r>
              <a:rPr lang="en-US" dirty="0" smtClean="0"/>
              <a:t>At a physical level, operations complete one at a time</a:t>
            </a:r>
          </a:p>
          <a:p>
            <a:pPr lvl="1"/>
            <a:r>
              <a:rPr lang="en-US" dirty="0" smtClean="0"/>
              <a:t>Want concurrent operations for performance</a:t>
            </a:r>
          </a:p>
          <a:p>
            <a:r>
              <a:rPr lang="en-US" dirty="0" smtClean="0"/>
              <a:t>How do we guarantee consistency regardless of when crash occurs?</a:t>
            </a:r>
          </a:p>
        </p:txBody>
      </p:sp>
    </p:spTree>
    <p:extLst>
      <p:ext uri="{BB962C8B-B14F-4D97-AF65-F5344CB8AC3E}">
        <p14:creationId xmlns:p14="http://schemas.microsoft.com/office/powerpoint/2010/main" val="978019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Atomicity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charset="0"/>
                <a:ea typeface="MS PGothic" charset="0"/>
              </a:rPr>
              <a:t>A transaction </a:t>
            </a:r>
          </a:p>
          <a:p>
            <a:pPr lvl="1"/>
            <a:r>
              <a:rPr lang="en-US" sz="2400" dirty="0">
                <a:latin typeface="Tahoma" charset="0"/>
                <a:ea typeface="MS PGothic" charset="0"/>
              </a:rPr>
              <a:t>might</a:t>
            </a:r>
            <a:r>
              <a:rPr lang="en-US" sz="2400" dirty="0">
                <a:solidFill>
                  <a:schemeClr val="accent2"/>
                </a:solidFill>
                <a:latin typeface="Tahoma" charset="0"/>
                <a:ea typeface="MS PGothic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ahoma" charset="0"/>
                <a:ea typeface="MS PGothic" charset="0"/>
              </a:rPr>
              <a:t>commit</a:t>
            </a: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 after completing all its operations, or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it could </a:t>
            </a:r>
            <a:r>
              <a:rPr lang="en-US" sz="2400" i="1" dirty="0">
                <a:solidFill>
                  <a:srgbClr val="000000"/>
                </a:solidFill>
                <a:latin typeface="Tahoma" charset="0"/>
                <a:ea typeface="MS PGothic" charset="0"/>
              </a:rPr>
              <a:t>abort</a:t>
            </a: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 (or be aborted) after executing some operations</a:t>
            </a:r>
          </a:p>
          <a:p>
            <a:endParaRPr lang="en-US" sz="2800" dirty="0">
              <a:solidFill>
                <a:srgbClr val="000000"/>
              </a:solidFill>
              <a:latin typeface="Tahoma" charset="0"/>
              <a:ea typeface="MS PGothic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Tahoma" charset="0"/>
                <a:ea typeface="MS PGothic" charset="0"/>
              </a:rPr>
              <a:t>Atomic Transactions:  a user can think of a transaction as always either </a:t>
            </a:r>
            <a:r>
              <a:rPr lang="en-US" sz="2800" i="1" dirty="0">
                <a:solidFill>
                  <a:srgbClr val="000000"/>
                </a:solidFill>
                <a:latin typeface="Tahoma" charset="0"/>
                <a:ea typeface="MS PGothic" charset="0"/>
              </a:rPr>
              <a:t>executing all its</a:t>
            </a:r>
            <a:r>
              <a:rPr lang="en-US" sz="2800" dirty="0">
                <a:solidFill>
                  <a:srgbClr val="000000"/>
                </a:solidFill>
                <a:latin typeface="Tahoma" charset="0"/>
                <a:ea typeface="MS PGothic" charset="0"/>
              </a:rPr>
              <a:t> operations, or </a:t>
            </a:r>
            <a:r>
              <a:rPr lang="en-US" sz="2800" i="1" dirty="0">
                <a:solidFill>
                  <a:srgbClr val="000000"/>
                </a:solidFill>
                <a:latin typeface="Tahoma" charset="0"/>
                <a:ea typeface="MS PGothic" charset="0"/>
              </a:rPr>
              <a:t>not executing any</a:t>
            </a:r>
            <a:r>
              <a:rPr lang="en-US" sz="2800" dirty="0">
                <a:solidFill>
                  <a:srgbClr val="000000"/>
                </a:solidFill>
                <a:latin typeface="Tahoma" charset="0"/>
                <a:ea typeface="MS PGothic" charset="0"/>
              </a:rPr>
              <a:t> operations at all</a:t>
            </a:r>
          </a:p>
          <a:p>
            <a:pPr lvl="1">
              <a:buSzPct val="75000"/>
            </a:pP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Database/storage system </a:t>
            </a:r>
            <a:r>
              <a:rPr lang="en-US" sz="2400" i="1" dirty="0">
                <a:solidFill>
                  <a:srgbClr val="000000"/>
                </a:solidFill>
                <a:latin typeface="Tahoma" charset="0"/>
                <a:ea typeface="MS PGothic" charset="0"/>
              </a:rPr>
              <a:t>logs</a:t>
            </a: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 all actions so that it can </a:t>
            </a:r>
            <a:r>
              <a:rPr lang="en-US" sz="2400" i="1" dirty="0">
                <a:solidFill>
                  <a:srgbClr val="000000"/>
                </a:solidFill>
                <a:latin typeface="Tahoma" charset="0"/>
                <a:ea typeface="MS PGothic" charset="0"/>
              </a:rPr>
              <a:t>undo</a:t>
            </a: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 the actions of aborted transactions</a:t>
            </a:r>
          </a:p>
          <a:p>
            <a:endParaRPr lang="en-US" sz="28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Consistency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381000" y="1117600"/>
            <a:ext cx="8458200" cy="5105400"/>
          </a:xfrm>
        </p:spPr>
        <p:txBody>
          <a:bodyPr>
            <a:noAutofit/>
          </a:bodyPr>
          <a:lstStyle/>
          <a:p>
            <a:r>
              <a:rPr lang="en-US" altLang="ja-JP" sz="2800" dirty="0">
                <a:latin typeface="Tahoma" charset="0"/>
                <a:ea typeface="MS PGothic" charset="0"/>
              </a:rPr>
              <a:t>D</a:t>
            </a:r>
            <a:r>
              <a:rPr lang="en-US" sz="2800" dirty="0">
                <a:latin typeface="Tahoma" charset="0"/>
                <a:ea typeface="MS PGothic" charset="0"/>
              </a:rPr>
              <a:t>ata follows integrity constraints (</a:t>
            </a:r>
            <a:r>
              <a:rPr lang="en-US" sz="2800" dirty="0" smtClean="0">
                <a:latin typeface="Tahoma" charset="0"/>
                <a:ea typeface="MS PGothic" charset="0"/>
              </a:rPr>
              <a:t>ICs)</a:t>
            </a:r>
            <a:endParaRPr lang="en-US" sz="2800" dirty="0">
              <a:latin typeface="Tahoma" charset="0"/>
              <a:ea typeface="MS PGothic" charset="0"/>
            </a:endParaRPr>
          </a:p>
          <a:p>
            <a:r>
              <a:rPr lang="en-US" sz="2800" dirty="0">
                <a:latin typeface="Tahoma" charset="0"/>
                <a:ea typeface="MS PGothic" charset="0"/>
              </a:rPr>
              <a:t>If database/storage system is consistent before transaction, it will be </a:t>
            </a:r>
            <a:r>
              <a:rPr lang="en-US" sz="2800" dirty="0" smtClean="0">
                <a:latin typeface="Tahoma" charset="0"/>
                <a:ea typeface="MS PGothic" charset="0"/>
              </a:rPr>
              <a:t>after</a:t>
            </a:r>
            <a:endParaRPr lang="en-US" sz="2400" dirty="0">
              <a:latin typeface="Tahoma" charset="0"/>
              <a:ea typeface="MS PGothic" charset="0"/>
            </a:endParaRPr>
          </a:p>
          <a:p>
            <a:r>
              <a:rPr lang="en-US" sz="2800" dirty="0">
                <a:latin typeface="Tahoma" charset="0"/>
                <a:ea typeface="MS PGothic" charset="0"/>
              </a:rPr>
              <a:t>System checks ICs and if they fail, the transaction rolls back (i.e., is aborted)</a:t>
            </a:r>
          </a:p>
          <a:p>
            <a:pPr lvl="1"/>
            <a:r>
              <a:rPr lang="en-US" sz="2400" dirty="0">
                <a:latin typeface="Tahoma" charset="0"/>
                <a:ea typeface="MS PGothic" charset="0"/>
              </a:rPr>
              <a:t>A database enforces some ICs, depending on the ICs declared when the data has been created</a:t>
            </a:r>
          </a:p>
          <a:p>
            <a:pPr lvl="1"/>
            <a:r>
              <a:rPr lang="en-US" sz="2400" dirty="0">
                <a:latin typeface="Tahoma" charset="0"/>
                <a:ea typeface="MS PGothic" charset="0"/>
              </a:rPr>
              <a:t>Beyond this, database does not understand the semantics of the data  (e.g., it does not understand how the interest on a bank account is computed)</a:t>
            </a:r>
          </a:p>
          <a:p>
            <a:endParaRPr lang="en-US" sz="28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Isolation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Tahoma" charset="0"/>
                <a:ea typeface="MS PGothic" charset="0"/>
              </a:rPr>
              <a:t>Each transaction executes as if it was running by itself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It cannot see the partial results of another transaction</a:t>
            </a:r>
          </a:p>
          <a:p>
            <a:pPr>
              <a:lnSpc>
                <a:spcPct val="100000"/>
              </a:lnSpc>
              <a:buSzPct val="75000"/>
            </a:pPr>
            <a:endParaRPr lang="en-US" sz="2800" dirty="0">
              <a:solidFill>
                <a:srgbClr val="000000"/>
              </a:solidFill>
              <a:latin typeface="Tahoma" charset="0"/>
              <a:ea typeface="MS PGothic" charset="0"/>
            </a:endParaRPr>
          </a:p>
          <a:p>
            <a:pPr>
              <a:lnSpc>
                <a:spcPct val="100000"/>
              </a:lnSpc>
              <a:buSzPct val="75000"/>
            </a:pPr>
            <a:r>
              <a:rPr lang="en-US" sz="2800" dirty="0">
                <a:solidFill>
                  <a:srgbClr val="000000"/>
                </a:solidFill>
                <a:latin typeface="Tahoma" charset="0"/>
                <a:ea typeface="MS PGothic" charset="0"/>
              </a:rPr>
              <a:t>Techniques: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Pessimistic – don’</a:t>
            </a:r>
            <a:r>
              <a:rPr lang="en-US" altLang="ja-JP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t let problems arise in the first place</a:t>
            </a:r>
          </a:p>
          <a:p>
            <a:pPr lvl="1">
              <a:lnSpc>
                <a:spcPct val="100000"/>
              </a:lnSpc>
              <a:buSzPct val="75000"/>
            </a:pP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Optimistic – assume conflicts are rare, deal with them </a:t>
            </a:r>
            <a:r>
              <a:rPr lang="en-US" sz="2400" i="1" dirty="0">
                <a:solidFill>
                  <a:srgbClr val="000000"/>
                </a:solidFill>
                <a:latin typeface="Tahoma" charset="0"/>
                <a:ea typeface="MS PGothic" charset="0"/>
              </a:rPr>
              <a:t>after</a:t>
            </a:r>
            <a:r>
              <a:rPr lang="en-US" sz="2400" dirty="0">
                <a:solidFill>
                  <a:srgbClr val="000000"/>
                </a:solidFill>
                <a:latin typeface="Tahoma" charset="0"/>
                <a:ea typeface="MS PGothic" charset="0"/>
              </a:rPr>
              <a:t> they happen</a:t>
            </a:r>
          </a:p>
          <a:p>
            <a:pPr lvl="1">
              <a:lnSpc>
                <a:spcPct val="100000"/>
              </a:lnSpc>
              <a:buSzPct val="75000"/>
            </a:pPr>
            <a:endParaRPr lang="en-US" sz="2400" dirty="0">
              <a:solidFill>
                <a:srgbClr val="000000"/>
              </a:solidFill>
              <a:latin typeface="Tahom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2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  <a:ea typeface="MS PGothic" charset="0"/>
              </a:rPr>
              <a:t>Durability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Data should survive in the presence of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System crash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Disk crash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 need backups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>
              <a:buSzPct val="75000"/>
            </a:pPr>
            <a:r>
              <a:rPr lang="en-US" sz="2000" dirty="0">
                <a:solidFill>
                  <a:schemeClr val="tx2"/>
                </a:solidFill>
                <a:latin typeface="Tahoma" charset="0"/>
                <a:ea typeface="MS PGothic" charset="0"/>
              </a:rPr>
              <a:t>All committed updates and only those updates are reflected in the </a:t>
            </a:r>
            <a:r>
              <a:rPr lang="en-US" sz="2000" dirty="0" smtClean="0">
                <a:solidFill>
                  <a:schemeClr val="tx2"/>
                </a:solidFill>
                <a:latin typeface="Tahoma" charset="0"/>
                <a:ea typeface="MS PGothic" charset="0"/>
              </a:rPr>
              <a:t>file system or database</a:t>
            </a:r>
            <a:endParaRPr lang="en-US" sz="2000" dirty="0">
              <a:solidFill>
                <a:schemeClr val="tx2"/>
              </a:solidFill>
              <a:latin typeface="Tahoma" charset="0"/>
              <a:ea typeface="MS PGothic" charset="0"/>
            </a:endParaRPr>
          </a:p>
          <a:p>
            <a:pPr lvl="1">
              <a:buSzPct val="75000"/>
            </a:pPr>
            <a:r>
              <a:rPr lang="en-US" sz="2000" dirty="0">
                <a:solidFill>
                  <a:schemeClr val="tx2"/>
                </a:solidFill>
                <a:latin typeface="Tahoma" charset="0"/>
                <a:ea typeface="MS PGothic" charset="0"/>
              </a:rPr>
              <a:t>Some care must be taken to handle the case of a crash occurring during the recovery process!</a:t>
            </a:r>
            <a:endParaRPr lang="en-US" sz="2000" dirty="0">
              <a:latin typeface="Tahom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001000" cy="5334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ahoma" charset="0"/>
                <a:ea typeface="MS PGothic" charset="0"/>
              </a:rPr>
              <a:t>The ACID properties of Transactions</a:t>
            </a:r>
            <a:endParaRPr lang="en-US">
              <a:latin typeface="Helvetica" charset="0"/>
              <a:ea typeface="MS PGothic" charset="0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28600" y="1117600"/>
            <a:ext cx="86868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smtClean="0">
                <a:latin typeface="Helvetica" charset="0"/>
                <a:ea typeface="MS PGothic" charset="0"/>
              </a:rPr>
              <a:t>Transaction is a group of operations: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 smtClean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 smtClean="0">
                <a:latin typeface="Helvetica" charset="0"/>
                <a:ea typeface="MS PGothic" charset="0"/>
              </a:rPr>
              <a:t>Atomicity</a:t>
            </a:r>
            <a:r>
              <a:rPr lang="en-US" b="1" dirty="0">
                <a:latin typeface="Helvetica" charset="0"/>
                <a:ea typeface="MS PGothic" charset="0"/>
              </a:rPr>
              <a:t>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all actions in the transaction happen, or none happen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Consistency: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transactions maintain data integrity, e.g.,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ahoma" charset="0"/>
                <a:ea typeface="MS PGothic" charset="0"/>
              </a:rPr>
              <a:t>Balance cannot be negative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Helvetica" charset="0"/>
                <a:ea typeface="MS PGothic" charset="0"/>
              </a:rPr>
              <a:t>Cannot reschedule meeting on February 30</a:t>
            </a: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Isolation: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execution of one transaction is isolated from that of all others; no problems from concurrency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Helvetica" charset="0"/>
                <a:ea typeface="MS PGothic" charset="0"/>
              </a:rPr>
              <a:t>Durability: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Tahoma" charset="0"/>
                <a:ea typeface="MS PGothic" charset="0"/>
              </a:rPr>
              <a:t>if a transaction commits, its effects persist despite crashes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46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AND Right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34533"/>
            <a:ext cx="6688667" cy="5029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concepts related to transactions appear in many aspects of systems</a:t>
            </a:r>
          </a:p>
          <a:p>
            <a:pPr lvl="1"/>
            <a:r>
              <a:rPr lang="en-US" dirty="0" smtClean="0"/>
              <a:t>File Systems</a:t>
            </a:r>
          </a:p>
          <a:p>
            <a:pPr lvl="1"/>
            <a:r>
              <a:rPr lang="en-US" dirty="0" smtClean="0"/>
              <a:t>Data Base systems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r>
              <a:rPr lang="en-US" dirty="0" smtClean="0"/>
              <a:t>Example of </a:t>
            </a:r>
            <a:r>
              <a:rPr lang="en-US" dirty="0"/>
              <a:t>a</a:t>
            </a:r>
            <a:r>
              <a:rPr lang="en-US" dirty="0" smtClean="0"/>
              <a:t> powerful, elegant concept simplifying implementation AND achieving better performance.</a:t>
            </a:r>
          </a:p>
          <a:p>
            <a:r>
              <a:rPr lang="en-US" dirty="0" smtClean="0"/>
              <a:t>The key is to recognize that the system behavior is viewed from a particular perspective.</a:t>
            </a:r>
          </a:p>
          <a:p>
            <a:pPr lvl="1"/>
            <a:r>
              <a:rPr lang="en-US" dirty="0" smtClean="0"/>
              <a:t>Properties are met from that perspective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 smtClean="0"/>
              <a:t>cs162 fa14 L25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6ECD-61F1-CE4B-BB82-6FDD0CA3B21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11" y="0"/>
            <a:ext cx="2201333" cy="1850917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019800" y="1887013"/>
            <a:ext cx="3532382" cy="928122"/>
            <a:chOff x="5181806" y="3952880"/>
            <a:chExt cx="3845443" cy="928122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5827663" y="3952880"/>
              <a:ext cx="1352560" cy="892716"/>
            </a:xfrm>
            <a:prstGeom prst="straightConnector1">
              <a:avLst/>
            </a:prstGeom>
            <a:ln>
              <a:solidFill>
                <a:srgbClr val="4F81B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180222" y="4086564"/>
              <a:ext cx="1443789" cy="759032"/>
            </a:xfrm>
            <a:prstGeom prst="straightConnector1">
              <a:avLst/>
            </a:prstGeom>
            <a:ln>
              <a:solidFill>
                <a:srgbClr val="4F81B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81806" y="4289412"/>
              <a:ext cx="165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Reliability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76411" y="4511670"/>
              <a:ext cx="1650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3690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Approach #1: Careful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operations in a specific order</a:t>
            </a:r>
          </a:p>
          <a:p>
            <a:pPr lvl="1"/>
            <a:r>
              <a:rPr lang="en-US" dirty="0" smtClean="0"/>
              <a:t>Careful design to allow sequence to be interrupted safely</a:t>
            </a:r>
          </a:p>
          <a:p>
            <a:r>
              <a:rPr lang="en-US" dirty="0" smtClean="0"/>
              <a:t>Post-crash recovery</a:t>
            </a:r>
          </a:p>
          <a:p>
            <a:pPr lvl="1"/>
            <a:r>
              <a:rPr lang="en-US" dirty="0" smtClean="0"/>
              <a:t>Read data structures to see if there were any operations in progress</a:t>
            </a:r>
          </a:p>
          <a:p>
            <a:pPr lvl="1"/>
            <a:r>
              <a:rPr lang="en-US" dirty="0" smtClean="0"/>
              <a:t>Clean up/finish as needed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Approach taken in FAT, FFS (</a:t>
            </a:r>
            <a:r>
              <a:rPr lang="en-US" dirty="0" err="1" smtClean="0"/>
              <a:t>fsck</a:t>
            </a:r>
            <a:r>
              <a:rPr lang="en-US" dirty="0" smtClean="0"/>
              <a:t>), and many app-level recovery schemes (e.g., Word)</a:t>
            </a:r>
          </a:p>
        </p:txBody>
      </p:sp>
    </p:spTree>
    <p:extLst>
      <p:ext uri="{BB962C8B-B14F-4D97-AF65-F5344CB8AC3E}">
        <p14:creationId xmlns:p14="http://schemas.microsoft.com/office/powerpoint/2010/main" val="200959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FFS: 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Allocate data block</a:t>
            </a:r>
          </a:p>
          <a:p>
            <a:r>
              <a:rPr lang="en-US" dirty="0" smtClean="0"/>
              <a:t>Write data block</a:t>
            </a:r>
          </a:p>
          <a:p>
            <a:r>
              <a:rPr lang="en-US" dirty="0" smtClean="0"/>
              <a:t>Allocate </a:t>
            </a:r>
            <a:r>
              <a:rPr lang="en-US" dirty="0" err="1" smtClean="0"/>
              <a:t>inode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 err="1" smtClean="0"/>
              <a:t>inode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Update bitmap of free blocks</a:t>
            </a:r>
          </a:p>
          <a:p>
            <a:r>
              <a:rPr lang="en-US" dirty="0" smtClean="0"/>
              <a:t>Update directory with file name -&gt; file number</a:t>
            </a:r>
          </a:p>
          <a:p>
            <a:r>
              <a:rPr lang="en-US" dirty="0" smtClean="0"/>
              <a:t>Update modify time for directory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9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Scan </a:t>
            </a:r>
            <a:r>
              <a:rPr lang="en-US" dirty="0" err="1" smtClean="0"/>
              <a:t>inode</a:t>
            </a:r>
            <a:r>
              <a:rPr lang="en-US" dirty="0" smtClean="0"/>
              <a:t> table</a:t>
            </a:r>
          </a:p>
          <a:p>
            <a:r>
              <a:rPr lang="en-US" dirty="0" smtClean="0"/>
              <a:t>If any unlinked files (not in any directory), delete</a:t>
            </a:r>
          </a:p>
          <a:p>
            <a:r>
              <a:rPr lang="en-US" dirty="0" smtClean="0"/>
              <a:t>Compare free block bitmap against </a:t>
            </a:r>
            <a:r>
              <a:rPr lang="en-US" dirty="0" err="1" smtClean="0"/>
              <a:t>inode</a:t>
            </a:r>
            <a:r>
              <a:rPr lang="en-US" dirty="0" smtClean="0"/>
              <a:t> trees</a:t>
            </a:r>
          </a:p>
          <a:p>
            <a:r>
              <a:rPr lang="en-US" dirty="0" smtClean="0"/>
              <a:t>Scan directories for missing update/access times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Time proportional to size of disk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5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Normal operation:</a:t>
            </a:r>
          </a:p>
          <a:p>
            <a:r>
              <a:rPr lang="en-US" dirty="0" smtClean="0"/>
              <a:t>Write name of each open file to app folder</a:t>
            </a:r>
          </a:p>
          <a:p>
            <a:r>
              <a:rPr lang="en-US" dirty="0" smtClean="0"/>
              <a:t>Write changes to backup file</a:t>
            </a:r>
          </a:p>
          <a:p>
            <a:r>
              <a:rPr lang="en-US" dirty="0" smtClean="0"/>
              <a:t>Rename backup file to be file (atomic operation provided by file system)</a:t>
            </a:r>
          </a:p>
          <a:p>
            <a:r>
              <a:rPr lang="en-US" dirty="0" smtClean="0"/>
              <a:t>Delete list in app folder on clean shutdown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Recovery:</a:t>
            </a:r>
          </a:p>
          <a:p>
            <a:r>
              <a:rPr lang="en-US" dirty="0" smtClean="0"/>
              <a:t>On startup, see if any files were left open</a:t>
            </a:r>
          </a:p>
          <a:p>
            <a:r>
              <a:rPr lang="en-US" dirty="0" smtClean="0"/>
              <a:t>If so, look for backup file</a:t>
            </a:r>
          </a:p>
          <a:p>
            <a:r>
              <a:rPr lang="en-US" dirty="0" smtClean="0"/>
              <a:t>If so, ask user to compare versions</a:t>
            </a:r>
          </a:p>
        </p:txBody>
      </p:sp>
    </p:spTree>
    <p:extLst>
      <p:ext uri="{BB962C8B-B14F-4D97-AF65-F5344CB8AC3E}">
        <p14:creationId xmlns:p14="http://schemas.microsoft.com/office/powerpoint/2010/main" val="31569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 xmlns:p14="http://schemas.microsoft.com/office/powerpoint/2010/main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162-fa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Office">
    <a:majorFont>
      <a:latin typeface="Comic Sans MS"/>
      <a:ea typeface=""/>
      <a:cs typeface=""/>
    </a:majorFont>
    <a:minorFont>
      <a:latin typeface="Comic Sans MS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cs162-fa14.potx</Template>
  <TotalTime>8903</TotalTime>
  <Words>2651</Words>
  <Application>Microsoft Macintosh PowerPoint</Application>
  <PresentationFormat>On-screen Show (4:3)</PresentationFormat>
  <Paragraphs>473</Paragraphs>
  <Slides>43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cs162-fa14</vt:lpstr>
      <vt:lpstr>Implementing Transactions for File System Reliability</vt:lpstr>
      <vt:lpstr>File System Reliability</vt:lpstr>
      <vt:lpstr>Achieving File System Reliability</vt:lpstr>
      <vt:lpstr>Storage Reliability Problem</vt:lpstr>
      <vt:lpstr>The ACID properties of Transactions</vt:lpstr>
      <vt:lpstr>Fast AND Right ???</vt:lpstr>
      <vt:lpstr>Reliability Approach #1: Careful Ordering</vt:lpstr>
      <vt:lpstr>FFS: Create a File</vt:lpstr>
      <vt:lpstr>Application Level</vt:lpstr>
      <vt:lpstr>Reliability Approach #2: Copy on Write File Layout</vt:lpstr>
      <vt:lpstr>Transactional File Systems</vt:lpstr>
      <vt:lpstr>Logging File Systems</vt:lpstr>
      <vt:lpstr>THE atomic action</vt:lpstr>
      <vt:lpstr>Redo Logging</vt:lpstr>
      <vt:lpstr>Example: Creating a file</vt:lpstr>
      <vt:lpstr>Ex: Creating a file (as a transaction)</vt:lpstr>
      <vt:lpstr>ReDo log </vt:lpstr>
      <vt:lpstr>Crash during logging - Recover</vt:lpstr>
      <vt:lpstr>Recovery After Commit</vt:lpstr>
      <vt:lpstr>What if had already started writing back the transaction ?</vt:lpstr>
      <vt:lpstr>What if the uncommitted transaction was discarded on recovery?</vt:lpstr>
      <vt:lpstr>What if we crash again during recovery?</vt:lpstr>
      <vt:lpstr>Redo Logging</vt:lpstr>
      <vt:lpstr>Can we interleave transactions in the log?</vt:lpstr>
      <vt:lpstr>Back of the Envelope …</vt:lpstr>
      <vt:lpstr>Performance</vt:lpstr>
      <vt:lpstr>Redo Log Implementation</vt:lpstr>
      <vt:lpstr>Isolation</vt:lpstr>
      <vt:lpstr>Isolation</vt:lpstr>
      <vt:lpstr>What do we use to prevent interleaving?</vt:lpstr>
      <vt:lpstr>Two-Phase Commit (2PC)</vt:lpstr>
      <vt:lpstr>Two Phase Locking</vt:lpstr>
      <vt:lpstr>Locks – in a new form</vt:lpstr>
      <vt:lpstr>Two-Phase Locking (2PL)</vt:lpstr>
      <vt:lpstr>Two-Phase Locking (2PL)</vt:lpstr>
      <vt:lpstr>Transaction Isolation</vt:lpstr>
      <vt:lpstr>Serializability</vt:lpstr>
      <vt:lpstr>Caveat</vt:lpstr>
      <vt:lpstr>PowerPoint Presentation</vt:lpstr>
      <vt:lpstr>Atomicity</vt:lpstr>
      <vt:lpstr>Consistency</vt:lpstr>
      <vt:lpstr>Isolation</vt:lpstr>
      <vt:lpstr>Durability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Culler</dc:creator>
  <cp:lastModifiedBy>David Culler</cp:lastModifiedBy>
  <cp:revision>373</cp:revision>
  <dcterms:created xsi:type="dcterms:W3CDTF">2014-09-03T19:24:22Z</dcterms:created>
  <dcterms:modified xsi:type="dcterms:W3CDTF">2014-10-31T18:13:27Z</dcterms:modified>
</cp:coreProperties>
</file>