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86" r:id="rId3"/>
    <p:sldId id="347" r:id="rId4"/>
    <p:sldId id="351" r:id="rId5"/>
    <p:sldId id="348" r:id="rId6"/>
    <p:sldId id="345" r:id="rId7"/>
    <p:sldId id="349" r:id="rId8"/>
    <p:sldId id="350" r:id="rId9"/>
    <p:sldId id="357" r:id="rId10"/>
    <p:sldId id="352" r:id="rId11"/>
    <p:sldId id="358" r:id="rId12"/>
    <p:sldId id="354" r:id="rId13"/>
    <p:sldId id="359" r:id="rId14"/>
    <p:sldId id="360" r:id="rId15"/>
    <p:sldId id="372" r:id="rId16"/>
    <p:sldId id="373" r:id="rId17"/>
    <p:sldId id="361" r:id="rId18"/>
    <p:sldId id="363" r:id="rId19"/>
    <p:sldId id="364" r:id="rId20"/>
    <p:sldId id="374" r:id="rId21"/>
    <p:sldId id="375" r:id="rId22"/>
    <p:sldId id="365" r:id="rId23"/>
    <p:sldId id="366" r:id="rId24"/>
    <p:sldId id="369" r:id="rId25"/>
    <p:sldId id="321" r:id="rId26"/>
    <p:sldId id="371" r:id="rId27"/>
    <p:sldId id="385" r:id="rId28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C784A"/>
    <a:srgbClr val="996633"/>
    <a:srgbClr val="FFFFAA"/>
    <a:srgbClr val="2A40E2"/>
    <a:srgbClr val="233AE1"/>
    <a:srgbClr val="1C31C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4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15" tIns="46997" rIns="92315" bIns="46997">
            <a:prstTxWarp prst="textNoShape">
              <a:avLst/>
            </a:prstTxWarp>
            <a:spAutoFit/>
          </a:bodyPr>
          <a:lstStyle/>
          <a:p>
            <a:pPr algn="ctr" defTabSz="917575" eaLnBrk="0" hangingPunct="0">
              <a:lnSpc>
                <a:spcPct val="90000"/>
              </a:lnSpc>
              <a:defRPr/>
            </a:pPr>
            <a:r>
              <a:rPr lang="en-US" sz="1300" b="0">
                <a:ea typeface="+mn-ea"/>
                <a:cs typeface="+mn-cs"/>
              </a:rPr>
              <a:t>Page </a:t>
            </a:r>
            <a:fld id="{9A6767D9-BCC6-064E-B242-CE6B453AFCCD}" type="slidenum">
              <a:rPr lang="en-US" sz="1300" b="0">
                <a:ea typeface="+mn-ea"/>
                <a:cs typeface="+mn-cs"/>
              </a:rPr>
              <a:pPr algn="ctr" defTabSz="917575" eaLnBrk="0" hangingPunct="0">
                <a:lnSpc>
                  <a:spcPct val="90000"/>
                </a:lnSpc>
                <a:defRPr/>
              </a:pPr>
              <a:t>‹#›</a:t>
            </a:fld>
            <a:endParaRPr lang="en-US" sz="1300" b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340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15" tIns="46997" rIns="92315" bIns="46997">
            <a:prstTxWarp prst="textNoShape">
              <a:avLst/>
            </a:prstTxWarp>
            <a:spAutoFit/>
          </a:bodyPr>
          <a:lstStyle/>
          <a:p>
            <a:pPr algn="ctr" defTabSz="917575" eaLnBrk="0" hangingPunct="0">
              <a:lnSpc>
                <a:spcPct val="90000"/>
              </a:lnSpc>
              <a:defRPr/>
            </a:pPr>
            <a:r>
              <a:rPr lang="en-US" sz="1300" b="0">
                <a:ea typeface="+mn-ea"/>
                <a:cs typeface="+mn-cs"/>
              </a:rPr>
              <a:t>Page </a:t>
            </a:r>
            <a:fld id="{233FDD58-6666-4247-B14D-B4E03044C0AC}" type="slidenum">
              <a:rPr lang="en-US" sz="1300" b="0">
                <a:ea typeface="+mn-ea"/>
                <a:cs typeface="+mn-cs"/>
              </a:rPr>
              <a:pPr algn="ctr" defTabSz="917575" eaLnBrk="0" hangingPunct="0">
                <a:lnSpc>
                  <a:spcPct val="90000"/>
                </a:lnSpc>
                <a:defRPr/>
              </a:pPr>
              <a:t>‹#›</a:t>
            </a:fld>
            <a:endParaRPr lang="en-US" sz="1300" b="0">
              <a:ea typeface="+mn-ea"/>
              <a:cs typeface="+mn-cs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3339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1BFB74BD-F100-1044-AE1F-053B9DAB1CFB}" type="slidenum">
              <a:rPr lang="en-US"/>
              <a:pPr/>
              <a:t>26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2B9E9F1E-1BDA-6346-8CD9-EA86221E5025}" type="slidenum">
              <a:rPr lang="en-US"/>
              <a:pPr/>
              <a:t>27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9188" cy="2743200"/>
          </a:xfrm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706" y="3473720"/>
            <a:ext cx="7043789" cy="32923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2400" y="6396038"/>
            <a:ext cx="970115" cy="30776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 smtClean="0">
                <a:solidFill>
                  <a:srgbClr val="2A40E2"/>
                </a:solidFill>
                <a:latin typeface="Helvetica" charset="0"/>
              </a:rPr>
              <a:t>11/3/2014</a:t>
            </a:r>
            <a:endParaRPr lang="en-US" sz="1400" b="0" dirty="0">
              <a:solidFill>
                <a:srgbClr val="2A40E2"/>
              </a:solidFill>
              <a:latin typeface="Helvetica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276600" y="6396038"/>
            <a:ext cx="2931602" cy="30776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Helvetica" charset="0"/>
                <a:ea typeface="+mn-ea"/>
                <a:cs typeface="+mn-cs"/>
              </a:rPr>
              <a:t>Ion </a:t>
            </a:r>
            <a:r>
              <a:rPr lang="en-US" sz="1400" b="0" dirty="0">
                <a:solidFill>
                  <a:srgbClr val="2A40E2"/>
                </a:solidFill>
                <a:latin typeface="Helvetica" charset="0"/>
                <a:ea typeface="+mn-ea"/>
                <a:cs typeface="+mn-cs"/>
              </a:rPr>
              <a:t>Stoica CS162 ©UCB </a:t>
            </a:r>
            <a:r>
              <a:rPr lang="en-US" sz="1400" b="0" dirty="0" smtClean="0">
                <a:solidFill>
                  <a:srgbClr val="2A40E2"/>
                </a:solidFill>
                <a:latin typeface="Helvetica" charset="0"/>
                <a:ea typeface="+mn-ea"/>
                <a:cs typeface="+mn-cs"/>
              </a:rPr>
              <a:t>Fall 2014</a:t>
            </a:r>
            <a:endParaRPr lang="en-US" sz="1400" b="0" dirty="0">
              <a:solidFill>
                <a:srgbClr val="2A40E2"/>
              </a:solidFill>
              <a:latin typeface="Helvetica" charset="0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8534400" y="6400800"/>
            <a:ext cx="402147" cy="3052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prstTxWarp prst="textNoShape">
              <a:avLst/>
            </a:prstTxWarp>
            <a:spAutoFit/>
          </a:bodyPr>
          <a:lstStyle/>
          <a:p>
            <a:pPr algn="ctr" eaLnBrk="0" hangingPunct="0"/>
            <a:fld id="{5A203657-FDC8-3640-AA20-2C1D0E31AAB3}" type="slidenum">
              <a:rPr lang="en-US" sz="1400" b="0" smtClean="0">
                <a:solidFill>
                  <a:srgbClr val="2A40E2"/>
                </a:solidFill>
                <a:latin typeface="Helvetica" charset="0"/>
              </a:rPr>
              <a:pPr algn="ctr" eaLnBrk="0" hangingPunct="0"/>
              <a:t>‹#›</a:t>
            </a:fld>
            <a:endParaRPr lang="en-US" sz="1400" b="0" dirty="0">
              <a:solidFill>
                <a:srgbClr val="2A40E2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Helvetica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erkeley.edu/~istoica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848600" cy="2895600"/>
          </a:xfrm>
        </p:spPr>
        <p:txBody>
          <a:bodyPr/>
          <a:lstStyle/>
          <a:p>
            <a:r>
              <a:rPr lang="en-US" sz="3000" dirty="0" smtClean="0">
                <a:latin typeface="Helvetica" charset="0"/>
              </a:rPr>
              <a:t>CS162</a:t>
            </a:r>
            <a:br>
              <a:rPr lang="en-US" sz="3000" dirty="0" smtClean="0">
                <a:latin typeface="Helvetica" charset="0"/>
              </a:rPr>
            </a:br>
            <a:r>
              <a:rPr lang="en-US" sz="3000" dirty="0" smtClean="0">
                <a:latin typeface="Helvetica" charset="0"/>
              </a:rPr>
              <a:t>Operating Systems and</a:t>
            </a:r>
            <a:br>
              <a:rPr lang="en-US" sz="3000" dirty="0" smtClean="0">
                <a:latin typeface="Helvetica" charset="0"/>
              </a:rPr>
            </a:br>
            <a:r>
              <a:rPr lang="en-US" sz="3000" dirty="0" smtClean="0">
                <a:latin typeface="Helvetica" charset="0"/>
              </a:rPr>
              <a:t>Systems Programming</a:t>
            </a:r>
            <a:br>
              <a:rPr lang="en-US" sz="3000" dirty="0" smtClean="0">
                <a:latin typeface="Helvetica" charset="0"/>
              </a:rPr>
            </a:br>
            <a:r>
              <a:rPr lang="en-US" sz="3000" dirty="0" smtClean="0">
                <a:latin typeface="Helvetica" charset="0"/>
              </a:rPr>
              <a:t/>
            </a:r>
            <a:br>
              <a:rPr lang="en-US" sz="3000" dirty="0" smtClean="0">
                <a:latin typeface="Helvetica" charset="0"/>
              </a:rPr>
            </a:br>
            <a:r>
              <a:rPr lang="en-US" sz="3000" dirty="0" smtClean="0">
                <a:latin typeface="Helvetica" charset="0"/>
              </a:rPr>
              <a:t>Key Value Storage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/>
            <a:r>
              <a:rPr lang="en-US" dirty="0" smtClean="0">
                <a:latin typeface="Helvetica" charset="0"/>
              </a:rPr>
              <a:t>November 3, 2014</a:t>
            </a:r>
          </a:p>
          <a:p>
            <a:pPr marL="285750" indent="-285750"/>
            <a:r>
              <a:rPr lang="en-US" smtClean="0">
                <a:latin typeface="Helvetica" charset="0"/>
              </a:rPr>
              <a:t>Ion Stoica</a:t>
            </a:r>
            <a:endParaRPr lang="en-US" dirty="0" smtClean="0">
              <a:latin typeface="Helvetica" charset="0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8720138" y="4368800"/>
            <a:ext cx="185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000" b="0">
              <a:latin typeface="Helvetica" charset="0"/>
              <a:ea typeface="Helvetica" charset="0"/>
              <a:cs typeface="Helvetic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Have a node maintain the mapping between </a:t>
            </a:r>
            <a:r>
              <a:rPr lang="en-US" b="1" dirty="0"/>
              <a:t>keys</a:t>
            </a:r>
            <a:r>
              <a:rPr lang="en-US" dirty="0"/>
              <a:t> and the </a:t>
            </a:r>
            <a:r>
              <a:rPr lang="en-US" b="1" dirty="0"/>
              <a:t>machines (nodes) </a:t>
            </a:r>
            <a:r>
              <a:rPr lang="en-US" dirty="0"/>
              <a:t>that store the </a:t>
            </a:r>
            <a:r>
              <a:rPr lang="en-US" b="1" dirty="0"/>
              <a:t>values</a:t>
            </a:r>
            <a:r>
              <a:rPr lang="en-US" dirty="0"/>
              <a:t> associated with the</a:t>
            </a:r>
            <a:r>
              <a:rPr lang="en-US" b="1" dirty="0"/>
              <a:t>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2475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847760" y="2667000"/>
            <a:ext cx="3029040" cy="338554"/>
            <a:chOff x="1847760" y="2667000"/>
            <a:chExt cx="302904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847760" y="2667000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43400" y="3264857"/>
            <a:ext cx="574761" cy="1078543"/>
            <a:chOff x="4568739" y="3264857"/>
            <a:chExt cx="574761" cy="1078543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4252196" y="3581400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14800" y="3440743"/>
            <a:ext cx="519200" cy="914400"/>
            <a:chOff x="4624300" y="3429000"/>
            <a:chExt cx="519200" cy="914400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 rot="17781587">
              <a:off x="4518702" y="3688525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193450" y="2938046"/>
            <a:ext cx="2664390" cy="338554"/>
            <a:chOff x="2212410" y="2667000"/>
            <a:chExt cx="2664390" cy="338554"/>
          </a:xfrm>
        </p:grpSpPr>
        <p:sp>
          <p:nvSpPr>
            <p:cNvPr id="123" name="TextBox 122"/>
            <p:cNvSpPr txBox="1"/>
            <p:nvPr/>
          </p:nvSpPr>
          <p:spPr>
            <a:xfrm>
              <a:off x="2212410" y="2667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86979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Directory-Based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371600"/>
          </a:xfrm>
        </p:spPr>
        <p:txBody>
          <a:bodyPr/>
          <a:lstStyle/>
          <a:p>
            <a:r>
              <a:rPr lang="en-US" dirty="0" smtClean="0"/>
              <a:t>Having the master relay the requests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recursive query</a:t>
            </a:r>
          </a:p>
          <a:p>
            <a:r>
              <a:rPr lang="en-US" dirty="0" smtClean="0">
                <a:sym typeface="Wingdings"/>
              </a:rPr>
              <a:t>Another method: </a:t>
            </a:r>
            <a:r>
              <a:rPr lang="en-US" b="1" dirty="0" smtClean="0">
                <a:sym typeface="Wingdings"/>
              </a:rPr>
              <a:t>iterative query </a:t>
            </a:r>
            <a:r>
              <a:rPr lang="en-US" dirty="0" smtClean="0">
                <a:sym typeface="Wingdings"/>
              </a:rPr>
              <a:t>(this slide)</a:t>
            </a:r>
          </a:p>
          <a:p>
            <a:pPr lvl="1"/>
            <a:r>
              <a:rPr lang="en-US" dirty="0" smtClean="0">
                <a:sym typeface="Wingdings"/>
              </a:rPr>
              <a:t>Return node to requester and let requester contact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989139" y="3556763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296243" y="2861846"/>
            <a:ext cx="2504357" cy="338554"/>
            <a:chOff x="2293305" y="2667000"/>
            <a:chExt cx="2504357" cy="338554"/>
          </a:xfrm>
        </p:grpSpPr>
        <p:sp>
          <p:nvSpPr>
            <p:cNvPr id="97" name="TextBox 96"/>
            <p:cNvSpPr txBox="1"/>
            <p:nvPr/>
          </p:nvSpPr>
          <p:spPr>
            <a:xfrm>
              <a:off x="2293305" y="2667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40262" y="2836277"/>
              <a:ext cx="2057400" cy="5497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9936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/>
              <a:t>Having the master relay the requests </a:t>
            </a:r>
            <a:r>
              <a:rPr lang="en-US" dirty="0">
                <a:sym typeface="Wingdings"/>
              </a:rPr>
              <a:t> </a:t>
            </a:r>
            <a:r>
              <a:rPr lang="en-US" b="1" dirty="0">
                <a:sym typeface="Wingdings"/>
              </a:rPr>
              <a:t>recursive query</a:t>
            </a:r>
          </a:p>
          <a:p>
            <a:r>
              <a:rPr lang="en-US" dirty="0">
                <a:sym typeface="Wingdings"/>
              </a:rPr>
              <a:t>Another method: </a:t>
            </a:r>
            <a:r>
              <a:rPr lang="en-US" b="1" dirty="0">
                <a:sym typeface="Wingdings"/>
              </a:rPr>
              <a:t>iterative query</a:t>
            </a:r>
          </a:p>
          <a:p>
            <a:pPr lvl="1"/>
            <a:r>
              <a:rPr lang="en-US" dirty="0">
                <a:sym typeface="Wingdings"/>
              </a:rPr>
              <a:t>Return node to requester and let requester contact node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2475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847760" y="2514600"/>
            <a:ext cx="3029040" cy="338554"/>
            <a:chOff x="1847760" y="2667000"/>
            <a:chExt cx="302904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847760" y="2667000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895600" y="3276600"/>
            <a:ext cx="1981200" cy="1066800"/>
            <a:chOff x="2743200" y="3276600"/>
            <a:chExt cx="1981200" cy="10668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743200" y="3276600"/>
              <a:ext cx="19812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883155">
              <a:off x="3293674" y="3466447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193450" y="3090446"/>
            <a:ext cx="2264250" cy="1264697"/>
            <a:chOff x="2002950" y="3078703"/>
            <a:chExt cx="2264250" cy="1264697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>
              <a:off x="2552700" y="3417257"/>
              <a:ext cx="1714500" cy="9261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2002950" y="3078703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6243" y="2785646"/>
            <a:ext cx="2561597" cy="338554"/>
            <a:chOff x="2315203" y="2667000"/>
            <a:chExt cx="2561597" cy="338554"/>
          </a:xfrm>
        </p:grpSpPr>
        <p:sp>
          <p:nvSpPr>
            <p:cNvPr id="123" name="TextBox 122"/>
            <p:cNvSpPr txBox="1"/>
            <p:nvPr/>
          </p:nvSpPr>
          <p:spPr>
            <a:xfrm>
              <a:off x="2315203" y="2667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N3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1709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533400"/>
          </a:xfrm>
        </p:spPr>
        <p:txBody>
          <a:bodyPr/>
          <a:lstStyle/>
          <a:p>
            <a:r>
              <a:rPr lang="en-US" dirty="0" smtClean="0"/>
              <a:t>Discussion: Iterative vs. Recursive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077200" cy="3657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Recursive Query:</a:t>
            </a:r>
          </a:p>
          <a:p>
            <a:pPr lvl="1"/>
            <a:r>
              <a:rPr lang="en-US" dirty="0" smtClean="0"/>
              <a:t>Advantages: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aster, as typically master/directory closer to nodes</a:t>
            </a:r>
          </a:p>
          <a:p>
            <a:pPr lvl="2"/>
            <a:r>
              <a:rPr lang="en-US" dirty="0" smtClean="0"/>
              <a:t>Easier to maintain consistency, as master/directory can serialize puts()/gets()</a:t>
            </a:r>
          </a:p>
          <a:p>
            <a:pPr lvl="1"/>
            <a:r>
              <a:rPr lang="en-US" dirty="0" smtClean="0"/>
              <a:t>Disadvantages: scalability bottleneck, as all “Values” go through  master/directory</a:t>
            </a:r>
          </a:p>
          <a:p>
            <a:r>
              <a:rPr lang="en-US" dirty="0" smtClean="0"/>
              <a:t>Iterative Query</a:t>
            </a:r>
          </a:p>
          <a:p>
            <a:pPr lvl="1"/>
            <a:r>
              <a:rPr lang="en-US" dirty="0" smtClean="0"/>
              <a:t>Advantages: more scalable</a:t>
            </a:r>
          </a:p>
          <a:p>
            <a:pPr lvl="1"/>
            <a:r>
              <a:rPr lang="en-US" dirty="0" smtClean="0"/>
              <a:t>Disadvantages: slower, harder to enforce data consistency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57200" y="637620"/>
            <a:ext cx="3594868" cy="2486580"/>
            <a:chOff x="1219200" y="2209800"/>
            <a:chExt cx="6330094" cy="4157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5714999" y="5257005"/>
              <a:ext cx="550987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2024270" y="5955267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1400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4871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9871" y="5943600"/>
              <a:ext cx="739423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10439" y="4724382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59892" y="4710228"/>
                <a:ext cx="726963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456581" y="2977225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19803" y="2977226"/>
                <a:ext cx="613834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672475" y="2209800"/>
              <a:ext cx="1981401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2" name="Group 71"/>
            <p:cNvGrpSpPr/>
            <p:nvPr/>
          </p:nvGrpSpPr>
          <p:grpSpPr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73" name="Straight Arrow Connector 72"/>
              <p:cNvCxnSpPr>
                <a:stCxn id="17" idx="2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4" name="TextBox 73"/>
              <p:cNvSpPr txBox="1"/>
              <p:nvPr/>
            </p:nvSpPr>
            <p:spPr>
              <a:xfrm rot="17781587">
                <a:off x="4108148" y="3533895"/>
                <a:ext cx="1259735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 rot="17781587">
                <a:off x="4409206" y="3641020"/>
                <a:ext cx="768742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212410" y="2667000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grpSp>
        <p:nvGrpSpPr>
          <p:cNvPr id="82" name="Group 81"/>
          <p:cNvGrpSpPr/>
          <p:nvPr/>
        </p:nvGrpSpPr>
        <p:grpSpPr>
          <a:xfrm>
            <a:off x="4876800" y="609600"/>
            <a:ext cx="3387806" cy="2555637"/>
            <a:chOff x="1219200" y="2209800"/>
            <a:chExt cx="6381681" cy="418866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7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88" name="TextBox 87"/>
            <p:cNvSpPr txBox="1"/>
            <p:nvPr/>
          </p:nvSpPr>
          <p:spPr>
            <a:xfrm>
              <a:off x="5715000" y="5257006"/>
              <a:ext cx="58942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2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2080437" y="5955270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1399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04872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09871" y="5943601"/>
              <a:ext cx="791010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987210" y="4721127"/>
                <a:ext cx="777681" cy="443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552611" y="4705886"/>
                <a:ext cx="77768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5" name="Group 104"/>
            <p:cNvGrpSpPr/>
            <p:nvPr/>
          </p:nvGrpSpPr>
          <p:grpSpPr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5422604" y="2985803"/>
                <a:ext cx="777683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019802" y="295656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4672475" y="2209800"/>
              <a:ext cx="211963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0" name="Group 109"/>
            <p:cNvGrpSpPr/>
            <p:nvPr/>
          </p:nvGrpSpPr>
          <p:grpSpPr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17" name="Straight Arrow Connector 116"/>
              <p:cNvCxnSpPr/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8" name="TextBox 117"/>
              <p:cNvSpPr txBox="1"/>
              <p:nvPr/>
            </p:nvSpPr>
            <p:spPr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2002950" y="3078703"/>
                <a:ext cx="777681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315203" y="266700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N3</a:t>
                </a: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sp>
        <p:nvSpPr>
          <p:cNvPr id="160" name="TextBox 159"/>
          <p:cNvSpPr txBox="1"/>
          <p:nvPr/>
        </p:nvSpPr>
        <p:spPr>
          <a:xfrm>
            <a:off x="457200" y="150489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Recursive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876800" y="1600200"/>
            <a:ext cx="109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4112157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Replicate value on several nodes</a:t>
            </a:r>
          </a:p>
          <a:p>
            <a:r>
              <a:rPr lang="en-US" dirty="0" smtClean="0"/>
              <a:t>Usually, place replicas on different racks in a datacenter</a:t>
            </a:r>
            <a:r>
              <a:rPr lang="en-US" dirty="0"/>
              <a:t> </a:t>
            </a:r>
            <a:r>
              <a:rPr lang="en-US" dirty="0" smtClean="0"/>
              <a:t>to guard against rack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299655" cy="338554"/>
            <a:chOff x="5486400" y="3048000"/>
            <a:chExt cx="1299655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800987" y="3556763"/>
              <a:ext cx="1827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V14), N1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5000" y="2861846"/>
            <a:ext cx="2895600" cy="338554"/>
            <a:chOff x="1902062" y="2667000"/>
            <a:chExt cx="2895600" cy="338554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82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12900" y="3657600"/>
            <a:ext cx="2654300" cy="723900"/>
            <a:chOff x="1612900" y="3657600"/>
            <a:chExt cx="2654300" cy="723900"/>
          </a:xfrm>
        </p:grpSpPr>
        <p:sp>
          <p:nvSpPr>
            <p:cNvPr id="8" name="Freeform 7"/>
            <p:cNvSpPr/>
            <p:nvPr/>
          </p:nvSpPr>
          <p:spPr>
            <a:xfrm>
              <a:off x="1612900" y="4000483"/>
              <a:ext cx="2654300" cy="381017"/>
            </a:xfrm>
            <a:custGeom>
              <a:avLst/>
              <a:gdLst>
                <a:gd name="connsiteX0" fmla="*/ 2654300 w 2654300"/>
                <a:gd name="connsiteY0" fmla="*/ 368317 h 381017"/>
                <a:gd name="connsiteX1" fmla="*/ 1295400 w 2654300"/>
                <a:gd name="connsiteY1" fmla="*/ 17 h 381017"/>
                <a:gd name="connsiteX2" fmla="*/ 0 w 2654300"/>
                <a:gd name="connsiteY2" fmla="*/ 381017 h 38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54462" y="36576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8071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Again, we can have 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ecursive</a:t>
            </a:r>
            <a:r>
              <a:rPr lang="en-US" dirty="0" smtClean="0"/>
              <a:t> replication (previous slide)</a:t>
            </a:r>
          </a:p>
          <a:p>
            <a:pPr lvl="1"/>
            <a:r>
              <a:rPr lang="en-US" b="1" dirty="0" smtClean="0"/>
              <a:t>Iterative </a:t>
            </a:r>
            <a:r>
              <a:rPr lang="en-US" dirty="0" smtClean="0"/>
              <a:t>replication (this slide)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299655" cy="338554"/>
            <a:chOff x="5486400" y="3048000"/>
            <a:chExt cx="1299655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960636" y="3556763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5000" y="2861846"/>
            <a:ext cx="2895600" cy="338554"/>
            <a:chOff x="1902062" y="2667000"/>
            <a:chExt cx="2895600" cy="338554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82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586786" y="2992557"/>
            <a:ext cx="546814" cy="1507744"/>
            <a:chOff x="1967786" y="2992557"/>
            <a:chExt cx="546814" cy="1507744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 flipH="1">
              <a:off x="1981200" y="3352800"/>
              <a:ext cx="5334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 rot="18038937">
              <a:off x="1383191" y="3577152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207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Or we can use </a:t>
            </a:r>
            <a:r>
              <a:rPr lang="en-US" b="1" dirty="0" smtClean="0"/>
              <a:t>recursive</a:t>
            </a:r>
            <a:r>
              <a:rPr lang="en-US" dirty="0" smtClean="0"/>
              <a:t> query and </a:t>
            </a:r>
            <a:r>
              <a:rPr lang="en-US" b="1" dirty="0" smtClean="0"/>
              <a:t>iterative </a:t>
            </a:r>
            <a:r>
              <a:rPr lang="en-US" dirty="0" smtClean="0"/>
              <a:t>replication…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299655" cy="338554"/>
            <a:chOff x="5486400" y="3048000"/>
            <a:chExt cx="1299655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505108" y="3657600"/>
            <a:ext cx="1507744" cy="685800"/>
            <a:chOff x="4505108" y="3657600"/>
            <a:chExt cx="1507744" cy="6858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 flipH="1">
              <a:off x="4724400" y="3657600"/>
              <a:ext cx="1219200" cy="685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9942600">
              <a:off x="4505108" y="3674603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00200" y="3505200"/>
            <a:ext cx="3733800" cy="838200"/>
            <a:chOff x="1981200" y="3505200"/>
            <a:chExt cx="3733800" cy="838200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 flipH="1">
              <a:off x="1981200" y="3505200"/>
              <a:ext cx="3733800" cy="838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 rot="20794730">
              <a:off x="2894348" y="3577152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371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Storage: use more nodes</a:t>
            </a:r>
          </a:p>
          <a:p>
            <a:endParaRPr lang="en-US" dirty="0" smtClean="0"/>
          </a:p>
          <a:p>
            <a:r>
              <a:rPr lang="en-US" dirty="0" smtClean="0"/>
              <a:t>Number of requests: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serve requests from all nodes on which a value is stored in parallel</a:t>
            </a:r>
          </a:p>
          <a:p>
            <a:pPr lvl="1"/>
            <a:r>
              <a:rPr lang="en-US" dirty="0" smtClean="0"/>
              <a:t>Master can replicate a popular value on more nodes</a:t>
            </a:r>
          </a:p>
          <a:p>
            <a:pPr lvl="1"/>
            <a:endParaRPr lang="en-US" dirty="0"/>
          </a:p>
          <a:p>
            <a:r>
              <a:rPr lang="en-US" dirty="0" smtClean="0"/>
              <a:t>Master/directory scalability:</a:t>
            </a:r>
          </a:p>
          <a:p>
            <a:pPr lvl="1"/>
            <a:r>
              <a:rPr lang="en-US" dirty="0" smtClean="0"/>
              <a:t>Replicate it</a:t>
            </a:r>
          </a:p>
          <a:p>
            <a:pPr lvl="1"/>
            <a:r>
              <a:rPr lang="en-US" dirty="0" smtClean="0"/>
              <a:t>Partition it, so different keys are served by different masters/directories</a:t>
            </a:r>
          </a:p>
          <a:p>
            <a:pPr lvl="2"/>
            <a:r>
              <a:rPr lang="en-US" dirty="0" smtClean="0"/>
              <a:t>How do you partition? </a:t>
            </a:r>
          </a:p>
        </p:txBody>
      </p:sp>
    </p:spTree>
    <p:extLst>
      <p:ext uri="{BB962C8B-B14F-4D97-AF65-F5344CB8AC3E}">
        <p14:creationId xmlns:p14="http://schemas.microsoft.com/office/powerpoint/2010/main" val="39165390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Scalability: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keeps track of the storage availability at each node</a:t>
            </a:r>
          </a:p>
          <a:p>
            <a:pPr lvl="1"/>
            <a:r>
              <a:rPr lang="en-US" dirty="0" smtClean="0"/>
              <a:t>Preferentially insert new values on nodes with more storage available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when a new node is added?</a:t>
            </a:r>
          </a:p>
          <a:p>
            <a:pPr lvl="1"/>
            <a:r>
              <a:rPr lang="en-US" dirty="0" smtClean="0"/>
              <a:t>Cannot insert only new values on new node. Why?</a:t>
            </a:r>
          </a:p>
          <a:p>
            <a:pPr lvl="1"/>
            <a:r>
              <a:rPr lang="en-US" dirty="0" smtClean="0"/>
              <a:t>Move values from the heavy loaded nodes to the new node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when a node fails?</a:t>
            </a:r>
          </a:p>
          <a:p>
            <a:pPr lvl="1"/>
            <a:r>
              <a:rPr lang="en-US" dirty="0" smtClean="0"/>
              <a:t>Need to replicate values from fail node to other nodes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848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to make sure that a value is replicated correctly</a:t>
            </a:r>
          </a:p>
          <a:p>
            <a:endParaRPr lang="en-US" dirty="0"/>
          </a:p>
          <a:p>
            <a:r>
              <a:rPr lang="en-US" dirty="0" smtClean="0"/>
              <a:t>How do you know a value has been replicated on every node? </a:t>
            </a:r>
          </a:p>
          <a:p>
            <a:pPr lvl="1"/>
            <a:r>
              <a:rPr lang="en-US" dirty="0" smtClean="0"/>
              <a:t>Wait for acknowledgements from every node</a:t>
            </a:r>
          </a:p>
          <a:p>
            <a:endParaRPr lang="en-US" dirty="0" smtClean="0"/>
          </a:p>
          <a:p>
            <a:r>
              <a:rPr lang="en-US" dirty="0" smtClean="0"/>
              <a:t>What happens if a node fails during replication?</a:t>
            </a:r>
          </a:p>
          <a:p>
            <a:pPr lvl="1"/>
            <a:r>
              <a:rPr lang="en-US" dirty="0" smtClean="0"/>
              <a:t>Pick another node and try again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if a node is slow?</a:t>
            </a:r>
          </a:p>
          <a:p>
            <a:pPr lvl="1"/>
            <a:r>
              <a:rPr lang="en-US" dirty="0" smtClean="0"/>
              <a:t>Slow down the entire put()? Pick another node?</a:t>
            </a:r>
          </a:p>
          <a:p>
            <a:pPr lvl="1"/>
            <a:endParaRPr lang="en-US" dirty="0"/>
          </a:p>
          <a:p>
            <a:r>
              <a:rPr lang="en-US" dirty="0" smtClean="0"/>
              <a:t>In general, with multiple replicas</a:t>
            </a:r>
          </a:p>
          <a:p>
            <a:pPr lvl="1"/>
            <a:r>
              <a:rPr lang="en-US" dirty="0" smtClean="0"/>
              <a:t>Slow puts and fast gets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6498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Who am I?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Ion Stoica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E-mail: </a:t>
            </a:r>
            <a:r>
              <a:rPr lang="en-US" dirty="0" err="1">
                <a:latin typeface="Helvetica" charset="0"/>
                <a:ea typeface="ＭＳ Ｐゴシック" charset="0"/>
              </a:rPr>
              <a:t>istoica@cs.berkeley.edu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Web: </a:t>
            </a:r>
            <a:r>
              <a:rPr lang="en-US" dirty="0">
                <a:latin typeface="Helvetica" charset="0"/>
                <a:ea typeface="ＭＳ Ｐゴシック" charset="0"/>
                <a:hlinkClick r:id="rId2"/>
              </a:rPr>
              <a:t>http://www.cs.berkeley.edu/~istoica/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Research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focus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Cloud </a:t>
            </a:r>
            <a:r>
              <a:rPr lang="en-US" dirty="0">
                <a:latin typeface="Helvetica" charset="0"/>
                <a:ea typeface="ＭＳ Ｐゴシック" charset="0"/>
              </a:rPr>
              <a:t>computing (</a:t>
            </a:r>
            <a:r>
              <a:rPr lang="en-US" dirty="0" err="1">
                <a:latin typeface="Helvetica" charset="0"/>
                <a:ea typeface="ＭＳ Ｐゴシック" charset="0"/>
              </a:rPr>
              <a:t>Mesos</a:t>
            </a:r>
            <a:r>
              <a:rPr lang="en-US" dirty="0">
                <a:latin typeface="Helvetica" charset="0"/>
                <a:ea typeface="ＭＳ Ｐゴシック" charset="0"/>
              </a:rPr>
              <a:t>, Spark, Tachyon)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Helvetica" charset="0"/>
                <a:ea typeface="ＭＳ Ｐゴシック" charset="0"/>
              </a:rPr>
              <a:t>Co-director of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AMPLab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Past work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Network architectures (i3, Declarative Networks, …)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P2P (Chord, </a:t>
            </a:r>
            <a:r>
              <a:rPr lang="en-US" dirty="0" err="1">
                <a:latin typeface="Helvetica" charset="0"/>
                <a:ea typeface="ＭＳ Ｐゴシック" charset="0"/>
              </a:rPr>
              <a:t>OpenDHT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503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concurrent updates (i.e., puts to same key) may need to make sure that updates happen in the same order 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08" y="2286000"/>
            <a:ext cx="685800" cy="6858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4038600" y="4766846"/>
            <a:ext cx="1099204" cy="338554"/>
            <a:chOff x="4114800" y="4766846"/>
            <a:chExt cx="1099204" cy="338554"/>
          </a:xfrm>
        </p:grpSpPr>
        <p:sp>
          <p:nvSpPr>
            <p:cNvPr id="126" name="TextBox 125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8" name="TextBox 137"/>
          <p:cNvSpPr txBox="1"/>
          <p:nvPr/>
        </p:nvSpPr>
        <p:spPr>
          <a:xfrm>
            <a:off x="3546508" y="22522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095962" y="22522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546508" y="2438400"/>
            <a:ext cx="1299655" cy="338554"/>
            <a:chOff x="5486400" y="3048000"/>
            <a:chExt cx="1299655" cy="338554"/>
          </a:xfrm>
        </p:grpSpPr>
        <p:sp>
          <p:nvSpPr>
            <p:cNvPr id="141" name="TextBox 140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492244" y="27856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052237" y="27856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819400" y="17526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147" name="TextBox 146"/>
            <p:cNvSpPr txBox="1"/>
            <p:nvPr/>
          </p:nvSpPr>
          <p:spPr>
            <a:xfrm>
              <a:off x="1292462" y="2667000"/>
              <a:ext cx="14899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  <p:cxnSp>
          <p:nvCxnSpPr>
            <p:cNvPr id="148" name="Straight Arrow Connector 147"/>
            <p:cNvCxnSpPr>
              <a:stCxn id="147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4191000" y="2990229"/>
            <a:ext cx="596455" cy="1507744"/>
            <a:chOff x="4352708" y="2914029"/>
            <a:chExt cx="596455" cy="1507744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 rot="4538305">
              <a:off x="4026014" y="3498624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43000" y="4766846"/>
            <a:ext cx="1099204" cy="338554"/>
            <a:chOff x="4114800" y="4766846"/>
            <a:chExt cx="1099204" cy="338554"/>
          </a:xfrm>
        </p:grpSpPr>
        <p:sp>
          <p:nvSpPr>
            <p:cNvPr id="153" name="TextBox 152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9612648">
              <a:off x="1861183" y="3508633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008000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62000" y="2438400"/>
            <a:ext cx="2209800" cy="338554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958" y="2836277"/>
              <a:ext cx="674304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1981200" y="3124200"/>
            <a:ext cx="2133600" cy="1295400"/>
            <a:chOff x="1752600" y="3352800"/>
            <a:chExt cx="2209800" cy="1066800"/>
          </a:xfrm>
        </p:grpSpPr>
        <p:cxnSp>
          <p:nvCxnSpPr>
            <p:cNvPr id="169" name="Straight Arrow Connector 168"/>
            <p:cNvCxnSpPr/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 rot="19645509">
              <a:off x="1952397" y="3684716"/>
              <a:ext cx="1549763" cy="27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572000" y="2957924"/>
            <a:ext cx="609600" cy="1535496"/>
            <a:chOff x="4339563" y="2900153"/>
            <a:chExt cx="609600" cy="1535496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009D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 rot="4538305">
              <a:off x="4012138" y="3498624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2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ut(K14, V14’')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038600" y="4766846"/>
            <a:ext cx="1190375" cy="338554"/>
            <a:chOff x="4114800" y="4766846"/>
            <a:chExt cx="1190375" cy="338554"/>
          </a:xfrm>
        </p:grpSpPr>
        <p:sp>
          <p:nvSpPr>
            <p:cNvPr id="181" name="TextBox 18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64254" y="4766846"/>
              <a:ext cx="640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V14’’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143000" y="4766846"/>
            <a:ext cx="1144789" cy="338554"/>
            <a:chOff x="4114800" y="4766846"/>
            <a:chExt cx="1144789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64254" y="4766846"/>
              <a:ext cx="59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V14’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984"/>
            <a:ext cx="37338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0" dirty="0">
                <a:latin typeface="Helvetica"/>
                <a:cs typeface="Helvetica"/>
              </a:rPr>
              <a:t>p</a:t>
            </a:r>
            <a:r>
              <a:rPr lang="en-US" sz="2000" b="0" dirty="0" smtClean="0">
                <a:latin typeface="Helvetica"/>
                <a:cs typeface="Helvetica"/>
              </a:rPr>
              <a:t>ut(K14, V14’) and put(K14, V14’’) reach N1 and N3 in reverse  order</a:t>
            </a:r>
            <a:endParaRPr lang="en-US" sz="2000" b="0" dirty="0"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0" dirty="0" smtClean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>
                <a:latin typeface="Helvetica"/>
                <a:cs typeface="Helvetica"/>
              </a:rPr>
              <a:t>Undefined!</a:t>
            </a:r>
          </a:p>
        </p:txBody>
      </p:sp>
    </p:spTree>
    <p:extLst>
      <p:ext uri="{BB962C8B-B14F-4D97-AF65-F5344CB8AC3E}">
        <p14:creationId xmlns:p14="http://schemas.microsoft.com/office/powerpoint/2010/main" val="118731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Large variety of consistency models: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Atomic </a:t>
            </a:r>
            <a:r>
              <a:rPr lang="en-US" dirty="0"/>
              <a:t>consistency (</a:t>
            </a:r>
            <a:r>
              <a:rPr lang="en-US" dirty="0" err="1"/>
              <a:t>linearizability</a:t>
            </a:r>
            <a:r>
              <a:rPr lang="en-US" dirty="0"/>
              <a:t>): </a:t>
            </a:r>
            <a:r>
              <a:rPr lang="en-US" dirty="0" smtClean="0"/>
              <a:t>reads</a:t>
            </a:r>
            <a:r>
              <a:rPr lang="en-US" dirty="0"/>
              <a:t>/</a:t>
            </a:r>
            <a:r>
              <a:rPr lang="en-US" dirty="0" smtClean="0"/>
              <a:t>writes (gets/puts) </a:t>
            </a:r>
            <a:r>
              <a:rPr lang="en-US" dirty="0"/>
              <a:t>to replicas </a:t>
            </a:r>
            <a:r>
              <a:rPr lang="en-US" dirty="0" smtClean="0"/>
              <a:t>appear as </a:t>
            </a:r>
            <a:r>
              <a:rPr lang="en-US" dirty="0"/>
              <a:t>if there was a single underlying replica (single system image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Think “one updated at a time”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Transactions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Eventual consistency: given enough time all updates will propagate through the system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One of the weakest form of consistency; used by many systems in practice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And many others: causal consistency, sequential consistency, strong consistency,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16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Quorum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257800"/>
          </a:xfrm>
        </p:spPr>
        <p:txBody>
          <a:bodyPr/>
          <a:lstStyle/>
          <a:p>
            <a:r>
              <a:rPr lang="en-US" dirty="0" smtClean="0"/>
              <a:t>Improve put() and get() operation performance</a:t>
            </a:r>
          </a:p>
          <a:p>
            <a:endParaRPr lang="en-US" dirty="0" smtClean="0"/>
          </a:p>
          <a:p>
            <a:r>
              <a:rPr lang="en-US" dirty="0" smtClean="0"/>
              <a:t>Define a replica set of size N</a:t>
            </a:r>
          </a:p>
          <a:p>
            <a:r>
              <a:rPr lang="en-US" dirty="0"/>
              <a:t>p</a:t>
            </a:r>
            <a:r>
              <a:rPr lang="en-US" dirty="0" smtClean="0"/>
              <a:t>ut() waits for acknowledgements from at least W replicas</a:t>
            </a:r>
          </a:p>
          <a:p>
            <a:r>
              <a:rPr lang="en-US" dirty="0"/>
              <a:t>g</a:t>
            </a:r>
            <a:r>
              <a:rPr lang="en-US" dirty="0" smtClean="0"/>
              <a:t>et() waits for responses from at least R replicas</a:t>
            </a:r>
          </a:p>
          <a:p>
            <a:r>
              <a:rPr lang="en-US" dirty="0" smtClean="0"/>
              <a:t>W+R &gt; N</a:t>
            </a:r>
          </a:p>
          <a:p>
            <a:pPr lvl="1"/>
            <a:endParaRPr lang="en-US" dirty="0"/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There is at least one node that contains the update</a:t>
            </a:r>
          </a:p>
          <a:p>
            <a:pPr lvl="1"/>
            <a:endParaRPr lang="en-US" dirty="0"/>
          </a:p>
          <a:p>
            <a:r>
              <a:rPr lang="en-US" dirty="0" smtClean="0"/>
              <a:t>Why you may use W+R &gt; N+1?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7401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1295400"/>
          </a:xfrm>
        </p:spPr>
        <p:txBody>
          <a:bodyPr/>
          <a:lstStyle/>
          <a:p>
            <a:r>
              <a:rPr lang="en-US" dirty="0" smtClean="0"/>
              <a:t>N=3, W=2, R=2</a:t>
            </a:r>
          </a:p>
          <a:p>
            <a:r>
              <a:rPr lang="en-US" dirty="0" smtClean="0"/>
              <a:t>Replica set for K14: {N1, N2, N4}</a:t>
            </a:r>
          </a:p>
          <a:p>
            <a:r>
              <a:rPr lang="en-US" dirty="0" smtClean="0"/>
              <a:t>Assume put() on N3 fails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4</a:t>
            </a:r>
            <a:endParaRPr lang="en-US" sz="18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099500" cy="338554"/>
            <a:chOff x="5698650" y="4766846"/>
            <a:chExt cx="1099500" cy="338554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95045" y="2800723"/>
            <a:ext cx="1722634" cy="1648291"/>
            <a:chOff x="1595045" y="2800723"/>
            <a:chExt cx="1722634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595045" y="3409110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397563" y="3512263"/>
              <a:ext cx="606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38800" y="2784893"/>
            <a:ext cx="838200" cy="1682798"/>
            <a:chOff x="5638800" y="2784893"/>
            <a:chExt cx="838200" cy="1682798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5638800" y="2819400"/>
              <a:ext cx="83820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3841361">
              <a:off x="5433896" y="3380183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14800" y="2667001"/>
            <a:ext cx="317163" cy="1600199"/>
            <a:chOff x="4114800" y="2667001"/>
            <a:chExt cx="317163" cy="1600199"/>
          </a:xfrm>
        </p:grpSpPr>
        <p:cxnSp>
          <p:nvCxnSpPr>
            <p:cNvPr id="121" name="Straight Arrow Connector 120"/>
            <p:cNvCxnSpPr/>
            <p:nvPr/>
          </p:nvCxnSpPr>
          <p:spPr bwMode="auto">
            <a:xfrm>
              <a:off x="4419600" y="2819400"/>
              <a:ext cx="0" cy="1447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 rot="16200000">
              <a:off x="3519510" y="3262291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1600" y="2819400"/>
            <a:ext cx="838200" cy="1648295"/>
            <a:chOff x="5181600" y="2819400"/>
            <a:chExt cx="838200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5181600" y="2819400"/>
              <a:ext cx="8382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3824197">
              <a:off x="5469125" y="3377999"/>
              <a:ext cx="606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4267200" y="4191000"/>
            <a:ext cx="304800" cy="304800"/>
            <a:chOff x="7391400" y="3581400"/>
            <a:chExt cx="304800" cy="304800"/>
          </a:xfrm>
        </p:grpSpPr>
        <p:cxnSp>
          <p:nvCxnSpPr>
            <p:cNvPr id="42" name="Straight Connector 41"/>
            <p:cNvCxnSpPr/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3437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Now, issuing get() to any two nodes out of three will return the answer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4</a:t>
            </a:r>
            <a:endParaRPr lang="en-US" sz="18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099500" cy="338554"/>
            <a:chOff x="5698650" y="4766846"/>
            <a:chExt cx="1099500" cy="338554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20687" y="2800723"/>
            <a:ext cx="1696992" cy="1648291"/>
            <a:chOff x="1620687" y="2800723"/>
            <a:chExt cx="1696992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863096" y="3398415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425966" y="3512263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32704" y="2819400"/>
            <a:ext cx="338554" cy="1648291"/>
            <a:chOff x="4408904" y="2819400"/>
            <a:chExt cx="338554" cy="1648291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5400000">
              <a:off x="4092361" y="3496451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819400"/>
            <a:ext cx="381001" cy="1648295"/>
            <a:chOff x="6019800" y="2819400"/>
            <a:chExt cx="381001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5400000">
              <a:off x="6013756" y="3499155"/>
              <a:ext cx="435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nill</a:t>
              </a:r>
              <a:endParaRPr lang="en-US" sz="1600" b="0" dirty="0" smtClean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95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533400"/>
          </a:xfrm>
        </p:spPr>
        <p:txBody>
          <a:bodyPr/>
          <a:lstStyle/>
          <a:p>
            <a:r>
              <a:rPr lang="en-US" dirty="0" smtClean="0"/>
              <a:t>Scaling Up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Directory contains a number of entries equal to number of (key, value) tuples in the system</a:t>
            </a:r>
          </a:p>
          <a:p>
            <a:pPr lvl="1"/>
            <a:r>
              <a:rPr lang="en-US" dirty="0" smtClean="0"/>
              <a:t>Can be tens or hundreds of billions of entries in the system!</a:t>
            </a:r>
          </a:p>
          <a:p>
            <a:pPr lvl="2"/>
            <a:endParaRPr lang="en-US" dirty="0"/>
          </a:p>
          <a:p>
            <a:r>
              <a:rPr lang="en-US" dirty="0" smtClean="0"/>
              <a:t>Solution: </a:t>
            </a:r>
            <a:r>
              <a:rPr lang="en-US" b="1" dirty="0" smtClean="0"/>
              <a:t>consistent hashing</a:t>
            </a:r>
            <a:endParaRPr lang="en-US" b="1" dirty="0"/>
          </a:p>
          <a:p>
            <a:r>
              <a:rPr lang="en-US" dirty="0"/>
              <a:t>Associate to each node </a:t>
            </a:r>
            <a:r>
              <a:rPr lang="en-US" dirty="0" smtClean="0"/>
              <a:t>a </a:t>
            </a:r>
            <a:r>
              <a:rPr lang="en-US" dirty="0"/>
              <a:t>unique </a:t>
            </a:r>
            <a:r>
              <a:rPr lang="en-US" i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in an </a:t>
            </a:r>
            <a:r>
              <a:rPr lang="en-US" i="1" dirty="0" err="1"/>
              <a:t>uni</a:t>
            </a:r>
            <a:r>
              <a:rPr lang="en-US" i="1" dirty="0"/>
              <a:t>-</a:t>
            </a:r>
            <a:r>
              <a:rPr lang="en-US" dirty="0"/>
              <a:t>dimensional space 0..2</a:t>
            </a:r>
            <a:r>
              <a:rPr lang="en-US" baseline="30000" dirty="0"/>
              <a:t>m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Partition </a:t>
            </a:r>
            <a:r>
              <a:rPr lang="en-US" dirty="0"/>
              <a:t>this space </a:t>
            </a:r>
            <a:r>
              <a:rPr lang="en-US" dirty="0" smtClean="0"/>
              <a:t>across </a:t>
            </a:r>
            <a:r>
              <a:rPr lang="en-US" i="1" dirty="0" smtClean="0"/>
              <a:t>m</a:t>
            </a:r>
            <a:r>
              <a:rPr lang="en-US" dirty="0" smtClean="0"/>
              <a:t> machines</a:t>
            </a:r>
          </a:p>
          <a:p>
            <a:pPr lvl="1"/>
            <a:r>
              <a:rPr lang="en-US" dirty="0" smtClean="0"/>
              <a:t>Assume keys are in same </a:t>
            </a:r>
            <a:r>
              <a:rPr lang="en-US" dirty="0" err="1" smtClean="0"/>
              <a:t>uni</a:t>
            </a:r>
            <a:r>
              <a:rPr lang="en-US" dirty="0" smtClean="0"/>
              <a:t>-dimensional space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(Key, Value) </a:t>
            </a:r>
            <a:r>
              <a:rPr lang="en-US" dirty="0"/>
              <a:t>is </a:t>
            </a:r>
            <a:r>
              <a:rPr lang="en-US" dirty="0" smtClean="0"/>
              <a:t>stored at </a:t>
            </a:r>
            <a:r>
              <a:rPr lang="en-US" dirty="0"/>
              <a:t>the node with the smallest </a:t>
            </a:r>
            <a:r>
              <a:rPr lang="en-US" dirty="0" smtClean="0"/>
              <a:t>ID larger than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57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to Node Mapping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352800" cy="4724400"/>
          </a:xfrm>
        </p:spPr>
        <p:txBody>
          <a:bodyPr/>
          <a:lstStyle/>
          <a:p>
            <a:pPr marL="342900" indent="-342900"/>
            <a:r>
              <a:rPr lang="en-US" sz="2000" dirty="0"/>
              <a:t>m</a:t>
            </a:r>
            <a:r>
              <a:rPr lang="en-US" sz="2000" dirty="0" smtClean="0"/>
              <a:t> = 8 </a:t>
            </a:r>
            <a:r>
              <a:rPr lang="en-US" sz="2000" dirty="0" smtClean="0">
                <a:sym typeface="Wingdings"/>
              </a:rPr>
              <a:t> ID space: 0..63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Node  </a:t>
            </a:r>
            <a:r>
              <a:rPr lang="en-US" sz="2000" dirty="0"/>
              <a:t>8 maps </a:t>
            </a:r>
            <a:r>
              <a:rPr lang="en-US" sz="2000" dirty="0" smtClean="0"/>
              <a:t>keys [</a:t>
            </a:r>
            <a:r>
              <a:rPr lang="en-US" sz="2000" dirty="0"/>
              <a:t>5,8]</a:t>
            </a:r>
          </a:p>
          <a:p>
            <a:pPr marL="342900" indent="-342900"/>
            <a:r>
              <a:rPr lang="en-US" sz="2000" dirty="0"/>
              <a:t>Node 15 maps </a:t>
            </a:r>
            <a:r>
              <a:rPr lang="en-US" sz="2000" dirty="0" smtClean="0"/>
              <a:t>keys [</a:t>
            </a:r>
            <a:r>
              <a:rPr lang="en-US" sz="2000" dirty="0"/>
              <a:t>9,15]</a:t>
            </a:r>
          </a:p>
          <a:p>
            <a:pPr marL="342900" indent="-342900"/>
            <a:r>
              <a:rPr lang="en-US" sz="2000" dirty="0"/>
              <a:t>Node 20 </a:t>
            </a:r>
            <a:r>
              <a:rPr lang="en-US" sz="2000" dirty="0" smtClean="0"/>
              <a:t>maps keys </a:t>
            </a:r>
            <a:r>
              <a:rPr lang="en-US" sz="2000" dirty="0"/>
              <a:t>[16, 20]</a:t>
            </a:r>
          </a:p>
          <a:p>
            <a:pPr marL="342900" indent="-342900"/>
            <a:r>
              <a:rPr lang="en-US" sz="2000" dirty="0"/>
              <a:t>…</a:t>
            </a:r>
          </a:p>
          <a:p>
            <a:pPr marL="342900" indent="-342900"/>
            <a:r>
              <a:rPr lang="en-US" sz="2000" dirty="0"/>
              <a:t>Node 4 </a:t>
            </a:r>
            <a:r>
              <a:rPr lang="en-US" sz="2000" dirty="0" smtClean="0"/>
              <a:t>maps keys [</a:t>
            </a:r>
            <a:r>
              <a:rPr lang="en-US" sz="2000" dirty="0"/>
              <a:t>59, 4]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  <p:sp>
        <p:nvSpPr>
          <p:cNvPr id="1351684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685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</a:t>
            </a:r>
          </a:p>
        </p:txBody>
      </p:sp>
      <p:pic>
        <p:nvPicPr>
          <p:cNvPr id="1351686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</p:spPr>
      </p:pic>
      <p:pic>
        <p:nvPicPr>
          <p:cNvPr id="1351687" name="Picture 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</p:spPr>
      </p:pic>
      <p:sp>
        <p:nvSpPr>
          <p:cNvPr id="1351688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20</a:t>
            </a:r>
          </a:p>
        </p:txBody>
      </p:sp>
      <p:pic>
        <p:nvPicPr>
          <p:cNvPr id="1351689" name="Picture 9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</p:spPr>
      </p:pic>
      <p:sp>
        <p:nvSpPr>
          <p:cNvPr id="1351690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32</a:t>
            </a:r>
          </a:p>
        </p:txBody>
      </p:sp>
      <p:sp>
        <p:nvSpPr>
          <p:cNvPr id="1351691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35</a:t>
            </a:r>
          </a:p>
        </p:txBody>
      </p:sp>
      <p:pic>
        <p:nvPicPr>
          <p:cNvPr id="1351692" name="Picture 12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</p:spPr>
      </p:pic>
      <p:sp>
        <p:nvSpPr>
          <p:cNvPr id="1351693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8</a:t>
            </a: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15</a:t>
            </a:r>
          </a:p>
        </p:txBody>
      </p:sp>
      <p:sp>
        <p:nvSpPr>
          <p:cNvPr id="1351695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44</a:t>
            </a:r>
          </a:p>
        </p:txBody>
      </p:sp>
      <p:sp>
        <p:nvSpPr>
          <p:cNvPr id="1351696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58</a:t>
            </a:r>
          </a:p>
        </p:txBody>
      </p:sp>
      <p:pic>
        <p:nvPicPr>
          <p:cNvPr id="1351697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</p:spPr>
      </p:pic>
      <p:pic>
        <p:nvPicPr>
          <p:cNvPr id="1351698" name="Picture 1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</p:spPr>
      </p:pic>
      <p:sp>
        <p:nvSpPr>
          <p:cNvPr id="1351699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0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1" name="Picture 2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</p:spPr>
      </p:pic>
      <p:sp>
        <p:nvSpPr>
          <p:cNvPr id="1351702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3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4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6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7" name="Picture 2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</p:spPr>
      </p:pic>
      <p:sp>
        <p:nvSpPr>
          <p:cNvPr id="1351708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1351710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32" y="24"/>
                </a:cxn>
                <a:cxn ang="0">
                  <a:pos x="960" y="24"/>
                </a:cxn>
                <a:cxn ang="0">
                  <a:pos x="1200" y="72"/>
                </a:cxn>
              </a:cxnLst>
              <a:rect l="0" t="0" r="r" b="b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1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240"/>
                </a:cxn>
              </a:cxnLst>
              <a:rect l="0" t="0" r="r" b="b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2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240"/>
                </a:cxn>
                <a:cxn ang="0">
                  <a:pos x="288" y="624"/>
                </a:cxn>
              </a:cxnLst>
              <a:rect l="0" t="0" r="r" b="b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3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40" y="204"/>
                </a:cxn>
                <a:cxn ang="0">
                  <a:pos x="0" y="340"/>
                </a:cxn>
              </a:cxnLst>
              <a:rect l="0" t="0" r="r" b="b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4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/>
              <a:ahLst/>
              <a:cxnLst>
                <a:cxn ang="0">
                  <a:pos x="1188" y="0"/>
                </a:cxn>
                <a:cxn ang="0">
                  <a:pos x="824" y="460"/>
                </a:cxn>
                <a:cxn ang="0">
                  <a:pos x="320" y="716"/>
                </a:cxn>
                <a:cxn ang="0">
                  <a:pos x="0" y="764"/>
                </a:cxn>
              </a:cxnLst>
              <a:rect l="0" t="0" r="r" b="b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5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/>
              <a:ahLst/>
              <a:cxnLst>
                <a:cxn ang="0">
                  <a:pos x="90" y="1620"/>
                </a:cxn>
                <a:cxn ang="0">
                  <a:pos x="6" y="1136"/>
                </a:cxn>
                <a:cxn ang="0">
                  <a:pos x="126" y="520"/>
                </a:cxn>
                <a:cxn ang="0">
                  <a:pos x="542" y="0"/>
                </a:cxn>
              </a:cxnLst>
              <a:rect l="0" t="0" r="r" b="b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6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/>
              <a:ahLst/>
              <a:cxnLst>
                <a:cxn ang="0">
                  <a:pos x="624" y="624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7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72900" y="2785646"/>
            <a:ext cx="1437638" cy="721142"/>
            <a:chOff x="6672900" y="2785646"/>
            <a:chExt cx="1437638" cy="721142"/>
          </a:xfrm>
        </p:grpSpPr>
        <p:grpSp>
          <p:nvGrpSpPr>
            <p:cNvPr id="38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4" name="Straight Arrow Connector 3"/>
            <p:cNvCxnSpPr>
              <a:stCxn id="39" idx="2"/>
              <a:endCxn id="1351705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5578398" y="13716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63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5935376" y="1371600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0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V="1">
            <a:off x="5791200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6019799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</p:spTree>
    <p:extLst>
      <p:ext uri="{BB962C8B-B14F-4D97-AF65-F5344CB8AC3E}">
        <p14:creationId xmlns:p14="http://schemas.microsoft.com/office/powerpoint/2010/main" val="27656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 Key Value Store</a:t>
            </a:r>
            <a:endParaRPr lang="en-US" dirty="0"/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4876800"/>
          </a:xfrm>
        </p:spPr>
        <p:txBody>
          <a:bodyPr/>
          <a:lstStyle/>
          <a:p>
            <a:r>
              <a:rPr lang="en-US" dirty="0" smtClean="0"/>
              <a:t>Very large scale storage systems</a:t>
            </a:r>
          </a:p>
          <a:p>
            <a:r>
              <a:rPr lang="en-US" dirty="0" smtClean="0"/>
              <a:t>Two operations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ut(key, value)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= get(key)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Fault Tolerance </a:t>
            </a:r>
            <a:r>
              <a:rPr lang="en-US" dirty="0" smtClean="0">
                <a:sym typeface="Wingdings"/>
              </a:rPr>
              <a:t> replication</a:t>
            </a:r>
            <a:endParaRPr lang="en-US" dirty="0" smtClean="0"/>
          </a:p>
          <a:p>
            <a:pPr lvl="1"/>
            <a:r>
              <a:rPr lang="en-US" dirty="0" smtClean="0"/>
              <a:t>Scalability </a:t>
            </a:r>
            <a:r>
              <a:rPr lang="en-US" dirty="0" smtClean="0">
                <a:sym typeface="Wingdings"/>
              </a:rPr>
              <a:t> serve get()’s in parallel; replicate/cache hot tuples</a:t>
            </a:r>
            <a:endParaRPr lang="en-US" dirty="0" smtClean="0"/>
          </a:p>
          <a:p>
            <a:pPr lvl="1"/>
            <a:r>
              <a:rPr lang="en-US" dirty="0" smtClean="0"/>
              <a:t>Consistency </a:t>
            </a:r>
            <a:r>
              <a:rPr lang="en-US" dirty="0" smtClean="0">
                <a:sym typeface="Wingdings"/>
              </a:rPr>
              <a:t> quorum consensus to improve put() performance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38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Handle huge volumes of data, e.g., PBs</a:t>
            </a:r>
          </a:p>
          <a:p>
            <a:pPr lvl="1"/>
            <a:r>
              <a:rPr lang="en-US" dirty="0" smtClean="0"/>
              <a:t>Store (key, value) tuples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Simple interface</a:t>
            </a:r>
          </a:p>
          <a:p>
            <a:pPr lvl="1"/>
            <a:r>
              <a:rPr lang="en-US" b="1" dirty="0"/>
              <a:t>put</a:t>
            </a:r>
            <a:r>
              <a:rPr lang="en-US" dirty="0"/>
              <a:t>(key, </a:t>
            </a:r>
            <a:r>
              <a:rPr lang="en-US" dirty="0" smtClean="0"/>
              <a:t>value)</a:t>
            </a:r>
            <a:r>
              <a:rPr lang="en-US" dirty="0"/>
              <a:t>; // </a:t>
            </a:r>
            <a:r>
              <a:rPr lang="en-US" dirty="0" smtClean="0"/>
              <a:t>insert/write “value” associated with </a:t>
            </a:r>
            <a:r>
              <a:rPr lang="en-US" dirty="0"/>
              <a:t>“key”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= </a:t>
            </a:r>
            <a:r>
              <a:rPr lang="en-US" b="1" dirty="0"/>
              <a:t>get</a:t>
            </a:r>
            <a:r>
              <a:rPr lang="en-US" dirty="0"/>
              <a:t>(key); // </a:t>
            </a:r>
            <a:r>
              <a:rPr lang="en-US" dirty="0" smtClean="0"/>
              <a:t>get/read </a:t>
            </a:r>
            <a:r>
              <a:rPr lang="en-US" dirty="0"/>
              <a:t>data associated </a:t>
            </a:r>
            <a:r>
              <a:rPr lang="en-US" dirty="0" smtClean="0"/>
              <a:t>with </a:t>
            </a:r>
            <a:r>
              <a:rPr lang="en-US" dirty="0"/>
              <a:t>“key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Used sometimes as a simpler but more scalable “database”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449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105400"/>
          </a:xfrm>
        </p:spPr>
        <p:txBody>
          <a:bodyPr/>
          <a:lstStyle/>
          <a:p>
            <a:r>
              <a:rPr lang="en-US" dirty="0" smtClean="0"/>
              <a:t>Amazon: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 lvl="1"/>
            <a:r>
              <a:rPr lang="en-US" dirty="0" smtClean="0"/>
              <a:t>Value: customer profile (e.g., buying history, credit card, ..)</a:t>
            </a:r>
          </a:p>
          <a:p>
            <a:endParaRPr lang="en-US" dirty="0" smtClean="0"/>
          </a:p>
          <a:p>
            <a:r>
              <a:rPr lang="en-US" dirty="0" smtClean="0"/>
              <a:t>Facebook, Twitter: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Value: user profile (e.g., posting history, photos, friends, …)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r>
              <a:rPr lang="en-US" dirty="0" err="1" smtClean="0"/>
              <a:t>iCloud</a:t>
            </a:r>
            <a:r>
              <a:rPr lang="en-US" dirty="0" smtClean="0"/>
              <a:t>/iTunes:</a:t>
            </a:r>
          </a:p>
          <a:p>
            <a:pPr lvl="1"/>
            <a:r>
              <a:rPr lang="en-US" dirty="0" smtClean="0"/>
              <a:t>Key: Movie/song name</a:t>
            </a:r>
          </a:p>
          <a:p>
            <a:pPr lvl="1"/>
            <a:r>
              <a:rPr lang="en-US" dirty="0" smtClean="0"/>
              <a:t>Value: Movie, Song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152400"/>
            <a:ext cx="2209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Values: Examples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19500" y="2234976"/>
            <a:ext cx="2324100" cy="1117824"/>
            <a:chOff x="3619500" y="2234976"/>
            <a:chExt cx="2324100" cy="11178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234976"/>
              <a:ext cx="1143000" cy="11178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0" y="2247900"/>
              <a:ext cx="1104900" cy="11049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558095" y="3733800"/>
            <a:ext cx="2283905" cy="1041400"/>
            <a:chOff x="3558095" y="3733800"/>
            <a:chExt cx="2283905" cy="1041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8095" y="3797300"/>
              <a:ext cx="1242505" cy="927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0600" y="3733800"/>
              <a:ext cx="1041400" cy="104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1956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5715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Amazon</a:t>
            </a:r>
          </a:p>
          <a:p>
            <a:pPr lvl="1"/>
            <a:r>
              <a:rPr lang="en-US" dirty="0" err="1" smtClean="0"/>
              <a:t>DynamoDB</a:t>
            </a:r>
            <a:r>
              <a:rPr lang="en-US" dirty="0" smtClean="0"/>
              <a:t>: internal key value store used to power </a:t>
            </a:r>
            <a:r>
              <a:rPr lang="en-US" dirty="0" err="1" smtClean="0"/>
              <a:t>Amazon.com</a:t>
            </a:r>
            <a:r>
              <a:rPr lang="en-US" dirty="0" smtClean="0"/>
              <a:t> (shopping cart)</a:t>
            </a:r>
          </a:p>
          <a:p>
            <a:pPr lvl="1"/>
            <a:r>
              <a:rPr lang="en-US" dirty="0" smtClean="0"/>
              <a:t>Simple Storage System (S3)</a:t>
            </a:r>
          </a:p>
          <a:p>
            <a:pPr lvl="2"/>
            <a:endParaRPr lang="en-US" dirty="0" smtClean="0"/>
          </a:p>
          <a:p>
            <a:r>
              <a:rPr lang="en-US" b="1" dirty="0" err="1" smtClean="0"/>
              <a:t>BigTable</a:t>
            </a:r>
            <a:r>
              <a:rPr lang="en-US" b="1" dirty="0" smtClean="0"/>
              <a:t>/</a:t>
            </a:r>
            <a:r>
              <a:rPr lang="en-US" b="1" dirty="0" err="1" smtClean="0"/>
              <a:t>HBase</a:t>
            </a:r>
            <a:r>
              <a:rPr lang="en-US" b="1" dirty="0" smtClean="0"/>
              <a:t>/</a:t>
            </a:r>
            <a:r>
              <a:rPr lang="en-US" b="1" dirty="0" err="1" smtClean="0"/>
              <a:t>Hypertable</a:t>
            </a:r>
            <a:r>
              <a:rPr lang="en-US" b="1" dirty="0" smtClean="0"/>
              <a:t>: </a:t>
            </a:r>
            <a:r>
              <a:rPr lang="en-US" dirty="0" smtClean="0"/>
              <a:t>distributed, </a:t>
            </a:r>
            <a:r>
              <a:rPr lang="en-US" dirty="0"/>
              <a:t>scalable </a:t>
            </a:r>
            <a:r>
              <a:rPr lang="en-US" dirty="0" smtClean="0"/>
              <a:t>data storage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Cassandra</a:t>
            </a:r>
            <a:r>
              <a:rPr lang="en-US" dirty="0"/>
              <a:t>: “distributed data management system” (developed by Facebook</a:t>
            </a:r>
            <a:r>
              <a:rPr lang="en-US" dirty="0" smtClean="0"/>
              <a:t>)</a:t>
            </a:r>
          </a:p>
          <a:p>
            <a:pPr lvl="4"/>
            <a:endParaRPr lang="en-US" dirty="0"/>
          </a:p>
          <a:p>
            <a:r>
              <a:rPr lang="en-US" b="1" dirty="0" err="1" smtClean="0"/>
              <a:t>Memcached</a:t>
            </a:r>
            <a:r>
              <a:rPr lang="en-US" b="1" dirty="0"/>
              <a:t>:</a:t>
            </a:r>
            <a:r>
              <a:rPr lang="en-US" dirty="0"/>
              <a:t> in-memory key-value store for small chunks of arbitrary data (strings, objects) </a:t>
            </a:r>
          </a:p>
          <a:p>
            <a:pPr lvl="3"/>
            <a:endParaRPr lang="en-US" dirty="0" smtClean="0"/>
          </a:p>
          <a:p>
            <a:r>
              <a:rPr lang="en-US" b="1" dirty="0" err="1" smtClean="0"/>
              <a:t>eDonkey</a:t>
            </a:r>
            <a:r>
              <a:rPr lang="en-US" b="1" dirty="0" smtClean="0"/>
              <a:t>/</a:t>
            </a:r>
            <a:r>
              <a:rPr lang="en-US" b="1" dirty="0" err="1" smtClean="0"/>
              <a:t>eMule</a:t>
            </a:r>
            <a:r>
              <a:rPr lang="en-US" b="1" dirty="0" smtClean="0"/>
              <a:t>:</a:t>
            </a:r>
            <a:r>
              <a:rPr lang="en-US" dirty="0" smtClean="0"/>
              <a:t> peer-to-peer sharing system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9912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524000"/>
          </a:xfrm>
        </p:spPr>
        <p:txBody>
          <a:bodyPr/>
          <a:lstStyle/>
          <a:p>
            <a:r>
              <a:rPr lang="en-US" dirty="0" smtClean="0"/>
              <a:t>Also called Distributed </a:t>
            </a:r>
            <a:r>
              <a:rPr lang="en-US" dirty="0"/>
              <a:t>H</a:t>
            </a:r>
            <a:r>
              <a:rPr lang="en-US" dirty="0" smtClean="0"/>
              <a:t>ash Tables (DHT)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Main idea: partition set of key-values across many machines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98" name="Group 97"/>
          <p:cNvGrpSpPr/>
          <p:nvPr/>
        </p:nvGrpSpPr>
        <p:grpSpPr>
          <a:xfrm>
            <a:off x="6781800" y="2379821"/>
            <a:ext cx="533400" cy="1753394"/>
            <a:chOff x="7010400" y="1600200"/>
            <a:chExt cx="533400" cy="1753394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0400" y="1600200"/>
              <a:ext cx="533400" cy="17526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" name="Straight Connector 6"/>
            <p:cNvCxnSpPr>
              <a:stCxn id="5" idx="0"/>
              <a:endCxn id="5" idx="2"/>
            </p:cNvCxnSpPr>
            <p:nvPr/>
          </p:nvCxnSpPr>
          <p:spPr bwMode="auto">
            <a:xfrm rot="16200000" flipH="1">
              <a:off x="6400800" y="2476500"/>
              <a:ext cx="17526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010400" y="1676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010400" y="1752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010400" y="1828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010400" y="1905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010400" y="1979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010400" y="2057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010400" y="2133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010400" y="2209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010400" y="2286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010400" y="2360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010400" y="2438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7010400" y="2514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010400" y="2590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010400" y="2667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010400" y="2741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7010400" y="2819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0400" y="2895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010400" y="2971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010400" y="32750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742815"/>
            <a:ext cx="685800" cy="685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742815"/>
            <a:ext cx="685800" cy="685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742815"/>
            <a:ext cx="685800" cy="685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42021"/>
            <a:ext cx="685800" cy="685800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6248400" y="4437221"/>
            <a:ext cx="533400" cy="381794"/>
            <a:chOff x="6477000" y="3657600"/>
            <a:chExt cx="533400" cy="381794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1524000" y="4436427"/>
            <a:ext cx="533400" cy="381000"/>
            <a:chOff x="1752600" y="3656806"/>
            <a:chExt cx="533400" cy="381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2971800" y="4437221"/>
            <a:ext cx="533400" cy="381000"/>
            <a:chOff x="3200400" y="3657600"/>
            <a:chExt cx="533400" cy="3810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4267200" y="4437221"/>
            <a:ext cx="533400" cy="381794"/>
            <a:chOff x="4495800" y="3657600"/>
            <a:chExt cx="533400" cy="3817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8" name="Left Brace 87"/>
          <p:cNvSpPr/>
          <p:nvPr/>
        </p:nvSpPr>
        <p:spPr bwMode="auto">
          <a:xfrm>
            <a:off x="6629400" y="2379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/>
          <p:nvPr/>
        </p:nvSpPr>
        <p:spPr bwMode="auto">
          <a:xfrm>
            <a:off x="6629400" y="2760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/>
          <p:nvPr/>
        </p:nvSpPr>
        <p:spPr bwMode="auto">
          <a:xfrm>
            <a:off x="6629400" y="3141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 bwMode="auto">
          <a:xfrm>
            <a:off x="6629400" y="37514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88721" y="2133600"/>
            <a:ext cx="778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/>
                <a:cs typeface="Arial Narrow"/>
              </a:rPr>
              <a:t>key, value</a:t>
            </a:r>
          </a:p>
        </p:txBody>
      </p:sp>
      <p:sp>
        <p:nvSpPr>
          <p:cNvPr id="93" name="Freeform 92"/>
          <p:cNvSpPr/>
          <p:nvPr/>
        </p:nvSpPr>
        <p:spPr bwMode="auto">
          <a:xfrm>
            <a:off x="1816100" y="2595721"/>
            <a:ext cx="4762500" cy="1676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 bwMode="auto">
          <a:xfrm>
            <a:off x="3276600" y="2989421"/>
            <a:ext cx="3276600" cy="1295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 bwMode="auto">
          <a:xfrm>
            <a:off x="4572000" y="3370421"/>
            <a:ext cx="1981200" cy="914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 bwMode="auto">
          <a:xfrm>
            <a:off x="6477000" y="3980021"/>
            <a:ext cx="152400" cy="3048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486400" y="4665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8458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4495800"/>
          </a:xfrm>
        </p:spPr>
        <p:txBody>
          <a:bodyPr/>
          <a:lstStyle/>
          <a:p>
            <a:r>
              <a:rPr lang="en-US" b="1" dirty="0" smtClean="0"/>
              <a:t>Fault Tolerance: </a:t>
            </a:r>
            <a:r>
              <a:rPr lang="en-US" dirty="0" smtClean="0"/>
              <a:t>handle machine failures without losing data  and without degradation in performance</a:t>
            </a:r>
          </a:p>
          <a:p>
            <a:r>
              <a:rPr lang="en-US" b="1" dirty="0" smtClean="0"/>
              <a:t>Scalability: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scale to thousands of machines </a:t>
            </a:r>
          </a:p>
          <a:p>
            <a:pPr lvl="1"/>
            <a:r>
              <a:rPr lang="en-US" dirty="0" smtClean="0"/>
              <a:t>Need to allow easy addition of new machines</a:t>
            </a:r>
          </a:p>
          <a:p>
            <a:r>
              <a:rPr lang="en-US" b="1" dirty="0" smtClean="0"/>
              <a:t>Consistency: </a:t>
            </a:r>
            <a:r>
              <a:rPr lang="en-US" dirty="0" smtClean="0"/>
              <a:t>maintain data consistency in face of node failures and message losses </a:t>
            </a:r>
          </a:p>
          <a:p>
            <a:r>
              <a:rPr lang="en-US" b="1" dirty="0" smtClean="0"/>
              <a:t>Heterogeneity</a:t>
            </a:r>
            <a:r>
              <a:rPr lang="en-US" dirty="0" smtClean="0"/>
              <a:t> (if deployed as peer-to-peer systems):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Latency: 1ms to 1000ms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Bandwidth: 32Kb/s to 100Mb/s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20788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20788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20788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19994"/>
            <a:ext cx="685800" cy="685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77000" y="915194"/>
            <a:ext cx="533400" cy="381794"/>
            <a:chOff x="6477000" y="3657600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752600" y="914400"/>
            <a:ext cx="533400" cy="381794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200400" y="915194"/>
            <a:ext cx="533400" cy="381794"/>
            <a:chOff x="3200400" y="3657600"/>
            <a:chExt cx="533400" cy="381794"/>
          </a:xfrm>
          <a:solidFill>
            <a:srgbClr val="FFFFAA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32766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495800" y="915194"/>
            <a:ext cx="533400" cy="381794"/>
            <a:chOff x="4495800" y="3657600"/>
            <a:chExt cx="533400" cy="381794"/>
          </a:xfrm>
          <a:solidFill>
            <a:srgbClr val="FFFFAA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11437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276600" y="914400"/>
            <a:ext cx="762001" cy="762000"/>
            <a:chOff x="3505199" y="2971800"/>
            <a:chExt cx="762001" cy="762000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3505200" y="30480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3467099" y="30099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46342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ut(key, value)</a:t>
            </a:r>
            <a:r>
              <a:rPr lang="en-US" dirty="0" smtClean="0"/>
              <a:t>: where do you store a new (key, value) tuple?</a:t>
            </a:r>
            <a:endParaRPr lang="en-US" b="1" dirty="0" smtClean="0"/>
          </a:p>
          <a:p>
            <a:r>
              <a:rPr lang="en-US" b="1" dirty="0"/>
              <a:t>g</a:t>
            </a:r>
            <a:r>
              <a:rPr lang="en-US" b="1" dirty="0" smtClean="0"/>
              <a:t>et(key)</a:t>
            </a:r>
            <a:r>
              <a:rPr lang="en-US" dirty="0" smtClean="0"/>
              <a:t>: where is the value associated with a given “key” stored?</a:t>
            </a:r>
          </a:p>
          <a:p>
            <a:endParaRPr lang="en-US" dirty="0"/>
          </a:p>
          <a:p>
            <a:r>
              <a:rPr lang="en-US" dirty="0" smtClean="0"/>
              <a:t>And, do the above while providing 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9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 node maintain the mapping between </a:t>
            </a:r>
            <a:r>
              <a:rPr lang="en-US" b="1" dirty="0" smtClean="0"/>
              <a:t>keys</a:t>
            </a:r>
            <a:r>
              <a:rPr lang="en-US" dirty="0" smtClean="0"/>
              <a:t> and the </a:t>
            </a:r>
            <a:r>
              <a:rPr lang="en-US" b="1" dirty="0" smtClean="0"/>
              <a:t>machines (nodes) </a:t>
            </a:r>
            <a:r>
              <a:rPr lang="en-US" dirty="0" smtClean="0"/>
              <a:t>that store the </a:t>
            </a:r>
            <a:r>
              <a:rPr lang="en-US" b="1" dirty="0" smtClean="0"/>
              <a:t>values</a:t>
            </a:r>
            <a:r>
              <a:rPr lang="en-US" dirty="0" smtClean="0"/>
              <a:t> associated with the</a:t>
            </a:r>
            <a:r>
              <a:rPr lang="en-US" b="1" dirty="0" smtClean="0"/>
              <a:t> keys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5500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6670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78741" y="3025308"/>
            <a:ext cx="764759" cy="1450738"/>
            <a:chOff x="4378741" y="3025308"/>
            <a:chExt cx="764759" cy="1450738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3822649" y="35814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130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65746</TotalTime>
  <Pages>60</Pages>
  <Words>1769</Words>
  <Application>Microsoft Macintosh PowerPoint</Application>
  <PresentationFormat>On-screen Show (4:3)</PresentationFormat>
  <Paragraphs>460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</vt:lpstr>
      <vt:lpstr>CS162 Operating Systems and Systems Programming  Key Value Storage Systems</vt:lpstr>
      <vt:lpstr>Who am I?</vt:lpstr>
      <vt:lpstr>Key Value Storage</vt:lpstr>
      <vt:lpstr>Key Values: Examples </vt:lpstr>
      <vt:lpstr>Examples</vt:lpstr>
      <vt:lpstr>Key Value Store</vt:lpstr>
      <vt:lpstr>Challenges</vt:lpstr>
      <vt:lpstr>Key Questions</vt:lpstr>
      <vt:lpstr>Directory-Based Architecture</vt:lpstr>
      <vt:lpstr>Directory-Based Architecture</vt:lpstr>
      <vt:lpstr>Directory-Based Architecture</vt:lpstr>
      <vt:lpstr>Directory-Based Architecture</vt:lpstr>
      <vt:lpstr>Discussion: Iterative vs. Recursive Query</vt:lpstr>
      <vt:lpstr>Fault Tolerance</vt:lpstr>
      <vt:lpstr>Fault Tolerance</vt:lpstr>
      <vt:lpstr>Fault Tolerance</vt:lpstr>
      <vt:lpstr>Scalability</vt:lpstr>
      <vt:lpstr>Scalability: Load Balancing</vt:lpstr>
      <vt:lpstr>Consistency</vt:lpstr>
      <vt:lpstr>Consistency (cont’d)</vt:lpstr>
      <vt:lpstr>Consistency (cont’d)</vt:lpstr>
      <vt:lpstr>Quorum Consensus</vt:lpstr>
      <vt:lpstr>Quorum Consensus Example</vt:lpstr>
      <vt:lpstr>Quorum Consensus Example</vt:lpstr>
      <vt:lpstr>Scaling Up Directory</vt:lpstr>
      <vt:lpstr>Key to Node Mapping Example</vt:lpstr>
      <vt:lpstr>Conclusions: Key Value Store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David Culler</cp:lastModifiedBy>
  <cp:revision>1572</cp:revision>
  <cp:lastPrinted>2012-03-13T05:17:26Z</cp:lastPrinted>
  <dcterms:created xsi:type="dcterms:W3CDTF">2012-03-11T02:37:26Z</dcterms:created>
  <dcterms:modified xsi:type="dcterms:W3CDTF">2014-11-10T15:44:33Z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