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4" r:id="rId17"/>
    <p:sldId id="256" r:id="rId18"/>
    <p:sldId id="257" r:id="rId19"/>
    <p:sldId id="258" r:id="rId20"/>
    <p:sldId id="259" r:id="rId21"/>
    <p:sldId id="273" r:id="rId22"/>
    <p:sldId id="274" r:id="rId23"/>
    <p:sldId id="260" r:id="rId24"/>
    <p:sldId id="275" r:id="rId25"/>
    <p:sldId id="261" r:id="rId26"/>
    <p:sldId id="276" r:id="rId27"/>
    <p:sldId id="268" r:id="rId28"/>
    <p:sldId id="267" r:id="rId29"/>
    <p:sldId id="269" r:id="rId30"/>
    <p:sldId id="293" r:id="rId31"/>
    <p:sldId id="262" r:id="rId32"/>
    <p:sldId id="270" r:id="rId33"/>
    <p:sldId id="271" r:id="rId34"/>
    <p:sldId id="272" r:id="rId35"/>
    <p:sldId id="295" r:id="rId36"/>
    <p:sldId id="263" r:id="rId37"/>
    <p:sldId id="264" r:id="rId38"/>
    <p:sldId id="265" r:id="rId39"/>
    <p:sldId id="266" r:id="rId40"/>
    <p:sldId id="277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2" d="100"/>
          <a:sy n="42" d="100"/>
        </p:scale>
        <p:origin x="-14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B006D-AAFB-A34F-8B45-91A54B16DC78}" type="datetimeFigureOut">
              <a:rPr lang="en-US" smtClean="0"/>
              <a:t>9/5/14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FAF15-328D-6949-91D9-A16CACD6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338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E6349-4B97-3B42-B3E1-FA9317E9ADED}" type="datetimeFigureOut">
              <a:rPr lang="en-US" smtClean="0"/>
              <a:t>9/5/14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A818A-32A3-AC41-8A70-957E942FE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79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14191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34183" indent="-282378" defTabSz="814191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9513" indent="-225903" defTabSz="814191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81318" indent="-225903" defTabSz="814191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33123" indent="-225903" defTabSz="814191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4928" indent="-225903" defTabSz="81419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36733" indent="-225903" defTabSz="81419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88538" indent="-225903" defTabSz="81419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40343" indent="-225903" defTabSz="81419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6972-9282-6242-BF9A-9B61D3BE0A3A}" type="datetime1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5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FF8A8-1005-834B-BF1C-BB478FBBDC0A}" type="datetime1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8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8851-10AF-0E41-9D20-9E4869F3143B}" type="datetime1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8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0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85FC-6888-4943-8D4B-EAA4B1469943}" type="datetime1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3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51C6-9B93-A144-8330-C300025EE68B}" type="datetime1">
              <a:rPr lang="en-US" smtClean="0"/>
              <a:t>9/5/14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7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3EFC-AEF5-9346-BCD2-73631C9FDD52}" type="datetime1">
              <a:rPr lang="en-US" smtClean="0"/>
              <a:t>9/5/14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0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3AD65-3F35-5745-89A3-405436EB7A4B}" type="datetime1">
              <a:rPr lang="en-US" smtClean="0"/>
              <a:t>9/5/14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7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724B-8850-8B49-A9A6-BAA085A6084C}" type="datetime1">
              <a:rPr lang="en-US" smtClean="0"/>
              <a:t>9/5/14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6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E4AE4-095C-B748-9041-913300FD3B05}" type="datetime1">
              <a:rPr lang="en-US" smtClean="0"/>
              <a:t>9/5/14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4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5DEB-F21F-B342-8A01-991974D64C96}" type="datetime1">
              <a:rPr lang="en-US" smtClean="0"/>
              <a:t>9/5/14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9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781"/>
            <a:ext cx="8229600" cy="87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88571"/>
            <a:ext cx="8229600" cy="5215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320" y="64319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5C04892F-89DB-E34A-A7EC-27918AE7B07F}" type="datetime1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3194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0720" y="64319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40BE6ECD-61F1-CE4B-BB82-6FDD0CA3B2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57200" y="914400"/>
            <a:ext cx="822960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8" descr="fron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59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nu.org/software/libc/manual/html_node/Opening-and-Closing-Files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Finish – Introduction to Process</a:t>
            </a:r>
            <a:b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Introduction to File Systems</a:t>
            </a:r>
            <a:b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276600"/>
            <a:ext cx="86106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David E. Culler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CS162 – Operating Systems and Systems Programming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Lecture 2’ &amp; 3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Sept 5,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2014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72200" y="5486400"/>
            <a:ext cx="2971800" cy="646331"/>
          </a:xfrm>
          <a:prstGeom prst="rect">
            <a:avLst/>
          </a:prstGeom>
          <a:noFill/>
          <a:ln>
            <a:solidFill>
              <a:srgbClr val="618FF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Reading: A&amp;D 3.1-3, 11.1-2</a:t>
            </a:r>
          </a:p>
          <a:p>
            <a:r>
              <a:rPr lang="en-US" dirty="0" smtClean="0"/>
              <a:t>HW: 0 out, due 9/8</a:t>
            </a:r>
          </a:p>
        </p:txBody>
      </p:sp>
    </p:spTree>
    <p:extLst>
      <p:ext uri="{BB962C8B-B14F-4D97-AF65-F5344CB8AC3E}">
        <p14:creationId xmlns:p14="http://schemas.microsoft.com/office/powerpoint/2010/main" val="3409394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Address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Simpler, more useful schemes too!</a:t>
            </a:r>
          </a:p>
          <a:p>
            <a:r>
              <a:rPr lang="en-US" dirty="0" smtClean="0"/>
              <a:t>Give every process the illusion of its own BIG FLAT ADDRESS SPACE</a:t>
            </a:r>
          </a:p>
          <a:p>
            <a:pPr lvl="1"/>
            <a:r>
              <a:rPr lang="en-US" dirty="0" smtClean="0"/>
              <a:t>Break it into pages</a:t>
            </a:r>
          </a:p>
          <a:p>
            <a:pPr lvl="1"/>
            <a:r>
              <a:rPr lang="en-US" dirty="0" smtClean="0"/>
              <a:t>More on this later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10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764825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Many Programs 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7848600" cy="5257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We have the basic mechanism to </a:t>
            </a:r>
          </a:p>
          <a:p>
            <a:pPr lvl="1"/>
            <a:r>
              <a:rPr lang="en-US" dirty="0" smtClean="0"/>
              <a:t>switch between user processes and the kernel, </a:t>
            </a:r>
            <a:endParaRPr lang="en-US" dirty="0"/>
          </a:p>
          <a:p>
            <a:pPr lvl="1"/>
            <a:r>
              <a:rPr lang="en-US" dirty="0" smtClean="0"/>
              <a:t>the kernel can switch among user processes,</a:t>
            </a:r>
          </a:p>
          <a:p>
            <a:pPr lvl="1"/>
            <a:r>
              <a:rPr lang="en-US" dirty="0" smtClean="0"/>
              <a:t>Protect OS from user processes and processes from each other</a:t>
            </a:r>
          </a:p>
          <a:p>
            <a:r>
              <a:rPr lang="en-US" dirty="0" smtClean="0"/>
              <a:t>Questions ???</a:t>
            </a:r>
          </a:p>
          <a:p>
            <a:r>
              <a:rPr lang="en-US" dirty="0" smtClean="0"/>
              <a:t>How do we decide which user process to run?</a:t>
            </a:r>
          </a:p>
          <a:p>
            <a:r>
              <a:rPr lang="en-US" dirty="0" smtClean="0"/>
              <a:t>How do we represent user processes in the OS?</a:t>
            </a:r>
          </a:p>
          <a:p>
            <a:r>
              <a:rPr lang="en-US" dirty="0" smtClean="0"/>
              <a:t>How do we pack up the process and set it aside?</a:t>
            </a:r>
          </a:p>
          <a:p>
            <a:r>
              <a:rPr lang="en-US" dirty="0" smtClean="0"/>
              <a:t>How do we get a stack and heap for the kernel?</a:t>
            </a:r>
          </a:p>
          <a:p>
            <a:r>
              <a:rPr lang="en-US" dirty="0" smtClean="0"/>
              <a:t>Aren’t we wasting are lot of memory?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11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53448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Control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Kernel represents each process as a process control block (PCB)</a:t>
            </a:r>
            <a:endParaRPr lang="en-US" dirty="0"/>
          </a:p>
          <a:p>
            <a:pPr lvl="1"/>
            <a:r>
              <a:rPr lang="en-US" dirty="0" smtClean="0"/>
              <a:t>Status (running, ready, blocked, …)</a:t>
            </a:r>
          </a:p>
          <a:p>
            <a:pPr lvl="1"/>
            <a:r>
              <a:rPr lang="en-US" dirty="0" smtClean="0"/>
              <a:t>Register state (when not ready)</a:t>
            </a:r>
          </a:p>
          <a:p>
            <a:pPr lvl="1"/>
            <a:r>
              <a:rPr lang="en-US" dirty="0" smtClean="0"/>
              <a:t>Process ID (PID), User, Executable, Priority, …</a:t>
            </a:r>
          </a:p>
          <a:p>
            <a:pPr lvl="1"/>
            <a:r>
              <a:rPr lang="en-US" dirty="0" smtClean="0"/>
              <a:t>Execution time, …</a:t>
            </a:r>
          </a:p>
          <a:p>
            <a:pPr lvl="1"/>
            <a:r>
              <a:rPr lang="en-US" dirty="0" smtClean="0"/>
              <a:t>Memory space, translation, …</a:t>
            </a:r>
          </a:p>
          <a:p>
            <a:r>
              <a:rPr lang="en-US" dirty="0" smtClean="0"/>
              <a:t>Kernel Scheduler maintains a data structure containing the PCBs</a:t>
            </a:r>
          </a:p>
          <a:p>
            <a:r>
              <a:rPr lang="en-US" dirty="0" smtClean="0"/>
              <a:t>Scheduling algorithm selects the next one to run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568924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13</a:t>
            </a:fld>
            <a:endParaRPr lang="en-US" b="0"/>
          </a:p>
        </p:txBody>
      </p:sp>
      <p:sp>
        <p:nvSpPr>
          <p:cNvPr id="8" name="TextBox 7"/>
          <p:cNvSpPr txBox="1"/>
          <p:nvPr/>
        </p:nvSpPr>
        <p:spPr>
          <a:xfrm>
            <a:off x="1828800" y="2131873"/>
            <a:ext cx="5486400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i</a:t>
            </a:r>
            <a:r>
              <a:rPr lang="en-US" b="1" dirty="0" smtClean="0">
                <a:latin typeface="Courier New"/>
                <a:cs typeface="Courier New"/>
              </a:rPr>
              <a:t>f ( </a:t>
            </a:r>
            <a:r>
              <a:rPr lang="en-US" b="1" dirty="0" err="1" smtClean="0">
                <a:latin typeface="Courier New"/>
                <a:cs typeface="Courier New"/>
              </a:rPr>
              <a:t>readyProcesses</a:t>
            </a:r>
            <a:r>
              <a:rPr lang="en-US" b="1" dirty="0" smtClean="0">
                <a:latin typeface="Courier New"/>
                <a:cs typeface="Courier New"/>
              </a:rPr>
              <a:t>(PCBs) ) {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latin typeface="Courier New"/>
                <a:cs typeface="Courier New"/>
              </a:rPr>
              <a:t>nextPCB</a:t>
            </a:r>
            <a:r>
              <a:rPr lang="en-US" b="1" dirty="0" smtClean="0">
                <a:latin typeface="Courier New"/>
                <a:cs typeface="Courier New"/>
              </a:rPr>
              <a:t> = </a:t>
            </a:r>
            <a:r>
              <a:rPr lang="en-US" b="1" dirty="0" err="1" smtClean="0">
                <a:latin typeface="Courier New"/>
                <a:cs typeface="Courier New"/>
              </a:rPr>
              <a:t>selectProcess</a:t>
            </a:r>
            <a:r>
              <a:rPr lang="en-US" b="1" dirty="0" smtClean="0">
                <a:latin typeface="Courier New"/>
                <a:cs typeface="Courier New"/>
              </a:rPr>
              <a:t>(PCBs);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	run( </a:t>
            </a:r>
            <a:r>
              <a:rPr lang="en-US" b="1" dirty="0" err="1" smtClean="0">
                <a:latin typeface="Courier New"/>
                <a:cs typeface="Courier New"/>
              </a:rPr>
              <a:t>nextPCB</a:t>
            </a:r>
            <a:r>
              <a:rPr lang="en-US" b="1" dirty="0" smtClean="0">
                <a:latin typeface="Courier New"/>
                <a:cs typeface="Courier New"/>
              </a:rPr>
              <a:t> 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}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else {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latin typeface="Courier New"/>
                <a:cs typeface="Courier New"/>
              </a:rPr>
              <a:t>run_idle_process</a:t>
            </a:r>
            <a:r>
              <a:rPr lang="en-US" b="1" dirty="0" smtClean="0">
                <a:latin typeface="Courier New"/>
                <a:cs typeface="Courier New"/>
              </a:rPr>
              <a:t>();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9" name="Freeform 8"/>
          <p:cNvSpPr/>
          <p:nvPr/>
        </p:nvSpPr>
        <p:spPr>
          <a:xfrm>
            <a:off x="427638" y="1567913"/>
            <a:ext cx="1661837" cy="3459775"/>
          </a:xfrm>
          <a:custGeom>
            <a:avLst/>
            <a:gdLst>
              <a:gd name="connsiteX0" fmla="*/ 1568006 w 1661837"/>
              <a:gd name="connsiteY0" fmla="*/ 2487928 h 3459775"/>
              <a:gd name="connsiteX1" fmla="*/ 1555047 w 1661837"/>
              <a:gd name="connsiteY1" fmla="*/ 2669340 h 3459775"/>
              <a:gd name="connsiteX2" fmla="*/ 1516171 w 1661837"/>
              <a:gd name="connsiteY2" fmla="*/ 3045121 h 3459775"/>
              <a:gd name="connsiteX3" fmla="*/ 1464336 w 1661837"/>
              <a:gd name="connsiteY3" fmla="*/ 3252448 h 3459775"/>
              <a:gd name="connsiteX4" fmla="*/ 1360666 w 1661837"/>
              <a:gd name="connsiteY4" fmla="*/ 3394985 h 3459775"/>
              <a:gd name="connsiteX5" fmla="*/ 1321790 w 1661837"/>
              <a:gd name="connsiteY5" fmla="*/ 3420901 h 3459775"/>
              <a:gd name="connsiteX6" fmla="*/ 1205161 w 1661837"/>
              <a:gd name="connsiteY6" fmla="*/ 3459775 h 3459775"/>
              <a:gd name="connsiteX7" fmla="*/ 984863 w 1661837"/>
              <a:gd name="connsiteY7" fmla="*/ 3446817 h 3459775"/>
              <a:gd name="connsiteX8" fmla="*/ 855276 w 1661837"/>
              <a:gd name="connsiteY8" fmla="*/ 3394985 h 3459775"/>
              <a:gd name="connsiteX9" fmla="*/ 751606 w 1661837"/>
              <a:gd name="connsiteY9" fmla="*/ 3317238 h 3459775"/>
              <a:gd name="connsiteX10" fmla="*/ 686812 w 1661837"/>
              <a:gd name="connsiteY10" fmla="*/ 3278364 h 3459775"/>
              <a:gd name="connsiteX11" fmla="*/ 660895 w 1661837"/>
              <a:gd name="connsiteY11" fmla="*/ 3239490 h 3459775"/>
              <a:gd name="connsiteX12" fmla="*/ 570184 w 1661837"/>
              <a:gd name="connsiteY12" fmla="*/ 3148784 h 3459775"/>
              <a:gd name="connsiteX13" fmla="*/ 440597 w 1661837"/>
              <a:gd name="connsiteY13" fmla="*/ 2967373 h 3459775"/>
              <a:gd name="connsiteX14" fmla="*/ 362844 w 1661837"/>
              <a:gd name="connsiteY14" fmla="*/ 2863709 h 3459775"/>
              <a:gd name="connsiteX15" fmla="*/ 323968 w 1661837"/>
              <a:gd name="connsiteY15" fmla="*/ 2798919 h 3459775"/>
              <a:gd name="connsiteX16" fmla="*/ 246216 w 1661837"/>
              <a:gd name="connsiteY16" fmla="*/ 2695256 h 3459775"/>
              <a:gd name="connsiteX17" fmla="*/ 220298 w 1661837"/>
              <a:gd name="connsiteY17" fmla="*/ 2630466 h 3459775"/>
              <a:gd name="connsiteX18" fmla="*/ 181422 w 1661837"/>
              <a:gd name="connsiteY18" fmla="*/ 2565676 h 3459775"/>
              <a:gd name="connsiteX19" fmla="*/ 155505 w 1661837"/>
              <a:gd name="connsiteY19" fmla="*/ 2487928 h 3459775"/>
              <a:gd name="connsiteX20" fmla="*/ 142546 w 1661837"/>
              <a:gd name="connsiteY20" fmla="*/ 2397223 h 3459775"/>
              <a:gd name="connsiteX21" fmla="*/ 129587 w 1661837"/>
              <a:gd name="connsiteY21" fmla="*/ 2073274 h 3459775"/>
              <a:gd name="connsiteX22" fmla="*/ 90711 w 1661837"/>
              <a:gd name="connsiteY22" fmla="*/ 1878904 h 3459775"/>
              <a:gd name="connsiteX23" fmla="*/ 25917 w 1661837"/>
              <a:gd name="connsiteY23" fmla="*/ 1645661 h 3459775"/>
              <a:gd name="connsiteX24" fmla="*/ 0 w 1661837"/>
              <a:gd name="connsiteY24" fmla="*/ 1347628 h 3459775"/>
              <a:gd name="connsiteX25" fmla="*/ 12959 w 1661837"/>
              <a:gd name="connsiteY25" fmla="*/ 1010721 h 3459775"/>
              <a:gd name="connsiteX26" fmla="*/ 51835 w 1661837"/>
              <a:gd name="connsiteY26" fmla="*/ 894099 h 3459775"/>
              <a:gd name="connsiteX27" fmla="*/ 116628 w 1661837"/>
              <a:gd name="connsiteY27" fmla="*/ 712688 h 3459775"/>
              <a:gd name="connsiteX28" fmla="*/ 129587 w 1661837"/>
              <a:gd name="connsiteY28" fmla="*/ 660856 h 3459775"/>
              <a:gd name="connsiteX29" fmla="*/ 168463 w 1661837"/>
              <a:gd name="connsiteY29" fmla="*/ 596066 h 3459775"/>
              <a:gd name="connsiteX30" fmla="*/ 194381 w 1661837"/>
              <a:gd name="connsiteY30" fmla="*/ 531276 h 3459775"/>
              <a:gd name="connsiteX31" fmla="*/ 323968 w 1661837"/>
              <a:gd name="connsiteY31" fmla="*/ 336907 h 3459775"/>
              <a:gd name="connsiteX32" fmla="*/ 414679 w 1661837"/>
              <a:gd name="connsiteY32" fmla="*/ 220285 h 3459775"/>
              <a:gd name="connsiteX33" fmla="*/ 466514 w 1661837"/>
              <a:gd name="connsiteY33" fmla="*/ 181412 h 3459775"/>
              <a:gd name="connsiteX34" fmla="*/ 660895 w 1661837"/>
              <a:gd name="connsiteY34" fmla="*/ 90706 h 3459775"/>
              <a:gd name="connsiteX35" fmla="*/ 699771 w 1661837"/>
              <a:gd name="connsiteY35" fmla="*/ 51832 h 3459775"/>
              <a:gd name="connsiteX36" fmla="*/ 751606 w 1661837"/>
              <a:gd name="connsiteY36" fmla="*/ 38874 h 3459775"/>
              <a:gd name="connsiteX37" fmla="*/ 855276 w 1661837"/>
              <a:gd name="connsiteY37" fmla="*/ 0 h 3459775"/>
              <a:gd name="connsiteX38" fmla="*/ 1568006 w 1661837"/>
              <a:gd name="connsiteY38" fmla="*/ 12958 h 3459775"/>
              <a:gd name="connsiteX39" fmla="*/ 1606882 w 1661837"/>
              <a:gd name="connsiteY39" fmla="*/ 51832 h 3459775"/>
              <a:gd name="connsiteX40" fmla="*/ 1632799 w 1661837"/>
              <a:gd name="connsiteY40" fmla="*/ 103664 h 3459775"/>
              <a:gd name="connsiteX41" fmla="*/ 1658717 w 1661837"/>
              <a:gd name="connsiteY41" fmla="*/ 168454 h 3459775"/>
              <a:gd name="connsiteX42" fmla="*/ 1658717 w 1661837"/>
              <a:gd name="connsiteY42" fmla="*/ 453529 h 345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661837" h="3459775">
                <a:moveTo>
                  <a:pt x="1568006" y="2487928"/>
                </a:moveTo>
                <a:cubicBezTo>
                  <a:pt x="1563686" y="2548399"/>
                  <a:pt x="1558607" y="2608820"/>
                  <a:pt x="1555047" y="2669340"/>
                </a:cubicBezTo>
                <a:cubicBezTo>
                  <a:pt x="1534459" y="3019312"/>
                  <a:pt x="1563449" y="2820565"/>
                  <a:pt x="1516171" y="3045121"/>
                </a:cubicBezTo>
                <a:cubicBezTo>
                  <a:pt x="1505418" y="3096193"/>
                  <a:pt x="1491455" y="3198213"/>
                  <a:pt x="1464336" y="3252448"/>
                </a:cubicBezTo>
                <a:cubicBezTo>
                  <a:pt x="1450819" y="3279481"/>
                  <a:pt x="1384312" y="3371340"/>
                  <a:pt x="1360666" y="3394985"/>
                </a:cubicBezTo>
                <a:cubicBezTo>
                  <a:pt x="1349653" y="3405997"/>
                  <a:pt x="1335720" y="3413936"/>
                  <a:pt x="1321790" y="3420901"/>
                </a:cubicBezTo>
                <a:cubicBezTo>
                  <a:pt x="1272992" y="3445298"/>
                  <a:pt x="1254655" y="3447402"/>
                  <a:pt x="1205161" y="3459775"/>
                </a:cubicBezTo>
                <a:cubicBezTo>
                  <a:pt x="1131728" y="3455456"/>
                  <a:pt x="1057805" y="3456331"/>
                  <a:pt x="984863" y="3446817"/>
                </a:cubicBezTo>
                <a:cubicBezTo>
                  <a:pt x="958663" y="3443400"/>
                  <a:pt x="882135" y="3412890"/>
                  <a:pt x="855276" y="3394985"/>
                </a:cubicBezTo>
                <a:cubicBezTo>
                  <a:pt x="819335" y="3371026"/>
                  <a:pt x="788646" y="3339460"/>
                  <a:pt x="751606" y="3317238"/>
                </a:cubicBezTo>
                <a:lnTo>
                  <a:pt x="686812" y="3278364"/>
                </a:lnTo>
                <a:cubicBezTo>
                  <a:pt x="678173" y="3265406"/>
                  <a:pt x="671314" y="3251066"/>
                  <a:pt x="660895" y="3239490"/>
                </a:cubicBezTo>
                <a:cubicBezTo>
                  <a:pt x="632289" y="3207707"/>
                  <a:pt x="589308" y="3187030"/>
                  <a:pt x="570184" y="3148784"/>
                </a:cubicBezTo>
                <a:cubicBezTo>
                  <a:pt x="446583" y="2901598"/>
                  <a:pt x="598201" y="3177499"/>
                  <a:pt x="440597" y="2967373"/>
                </a:cubicBezTo>
                <a:cubicBezTo>
                  <a:pt x="414679" y="2932818"/>
                  <a:pt x="385068" y="2900747"/>
                  <a:pt x="362844" y="2863709"/>
                </a:cubicBezTo>
                <a:cubicBezTo>
                  <a:pt x="349885" y="2842112"/>
                  <a:pt x="338305" y="2819626"/>
                  <a:pt x="323968" y="2798919"/>
                </a:cubicBezTo>
                <a:cubicBezTo>
                  <a:pt x="299381" y="2763406"/>
                  <a:pt x="262259" y="2735360"/>
                  <a:pt x="246216" y="2695256"/>
                </a:cubicBezTo>
                <a:cubicBezTo>
                  <a:pt x="237577" y="2673659"/>
                  <a:pt x="230701" y="2651271"/>
                  <a:pt x="220298" y="2630466"/>
                </a:cubicBezTo>
                <a:cubicBezTo>
                  <a:pt x="209034" y="2607939"/>
                  <a:pt x="191845" y="2588604"/>
                  <a:pt x="181422" y="2565676"/>
                </a:cubicBezTo>
                <a:cubicBezTo>
                  <a:pt x="170117" y="2540807"/>
                  <a:pt x="164144" y="2513844"/>
                  <a:pt x="155505" y="2487928"/>
                </a:cubicBezTo>
                <a:cubicBezTo>
                  <a:pt x="151185" y="2457693"/>
                  <a:pt x="144451" y="2427706"/>
                  <a:pt x="142546" y="2397223"/>
                </a:cubicBezTo>
                <a:cubicBezTo>
                  <a:pt x="135804" y="2289364"/>
                  <a:pt x="140341" y="2180807"/>
                  <a:pt x="129587" y="2073274"/>
                </a:cubicBezTo>
                <a:cubicBezTo>
                  <a:pt x="123012" y="2007529"/>
                  <a:pt x="106279" y="1943117"/>
                  <a:pt x="90711" y="1878904"/>
                </a:cubicBezTo>
                <a:cubicBezTo>
                  <a:pt x="71699" y="1800484"/>
                  <a:pt x="25917" y="1645661"/>
                  <a:pt x="25917" y="1645661"/>
                </a:cubicBezTo>
                <a:cubicBezTo>
                  <a:pt x="16423" y="1560215"/>
                  <a:pt x="0" y="1426339"/>
                  <a:pt x="0" y="1347628"/>
                </a:cubicBezTo>
                <a:cubicBezTo>
                  <a:pt x="0" y="1235243"/>
                  <a:pt x="197" y="1122379"/>
                  <a:pt x="12959" y="1010721"/>
                </a:cubicBezTo>
                <a:cubicBezTo>
                  <a:pt x="17612" y="970009"/>
                  <a:pt x="40272" y="933411"/>
                  <a:pt x="51835" y="894099"/>
                </a:cubicBezTo>
                <a:cubicBezTo>
                  <a:pt x="144169" y="580180"/>
                  <a:pt x="13510" y="970469"/>
                  <a:pt x="116628" y="712688"/>
                </a:cubicBezTo>
                <a:cubicBezTo>
                  <a:pt x="123242" y="696153"/>
                  <a:pt x="122354" y="677130"/>
                  <a:pt x="129587" y="660856"/>
                </a:cubicBezTo>
                <a:cubicBezTo>
                  <a:pt x="139817" y="637841"/>
                  <a:pt x="157199" y="618593"/>
                  <a:pt x="168463" y="596066"/>
                </a:cubicBezTo>
                <a:cubicBezTo>
                  <a:pt x="178866" y="575261"/>
                  <a:pt x="183434" y="551800"/>
                  <a:pt x="194381" y="531276"/>
                </a:cubicBezTo>
                <a:cubicBezTo>
                  <a:pt x="285968" y="359561"/>
                  <a:pt x="240882" y="451144"/>
                  <a:pt x="323968" y="336907"/>
                </a:cubicBezTo>
                <a:cubicBezTo>
                  <a:pt x="372377" y="270349"/>
                  <a:pt x="361775" y="265629"/>
                  <a:pt x="414679" y="220285"/>
                </a:cubicBezTo>
                <a:cubicBezTo>
                  <a:pt x="431077" y="206230"/>
                  <a:pt x="447762" y="192127"/>
                  <a:pt x="466514" y="181412"/>
                </a:cubicBezTo>
                <a:cubicBezTo>
                  <a:pt x="554248" y="131282"/>
                  <a:pt x="581442" y="122485"/>
                  <a:pt x="660895" y="90706"/>
                </a:cubicBezTo>
                <a:cubicBezTo>
                  <a:pt x="673854" y="77748"/>
                  <a:pt x="683859" y="60924"/>
                  <a:pt x="699771" y="51832"/>
                </a:cubicBezTo>
                <a:cubicBezTo>
                  <a:pt x="715235" y="42996"/>
                  <a:pt x="734481" y="43767"/>
                  <a:pt x="751606" y="38874"/>
                </a:cubicBezTo>
                <a:cubicBezTo>
                  <a:pt x="787155" y="28718"/>
                  <a:pt x="821045" y="13692"/>
                  <a:pt x="855276" y="0"/>
                </a:cubicBezTo>
                <a:cubicBezTo>
                  <a:pt x="1092853" y="4319"/>
                  <a:pt x="1330953" y="-3390"/>
                  <a:pt x="1568006" y="12958"/>
                </a:cubicBezTo>
                <a:cubicBezTo>
                  <a:pt x="1586288" y="14219"/>
                  <a:pt x="1596230" y="36920"/>
                  <a:pt x="1606882" y="51832"/>
                </a:cubicBezTo>
                <a:cubicBezTo>
                  <a:pt x="1618110" y="67550"/>
                  <a:pt x="1624953" y="86012"/>
                  <a:pt x="1632799" y="103664"/>
                </a:cubicBezTo>
                <a:cubicBezTo>
                  <a:pt x="1642246" y="124920"/>
                  <a:pt x="1656999" y="145257"/>
                  <a:pt x="1658717" y="168454"/>
                </a:cubicBezTo>
                <a:cubicBezTo>
                  <a:pt x="1665737" y="263219"/>
                  <a:pt x="1658717" y="358504"/>
                  <a:pt x="1658717" y="45352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triangl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07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together: web server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14</a:t>
            </a:fld>
            <a:endParaRPr lang="en-US" b="0"/>
          </a:p>
        </p:txBody>
      </p:sp>
      <p:pic>
        <p:nvPicPr>
          <p:cNvPr id="7" name="Content Placeholder 5" descr="onecp.pdf"/>
          <p:cNvPicPr>
            <a:picLocks noGrp="1" noChangeAspect="1"/>
          </p:cNvPicPr>
          <p:nvPr>
            <p:ph idx="1"/>
          </p:nvPr>
        </p:nvPicPr>
        <p:blipFill>
          <a:blip r:embed="rId2"/>
          <a:srcRect l="-5882" r="-5882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  <p:grpSp>
        <p:nvGrpSpPr>
          <p:cNvPr id="10" name="Group 9"/>
          <p:cNvGrpSpPr/>
          <p:nvPr/>
        </p:nvGrpSpPr>
        <p:grpSpPr>
          <a:xfrm>
            <a:off x="1219200" y="2743200"/>
            <a:ext cx="914400" cy="457200"/>
            <a:chOff x="1219200" y="2743200"/>
            <a:chExt cx="914400" cy="457200"/>
          </a:xfrm>
        </p:grpSpPr>
        <p:sp>
          <p:nvSpPr>
            <p:cNvPr id="8" name="TextBox 7"/>
            <p:cNvSpPr txBox="1"/>
            <p:nvPr/>
          </p:nvSpPr>
          <p:spPr>
            <a:xfrm>
              <a:off x="1219200" y="2743200"/>
              <a:ext cx="8003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FF0000"/>
                  </a:solidFill>
                </a:rPr>
                <a:t>syscall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95400" y="3429000"/>
            <a:ext cx="838200" cy="414754"/>
            <a:chOff x="1295400" y="3048000"/>
            <a:chExt cx="838200" cy="414754"/>
          </a:xfrm>
        </p:grpSpPr>
        <p:sp>
          <p:nvSpPr>
            <p:cNvPr id="12" name="TextBox 11"/>
            <p:cNvSpPr txBox="1"/>
            <p:nvPr/>
          </p:nvSpPr>
          <p:spPr>
            <a:xfrm>
              <a:off x="1295400" y="3124200"/>
              <a:ext cx="5495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1">
                      <a:lumMod val="75000"/>
                    </a:schemeClr>
                  </a:solidFill>
                </a:rPr>
                <a:t>wait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447800" y="4267200"/>
            <a:ext cx="1219200" cy="381000"/>
            <a:chOff x="914400" y="2819400"/>
            <a:chExt cx="1219200" cy="381000"/>
          </a:xfrm>
        </p:grpSpPr>
        <p:sp>
          <p:nvSpPr>
            <p:cNvPr id="15" name="TextBox 14"/>
            <p:cNvSpPr txBox="1"/>
            <p:nvPr/>
          </p:nvSpPr>
          <p:spPr>
            <a:xfrm>
              <a:off x="914400" y="2819400"/>
              <a:ext cx="937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8000"/>
                  </a:solidFill>
                </a:rPr>
                <a:t>interrupt</a:t>
              </a:r>
              <a:endParaRPr lang="en-US" sz="1600" dirty="0">
                <a:solidFill>
                  <a:srgbClr val="008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71800" y="3048000"/>
            <a:ext cx="755049" cy="414754"/>
            <a:chOff x="1981200" y="3048000"/>
            <a:chExt cx="755049" cy="414754"/>
          </a:xfrm>
        </p:grpSpPr>
        <p:sp>
          <p:nvSpPr>
            <p:cNvPr id="18" name="TextBox 17"/>
            <p:cNvSpPr txBox="1"/>
            <p:nvPr/>
          </p:nvSpPr>
          <p:spPr>
            <a:xfrm>
              <a:off x="2133600" y="3124200"/>
              <a:ext cx="602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8000"/>
                  </a:solidFill>
                </a:rPr>
                <a:t>RTU</a:t>
              </a:r>
              <a:endParaRPr lang="en-US" sz="1600" dirty="0">
                <a:solidFill>
                  <a:srgbClr val="008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181600" y="2743200"/>
            <a:ext cx="914400" cy="457200"/>
            <a:chOff x="1219200" y="2743200"/>
            <a:chExt cx="914400" cy="457200"/>
          </a:xfrm>
        </p:grpSpPr>
        <p:sp>
          <p:nvSpPr>
            <p:cNvPr id="21" name="TextBox 20"/>
            <p:cNvSpPr txBox="1"/>
            <p:nvPr/>
          </p:nvSpPr>
          <p:spPr>
            <a:xfrm>
              <a:off x="1219200" y="2743200"/>
              <a:ext cx="8003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FF0000"/>
                  </a:solidFill>
                </a:rPr>
                <a:t>syscall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257800" y="3505200"/>
            <a:ext cx="838200" cy="414754"/>
            <a:chOff x="1295400" y="3048000"/>
            <a:chExt cx="838200" cy="414754"/>
          </a:xfrm>
        </p:grpSpPr>
        <p:sp>
          <p:nvSpPr>
            <p:cNvPr id="28" name="TextBox 27"/>
            <p:cNvSpPr txBox="1"/>
            <p:nvPr/>
          </p:nvSpPr>
          <p:spPr>
            <a:xfrm>
              <a:off x="1295400" y="3124200"/>
              <a:ext cx="5495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1">
                      <a:lumMod val="75000"/>
                    </a:schemeClr>
                  </a:solidFill>
                </a:rPr>
                <a:t>wait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0" name="Freeform 29"/>
          <p:cNvSpPr/>
          <p:nvPr/>
        </p:nvSpPr>
        <p:spPr>
          <a:xfrm>
            <a:off x="3053254" y="1558850"/>
            <a:ext cx="2936167" cy="873145"/>
          </a:xfrm>
          <a:custGeom>
            <a:avLst/>
            <a:gdLst>
              <a:gd name="connsiteX0" fmla="*/ 0 w 2936167"/>
              <a:gd name="connsiteY0" fmla="*/ 810093 h 873145"/>
              <a:gd name="connsiteX1" fmla="*/ 405299 w 2936167"/>
              <a:gd name="connsiteY1" fmla="*/ 278657 h 873145"/>
              <a:gd name="connsiteX2" fmla="*/ 1179871 w 2936167"/>
              <a:gd name="connsiteY2" fmla="*/ 62480 h 873145"/>
              <a:gd name="connsiteX3" fmla="*/ 2332722 w 2936167"/>
              <a:gd name="connsiteY3" fmla="*/ 71487 h 873145"/>
              <a:gd name="connsiteX4" fmla="*/ 2936167 w 2936167"/>
              <a:gd name="connsiteY4" fmla="*/ 873145 h 87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167" h="873145">
                <a:moveTo>
                  <a:pt x="0" y="810093"/>
                </a:moveTo>
                <a:cubicBezTo>
                  <a:pt x="104327" y="606676"/>
                  <a:pt x="208654" y="403259"/>
                  <a:pt x="405299" y="278657"/>
                </a:cubicBezTo>
                <a:cubicBezTo>
                  <a:pt x="601944" y="154055"/>
                  <a:pt x="858634" y="97008"/>
                  <a:pt x="1179871" y="62480"/>
                </a:cubicBezTo>
                <a:cubicBezTo>
                  <a:pt x="1501108" y="27952"/>
                  <a:pt x="2040006" y="-63624"/>
                  <a:pt x="2332722" y="71487"/>
                </a:cubicBezTo>
                <a:cubicBezTo>
                  <a:pt x="2625438" y="206598"/>
                  <a:pt x="2780802" y="539871"/>
                  <a:pt x="2936167" y="873145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triangl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934200" y="4267200"/>
            <a:ext cx="1165976" cy="381000"/>
            <a:chOff x="1981200" y="2819400"/>
            <a:chExt cx="1165976" cy="381000"/>
          </a:xfrm>
        </p:grpSpPr>
        <p:sp>
          <p:nvSpPr>
            <p:cNvPr id="32" name="TextBox 31"/>
            <p:cNvSpPr txBox="1"/>
            <p:nvPr/>
          </p:nvSpPr>
          <p:spPr>
            <a:xfrm>
              <a:off x="2209800" y="2819400"/>
              <a:ext cx="937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8000"/>
                  </a:solidFill>
                </a:rPr>
                <a:t>interrupt</a:t>
              </a:r>
              <a:endParaRPr lang="en-US" sz="1600" dirty="0">
                <a:solidFill>
                  <a:srgbClr val="008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934200" y="3048000"/>
            <a:ext cx="755049" cy="414754"/>
            <a:chOff x="1981200" y="3048000"/>
            <a:chExt cx="755049" cy="414754"/>
          </a:xfrm>
        </p:grpSpPr>
        <p:sp>
          <p:nvSpPr>
            <p:cNvPr id="35" name="TextBox 34"/>
            <p:cNvSpPr txBox="1"/>
            <p:nvPr/>
          </p:nvSpPr>
          <p:spPr>
            <a:xfrm>
              <a:off x="2133600" y="3124200"/>
              <a:ext cx="602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8000"/>
                  </a:solidFill>
                </a:rPr>
                <a:t>RTU</a:t>
              </a:r>
              <a:endParaRPr lang="en-US" sz="1600" dirty="0">
                <a:solidFill>
                  <a:srgbClr val="008000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9" name="Freeform 38"/>
          <p:cNvSpPr/>
          <p:nvPr/>
        </p:nvSpPr>
        <p:spPr>
          <a:xfrm>
            <a:off x="4503250" y="1271489"/>
            <a:ext cx="2497691" cy="1142491"/>
          </a:xfrm>
          <a:custGeom>
            <a:avLst/>
            <a:gdLst>
              <a:gd name="connsiteX0" fmla="*/ 2458889 w 2497691"/>
              <a:gd name="connsiteY0" fmla="*/ 1142491 h 1142491"/>
              <a:gd name="connsiteX1" fmla="*/ 2395843 w 2497691"/>
              <a:gd name="connsiteY1" fmla="*/ 367856 h 1142491"/>
              <a:gd name="connsiteX2" fmla="*/ 1585244 w 2497691"/>
              <a:gd name="connsiteY2" fmla="*/ 16567 h 1142491"/>
              <a:gd name="connsiteX3" fmla="*/ 576500 w 2497691"/>
              <a:gd name="connsiteY3" fmla="*/ 124656 h 1142491"/>
              <a:gd name="connsiteX4" fmla="*/ 90141 w 2497691"/>
              <a:gd name="connsiteY4" fmla="*/ 710136 h 1142491"/>
              <a:gd name="connsiteX5" fmla="*/ 74 w 2497691"/>
              <a:gd name="connsiteY5" fmla="*/ 1142491 h 114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97691" h="1142491">
                <a:moveTo>
                  <a:pt x="2458889" y="1142491"/>
                </a:moveTo>
                <a:cubicBezTo>
                  <a:pt x="2500170" y="849000"/>
                  <a:pt x="2541451" y="555510"/>
                  <a:pt x="2395843" y="367856"/>
                </a:cubicBezTo>
                <a:cubicBezTo>
                  <a:pt x="2250235" y="180202"/>
                  <a:pt x="1888468" y="57100"/>
                  <a:pt x="1585244" y="16567"/>
                </a:cubicBezTo>
                <a:cubicBezTo>
                  <a:pt x="1282020" y="-23966"/>
                  <a:pt x="825684" y="9061"/>
                  <a:pt x="576500" y="124656"/>
                </a:cubicBezTo>
                <a:cubicBezTo>
                  <a:pt x="327316" y="240251"/>
                  <a:pt x="186212" y="540497"/>
                  <a:pt x="90141" y="710136"/>
                </a:cubicBezTo>
                <a:cubicBezTo>
                  <a:pt x="-5930" y="879775"/>
                  <a:pt x="74" y="1142491"/>
                  <a:pt x="74" y="1142491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triangl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321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696200" cy="736600"/>
          </a:xfrm>
        </p:spPr>
        <p:txBody>
          <a:bodyPr/>
          <a:lstStyle/>
          <a:p>
            <a:r>
              <a:rPr lang="en-US" dirty="0" smtClean="0"/>
              <a:t>4 OS concepts working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Privilege/User Mode</a:t>
            </a:r>
          </a:p>
          <a:p>
            <a:pPr lvl="1"/>
            <a:r>
              <a:rPr lang="en-US" dirty="0" smtClean="0"/>
              <a:t>The hardware can operate in two modes, with only the “system” mode having the ability to access certain resources.</a:t>
            </a:r>
          </a:p>
          <a:p>
            <a:r>
              <a:rPr lang="en-US" dirty="0" smtClean="0"/>
              <a:t>Address Space</a:t>
            </a:r>
          </a:p>
          <a:p>
            <a:pPr lvl="1"/>
            <a:r>
              <a:rPr lang="en-US" dirty="0" smtClean="0"/>
              <a:t>Programs execute in an </a:t>
            </a:r>
            <a:r>
              <a:rPr lang="en-US" i="1" dirty="0" smtClean="0"/>
              <a:t>address space </a:t>
            </a:r>
            <a:r>
              <a:rPr lang="en-US" dirty="0" smtClean="0"/>
              <a:t>that is distinct from the memory space of the physical machine</a:t>
            </a:r>
            <a:endParaRPr lang="en-US" dirty="0"/>
          </a:p>
          <a:p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An instance of an executing program is </a:t>
            </a:r>
            <a:r>
              <a:rPr lang="en-US" i="1" dirty="0" smtClean="0"/>
              <a:t>a process consisting of an address space and one or more threads of control</a:t>
            </a:r>
            <a:endParaRPr lang="en-US" i="1" dirty="0"/>
          </a:p>
          <a:p>
            <a:r>
              <a:rPr lang="en-US" dirty="0" smtClean="0"/>
              <a:t>Protection</a:t>
            </a:r>
          </a:p>
          <a:p>
            <a:pPr lvl="1"/>
            <a:r>
              <a:rPr lang="en-US" dirty="0" smtClean="0"/>
              <a:t>The OS and the hardware are protected from user programs and user programs are isolated from one another by </a:t>
            </a:r>
            <a:r>
              <a:rPr lang="en-US" i="1" dirty="0" smtClean="0"/>
              <a:t>controlling the translation </a:t>
            </a:r>
            <a:r>
              <a:rPr lang="en-US" dirty="0" smtClean="0"/>
              <a:t>from program virtual addresses to machine physical addresses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15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43645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46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9567"/>
            <a:ext cx="7772400" cy="1470025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Introduction to File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51200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David E. Culler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CS162 – Operating Systems and Systems Programming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Lecture 3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Sept 5, 2014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72200" y="5486400"/>
            <a:ext cx="2971800" cy="646331"/>
          </a:xfrm>
          <a:prstGeom prst="rect">
            <a:avLst/>
          </a:prstGeom>
          <a:noFill/>
          <a:ln>
            <a:solidFill>
              <a:srgbClr val="618FF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Reading: A&amp;D 3.1-3, 11.1-2</a:t>
            </a:r>
          </a:p>
          <a:p>
            <a:r>
              <a:rPr lang="en-US" dirty="0" smtClean="0"/>
              <a:t>HW: 0 out, due 9/8</a:t>
            </a:r>
          </a:p>
        </p:txBody>
      </p:sp>
    </p:spTree>
    <p:extLst>
      <p:ext uri="{BB962C8B-B14F-4D97-AF65-F5344CB8AC3E}">
        <p14:creationId xmlns:p14="http://schemas.microsoft.com/office/powerpoint/2010/main" val="2035555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of this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how Operating System functionality distributes across layers in the system.</a:t>
            </a:r>
          </a:p>
          <a:p>
            <a:r>
              <a:rPr lang="en-US" dirty="0" smtClean="0"/>
              <a:t>Introduce I/O &amp; storage services – i.e., file systems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73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Reflecting on the process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said that applications request services from the operating system via </a:t>
            </a:r>
            <a:r>
              <a:rPr lang="en-US" b="1" i="1" dirty="0" err="1" smtClean="0"/>
              <a:t>syscall</a:t>
            </a:r>
            <a:r>
              <a:rPr lang="en-US" dirty="0" smtClean="0"/>
              <a:t>, but …</a:t>
            </a:r>
          </a:p>
          <a:p>
            <a:r>
              <a:rPr lang="en-US" dirty="0" smtClean="0"/>
              <a:t>I’ve been writing all sort of useful applications and I never ever saw a “</a:t>
            </a:r>
            <a:r>
              <a:rPr lang="en-US" dirty="0" err="1" smtClean="0"/>
              <a:t>syscall</a:t>
            </a:r>
            <a:r>
              <a:rPr lang="en-US" dirty="0" smtClean="0"/>
              <a:t>” !!!</a:t>
            </a:r>
          </a:p>
          <a:p>
            <a:endParaRPr lang="en-US" dirty="0"/>
          </a:p>
          <a:p>
            <a:r>
              <a:rPr lang="en-US" dirty="0" smtClean="0"/>
              <a:t>That’s right.  </a:t>
            </a:r>
          </a:p>
          <a:p>
            <a:r>
              <a:rPr lang="en-US" dirty="0" smtClean="0"/>
              <a:t>It was buried in the programming language runtime library (e.g., </a:t>
            </a:r>
            <a:r>
              <a:rPr lang="en-US" dirty="0" err="1" smtClean="0"/>
              <a:t>libc.a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… Layering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43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Recall:User</a:t>
            </a:r>
            <a:r>
              <a:rPr lang="en-US" dirty="0" smtClean="0"/>
              <a:t>/</a:t>
            </a:r>
            <a:r>
              <a:rPr lang="en-US" dirty="0" err="1" smtClean="0"/>
              <a:t>Kernal</a:t>
            </a:r>
            <a:r>
              <a:rPr lang="en-US" dirty="0" smtClean="0"/>
              <a:t>(</a:t>
            </a:r>
            <a:r>
              <a:rPr lang="en-US" dirty="0" err="1" smtClean="0"/>
              <a:t>Priviledged</a:t>
            </a:r>
            <a:r>
              <a:rPr lang="en-US" dirty="0" smtClean="0"/>
              <a:t>)</a:t>
            </a:r>
            <a:r>
              <a:rPr lang="en-US" baseline="0" dirty="0" smtClean="0"/>
              <a:t>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791200"/>
            <a:ext cx="7620000" cy="533400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</a:t>
            </a:fld>
            <a:endParaRPr lang="en-US" b="0"/>
          </a:p>
        </p:txBody>
      </p:sp>
      <p:sp>
        <p:nvSpPr>
          <p:cNvPr id="7" name="Block Arc 6"/>
          <p:cNvSpPr/>
          <p:nvPr/>
        </p:nvSpPr>
        <p:spPr bwMode="auto">
          <a:xfrm>
            <a:off x="1295400" y="1143000"/>
            <a:ext cx="6324600" cy="5334000"/>
          </a:xfrm>
          <a:prstGeom prst="blockArc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590800" y="2514600"/>
            <a:ext cx="3733800" cy="2057400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1371600"/>
            <a:ext cx="194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User Mode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276600" y="3200400"/>
            <a:ext cx="2220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Kernel Mode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143000" y="3810000"/>
            <a:ext cx="6858000" cy="914400"/>
          </a:xfrm>
          <a:prstGeom prst="rect">
            <a:avLst/>
          </a:prstGeom>
          <a:pattFill prst="horzBrick">
            <a:fgClr>
              <a:srgbClr val="FF0000"/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ight Brace 12"/>
          <p:cNvSpPr/>
          <p:nvPr/>
        </p:nvSpPr>
        <p:spPr bwMode="auto">
          <a:xfrm rot="5400000">
            <a:off x="1790700" y="4076700"/>
            <a:ext cx="457200" cy="175260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1400" y="5257800"/>
            <a:ext cx="178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HW access</a:t>
            </a:r>
            <a:endParaRPr lang="en-US" dirty="0"/>
          </a:p>
        </p:txBody>
      </p:sp>
      <p:sp>
        <p:nvSpPr>
          <p:cNvPr id="15" name="Right Brace 14"/>
          <p:cNvSpPr/>
          <p:nvPr/>
        </p:nvSpPr>
        <p:spPr bwMode="auto">
          <a:xfrm rot="5400000">
            <a:off x="4381500" y="3314700"/>
            <a:ext cx="457200" cy="3276600"/>
          </a:xfrm>
          <a:prstGeom prst="rightBrace">
            <a:avLst>
              <a:gd name="adj1" fmla="val 0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5257800"/>
            <a:ext cx="216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Limited HW access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2362200" y="3048000"/>
            <a:ext cx="900854" cy="674132"/>
            <a:chOff x="2362200" y="3048000"/>
            <a:chExt cx="900854" cy="674132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2362200" y="3048000"/>
              <a:ext cx="53340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590800" y="3352800"/>
              <a:ext cx="672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2362200" y="2286000"/>
            <a:ext cx="914403" cy="838200"/>
            <a:chOff x="6195245" y="3124200"/>
            <a:chExt cx="1130426" cy="419100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 flipH="1">
              <a:off x="6208204" y="3314700"/>
              <a:ext cx="458059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6195245" y="3124200"/>
              <a:ext cx="11304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syscall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172200" y="3124200"/>
            <a:ext cx="1305876" cy="609600"/>
            <a:chOff x="6019800" y="2971800"/>
            <a:chExt cx="1305876" cy="609600"/>
          </a:xfrm>
        </p:grpSpPr>
        <p:cxnSp>
          <p:nvCxnSpPr>
            <p:cNvPr id="26" name="Straight Arrow Connector 25"/>
            <p:cNvCxnSpPr/>
            <p:nvPr/>
          </p:nvCxnSpPr>
          <p:spPr bwMode="auto">
            <a:xfrm flipH="1">
              <a:off x="6019800" y="3200400"/>
              <a:ext cx="762000" cy="381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6781800" y="2971800"/>
              <a:ext cx="5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exit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76603" y="2470666"/>
            <a:ext cx="530243" cy="718066"/>
            <a:chOff x="2590803" y="3080266"/>
            <a:chExt cx="530243" cy="718066"/>
          </a:xfrm>
        </p:grpSpPr>
        <p:cxnSp>
          <p:nvCxnSpPr>
            <p:cNvPr id="30" name="Straight Arrow Connector 29"/>
            <p:cNvCxnSpPr>
              <a:endCxn id="21" idx="1"/>
            </p:cNvCxnSpPr>
            <p:nvPr/>
          </p:nvCxnSpPr>
          <p:spPr bwMode="auto">
            <a:xfrm flipH="1" flipV="1">
              <a:off x="2590803" y="3080266"/>
              <a:ext cx="304797" cy="4249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667000" y="3429000"/>
              <a:ext cx="45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rtn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 flipH="1">
            <a:off x="3581400" y="1905000"/>
            <a:ext cx="1143003" cy="990600"/>
            <a:chOff x="5724234" y="3064133"/>
            <a:chExt cx="1413032" cy="495300"/>
          </a:xfrm>
        </p:grpSpPr>
        <p:cxnSp>
          <p:nvCxnSpPr>
            <p:cNvPr id="37" name="Straight Arrow Connector 36"/>
            <p:cNvCxnSpPr/>
            <p:nvPr/>
          </p:nvCxnSpPr>
          <p:spPr bwMode="auto">
            <a:xfrm flipH="1">
              <a:off x="6477853" y="3254633"/>
              <a:ext cx="188404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5724234" y="3064133"/>
              <a:ext cx="141303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interrrupt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267200" y="2362202"/>
            <a:ext cx="376946" cy="974942"/>
            <a:chOff x="2971803" y="3200400"/>
            <a:chExt cx="376951" cy="695477"/>
          </a:xfrm>
        </p:grpSpPr>
        <p:cxnSp>
          <p:nvCxnSpPr>
            <p:cNvPr id="40" name="Straight Arrow Connector 39"/>
            <p:cNvCxnSpPr/>
            <p:nvPr/>
          </p:nvCxnSpPr>
          <p:spPr bwMode="auto">
            <a:xfrm flipH="1" flipV="1">
              <a:off x="3124205" y="3200400"/>
              <a:ext cx="76201" cy="27178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2971803" y="3526545"/>
              <a:ext cx="376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rfi</a:t>
              </a:r>
              <a:endParaRPr lang="en-US" dirty="0"/>
            </a:p>
          </p:txBody>
        </p:sp>
      </p:grpSp>
      <p:cxnSp>
        <p:nvCxnSpPr>
          <p:cNvPr id="50" name="Straight Arrow Connector 49"/>
          <p:cNvCxnSpPr/>
          <p:nvPr/>
        </p:nvCxnSpPr>
        <p:spPr bwMode="auto">
          <a:xfrm flipH="1">
            <a:off x="3886200" y="3657600"/>
            <a:ext cx="30480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4419600" y="3657600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4648200" y="3657600"/>
            <a:ext cx="15240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7" name="Straight Arrow Connector 56"/>
          <p:cNvCxnSpPr>
            <a:endCxn id="41" idx="3"/>
          </p:cNvCxnSpPr>
          <p:nvPr/>
        </p:nvCxnSpPr>
        <p:spPr bwMode="auto">
          <a:xfrm flipH="1" flipV="1">
            <a:off x="4644146" y="3078274"/>
            <a:ext cx="385054" cy="118892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 flipH="1">
            <a:off x="5105400" y="2057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exception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 bwMode="auto">
          <a:xfrm flipH="1">
            <a:off x="5334000" y="2438400"/>
            <a:ext cx="38100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61117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run-time library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457200" y="25908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57200" y="14478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371600" y="14478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514600" y="14478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99102" y="1828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3921483" y="4898606"/>
            <a:ext cx="4298635" cy="5757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798003" y="2893150"/>
            <a:ext cx="1335159" cy="1960405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Appln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5256642" y="2893150"/>
            <a:ext cx="1235760" cy="1960405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login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6870720" y="2893150"/>
            <a:ext cx="1328983" cy="1960405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Window Manager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74762" y="3566457"/>
            <a:ext cx="589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3798004" y="4207630"/>
            <a:ext cx="1335158" cy="4849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library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256642" y="4175825"/>
            <a:ext cx="1235760" cy="4849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library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70720" y="4175825"/>
            <a:ext cx="1235760" cy="4849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585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3645015" y="3295424"/>
            <a:ext cx="2115555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Kind of Narrow Waist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7383" y="1394328"/>
            <a:ext cx="112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98266" y="2084471"/>
            <a:ext cx="1369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Servers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50666" y="1394328"/>
            <a:ext cx="1547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Browsers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40736" y="2188396"/>
            <a:ext cx="115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61345" y="1818188"/>
            <a:ext cx="698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98850" y="1209662"/>
            <a:ext cx="1763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Word Processing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45015" y="2919163"/>
            <a:ext cx="199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Portable OS Library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42475" y="3295424"/>
            <a:ext cx="1253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System Call </a:t>
            </a:r>
          </a:p>
          <a:p>
            <a:pPr algn="ctr"/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09833" y="3941755"/>
            <a:ext cx="195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Portable OS Kernel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59916" y="4385235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Platform support,  Device Drivers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60286" y="4881022"/>
            <a:ext cx="51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x86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92722" y="4881022"/>
            <a:ext cx="64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98252" y="488102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PowerPC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70071" y="5483679"/>
            <a:ext cx="242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 (10/100/1000)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25977" y="5483679"/>
            <a:ext cx="160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802.11 a/b/g/n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69968" y="5483679"/>
            <a:ext cx="57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SCSI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46747" y="5483679"/>
            <a:ext cx="49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221854" y="550168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44299" y="5132353"/>
            <a:ext cx="485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PCI</a:t>
            </a:r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250562" y="1240960"/>
            <a:ext cx="2394453" cy="4459699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flipH="1">
            <a:off x="5760570" y="1150985"/>
            <a:ext cx="2394453" cy="4459699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3259916" y="2772770"/>
            <a:ext cx="2759884" cy="29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57200" y="4842242"/>
            <a:ext cx="7075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58356" y="4881022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Hardware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8356" y="4333116"/>
            <a:ext cx="10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Software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40987" y="3719962"/>
            <a:ext cx="86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System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39779" y="317205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1683847" y="3700072"/>
            <a:ext cx="251440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154108" y="2918287"/>
            <a:ext cx="44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47996" y="2269137"/>
            <a:ext cx="211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Application / Service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233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Unix I/O Design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Uniformity</a:t>
            </a:r>
          </a:p>
          <a:p>
            <a:pPr lvl="1"/>
            <a:r>
              <a:rPr lang="en-US" dirty="0" smtClean="0"/>
              <a:t>file operations, device I/O, and </a:t>
            </a:r>
            <a:r>
              <a:rPr lang="en-US" dirty="0" err="1" smtClean="0"/>
              <a:t>interprocess</a:t>
            </a:r>
            <a:r>
              <a:rPr lang="en-US" dirty="0" smtClean="0"/>
              <a:t> communication through open, read/write, close</a:t>
            </a:r>
          </a:p>
          <a:p>
            <a:pPr lvl="1"/>
            <a:r>
              <a:rPr lang="en-US" dirty="0" smtClean="0"/>
              <a:t>Allows simple composition of programs </a:t>
            </a:r>
          </a:p>
          <a:p>
            <a:pPr lvl="2"/>
            <a:r>
              <a:rPr lang="en-US" dirty="0" smtClean="0"/>
              <a:t>find | </a:t>
            </a:r>
            <a:r>
              <a:rPr lang="en-US" dirty="0" err="1" smtClean="0"/>
              <a:t>grep</a:t>
            </a:r>
            <a:r>
              <a:rPr lang="en-US" dirty="0" smtClean="0"/>
              <a:t> | </a:t>
            </a:r>
            <a:r>
              <a:rPr lang="en-US" dirty="0" err="1" smtClean="0"/>
              <a:t>wc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Open before use</a:t>
            </a:r>
          </a:p>
          <a:p>
            <a:pPr lvl="1"/>
            <a:r>
              <a:rPr lang="en-US" dirty="0" smtClean="0"/>
              <a:t>Provides opportunity for access control and arbitration</a:t>
            </a:r>
          </a:p>
          <a:p>
            <a:pPr lvl="1"/>
            <a:r>
              <a:rPr lang="en-US" dirty="0" smtClean="0"/>
              <a:t>Sets up the underlying machinery, i.e., data structures</a:t>
            </a:r>
          </a:p>
          <a:p>
            <a:r>
              <a:rPr lang="en-US" dirty="0" smtClean="0"/>
              <a:t>Byte-oriented</a:t>
            </a:r>
          </a:p>
          <a:p>
            <a:pPr lvl="1"/>
            <a:r>
              <a:rPr lang="en-US" dirty="0" smtClean="0"/>
              <a:t>Even if blocks are transferred, addressing is in bytes</a:t>
            </a:r>
          </a:p>
          <a:p>
            <a:r>
              <a:rPr lang="en-US" dirty="0" smtClean="0"/>
              <a:t>Kernel buffered reads</a:t>
            </a:r>
          </a:p>
          <a:p>
            <a:pPr lvl="1"/>
            <a:r>
              <a:rPr lang="en-US" dirty="0" smtClean="0"/>
              <a:t>Streaming and block devices looks the same, read blocks yielding processor to other task</a:t>
            </a:r>
          </a:p>
          <a:p>
            <a:r>
              <a:rPr lang="en-US" dirty="0" smtClean="0"/>
              <a:t>Kernel buffered writes</a:t>
            </a:r>
          </a:p>
          <a:p>
            <a:pPr lvl="1"/>
            <a:r>
              <a:rPr lang="en-US" dirty="0" smtClean="0"/>
              <a:t>Completion of out-going transfer decoupled from the application, allowing it to continue</a:t>
            </a:r>
          </a:p>
          <a:p>
            <a:r>
              <a:rPr lang="en-US" dirty="0" smtClean="0"/>
              <a:t>Explicit close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13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I/O &amp; Storage Layers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82398" y="2089338"/>
            <a:ext cx="149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Level I/O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89820" y="2089337"/>
            <a:ext cx="1685048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03870" y="2476216"/>
            <a:ext cx="145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Level I/O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44128" y="2553776"/>
            <a:ext cx="1376433" cy="2617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00863" y="2822516"/>
            <a:ext cx="662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Syscall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97896" y="2822516"/>
            <a:ext cx="66889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11791" y="3305468"/>
            <a:ext cx="124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91117" y="3198823"/>
            <a:ext cx="1282454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602176" y="3819303"/>
            <a:ext cx="111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I/O Driver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89820" y="3845668"/>
            <a:ext cx="168504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3904513" y="4381483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056913" y="4202718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504835" y="4381483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381514" y="4560248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762413" y="4560248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29" idx="3"/>
            <a:endCxn id="30" idx="2"/>
          </p:cNvCxnSpPr>
          <p:nvPr/>
        </p:nvCxnSpPr>
        <p:spPr>
          <a:xfrm>
            <a:off x="4624123" y="4657791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605982" y="4365163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3712618" y="4186398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24200" y="1587767"/>
            <a:ext cx="211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Application / Service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25420" y="1904671"/>
            <a:ext cx="9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streams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25420" y="2369110"/>
            <a:ext cx="96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handles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25420" y="2778698"/>
            <a:ext cx="104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registers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25420" y="3314959"/>
            <a:ext cx="127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descriptors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25420" y="3846938"/>
            <a:ext cx="312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Commands and Data Transfers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63934" y="4386001"/>
            <a:ext cx="302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Disks, Flash, Controllers, DMA</a:t>
            </a:r>
            <a:endParaRPr lang="en-US" i="1" dirty="0">
              <a:solidFill>
                <a:srgbClr val="3366FF"/>
              </a:solidFill>
            </a:endParaRPr>
          </a:p>
        </p:txBody>
      </p:sp>
      <p:pic>
        <p:nvPicPr>
          <p:cNvPr id="42" name="Picture 41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412" y="4892926"/>
            <a:ext cx="903312" cy="736435"/>
          </a:xfrm>
          <a:prstGeom prst="rect">
            <a:avLst/>
          </a:prstGeom>
        </p:spPr>
      </p:pic>
      <p:pic>
        <p:nvPicPr>
          <p:cNvPr id="43" name="Picture 42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876" y="4892926"/>
            <a:ext cx="1757619" cy="1206336"/>
          </a:xfrm>
          <a:prstGeom prst="rect">
            <a:avLst/>
          </a:prstGeom>
        </p:spPr>
      </p:pic>
      <p:pic>
        <p:nvPicPr>
          <p:cNvPr id="44" name="Picture 43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922" y="5265458"/>
            <a:ext cx="942084" cy="727806"/>
          </a:xfrm>
          <a:prstGeom prst="rect">
            <a:avLst/>
          </a:prstGeom>
        </p:spPr>
      </p:pic>
      <p:pic>
        <p:nvPicPr>
          <p:cNvPr id="45" name="Picture 44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828" y="5559766"/>
            <a:ext cx="1388686" cy="672780"/>
          </a:xfrm>
          <a:prstGeom prst="rect">
            <a:avLst/>
          </a:prstGeom>
        </p:spPr>
      </p:pic>
      <p:pic>
        <p:nvPicPr>
          <p:cNvPr id="46" name="Picture 45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299" y="5106435"/>
            <a:ext cx="886829" cy="886829"/>
          </a:xfrm>
          <a:prstGeom prst="rect">
            <a:avLst/>
          </a:prstGeom>
        </p:spPr>
      </p:pic>
      <p:pic>
        <p:nvPicPr>
          <p:cNvPr id="47" name="Picture 46" descr="imgr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00" y="5106117"/>
            <a:ext cx="1265440" cy="90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6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file system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234" y="1088571"/>
            <a:ext cx="6958820" cy="521572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Named collection of data in a file system</a:t>
            </a:r>
          </a:p>
          <a:p>
            <a:pPr lvl="1"/>
            <a:r>
              <a:rPr lang="en-US" dirty="0" smtClean="0"/>
              <a:t>File data</a:t>
            </a:r>
          </a:p>
          <a:p>
            <a:pPr lvl="2"/>
            <a:r>
              <a:rPr lang="en-US" dirty="0" smtClean="0"/>
              <a:t>Text, binary, linearized objects</a:t>
            </a:r>
          </a:p>
          <a:p>
            <a:pPr lvl="1"/>
            <a:r>
              <a:rPr lang="en-US" dirty="0" smtClean="0"/>
              <a:t>File Metadata: information about the file</a:t>
            </a:r>
          </a:p>
          <a:p>
            <a:pPr lvl="2"/>
            <a:r>
              <a:rPr lang="en-US" dirty="0" smtClean="0"/>
              <a:t>Size, Modification Time, Owner, Security info</a:t>
            </a:r>
          </a:p>
          <a:p>
            <a:pPr lvl="2"/>
            <a:r>
              <a:rPr lang="en-US" dirty="0" smtClean="0"/>
              <a:t>Basis for access control</a:t>
            </a:r>
          </a:p>
          <a:p>
            <a:r>
              <a:rPr lang="en-US" dirty="0" smtClean="0"/>
              <a:t>Directory</a:t>
            </a:r>
          </a:p>
          <a:p>
            <a:pPr lvl="1"/>
            <a:r>
              <a:rPr lang="en-US" dirty="0" smtClean="0"/>
              <a:t>“Folder” containing files &amp; Directories</a:t>
            </a:r>
          </a:p>
          <a:p>
            <a:pPr lvl="1"/>
            <a:r>
              <a:rPr lang="en-US" dirty="0" err="1" smtClean="0"/>
              <a:t>Hierachical</a:t>
            </a:r>
            <a:r>
              <a:rPr lang="en-US" dirty="0" smtClean="0"/>
              <a:t> (graphical) naming</a:t>
            </a:r>
          </a:p>
          <a:p>
            <a:pPr lvl="2"/>
            <a:r>
              <a:rPr lang="en-US" dirty="0" smtClean="0"/>
              <a:t>Path through the directory graph</a:t>
            </a:r>
          </a:p>
          <a:p>
            <a:pPr lvl="2"/>
            <a:r>
              <a:rPr lang="en-US" dirty="0" smtClean="0"/>
              <a:t>Uniquely identifies a file </a:t>
            </a:r>
            <a:r>
              <a:rPr lang="en-US" dirty="0"/>
              <a:t>or </a:t>
            </a:r>
            <a:r>
              <a:rPr lang="en-US" dirty="0" smtClean="0"/>
              <a:t>directory</a:t>
            </a:r>
          </a:p>
          <a:p>
            <a:pPr lvl="3"/>
            <a:r>
              <a:rPr lang="en-US" dirty="0" smtClean="0"/>
              <a:t>/</a:t>
            </a:r>
            <a:r>
              <a:rPr lang="en-US" dirty="0"/>
              <a:t>home/</a:t>
            </a:r>
            <a:r>
              <a:rPr lang="en-US" dirty="0" err="1"/>
              <a:t>ff</a:t>
            </a:r>
            <a:r>
              <a:rPr lang="en-US" dirty="0"/>
              <a:t>/</a:t>
            </a:r>
            <a:r>
              <a:rPr lang="en-US" dirty="0" smtClean="0"/>
              <a:t>cs162/</a:t>
            </a:r>
            <a:r>
              <a:rPr lang="en-US" dirty="0" err="1" smtClean="0"/>
              <a:t>public_html</a:t>
            </a:r>
            <a:r>
              <a:rPr lang="en-US" dirty="0" smtClean="0"/>
              <a:t>/fa14/</a:t>
            </a:r>
            <a:r>
              <a:rPr lang="en-US" dirty="0" err="1" smtClean="0"/>
              <a:t>index.html</a:t>
            </a:r>
            <a:endParaRPr lang="en-US" dirty="0" smtClean="0"/>
          </a:p>
          <a:p>
            <a:pPr lvl="1"/>
            <a:r>
              <a:rPr lang="en-US" dirty="0" smtClean="0"/>
              <a:t>Links and Volumes (later)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3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high level File API – streams (review)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1722"/>
            <a:ext cx="8229600" cy="1714018"/>
          </a:xfrm>
        </p:spPr>
        <p:txBody>
          <a:bodyPr>
            <a:normAutofit/>
          </a:bodyPr>
          <a:lstStyle/>
          <a:p>
            <a:r>
              <a:rPr lang="en-US" dirty="0" smtClean="0"/>
              <a:t>Operate on “streams” - sequence of bytes, whether text or data, with a position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2843920"/>
            <a:ext cx="7939315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#include &lt;</a:t>
            </a:r>
            <a:r>
              <a:rPr lang="en-US" dirty="0" err="1" smtClean="0">
                <a:latin typeface="Courier"/>
                <a:cs typeface="Courier"/>
              </a:rPr>
              <a:t>stdio.h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r>
              <a:rPr lang="en-US" dirty="0" smtClean="0">
                <a:latin typeface="Courier"/>
                <a:cs typeface="Courier"/>
              </a:rPr>
              <a:t>FILE </a:t>
            </a:r>
            <a:r>
              <a:rPr lang="en-US" dirty="0">
                <a:latin typeface="Courier"/>
                <a:cs typeface="Courier"/>
              </a:rPr>
              <a:t>*</a:t>
            </a:r>
            <a:r>
              <a:rPr lang="en-US" dirty="0" err="1">
                <a:latin typeface="Courier"/>
                <a:cs typeface="Courier"/>
              </a:rPr>
              <a:t>fopen</a:t>
            </a:r>
            <a:r>
              <a:rPr lang="en-US" dirty="0">
                <a:latin typeface="Courier"/>
                <a:cs typeface="Courier"/>
              </a:rPr>
              <a:t>( 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</a:t>
            </a:r>
            <a:r>
              <a:rPr lang="en-US" dirty="0" smtClean="0">
                <a:latin typeface="Courier"/>
                <a:cs typeface="Courier"/>
              </a:rPr>
              <a:t>*filename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</a:t>
            </a:r>
            <a:r>
              <a:rPr lang="en-US" dirty="0" smtClean="0">
                <a:latin typeface="Courier"/>
                <a:cs typeface="Courier"/>
              </a:rPr>
              <a:t>*mode </a:t>
            </a:r>
            <a:r>
              <a:rPr lang="en-US" dirty="0">
                <a:latin typeface="Courier"/>
                <a:cs typeface="Courier"/>
              </a:rPr>
              <a:t>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fclose</a:t>
            </a:r>
            <a:r>
              <a:rPr lang="en-US" dirty="0">
                <a:latin typeface="Courier"/>
                <a:cs typeface="Courier"/>
              </a:rPr>
              <a:t>( FILE *</a:t>
            </a:r>
            <a:r>
              <a:rPr lang="en-US" dirty="0" err="1">
                <a:latin typeface="Courier"/>
                <a:cs typeface="Courier"/>
              </a:rPr>
              <a:t>fp</a:t>
            </a:r>
            <a:r>
              <a:rPr lang="en-US" dirty="0">
                <a:latin typeface="Courier"/>
                <a:cs typeface="Courier"/>
              </a:rPr>
              <a:t> 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994959"/>
              </p:ext>
            </p:extLst>
          </p:nvPr>
        </p:nvGraphicFramePr>
        <p:xfrm>
          <a:off x="306852" y="3991562"/>
          <a:ext cx="8697468" cy="2346959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307725"/>
                <a:gridCol w="827731"/>
                <a:gridCol w="6562012"/>
              </a:tblGrid>
              <a:tr h="2991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Mode </a:t>
                      </a:r>
                      <a:r>
                        <a:rPr lang="en-US" sz="1400" baseline="0" dirty="0" smtClean="0"/>
                        <a:t>Text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Binary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Descriptions</a:t>
                      </a:r>
                      <a:endParaRPr lang="en-US" sz="1400" dirty="0"/>
                    </a:p>
                  </a:txBody>
                  <a:tcPr/>
                </a:tc>
              </a:tr>
              <a:tr h="2991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Open existing</a:t>
                      </a:r>
                      <a:r>
                        <a:rPr lang="en-US" sz="1400" baseline="0" dirty="0" smtClean="0"/>
                        <a:t> file for reading</a:t>
                      </a:r>
                      <a:endParaRPr lang="en-US" sz="1400" dirty="0"/>
                    </a:p>
                  </a:txBody>
                  <a:tcPr/>
                </a:tc>
              </a:tr>
              <a:tr h="2991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wb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Open</a:t>
                      </a:r>
                      <a:r>
                        <a:rPr lang="en-US" sz="1400" baseline="0" dirty="0" smtClean="0"/>
                        <a:t> for writing; created if does not exist</a:t>
                      </a:r>
                      <a:endParaRPr lang="en-US" sz="1400" dirty="0"/>
                    </a:p>
                  </a:txBody>
                  <a:tcPr/>
                </a:tc>
              </a:tr>
              <a:tr h="2991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Open</a:t>
                      </a:r>
                      <a:r>
                        <a:rPr lang="en-US" sz="1400" baseline="0" dirty="0" smtClean="0"/>
                        <a:t> for appending; created if does not exist</a:t>
                      </a:r>
                      <a:endParaRPr lang="en-US" sz="1400" dirty="0" smtClean="0"/>
                    </a:p>
                  </a:txBody>
                  <a:tcPr/>
                </a:tc>
              </a:tr>
              <a:tr h="2894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rb</a:t>
                      </a:r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Open existing</a:t>
                      </a:r>
                      <a:r>
                        <a:rPr lang="en-US" sz="1400" baseline="0" dirty="0" smtClean="0"/>
                        <a:t> file for reading &amp; writing.</a:t>
                      </a:r>
                      <a:endParaRPr lang="en-US" sz="1400" dirty="0" smtClean="0"/>
                    </a:p>
                  </a:txBody>
                  <a:tcPr/>
                </a:tc>
              </a:tr>
              <a:tr h="2991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wb</a:t>
                      </a:r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Open</a:t>
                      </a:r>
                      <a:r>
                        <a:rPr lang="en-US" sz="1400" baseline="0" dirty="0" smtClean="0"/>
                        <a:t> for reading &amp; writing; truncated to zero if exists, create otherwise</a:t>
                      </a:r>
                      <a:endParaRPr lang="en-US" sz="1400" dirty="0"/>
                    </a:p>
                  </a:txBody>
                  <a:tcPr/>
                </a:tc>
              </a:tr>
              <a:tr h="4779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ab</a:t>
                      </a:r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Open</a:t>
                      </a:r>
                      <a:r>
                        <a:rPr lang="en-US" sz="1400" baseline="0" dirty="0" smtClean="0"/>
                        <a:t> for reading &amp; writing. Created if does not exist. Read from beginning, write as append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 rot="18498134">
            <a:off x="6922427" y="5739322"/>
            <a:ext cx="2088695" cy="369332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Don’t forget to flush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932911" y="2128407"/>
            <a:ext cx="3753889" cy="321005"/>
          </a:xfrm>
          <a:prstGeom prst="rect">
            <a:avLst/>
          </a:prstGeom>
          <a:pattFill prst="ltVert">
            <a:fgClr>
              <a:prstClr val="black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714390" y="2449412"/>
            <a:ext cx="0" cy="334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447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Connecting Processes, </a:t>
            </a:r>
            <a:r>
              <a:rPr lang="en-US" sz="3200" dirty="0" err="1" smtClean="0"/>
              <a:t>Filesystem</a:t>
            </a:r>
            <a:r>
              <a:rPr lang="en-US" sz="3200" dirty="0" smtClean="0"/>
              <a:t>, and Users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has a ‘current working directory’</a:t>
            </a:r>
          </a:p>
          <a:p>
            <a:r>
              <a:rPr lang="en-US" dirty="0" smtClean="0"/>
              <a:t>Absolute Paths</a:t>
            </a:r>
          </a:p>
          <a:p>
            <a:pPr lvl="1"/>
            <a:r>
              <a:rPr lang="en-US" dirty="0" smtClean="0"/>
              <a:t>/home/</a:t>
            </a:r>
            <a:r>
              <a:rPr lang="en-US" dirty="0" err="1" smtClean="0"/>
              <a:t>ff</a:t>
            </a:r>
            <a:r>
              <a:rPr lang="en-US" dirty="0" smtClean="0"/>
              <a:t>/cs152</a:t>
            </a:r>
          </a:p>
          <a:p>
            <a:r>
              <a:rPr lang="en-US" dirty="0" smtClean="0"/>
              <a:t>Relative paths</a:t>
            </a:r>
          </a:p>
          <a:p>
            <a:pPr lvl="1"/>
            <a:r>
              <a:rPr lang="en-US" dirty="0" err="1" smtClean="0"/>
              <a:t>index.html</a:t>
            </a:r>
            <a:r>
              <a:rPr lang="en-US" dirty="0" smtClean="0"/>
              <a:t>, ./</a:t>
            </a:r>
            <a:r>
              <a:rPr lang="en-US" dirty="0" err="1" smtClean="0"/>
              <a:t>index.html</a:t>
            </a:r>
            <a:r>
              <a:rPr lang="en-US" dirty="0" smtClean="0"/>
              <a:t>   - current WD</a:t>
            </a:r>
          </a:p>
          <a:p>
            <a:pPr lvl="1"/>
            <a:r>
              <a:rPr lang="en-US" dirty="0" smtClean="0"/>
              <a:t>../</a:t>
            </a:r>
            <a:r>
              <a:rPr lang="en-US" dirty="0" err="1" smtClean="0"/>
              <a:t>index.html</a:t>
            </a:r>
            <a:r>
              <a:rPr lang="en-US" dirty="0" smtClean="0"/>
              <a:t>  - parent of current WD</a:t>
            </a:r>
          </a:p>
          <a:p>
            <a:pPr lvl="1"/>
            <a:r>
              <a:rPr lang="en-US" dirty="0" smtClean="0"/>
              <a:t>~, ~cs152  - home directory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8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API Standard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572"/>
            <a:ext cx="8229600" cy="284492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Three predefined streams are opened implicitly when the program is executed.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FILE *</a:t>
            </a:r>
            <a:r>
              <a:rPr lang="en-US" dirty="0" err="1" smtClean="0">
                <a:latin typeface="Courier"/>
                <a:cs typeface="Courier"/>
              </a:rPr>
              <a:t>stdin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– normal source of input, can be redirected</a:t>
            </a:r>
            <a:endParaRPr lang="en-US" dirty="0"/>
          </a:p>
          <a:p>
            <a:pPr lvl="1"/>
            <a:r>
              <a:rPr lang="en-US" dirty="0" smtClean="0">
                <a:latin typeface="Courier"/>
                <a:cs typeface="Courier"/>
              </a:rPr>
              <a:t>FILE *</a:t>
            </a:r>
            <a:r>
              <a:rPr lang="en-US" dirty="0" err="1" smtClean="0">
                <a:latin typeface="Courier"/>
                <a:cs typeface="Courier"/>
              </a:rPr>
              <a:t>stdout</a:t>
            </a:r>
            <a:r>
              <a:rPr lang="en-US" dirty="0" smtClean="0"/>
              <a:t> – normal source of output, can too</a:t>
            </a:r>
            <a:endParaRPr lang="en-US" dirty="0"/>
          </a:p>
          <a:p>
            <a:pPr lvl="1"/>
            <a:r>
              <a:rPr lang="en-US" dirty="0" smtClean="0">
                <a:latin typeface="Courier"/>
                <a:cs typeface="Courier"/>
              </a:rPr>
              <a:t>FILE *</a:t>
            </a:r>
            <a:r>
              <a:rPr lang="en-US" dirty="0" err="1" smtClean="0">
                <a:latin typeface="Courier"/>
                <a:cs typeface="Courier"/>
              </a:rPr>
              <a:t>stderr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– diagnostics and errors</a:t>
            </a:r>
          </a:p>
          <a:p>
            <a:endParaRPr lang="en-US" dirty="0"/>
          </a:p>
          <a:p>
            <a:r>
              <a:rPr lang="en-US" dirty="0" smtClean="0"/>
              <a:t>STDIN / STDOUT enable composition in Unix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02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high level File API </a:t>
            </a:r>
            <a:r>
              <a:rPr lang="en-US" dirty="0" smtClean="0"/>
              <a:t>– stream ops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6305" y="914400"/>
            <a:ext cx="8738015" cy="563231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#include &lt;</a:t>
            </a:r>
            <a:r>
              <a:rPr lang="en-US" dirty="0" err="1" smtClean="0">
                <a:latin typeface="Courier"/>
                <a:cs typeface="Courier"/>
              </a:rPr>
              <a:t>stdio.h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// character oriented  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fputc</a:t>
            </a:r>
            <a:r>
              <a:rPr lang="en-US" dirty="0">
                <a:latin typeface="Courier"/>
                <a:cs typeface="Courier"/>
              </a:rPr>
              <a:t>(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c, FILE *</a:t>
            </a:r>
            <a:r>
              <a:rPr lang="en-US" dirty="0" err="1">
                <a:latin typeface="Courier"/>
                <a:cs typeface="Courier"/>
              </a:rPr>
              <a:t>fp</a:t>
            </a:r>
            <a:r>
              <a:rPr lang="en-US" dirty="0">
                <a:latin typeface="Courier"/>
                <a:cs typeface="Courier"/>
              </a:rPr>
              <a:t> )</a:t>
            </a:r>
            <a:r>
              <a:rPr lang="en-US" dirty="0" smtClean="0">
                <a:latin typeface="Courier"/>
                <a:cs typeface="Courier"/>
              </a:rPr>
              <a:t>;			   // </a:t>
            </a:r>
            <a:r>
              <a:rPr lang="en-US" dirty="0" err="1" smtClean="0">
                <a:latin typeface="Courier"/>
                <a:cs typeface="Courier"/>
              </a:rPr>
              <a:t>rtn</a:t>
            </a:r>
            <a:r>
              <a:rPr lang="en-US" dirty="0" smtClean="0">
                <a:latin typeface="Courier"/>
                <a:cs typeface="Courier"/>
              </a:rPr>
              <a:t> c or EOF on err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fputs</a:t>
            </a:r>
            <a:r>
              <a:rPr lang="en-US" dirty="0">
                <a:latin typeface="Courier"/>
                <a:cs typeface="Courier"/>
              </a:rPr>
              <a:t>( 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*s, FILE *</a:t>
            </a:r>
            <a:r>
              <a:rPr lang="en-US" dirty="0" err="1">
                <a:latin typeface="Courier"/>
                <a:cs typeface="Courier"/>
              </a:rPr>
              <a:t>fp</a:t>
            </a:r>
            <a:r>
              <a:rPr lang="en-US" dirty="0">
                <a:latin typeface="Courier"/>
                <a:cs typeface="Courier"/>
              </a:rPr>
              <a:t> )</a:t>
            </a:r>
            <a:r>
              <a:rPr lang="en-US" dirty="0" smtClean="0">
                <a:latin typeface="Courier"/>
                <a:cs typeface="Courier"/>
              </a:rPr>
              <a:t>;	// </a:t>
            </a:r>
            <a:r>
              <a:rPr lang="en-US" dirty="0" err="1" smtClean="0">
                <a:latin typeface="Courier"/>
                <a:cs typeface="Courier"/>
              </a:rPr>
              <a:t>rtn</a:t>
            </a:r>
            <a:r>
              <a:rPr lang="en-US" dirty="0" smtClean="0">
                <a:latin typeface="Courier"/>
                <a:cs typeface="Courier"/>
              </a:rPr>
              <a:t> &gt;0 or EOF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fgetc</a:t>
            </a:r>
            <a:r>
              <a:rPr lang="en-US" dirty="0">
                <a:latin typeface="Courier"/>
                <a:cs typeface="Courier"/>
              </a:rPr>
              <a:t>( FILE * </a:t>
            </a:r>
            <a:r>
              <a:rPr lang="en-US" dirty="0" err="1">
                <a:latin typeface="Courier"/>
                <a:cs typeface="Courier"/>
              </a:rPr>
              <a:t>fp</a:t>
            </a:r>
            <a:r>
              <a:rPr lang="en-US" dirty="0">
                <a:latin typeface="Courier"/>
                <a:cs typeface="Courier"/>
              </a:rPr>
              <a:t> 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>
                <a:latin typeface="Courier"/>
                <a:cs typeface="Courier"/>
              </a:rPr>
              <a:t>char *</a:t>
            </a:r>
            <a:r>
              <a:rPr lang="en-US" dirty="0" err="1">
                <a:latin typeface="Courier"/>
                <a:cs typeface="Courier"/>
              </a:rPr>
              <a:t>fgets</a:t>
            </a:r>
            <a:r>
              <a:rPr lang="en-US" dirty="0">
                <a:latin typeface="Courier"/>
                <a:cs typeface="Courier"/>
              </a:rPr>
              <a:t>( char *</a:t>
            </a:r>
            <a:r>
              <a:rPr lang="en-US" dirty="0" err="1">
                <a:latin typeface="Courier"/>
                <a:cs typeface="Courier"/>
              </a:rPr>
              <a:t>buf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n, FILE *</a:t>
            </a:r>
            <a:r>
              <a:rPr lang="en-US" dirty="0" err="1">
                <a:latin typeface="Courier"/>
                <a:cs typeface="Courier"/>
              </a:rPr>
              <a:t>fp</a:t>
            </a:r>
            <a:r>
              <a:rPr lang="en-US" dirty="0">
                <a:latin typeface="Courier"/>
                <a:cs typeface="Courier"/>
              </a:rPr>
              <a:t> 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// block oriented</a:t>
            </a:r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size_t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fread</a:t>
            </a:r>
            <a:r>
              <a:rPr lang="en-US" dirty="0">
                <a:latin typeface="Courier"/>
                <a:cs typeface="Courier"/>
              </a:rPr>
              <a:t>(void *</a:t>
            </a:r>
            <a:r>
              <a:rPr lang="en-US" dirty="0" err="1">
                <a:latin typeface="Courier"/>
                <a:cs typeface="Courier"/>
              </a:rPr>
              <a:t>ptr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size_t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size_of_elements</a:t>
            </a:r>
            <a:r>
              <a:rPr lang="en-US" dirty="0">
                <a:latin typeface="Courier"/>
                <a:cs typeface="Courier"/>
              </a:rPr>
              <a:t>, </a:t>
            </a:r>
          </a:p>
          <a:p>
            <a:r>
              <a:rPr lang="en-US" dirty="0">
                <a:latin typeface="Courier"/>
                <a:cs typeface="Courier"/>
              </a:rPr>
              <a:t>             </a:t>
            </a:r>
            <a:r>
              <a:rPr lang="en-US" dirty="0" err="1">
                <a:latin typeface="Courier"/>
                <a:cs typeface="Courier"/>
              </a:rPr>
              <a:t>size_t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number_of_elements</a:t>
            </a:r>
            <a:r>
              <a:rPr lang="en-US" dirty="0">
                <a:latin typeface="Courier"/>
                <a:cs typeface="Courier"/>
              </a:rPr>
              <a:t>, FILE *</a:t>
            </a:r>
            <a:r>
              <a:rPr lang="en-US" dirty="0" err="1">
                <a:latin typeface="Courier"/>
                <a:cs typeface="Courier"/>
              </a:rPr>
              <a:t>a_file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          </a:t>
            </a:r>
          </a:p>
          <a:p>
            <a:r>
              <a:rPr lang="en-US" dirty="0" err="1">
                <a:latin typeface="Courier"/>
                <a:cs typeface="Courier"/>
              </a:rPr>
              <a:t>size_t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fwrite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void *</a:t>
            </a:r>
            <a:r>
              <a:rPr lang="en-US" dirty="0" err="1">
                <a:latin typeface="Courier"/>
                <a:cs typeface="Courier"/>
              </a:rPr>
              <a:t>ptr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size_t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size_of_elements</a:t>
            </a:r>
            <a:r>
              <a:rPr lang="en-US" dirty="0">
                <a:latin typeface="Courier"/>
                <a:cs typeface="Courier"/>
              </a:rPr>
              <a:t>, </a:t>
            </a:r>
          </a:p>
          <a:p>
            <a:r>
              <a:rPr lang="en-US" dirty="0">
                <a:latin typeface="Courier"/>
                <a:cs typeface="Courier"/>
              </a:rPr>
              <a:t>             </a:t>
            </a:r>
            <a:r>
              <a:rPr lang="en-US" dirty="0" err="1">
                <a:latin typeface="Courier"/>
                <a:cs typeface="Courier"/>
              </a:rPr>
              <a:t>size_t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number_of_elements</a:t>
            </a:r>
            <a:r>
              <a:rPr lang="en-US" dirty="0">
                <a:latin typeface="Courier"/>
                <a:cs typeface="Courier"/>
              </a:rPr>
              <a:t>, FILE *</a:t>
            </a:r>
            <a:r>
              <a:rPr lang="en-US" dirty="0" err="1">
                <a:latin typeface="Courier"/>
                <a:cs typeface="Courier"/>
              </a:rPr>
              <a:t>a_file</a:t>
            </a:r>
            <a:r>
              <a:rPr lang="en-US" dirty="0">
                <a:latin typeface="Courier"/>
                <a:cs typeface="Courier"/>
              </a:rPr>
              <a:t>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// formatted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fprintf</a:t>
            </a:r>
            <a:r>
              <a:rPr lang="en-US" dirty="0">
                <a:latin typeface="Courier"/>
                <a:cs typeface="Courier"/>
              </a:rPr>
              <a:t>(FILE *restrict stream, 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*restrict format, ...)</a:t>
            </a:r>
            <a:r>
              <a:rPr lang="en-US" dirty="0" smtClean="0">
                <a:latin typeface="Courier"/>
                <a:cs typeface="Courier"/>
              </a:rPr>
              <a:t>;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fscanf</a:t>
            </a:r>
            <a:r>
              <a:rPr lang="en-US" dirty="0">
                <a:latin typeface="Courier"/>
                <a:cs typeface="Courier"/>
              </a:rPr>
              <a:t>(FILE *restrict stream, 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*restrict format, ... 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62739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Stream API 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96658"/>
            <a:ext cx="8229600" cy="70763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Preserves high level abstraction of a uniform stream of objects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1704" y="1367762"/>
            <a:ext cx="7689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err="1">
                <a:latin typeface="Courier"/>
                <a:cs typeface="Courier"/>
              </a:rPr>
              <a:t>fseek</a:t>
            </a:r>
            <a:r>
              <a:rPr lang="en-US" b="1" dirty="0">
                <a:latin typeface="Courier"/>
                <a:cs typeface="Courier"/>
              </a:rPr>
              <a:t>(FILE *</a:t>
            </a:r>
            <a:r>
              <a:rPr lang="en-US" i="1" dirty="0">
                <a:latin typeface="Courier"/>
                <a:cs typeface="Courier"/>
              </a:rPr>
              <a:t>stream</a:t>
            </a:r>
            <a:r>
              <a:rPr lang="en-US" b="1" dirty="0">
                <a:latin typeface="Courier"/>
                <a:cs typeface="Courier"/>
              </a:rPr>
              <a:t>, long </a:t>
            </a:r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i="1" dirty="0">
                <a:latin typeface="Courier"/>
                <a:cs typeface="Courier"/>
              </a:rPr>
              <a:t>offset</a:t>
            </a:r>
            <a:r>
              <a:rPr lang="en-US" b="1" dirty="0">
                <a:latin typeface="Courier"/>
                <a:cs typeface="Courier"/>
              </a:rPr>
              <a:t>, </a:t>
            </a:r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i="1" dirty="0">
                <a:latin typeface="Courier"/>
                <a:cs typeface="Courier"/>
              </a:rPr>
              <a:t>whence</a:t>
            </a:r>
            <a:r>
              <a:rPr lang="en-US" b="1" dirty="0">
                <a:latin typeface="Courier"/>
                <a:cs typeface="Courier"/>
              </a:rPr>
              <a:t>);</a:t>
            </a:r>
            <a:br>
              <a:rPr lang="en-US" b="1" dirty="0">
                <a:latin typeface="Courier"/>
                <a:cs typeface="Courier"/>
              </a:rPr>
            </a:br>
            <a:r>
              <a:rPr lang="en-US" b="1" dirty="0">
                <a:latin typeface="Courier"/>
                <a:cs typeface="Courier"/>
              </a:rPr>
              <a:t>long </a:t>
            </a:r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err="1">
                <a:latin typeface="Courier"/>
                <a:cs typeface="Courier"/>
              </a:rPr>
              <a:t>ftell</a:t>
            </a:r>
            <a:r>
              <a:rPr lang="en-US" b="1" dirty="0">
                <a:latin typeface="Courier"/>
                <a:cs typeface="Courier"/>
              </a:rPr>
              <a:t> (FILE *stream)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void rewind (FILE *stream)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70" y="2743685"/>
            <a:ext cx="1210935" cy="208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91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Interrupt Vector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800" y="5486400"/>
            <a:ext cx="7620000" cy="838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Where else do you see this dispatch pattern?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 bwMode="auto">
          <a:xfrm>
            <a:off x="4114800" y="1295400"/>
            <a:ext cx="1219200" cy="3352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114800" y="16002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114800" y="22098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114800" y="28194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114800" y="34290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 flipH="1">
            <a:off x="2514600" y="1295400"/>
            <a:ext cx="1371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2819400" y="1295400"/>
            <a:ext cx="0" cy="1524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838200" y="1676400"/>
            <a:ext cx="1891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</a:t>
            </a:r>
            <a:r>
              <a:rPr lang="en-US" dirty="0" smtClean="0"/>
              <a:t>nterrupt number</a:t>
            </a:r>
          </a:p>
          <a:p>
            <a:pPr algn="r"/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2514600" y="2895600"/>
            <a:ext cx="1524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1" name="Curved Connector 20"/>
          <p:cNvCxnSpPr/>
          <p:nvPr/>
        </p:nvCxnSpPr>
        <p:spPr bwMode="auto">
          <a:xfrm>
            <a:off x="4953000" y="2971800"/>
            <a:ext cx="1295400" cy="838200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324600" y="3657600"/>
            <a:ext cx="266700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intrpHandler_i</a:t>
            </a:r>
            <a:r>
              <a:rPr lang="en-US" sz="1600" dirty="0" smtClean="0">
                <a:latin typeface="Courier New"/>
                <a:cs typeface="Courier New"/>
              </a:rPr>
              <a:t> ()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….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86400" y="12954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Address and properties of each interrupt 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59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below the surface ??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82398" y="2089338"/>
            <a:ext cx="149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Level I/O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89820" y="2089337"/>
            <a:ext cx="1685048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03870" y="2476216"/>
            <a:ext cx="145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Level I/O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44128" y="2553776"/>
            <a:ext cx="1376433" cy="2617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00863" y="2822516"/>
            <a:ext cx="662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Syscall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97896" y="2822516"/>
            <a:ext cx="66889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11791" y="3305468"/>
            <a:ext cx="124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91117" y="3198823"/>
            <a:ext cx="1282454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602176" y="3819303"/>
            <a:ext cx="111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I/O Driver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89820" y="3845668"/>
            <a:ext cx="168504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3904513" y="4381483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056913" y="4202718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504835" y="4381483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381514" y="4560248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762413" y="4560248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29" idx="3"/>
            <a:endCxn id="30" idx="2"/>
          </p:cNvCxnSpPr>
          <p:nvPr/>
        </p:nvCxnSpPr>
        <p:spPr>
          <a:xfrm>
            <a:off x="4624123" y="4657791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605982" y="4365163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3712618" y="4186398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24200" y="1587767"/>
            <a:ext cx="211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Application / Service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25420" y="1904671"/>
            <a:ext cx="9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streams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25420" y="2369110"/>
            <a:ext cx="96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handles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25420" y="2778698"/>
            <a:ext cx="104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registers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25420" y="3314959"/>
            <a:ext cx="127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descriptors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25420" y="3846938"/>
            <a:ext cx="312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Commands and Data Transfers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63934" y="4386001"/>
            <a:ext cx="302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Disks, Flash, Controllers, DMA</a:t>
            </a:r>
            <a:endParaRPr lang="en-US" i="1" dirty="0">
              <a:solidFill>
                <a:srgbClr val="3366FF"/>
              </a:solidFill>
            </a:endParaRPr>
          </a:p>
        </p:txBody>
      </p:sp>
      <p:pic>
        <p:nvPicPr>
          <p:cNvPr id="42" name="Picture 41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412" y="4892926"/>
            <a:ext cx="903312" cy="736435"/>
          </a:xfrm>
          <a:prstGeom prst="rect">
            <a:avLst/>
          </a:prstGeom>
        </p:spPr>
      </p:pic>
      <p:pic>
        <p:nvPicPr>
          <p:cNvPr id="43" name="Picture 42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876" y="4892926"/>
            <a:ext cx="1757619" cy="1206336"/>
          </a:xfrm>
          <a:prstGeom prst="rect">
            <a:avLst/>
          </a:prstGeom>
        </p:spPr>
      </p:pic>
      <p:pic>
        <p:nvPicPr>
          <p:cNvPr id="44" name="Picture 43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922" y="5265458"/>
            <a:ext cx="942084" cy="727806"/>
          </a:xfrm>
          <a:prstGeom prst="rect">
            <a:avLst/>
          </a:prstGeom>
        </p:spPr>
      </p:pic>
      <p:pic>
        <p:nvPicPr>
          <p:cNvPr id="45" name="Picture 44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828" y="5559766"/>
            <a:ext cx="1388686" cy="672780"/>
          </a:xfrm>
          <a:prstGeom prst="rect">
            <a:avLst/>
          </a:prstGeom>
        </p:spPr>
      </p:pic>
      <p:pic>
        <p:nvPicPr>
          <p:cNvPr id="46" name="Picture 45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299" y="5106435"/>
            <a:ext cx="886829" cy="886829"/>
          </a:xfrm>
          <a:prstGeom prst="rect">
            <a:avLst/>
          </a:prstGeom>
        </p:spPr>
      </p:pic>
      <p:pic>
        <p:nvPicPr>
          <p:cNvPr id="47" name="Picture 46" descr="imgr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00" y="5106117"/>
            <a:ext cx="1265440" cy="907297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717367" y="2553776"/>
            <a:ext cx="8152773" cy="2339150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49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Low level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571"/>
            <a:ext cx="8229600" cy="150738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Operations on File Descriptors – as OS object representing the state of a file</a:t>
            </a:r>
          </a:p>
          <a:p>
            <a:pPr lvl="1"/>
            <a:r>
              <a:rPr lang="en-US" dirty="0" smtClean="0"/>
              <a:t>User has a “handle” on the descriptor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7650" y="2736270"/>
            <a:ext cx="8229600" cy="203132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#include &lt;</a:t>
            </a:r>
            <a:r>
              <a:rPr lang="en-US" dirty="0" err="1" smtClean="0">
                <a:latin typeface="Courier"/>
                <a:cs typeface="Courier"/>
              </a:rPr>
              <a:t>fcntl.h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r>
              <a:rPr lang="en-US" dirty="0" smtClean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u</a:t>
            </a:r>
            <a:r>
              <a:rPr lang="en-US" dirty="0" err="1" smtClean="0">
                <a:latin typeface="Courier"/>
                <a:cs typeface="Courier"/>
              </a:rPr>
              <a:t>nistd.h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r>
              <a:rPr lang="en-US" dirty="0" smtClean="0">
                <a:latin typeface="Courier"/>
                <a:cs typeface="Courier"/>
              </a:rPr>
              <a:t>#include &lt;sys/</a:t>
            </a:r>
            <a:r>
              <a:rPr lang="en-US" dirty="0" err="1" smtClean="0">
                <a:latin typeface="Courier"/>
                <a:cs typeface="Courier"/>
              </a:rPr>
              <a:t>types.h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open (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*filename,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flags [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mode_t</a:t>
            </a:r>
            <a:r>
              <a:rPr lang="en-US" dirty="0">
                <a:latin typeface="Courier"/>
                <a:cs typeface="Courier"/>
              </a:rPr>
              <a:t> mode]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creat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*filename, </a:t>
            </a:r>
            <a:r>
              <a:rPr lang="en-US" dirty="0" err="1">
                <a:latin typeface="Courier"/>
                <a:cs typeface="Courier"/>
              </a:rPr>
              <a:t>mode_t</a:t>
            </a:r>
            <a:r>
              <a:rPr lang="en-US" dirty="0">
                <a:latin typeface="Courier"/>
                <a:cs typeface="Courier"/>
              </a:rPr>
              <a:t> mode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close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filedes</a:t>
            </a:r>
            <a:r>
              <a:rPr lang="en-US" dirty="0">
                <a:latin typeface="Courier"/>
                <a:cs typeface="Courier"/>
              </a:rPr>
              <a:t>)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4779212" y="3858610"/>
            <a:ext cx="1240588" cy="271460"/>
          </a:xfrm>
          <a:prstGeom prst="borderCallout1">
            <a:avLst>
              <a:gd name="adj1" fmla="val 50893"/>
              <a:gd name="adj2" fmla="val -2082"/>
              <a:gd name="adj3" fmla="val 398215"/>
              <a:gd name="adj4" fmla="val -181332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1 8"/>
          <p:cNvSpPr/>
          <p:nvPr/>
        </p:nvSpPr>
        <p:spPr>
          <a:xfrm>
            <a:off x="6562935" y="3875280"/>
            <a:ext cx="1548373" cy="271460"/>
          </a:xfrm>
          <a:prstGeom prst="borderCallout1">
            <a:avLst>
              <a:gd name="adj1" fmla="val 50893"/>
              <a:gd name="adj2" fmla="val -2082"/>
              <a:gd name="adj3" fmla="val 451786"/>
              <a:gd name="adj4" fmla="val -63939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9705" y="4925060"/>
            <a:ext cx="3356430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Bit vector of: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Access modes (Rd, </a:t>
            </a:r>
            <a:r>
              <a:rPr lang="en-US" sz="1600" dirty="0" err="1" smtClean="0"/>
              <a:t>Wr</a:t>
            </a:r>
            <a:r>
              <a:rPr lang="en-US" sz="1600" dirty="0" smtClean="0"/>
              <a:t>, …)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Open Flags (Create, …)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Operating modes (Appends, …)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628233" y="5045713"/>
            <a:ext cx="3356430" cy="584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Bit vector of </a:t>
            </a:r>
            <a:r>
              <a:rPr lang="en-US" sz="1600" dirty="0"/>
              <a:t>P</a:t>
            </a:r>
            <a:r>
              <a:rPr lang="en-US" sz="1600" dirty="0" smtClean="0"/>
              <a:t>ermission Bits: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 smtClean="0"/>
              <a:t>User|Group|Other</a:t>
            </a:r>
            <a:r>
              <a:rPr lang="en-US" sz="1600" dirty="0" smtClean="0"/>
              <a:t> X R|W|X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317649" y="6214188"/>
            <a:ext cx="79126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http://</a:t>
            </a:r>
            <a:r>
              <a:rPr lang="en-US" sz="1600" dirty="0" err="1">
                <a:hlinkClick r:id="rId2"/>
              </a:rPr>
              <a:t>www.gnu.org</a:t>
            </a:r>
            <a:r>
              <a:rPr lang="en-US" sz="1600" dirty="0">
                <a:hlinkClick r:id="rId2"/>
              </a:rPr>
              <a:t>/software/</a:t>
            </a:r>
            <a:r>
              <a:rPr lang="en-US" sz="1600" dirty="0" err="1">
                <a:hlinkClick r:id="rId2"/>
              </a:rPr>
              <a:t>libc</a:t>
            </a:r>
            <a:r>
              <a:rPr lang="en-US" sz="1600" dirty="0">
                <a:hlinkClick r:id="rId2"/>
              </a:rPr>
              <a:t>/manual/</a:t>
            </a:r>
            <a:r>
              <a:rPr lang="en-US" sz="1600" dirty="0" err="1">
                <a:hlinkClick r:id="rId2"/>
              </a:rPr>
              <a:t>html_node</a:t>
            </a:r>
            <a:r>
              <a:rPr lang="en-US" sz="1600" dirty="0">
                <a:hlinkClick r:id="rId2"/>
              </a:rPr>
              <a:t>/Opening-and-Closing-</a:t>
            </a:r>
            <a:r>
              <a:rPr lang="en-US" sz="1600" dirty="0" err="1">
                <a:hlinkClick r:id="rId2"/>
              </a:rPr>
              <a:t>Files.html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50557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Low Level: standard descriptors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79635"/>
            <a:ext cx="8229600" cy="84600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Crossing levels: File descriptors vs. streams</a:t>
            </a:r>
          </a:p>
          <a:p>
            <a:r>
              <a:rPr lang="en-US" dirty="0" smtClean="0"/>
              <a:t>Don’t mix them!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cs162 fa14 L#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08191" y="1483335"/>
            <a:ext cx="7212442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unistd.h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STDIN_FILENO -  </a:t>
            </a:r>
            <a:r>
              <a:rPr lang="en-US" dirty="0">
                <a:latin typeface="Courier"/>
                <a:cs typeface="Courier"/>
              </a:rPr>
              <a:t>macro has value </a:t>
            </a:r>
            <a:r>
              <a:rPr lang="en-US" dirty="0" smtClean="0">
                <a:latin typeface="Courier"/>
                <a:cs typeface="Courier"/>
              </a:rPr>
              <a:t>0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STDOUT_FILENO - macro </a:t>
            </a:r>
            <a:r>
              <a:rPr lang="en-US" dirty="0">
                <a:latin typeface="Courier"/>
                <a:cs typeface="Courier"/>
              </a:rPr>
              <a:t>has value </a:t>
            </a:r>
            <a:r>
              <a:rPr lang="en-US" dirty="0" smtClean="0">
                <a:latin typeface="Courier"/>
                <a:cs typeface="Courier"/>
              </a:rPr>
              <a:t>1</a:t>
            </a:r>
          </a:p>
          <a:p>
            <a:r>
              <a:rPr lang="en-US" dirty="0" smtClean="0">
                <a:latin typeface="Courier"/>
                <a:cs typeface="Courier"/>
              </a:rPr>
              <a:t>STDERR_FILENO - macro </a:t>
            </a:r>
            <a:r>
              <a:rPr lang="en-US" dirty="0">
                <a:latin typeface="Courier"/>
                <a:cs typeface="Courier"/>
              </a:rPr>
              <a:t>has value </a:t>
            </a:r>
            <a:r>
              <a:rPr lang="en-US" dirty="0" smtClean="0">
                <a:latin typeface="Courier"/>
                <a:cs typeface="Courier"/>
              </a:rPr>
              <a:t>2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fileno</a:t>
            </a:r>
            <a:r>
              <a:rPr lang="en-US" dirty="0">
                <a:latin typeface="Courier"/>
                <a:cs typeface="Courier"/>
              </a:rPr>
              <a:t> (FILE *stream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FILE * </a:t>
            </a:r>
            <a:r>
              <a:rPr lang="en-US" dirty="0" err="1">
                <a:latin typeface="Courier"/>
                <a:cs typeface="Courier"/>
              </a:rPr>
              <a:t>fdopen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filedes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</a:t>
            </a:r>
            <a:r>
              <a:rPr lang="en-US" dirty="0" err="1">
                <a:latin typeface="Courier"/>
                <a:cs typeface="Courier"/>
              </a:rPr>
              <a:t>opentype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14414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Low Level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400" y="4459700"/>
            <a:ext cx="8229600" cy="1725710"/>
          </a:xfrm>
        </p:spPr>
        <p:txBody>
          <a:bodyPr>
            <a:normAutofit/>
          </a:bodyPr>
          <a:lstStyle/>
          <a:p>
            <a:r>
              <a:rPr lang="en-US" dirty="0" smtClean="0"/>
              <a:t>When write returns, data is on its way to disk and can be read, but it may not actually be permanent!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3883" y="1473640"/>
            <a:ext cx="86374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ssize_t</a:t>
            </a:r>
            <a:r>
              <a:rPr lang="en-US" dirty="0">
                <a:latin typeface="Courier"/>
                <a:cs typeface="Courier"/>
              </a:rPr>
              <a:t> read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filedes</a:t>
            </a:r>
            <a:r>
              <a:rPr lang="en-US" dirty="0">
                <a:latin typeface="Courier"/>
                <a:cs typeface="Courier"/>
              </a:rPr>
              <a:t>, void *buffer, </a:t>
            </a:r>
            <a:r>
              <a:rPr lang="en-US" dirty="0" err="1">
                <a:latin typeface="Courier"/>
                <a:cs typeface="Courier"/>
              </a:rPr>
              <a:t>size_t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maxsize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- returns bytes read, 0 =&gt; EOF, -1 =&gt; error</a:t>
            </a:r>
          </a:p>
          <a:p>
            <a:r>
              <a:rPr lang="en-US" dirty="0" err="1">
                <a:latin typeface="Courier"/>
                <a:cs typeface="Courier"/>
              </a:rPr>
              <a:t>ssize_t</a:t>
            </a:r>
            <a:r>
              <a:rPr lang="en-US" dirty="0">
                <a:latin typeface="Courier"/>
                <a:cs typeface="Courier"/>
              </a:rPr>
              <a:t> write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filedes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void *buffer, </a:t>
            </a:r>
            <a:r>
              <a:rPr lang="en-US" dirty="0" err="1">
                <a:latin typeface="Courier"/>
                <a:cs typeface="Courier"/>
              </a:rPr>
              <a:t>size_t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size)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- returns bytes written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off_t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lseek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filedes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off_t</a:t>
            </a:r>
            <a:r>
              <a:rPr lang="en-US" dirty="0">
                <a:latin typeface="Courier"/>
                <a:cs typeface="Courier"/>
              </a:rPr>
              <a:t> offset,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whence)</a:t>
            </a:r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fsync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fildes</a:t>
            </a:r>
            <a:r>
              <a:rPr lang="en-US" dirty="0" smtClean="0">
                <a:latin typeface="Courier"/>
                <a:cs typeface="Courier"/>
              </a:rPr>
              <a:t>) – wait for i/o to finish</a:t>
            </a:r>
          </a:p>
          <a:p>
            <a:r>
              <a:rPr lang="en-US" dirty="0">
                <a:latin typeface="Courier"/>
                <a:cs typeface="Courier"/>
              </a:rPr>
              <a:t>void sync (void</a:t>
            </a:r>
            <a:r>
              <a:rPr lang="en-US" dirty="0" smtClean="0">
                <a:latin typeface="Courier"/>
                <a:cs typeface="Courier"/>
              </a:rPr>
              <a:t>) – wait for ALL to finish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83368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lots more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TTYs versus files</a:t>
            </a:r>
          </a:p>
          <a:p>
            <a:r>
              <a:rPr lang="en-US" dirty="0" smtClean="0"/>
              <a:t>Memory mapped files</a:t>
            </a:r>
          </a:p>
          <a:p>
            <a:r>
              <a:rPr lang="en-US" dirty="0" smtClean="0"/>
              <a:t>File Locking</a:t>
            </a:r>
          </a:p>
          <a:p>
            <a:r>
              <a:rPr lang="en-US" dirty="0" smtClean="0"/>
              <a:t>Asynchronous I/O</a:t>
            </a:r>
          </a:p>
          <a:p>
            <a:r>
              <a:rPr lang="en-US" dirty="0" smtClean="0"/>
              <a:t>Generic I/O Control Operations</a:t>
            </a:r>
            <a:endParaRPr lang="en-US" dirty="0"/>
          </a:p>
          <a:p>
            <a:r>
              <a:rPr lang="en-US" dirty="0"/>
              <a:t>Duplicating </a:t>
            </a:r>
            <a:r>
              <a:rPr lang="en-US" dirty="0" smtClean="0"/>
              <a:t>descriptors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63815" y="5022009"/>
            <a:ext cx="661140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dup2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old,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new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dup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old)</a:t>
            </a:r>
          </a:p>
        </p:txBody>
      </p:sp>
    </p:spTree>
    <p:extLst>
      <p:ext uri="{BB962C8B-B14F-4D97-AF65-F5344CB8AC3E}">
        <p14:creationId xmlns:p14="http://schemas.microsoft.com/office/powerpoint/2010/main" val="706378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below the surface ??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82398" y="2089338"/>
            <a:ext cx="149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Level I/O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89820" y="2089337"/>
            <a:ext cx="1685048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03870" y="2476216"/>
            <a:ext cx="145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Level I/O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44128" y="2553776"/>
            <a:ext cx="1376433" cy="2617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00863" y="2822516"/>
            <a:ext cx="662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Syscall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97896" y="2822516"/>
            <a:ext cx="66889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11791" y="3305468"/>
            <a:ext cx="124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91117" y="3198823"/>
            <a:ext cx="1282454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602176" y="3819303"/>
            <a:ext cx="111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I/O Driver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89820" y="3845668"/>
            <a:ext cx="168504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3904513" y="4381483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056913" y="4202718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504835" y="4381483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381514" y="4560248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762413" y="4560248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29" idx="3"/>
            <a:endCxn id="30" idx="2"/>
          </p:cNvCxnSpPr>
          <p:nvPr/>
        </p:nvCxnSpPr>
        <p:spPr>
          <a:xfrm>
            <a:off x="4624123" y="4657791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605982" y="4365163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3712618" y="4186398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24200" y="1587767"/>
            <a:ext cx="211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Application / Service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25420" y="1904671"/>
            <a:ext cx="9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streams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25420" y="2369110"/>
            <a:ext cx="96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handles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25420" y="2778698"/>
            <a:ext cx="104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registers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25420" y="3314959"/>
            <a:ext cx="127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descriptors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25420" y="3846938"/>
            <a:ext cx="312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Commands and Data Transfers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63934" y="4386001"/>
            <a:ext cx="302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Disks, Flash, Controllers, DMA</a:t>
            </a:r>
            <a:endParaRPr lang="en-US" i="1" dirty="0">
              <a:solidFill>
                <a:srgbClr val="3366FF"/>
              </a:solidFill>
            </a:endParaRPr>
          </a:p>
        </p:txBody>
      </p:sp>
      <p:pic>
        <p:nvPicPr>
          <p:cNvPr id="42" name="Picture 41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412" y="4892926"/>
            <a:ext cx="903312" cy="736435"/>
          </a:xfrm>
          <a:prstGeom prst="rect">
            <a:avLst/>
          </a:prstGeom>
        </p:spPr>
      </p:pic>
      <p:pic>
        <p:nvPicPr>
          <p:cNvPr id="43" name="Picture 42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876" y="4892926"/>
            <a:ext cx="1757619" cy="1206336"/>
          </a:xfrm>
          <a:prstGeom prst="rect">
            <a:avLst/>
          </a:prstGeom>
        </p:spPr>
      </p:pic>
      <p:pic>
        <p:nvPicPr>
          <p:cNvPr id="44" name="Picture 43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922" y="5265458"/>
            <a:ext cx="942084" cy="727806"/>
          </a:xfrm>
          <a:prstGeom prst="rect">
            <a:avLst/>
          </a:prstGeom>
        </p:spPr>
      </p:pic>
      <p:pic>
        <p:nvPicPr>
          <p:cNvPr id="45" name="Picture 44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828" y="5559766"/>
            <a:ext cx="1388686" cy="672780"/>
          </a:xfrm>
          <a:prstGeom prst="rect">
            <a:avLst/>
          </a:prstGeom>
        </p:spPr>
      </p:pic>
      <p:pic>
        <p:nvPicPr>
          <p:cNvPr id="46" name="Picture 45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299" y="5106435"/>
            <a:ext cx="886829" cy="886829"/>
          </a:xfrm>
          <a:prstGeom prst="rect">
            <a:avLst/>
          </a:prstGeom>
        </p:spPr>
      </p:pic>
      <p:pic>
        <p:nvPicPr>
          <p:cNvPr id="47" name="Picture 46" descr="imgr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00" y="5106117"/>
            <a:ext cx="1265440" cy="90729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2227920" y="2932353"/>
            <a:ext cx="1061900" cy="5445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50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84319"/>
            <a:ext cx="8229600" cy="84762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Low level lib parameters are set up in registers and </a:t>
            </a:r>
            <a:r>
              <a:rPr lang="en-US" dirty="0" err="1" smtClean="0"/>
              <a:t>syscall</a:t>
            </a:r>
            <a:r>
              <a:rPr lang="en-US" dirty="0" smtClean="0"/>
              <a:t> instruction is issued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36</a:t>
            </a:fld>
            <a:endParaRPr lang="en-US"/>
          </a:p>
        </p:txBody>
      </p:sp>
      <p:pic>
        <p:nvPicPr>
          <p:cNvPr id="8" name="Picture 7" descr="Screen Shot 2014-09-04 at 10.35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13" y="1153705"/>
            <a:ext cx="7658063" cy="430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87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OS File Descriptor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572"/>
            <a:ext cx="8229600" cy="25761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Internal Data Structure describing everything about the file</a:t>
            </a:r>
          </a:p>
          <a:p>
            <a:pPr lvl="1"/>
            <a:r>
              <a:rPr lang="en-US" dirty="0" smtClean="0"/>
              <a:t>Where it resides</a:t>
            </a:r>
          </a:p>
          <a:p>
            <a:pPr lvl="1"/>
            <a:r>
              <a:rPr lang="en-US" dirty="0" smtClean="0"/>
              <a:t>Its status</a:t>
            </a:r>
          </a:p>
          <a:p>
            <a:pPr lvl="1"/>
            <a:r>
              <a:rPr lang="en-US" dirty="0" smtClean="0"/>
              <a:t>How to access it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37</a:t>
            </a:fld>
            <a:endParaRPr lang="en-US"/>
          </a:p>
        </p:txBody>
      </p:sp>
      <p:pic>
        <p:nvPicPr>
          <p:cNvPr id="7" name="Picture 6" descr="Screen Shot 2014-09-04 at 1.19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236" y="1696296"/>
            <a:ext cx="3581060" cy="473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382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System: from </a:t>
            </a:r>
            <a:r>
              <a:rPr lang="en-US" dirty="0" err="1" smtClean="0"/>
              <a:t>syscall</a:t>
            </a:r>
            <a:r>
              <a:rPr lang="en-US" dirty="0" smtClean="0"/>
              <a:t> to driver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38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89805" y="1850700"/>
            <a:ext cx="8269103" cy="41549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urier"/>
                <a:cs typeface="Courier"/>
              </a:rPr>
              <a:t>ssize_t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vfs_read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b="1" dirty="0" err="1">
                <a:solidFill>
                  <a:srgbClr val="FF0000"/>
                </a:solidFill>
                <a:latin typeface="Courier"/>
                <a:cs typeface="Courier"/>
              </a:rPr>
              <a:t>struct</a:t>
            </a:r>
            <a:r>
              <a:rPr lang="en-US" sz="1200" b="1" dirty="0">
                <a:solidFill>
                  <a:srgbClr val="FF0000"/>
                </a:solidFill>
                <a:latin typeface="Courier"/>
                <a:cs typeface="Courier"/>
              </a:rPr>
              <a:t> file *file</a:t>
            </a:r>
            <a:r>
              <a:rPr lang="en-US" sz="1200" dirty="0">
                <a:latin typeface="Courier"/>
                <a:cs typeface="Courier"/>
              </a:rPr>
              <a:t>, char __user *</a:t>
            </a:r>
            <a:r>
              <a:rPr lang="en-US" sz="1200" dirty="0" err="1">
                <a:latin typeface="Courier"/>
                <a:cs typeface="Courier"/>
              </a:rPr>
              <a:t>buf</a:t>
            </a:r>
            <a:r>
              <a:rPr lang="en-US" sz="1200" dirty="0">
                <a:latin typeface="Courier"/>
                <a:cs typeface="Courier"/>
              </a:rPr>
              <a:t>, </a:t>
            </a:r>
            <a:r>
              <a:rPr lang="en-US" sz="1200" dirty="0" err="1">
                <a:latin typeface="Courier"/>
                <a:cs typeface="Courier"/>
              </a:rPr>
              <a:t>size_t</a:t>
            </a:r>
            <a:r>
              <a:rPr lang="en-US" sz="1200" dirty="0">
                <a:latin typeface="Courier"/>
                <a:cs typeface="Courier"/>
              </a:rPr>
              <a:t> count, </a:t>
            </a:r>
            <a:r>
              <a:rPr lang="en-US" sz="1200" dirty="0" err="1">
                <a:latin typeface="Courier"/>
                <a:cs typeface="Courier"/>
              </a:rPr>
              <a:t>loff_t</a:t>
            </a:r>
            <a:r>
              <a:rPr lang="en-US" sz="1200" dirty="0">
                <a:latin typeface="Courier"/>
                <a:cs typeface="Courier"/>
              </a:rPr>
              <a:t> *</a:t>
            </a:r>
            <a:r>
              <a:rPr lang="en-US" sz="1200" dirty="0" err="1">
                <a:latin typeface="Courier"/>
                <a:cs typeface="Courier"/>
              </a:rPr>
              <a:t>pos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latin typeface="Courier"/>
                <a:cs typeface="Courier"/>
              </a:rPr>
              <a:t>{</a:t>
            </a:r>
          </a:p>
          <a:p>
            <a:r>
              <a:rPr lang="en-US" sz="1200" dirty="0">
                <a:latin typeface="Courier"/>
                <a:cs typeface="Courier"/>
              </a:rPr>
              <a:t>  </a:t>
            </a:r>
            <a:r>
              <a:rPr lang="en-US" sz="1200" dirty="0" err="1">
                <a:latin typeface="Courier"/>
                <a:cs typeface="Courier"/>
              </a:rPr>
              <a:t>ssize_t</a:t>
            </a:r>
            <a:r>
              <a:rPr lang="en-US" sz="1200" dirty="0">
                <a:latin typeface="Courier"/>
                <a:cs typeface="Courier"/>
              </a:rPr>
              <a:t> ret;</a:t>
            </a:r>
          </a:p>
          <a:p>
            <a:r>
              <a:rPr lang="en-US" sz="1200" dirty="0">
                <a:latin typeface="Courier"/>
                <a:cs typeface="Courier"/>
              </a:rPr>
              <a:t>  if (!(file-&gt;</a:t>
            </a:r>
            <a:r>
              <a:rPr lang="en-US" sz="1200" dirty="0" err="1">
                <a:latin typeface="Courier"/>
                <a:cs typeface="Courier"/>
              </a:rPr>
              <a:t>f_mode</a:t>
            </a:r>
            <a:r>
              <a:rPr lang="en-US" sz="1200" dirty="0">
                <a:latin typeface="Courier"/>
                <a:cs typeface="Courier"/>
              </a:rPr>
              <a:t> &amp; FMODE_READ)) return -EBADF;</a:t>
            </a:r>
          </a:p>
          <a:p>
            <a:r>
              <a:rPr lang="en-US" sz="1200" dirty="0">
                <a:latin typeface="Courier"/>
                <a:cs typeface="Courier"/>
              </a:rPr>
              <a:t>  if (!file-&gt;</a:t>
            </a:r>
            <a:r>
              <a:rPr lang="en-US" sz="1200" dirty="0" err="1">
                <a:latin typeface="Courier"/>
                <a:cs typeface="Courier"/>
              </a:rPr>
              <a:t>f_op</a:t>
            </a:r>
            <a:r>
              <a:rPr lang="en-US" sz="1200" dirty="0">
                <a:latin typeface="Courier"/>
                <a:cs typeface="Courier"/>
              </a:rPr>
              <a:t> || (!file-&gt;</a:t>
            </a:r>
            <a:r>
              <a:rPr lang="en-US" sz="1200" dirty="0" err="1">
                <a:latin typeface="Courier"/>
                <a:cs typeface="Courier"/>
              </a:rPr>
              <a:t>f_op</a:t>
            </a:r>
            <a:r>
              <a:rPr lang="en-US" sz="1200" dirty="0">
                <a:latin typeface="Courier"/>
                <a:cs typeface="Courier"/>
              </a:rPr>
              <a:t>-&gt;read &amp;&amp; !file-&gt;</a:t>
            </a:r>
            <a:r>
              <a:rPr lang="en-US" sz="1200" dirty="0" err="1">
                <a:latin typeface="Courier"/>
                <a:cs typeface="Courier"/>
              </a:rPr>
              <a:t>f_op</a:t>
            </a:r>
            <a:r>
              <a:rPr lang="en-US" sz="1200" dirty="0">
                <a:latin typeface="Courier"/>
                <a:cs typeface="Courier"/>
              </a:rPr>
              <a:t>-&gt;</a:t>
            </a:r>
            <a:r>
              <a:rPr lang="en-US" sz="1200" dirty="0" err="1">
                <a:latin typeface="Courier"/>
                <a:cs typeface="Courier"/>
              </a:rPr>
              <a:t>aio_read</a:t>
            </a:r>
            <a:r>
              <a:rPr lang="en-US" sz="1200" dirty="0">
                <a:latin typeface="Courier"/>
                <a:cs typeface="Courier"/>
              </a:rPr>
              <a:t>))</a:t>
            </a:r>
          </a:p>
          <a:p>
            <a:r>
              <a:rPr lang="en-US" sz="1200" dirty="0">
                <a:latin typeface="Courier"/>
                <a:cs typeface="Courier"/>
              </a:rPr>
              <a:t>    return -EINVAL;</a:t>
            </a:r>
          </a:p>
          <a:p>
            <a:r>
              <a:rPr lang="en-US" sz="1200" dirty="0">
                <a:latin typeface="Courier"/>
                <a:cs typeface="Courier"/>
              </a:rPr>
              <a:t>  if (unlikely(!</a:t>
            </a:r>
            <a:r>
              <a:rPr lang="en-US" sz="1200" dirty="0" err="1">
                <a:latin typeface="Courier"/>
                <a:cs typeface="Courier"/>
              </a:rPr>
              <a:t>access_ok</a:t>
            </a:r>
            <a:r>
              <a:rPr lang="en-US" sz="1200" dirty="0">
                <a:latin typeface="Courier"/>
                <a:cs typeface="Courier"/>
              </a:rPr>
              <a:t>(VERIFY_WRITE, </a:t>
            </a:r>
            <a:r>
              <a:rPr lang="en-US" sz="1200" dirty="0" err="1">
                <a:latin typeface="Courier"/>
                <a:cs typeface="Courier"/>
              </a:rPr>
              <a:t>buf</a:t>
            </a:r>
            <a:r>
              <a:rPr lang="en-US" sz="1200" dirty="0">
                <a:latin typeface="Courier"/>
                <a:cs typeface="Courier"/>
              </a:rPr>
              <a:t>, count))) return -EFAULT;</a:t>
            </a:r>
          </a:p>
          <a:p>
            <a:r>
              <a:rPr lang="en-US" sz="1200" dirty="0">
                <a:latin typeface="Courier"/>
                <a:cs typeface="Courier"/>
              </a:rPr>
              <a:t>  ret = </a:t>
            </a:r>
            <a:r>
              <a:rPr lang="en-US" sz="1200" dirty="0" err="1">
                <a:latin typeface="Courier"/>
                <a:cs typeface="Courier"/>
              </a:rPr>
              <a:t>rw_verify_area</a:t>
            </a:r>
            <a:r>
              <a:rPr lang="en-US" sz="1200" dirty="0">
                <a:latin typeface="Courier"/>
                <a:cs typeface="Courier"/>
              </a:rPr>
              <a:t>(READ, file, </a:t>
            </a:r>
            <a:r>
              <a:rPr lang="en-US" sz="1200" dirty="0" err="1">
                <a:latin typeface="Courier"/>
                <a:cs typeface="Courier"/>
              </a:rPr>
              <a:t>pos</a:t>
            </a:r>
            <a:r>
              <a:rPr lang="en-US" sz="1200" dirty="0">
                <a:latin typeface="Courier"/>
                <a:cs typeface="Courier"/>
              </a:rPr>
              <a:t>, count);</a:t>
            </a:r>
          </a:p>
          <a:p>
            <a:r>
              <a:rPr lang="en-US" sz="1200" dirty="0">
                <a:latin typeface="Courier"/>
                <a:cs typeface="Courier"/>
              </a:rPr>
              <a:t>  if (ret &gt;= 0) {</a:t>
            </a:r>
          </a:p>
          <a:p>
            <a:r>
              <a:rPr lang="en-US" sz="1200" dirty="0">
                <a:latin typeface="Courier"/>
                <a:cs typeface="Courier"/>
              </a:rPr>
              <a:t>    count = ret;</a:t>
            </a:r>
          </a:p>
          <a:p>
            <a:r>
              <a:rPr lang="en-US" sz="1200" dirty="0">
                <a:latin typeface="Courier"/>
                <a:cs typeface="Courier"/>
              </a:rPr>
              <a:t>    if (file-&gt;</a:t>
            </a:r>
            <a:r>
              <a:rPr lang="en-US" sz="1200" dirty="0" err="1">
                <a:latin typeface="Courier"/>
                <a:cs typeface="Courier"/>
              </a:rPr>
              <a:t>f_op</a:t>
            </a:r>
            <a:r>
              <a:rPr lang="en-US" sz="1200" dirty="0">
                <a:latin typeface="Courier"/>
                <a:cs typeface="Courier"/>
              </a:rPr>
              <a:t>-&gt;read)</a:t>
            </a:r>
          </a:p>
          <a:p>
            <a:r>
              <a:rPr lang="en-US" sz="1200" dirty="0">
                <a:latin typeface="Courier"/>
                <a:cs typeface="Courier"/>
              </a:rPr>
              <a:t>      ret = file-&gt;</a:t>
            </a:r>
            <a:r>
              <a:rPr lang="en-US" sz="1200" dirty="0" err="1">
                <a:latin typeface="Courier"/>
                <a:cs typeface="Courier"/>
              </a:rPr>
              <a:t>f_op</a:t>
            </a:r>
            <a:r>
              <a:rPr lang="en-US" sz="1200" dirty="0">
                <a:latin typeface="Courier"/>
                <a:cs typeface="Courier"/>
              </a:rPr>
              <a:t>-&gt;read(file, </a:t>
            </a:r>
            <a:r>
              <a:rPr lang="en-US" sz="1200" dirty="0" err="1">
                <a:latin typeface="Courier"/>
                <a:cs typeface="Courier"/>
              </a:rPr>
              <a:t>buf</a:t>
            </a:r>
            <a:r>
              <a:rPr lang="en-US" sz="1200" dirty="0">
                <a:latin typeface="Courier"/>
                <a:cs typeface="Courier"/>
              </a:rPr>
              <a:t>, count, </a:t>
            </a:r>
            <a:r>
              <a:rPr lang="en-US" sz="1200" dirty="0" err="1">
                <a:latin typeface="Courier"/>
                <a:cs typeface="Courier"/>
              </a:rPr>
              <a:t>pos</a:t>
            </a:r>
            <a:r>
              <a:rPr lang="en-US" sz="1200" dirty="0">
                <a:latin typeface="Courier"/>
                <a:cs typeface="Courier"/>
              </a:rPr>
              <a:t>);</a:t>
            </a:r>
          </a:p>
          <a:p>
            <a:r>
              <a:rPr lang="en-US" sz="1200" dirty="0">
                <a:latin typeface="Courier"/>
                <a:cs typeface="Courier"/>
              </a:rPr>
              <a:t>    else</a:t>
            </a:r>
          </a:p>
          <a:p>
            <a:r>
              <a:rPr lang="en-US" sz="1200" dirty="0">
                <a:latin typeface="Courier"/>
                <a:cs typeface="Courier"/>
              </a:rPr>
              <a:t>      ret = </a:t>
            </a:r>
            <a:r>
              <a:rPr lang="en-US" sz="1200" dirty="0" err="1">
                <a:latin typeface="Courier"/>
                <a:cs typeface="Courier"/>
              </a:rPr>
              <a:t>do_sync_read</a:t>
            </a:r>
            <a:r>
              <a:rPr lang="en-US" sz="1200" dirty="0">
                <a:latin typeface="Courier"/>
                <a:cs typeface="Courier"/>
              </a:rPr>
              <a:t>(file, </a:t>
            </a:r>
            <a:r>
              <a:rPr lang="en-US" sz="1200" dirty="0" err="1">
                <a:latin typeface="Courier"/>
                <a:cs typeface="Courier"/>
              </a:rPr>
              <a:t>buf</a:t>
            </a:r>
            <a:r>
              <a:rPr lang="en-US" sz="1200" dirty="0">
                <a:latin typeface="Courier"/>
                <a:cs typeface="Courier"/>
              </a:rPr>
              <a:t>, count, </a:t>
            </a:r>
            <a:r>
              <a:rPr lang="en-US" sz="1200" dirty="0" err="1">
                <a:latin typeface="Courier"/>
                <a:cs typeface="Courier"/>
              </a:rPr>
              <a:t>pos</a:t>
            </a:r>
            <a:r>
              <a:rPr lang="en-US" sz="1200" dirty="0">
                <a:latin typeface="Courier"/>
                <a:cs typeface="Courier"/>
              </a:rPr>
              <a:t>);</a:t>
            </a:r>
          </a:p>
          <a:p>
            <a:r>
              <a:rPr lang="en-US" sz="1200" dirty="0">
                <a:latin typeface="Courier"/>
                <a:cs typeface="Courier"/>
              </a:rPr>
              <a:t>    if (ret &gt; 0) {</a:t>
            </a:r>
          </a:p>
          <a:p>
            <a:r>
              <a:rPr lang="en-US" sz="1200" dirty="0">
                <a:latin typeface="Courier"/>
                <a:cs typeface="Courier"/>
              </a:rPr>
              <a:t>      </a:t>
            </a:r>
            <a:r>
              <a:rPr lang="en-US" sz="1200" dirty="0" err="1">
                <a:latin typeface="Courier"/>
                <a:cs typeface="Courier"/>
              </a:rPr>
              <a:t>fsnotify_access</a:t>
            </a:r>
            <a:r>
              <a:rPr lang="en-US" sz="1200" dirty="0">
                <a:latin typeface="Courier"/>
                <a:cs typeface="Courier"/>
              </a:rPr>
              <a:t>(file-&gt;</a:t>
            </a:r>
            <a:r>
              <a:rPr lang="en-US" sz="1200" dirty="0" err="1">
                <a:latin typeface="Courier"/>
                <a:cs typeface="Courier"/>
              </a:rPr>
              <a:t>f_path.dentry</a:t>
            </a:r>
            <a:r>
              <a:rPr lang="en-US" sz="1200" dirty="0">
                <a:latin typeface="Courier"/>
                <a:cs typeface="Courier"/>
              </a:rPr>
              <a:t>);</a:t>
            </a:r>
          </a:p>
          <a:p>
            <a:r>
              <a:rPr lang="en-US" sz="1200" dirty="0">
                <a:latin typeface="Courier"/>
                <a:cs typeface="Courier"/>
              </a:rPr>
              <a:t>      </a:t>
            </a:r>
            <a:r>
              <a:rPr lang="en-US" sz="1200" dirty="0" err="1">
                <a:latin typeface="Courier"/>
                <a:cs typeface="Courier"/>
              </a:rPr>
              <a:t>add_rchar</a:t>
            </a:r>
            <a:r>
              <a:rPr lang="en-US" sz="1200" dirty="0">
                <a:latin typeface="Courier"/>
                <a:cs typeface="Courier"/>
              </a:rPr>
              <a:t>(current, ret);</a:t>
            </a:r>
          </a:p>
          <a:p>
            <a:r>
              <a:rPr lang="en-US" sz="1200" dirty="0">
                <a:latin typeface="Courier"/>
                <a:cs typeface="Courier"/>
              </a:rPr>
              <a:t>    }</a:t>
            </a:r>
          </a:p>
          <a:p>
            <a:r>
              <a:rPr lang="en-US" sz="1200" dirty="0">
                <a:latin typeface="Courier"/>
                <a:cs typeface="Courier"/>
              </a:rPr>
              <a:t>    </a:t>
            </a:r>
            <a:r>
              <a:rPr lang="en-US" sz="1200" dirty="0" err="1">
                <a:latin typeface="Courier"/>
                <a:cs typeface="Courier"/>
              </a:rPr>
              <a:t>inc_syscr</a:t>
            </a:r>
            <a:r>
              <a:rPr lang="en-US" sz="1200" dirty="0">
                <a:latin typeface="Courier"/>
                <a:cs typeface="Courier"/>
              </a:rPr>
              <a:t>(current);</a:t>
            </a:r>
          </a:p>
          <a:p>
            <a:r>
              <a:rPr lang="en-US" sz="1200" dirty="0">
                <a:latin typeface="Courier"/>
                <a:cs typeface="Courier"/>
              </a:rPr>
              <a:t>  }</a:t>
            </a:r>
          </a:p>
          <a:p>
            <a:r>
              <a:rPr lang="en-US" sz="1200" dirty="0">
                <a:latin typeface="Courier"/>
                <a:cs typeface="Courier"/>
              </a:rPr>
              <a:t>  return ret;</a:t>
            </a:r>
          </a:p>
          <a:p>
            <a:r>
              <a:rPr lang="en-US" sz="1200" dirty="0">
                <a:latin typeface="Courier"/>
                <a:cs typeface="Courier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1105230"/>
            <a:ext cx="185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fs</a:t>
            </a:r>
            <a:r>
              <a:rPr lang="en-US" dirty="0" smtClean="0"/>
              <a:t>/</a:t>
            </a:r>
            <a:r>
              <a:rPr lang="en-US" dirty="0" err="1" smtClean="0"/>
              <a:t>read_write.c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7155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Level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Associated with particular hardware device</a:t>
            </a:r>
          </a:p>
          <a:p>
            <a:r>
              <a:rPr lang="en-US" dirty="0" smtClean="0"/>
              <a:t>Registers / Unregisters itself with the kernel</a:t>
            </a:r>
          </a:p>
          <a:p>
            <a:r>
              <a:rPr lang="en-US" dirty="0" smtClean="0"/>
              <a:t>Handler functions for each of the file operations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39</a:t>
            </a:fld>
            <a:endParaRPr lang="en-US"/>
          </a:p>
        </p:txBody>
      </p:sp>
      <p:pic>
        <p:nvPicPr>
          <p:cNvPr id="7" name="Picture 6" descr="Screen Shot 2014-09-04 at 1.41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20" y="3422650"/>
            <a:ext cx="67691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7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924800" cy="736600"/>
          </a:xfrm>
        </p:spPr>
        <p:txBody>
          <a:bodyPr/>
          <a:lstStyle/>
          <a:p>
            <a:r>
              <a:rPr lang="en-US" dirty="0" smtClean="0"/>
              <a:t>Simple B&amp;B: User =&gt; Kernel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4</a:t>
            </a:fld>
            <a:endParaRPr lang="en-US" b="0"/>
          </a:p>
        </p:txBody>
      </p:sp>
      <p:sp>
        <p:nvSpPr>
          <p:cNvPr id="8" name="Rectangle 7"/>
          <p:cNvSpPr/>
          <p:nvPr/>
        </p:nvSpPr>
        <p:spPr bwMode="auto">
          <a:xfrm>
            <a:off x="457200" y="20574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11430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1143000"/>
            <a:ext cx="762000" cy="762000"/>
          </a:xfrm>
          <a:prstGeom prst="roundRect">
            <a:avLst/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11430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9102" y="1524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10668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1143000"/>
            <a:ext cx="1905000" cy="1752600"/>
            <a:chOff x="3200400" y="1371600"/>
            <a:chExt cx="1628564" cy="266700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611633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code</a:t>
              </a:r>
              <a:endParaRPr lang="en-US" sz="1600" dirty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154339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Static Data</a:t>
              </a:r>
              <a:endParaRPr lang="en-US" sz="1600" dirty="0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622827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heap</a:t>
              </a:r>
              <a:endParaRPr lang="en-US" sz="1600" dirty="0"/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652804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stack</a:t>
              </a:r>
              <a:endParaRPr lang="en-US" sz="1600" dirty="0"/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31084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724400"/>
            <a:ext cx="1828800" cy="1387342"/>
            <a:chOff x="3200400" y="1638300"/>
            <a:chExt cx="1628564" cy="2427848"/>
          </a:xfrm>
          <a:solidFill>
            <a:srgbClr val="F79646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9144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0000…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859695" y="6260068"/>
            <a:ext cx="97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FFFF…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859695" y="28956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000…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24800" y="42026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/>
              <a:t>1</a:t>
            </a:r>
            <a:r>
              <a:rPr lang="en-US" dirty="0" smtClean="0"/>
              <a:t>00…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935895" y="4636532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3000…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001000" y="57912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3080…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953562" y="3276600"/>
            <a:ext cx="652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Base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2766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6576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90800" y="3276600"/>
            <a:ext cx="903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1000 …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2590800" y="3657600"/>
            <a:ext cx="831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1100…</a:t>
            </a:r>
            <a:endParaRPr 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1827927" y="3657600"/>
            <a:ext cx="777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Bound</a:t>
            </a:r>
            <a:endParaRPr lang="en-US" sz="1600" dirty="0"/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40386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40386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xxxx</a:t>
            </a:r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2022090" y="40386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u</a:t>
            </a:r>
            <a:r>
              <a:rPr lang="en-US" sz="1600" dirty="0" err="1" smtClean="0"/>
              <a:t>PC</a:t>
            </a:r>
            <a:endParaRPr lang="en-US" sz="1600" dirty="0"/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48006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90800" y="5105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6388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2090" y="48006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regs</a:t>
            </a:r>
            <a:endParaRPr lang="en-US" sz="1600" dirty="0"/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2895600"/>
            <a:ext cx="457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2895600"/>
            <a:ext cx="100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sysmode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276600" y="52694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667000" y="2895600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4196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419600"/>
            <a:ext cx="46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PC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410200" y="31242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334000" y="44958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95800" y="3276600"/>
            <a:ext cx="846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0000…</a:t>
            </a:r>
            <a:endParaRPr lang="en-US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4495800" y="3657600"/>
            <a:ext cx="891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FFFF…</a:t>
            </a:r>
            <a:endParaRPr lang="en-US" sz="1600" dirty="0"/>
          </a:p>
        </p:txBody>
      </p:sp>
      <p:cxnSp>
        <p:nvCxnSpPr>
          <p:cNvPr id="80" name="Curved Connector 79"/>
          <p:cNvCxnSpPr>
            <a:endCxn id="37" idx="1"/>
          </p:cNvCxnSpPr>
          <p:nvPr/>
        </p:nvCxnSpPr>
        <p:spPr bwMode="auto">
          <a:xfrm flipV="1">
            <a:off x="4191000" y="3228201"/>
            <a:ext cx="1752600" cy="13437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4191000" y="4419600"/>
            <a:ext cx="1828800" cy="838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590800" y="5105400"/>
            <a:ext cx="868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00FF…</a:t>
            </a:r>
            <a:endParaRPr lang="en-US" sz="1600" dirty="0"/>
          </a:p>
        </p:txBody>
      </p:sp>
      <p:sp>
        <p:nvSpPr>
          <p:cNvPr id="87" name="Content Placeholder 18"/>
          <p:cNvSpPr>
            <a:spLocks noGrp="1"/>
          </p:cNvSpPr>
          <p:nvPr>
            <p:ph idx="1"/>
          </p:nvPr>
        </p:nvSpPr>
        <p:spPr>
          <a:xfrm>
            <a:off x="152400" y="5334000"/>
            <a:ext cx="2286000" cy="1066800"/>
          </a:xfrm>
        </p:spPr>
        <p:txBody>
          <a:bodyPr/>
          <a:lstStyle/>
          <a:p>
            <a:r>
              <a:rPr lang="en-US" sz="1600" dirty="0" smtClean="0"/>
              <a:t>How to return to system?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2590800" y="4419600"/>
            <a:ext cx="1154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0000 1234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7193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what happens when you </a:t>
            </a:r>
            <a:r>
              <a:rPr lang="en-US" dirty="0" err="1" smtClean="0"/>
              <a:t>fgetc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40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90319" y="2189555"/>
            <a:ext cx="149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Level I/O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97741" y="2189554"/>
            <a:ext cx="1685048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11791" y="2576433"/>
            <a:ext cx="145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Level I/O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52049" y="2653993"/>
            <a:ext cx="1376433" cy="2617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08784" y="2922733"/>
            <a:ext cx="662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Syscall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905817" y="2922733"/>
            <a:ext cx="66889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19712" y="3405685"/>
            <a:ext cx="124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99038" y="3299040"/>
            <a:ext cx="1282454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612360" y="3932284"/>
            <a:ext cx="111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I/O Driver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397741" y="3945885"/>
            <a:ext cx="168504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3973920" y="4504138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126320" y="4325373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574242" y="4504138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450921" y="4682903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831820" y="4682903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29" idx="3"/>
            <a:endCxn id="30" idx="2"/>
          </p:cNvCxnSpPr>
          <p:nvPr/>
        </p:nvCxnSpPr>
        <p:spPr>
          <a:xfrm>
            <a:off x="4693530" y="4780446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675389" y="4487818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3782025" y="4309053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32121" y="1687984"/>
            <a:ext cx="211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Application / Service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25420" y="1904671"/>
            <a:ext cx="9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streams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25420" y="2369110"/>
            <a:ext cx="96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handles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25420" y="2778698"/>
            <a:ext cx="104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registers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25420" y="3314959"/>
            <a:ext cx="127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descriptors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25420" y="3846938"/>
            <a:ext cx="312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Commands and Data Transfers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25420" y="4718679"/>
            <a:ext cx="302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Disks, Flash, Controllers, DMA</a:t>
            </a:r>
            <a:endParaRPr lang="en-US" i="1" dirty="0">
              <a:solidFill>
                <a:srgbClr val="3366FF"/>
              </a:solidFill>
            </a:endParaRPr>
          </a:p>
        </p:txBody>
      </p:sp>
      <p:pic>
        <p:nvPicPr>
          <p:cNvPr id="42" name="Picture 41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898" y="5225604"/>
            <a:ext cx="903312" cy="736435"/>
          </a:xfrm>
          <a:prstGeom prst="rect">
            <a:avLst/>
          </a:prstGeom>
        </p:spPr>
      </p:pic>
      <p:pic>
        <p:nvPicPr>
          <p:cNvPr id="43" name="Picture 42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362" y="5225604"/>
            <a:ext cx="1757619" cy="1206336"/>
          </a:xfrm>
          <a:prstGeom prst="rect">
            <a:avLst/>
          </a:prstGeom>
        </p:spPr>
      </p:pic>
      <p:pic>
        <p:nvPicPr>
          <p:cNvPr id="44" name="Picture 43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408" y="5598136"/>
            <a:ext cx="942084" cy="727806"/>
          </a:xfrm>
          <a:prstGeom prst="rect">
            <a:avLst/>
          </a:prstGeom>
        </p:spPr>
      </p:pic>
      <p:pic>
        <p:nvPicPr>
          <p:cNvPr id="45" name="Picture 44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314" y="5892444"/>
            <a:ext cx="1388686" cy="672780"/>
          </a:xfrm>
          <a:prstGeom prst="rect">
            <a:avLst/>
          </a:prstGeom>
        </p:spPr>
      </p:pic>
      <p:pic>
        <p:nvPicPr>
          <p:cNvPr id="46" name="Picture 45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785" y="5439113"/>
            <a:ext cx="886829" cy="886829"/>
          </a:xfrm>
          <a:prstGeom prst="rect">
            <a:avLst/>
          </a:prstGeom>
        </p:spPr>
      </p:pic>
      <p:pic>
        <p:nvPicPr>
          <p:cNvPr id="47" name="Picture 46" descr="imgr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486" y="5438795"/>
            <a:ext cx="1265440" cy="90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62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924800" cy="736600"/>
          </a:xfrm>
        </p:spPr>
        <p:txBody>
          <a:bodyPr/>
          <a:lstStyle/>
          <a:p>
            <a:r>
              <a:rPr lang="en-US" dirty="0" smtClean="0"/>
              <a:t>Simple B&amp;B: Interrupt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5</a:t>
            </a:fld>
            <a:endParaRPr lang="en-US" b="0"/>
          </a:p>
        </p:txBody>
      </p:sp>
      <p:sp>
        <p:nvSpPr>
          <p:cNvPr id="8" name="Rectangle 7"/>
          <p:cNvSpPr/>
          <p:nvPr/>
        </p:nvSpPr>
        <p:spPr bwMode="auto">
          <a:xfrm>
            <a:off x="457200" y="20574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11430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11430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11430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9102" y="1524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10668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1143000"/>
            <a:ext cx="1905000" cy="1752600"/>
            <a:chOff x="3200400" y="1371600"/>
            <a:chExt cx="1628564" cy="2667000"/>
          </a:xfrm>
          <a:solidFill>
            <a:schemeClr val="bg1">
              <a:lumMod val="85000"/>
            </a:schemeClr>
          </a:solidFill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611633" cy="4086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code</a:t>
              </a:r>
              <a:endParaRPr lang="en-US" sz="1600" dirty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154339" cy="4086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Static Data</a:t>
              </a:r>
              <a:endParaRPr lang="en-US" sz="1600" dirty="0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622827" cy="4086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heap</a:t>
              </a:r>
              <a:endParaRPr lang="en-US" sz="1600" dirty="0"/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652804" cy="4086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stack</a:t>
              </a:r>
              <a:endParaRPr lang="en-US" sz="1600" dirty="0"/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31084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724400"/>
            <a:ext cx="1828800" cy="1387342"/>
            <a:chOff x="3200400" y="1638300"/>
            <a:chExt cx="1628564" cy="2427848"/>
          </a:xfrm>
          <a:solidFill>
            <a:schemeClr val="accent6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9144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0000…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859695" y="6260068"/>
            <a:ext cx="97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FFFF…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859695" y="28956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000…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24800" y="42026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/>
              <a:t>1</a:t>
            </a:r>
            <a:r>
              <a:rPr lang="en-US" dirty="0" smtClean="0"/>
              <a:t>00…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935895" y="4636532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3000…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001000" y="57912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3080…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953562" y="3276600"/>
            <a:ext cx="652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Base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2766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6576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90800" y="3276600"/>
            <a:ext cx="90331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F7F7F"/>
                </a:solidFill>
              </a:rPr>
              <a:t>1000 …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90800" y="3657600"/>
            <a:ext cx="88808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F7F7F"/>
                </a:solidFill>
              </a:rPr>
              <a:t>1100 …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27927" y="3657600"/>
            <a:ext cx="777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Bound</a:t>
            </a:r>
            <a:endParaRPr lang="en-US" sz="1600" dirty="0"/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40386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4038600"/>
            <a:ext cx="1033343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0000 </a:t>
            </a:r>
            <a:r>
              <a:rPr lang="en-US" sz="1400" dirty="0" smtClean="0">
                <a:solidFill>
                  <a:srgbClr val="0000FF"/>
                </a:solidFill>
              </a:rPr>
              <a:t>1234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022090" y="40386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u</a:t>
            </a:r>
            <a:r>
              <a:rPr lang="en-US" sz="1600" dirty="0" err="1" smtClean="0"/>
              <a:t>PC</a:t>
            </a:r>
            <a:endParaRPr lang="en-US" sz="1600" dirty="0"/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48006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90800" y="5105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6388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2090" y="4800600"/>
            <a:ext cx="58381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</a:rPr>
              <a:t>regs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2895600"/>
            <a:ext cx="457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2895600"/>
            <a:ext cx="100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sysmode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276600" y="52694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667000" y="2895600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4196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419600"/>
            <a:ext cx="46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PC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486400" y="10668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334000" y="64008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95800" y="3276600"/>
            <a:ext cx="846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0000…</a:t>
            </a:r>
            <a:endParaRPr lang="en-US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4495800" y="3657600"/>
            <a:ext cx="891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FFFF…</a:t>
            </a:r>
            <a:endParaRPr lang="en-US" sz="1600" dirty="0"/>
          </a:p>
        </p:txBody>
      </p:sp>
      <p:cxnSp>
        <p:nvCxnSpPr>
          <p:cNvPr id="80" name="Curved Connector 79"/>
          <p:cNvCxnSpPr>
            <a:endCxn id="26" idx="1"/>
          </p:cNvCxnSpPr>
          <p:nvPr/>
        </p:nvCxnSpPr>
        <p:spPr bwMode="auto">
          <a:xfrm rot="5400000" flipH="1" flipV="1">
            <a:off x="3427367" y="2131968"/>
            <a:ext cx="3203666" cy="167640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4191000" y="4343400"/>
            <a:ext cx="1828800" cy="838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590800" y="5105400"/>
            <a:ext cx="868747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00FF…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87" name="Content Placeholder 18"/>
          <p:cNvSpPr>
            <a:spLocks noGrp="1"/>
          </p:cNvSpPr>
          <p:nvPr>
            <p:ph idx="1"/>
          </p:nvPr>
        </p:nvSpPr>
        <p:spPr>
          <a:xfrm>
            <a:off x="152400" y="5334000"/>
            <a:ext cx="2286000" cy="1066800"/>
          </a:xfrm>
        </p:spPr>
        <p:txBody>
          <a:bodyPr/>
          <a:lstStyle/>
          <a:p>
            <a:r>
              <a:rPr lang="en-US" sz="1600" dirty="0" smtClean="0"/>
              <a:t>How to save registers and set up system stack?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2579217" y="4419600"/>
            <a:ext cx="1908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IntrpVector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endParaRPr lang="en-US" sz="16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cxnSp>
        <p:nvCxnSpPr>
          <p:cNvPr id="89" name="Curved Connector 88"/>
          <p:cNvCxnSpPr>
            <a:endCxn id="37" idx="1"/>
          </p:cNvCxnSpPr>
          <p:nvPr/>
        </p:nvCxnSpPr>
        <p:spPr bwMode="auto">
          <a:xfrm flipV="1">
            <a:off x="4038600" y="3228201"/>
            <a:ext cx="1905000" cy="10111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11281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04800" y="3048000"/>
            <a:ext cx="1219200" cy="19812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924800" cy="736600"/>
          </a:xfrm>
        </p:spPr>
        <p:txBody>
          <a:bodyPr/>
          <a:lstStyle/>
          <a:p>
            <a:r>
              <a:rPr lang="en-US" dirty="0" smtClean="0"/>
              <a:t>Simple B&amp;B: Switch User Process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6</a:t>
            </a:fld>
            <a:endParaRPr lang="en-US" b="0"/>
          </a:p>
        </p:txBody>
      </p:sp>
      <p:sp>
        <p:nvSpPr>
          <p:cNvPr id="8" name="Rectangle 7"/>
          <p:cNvSpPr/>
          <p:nvPr/>
        </p:nvSpPr>
        <p:spPr bwMode="auto">
          <a:xfrm>
            <a:off x="457200" y="20574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11430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11430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11430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9102" y="1524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10668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1143000"/>
            <a:ext cx="1905000" cy="1752600"/>
            <a:chOff x="3200400" y="1371600"/>
            <a:chExt cx="1628564" cy="2667000"/>
          </a:xfrm>
          <a:solidFill>
            <a:schemeClr val="bg1">
              <a:lumMod val="85000"/>
            </a:schemeClr>
          </a:solidFill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611633" cy="4086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code</a:t>
              </a:r>
              <a:endParaRPr lang="en-US" sz="1600" dirty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154339" cy="4086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Static Data</a:t>
              </a:r>
              <a:endParaRPr lang="en-US" sz="1600" dirty="0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622827" cy="4086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heap</a:t>
              </a:r>
              <a:endParaRPr lang="en-US" sz="1600" dirty="0"/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652804" cy="4086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stack</a:t>
              </a:r>
              <a:endParaRPr lang="en-US" sz="1600" dirty="0"/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31084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724400"/>
            <a:ext cx="1828800" cy="1387342"/>
            <a:chOff x="3200400" y="1638300"/>
            <a:chExt cx="1628564" cy="2427848"/>
          </a:xfrm>
          <a:solidFill>
            <a:schemeClr val="accent6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9144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0000…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859695" y="6260068"/>
            <a:ext cx="97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FFFF…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859695" y="28956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000…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24800" y="42026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/>
              <a:t>1</a:t>
            </a:r>
            <a:r>
              <a:rPr lang="en-US" dirty="0" smtClean="0"/>
              <a:t>00…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935895" y="4636532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3000…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001000" y="57912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3080…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953562" y="3276600"/>
            <a:ext cx="652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Base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2766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6576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90800" y="3276600"/>
            <a:ext cx="903312" cy="338554"/>
          </a:xfrm>
          <a:prstGeom prst="rect">
            <a:avLst/>
          </a:prstGeom>
          <a:solidFill>
            <a:srgbClr val="F79646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3</a:t>
            </a:r>
            <a:r>
              <a:rPr lang="en-US" sz="1600" dirty="0" smtClean="0">
                <a:solidFill>
                  <a:srgbClr val="0000FF"/>
                </a:solidFill>
              </a:rPr>
              <a:t>000 …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90800" y="3657600"/>
            <a:ext cx="903312" cy="338554"/>
          </a:xfrm>
          <a:prstGeom prst="rect">
            <a:avLst/>
          </a:prstGeom>
          <a:solidFill>
            <a:srgbClr val="F79646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0080 …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27927" y="3657600"/>
            <a:ext cx="777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Bound</a:t>
            </a:r>
            <a:endParaRPr lang="en-US" sz="1600" dirty="0"/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40386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4038600"/>
            <a:ext cx="1033343" cy="307777"/>
          </a:xfrm>
          <a:prstGeom prst="rect">
            <a:avLst/>
          </a:prstGeom>
          <a:solidFill>
            <a:srgbClr val="F79646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0000 0248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022090" y="40386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u</a:t>
            </a:r>
            <a:r>
              <a:rPr lang="en-US" sz="1600" dirty="0" err="1" smtClean="0"/>
              <a:t>PC</a:t>
            </a:r>
            <a:endParaRPr lang="en-US" sz="1600" dirty="0"/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48006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90800" y="5105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6388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2090" y="4800600"/>
            <a:ext cx="583814" cy="338554"/>
          </a:xfrm>
          <a:prstGeom prst="rect">
            <a:avLst/>
          </a:prstGeom>
          <a:solidFill>
            <a:srgbClr val="F79646"/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</a:rPr>
              <a:t>regs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2895600"/>
            <a:ext cx="457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2895600"/>
            <a:ext cx="100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sysmode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276600" y="52694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667000" y="2895600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4196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419600"/>
            <a:ext cx="46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PC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334000" y="10668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334000" y="64008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95800" y="3276600"/>
            <a:ext cx="846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0000…</a:t>
            </a:r>
            <a:endParaRPr lang="en-US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4495800" y="3657600"/>
            <a:ext cx="891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FFFF…</a:t>
            </a:r>
            <a:endParaRPr lang="en-US" sz="1600" dirty="0"/>
          </a:p>
        </p:txBody>
      </p:sp>
      <p:cxnSp>
        <p:nvCxnSpPr>
          <p:cNvPr id="80" name="Curved Connector 79"/>
          <p:cNvCxnSpPr/>
          <p:nvPr/>
        </p:nvCxnSpPr>
        <p:spPr bwMode="auto">
          <a:xfrm rot="5400000" flipH="1" flipV="1">
            <a:off x="3886200" y="1676401"/>
            <a:ext cx="3200402" cy="259080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>
            <a:off x="4191000" y="5257800"/>
            <a:ext cx="1752600" cy="685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590800" y="5105400"/>
            <a:ext cx="880369" cy="338554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00D0…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87" name="Content Placeholder 18"/>
          <p:cNvSpPr>
            <a:spLocks noGrp="1"/>
          </p:cNvSpPr>
          <p:nvPr>
            <p:ph idx="1"/>
          </p:nvPr>
        </p:nvSpPr>
        <p:spPr>
          <a:xfrm>
            <a:off x="152400" y="5334000"/>
            <a:ext cx="2286000" cy="1066800"/>
          </a:xfrm>
        </p:spPr>
        <p:txBody>
          <a:bodyPr/>
          <a:lstStyle/>
          <a:p>
            <a:r>
              <a:rPr lang="en-US" sz="1600" dirty="0" smtClean="0"/>
              <a:t>How to save registers and set up system stack?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2579217" y="4419600"/>
            <a:ext cx="1292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0001 0124</a:t>
            </a:r>
            <a:endParaRPr lang="en-US" sz="16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cxnSp>
        <p:nvCxnSpPr>
          <p:cNvPr id="89" name="Curved Connector 88"/>
          <p:cNvCxnSpPr>
            <a:endCxn id="48" idx="1"/>
          </p:cNvCxnSpPr>
          <p:nvPr/>
        </p:nvCxnSpPr>
        <p:spPr bwMode="auto">
          <a:xfrm>
            <a:off x="4038600" y="4239401"/>
            <a:ext cx="1905000" cy="60474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381000" y="3124200"/>
            <a:ext cx="903312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1000 …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81000" y="3505200"/>
            <a:ext cx="88808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1100 …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81000" y="3886200"/>
            <a:ext cx="1033343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0000 </a:t>
            </a:r>
            <a:r>
              <a:rPr lang="en-US" sz="1400" dirty="0" smtClean="0">
                <a:solidFill>
                  <a:srgbClr val="0000FF"/>
                </a:solidFill>
              </a:rPr>
              <a:t>1234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81000" y="4267200"/>
            <a:ext cx="58381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</a:rPr>
              <a:t>regs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33400" y="4648200"/>
            <a:ext cx="697727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</a:rPr>
              <a:t>00FF…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781800" y="1219200"/>
            <a:ext cx="498153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/>
              <a:t>RTU</a:t>
            </a:r>
          </a:p>
        </p:txBody>
      </p:sp>
      <p:sp>
        <p:nvSpPr>
          <p:cNvPr id="102" name="Rounded Rectangle 101"/>
          <p:cNvSpPr/>
          <p:nvPr/>
        </p:nvSpPr>
        <p:spPr bwMode="auto">
          <a:xfrm>
            <a:off x="7467600" y="1600200"/>
            <a:ext cx="152400" cy="2286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922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04800" y="3048000"/>
            <a:ext cx="1219200" cy="19812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924800" cy="736600"/>
          </a:xfrm>
        </p:spPr>
        <p:txBody>
          <a:bodyPr/>
          <a:lstStyle/>
          <a:p>
            <a:r>
              <a:rPr lang="en-US" dirty="0" smtClean="0"/>
              <a:t>Simple B&amp;B: “resume”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7</a:t>
            </a:fld>
            <a:endParaRPr lang="en-US" b="0"/>
          </a:p>
        </p:txBody>
      </p:sp>
      <p:sp>
        <p:nvSpPr>
          <p:cNvPr id="8" name="Rectangle 7"/>
          <p:cNvSpPr/>
          <p:nvPr/>
        </p:nvSpPr>
        <p:spPr bwMode="auto">
          <a:xfrm>
            <a:off x="457200" y="20574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11430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11430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1143000"/>
            <a:ext cx="762000" cy="762000"/>
          </a:xfrm>
          <a:prstGeom prst="roundRect">
            <a:avLst/>
          </a:prstGeom>
          <a:solidFill>
            <a:srgbClr val="FF66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9102" y="1524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10668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1143000"/>
            <a:ext cx="1905000" cy="1752600"/>
            <a:chOff x="3200400" y="1371600"/>
            <a:chExt cx="1628564" cy="266700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611633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code</a:t>
              </a:r>
              <a:endParaRPr lang="en-US" sz="1600" dirty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154339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Static Data</a:t>
              </a:r>
              <a:endParaRPr lang="en-US" sz="1600" dirty="0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622827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heap</a:t>
              </a:r>
              <a:endParaRPr lang="en-US" sz="1600" dirty="0"/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652804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stack</a:t>
              </a:r>
              <a:endParaRPr lang="en-US" sz="1600" dirty="0"/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31084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724400"/>
            <a:ext cx="1828800" cy="1387342"/>
            <a:chOff x="3200400" y="1638300"/>
            <a:chExt cx="1628564" cy="2427848"/>
          </a:xfrm>
          <a:solidFill>
            <a:srgbClr val="F79646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9144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0000…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859695" y="6260068"/>
            <a:ext cx="97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FFFF…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859695" y="28956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000…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24800" y="42026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/>
              <a:t>1</a:t>
            </a:r>
            <a:r>
              <a:rPr lang="en-US" dirty="0" smtClean="0"/>
              <a:t>00…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935895" y="4636532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3000…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001000" y="57912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3080…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953562" y="3276600"/>
            <a:ext cx="652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Base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2766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6576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90800" y="3276600"/>
            <a:ext cx="903312" cy="338554"/>
          </a:xfrm>
          <a:prstGeom prst="rect">
            <a:avLst/>
          </a:prstGeom>
          <a:solidFill>
            <a:srgbClr val="F79646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3</a:t>
            </a:r>
            <a:r>
              <a:rPr lang="en-US" sz="1600" dirty="0" smtClean="0">
                <a:solidFill>
                  <a:srgbClr val="0000FF"/>
                </a:solidFill>
              </a:rPr>
              <a:t>000 …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90800" y="3657600"/>
            <a:ext cx="903312" cy="338554"/>
          </a:xfrm>
          <a:prstGeom prst="rect">
            <a:avLst/>
          </a:prstGeom>
          <a:solidFill>
            <a:srgbClr val="F79646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0080 …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27927" y="3657600"/>
            <a:ext cx="777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Bound</a:t>
            </a:r>
            <a:endParaRPr lang="en-US" sz="1600" dirty="0"/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40386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4038600"/>
            <a:ext cx="952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</a:rPr>
              <a:t>x</a:t>
            </a:r>
            <a:r>
              <a:rPr lang="en-US" sz="1400" dirty="0" err="1" smtClean="0">
                <a:solidFill>
                  <a:srgbClr val="0000FF"/>
                </a:solidFill>
              </a:rPr>
              <a:t>xxx</a:t>
            </a:r>
            <a:r>
              <a:rPr lang="en-US" sz="1400" dirty="0" smtClean="0">
                <a:solidFill>
                  <a:srgbClr val="0000FF"/>
                </a:solidFill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</a:rPr>
              <a:t>xxxx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022090" y="40386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u</a:t>
            </a:r>
            <a:r>
              <a:rPr lang="en-US" sz="1600" dirty="0" err="1" smtClean="0"/>
              <a:t>PC</a:t>
            </a:r>
            <a:endParaRPr lang="en-US" sz="1600" dirty="0"/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48006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09600" y="29718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6388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2090" y="4800600"/>
            <a:ext cx="583814" cy="338554"/>
          </a:xfrm>
          <a:prstGeom prst="rect">
            <a:avLst/>
          </a:prstGeom>
          <a:solidFill>
            <a:srgbClr val="F79646"/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</a:rPr>
              <a:t>regs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2895600"/>
            <a:ext cx="457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2895600"/>
            <a:ext cx="100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sysmode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276600" y="52694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667000" y="2895600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4196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419600"/>
            <a:ext cx="46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PC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410200" y="4724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334000" y="60960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95800" y="3276600"/>
            <a:ext cx="846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0000…</a:t>
            </a:r>
            <a:endParaRPr lang="en-US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4495800" y="3657600"/>
            <a:ext cx="891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FFFF…</a:t>
            </a:r>
            <a:endParaRPr lang="en-US" sz="1600" dirty="0"/>
          </a:p>
        </p:txBody>
      </p:sp>
      <p:cxnSp>
        <p:nvCxnSpPr>
          <p:cNvPr id="83" name="Curved Connector 82"/>
          <p:cNvCxnSpPr/>
          <p:nvPr/>
        </p:nvCxnSpPr>
        <p:spPr bwMode="auto">
          <a:xfrm>
            <a:off x="4191000" y="5257800"/>
            <a:ext cx="1752600" cy="685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590800" y="5105400"/>
            <a:ext cx="880369" cy="338554"/>
          </a:xfrm>
          <a:prstGeom prst="rect">
            <a:avLst/>
          </a:prstGeom>
          <a:solidFill>
            <a:srgbClr val="F79646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00D0…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87" name="Content Placeholder 18"/>
          <p:cNvSpPr>
            <a:spLocks noGrp="1"/>
          </p:cNvSpPr>
          <p:nvPr>
            <p:ph idx="1"/>
          </p:nvPr>
        </p:nvSpPr>
        <p:spPr>
          <a:xfrm>
            <a:off x="152400" y="5334000"/>
            <a:ext cx="2286000" cy="1066800"/>
          </a:xfrm>
        </p:spPr>
        <p:txBody>
          <a:bodyPr/>
          <a:lstStyle/>
          <a:p>
            <a:r>
              <a:rPr lang="en-US" sz="1600" dirty="0" smtClean="0"/>
              <a:t>How to save registers and set up system stack?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2579217" y="4419600"/>
            <a:ext cx="1040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000 0248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89" name="Curved Connector 88"/>
          <p:cNvCxnSpPr>
            <a:endCxn id="48" idx="1"/>
          </p:cNvCxnSpPr>
          <p:nvPr/>
        </p:nvCxnSpPr>
        <p:spPr bwMode="auto">
          <a:xfrm>
            <a:off x="4038600" y="4572000"/>
            <a:ext cx="1905000" cy="27214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381000" y="3124200"/>
            <a:ext cx="903312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1000 …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81000" y="3505200"/>
            <a:ext cx="88808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1100 …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81000" y="3886200"/>
            <a:ext cx="1033343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0000 </a:t>
            </a:r>
            <a:r>
              <a:rPr lang="en-US" sz="1400" dirty="0" smtClean="0">
                <a:solidFill>
                  <a:srgbClr val="0000FF"/>
                </a:solidFill>
              </a:rPr>
              <a:t>1234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81000" y="4267200"/>
            <a:ext cx="58381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</a:rPr>
              <a:t>regs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33400" y="4648200"/>
            <a:ext cx="697727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</a:rPr>
              <a:t>00FF…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781800" y="1219200"/>
            <a:ext cx="498153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/>
              <a:t>RTU</a:t>
            </a:r>
          </a:p>
        </p:txBody>
      </p:sp>
    </p:spTree>
    <p:extLst>
      <p:ext uri="{BB962C8B-B14F-4D97-AF65-F5344CB8AC3E}">
        <p14:creationId xmlns:p14="http://schemas.microsoft.com/office/powerpoint/2010/main" val="1223807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696200" cy="736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What’s wrong with this simplistic address translation mechanism?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8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904940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dirty="0" smtClean="0"/>
              <a:t>86</a:t>
            </a:r>
            <a:r>
              <a:rPr lang="en-US" baseline="0" dirty="0" smtClean="0"/>
              <a:t> – segments and stacks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9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 bwMode="auto">
          <a:xfrm>
            <a:off x="1219200" y="25908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209800" y="25908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EIP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28956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209800" y="28956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ESP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219200" y="35052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209800" y="37338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ECX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219200" y="37338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209800" y="39624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EDX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209800" y="41910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ESI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09800" y="44196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EDI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209800" y="32766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EAX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209800" y="35052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EBX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5181600" y="10668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257800" y="1143000"/>
            <a:ext cx="1905000" cy="1752600"/>
            <a:chOff x="3200400" y="1371600"/>
            <a:chExt cx="1628564" cy="2667000"/>
          </a:xfrm>
        </p:grpSpPr>
        <p:sp>
          <p:nvSpPr>
            <p:cNvPr id="30" name="Rectangle 29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72272" y="1371600"/>
              <a:ext cx="611633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code</a:t>
              </a:r>
              <a:endParaRPr lang="en-US" sz="1600" dirty="0"/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52800" y="2133599"/>
              <a:ext cx="1154339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Static Data</a:t>
              </a:r>
              <a:endParaRPr lang="en-US" sz="1600" dirty="0"/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05200" y="2666999"/>
              <a:ext cx="622827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heap</a:t>
              </a:r>
              <a:endParaRPr lang="en-US" sz="1600" dirty="0"/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29000" y="3581400"/>
              <a:ext cx="652804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stack</a:t>
              </a:r>
              <a:endParaRPr lang="en-US" sz="1600" dirty="0"/>
            </a:p>
          </p:txBody>
        </p:sp>
        <p:cxnSp>
          <p:nvCxnSpPr>
            <p:cNvPr id="38" name="Straight Arrow Connector 3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41" name="Rectangle 40"/>
          <p:cNvSpPr/>
          <p:nvPr/>
        </p:nvSpPr>
        <p:spPr bwMode="auto">
          <a:xfrm>
            <a:off x="5334000" y="3108458"/>
            <a:ext cx="1828800" cy="472942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27004" y="3108458"/>
            <a:ext cx="592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code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5334000" y="3794258"/>
            <a:ext cx="1828800" cy="3048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05138" y="3837801"/>
            <a:ext cx="1071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Static Data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 bwMode="auto">
          <a:xfrm>
            <a:off x="5334000" y="4343400"/>
            <a:ext cx="1828800" cy="4572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76276" y="4539343"/>
            <a:ext cx="602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heap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 bwMode="auto">
          <a:xfrm>
            <a:off x="5334000" y="5334000"/>
            <a:ext cx="1828800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90707" y="5377543"/>
            <a:ext cx="621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stack</a:t>
            </a:r>
            <a:endParaRPr lang="en-US" sz="1200" dirty="0"/>
          </a:p>
        </p:txBody>
      </p:sp>
      <p:cxnSp>
        <p:nvCxnSpPr>
          <p:cNvPr id="49" name="Straight Arrow Connector 48"/>
          <p:cNvCxnSpPr/>
          <p:nvPr/>
        </p:nvCxnSpPr>
        <p:spPr bwMode="auto">
          <a:xfrm flipV="1">
            <a:off x="7045380" y="5246914"/>
            <a:ext cx="0" cy="391886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7045380" y="4495800"/>
            <a:ext cx="0" cy="391886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3733800" y="2971800"/>
            <a:ext cx="483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CS:</a:t>
            </a:r>
            <a:endParaRPr lang="en-US" sz="1400" dirty="0"/>
          </a:p>
        </p:txBody>
      </p:sp>
      <p:cxnSp>
        <p:nvCxnSpPr>
          <p:cNvPr id="66" name="Straight Arrow Connector 65"/>
          <p:cNvCxnSpPr>
            <a:stCxn id="64" idx="3"/>
          </p:cNvCxnSpPr>
          <p:nvPr/>
        </p:nvCxnSpPr>
        <p:spPr bwMode="auto">
          <a:xfrm flipV="1">
            <a:off x="4217752" y="3124200"/>
            <a:ext cx="1040048" cy="14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4267200" y="3124200"/>
            <a:ext cx="0" cy="457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>
            <a:off x="4191000" y="3581400"/>
            <a:ext cx="152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>
            <a:off x="4953000" y="3124200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4419600" y="3200400"/>
            <a:ext cx="4754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EIP: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3657600" y="5181600"/>
            <a:ext cx="47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S:</a:t>
            </a:r>
            <a:endParaRPr lang="en-US" sz="1400" dirty="0"/>
          </a:p>
        </p:txBody>
      </p:sp>
      <p:cxnSp>
        <p:nvCxnSpPr>
          <p:cNvPr id="75" name="Straight Arrow Connector 74"/>
          <p:cNvCxnSpPr>
            <a:stCxn id="74" idx="3"/>
          </p:cNvCxnSpPr>
          <p:nvPr/>
        </p:nvCxnSpPr>
        <p:spPr bwMode="auto">
          <a:xfrm flipV="1">
            <a:off x="4131646" y="5334001"/>
            <a:ext cx="1049954" cy="14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4191000" y="5334000"/>
            <a:ext cx="0" cy="457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4114800" y="5791200"/>
            <a:ext cx="152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>
            <a:off x="4876800" y="5334000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4343400" y="5410200"/>
            <a:ext cx="5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ESP: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1143000" y="2057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Processor Registers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81000" y="52578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address, length and access rights associated with each segment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08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162-fa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cs162-fa14.potx</Template>
  <TotalTime>1767</TotalTime>
  <Words>2605</Words>
  <Application>Microsoft Macintosh PowerPoint</Application>
  <PresentationFormat>On-screen Show (4:3)</PresentationFormat>
  <Paragraphs>682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cs162-fa14</vt:lpstr>
      <vt:lpstr>Finish – Introduction to Process  Introduction to File Systems </vt:lpstr>
      <vt:lpstr>Recall:User/Kernal(Priviledged) Mode</vt:lpstr>
      <vt:lpstr>Recall: Interrupt Vector</vt:lpstr>
      <vt:lpstr>Simple B&amp;B: User =&gt; Kernel</vt:lpstr>
      <vt:lpstr>Simple B&amp;B: Interrupt</vt:lpstr>
      <vt:lpstr>Simple B&amp;B: Switch User Process</vt:lpstr>
      <vt:lpstr>Simple B&amp;B: “resume”</vt:lpstr>
      <vt:lpstr>What’s wrong with this simplistic address translation mechanism?</vt:lpstr>
      <vt:lpstr>x86 – segments and stacks</vt:lpstr>
      <vt:lpstr>Virtual Address Translation</vt:lpstr>
      <vt:lpstr>Running Many Programs ???</vt:lpstr>
      <vt:lpstr>Process Control Block</vt:lpstr>
      <vt:lpstr>Scheduler</vt:lpstr>
      <vt:lpstr>Putting it together: web server</vt:lpstr>
      <vt:lpstr>4 OS concepts working together</vt:lpstr>
      <vt:lpstr>PowerPoint Presentation</vt:lpstr>
      <vt:lpstr>Introduction to File Systems</vt:lpstr>
      <vt:lpstr>Objective of this lecture</vt:lpstr>
      <vt:lpstr>Reflecting on the process intro</vt:lpstr>
      <vt:lpstr>OS run-time library</vt:lpstr>
      <vt:lpstr>A Kind of Narrow Waist</vt:lpstr>
      <vt:lpstr>Key Unix I/O Design Concepts</vt:lpstr>
      <vt:lpstr>I/O &amp; Storage Layers</vt:lpstr>
      <vt:lpstr>The file system abstraction</vt:lpstr>
      <vt:lpstr>C high level File API – streams (review)</vt:lpstr>
      <vt:lpstr>Connecting Processes, Filesystem, and Users</vt:lpstr>
      <vt:lpstr>C API Standard Streams</vt:lpstr>
      <vt:lpstr>C high level File API – stream ops</vt:lpstr>
      <vt:lpstr>C Stream API positioning</vt:lpstr>
      <vt:lpstr>What’s below the surface ??</vt:lpstr>
      <vt:lpstr>C Low level I/O</vt:lpstr>
      <vt:lpstr>C Low Level: standard descriptors</vt:lpstr>
      <vt:lpstr>C Low Level Operations</vt:lpstr>
      <vt:lpstr>And lots more !</vt:lpstr>
      <vt:lpstr>What’s below the surface ??</vt:lpstr>
      <vt:lpstr>SYSCALL</vt:lpstr>
      <vt:lpstr>Internal OS File Descriptor</vt:lpstr>
      <vt:lpstr>File System: from syscall to driver</vt:lpstr>
      <vt:lpstr>Low Level Driver</vt:lpstr>
      <vt:lpstr>So what happens when you fgetc?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Culler</dc:creator>
  <cp:lastModifiedBy>David Culler</cp:lastModifiedBy>
  <cp:revision>53</cp:revision>
  <dcterms:created xsi:type="dcterms:W3CDTF">2014-09-03T19:24:22Z</dcterms:created>
  <dcterms:modified xsi:type="dcterms:W3CDTF">2014-09-05T21:09:26Z</dcterms:modified>
</cp:coreProperties>
</file>