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64" r:id="rId4"/>
    <p:sldId id="290" r:id="rId5"/>
    <p:sldId id="351" r:id="rId6"/>
    <p:sldId id="350" r:id="rId7"/>
    <p:sldId id="353" r:id="rId8"/>
    <p:sldId id="288" r:id="rId9"/>
    <p:sldId id="310" r:id="rId10"/>
    <p:sldId id="311" r:id="rId11"/>
    <p:sldId id="312" r:id="rId12"/>
    <p:sldId id="313" r:id="rId13"/>
    <p:sldId id="339" r:id="rId14"/>
    <p:sldId id="338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52" r:id="rId27"/>
    <p:sldId id="325" r:id="rId28"/>
    <p:sldId id="326" r:id="rId29"/>
    <p:sldId id="331" r:id="rId30"/>
    <p:sldId id="330" r:id="rId31"/>
    <p:sldId id="332" r:id="rId32"/>
    <p:sldId id="333" r:id="rId33"/>
    <p:sldId id="334" r:id="rId34"/>
    <p:sldId id="335" r:id="rId35"/>
    <p:sldId id="336" r:id="rId36"/>
    <p:sldId id="337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9" r:id="rId46"/>
    <p:sldId id="327" r:id="rId47"/>
    <p:sldId id="328" r:id="rId48"/>
    <p:sldId id="329" r:id="rId49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54" autoAdjust="0"/>
  </p:normalViewPr>
  <p:slideViewPr>
    <p:cSldViewPr>
      <p:cViewPr varScale="1">
        <p:scale>
          <a:sx n="76" d="100"/>
          <a:sy n="76" d="100"/>
        </p:scale>
        <p:origin x="-10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2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CB9ED-288A-7F41-B1BE-20E3400C85EB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37BA1C6-3063-1842-A5CE-16636EAED9BC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513AD17-C7C3-074D-ADB6-54537D4A96AD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2CCFEA8-1EDD-7840-B498-6D32A17C9981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7938" y="716349"/>
            <a:ext cx="2624138" cy="3394174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722" y="4367930"/>
            <a:ext cx="5130258" cy="41364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D096B88-2EF4-3946-A3D8-02C47A2C2A42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DECEA68-B2BD-FF4C-9826-F44E87ECB331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DB06D7C-1260-E649-ABBD-0E0EB4C4F455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FFD89E6-733D-1E4F-B33B-A29B53E18742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4CC091F-D8C7-3B44-9BD4-BD69763DB198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E7DDF82-955F-8647-8298-B1DC94A3B2E2}" type="slidenum">
              <a:rPr lang="en-US">
                <a:latin typeface="Times New Roman" charset="0"/>
              </a:rPr>
              <a:pPr eaLnBrk="1" hangingPunct="1"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In this course we are not focusing on a single node system but on the end-to-end system. The reason is very simple: today the majority of applications we use does not run on our system. Social networks, e-mail, google docs, online gamming, etc.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46A0D57-DA6D-944E-8129-7FCF13D2F249}" type="slidenum">
              <a:rPr lang="en-US">
                <a:latin typeface="Times New Roman" charset="0"/>
              </a:rPr>
              <a:pPr eaLnBrk="1" hangingPunct="1"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D90F988-ECAA-8E45-AF92-3C74319EE813}" type="slidenum">
              <a:rPr lang="en-US">
                <a:latin typeface="Times New Roman" charset="0"/>
              </a:rPr>
              <a:pPr eaLnBrk="1" hangingPunct="1"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77863"/>
            <a:ext cx="4611688" cy="3459162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481" y="4369924"/>
            <a:ext cx="5192738" cy="415043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D177CD1-C841-084D-B79F-A78A3B975C4F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</a:t>
            </a:r>
            <a:r>
              <a:rPr lang="en-US" baseline="0" dirty="0" smtClean="0"/>
              <a:t> big picture of NFS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already know system-call (</a:t>
            </a:r>
            <a:r>
              <a:rPr lang="en-US" dirty="0" smtClean="0"/>
              <a:t>open, read, write, delete,</a:t>
            </a:r>
            <a:r>
              <a:rPr lang="en-US" baseline="0" dirty="0" smtClean="0"/>
              <a:t> close), UFS + others, disk, RPC/XDR, Network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NFS runs on RPC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Let’s for now only look at …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External data representation</a:t>
            </a:r>
          </a:p>
          <a:p>
            <a:r>
              <a:rPr lang="en-US" b="1" dirty="0" smtClean="0"/>
              <a:t>pause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8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0563"/>
            <a:ext cx="4597400" cy="3448050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367930"/>
            <a:ext cx="5597697" cy="41364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922C347-AB95-0B4D-8BEB-29D3C9D611EF}" type="slidenum">
              <a:rPr lang="en-US">
                <a:latin typeface="Times New Roman" charset="0"/>
              </a:rPr>
              <a:pPr eaLnBrk="1" hangingPunct="1"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B9C670A-E85D-F14B-ACAE-B9AD1B18C220}" type="slidenum">
              <a:rPr lang="en-US">
                <a:latin typeface="Times New Roman" charset="0"/>
              </a:rPr>
              <a:pPr eaLnBrk="1" hangingPunct="1"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5C144A8-237D-C141-8005-FF043A841C7A}" type="slidenum">
              <a:rPr lang="en-US">
                <a:latin typeface="Times New Roman" charset="0"/>
              </a:rPr>
              <a:pPr eaLnBrk="1" hangingPunct="1"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D61F294-8658-8847-988E-8FBB153B284D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54C1D32-4FAD-F847-B1BF-0050236535EF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E4A816-CBD3-734B-A869-15A17E5F5D80}" type="datetime1">
              <a:rPr lang="en-US" smtClean="0"/>
              <a:t>11/10/14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E4C8-21D2-1E46-82AC-C43145C10864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0AD50-64C2-5C43-AB35-8C1949F0BE86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55369-4BA6-9847-9854-C251E2F29EB9}" type="datetime1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3AFB8-7E89-C04A-B3E7-03E3FC91D5AF}" type="datetime1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322B3-13F2-234E-8A2A-C8758BB518C4}" type="datetime1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505F4-EA83-7F4E-989F-3AD62EF27E00}" type="datetime1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3A897-5119-0140-B3C8-0B96F4DC2E86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5B1A-1E3C-AE4B-BF5D-6A5CD8B58449}" type="datetime1">
              <a:rPr lang="en-US" smtClean="0"/>
              <a:t>11/10/14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4D6A5-5364-4148-A1C5-695A4D6D700D}" type="datetime1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B0CF63F-D420-7D43-8E99-1BB41533B96F}" type="datetime1">
              <a:rPr lang="en-US" smtClean="0"/>
              <a:t>11/10/14</a:t>
            </a:fld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3.w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3.w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3.w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" TargetMode="External"/><Relationship Id="rId4" Type="http://schemas.openxmlformats.org/officeDocument/2006/relationships/hyperlink" Target="http://www.rfc-edito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9.png"/><Relationship Id="rId7" Type="http://schemas.openxmlformats.org/officeDocument/2006/relationships/image" Target="../media/image3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Distributed System Design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CS162 – Operating Systems and Systems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</a:rPr>
              <a:t>http://cs162.eecs.berkeley.edu/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31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Nov 10, 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5638800"/>
            <a:ext cx="2362200" cy="1200329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Read: end-2-end</a:t>
            </a:r>
            <a:endParaRPr lang="en-US" dirty="0" smtClean="0"/>
          </a:p>
          <a:p>
            <a:r>
              <a:rPr lang="en-US" dirty="0" smtClean="0"/>
              <a:t>HW 5: Due 11/12</a:t>
            </a:r>
          </a:p>
          <a:p>
            <a:r>
              <a:rPr lang="en-US" dirty="0" smtClean="0"/>
              <a:t>Mid 2: 11/14</a:t>
            </a:r>
          </a:p>
          <a:p>
            <a:r>
              <a:rPr lang="en-US" dirty="0" err="1" smtClean="0"/>
              <a:t>Proj</a:t>
            </a:r>
            <a:r>
              <a:rPr lang="en-US" dirty="0" smtClean="0"/>
              <a:t> 3: due 12/8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/>
          <a:lstStyle/>
          <a:p>
            <a:pPr eaLnBrk="1" hangingPunct="1"/>
            <a:r>
              <a:rPr lang="en-US" sz="3000">
                <a:latin typeface="Helvetica" charset="0"/>
                <a:ea typeface="MS PGothic" charset="0"/>
              </a:rPr>
              <a:t>Examples of Protocols in Human Interactions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229600" cy="5257800"/>
          </a:xfrm>
        </p:spPr>
        <p:txBody>
          <a:bodyPr/>
          <a:lstStyle/>
          <a:p>
            <a:pPr marL="533400" indent="-533400" eaLnBrk="1" hangingPunct="1"/>
            <a:r>
              <a:rPr lang="en-US" dirty="0">
                <a:latin typeface="Helvetica" charset="0"/>
                <a:ea typeface="MS PGothic" charset="0"/>
              </a:rPr>
              <a:t>Telephone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(Pick up / open up the phone)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Listen for a dial tone / see that you have service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Dial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Should hear ringing …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>
                <a:latin typeface="Helvetica" charset="0"/>
                <a:ea typeface="MS PGothic" charset="0"/>
              </a:rPr>
              <a:t>    					</a:t>
            </a:r>
            <a:r>
              <a:rPr lang="en-US" sz="2000" dirty="0" err="1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: 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Hello?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”</a:t>
            </a:r>
            <a:endParaRPr lang="en-US" altLang="ja-JP" sz="20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Caller: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Hi, it’s John….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</a:rPr>
              <a:t/>
            </a:r>
            <a:br>
              <a:rPr lang="en-US" altLang="ja-JP" sz="2000" dirty="0">
                <a:latin typeface="Helvetica" charset="0"/>
                <a:ea typeface="MS PGothic" charset="0"/>
              </a:rPr>
            </a:br>
            <a:r>
              <a:rPr lang="en-US" altLang="ja-JP" sz="2000" dirty="0">
                <a:latin typeface="Helvetica" charset="0"/>
                <a:ea typeface="MS PGothic" charset="0"/>
              </a:rPr>
              <a:t>Or: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Hi, it’s me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</a:rPr>
              <a:t>  (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 what’s </a:t>
            </a:r>
            <a:r>
              <a:rPr lang="en-US" altLang="ja-JP" sz="2000" i="1" dirty="0">
                <a:latin typeface="Helvetica" charset="0"/>
                <a:ea typeface="MS PGothic" charset="0"/>
                <a:sym typeface="Symbol" charset="0"/>
              </a:rPr>
              <a:t>that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 about?)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Caller: </a:t>
            </a:r>
            <a:r>
              <a:rPr lang="ja-JP" altLang="en-US" sz="2000" dirty="0">
                <a:latin typeface="Helvetica" charset="0"/>
                <a:ea typeface="MS PGothic" charset="0"/>
                <a:sym typeface="Symbol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Hey, do you think … blah blah blah …</a:t>
            </a:r>
            <a:r>
              <a:rPr lang="ja-JP" altLang="en-US" sz="2000" dirty="0">
                <a:latin typeface="Helvetica" charset="0"/>
                <a:ea typeface="MS PGothic" charset="0"/>
                <a:sym typeface="Symbol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altLang="ja-JP" sz="2000" b="1" dirty="0" smtClean="0">
                <a:latin typeface="Helvetica" charset="0"/>
                <a:ea typeface="MS PGothic" charset="0"/>
                <a:sym typeface="Symbol" charset="0"/>
              </a:rPr>
              <a:t>pause</a:t>
            </a:r>
          </a:p>
          <a:p>
            <a:pPr marL="457200" lvl="1" indent="0" eaLnBrk="1" hangingPunct="1">
              <a:buNone/>
            </a:pPr>
            <a:endParaRPr lang="en-US" altLang="ja-JP" sz="2000" dirty="0">
              <a:latin typeface="Helvetica" charset="0"/>
              <a:ea typeface="MS PGothic" charset="0"/>
              <a:sym typeface="Symbol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>
                <a:latin typeface="Helvetica" charset="0"/>
                <a:ea typeface="MS PGothic" charset="0"/>
                <a:sym typeface="Symbol" charset="0"/>
              </a:rPr>
              <a:t> 		</a:t>
            </a:r>
            <a:r>
              <a:rPr lang="en-US" sz="2000" dirty="0" err="1" smtClean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: </a:t>
            </a:r>
            <a:r>
              <a:rPr lang="ja-JP" altLang="en-US" sz="2000" dirty="0" smtClean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“</a:t>
            </a:r>
            <a:r>
              <a:rPr lang="en-US" altLang="ja-JP" sz="2000" dirty="0" smtClean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Yeah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, blah blah blah …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”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pause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Caller: Bye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>
                <a:latin typeface="Helvetica" charset="0"/>
                <a:ea typeface="MS PGothic" charset="0"/>
                <a:sym typeface="Symbol" charset="0"/>
              </a:rPr>
              <a:t> 					</a:t>
            </a:r>
            <a:r>
              <a:rPr lang="en-US" sz="2000" dirty="0" err="1" smtClean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: Bye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Hang up</a:t>
            </a:r>
            <a:endParaRPr lang="en-US" sz="2000" dirty="0">
              <a:latin typeface="Helvetica" charset="0"/>
              <a:ea typeface="MS P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038600" y="2819400"/>
            <a:ext cx="1524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114800" y="3276600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447800" y="4419600"/>
            <a:ext cx="1524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524000" y="4876800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971800" y="5181600"/>
            <a:ext cx="1524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3048000" y="5638800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4116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000" dirty="0" smtClean="0">
                <a:latin typeface="Helvetica" charset="0"/>
                <a:ea typeface="MS PGothic" charset="0"/>
              </a:rPr>
              <a:t>Protocols </a:t>
            </a:r>
            <a:r>
              <a:rPr lang="en-US" sz="3000" dirty="0">
                <a:latin typeface="Helvetica" charset="0"/>
                <a:ea typeface="MS PGothic" charset="0"/>
              </a:rPr>
              <a:t>in Human Interactions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Asking a question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Raise your </a:t>
            </a:r>
            <a:r>
              <a:rPr lang="en-US" dirty="0" smtClean="0">
                <a:latin typeface="Helvetica" charset="0"/>
                <a:ea typeface="ＭＳ Ｐゴシック" charset="0"/>
              </a:rPr>
              <a:t>hand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Wait to be called </a:t>
            </a:r>
            <a:r>
              <a:rPr lang="en-US" dirty="0" smtClean="0">
                <a:latin typeface="Helvetica" charset="0"/>
                <a:ea typeface="ＭＳ Ｐゴシック" charset="0"/>
              </a:rPr>
              <a:t>on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914400" lvl="1" indent="-457200" eaLnBrk="1" hangingPunct="1">
              <a:buFontTx/>
              <a:buAutoNum type="arabicPeriod"/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Or: wait for speaker to </a:t>
            </a:r>
            <a:r>
              <a:rPr lang="en-US" b="1" dirty="0">
                <a:latin typeface="Helvetica" charset="0"/>
                <a:ea typeface="ＭＳ Ｐゴシック" charset="0"/>
              </a:rPr>
              <a:t>pause</a:t>
            </a:r>
            <a:r>
              <a:rPr lang="en-US" dirty="0">
                <a:latin typeface="Helvetica" charset="0"/>
                <a:ea typeface="ＭＳ Ｐゴシック" charset="0"/>
              </a:rPr>
              <a:t> and vocalize</a:t>
            </a:r>
          </a:p>
        </p:txBody>
      </p:sp>
    </p:spTree>
    <p:extLst>
      <p:ext uri="{BB962C8B-B14F-4D97-AF65-F5344CB8AC3E}">
        <p14:creationId xmlns:p14="http://schemas.microsoft.com/office/powerpoint/2010/main" val="156839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End System: Computer on the </a:t>
            </a:r>
            <a:r>
              <a:rPr lang="ja-JP" altLang="en-US">
                <a:latin typeface="Helvetica" charset="0"/>
                <a:ea typeface="MS PGothic" charset="0"/>
              </a:rPr>
              <a:t>‘</a:t>
            </a:r>
            <a:r>
              <a:rPr lang="en-US" altLang="ja-JP">
                <a:latin typeface="Helvetica" charset="0"/>
                <a:ea typeface="MS PGothic" charset="0"/>
              </a:rPr>
              <a:t>Net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1250307" name="Cloud"/>
          <p:cNvSpPr>
            <a:spLocks noChangeAspect="1" noEditPoints="1" noChangeArrowheads="1"/>
          </p:cNvSpPr>
          <p:nvPr/>
        </p:nvSpPr>
        <p:spPr bwMode="auto">
          <a:xfrm>
            <a:off x="2498725" y="2430463"/>
            <a:ext cx="3868738" cy="2592387"/>
          </a:xfrm>
          <a:custGeom>
            <a:avLst/>
            <a:gdLst>
              <a:gd name="T0" fmla="*/ 2149299 w 21600"/>
              <a:gd name="T1" fmla="*/ 155566503 h 21600"/>
              <a:gd name="T2" fmla="*/ 346461429 w 21600"/>
              <a:gd name="T3" fmla="*/ 310801637 h 21600"/>
              <a:gd name="T4" fmla="*/ 692345412 w 21600"/>
              <a:gd name="T5" fmla="*/ 155566503 h 21600"/>
              <a:gd name="T6" fmla="*/ 346461429 w 21600"/>
              <a:gd name="T7" fmla="*/ 1778929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2707" name="Picture 4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4511675"/>
            <a:ext cx="2497138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5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508125"/>
            <a:ext cx="186848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Line 6"/>
          <p:cNvSpPr>
            <a:spLocks noChangeShapeType="1"/>
          </p:cNvSpPr>
          <p:nvPr/>
        </p:nvSpPr>
        <p:spPr bwMode="auto">
          <a:xfrm flipV="1">
            <a:off x="1652588" y="4733925"/>
            <a:ext cx="1498600" cy="654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7"/>
          <p:cNvSpPr>
            <a:spLocks noChangeShapeType="1"/>
          </p:cNvSpPr>
          <p:nvPr/>
        </p:nvSpPr>
        <p:spPr bwMode="auto">
          <a:xfrm>
            <a:off x="2536825" y="2430463"/>
            <a:ext cx="614363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8"/>
          <p:cNvSpPr>
            <a:spLocks noChangeShapeType="1"/>
          </p:cNvSpPr>
          <p:nvPr/>
        </p:nvSpPr>
        <p:spPr bwMode="auto">
          <a:xfrm flipH="1" flipV="1">
            <a:off x="5954713" y="2774950"/>
            <a:ext cx="1497012" cy="77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9"/>
          <p:cNvSpPr>
            <a:spLocks noChangeShapeType="1"/>
          </p:cNvSpPr>
          <p:nvPr/>
        </p:nvSpPr>
        <p:spPr bwMode="auto">
          <a:xfrm flipH="1" flipV="1">
            <a:off x="5762625" y="4540250"/>
            <a:ext cx="73025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Text Box 10"/>
          <p:cNvSpPr txBox="1">
            <a:spLocks noChangeArrowheads="1"/>
          </p:cNvSpPr>
          <p:nvPr/>
        </p:nvSpPr>
        <p:spPr bwMode="auto">
          <a:xfrm>
            <a:off x="3208338" y="3333750"/>
            <a:ext cx="2135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3200">
                <a:latin typeface="Courier New" charset="0"/>
              </a:rPr>
              <a:t>Internet</a:t>
            </a:r>
          </a:p>
        </p:txBody>
      </p:sp>
      <p:pic>
        <p:nvPicPr>
          <p:cNvPr id="72714" name="Picture 11" descr="MCj0396912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1597025"/>
            <a:ext cx="1738313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5" name="Text Box 13"/>
          <p:cNvSpPr txBox="1">
            <a:spLocks noChangeArrowheads="1"/>
          </p:cNvSpPr>
          <p:nvPr/>
        </p:nvSpPr>
        <p:spPr bwMode="auto">
          <a:xfrm>
            <a:off x="2028825" y="5943600"/>
            <a:ext cx="509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urier New" charset="0"/>
              </a:rPr>
              <a:t>Also known as a </a:t>
            </a:r>
            <a:r>
              <a:rPr lang="ja-JP" altLang="en-US" sz="2800">
                <a:solidFill>
                  <a:srgbClr val="CC0000"/>
                </a:solidFill>
                <a:latin typeface="Courier New" charset="0"/>
              </a:rPr>
              <a:t>“</a:t>
            </a:r>
            <a:r>
              <a:rPr lang="en-US" altLang="ja-JP" sz="2800">
                <a:solidFill>
                  <a:srgbClr val="CC0000"/>
                </a:solidFill>
                <a:latin typeface="Courier New" charset="0"/>
              </a:rPr>
              <a:t>host</a:t>
            </a:r>
            <a:r>
              <a:rPr lang="ja-JP" altLang="en-US" sz="2800">
                <a:solidFill>
                  <a:srgbClr val="CC0000"/>
                </a:solidFill>
                <a:latin typeface="Courier New" charset="0"/>
              </a:rPr>
              <a:t>”</a:t>
            </a:r>
            <a:r>
              <a:rPr lang="en-US" altLang="ja-JP" sz="2800">
                <a:solidFill>
                  <a:srgbClr val="CC0000"/>
                </a:solidFill>
                <a:latin typeface="Courier New" charset="0"/>
              </a:rPr>
              <a:t>…</a:t>
            </a:r>
            <a:endParaRPr lang="en-US" sz="280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72716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3716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70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name?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0AD50-64C2-5C43-AB35-8C1949F0BE86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7086600" cy="531495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06305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0AD50-64C2-5C43-AB35-8C1949F0BE86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705600" cy="50292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8500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Clients and Servers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40188" cy="16224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Client program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Running on end host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Requests service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E.g., Web browser</a:t>
            </a:r>
          </a:p>
          <a:p>
            <a:pPr>
              <a:buFont typeface="Wingdings" charset="0"/>
              <a:buNone/>
            </a:pPr>
            <a:endParaRPr lang="en-US" sz="2000">
              <a:latin typeface="Helvetica" charset="0"/>
              <a:ea typeface="MS PGothic" charset="0"/>
            </a:endParaRPr>
          </a:p>
        </p:txBody>
      </p:sp>
      <p:pic>
        <p:nvPicPr>
          <p:cNvPr id="74755" name="Picture 5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592513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6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3868738"/>
            <a:ext cx="2497137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4407" name="Freeform 7"/>
          <p:cNvSpPr>
            <a:spLocks/>
          </p:cNvSpPr>
          <p:nvPr/>
        </p:nvSpPr>
        <p:spPr bwMode="auto">
          <a:xfrm>
            <a:off x="2652713" y="3394075"/>
            <a:ext cx="3571875" cy="774700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4409" name="Text Box 9"/>
          <p:cNvSpPr txBox="1">
            <a:spLocks noChangeArrowheads="1"/>
          </p:cNvSpPr>
          <p:nvPr/>
        </p:nvSpPr>
        <p:spPr bwMode="auto">
          <a:xfrm>
            <a:off x="2962275" y="2849563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>
                <a:latin typeface="Courier New" charset="0"/>
              </a:rPr>
              <a:t>GET /index.html</a:t>
            </a:r>
          </a:p>
        </p:txBody>
      </p:sp>
      <p:sp>
        <p:nvSpPr>
          <p:cNvPr id="74759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7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7" grpId="0" animBg="1"/>
      <p:bldP spid="12544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Clients and Servers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40188" cy="16224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Client program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Running on end host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Requests service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E.g., Web browser</a:t>
            </a:r>
          </a:p>
          <a:p>
            <a:pPr>
              <a:buFont typeface="Wingdings" charset="0"/>
              <a:buNone/>
            </a:pPr>
            <a:endParaRPr lang="en-US" sz="2000">
              <a:latin typeface="Helvetica" charset="0"/>
              <a:ea typeface="MS PGothic" charset="0"/>
            </a:endParaRP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066800"/>
            <a:ext cx="4040187" cy="1716088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Server program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Running on end host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Provides service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E.g., Web server</a:t>
            </a:r>
          </a:p>
        </p:txBody>
      </p:sp>
      <p:pic>
        <p:nvPicPr>
          <p:cNvPr id="76804" name="Picture 5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592513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6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3868738"/>
            <a:ext cx="2497137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4407" name="Freeform 7"/>
          <p:cNvSpPr>
            <a:spLocks/>
          </p:cNvSpPr>
          <p:nvPr/>
        </p:nvSpPr>
        <p:spPr bwMode="auto">
          <a:xfrm>
            <a:off x="2652713" y="3394075"/>
            <a:ext cx="3571875" cy="774700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4408" name="Freeform 8"/>
          <p:cNvSpPr>
            <a:spLocks/>
          </p:cNvSpPr>
          <p:nvPr/>
        </p:nvSpPr>
        <p:spPr bwMode="auto">
          <a:xfrm flipH="1" flipV="1">
            <a:off x="2652713" y="5051425"/>
            <a:ext cx="3571875" cy="774700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4409" name="Text Box 9"/>
          <p:cNvSpPr txBox="1">
            <a:spLocks noChangeArrowheads="1"/>
          </p:cNvSpPr>
          <p:nvPr/>
        </p:nvSpPr>
        <p:spPr bwMode="auto">
          <a:xfrm>
            <a:off x="2962275" y="2849563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>
                <a:latin typeface="Courier New" charset="0"/>
              </a:rPr>
              <a:t>GET /index.html</a:t>
            </a:r>
          </a:p>
        </p:txBody>
      </p:sp>
      <p:sp>
        <p:nvSpPr>
          <p:cNvPr id="1254410" name="Text Box 10"/>
          <p:cNvSpPr txBox="1">
            <a:spLocks noChangeArrowheads="1"/>
          </p:cNvSpPr>
          <p:nvPr/>
        </p:nvSpPr>
        <p:spPr bwMode="auto">
          <a:xfrm>
            <a:off x="2100263" y="5851525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ja-JP" altLang="en-US">
                <a:latin typeface="Courier New" charset="0"/>
              </a:rPr>
              <a:t>“</a:t>
            </a:r>
            <a:r>
              <a:rPr lang="en-US" altLang="ja-JP">
                <a:latin typeface="Courier New" charset="0"/>
              </a:rPr>
              <a:t>Site under construction</a:t>
            </a:r>
            <a:r>
              <a:rPr lang="ja-JP" altLang="en-US">
                <a:latin typeface="Courier New" charset="0"/>
              </a:rPr>
              <a:t>”</a:t>
            </a: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1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7" grpId="0" animBg="1"/>
      <p:bldP spid="1254408" grpId="0" animBg="1"/>
      <p:bldP spid="1254409" grpId="0"/>
      <p:bldP spid="12544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Client-Server Communication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40188" cy="4411663"/>
          </a:xfrm>
        </p:spPr>
        <p:txBody>
          <a:bodyPr/>
          <a:lstStyle/>
          <a:p>
            <a:r>
              <a:rPr lang="en-US" sz="2400">
                <a:latin typeface="Helvetica" charset="0"/>
                <a:ea typeface="MS PGothic" charset="0"/>
              </a:rPr>
              <a:t>Client </a:t>
            </a:r>
            <a:r>
              <a:rPr lang="ja-JP" alt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 sz="2400">
                <a:latin typeface="Helvetica" charset="0"/>
                <a:ea typeface="MS PGothic" charset="0"/>
              </a:rPr>
              <a:t>sometimes on</a:t>
            </a:r>
            <a:r>
              <a:rPr lang="ja-JP" altLang="en-US" sz="2400">
                <a:latin typeface="Helvetica" charset="0"/>
                <a:ea typeface="MS PGothic" charset="0"/>
              </a:rPr>
              <a:t>”</a:t>
            </a:r>
            <a:endParaRPr lang="en-US" altLang="ja-JP" sz="2400">
              <a:latin typeface="Helvetica" charset="0"/>
              <a:ea typeface="MS PGothic" charset="0"/>
            </a:endParaRPr>
          </a:p>
          <a:p>
            <a:pPr marL="742950" lvl="1" indent="-285750"/>
            <a:r>
              <a:rPr lang="en-US" sz="2000">
                <a:latin typeface="Helvetica" charset="0"/>
                <a:ea typeface="MS PGothic" charset="0"/>
              </a:rPr>
              <a:t>Initiates a request to the server when interested</a:t>
            </a:r>
          </a:p>
          <a:p>
            <a:pPr marL="742950" lvl="1" indent="-285750"/>
            <a:r>
              <a:rPr lang="en-US" sz="2000">
                <a:latin typeface="Helvetica" charset="0"/>
                <a:ea typeface="MS PGothic" charset="0"/>
              </a:rPr>
              <a:t>E.g., Web browser on your laptop or cell phone</a:t>
            </a:r>
          </a:p>
          <a:p>
            <a:pPr marL="742950" lvl="1" indent="-285750"/>
            <a:r>
              <a:rPr lang="en-US" sz="2000">
                <a:latin typeface="Helvetica" charset="0"/>
                <a:ea typeface="MS PGothic" charset="0"/>
              </a:rPr>
              <a:t>Doesn’</a:t>
            </a:r>
            <a:r>
              <a:rPr lang="en-US" altLang="ja-JP" sz="2000">
                <a:latin typeface="Helvetica" charset="0"/>
                <a:ea typeface="MS PGothic" charset="0"/>
              </a:rPr>
              <a:t>t communicate directly with other clients</a:t>
            </a:r>
          </a:p>
          <a:p>
            <a:pPr marL="742950" lvl="1" indent="-285750"/>
            <a:r>
              <a:rPr lang="en-US" sz="2000">
                <a:latin typeface="Helvetica" charset="0"/>
                <a:ea typeface="MS PGothic" charset="0"/>
              </a:rPr>
              <a:t>Needs to know the server’</a:t>
            </a:r>
            <a:r>
              <a:rPr lang="en-US" altLang="ja-JP" sz="2000">
                <a:latin typeface="Helvetica" charset="0"/>
                <a:ea typeface="MS PGothic" charset="0"/>
              </a:rPr>
              <a:t>s address</a:t>
            </a:r>
            <a:endParaRPr lang="en-US" sz="2000">
              <a:latin typeface="Helvetica" charset="0"/>
              <a:ea typeface="MS PGothic" charset="0"/>
            </a:endParaRPr>
          </a:p>
        </p:txBody>
      </p:sp>
      <p:sp>
        <p:nvSpPr>
          <p:cNvPr id="12564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295400"/>
            <a:ext cx="4040187" cy="4411663"/>
          </a:xfrm>
        </p:spPr>
        <p:txBody>
          <a:bodyPr/>
          <a:lstStyle/>
          <a:p>
            <a:r>
              <a:rPr lang="en-US" sz="2400">
                <a:latin typeface="Helvetica" charset="0"/>
                <a:ea typeface="MS PGothic" charset="0"/>
              </a:rPr>
              <a:t>Server is </a:t>
            </a:r>
            <a:r>
              <a:rPr lang="ja-JP" alt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 sz="2400">
                <a:latin typeface="Helvetica" charset="0"/>
                <a:ea typeface="MS PGothic" charset="0"/>
              </a:rPr>
              <a:t>always on</a:t>
            </a:r>
            <a:r>
              <a:rPr lang="ja-JP" altLang="en-US" sz="2400">
                <a:latin typeface="Helvetica" charset="0"/>
                <a:ea typeface="MS PGothic" charset="0"/>
              </a:rPr>
              <a:t>”</a:t>
            </a:r>
            <a:endParaRPr lang="en-US" altLang="ja-JP" sz="2400">
              <a:latin typeface="Helvetica" charset="0"/>
              <a:ea typeface="MS PGothic" charset="0"/>
            </a:endParaRPr>
          </a:p>
          <a:p>
            <a:pPr marL="742950" lvl="1" indent="-285750"/>
            <a:r>
              <a:rPr lang="en-US" sz="2000">
                <a:latin typeface="Helvetica" charset="0"/>
                <a:ea typeface="MS PGothic" charset="0"/>
              </a:rPr>
              <a:t>Services requests from many client hosts</a:t>
            </a:r>
          </a:p>
          <a:p>
            <a:pPr marL="742950" lvl="1" indent="-285750"/>
            <a:r>
              <a:rPr lang="en-US" sz="2000">
                <a:latin typeface="Helvetica" charset="0"/>
                <a:ea typeface="MS PGothic" charset="0"/>
              </a:rPr>
              <a:t>E.g., Web server for the </a:t>
            </a:r>
            <a:r>
              <a:rPr lang="en-US" sz="2000" i="1">
                <a:latin typeface="Helvetica" charset="0"/>
                <a:ea typeface="MS PGothic" charset="0"/>
              </a:rPr>
              <a:t>www.cnn.com</a:t>
            </a:r>
            <a:r>
              <a:rPr lang="en-US" sz="2000">
                <a:latin typeface="Helvetica" charset="0"/>
                <a:ea typeface="MS PGothic" charset="0"/>
              </a:rPr>
              <a:t> Web site</a:t>
            </a:r>
          </a:p>
          <a:p>
            <a:pPr marL="742950" lvl="1" indent="-285750"/>
            <a:r>
              <a:rPr lang="en-US" sz="2000">
                <a:latin typeface="Helvetica" charset="0"/>
                <a:ea typeface="MS PGothic" charset="0"/>
              </a:rPr>
              <a:t>Doesn’</a:t>
            </a:r>
            <a:r>
              <a:rPr lang="en-US" altLang="ja-JP" sz="2000">
                <a:latin typeface="Helvetica" charset="0"/>
                <a:ea typeface="MS PGothic" charset="0"/>
              </a:rPr>
              <a:t>t initiate contact with the clients</a:t>
            </a:r>
          </a:p>
          <a:p>
            <a:pPr marL="742950" lvl="1" indent="-285750"/>
            <a:r>
              <a:rPr lang="en-US" sz="2000">
                <a:latin typeface="Helvetica" charset="0"/>
                <a:ea typeface="MS PGothic" charset="0"/>
              </a:rPr>
              <a:t>Needs a fixed, well-known address</a:t>
            </a:r>
          </a:p>
          <a:p>
            <a:endParaRPr lang="en-US" sz="2400">
              <a:latin typeface="Helvetica" charset="0"/>
              <a:ea typeface="MS PGothic" charset="0"/>
            </a:endParaRPr>
          </a:p>
        </p:txBody>
      </p:sp>
      <p:pic>
        <p:nvPicPr>
          <p:cNvPr id="78852" name="Picture 5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4451350"/>
            <a:ext cx="16002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6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4711700"/>
            <a:ext cx="2138363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Freeform 7"/>
          <p:cNvSpPr>
            <a:spLocks/>
          </p:cNvSpPr>
          <p:nvPr/>
        </p:nvSpPr>
        <p:spPr bwMode="auto">
          <a:xfrm>
            <a:off x="3325813" y="4470400"/>
            <a:ext cx="3059112" cy="728663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Freeform 8"/>
          <p:cNvSpPr>
            <a:spLocks/>
          </p:cNvSpPr>
          <p:nvPr/>
        </p:nvSpPr>
        <p:spPr bwMode="auto">
          <a:xfrm flipH="1" flipV="1">
            <a:off x="3325813" y="5335588"/>
            <a:ext cx="3059112" cy="728662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Peer-to-Peer Communication</a:t>
            </a:r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1663"/>
          </a:xfrm>
        </p:spPr>
        <p:txBody>
          <a:bodyPr/>
          <a:lstStyle/>
          <a:p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No always-on server at the center of it all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Hosts can come and go, and change addresses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Hosts may have a different address each time</a:t>
            </a:r>
          </a:p>
          <a:p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Example: peer-to-peer file sharing (e.g., BitTorrent)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Any host can request files, send files, query to find where a file is located, respond to queries, and forward queries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Scalability by harnessing millions of peers</a:t>
            </a:r>
          </a:p>
          <a:p>
            <a:pPr marL="742950" lvl="1" indent="-285750"/>
            <a:r>
              <a:rPr lang="en-US">
                <a:latin typeface="Helvetica" charset="0"/>
                <a:ea typeface="MS PGothic" charset="0"/>
              </a:rPr>
              <a:t>Each peer acting as 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</a:rPr>
              <a:t>both a client and server</a:t>
            </a: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4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4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The Problem</a:t>
            </a:r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Many different applications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email, web, P2P, etc.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Many different network styles and technologies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Wireless vs. wired vs. optical, etc.</a:t>
            </a:r>
          </a:p>
          <a:p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How do we organize this mess?</a:t>
            </a:r>
          </a:p>
        </p:txBody>
      </p:sp>
    </p:spTree>
    <p:extLst>
      <p:ext uri="{BB962C8B-B14F-4D97-AF65-F5344CB8AC3E}">
        <p14:creationId xmlns:p14="http://schemas.microsoft.com/office/powerpoint/2010/main" val="385381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Greatest Artifact of Human Civilization …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5D327-B3E3-C142-831A-07D86CDDBF10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6773714" cy="54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ChangeArrowheads="1"/>
          </p:cNvSpPr>
          <p:nvPr/>
        </p:nvSpPr>
        <p:spPr bwMode="auto">
          <a:xfrm>
            <a:off x="4876800" y="205740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The Problem (cont’</a:t>
            </a:r>
            <a:r>
              <a:rPr lang="en-US" altLang="ja-JP">
                <a:latin typeface="Helvetica" charset="0"/>
                <a:ea typeface="MS PGothic" charset="0"/>
              </a:rPr>
              <a:t>d)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1260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4063" y="4292600"/>
            <a:ext cx="7710487" cy="140017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Re-implement every application for every technology?</a:t>
            </a:r>
          </a:p>
          <a:p>
            <a:r>
              <a:rPr lang="en-US">
                <a:latin typeface="Helvetica" charset="0"/>
                <a:ea typeface="MS PGothic" charset="0"/>
              </a:rPr>
              <a:t>No! But how does the Internet design avoid this?</a:t>
            </a:r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2819400" y="205740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4997" name="Rectangle 6"/>
          <p:cNvSpPr>
            <a:spLocks noChangeArrowheads="1"/>
          </p:cNvSpPr>
          <p:nvPr/>
        </p:nvSpPr>
        <p:spPr bwMode="auto">
          <a:xfrm>
            <a:off x="3962400" y="205740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4998" name="Text Box 7"/>
          <p:cNvSpPr txBox="1">
            <a:spLocks noChangeArrowheads="1"/>
          </p:cNvSpPr>
          <p:nvPr/>
        </p:nvSpPr>
        <p:spPr bwMode="auto">
          <a:xfrm>
            <a:off x="2808288" y="2133600"/>
            <a:ext cx="941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3962400" y="211772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4945063" y="2117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3600" y="3048000"/>
            <a:ext cx="1077913" cy="762000"/>
            <a:chOff x="3456" y="2400"/>
            <a:chExt cx="679" cy="291"/>
          </a:xfrm>
        </p:grpSpPr>
        <p:sp>
          <p:nvSpPr>
            <p:cNvPr id="85026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29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5027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4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Packet</a:t>
              </a:r>
            </a:p>
            <a:p>
              <a:r>
                <a:rPr lang="en-US" sz="2000">
                  <a:latin typeface="Helvetica" charset="0"/>
                </a:rPr>
                <a:t>Radio</a:t>
              </a:r>
            </a:p>
          </p:txBody>
        </p:sp>
      </p:grpSp>
      <p:sp>
        <p:nvSpPr>
          <p:cNvPr id="85002" name="Rectangle 13"/>
          <p:cNvSpPr>
            <a:spLocks noChangeArrowheads="1"/>
          </p:cNvSpPr>
          <p:nvPr/>
        </p:nvSpPr>
        <p:spPr bwMode="auto">
          <a:xfrm>
            <a:off x="3276600" y="3048000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5003" name="Text Box 14"/>
          <p:cNvSpPr txBox="1">
            <a:spLocks noChangeArrowheads="1"/>
          </p:cNvSpPr>
          <p:nvPr/>
        </p:nvSpPr>
        <p:spPr bwMode="auto">
          <a:xfrm>
            <a:off x="3336925" y="3059113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85004" name="Rectangle 15"/>
          <p:cNvSpPr>
            <a:spLocks noChangeArrowheads="1"/>
          </p:cNvSpPr>
          <p:nvPr/>
        </p:nvSpPr>
        <p:spPr bwMode="auto">
          <a:xfrm>
            <a:off x="4724400" y="30480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5005" name="Text Box 16"/>
          <p:cNvSpPr txBox="1">
            <a:spLocks noChangeArrowheads="1"/>
          </p:cNvSpPr>
          <p:nvPr/>
        </p:nvSpPr>
        <p:spPr bwMode="auto">
          <a:xfrm>
            <a:off x="4784725" y="3059113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85006" name="Line 17"/>
          <p:cNvSpPr>
            <a:spLocks noChangeShapeType="1"/>
          </p:cNvSpPr>
          <p:nvPr/>
        </p:nvSpPr>
        <p:spPr bwMode="auto">
          <a:xfrm>
            <a:off x="2438400" y="28194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Text Box 18"/>
          <p:cNvSpPr txBox="1">
            <a:spLocks noChangeArrowheads="1"/>
          </p:cNvSpPr>
          <p:nvPr/>
        </p:nvSpPr>
        <p:spPr bwMode="auto">
          <a:xfrm>
            <a:off x="871538" y="214471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Application</a:t>
            </a:r>
          </a:p>
        </p:txBody>
      </p:sp>
      <p:sp>
        <p:nvSpPr>
          <p:cNvPr id="85008" name="Text Box 19"/>
          <p:cNvSpPr txBox="1">
            <a:spLocks noChangeArrowheads="1"/>
          </p:cNvSpPr>
          <p:nvPr/>
        </p:nvSpPr>
        <p:spPr bwMode="auto">
          <a:xfrm>
            <a:off x="898525" y="3124200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Transmission</a:t>
            </a:r>
          </a:p>
          <a:p>
            <a:r>
              <a:rPr lang="en-US" sz="2000">
                <a:latin typeface="Helvetica" charset="0"/>
              </a:rPr>
              <a:t>Media</a:t>
            </a:r>
          </a:p>
        </p:txBody>
      </p:sp>
      <p:cxnSp>
        <p:nvCxnSpPr>
          <p:cNvPr id="85009" name="AutoShape 20"/>
          <p:cNvCxnSpPr>
            <a:cxnSpLocks noChangeShapeType="1"/>
            <a:stCxn id="84998" idx="2"/>
            <a:endCxn id="85003" idx="0"/>
          </p:cNvCxnSpPr>
          <p:nvPr/>
        </p:nvCxnSpPr>
        <p:spPr bwMode="auto">
          <a:xfrm>
            <a:off x="3278188" y="2533650"/>
            <a:ext cx="608012" cy="5254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0" name="AutoShape 21"/>
          <p:cNvCxnSpPr>
            <a:cxnSpLocks noChangeShapeType="1"/>
            <a:stCxn id="84998" idx="2"/>
            <a:endCxn id="85004" idx="0"/>
          </p:cNvCxnSpPr>
          <p:nvPr/>
        </p:nvCxnSpPr>
        <p:spPr bwMode="auto">
          <a:xfrm>
            <a:off x="3278188" y="2533650"/>
            <a:ext cx="1941512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1" name="AutoShape 22"/>
          <p:cNvCxnSpPr>
            <a:cxnSpLocks noChangeShapeType="1"/>
            <a:stCxn id="84999" idx="2"/>
            <a:endCxn id="85002" idx="0"/>
          </p:cNvCxnSpPr>
          <p:nvPr/>
        </p:nvCxnSpPr>
        <p:spPr bwMode="auto">
          <a:xfrm flipH="1">
            <a:off x="3848100" y="2514600"/>
            <a:ext cx="468313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2" name="AutoShape 23"/>
          <p:cNvCxnSpPr>
            <a:cxnSpLocks noChangeShapeType="1"/>
            <a:stCxn id="84997" idx="2"/>
            <a:endCxn id="85004" idx="0"/>
          </p:cNvCxnSpPr>
          <p:nvPr/>
        </p:nvCxnSpPr>
        <p:spPr bwMode="auto">
          <a:xfrm>
            <a:off x="4305300" y="2524125"/>
            <a:ext cx="9144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3" name="AutoShape 24"/>
          <p:cNvCxnSpPr>
            <a:cxnSpLocks noChangeShapeType="1"/>
            <a:stCxn id="84993" idx="2"/>
            <a:endCxn id="85002" idx="0"/>
          </p:cNvCxnSpPr>
          <p:nvPr/>
        </p:nvCxnSpPr>
        <p:spPr bwMode="auto">
          <a:xfrm flipH="1">
            <a:off x="3848100" y="2524125"/>
            <a:ext cx="14478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4" name="AutoShape 25"/>
          <p:cNvCxnSpPr>
            <a:cxnSpLocks noChangeShapeType="1"/>
            <a:stCxn id="84993" idx="2"/>
            <a:endCxn id="85004" idx="0"/>
          </p:cNvCxnSpPr>
          <p:nvPr/>
        </p:nvCxnSpPr>
        <p:spPr bwMode="auto">
          <a:xfrm flipH="1">
            <a:off x="5219700" y="2524125"/>
            <a:ext cx="762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43600" y="2057400"/>
            <a:ext cx="847725" cy="461963"/>
            <a:chOff x="3456" y="1776"/>
            <a:chExt cx="534" cy="291"/>
          </a:xfrm>
        </p:grpSpPr>
        <p:sp>
          <p:nvSpPr>
            <p:cNvPr id="85024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21" cy="29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5025" name="Text Box 28"/>
            <p:cNvSpPr txBox="1">
              <a:spLocks noChangeArrowheads="1"/>
            </p:cNvSpPr>
            <p:nvPr/>
          </p:nvSpPr>
          <p:spPr bwMode="auto">
            <a:xfrm>
              <a:off x="3456" y="1814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76600" y="2524125"/>
            <a:ext cx="3200400" cy="514350"/>
            <a:chOff x="1776" y="2070"/>
            <a:chExt cx="2016" cy="324"/>
          </a:xfrm>
        </p:grpSpPr>
        <p:cxnSp>
          <p:nvCxnSpPr>
            <p:cNvPr id="85020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1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2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3" name="AutoShape 33"/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48100" y="2514600"/>
            <a:ext cx="2525713" cy="523875"/>
            <a:chOff x="2136" y="2064"/>
            <a:chExt cx="1591" cy="330"/>
          </a:xfrm>
        </p:grpSpPr>
        <p:cxnSp>
          <p:nvCxnSpPr>
            <p:cNvPr id="85018" name="AutoShape 35"/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9" name="AutoShape 36"/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6806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Solution: Intermediate Layers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15240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Introduce intermediate layers that provide </a:t>
            </a:r>
            <a:r>
              <a:rPr lang="en-US">
                <a:solidFill>
                  <a:srgbClr val="FF3300"/>
                </a:solidFill>
                <a:latin typeface="Helvetica" charset="0"/>
                <a:ea typeface="MS PGothic" charset="0"/>
              </a:rPr>
              <a:t>set of abstractions</a:t>
            </a:r>
            <a:r>
              <a:rPr lang="en-US">
                <a:latin typeface="Helvetica" charset="0"/>
                <a:ea typeface="MS PGothic" charset="0"/>
              </a:rPr>
              <a:t> for various network functionality &amp; technologies</a:t>
            </a:r>
          </a:p>
          <a:p>
            <a:pPr lvl="1"/>
            <a:r>
              <a:rPr lang="en-US" sz="2000">
                <a:latin typeface="Helvetica" charset="0"/>
                <a:ea typeface="MS PGothic" charset="0"/>
              </a:rPr>
              <a:t>A new app/media implemented only once</a:t>
            </a:r>
          </a:p>
          <a:p>
            <a:pPr lvl="1"/>
            <a:r>
              <a:rPr lang="en-US" sz="2000">
                <a:latin typeface="Helvetica" charset="0"/>
                <a:ea typeface="MS PGothic" charset="0"/>
              </a:rPr>
              <a:t>Variation on </a:t>
            </a:r>
            <a:r>
              <a:rPr lang="ja-JP" altLang="en-US" sz="2000">
                <a:latin typeface="Helvetica" charset="0"/>
                <a:ea typeface="MS PGothic" charset="0"/>
              </a:rPr>
              <a:t>“</a:t>
            </a:r>
            <a:r>
              <a:rPr lang="en-US" altLang="ja-JP" sz="2000">
                <a:latin typeface="Helvetica" charset="0"/>
                <a:ea typeface="MS PGothic" charset="0"/>
              </a:rPr>
              <a:t>add another level of indirection</a:t>
            </a:r>
            <a:r>
              <a:rPr lang="ja-JP" altLang="en-US" sz="2000">
                <a:latin typeface="Helvetica" charset="0"/>
                <a:ea typeface="MS PGothic" charset="0"/>
              </a:rPr>
              <a:t>”</a:t>
            </a:r>
            <a:endParaRPr lang="en-US" sz="2000">
              <a:latin typeface="Helvetica" charset="0"/>
              <a:ea typeface="MS PGothic" charset="0"/>
            </a:endParaRP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4800600" y="332105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2743200" y="332105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3886200" y="332105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2732088" y="3397250"/>
            <a:ext cx="941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3886200" y="338137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4868863" y="33813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67400" y="5089525"/>
            <a:ext cx="1077913" cy="1235075"/>
            <a:chOff x="3456" y="2400"/>
            <a:chExt cx="679" cy="453"/>
          </a:xfrm>
        </p:grpSpPr>
        <p:sp>
          <p:nvSpPr>
            <p:cNvPr id="87070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29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71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4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Packet</a:t>
              </a:r>
            </a:p>
            <a:p>
              <a:r>
                <a:rPr lang="en-US" sz="2000">
                  <a:latin typeface="Helvetica" charset="0"/>
                </a:rPr>
                <a:t>radio</a:t>
              </a:r>
            </a:p>
          </p:txBody>
        </p:sp>
      </p:grpSp>
      <p:sp>
        <p:nvSpPr>
          <p:cNvPr id="87050" name="Rectangle 13"/>
          <p:cNvSpPr>
            <a:spLocks noChangeArrowheads="1"/>
          </p:cNvSpPr>
          <p:nvPr/>
        </p:nvSpPr>
        <p:spPr bwMode="auto">
          <a:xfrm>
            <a:off x="3200400" y="5089525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1" name="Text Box 14"/>
          <p:cNvSpPr txBox="1">
            <a:spLocks noChangeArrowheads="1"/>
          </p:cNvSpPr>
          <p:nvPr/>
        </p:nvSpPr>
        <p:spPr bwMode="auto">
          <a:xfrm>
            <a:off x="3260725" y="5100638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87052" name="Rectangle 15"/>
          <p:cNvSpPr>
            <a:spLocks noChangeArrowheads="1"/>
          </p:cNvSpPr>
          <p:nvPr/>
        </p:nvSpPr>
        <p:spPr bwMode="auto">
          <a:xfrm>
            <a:off x="4648200" y="5089525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3" name="Text Box 16"/>
          <p:cNvSpPr txBox="1">
            <a:spLocks noChangeArrowheads="1"/>
          </p:cNvSpPr>
          <p:nvPr/>
        </p:nvSpPr>
        <p:spPr bwMode="auto">
          <a:xfrm>
            <a:off x="4708525" y="5100638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87054" name="Line 17"/>
          <p:cNvSpPr>
            <a:spLocks noChangeShapeType="1"/>
          </p:cNvSpPr>
          <p:nvPr/>
        </p:nvSpPr>
        <p:spPr bwMode="auto">
          <a:xfrm flipV="1">
            <a:off x="2514600" y="40989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Text Box 18"/>
          <p:cNvSpPr txBox="1">
            <a:spLocks noChangeArrowheads="1"/>
          </p:cNvSpPr>
          <p:nvPr/>
        </p:nvSpPr>
        <p:spPr bwMode="auto">
          <a:xfrm>
            <a:off x="795338" y="340836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Application</a:t>
            </a:r>
          </a:p>
        </p:txBody>
      </p:sp>
      <p:sp>
        <p:nvSpPr>
          <p:cNvPr id="87056" name="Text Box 19"/>
          <p:cNvSpPr txBox="1">
            <a:spLocks noChangeArrowheads="1"/>
          </p:cNvSpPr>
          <p:nvPr/>
        </p:nvSpPr>
        <p:spPr bwMode="auto">
          <a:xfrm>
            <a:off x="822325" y="5165725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Transmission</a:t>
            </a:r>
          </a:p>
          <a:p>
            <a:r>
              <a:rPr lang="en-US" sz="2000">
                <a:latin typeface="Helvetica" charset="0"/>
              </a:rPr>
              <a:t>Media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867400" y="3321050"/>
            <a:ext cx="847725" cy="461963"/>
            <a:chOff x="3456" y="1776"/>
            <a:chExt cx="534" cy="291"/>
          </a:xfrm>
        </p:grpSpPr>
        <p:sp>
          <p:nvSpPr>
            <p:cNvPr id="87068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1" cy="29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69" name="Text Box 22"/>
            <p:cNvSpPr txBox="1">
              <a:spLocks noChangeArrowheads="1"/>
            </p:cNvSpPr>
            <p:nvPr/>
          </p:nvSpPr>
          <p:spPr bwMode="auto">
            <a:xfrm>
              <a:off x="3456" y="1814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sp>
        <p:nvSpPr>
          <p:cNvPr id="87058" name="Rectangle 23"/>
          <p:cNvSpPr>
            <a:spLocks noChangeArrowheads="1"/>
          </p:cNvSpPr>
          <p:nvPr/>
        </p:nvSpPr>
        <p:spPr bwMode="auto">
          <a:xfrm>
            <a:off x="3886200" y="4343400"/>
            <a:ext cx="1447800" cy="228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9" name="Line 24"/>
          <p:cNvSpPr>
            <a:spLocks noChangeShapeType="1"/>
          </p:cNvSpPr>
          <p:nvPr/>
        </p:nvSpPr>
        <p:spPr bwMode="auto">
          <a:xfrm flipV="1">
            <a:off x="2514600" y="47847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Text Box 25"/>
          <p:cNvSpPr txBox="1">
            <a:spLocks noChangeArrowheads="1"/>
          </p:cNvSpPr>
          <p:nvPr/>
        </p:nvSpPr>
        <p:spPr bwMode="auto">
          <a:xfrm>
            <a:off x="838200" y="4114800"/>
            <a:ext cx="1765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Intermediate </a:t>
            </a:r>
          </a:p>
          <a:p>
            <a:r>
              <a:rPr lang="en-US" sz="2000">
                <a:latin typeface="Helvetica" charset="0"/>
              </a:rPr>
              <a:t>layers</a:t>
            </a:r>
          </a:p>
        </p:txBody>
      </p:sp>
      <p:cxnSp>
        <p:nvCxnSpPr>
          <p:cNvPr id="87061" name="AutoShape 26"/>
          <p:cNvCxnSpPr>
            <a:cxnSpLocks noChangeShapeType="1"/>
            <a:stCxn id="87044" idx="2"/>
            <a:endCxn id="87058" idx="0"/>
          </p:cNvCxnSpPr>
          <p:nvPr/>
        </p:nvCxnSpPr>
        <p:spPr bwMode="auto">
          <a:xfrm>
            <a:off x="3200400" y="3787775"/>
            <a:ext cx="14097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2" name="AutoShape 27"/>
          <p:cNvCxnSpPr>
            <a:cxnSpLocks noChangeShapeType="1"/>
            <a:stCxn id="87045" idx="2"/>
            <a:endCxn id="87058" idx="0"/>
          </p:cNvCxnSpPr>
          <p:nvPr/>
        </p:nvCxnSpPr>
        <p:spPr bwMode="auto">
          <a:xfrm>
            <a:off x="4229100" y="3787775"/>
            <a:ext cx="3810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AutoShape 28"/>
          <p:cNvCxnSpPr>
            <a:cxnSpLocks noChangeShapeType="1"/>
            <a:stCxn id="87043" idx="2"/>
            <a:endCxn id="87058" idx="0"/>
          </p:cNvCxnSpPr>
          <p:nvPr/>
        </p:nvCxnSpPr>
        <p:spPr bwMode="auto">
          <a:xfrm flipH="1">
            <a:off x="4610100" y="3787775"/>
            <a:ext cx="6096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4" name="AutoShape 29"/>
          <p:cNvCxnSpPr>
            <a:cxnSpLocks noChangeShapeType="1"/>
            <a:stCxn id="87058" idx="2"/>
            <a:endCxn id="87050" idx="0"/>
          </p:cNvCxnSpPr>
          <p:nvPr/>
        </p:nvCxnSpPr>
        <p:spPr bwMode="auto">
          <a:xfrm flipH="1">
            <a:off x="3771900" y="4584700"/>
            <a:ext cx="8382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5" name="AutoShape 30"/>
          <p:cNvCxnSpPr>
            <a:cxnSpLocks noChangeShapeType="1"/>
            <a:stCxn id="87058" idx="2"/>
            <a:endCxn id="87052" idx="0"/>
          </p:cNvCxnSpPr>
          <p:nvPr/>
        </p:nvCxnSpPr>
        <p:spPr bwMode="auto">
          <a:xfrm>
            <a:off x="4610100" y="4584700"/>
            <a:ext cx="5334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2623" name="AutoShape 31"/>
          <p:cNvCxnSpPr>
            <a:cxnSpLocks noChangeShapeType="1"/>
            <a:stCxn id="87068" idx="2"/>
            <a:endCxn id="87058" idx="0"/>
          </p:cNvCxnSpPr>
          <p:nvPr/>
        </p:nvCxnSpPr>
        <p:spPr bwMode="auto">
          <a:xfrm flipH="1">
            <a:off x="4610100" y="3783013"/>
            <a:ext cx="1681163" cy="5603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2624" name="AutoShape 32"/>
          <p:cNvCxnSpPr>
            <a:cxnSpLocks noChangeShapeType="1"/>
            <a:stCxn id="87058" idx="2"/>
            <a:endCxn id="87070" idx="0"/>
          </p:cNvCxnSpPr>
          <p:nvPr/>
        </p:nvCxnSpPr>
        <p:spPr bwMode="auto">
          <a:xfrm>
            <a:off x="4610100" y="4572000"/>
            <a:ext cx="1790700" cy="5175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892061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Software System Modularity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>
                <a:latin typeface="Helvetica" charset="0"/>
                <a:ea typeface="MS PGothic" charset="0"/>
              </a:rPr>
              <a:t>Partition system into modules &amp; abstractions:</a:t>
            </a: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MS PGothic" charset="0"/>
              </a:rPr>
              <a:t>Well-defined interfaces give flexibility</a:t>
            </a:r>
          </a:p>
          <a:p>
            <a:pPr lvl="1">
              <a:lnSpc>
                <a:spcPct val="100000"/>
              </a:lnSpc>
            </a:pPr>
            <a:r>
              <a:rPr lang="en-US" sz="2000" b="1" i="1">
                <a:latin typeface="Helvetica" charset="0"/>
                <a:ea typeface="MS PGothic" charset="0"/>
              </a:rPr>
              <a:t>Hides</a:t>
            </a:r>
            <a:r>
              <a:rPr lang="en-US" sz="2000">
                <a:latin typeface="Helvetica" charset="0"/>
                <a:ea typeface="MS PGothic" charset="0"/>
              </a:rPr>
              <a:t> implementation - thus, it can be freely changed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Extend functionality of system by adding new modules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MS PGothic" charset="0"/>
              </a:rPr>
              <a:t>E.g., libraries encapsulating set of functionality</a:t>
            </a: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MS PGothic" charset="0"/>
              </a:rPr>
              <a:t>E.g., programming language + compiler abstracts away not only how the particular CPU works …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… but also the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MS PGothic" charset="0"/>
              </a:rPr>
              <a:t>basic computational model </a:t>
            </a:r>
            <a:endParaRPr lang="en-US" sz="200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MS PGothic" charset="0"/>
              </a:rPr>
              <a:t>Well-defined interfaces hide information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Present high-level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MS PGothic" charset="0"/>
              </a:rPr>
              <a:t>abstractions</a:t>
            </a:r>
            <a:endParaRPr lang="en-US" sz="2000">
              <a:latin typeface="Helvetica" charset="0"/>
              <a:ea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sz="2000" b="1">
                <a:latin typeface="Helvetica" charset="0"/>
                <a:ea typeface="MS PGothic" charset="0"/>
              </a:rPr>
              <a:t>But can impair performance</a:t>
            </a:r>
            <a:endParaRPr lang="en-US" sz="200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7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Network System Modularity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411663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dirty="0">
                <a:latin typeface="Helvetica" charset="0"/>
                <a:ea typeface="MS PGothic" charset="0"/>
              </a:rPr>
              <a:t>Like software modularity, but: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Implementation distributed across many machines (routers and hosts)</a:t>
            </a:r>
          </a:p>
          <a:p>
            <a:pPr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Must decide: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How to break system into modules: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Layering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What functionality does each module implement: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End-to-End Principle: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don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t put it in the network if you can do it in the endpoints.</a:t>
            </a:r>
            <a:endParaRPr lang="en-US" altLang="ja-JP" b="1" dirty="0">
              <a:latin typeface="Helvetica" charset="0"/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b="1" dirty="0">
              <a:solidFill>
                <a:srgbClr val="FF0000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We will address these </a:t>
            </a:r>
            <a:r>
              <a:rPr lang="en-US" dirty="0" smtClean="0">
                <a:latin typeface="Helvetica" charset="0"/>
                <a:ea typeface="MS PGothic" charset="0"/>
              </a:rPr>
              <a:t>choices more in </a:t>
            </a:r>
            <a:r>
              <a:rPr lang="en-US" dirty="0">
                <a:latin typeface="Helvetica" charset="0"/>
                <a:ea typeface="MS PGothic" charset="0"/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37227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Layering: A Modular Approach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043363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Partition the system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Each layer 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</a:rPr>
              <a:t>solely</a:t>
            </a:r>
            <a:r>
              <a:rPr lang="en-US">
                <a:latin typeface="Helvetica" charset="0"/>
                <a:ea typeface="MS PGothic" charset="0"/>
              </a:rPr>
              <a:t> relies on services from layer below 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Each layer 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</a:rPr>
              <a:t>solely</a:t>
            </a:r>
            <a:r>
              <a:rPr lang="en-US">
                <a:latin typeface="Helvetica" charset="0"/>
                <a:ea typeface="MS PGothic" charset="0"/>
              </a:rPr>
              <a:t> exports services to layer above</a:t>
            </a:r>
          </a:p>
          <a:p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Interface between layers defines interaction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Hides implementation details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Layers can change without disturbing other layers</a:t>
            </a:r>
            <a:endParaRPr lang="en-US" sz="280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6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MS PGothic" charset="0"/>
              </a:rPr>
              <a:t>Protocol Standardization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>
                <a:latin typeface="Helvetica" charset="0"/>
                <a:ea typeface="MS PGothic" charset="0"/>
              </a:rPr>
              <a:t>Ensure communicating hosts speak the same protocol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Standardization to enable multiple implementations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Or, the same folks have to write all the software</a:t>
            </a:r>
          </a:p>
          <a:p>
            <a:pPr eaLnBrk="1" hangingPunct="1">
              <a:lnSpc>
                <a:spcPct val="100000"/>
              </a:lnSpc>
            </a:pPr>
            <a:r>
              <a:rPr lang="en-US">
                <a:latin typeface="Helvetica" charset="0"/>
                <a:ea typeface="MS PGothic" charset="0"/>
              </a:rPr>
              <a:t>Standardization: Internet Engineering Task Force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Based on working groups that focus on specific issues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Produces </a:t>
            </a:r>
            <a:r>
              <a:rPr lang="ja-JP" altLang="en-US" sz="2000">
                <a:latin typeface="Helvetica" charset="0"/>
                <a:ea typeface="MS PGothic" charset="0"/>
              </a:rPr>
              <a:t>“</a:t>
            </a:r>
            <a:r>
              <a:rPr lang="en-US" altLang="ja-JP" sz="2000">
                <a:latin typeface="Helvetica" charset="0"/>
                <a:ea typeface="MS PGothic" charset="0"/>
              </a:rPr>
              <a:t>Request For Comments</a:t>
            </a:r>
            <a:r>
              <a:rPr lang="ja-JP" altLang="en-US" sz="2000">
                <a:latin typeface="Helvetica" charset="0"/>
                <a:ea typeface="MS PGothic" charset="0"/>
              </a:rPr>
              <a:t>”</a:t>
            </a:r>
            <a:r>
              <a:rPr lang="en-US" altLang="ja-JP" sz="2000">
                <a:latin typeface="Helvetica" charset="0"/>
                <a:ea typeface="MS PGothic" charset="0"/>
              </a:rPr>
              <a:t> (RFCs)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1800">
                <a:latin typeface="Helvetica" charset="0"/>
                <a:ea typeface="MS PGothic" charset="0"/>
              </a:rPr>
              <a:t>Promoted to standards via rough consensus and running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IETF Web site is </a:t>
            </a:r>
            <a:r>
              <a:rPr lang="en-US" sz="2000" b="1" i="1">
                <a:latin typeface="Helvetica" charset="0"/>
                <a:ea typeface="MS PGothic" charset="0"/>
                <a:hlinkClick r:id="rId3"/>
              </a:rPr>
              <a:t>http://www.ietf.org/</a:t>
            </a:r>
            <a:r>
              <a:rPr lang="en-US" sz="2000" b="1" i="1">
                <a:latin typeface="Helvetica" charset="0"/>
                <a:ea typeface="MS PGothic" charset="0"/>
              </a:rPr>
              <a:t> </a:t>
            </a:r>
            <a:endParaRPr lang="en-US" sz="2000">
              <a:latin typeface="Helvetica" charset="0"/>
              <a:ea typeface="MS PGothic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RFCs archived at </a:t>
            </a:r>
            <a:r>
              <a:rPr lang="en-US" sz="2000" b="1" i="1">
                <a:latin typeface="Helvetica" charset="0"/>
                <a:ea typeface="MS PGothic" charset="0"/>
                <a:hlinkClick r:id="rId4"/>
              </a:rPr>
              <a:t>http://www.rfc-editor.org/</a:t>
            </a:r>
            <a:r>
              <a:rPr lang="en-US" sz="2000" b="1" i="1">
                <a:latin typeface="Helvetica" charset="0"/>
                <a:ea typeface="MS PGothic" charset="0"/>
              </a:rPr>
              <a:t> </a:t>
            </a:r>
            <a:endParaRPr lang="en-US" sz="2000">
              <a:latin typeface="Helvetica" charset="0"/>
              <a:ea typeface="MS PGothic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>
                <a:latin typeface="Helvetica" charset="0"/>
                <a:ea typeface="MS PGothic" charset="0"/>
              </a:rPr>
              <a:t>De facto standards: same folks writing the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>
                <a:latin typeface="Helvetica" charset="0"/>
                <a:ea typeface="MS PGothic" charset="0"/>
              </a:rPr>
              <a:t>P2P file sharing, Skype, &lt;your protocol here&gt;…</a:t>
            </a:r>
          </a:p>
        </p:txBody>
      </p:sp>
    </p:spTree>
    <p:extLst>
      <p:ext uri="{BB962C8B-B14F-4D97-AF65-F5344CB8AC3E}">
        <p14:creationId xmlns:p14="http://schemas.microsoft.com/office/powerpoint/2010/main" val="85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2: Friday 11/14 6-7:30 @ 1 Pimentel</a:t>
            </a:r>
          </a:p>
          <a:p>
            <a:pPr lvl="1"/>
            <a:r>
              <a:rPr lang="en-US" dirty="0" smtClean="0"/>
              <a:t>Bring one 2-sides 8.5 x 11</a:t>
            </a:r>
          </a:p>
          <a:p>
            <a:pPr lvl="1"/>
            <a:r>
              <a:rPr lang="en-US" dirty="0" smtClean="0"/>
              <a:t>Email cs162@eecs for conflicts</a:t>
            </a:r>
          </a:p>
          <a:p>
            <a:r>
              <a:rPr lang="en-US" dirty="0" smtClean="0"/>
              <a:t>Study guide answers releases</a:t>
            </a:r>
          </a:p>
          <a:p>
            <a:r>
              <a:rPr lang="en-US" dirty="0" smtClean="0"/>
              <a:t>Review session in Section this week</a:t>
            </a:r>
          </a:p>
          <a:p>
            <a:r>
              <a:rPr lang="en-US" dirty="0" smtClean="0"/>
              <a:t>Focused on Lectures 12-27</a:t>
            </a:r>
          </a:p>
          <a:p>
            <a:pPr lvl="1"/>
            <a:r>
              <a:rPr lang="en-US" dirty="0" smtClean="0"/>
              <a:t>But assumes earlier material</a:t>
            </a:r>
          </a:p>
          <a:p>
            <a:pPr lvl="1"/>
            <a:endParaRPr lang="en-US" dirty="0"/>
          </a:p>
          <a:p>
            <a:r>
              <a:rPr lang="en-US" dirty="0" smtClean="0"/>
              <a:t>Project 3: Key-Value Store in Java !!!</a:t>
            </a:r>
          </a:p>
          <a:p>
            <a:r>
              <a:rPr lang="en-US" dirty="0" smtClean="0"/>
              <a:t>Less readings ahead – lecture even more important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0AD50-64C2-5C43-AB35-8C1949F0BE86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3675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534400" cy="13716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MS PGothic" charset="0"/>
              </a:rPr>
              <a:t>Example: The Internet Protocol (IP): </a:t>
            </a:r>
            <a:r>
              <a:rPr lang="ja-JP" altLang="en-US" sz="3500" dirty="0">
                <a:latin typeface="Helvetica" charset="0"/>
                <a:ea typeface="MS PGothic" charset="0"/>
              </a:rPr>
              <a:t>“</a:t>
            </a:r>
            <a:r>
              <a:rPr lang="en-US" altLang="ja-JP" sz="3500" dirty="0">
                <a:latin typeface="Helvetica" charset="0"/>
                <a:ea typeface="MS PGothic" charset="0"/>
              </a:rPr>
              <a:t>Best-Effort</a:t>
            </a:r>
            <a:r>
              <a:rPr lang="ja-JP" altLang="en-US" sz="3500" dirty="0">
                <a:latin typeface="Helvetica" charset="0"/>
                <a:ea typeface="MS PGothic" charset="0"/>
              </a:rPr>
              <a:t>”</a:t>
            </a:r>
            <a:r>
              <a:rPr lang="en-US" altLang="ja-JP" sz="3500" dirty="0">
                <a:latin typeface="Helvetica" charset="0"/>
                <a:ea typeface="MS PGothic" charset="0"/>
              </a:rPr>
              <a:t> Packet Delivery</a:t>
            </a:r>
            <a:endParaRPr lang="en-US" sz="3500" dirty="0">
              <a:latin typeface="Helvetica" charset="0"/>
              <a:ea typeface="MS PGothic" charset="0"/>
            </a:endParaRP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7926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Helvetica" charset="0"/>
                <a:ea typeface="MS PGothic" charset="0"/>
              </a:rPr>
              <a:t>Datagram packet switching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MS PGothic" charset="0"/>
              </a:rPr>
              <a:t>Send data in packets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MS PGothic" charset="0"/>
              </a:rPr>
              <a:t>Header with source &amp; destination address</a:t>
            </a:r>
          </a:p>
          <a:p>
            <a:pPr eaLnBrk="1" hangingPunct="1"/>
            <a:r>
              <a:rPr lang="en-US" sz="2800" dirty="0">
                <a:latin typeface="Helvetica" charset="0"/>
                <a:ea typeface="MS PGothic" charset="0"/>
              </a:rPr>
              <a:t>Service it provides: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MS PGothic" charset="0"/>
              </a:rPr>
              <a:t>Packet arrives quickly (if it does)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MS PGothic" charset="0"/>
              </a:rPr>
              <a:t>Packets may be lost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MS PGothic" charset="0"/>
              </a:rPr>
              <a:t>Packets may be corrupted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MS PGothic" charset="0"/>
              </a:rPr>
              <a:t>Packets may be delivered out of order</a:t>
            </a:r>
          </a:p>
        </p:txBody>
      </p:sp>
      <p:pic>
        <p:nvPicPr>
          <p:cNvPr id="97283" name="Picture 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3625" y="4916488"/>
            <a:ext cx="1730375" cy="1062037"/>
          </a:xfrm>
          <a:noFill/>
        </p:spPr>
      </p:pic>
      <p:graphicFrame>
        <p:nvGraphicFramePr>
          <p:cNvPr id="97284" name="Object 2"/>
          <p:cNvGraphicFramePr>
            <a:graphicFrameLocks noChangeAspect="1"/>
          </p:cNvGraphicFramePr>
          <p:nvPr/>
        </p:nvGraphicFramePr>
        <p:xfrm>
          <a:off x="2724150" y="4451350"/>
          <a:ext cx="3608388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451350"/>
                        <a:ext cx="3608388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Line 6"/>
          <p:cNvSpPr>
            <a:spLocks noChangeShapeType="1"/>
          </p:cNvSpPr>
          <p:nvPr/>
        </p:nvSpPr>
        <p:spPr bwMode="auto">
          <a:xfrm flipV="1">
            <a:off x="1714500" y="5573713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6" name="Line 7"/>
          <p:cNvSpPr>
            <a:spLocks noChangeShapeType="1"/>
          </p:cNvSpPr>
          <p:nvPr/>
        </p:nvSpPr>
        <p:spPr bwMode="auto">
          <a:xfrm flipV="1">
            <a:off x="6122988" y="5426075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Text Box 8"/>
          <p:cNvSpPr txBox="1">
            <a:spLocks noChangeArrowheads="1"/>
          </p:cNvSpPr>
          <p:nvPr/>
        </p:nvSpPr>
        <p:spPr bwMode="auto">
          <a:xfrm>
            <a:off x="0" y="4267200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Times New Roman" charset="0"/>
              </a:rPr>
              <a:t>source</a:t>
            </a:r>
          </a:p>
        </p:txBody>
      </p:sp>
      <p:sp>
        <p:nvSpPr>
          <p:cNvPr id="97288" name="Text Box 9"/>
          <p:cNvSpPr txBox="1">
            <a:spLocks noChangeArrowheads="1"/>
          </p:cNvSpPr>
          <p:nvPr/>
        </p:nvSpPr>
        <p:spPr bwMode="auto">
          <a:xfrm>
            <a:off x="7224713" y="4349750"/>
            <a:ext cx="152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Times New Roman" charset="0"/>
              </a:rPr>
              <a:t>destination</a:t>
            </a:r>
          </a:p>
        </p:txBody>
      </p:sp>
      <p:pic>
        <p:nvPicPr>
          <p:cNvPr id="97289" name="Picture 10" descr="MCj02957280000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699000"/>
            <a:ext cx="1928813" cy="1630363"/>
          </a:xfrm>
          <a:noFill/>
        </p:spPr>
      </p:pic>
      <p:sp>
        <p:nvSpPr>
          <p:cNvPr id="97290" name="Text Box 11"/>
          <p:cNvSpPr txBox="1">
            <a:spLocks noChangeArrowheads="1"/>
          </p:cNvSpPr>
          <p:nvPr/>
        </p:nvSpPr>
        <p:spPr bwMode="auto">
          <a:xfrm>
            <a:off x="3521075" y="51419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IP network</a:t>
            </a:r>
          </a:p>
        </p:txBody>
      </p:sp>
      <p:grpSp>
        <p:nvGrpSpPr>
          <p:cNvPr id="97291" name="Group 12"/>
          <p:cNvGrpSpPr>
            <a:grpSpLocks/>
          </p:cNvGrpSpPr>
          <p:nvPr/>
        </p:nvGrpSpPr>
        <p:grpSpPr bwMode="auto">
          <a:xfrm>
            <a:off x="2089150" y="5035550"/>
            <a:ext cx="327025" cy="457200"/>
            <a:chOff x="4505" y="1615"/>
            <a:chExt cx="206" cy="288"/>
          </a:xfrm>
        </p:grpSpPr>
        <p:sp>
          <p:nvSpPr>
            <p:cNvPr id="97298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9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292" name="Group 15"/>
          <p:cNvGrpSpPr>
            <a:grpSpLocks/>
          </p:cNvGrpSpPr>
          <p:nvPr/>
        </p:nvGrpSpPr>
        <p:grpSpPr bwMode="auto">
          <a:xfrm>
            <a:off x="2584450" y="5040313"/>
            <a:ext cx="327025" cy="457200"/>
            <a:chOff x="4505" y="1615"/>
            <a:chExt cx="206" cy="288"/>
          </a:xfrm>
        </p:grpSpPr>
        <p:sp>
          <p:nvSpPr>
            <p:cNvPr id="97296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7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293" name="Group 18"/>
          <p:cNvGrpSpPr>
            <a:grpSpLocks/>
          </p:cNvGrpSpPr>
          <p:nvPr/>
        </p:nvGrpSpPr>
        <p:grpSpPr bwMode="auto">
          <a:xfrm>
            <a:off x="6438900" y="4894263"/>
            <a:ext cx="327025" cy="457200"/>
            <a:chOff x="4505" y="1615"/>
            <a:chExt cx="206" cy="288"/>
          </a:xfrm>
        </p:grpSpPr>
        <p:sp>
          <p:nvSpPr>
            <p:cNvPr id="97294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74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28600"/>
            <a:ext cx="8069263" cy="685800"/>
          </a:xfrm>
        </p:spPr>
        <p:txBody>
          <a:bodyPr/>
          <a:lstStyle/>
          <a:p>
            <a:pPr eaLnBrk="1" hangingPunct="1"/>
            <a:r>
              <a:rPr lang="en-US" sz="3500">
                <a:latin typeface="Helvetica" charset="0"/>
                <a:ea typeface="MS PGothic" charset="0"/>
              </a:rPr>
              <a:t>Example: Transmission Control Protocol (TCP)</a:t>
            </a:r>
            <a:endParaRPr lang="en-US" sz="2600">
              <a:latin typeface="Helvetica" charset="0"/>
              <a:ea typeface="MS PGothic" charset="0"/>
            </a:endParaRPr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4738"/>
            <a:ext cx="8229600" cy="441166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Helvetica" charset="0"/>
                <a:ea typeface="MS PGothic" charset="0"/>
              </a:rPr>
              <a:t>Communication service</a:t>
            </a:r>
          </a:p>
          <a:p>
            <a:pPr marL="742950" lvl="1" indent="-285750" eaLnBrk="1" hangingPunct="1"/>
            <a:r>
              <a:rPr lang="en-US" sz="2000" dirty="0">
                <a:latin typeface="Helvetica" charset="0"/>
                <a:ea typeface="MS PGothic" charset="0"/>
              </a:rPr>
              <a:t>Ordered, reliable byte stream</a:t>
            </a:r>
          </a:p>
          <a:p>
            <a:pPr marL="742950" lvl="1" indent="-285750" eaLnBrk="1" hangingPunct="1"/>
            <a:r>
              <a:rPr lang="en-US" sz="2000" dirty="0">
                <a:latin typeface="Helvetica" charset="0"/>
                <a:ea typeface="MS PGothic" charset="0"/>
              </a:rPr>
              <a:t>Simultaneous transmission in both directions</a:t>
            </a:r>
          </a:p>
          <a:p>
            <a:pPr eaLnBrk="1" hangingPunct="1"/>
            <a:r>
              <a:rPr lang="en-US" sz="2800" dirty="0">
                <a:latin typeface="Helvetica" charset="0"/>
                <a:ea typeface="MS PGothic" charset="0"/>
              </a:rPr>
              <a:t>Key mechanisms at end hosts</a:t>
            </a:r>
          </a:p>
          <a:p>
            <a:pPr marL="742950" lvl="1" indent="-285750" eaLnBrk="1" hangingPunct="1"/>
            <a:r>
              <a:rPr lang="en-US" sz="2000" dirty="0">
                <a:latin typeface="Helvetica" charset="0"/>
                <a:ea typeface="MS PGothic" charset="0"/>
              </a:rPr>
              <a:t>Retransmit lost and corrupted packets</a:t>
            </a:r>
          </a:p>
          <a:p>
            <a:pPr marL="742950" lvl="1" indent="-285750" eaLnBrk="1" hangingPunct="1"/>
            <a:r>
              <a:rPr lang="en-US" sz="2000" dirty="0">
                <a:latin typeface="Helvetica" charset="0"/>
                <a:ea typeface="MS PGothic" charset="0"/>
              </a:rPr>
              <a:t>Discard duplicate packets and put packets in order</a:t>
            </a:r>
          </a:p>
          <a:p>
            <a:pPr marL="742950" lvl="1" indent="-285750" eaLnBrk="1" hangingPunct="1"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MS PGothic" charset="0"/>
              </a:rPr>
              <a:t>Flow control</a:t>
            </a:r>
            <a:r>
              <a:rPr lang="en-US" sz="2000" dirty="0">
                <a:latin typeface="Helvetica" charset="0"/>
                <a:ea typeface="MS PGothic" charset="0"/>
              </a:rPr>
              <a:t> to avoid overloading the receiver buffer</a:t>
            </a:r>
          </a:p>
          <a:p>
            <a:pPr marL="742950" lvl="1" indent="-285750" eaLnBrk="1" hangingPunct="1"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MS PGothic" charset="0"/>
              </a:rPr>
              <a:t>Congestion control</a:t>
            </a:r>
            <a:r>
              <a:rPr lang="en-US" sz="2000" dirty="0">
                <a:latin typeface="Helvetica" charset="0"/>
                <a:ea typeface="MS PGothic" charset="0"/>
              </a:rPr>
              <a:t> to adapt sending rate to network load</a:t>
            </a:r>
          </a:p>
        </p:txBody>
      </p:sp>
      <p:sp>
        <p:nvSpPr>
          <p:cNvPr id="99331" name="Text Box 4"/>
          <p:cNvSpPr txBox="1">
            <a:spLocks noChangeArrowheads="1"/>
          </p:cNvSpPr>
          <p:nvPr/>
        </p:nvSpPr>
        <p:spPr bwMode="auto">
          <a:xfrm>
            <a:off x="2016125" y="5783263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source</a:t>
            </a:r>
          </a:p>
        </p:txBody>
      </p:sp>
      <p:sp>
        <p:nvSpPr>
          <p:cNvPr id="99332" name="Text Box 5"/>
          <p:cNvSpPr txBox="1">
            <a:spLocks noChangeArrowheads="1"/>
          </p:cNvSpPr>
          <p:nvPr/>
        </p:nvSpPr>
        <p:spPr bwMode="auto">
          <a:xfrm>
            <a:off x="3381375" y="5783263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network</a:t>
            </a:r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852988" y="5783263"/>
            <a:ext cx="152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destination</a:t>
            </a:r>
          </a:p>
        </p:txBody>
      </p:sp>
      <p:sp>
        <p:nvSpPr>
          <p:cNvPr id="99334" name="Rectangle 7"/>
          <p:cNvSpPr>
            <a:spLocks noChangeArrowheads="1"/>
          </p:cNvSpPr>
          <p:nvPr/>
        </p:nvSpPr>
        <p:spPr bwMode="auto">
          <a:xfrm>
            <a:off x="2311400" y="5432425"/>
            <a:ext cx="4413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Rectangle 8"/>
          <p:cNvSpPr>
            <a:spLocks noChangeArrowheads="1"/>
          </p:cNvSpPr>
          <p:nvPr/>
        </p:nvSpPr>
        <p:spPr bwMode="auto">
          <a:xfrm>
            <a:off x="5340350" y="5411788"/>
            <a:ext cx="4413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Oval 9"/>
          <p:cNvSpPr>
            <a:spLocks noChangeArrowheads="1"/>
          </p:cNvSpPr>
          <p:nvPr/>
        </p:nvSpPr>
        <p:spPr bwMode="auto">
          <a:xfrm>
            <a:off x="3368675" y="5602288"/>
            <a:ext cx="195263" cy="1397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Oval 10"/>
          <p:cNvSpPr>
            <a:spLocks noChangeArrowheads="1"/>
          </p:cNvSpPr>
          <p:nvPr/>
        </p:nvSpPr>
        <p:spPr bwMode="auto">
          <a:xfrm>
            <a:off x="3856038" y="5597525"/>
            <a:ext cx="195262" cy="138113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Oval 11"/>
          <p:cNvSpPr>
            <a:spLocks noChangeArrowheads="1"/>
          </p:cNvSpPr>
          <p:nvPr/>
        </p:nvSpPr>
        <p:spPr bwMode="auto">
          <a:xfrm>
            <a:off x="4349750" y="5597525"/>
            <a:ext cx="195263" cy="138113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752725" y="5648325"/>
            <a:ext cx="652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3492500" y="5664200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 flipV="1">
            <a:off x="4057650" y="5664200"/>
            <a:ext cx="334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Line 15"/>
          <p:cNvSpPr>
            <a:spLocks noChangeShapeType="1"/>
          </p:cNvSpPr>
          <p:nvPr/>
        </p:nvSpPr>
        <p:spPr bwMode="auto">
          <a:xfrm>
            <a:off x="4551363" y="5664200"/>
            <a:ext cx="793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AutoShape 16"/>
          <p:cNvSpPr>
            <a:spLocks noChangeArrowheads="1"/>
          </p:cNvSpPr>
          <p:nvPr/>
        </p:nvSpPr>
        <p:spPr bwMode="auto">
          <a:xfrm>
            <a:off x="1903413" y="5032375"/>
            <a:ext cx="368300" cy="2301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AutoShape 17" descr="Wide downward diagonal"/>
          <p:cNvSpPr>
            <a:spLocks noChangeArrowheads="1"/>
          </p:cNvSpPr>
          <p:nvPr/>
        </p:nvSpPr>
        <p:spPr bwMode="auto">
          <a:xfrm>
            <a:off x="2481263" y="4749800"/>
            <a:ext cx="368300" cy="2301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AutoShape 18" descr="Wide downward diagonal"/>
          <p:cNvSpPr>
            <a:spLocks noChangeArrowheads="1"/>
          </p:cNvSpPr>
          <p:nvPr/>
        </p:nvSpPr>
        <p:spPr bwMode="auto">
          <a:xfrm>
            <a:off x="5278438" y="4760913"/>
            <a:ext cx="368300" cy="2301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AutoShape 19"/>
          <p:cNvSpPr>
            <a:spLocks noChangeArrowheads="1"/>
          </p:cNvSpPr>
          <p:nvPr/>
        </p:nvSpPr>
        <p:spPr bwMode="auto">
          <a:xfrm>
            <a:off x="5848350" y="5011738"/>
            <a:ext cx="368300" cy="2301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Line 20"/>
          <p:cNvSpPr>
            <a:spLocks noChangeShapeType="1"/>
          </p:cNvSpPr>
          <p:nvPr/>
        </p:nvSpPr>
        <p:spPr bwMode="auto">
          <a:xfrm>
            <a:off x="2063750" y="5264150"/>
            <a:ext cx="40640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Line 21"/>
          <p:cNvSpPr>
            <a:spLocks noChangeShapeType="1"/>
          </p:cNvSpPr>
          <p:nvPr/>
        </p:nvSpPr>
        <p:spPr bwMode="auto">
          <a:xfrm>
            <a:off x="2663825" y="49863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Line 22"/>
          <p:cNvSpPr>
            <a:spLocks noChangeShapeType="1"/>
          </p:cNvSpPr>
          <p:nvPr/>
        </p:nvSpPr>
        <p:spPr bwMode="auto">
          <a:xfrm>
            <a:off x="5451475" y="5002213"/>
            <a:ext cx="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0" name="Line 23"/>
          <p:cNvSpPr>
            <a:spLocks noChangeShapeType="1"/>
          </p:cNvSpPr>
          <p:nvPr/>
        </p:nvSpPr>
        <p:spPr bwMode="auto">
          <a:xfrm flipH="1">
            <a:off x="5645150" y="5248275"/>
            <a:ext cx="38735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1" name="Line 24"/>
          <p:cNvSpPr>
            <a:spLocks noChangeShapeType="1"/>
          </p:cNvSpPr>
          <p:nvPr/>
        </p:nvSpPr>
        <p:spPr bwMode="auto">
          <a:xfrm>
            <a:off x="2805113" y="4864100"/>
            <a:ext cx="2522537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Line 25"/>
          <p:cNvSpPr>
            <a:spLocks noChangeShapeType="1"/>
          </p:cNvSpPr>
          <p:nvPr/>
        </p:nvSpPr>
        <p:spPr bwMode="auto">
          <a:xfrm>
            <a:off x="2233613" y="5149850"/>
            <a:ext cx="3651250" cy="15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Text Box 26"/>
          <p:cNvSpPr txBox="1">
            <a:spLocks noChangeArrowheads="1"/>
          </p:cNvSpPr>
          <p:nvPr/>
        </p:nvSpPr>
        <p:spPr bwMode="auto">
          <a:xfrm>
            <a:off x="2986088" y="4343400"/>
            <a:ext cx="215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TCP connection</a:t>
            </a:r>
          </a:p>
        </p:txBody>
      </p:sp>
    </p:spTree>
    <p:extLst>
      <p:ext uri="{BB962C8B-B14F-4D97-AF65-F5344CB8AC3E}">
        <p14:creationId xmlns:p14="http://schemas.microsoft.com/office/powerpoint/2010/main" val="301429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Socket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0AD50-64C2-5C43-AB35-8C1949F0BE86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844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5745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What’s in a Search Query?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Complex interaction of multiple components in multiple administrative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domains</a:t>
            </a: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Systems, services, protocols, …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  <p:pic>
        <p:nvPicPr>
          <p:cNvPr id="15364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08313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17913"/>
            <a:ext cx="132556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939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162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9321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ounded Rectangle 19"/>
          <p:cNvSpPr>
            <a:spLocks noChangeArrowheads="1"/>
          </p:cNvSpPr>
          <p:nvPr/>
        </p:nvSpPr>
        <p:spPr bwMode="auto">
          <a:xfrm>
            <a:off x="5486400" y="1712913"/>
            <a:ext cx="3200400" cy="3276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70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970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066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828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3" name="TextBox 31"/>
          <p:cNvSpPr txBox="1">
            <a:spLocks noChangeArrowheads="1"/>
          </p:cNvSpPr>
          <p:nvPr/>
        </p:nvSpPr>
        <p:spPr bwMode="auto">
          <a:xfrm>
            <a:off x="5562600" y="1331913"/>
            <a:ext cx="1439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Helvetica" charset="0"/>
                <a:cs typeface="Helvetica" charset="0"/>
              </a:rPr>
              <a:t>Datacenter</a:t>
            </a:r>
          </a:p>
        </p:txBody>
      </p:sp>
      <p:sp>
        <p:nvSpPr>
          <p:cNvPr id="15374" name="TextBox 40"/>
          <p:cNvSpPr txBox="1">
            <a:spLocks noChangeArrowheads="1"/>
          </p:cNvSpPr>
          <p:nvPr/>
        </p:nvSpPr>
        <p:spPr bwMode="auto">
          <a:xfrm>
            <a:off x="5562600" y="3429000"/>
            <a:ext cx="1069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b="0">
                <a:latin typeface="Helvetica" charset="0"/>
                <a:cs typeface="Helvetica" charset="0"/>
              </a:rPr>
              <a:t>Load</a:t>
            </a:r>
          </a:p>
          <a:p>
            <a:r>
              <a:rPr lang="en-US" sz="1800" b="0">
                <a:latin typeface="Helvetica" charset="0"/>
                <a:cs typeface="Helvetica" charset="0"/>
              </a:rPr>
              <a:t>balancer</a:t>
            </a:r>
          </a:p>
        </p:txBody>
      </p:sp>
      <p:sp>
        <p:nvSpPr>
          <p:cNvPr id="15375" name="TextBox 41"/>
          <p:cNvSpPr txBox="1">
            <a:spLocks noChangeArrowheads="1"/>
          </p:cNvSpPr>
          <p:nvPr/>
        </p:nvSpPr>
        <p:spPr bwMode="auto">
          <a:xfrm>
            <a:off x="7315200" y="45323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b="0" dirty="0">
                <a:latin typeface="Helvetica" charset="0"/>
                <a:cs typeface="Helvetica" charset="0"/>
              </a:rPr>
              <a:t>Ad Server</a:t>
            </a:r>
          </a:p>
        </p:txBody>
      </p:sp>
      <p:sp>
        <p:nvSpPr>
          <p:cNvPr id="15376" name="TextBox 42"/>
          <p:cNvSpPr txBox="1">
            <a:spLocks noChangeArrowheads="1"/>
          </p:cNvSpPr>
          <p:nvPr/>
        </p:nvSpPr>
        <p:spPr bwMode="auto">
          <a:xfrm>
            <a:off x="1306513" y="1143000"/>
            <a:ext cx="979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latin typeface="Helvetica" charset="0"/>
                <a:cs typeface="Helvetica" charset="0"/>
              </a:rPr>
              <a:t>DNS </a:t>
            </a:r>
          </a:p>
          <a:p>
            <a:pPr algn="r"/>
            <a:r>
              <a:rPr lang="en-US" sz="1800" b="0">
                <a:latin typeface="Helvetica" charset="0"/>
                <a:cs typeface="Helvetica" charset="0"/>
              </a:rPr>
              <a:t>Servers</a:t>
            </a:r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V="1">
            <a:off x="1066800" y="2551113"/>
            <a:ext cx="5334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1828800" y="1789113"/>
            <a:ext cx="5334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1828800" y="2366963"/>
            <a:ext cx="533400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rot="10800000" flipV="1">
            <a:off x="1828800" y="1941513"/>
            <a:ext cx="5334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10800000">
            <a:off x="1828800" y="2474913"/>
            <a:ext cx="533400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rot="10800000" flipV="1">
            <a:off x="1143000" y="2627313"/>
            <a:ext cx="5334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Freeform 63"/>
          <p:cNvSpPr>
            <a:spLocks noChangeArrowheads="1"/>
          </p:cNvSpPr>
          <p:nvPr/>
        </p:nvSpPr>
        <p:spPr bwMode="auto">
          <a:xfrm>
            <a:off x="1154113" y="3192463"/>
            <a:ext cx="4548187" cy="265112"/>
          </a:xfrm>
          <a:custGeom>
            <a:avLst/>
            <a:gdLst>
              <a:gd name="T0" fmla="*/ 0 w 4548513"/>
              <a:gd name="T1" fmla="*/ 112089 h 265638"/>
              <a:gd name="T2" fmla="*/ 1177560 w 4548513"/>
              <a:gd name="T3" fmla="*/ 236631 h 265638"/>
              <a:gd name="T4" fmla="*/ 4541993 w 4548513"/>
              <a:gd name="T5" fmla="*/ 0 h 265638"/>
              <a:gd name="T6" fmla="*/ 0 60000 65536"/>
              <a:gd name="T7" fmla="*/ 0 60000 65536"/>
              <a:gd name="T8" fmla="*/ 0 60000 65536"/>
              <a:gd name="T9" fmla="*/ 0 w 4548513"/>
              <a:gd name="T10" fmla="*/ 0 h 265638"/>
              <a:gd name="T11" fmla="*/ 4548513 w 4548513"/>
              <a:gd name="T12" fmla="*/ 265638 h 2656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8513" h="265638">
                <a:moveTo>
                  <a:pt x="0" y="116622"/>
                </a:moveTo>
                <a:cubicBezTo>
                  <a:pt x="210579" y="191130"/>
                  <a:pt x="421159" y="265638"/>
                  <a:pt x="1179244" y="246201"/>
                </a:cubicBezTo>
                <a:cubicBezTo>
                  <a:pt x="1937329" y="226764"/>
                  <a:pt x="4548513" y="0"/>
                  <a:pt x="4548513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 flipV="1">
            <a:off x="6553200" y="2976563"/>
            <a:ext cx="381000" cy="107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 rot="5400000" flipH="1" flipV="1">
            <a:off x="7239000" y="2322513"/>
            <a:ext cx="3810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>
            <a:off x="7239000" y="2976563"/>
            <a:ext cx="4572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16200000" flipH="1">
            <a:off x="7162800" y="3236913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rot="16200000" flipH="1">
            <a:off x="7010400" y="3236913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7239000" y="3084513"/>
            <a:ext cx="4572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flipV="1">
            <a:off x="7239000" y="2479675"/>
            <a:ext cx="393700" cy="376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flipV="1">
            <a:off x="6553200" y="3128963"/>
            <a:ext cx="381000" cy="107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1066800" y="3344863"/>
            <a:ext cx="4548188" cy="265112"/>
          </a:xfrm>
          <a:custGeom>
            <a:avLst/>
            <a:gdLst>
              <a:gd name="T0" fmla="*/ 0 w 4548513"/>
              <a:gd name="T1" fmla="*/ 112089 h 265638"/>
              <a:gd name="T2" fmla="*/ 1177564 w 4548513"/>
              <a:gd name="T3" fmla="*/ 236631 h 265638"/>
              <a:gd name="T4" fmla="*/ 4542013 w 4548513"/>
              <a:gd name="T5" fmla="*/ 0 h 265638"/>
              <a:gd name="T6" fmla="*/ 0 60000 65536"/>
              <a:gd name="T7" fmla="*/ 0 60000 65536"/>
              <a:gd name="T8" fmla="*/ 0 60000 65536"/>
              <a:gd name="T9" fmla="*/ 0 w 4548513"/>
              <a:gd name="T10" fmla="*/ 0 h 265638"/>
              <a:gd name="T11" fmla="*/ 4548513 w 4548513"/>
              <a:gd name="T12" fmla="*/ 265638 h 2656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8513" h="265638">
                <a:moveTo>
                  <a:pt x="0" y="116622"/>
                </a:moveTo>
                <a:cubicBezTo>
                  <a:pt x="210579" y="191130"/>
                  <a:pt x="421159" y="265638"/>
                  <a:pt x="1179244" y="246201"/>
                </a:cubicBezTo>
                <a:cubicBezTo>
                  <a:pt x="1937329" y="226764"/>
                  <a:pt x="4548513" y="0"/>
                  <a:pt x="4548513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393" name="TextBox 85"/>
          <p:cNvSpPr txBox="1">
            <a:spLocks noChangeArrowheads="1"/>
          </p:cNvSpPr>
          <p:nvPr/>
        </p:nvSpPr>
        <p:spPr bwMode="auto">
          <a:xfrm>
            <a:off x="7848600" y="1981200"/>
            <a:ext cx="91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b="0">
                <a:latin typeface="Helvetica" charset="0"/>
                <a:cs typeface="Helvetica" charset="0"/>
              </a:rPr>
              <a:t>Search</a:t>
            </a:r>
          </a:p>
          <a:p>
            <a:r>
              <a:rPr lang="en-US" sz="1800" b="0">
                <a:latin typeface="Helvetica" charset="0"/>
                <a:cs typeface="Helvetica" charset="0"/>
              </a:rPr>
              <a:t>Index</a:t>
            </a:r>
          </a:p>
        </p:txBody>
      </p:sp>
      <p:sp>
        <p:nvSpPr>
          <p:cNvPr id="87" name="Rectangular Callout 86"/>
          <p:cNvSpPr>
            <a:spLocks noChangeArrowheads="1"/>
          </p:cNvSpPr>
          <p:nvPr/>
        </p:nvSpPr>
        <p:spPr bwMode="auto">
          <a:xfrm>
            <a:off x="152400" y="1865313"/>
            <a:ext cx="1143000" cy="609600"/>
          </a:xfrm>
          <a:prstGeom prst="wedgeRectCallout">
            <a:avLst>
              <a:gd name="adj1" fmla="val 54750"/>
              <a:gd name="adj2" fmla="val 75255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DNS</a:t>
            </a:r>
          </a:p>
          <a:p>
            <a:pPr algn="ctr"/>
            <a:r>
              <a:rPr lang="en-US" b="0">
                <a:latin typeface="Helvetica" charset="0"/>
                <a:cs typeface="Helvetica" charset="0"/>
              </a:rPr>
              <a:t>request</a:t>
            </a:r>
          </a:p>
        </p:txBody>
      </p:sp>
      <p:sp>
        <p:nvSpPr>
          <p:cNvPr id="88" name="Rectangular Callout 87"/>
          <p:cNvSpPr>
            <a:spLocks noChangeArrowheads="1"/>
          </p:cNvSpPr>
          <p:nvPr/>
        </p:nvSpPr>
        <p:spPr bwMode="auto">
          <a:xfrm>
            <a:off x="5715000" y="1941513"/>
            <a:ext cx="990600" cy="838200"/>
          </a:xfrm>
          <a:prstGeom prst="wedgeRectCallout">
            <a:avLst>
              <a:gd name="adj1" fmla="val 73065"/>
              <a:gd name="adj2" fmla="val 4588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create</a:t>
            </a:r>
          </a:p>
          <a:p>
            <a:pPr algn="ctr"/>
            <a:r>
              <a:rPr lang="en-US" b="0">
                <a:latin typeface="Helvetica" charset="0"/>
                <a:cs typeface="Helvetica" charset="0"/>
              </a:rPr>
              <a:t>result</a:t>
            </a:r>
          </a:p>
          <a:p>
            <a:pPr algn="ctr"/>
            <a:r>
              <a:rPr lang="en-US" b="0">
                <a:latin typeface="Helvetica" charset="0"/>
                <a:cs typeface="Helvetica" charset="0"/>
              </a:rPr>
              <a:t>page</a:t>
            </a:r>
          </a:p>
        </p:txBody>
      </p:sp>
      <p:pic>
        <p:nvPicPr>
          <p:cNvPr id="15396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5" t="5408" r="32854" b="5586"/>
          <a:stretch>
            <a:fillRect/>
          </a:stretch>
        </p:blipFill>
        <p:spPr bwMode="auto">
          <a:xfrm>
            <a:off x="381000" y="2895600"/>
            <a:ext cx="6413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be 1"/>
          <p:cNvSpPr/>
          <p:nvPr/>
        </p:nvSpPr>
        <p:spPr bwMode="auto">
          <a:xfrm>
            <a:off x="2286000" y="3352800"/>
            <a:ext cx="533400" cy="30480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Cube 38"/>
          <p:cNvSpPr/>
          <p:nvPr/>
        </p:nvSpPr>
        <p:spPr bwMode="auto">
          <a:xfrm>
            <a:off x="4419600" y="3200400"/>
            <a:ext cx="533400" cy="30480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41"/>
          <p:cNvSpPr txBox="1">
            <a:spLocks noChangeArrowheads="1"/>
          </p:cNvSpPr>
          <p:nvPr/>
        </p:nvSpPr>
        <p:spPr bwMode="auto">
          <a:xfrm>
            <a:off x="7924800" y="2895600"/>
            <a:ext cx="838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b="0" dirty="0" smtClean="0">
                <a:latin typeface="Helvetica" charset="0"/>
                <a:cs typeface="Helvetica" charset="0"/>
              </a:rPr>
              <a:t>Page store</a:t>
            </a:r>
            <a:endParaRPr lang="en-US" sz="1800" b="0" dirty="0">
              <a:latin typeface="Helvetica" charset="0"/>
              <a:cs typeface="Helvetic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C2CE39-4054-A041-8D5E-43A86C809C4D}" type="datetime1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2591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5" grpId="0" animBg="1"/>
      <p:bldP spid="87" grpId="0" animBg="1"/>
      <p:bldP spid="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Sockets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0AD50-64C2-5C43-AB35-8C1949F0BE86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086600" cy="531495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36649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736600"/>
          </a:xfrm>
        </p:spPr>
        <p:txBody>
          <a:bodyPr/>
          <a:lstStyle/>
          <a:p>
            <a:r>
              <a:rPr lang="en-US" dirty="0" smtClean="0"/>
              <a:t>Recall: Socket creation and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systems provide a collection of permanent objects in structured name space</a:t>
            </a:r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exist independent of the processes</a:t>
            </a:r>
          </a:p>
          <a:p>
            <a:r>
              <a:rPr lang="en-US" dirty="0" smtClean="0"/>
              <a:t>Sockets provide a means for processes to communicate (transfer data) to other processes.</a:t>
            </a:r>
          </a:p>
          <a:p>
            <a:r>
              <a:rPr lang="en-US" dirty="0" smtClean="0"/>
              <a:t>Creation and connection is more complex</a:t>
            </a:r>
          </a:p>
          <a:p>
            <a:r>
              <a:rPr lang="en-US" dirty="0" smtClean="0"/>
              <a:t>Form 2-way pipes between processes</a:t>
            </a:r>
          </a:p>
          <a:p>
            <a:pPr lvl="1"/>
            <a:r>
              <a:rPr lang="en-US" dirty="0" smtClean="0"/>
              <a:t>Possibly worlds away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Sockets in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4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6379" y="4469352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8923" y="5206271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8923" y="1855045"/>
            <a:ext cx="3098249" cy="2214072"/>
            <a:chOff x="738923" y="1855045"/>
            <a:chExt cx="3098249" cy="2214072"/>
          </a:xfrm>
        </p:grpSpPr>
        <p:sp>
          <p:nvSpPr>
            <p:cNvPr id="9" name="TextBox 8"/>
            <p:cNvSpPr txBox="1"/>
            <p:nvPr/>
          </p:nvSpPr>
          <p:spPr>
            <a:xfrm>
              <a:off x="738923" y="1855045"/>
              <a:ext cx="207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Client Socket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923" y="2644543"/>
              <a:ext cx="309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it to server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1470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16394" y="1141845"/>
            <a:ext cx="3208748" cy="1920774"/>
            <a:chOff x="5816394" y="1141845"/>
            <a:chExt cx="3208748" cy="1920774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Server Socket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8156" y="15111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871579"/>
              <a:ext cx="319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Bind it to an Address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22896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589362"/>
              <a:ext cx="2186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 for Connection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665756" y="2449843"/>
              <a:ext cx="492595" cy="612776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57454" y="5263373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20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0779" y="606260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83618" y="5654046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90747" y="2954752"/>
            <a:ext cx="2693875" cy="1519232"/>
            <a:chOff x="5590747" y="2954752"/>
            <a:chExt cx="2693875" cy="151923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547748" y="2954752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31695" y="3315154"/>
              <a:ext cx="1925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 connection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080497" y="3684486"/>
              <a:ext cx="467251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90747" y="4104652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request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31506" y="3699785"/>
              <a:ext cx="195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Connection Socket</a:t>
              </a:r>
              <a:endParaRPr lang="en-US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46497" y="4040859"/>
            <a:ext cx="4108701" cy="369332"/>
            <a:chOff x="1246497" y="4040859"/>
            <a:chExt cx="4108701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447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 request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795432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95432" y="4497349"/>
            <a:ext cx="4377824" cy="369332"/>
            <a:chOff x="2795432" y="4497349"/>
            <a:chExt cx="43778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58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response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2795432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7114807" y="4237961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798432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46456" y="2264050"/>
            <a:ext cx="1838714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76627"/>
            <a:ext cx="10297281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char *hostname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sockaddr_in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hostent</a:t>
            </a:r>
            <a:r>
              <a:rPr lang="en-US" dirty="0">
                <a:latin typeface="Courier"/>
                <a:cs typeface="Courier"/>
              </a:rPr>
              <a:t> *server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server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buildServerAddr</a:t>
            </a:r>
            <a:r>
              <a:rPr lang="en-US" dirty="0">
                <a:latin typeface="Courier"/>
                <a:cs typeface="Courier"/>
              </a:rPr>
              <a:t>(&amp;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, hostname,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Create a TCP socket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dirty="0" err="1" smtClean="0">
                <a:latin typeface="Courier"/>
                <a:cs typeface="Courier"/>
              </a:rPr>
              <a:t>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dirty="0">
                <a:latin typeface="Courier"/>
                <a:cs typeface="Courier"/>
              </a:rPr>
              <a:t>(AF_INET, SOCK_STREAM, 0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Connect to server on port */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connect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("Connected to %s:%d\</a:t>
            </a:r>
            <a:r>
              <a:rPr lang="en-US" dirty="0" err="1">
                <a:latin typeface="Courier"/>
                <a:cs typeface="Courier"/>
              </a:rPr>
              <a:t>n",server</a:t>
            </a:r>
            <a:r>
              <a:rPr lang="en-US" dirty="0">
                <a:latin typeface="Courier"/>
                <a:cs typeface="Courier"/>
              </a:rPr>
              <a:t>-&gt;</a:t>
            </a:r>
            <a:r>
              <a:rPr lang="en-US" dirty="0" err="1">
                <a:latin typeface="Courier"/>
                <a:cs typeface="Courier"/>
              </a:rPr>
              <a:t>h_name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Carry out Client</a:t>
            </a:r>
            <a:r>
              <a:rPr lang="en-US" dirty="0" smtClean="0">
                <a:latin typeface="Courier"/>
                <a:cs typeface="Courier"/>
              </a:rPr>
              <a:t>-Server </a:t>
            </a:r>
            <a:r>
              <a:rPr lang="en-US" dirty="0">
                <a:latin typeface="Courier"/>
                <a:cs typeface="Courier"/>
              </a:rPr>
              <a:t>protocol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i="1" dirty="0" smtClean="0">
                <a:latin typeface="Courier"/>
                <a:cs typeface="Courier"/>
              </a:rPr>
              <a:t>client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sockfd</a:t>
            </a:r>
            <a:r>
              <a:rPr lang="en-US" i="1" dirty="0">
                <a:latin typeface="Courier"/>
                <a:cs typeface="Courier"/>
              </a:rPr>
              <a:t>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Clean up on termination */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131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6194"/>
            <a:ext cx="9868864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Create Socket to receive requests*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dirty="0" err="1" smtClean="0">
                <a:latin typeface="Courier"/>
                <a:cs typeface="Courier"/>
              </a:rPr>
              <a:t>lstnsockfd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dirty="0">
                <a:latin typeface="Courier"/>
                <a:cs typeface="Courier"/>
              </a:rPr>
              <a:t>(AF_INET, SOCK_STREAM, 0);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Bind socket to port */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bind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</a:t>
            </a:r>
            <a:r>
              <a:rPr lang="en-US" dirty="0" smtClean="0">
                <a:latin typeface="Courier"/>
                <a:cs typeface="Courier"/>
              </a:rPr>
              <a:t>)&amp;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err="1" smtClean="0">
                <a:latin typeface="Courier"/>
                <a:cs typeface="Courier"/>
              </a:rPr>
              <a:t>,sizeof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))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(1)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/* Listen for incoming connections *</a:t>
            </a:r>
            <a:r>
              <a:rPr lang="en-US" dirty="0" smtClean="0">
                <a:latin typeface="Courier"/>
                <a:cs typeface="Courier"/>
              </a:rPr>
              <a:t>/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listen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MAXQUEUE); 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Accept incoming connection, obtaining a new socket for it */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consockfd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accept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cli_addr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&amp;</a:t>
            </a:r>
            <a:r>
              <a:rPr lang="en-US" dirty="0" err="1">
                <a:latin typeface="Courier"/>
                <a:cs typeface="Courier"/>
              </a:rPr>
              <a:t>clilen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i="1" dirty="0" smtClean="0">
                <a:latin typeface="Courier"/>
                <a:cs typeface="Courier"/>
              </a:rPr>
              <a:t>server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consockfd</a:t>
            </a:r>
            <a:r>
              <a:rPr lang="en-US" i="1" dirty="0">
                <a:latin typeface="Courier"/>
                <a:cs typeface="Courier"/>
              </a:rPr>
              <a:t>)</a:t>
            </a:r>
            <a:r>
              <a:rPr lang="en-US" i="1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098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51944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 </a:t>
            </a:r>
            <a:r>
              <a:rPr lang="en-US" dirty="0" smtClean="0"/>
              <a:t>concept: fork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4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6" y="5374560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14184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48156" y="15111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2103" y="1871579"/>
            <a:ext cx="319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133" y="222896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28045" y="49717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88162" y="624727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543915" y="435894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9972" y="3629013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264050"/>
            <a:ext cx="1838714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22054" y="3996175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02147" y="37103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483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for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2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13293"/>
            <a:ext cx="9866348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(1) {</a:t>
            </a:r>
          </a:p>
          <a:p>
            <a:r>
              <a:rPr lang="en-US" dirty="0">
                <a:latin typeface="Courier"/>
                <a:cs typeface="Courier"/>
              </a:rPr>
              <a:t>    listen(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MAXQUEUE);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 = accept(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cli_addr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			 </a:t>
            </a:r>
            <a:r>
              <a:rPr lang="en-US" dirty="0">
                <a:latin typeface="Courier"/>
                <a:cs typeface="Courier"/>
              </a:rPr>
              <a:t>&amp;</a:t>
            </a:r>
            <a:r>
              <a:rPr lang="en-US" dirty="0" err="1">
                <a:latin typeface="Courier"/>
                <a:cs typeface="Courier"/>
              </a:rPr>
              <a:t>clilen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 fork();              /* </a:t>
            </a:r>
            <a:r>
              <a:rPr lang="en-US" dirty="0" smtClean="0">
                <a:latin typeface="Courier"/>
                <a:cs typeface="Courier"/>
              </a:rPr>
              <a:t>new </a:t>
            </a:r>
            <a:r>
              <a:rPr lang="en-US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parent process */</a:t>
            </a: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tcpid</a:t>
            </a:r>
            <a:r>
              <a:rPr lang="en-US" dirty="0">
                <a:latin typeface="Courier"/>
                <a:cs typeface="Courier"/>
              </a:rPr>
              <a:t> = wait(&amp;</a:t>
            </a:r>
            <a:r>
              <a:rPr lang="en-US" dirty="0" err="1">
                <a:latin typeface="Courier"/>
                <a:cs typeface="Courier"/>
              </a:rPr>
              <a:t>cstatus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}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child process */</a:t>
            </a: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);        /* let go of listen socket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i="1" dirty="0">
                <a:latin typeface="Courier"/>
                <a:cs typeface="Courier"/>
              </a:rPr>
              <a:t>server(</a:t>
            </a:r>
            <a:r>
              <a:rPr lang="en-US" i="1" dirty="0" err="1">
                <a:latin typeface="Courier"/>
                <a:cs typeface="Courier"/>
              </a:rPr>
              <a:t>consockfd</a:t>
            </a:r>
            <a:r>
              <a:rPr lang="en-US" i="1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636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Socket API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924800" cy="1524000"/>
          </a:xfrm>
        </p:spPr>
        <p:txBody>
          <a:bodyPr/>
          <a:lstStyle/>
          <a:p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Base level Network 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programming interface</a:t>
            </a:r>
          </a:p>
          <a:p>
            <a:pPr marL="457200" lvl="1" indent="0">
              <a:buFontTx/>
              <a:buNone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09800"/>
            <a:ext cx="1236662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7" y="2209800"/>
            <a:ext cx="11525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1236662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387350" y="3765550"/>
            <a:ext cx="7083425" cy="1588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3" name="TextBox 12"/>
          <p:cNvSpPr txBox="1">
            <a:spLocks noChangeArrowheads="1"/>
          </p:cNvSpPr>
          <p:nvPr/>
        </p:nvSpPr>
        <p:spPr bwMode="auto">
          <a:xfrm>
            <a:off x="7470775" y="3213100"/>
            <a:ext cx="13620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Helvetica" charset="0"/>
                <a:cs typeface="Helvetica" charset="0"/>
              </a:rPr>
              <a:t>Socket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  <a:latin typeface="Helvetica" charset="0"/>
                <a:cs typeface="Helvetica" charset="0"/>
              </a:rPr>
              <a:t>API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36950" y="4192588"/>
            <a:ext cx="1514475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Helvetica"/>
                <a:cs typeface="Helvetica"/>
              </a:rPr>
              <a:t>TCP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21300" y="4192588"/>
            <a:ext cx="1514475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Helvetica"/>
                <a:cs typeface="Helvetica"/>
              </a:rPr>
              <a:t>UDP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446587" y="5237163"/>
            <a:ext cx="1514475" cy="6381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Helvetica"/>
                <a:cs typeface="Helvetica"/>
              </a:rPr>
              <a:t>IP</a:t>
            </a:r>
          </a:p>
        </p:txBody>
      </p:sp>
      <p:sp>
        <p:nvSpPr>
          <p:cNvPr id="19467" name="TextBox 18"/>
          <p:cNvSpPr txBox="1">
            <a:spLocks noChangeArrowheads="1"/>
          </p:cNvSpPr>
          <p:nvPr/>
        </p:nvSpPr>
        <p:spPr bwMode="auto">
          <a:xfrm>
            <a:off x="387350" y="2686050"/>
            <a:ext cx="2139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Helvetica" charset="0"/>
                <a:cs typeface="Helvetica" charset="0"/>
              </a:rPr>
              <a:t>Application</a:t>
            </a:r>
          </a:p>
        </p:txBody>
      </p:sp>
      <p:sp>
        <p:nvSpPr>
          <p:cNvPr id="19468" name="TextBox 19"/>
          <p:cNvSpPr txBox="1">
            <a:spLocks noChangeArrowheads="1"/>
          </p:cNvSpPr>
          <p:nvPr/>
        </p:nvSpPr>
        <p:spPr bwMode="auto">
          <a:xfrm>
            <a:off x="387350" y="4192588"/>
            <a:ext cx="1839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19469" name="TextBox 20"/>
          <p:cNvSpPr txBox="1">
            <a:spLocks noChangeArrowheads="1"/>
          </p:cNvSpPr>
          <p:nvPr/>
        </p:nvSpPr>
        <p:spPr bwMode="auto">
          <a:xfrm>
            <a:off x="387350" y="5237163"/>
            <a:ext cx="1601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Helvetica" charset="0"/>
                <a:cs typeface="Helvetica" charset="0"/>
              </a:rPr>
              <a:t>Network </a:t>
            </a:r>
          </a:p>
        </p:txBody>
      </p:sp>
      <p:cxnSp>
        <p:nvCxnSpPr>
          <p:cNvPr id="23" name="Straight Arrow Connector 22"/>
          <p:cNvCxnSpPr>
            <a:stCxn id="19459" idx="2"/>
            <a:endCxn id="15" idx="0"/>
          </p:cNvCxnSpPr>
          <p:nvPr/>
        </p:nvCxnSpPr>
        <p:spPr>
          <a:xfrm rot="16200000" flipH="1">
            <a:off x="3611562" y="3509963"/>
            <a:ext cx="747713" cy="617537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19461" idx="2"/>
          </p:cNvCxnSpPr>
          <p:nvPr/>
        </p:nvCxnSpPr>
        <p:spPr>
          <a:xfrm rot="5400000" flipH="1" flipV="1">
            <a:off x="4368799" y="3370263"/>
            <a:ext cx="747713" cy="89693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460" idx="2"/>
            <a:endCxn id="16" idx="0"/>
          </p:cNvCxnSpPr>
          <p:nvPr/>
        </p:nvCxnSpPr>
        <p:spPr>
          <a:xfrm rot="5400000">
            <a:off x="5992812" y="3530600"/>
            <a:ext cx="747713" cy="576263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7" idx="0"/>
          </p:cNvCxnSpPr>
          <p:nvPr/>
        </p:nvCxnSpPr>
        <p:spPr>
          <a:xfrm rot="16200000" flipH="1">
            <a:off x="4545806" y="4579144"/>
            <a:ext cx="406400" cy="90963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7" idx="0"/>
          </p:cNvCxnSpPr>
          <p:nvPr/>
        </p:nvCxnSpPr>
        <p:spPr>
          <a:xfrm rot="5400000">
            <a:off x="5437981" y="4596607"/>
            <a:ext cx="406400" cy="874712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BSD Socket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8"/>
            <a:ext cx="8342313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Created at UC Berkeley (1980s)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Most popular network API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Ported to various </a:t>
            </a:r>
            <a:r>
              <a:rPr lang="en-US" dirty="0" err="1" smtClean="0"/>
              <a:t>OSes</a:t>
            </a:r>
            <a:r>
              <a:rPr lang="en-US" dirty="0" smtClean="0"/>
              <a:t>, various languages</a:t>
            </a:r>
          </a:p>
          <a:p>
            <a:pPr lvl="1">
              <a:defRPr/>
            </a:pPr>
            <a:r>
              <a:rPr lang="en-US" dirty="0" smtClean="0"/>
              <a:t>Windows Winsock, BSD, OS X, Linux, Solaris, …</a:t>
            </a:r>
          </a:p>
          <a:p>
            <a:pPr lvl="1">
              <a:defRPr/>
            </a:pPr>
            <a:r>
              <a:rPr lang="en-US" dirty="0" smtClean="0"/>
              <a:t>Socket modules in Java, Python, Perl, …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Similar to Unix file I/O API</a:t>
            </a:r>
          </a:p>
          <a:p>
            <a:pPr lvl="1">
              <a:defRPr/>
            </a:pPr>
            <a:r>
              <a:rPr lang="en-US" dirty="0" smtClean="0"/>
              <a:t>In the form of </a:t>
            </a:r>
            <a:r>
              <a:rPr lang="en-US" i="1" dirty="0" smtClean="0"/>
              <a:t>file descriptor </a:t>
            </a:r>
            <a:r>
              <a:rPr lang="en-US" dirty="0" smtClean="0"/>
              <a:t>(sort of handle).</a:t>
            </a:r>
          </a:p>
          <a:p>
            <a:pPr lvl="1">
              <a:defRPr/>
            </a:pPr>
            <a:r>
              <a:rPr lang="en-US" dirty="0" smtClean="0"/>
              <a:t>Can share same </a:t>
            </a:r>
            <a:r>
              <a:rPr lang="en-US" dirty="0" smtClean="0">
                <a:latin typeface="Courier"/>
                <a:cs typeface="Courier"/>
              </a:rPr>
              <a:t>read()</a:t>
            </a:r>
            <a:r>
              <a:rPr lang="en-US" dirty="0" smtClean="0"/>
              <a:t>/</a:t>
            </a:r>
            <a:r>
              <a:rPr lang="en-US" dirty="0" smtClean="0">
                <a:latin typeface="Courier"/>
                <a:cs typeface="Courier"/>
              </a:rPr>
              <a:t>write()</a:t>
            </a:r>
            <a:r>
              <a:rPr lang="en-US" dirty="0" smtClean="0"/>
              <a:t>/</a:t>
            </a:r>
            <a:r>
              <a:rPr lang="en-US" dirty="0" smtClean="0">
                <a:latin typeface="Courier"/>
                <a:cs typeface="Courier"/>
              </a:rPr>
              <a:t>close()</a:t>
            </a:r>
            <a:r>
              <a:rPr lang="en-US" dirty="0" smtClean="0"/>
              <a:t> system calls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TCP: Transport Control Protocol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05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Reliable, in-order, and at most once delivery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Stream oriented: messages can be of arbitrary length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Provides multiplexing/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demultiplexing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to IP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Provides congestion and flow control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Application examples: file transfer, chat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4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Structure: Spiral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0F73E-B61E-264F-AFE1-7988BC1DB97E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4724400" y="3810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ntro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698229" y="3150374"/>
            <a:ext cx="838200" cy="12430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Concepts (3)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4976989">
            <a:off x="3359672" y="2556094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Concurrency (6)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 rot="12045830">
            <a:off x="3223510" y="2273408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Address Space (4)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7076965">
            <a:off x="4330121" y="1820967"/>
            <a:ext cx="1932160" cy="272543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Systems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563930">
            <a:off x="5181561" y="2931283"/>
            <a:ext cx="1498302" cy="2774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rPr>
              <a:t>Distributed Systems (8)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C33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6913033">
            <a:off x="2636482" y="2830783"/>
            <a:ext cx="1498302" cy="39152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Reliability, Security, Cloud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53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Service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20000" cy="4267200"/>
          </a:xfrm>
        </p:spPr>
        <p:txBody>
          <a:bodyPr/>
          <a:lstStyle/>
          <a:p>
            <a:pPr marL="457200" indent="-457200">
              <a:buFont typeface="Wingdings" charset="0"/>
              <a:buAutoNum type="arabicParenR"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Open  connection: 3-way handshaking</a:t>
            </a:r>
          </a:p>
          <a:p>
            <a:pPr marL="457200" indent="-457200">
              <a:buFont typeface="Wingdings" charset="0"/>
              <a:buAutoNum type="arabicParenR"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Wingdings" charset="0"/>
              <a:buAutoNum type="arabicParenR"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Reliable byte stream transfer from 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(IPa, TCP_Port1) to (IPb, TCP_Port2)</a:t>
            </a:r>
          </a:p>
          <a:p>
            <a:pPr marL="838200" lvl="1" indent="-381000">
              <a:buFontTx/>
              <a:buChar char="•"/>
            </a:pPr>
            <a:r>
              <a:rPr lang="en-US">
                <a:latin typeface="Helvetica" charset="0"/>
                <a:ea typeface="ＭＳ Ｐゴシック" charset="0"/>
              </a:rPr>
              <a:t>Indication if connection fails: Reset</a:t>
            </a:r>
          </a:p>
          <a:p>
            <a:pPr marL="457200" indent="-457200">
              <a:buFont typeface="Wingdings" charset="0"/>
              <a:buAutoNum type="arabicParenR"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Wingdings" charset="0"/>
              <a:buAutoNum type="arabicParenR"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Close (tear-down) connection</a:t>
            </a:r>
          </a:p>
          <a:p>
            <a:pPr marL="457200" indent="-457200">
              <a:buFont typeface="Wingdings" charset="0"/>
              <a:buAutoNum type="arabicParenR"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2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1219200"/>
          </a:xfrm>
        </p:spPr>
        <p:txBody>
          <a:bodyPr/>
          <a:lstStyle/>
          <a:p>
            <a:r>
              <a:rPr lang="en-US" sz="2500" dirty="0">
                <a:latin typeface="Helvetica" charset="0"/>
                <a:ea typeface="ＭＳ Ｐゴシック" charset="0"/>
                <a:cs typeface="ＭＳ Ｐゴシック" charset="0"/>
              </a:rPr>
              <a:t>Goal: agree on a set of parameters, i.e., the start sequence number for each side</a:t>
            </a:r>
          </a:p>
          <a:p>
            <a:pPr lvl="1"/>
            <a:r>
              <a:rPr lang="en-US" sz="2300" dirty="0">
                <a:latin typeface="Helvetica" charset="0"/>
                <a:ea typeface="ＭＳ Ｐゴシック" charset="0"/>
                <a:cs typeface="ＭＳ Ｐゴシック" charset="0"/>
              </a:rPr>
              <a:t>Starting sequence number: sequence of first byte in stream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Starting sequence numbers are random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3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2057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Server waits for new connection calling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listen()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Sender call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connect()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passing socket which contains server’s IP address and port number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OS sends a special packet (SYN) containing a proposal for first sequence number, x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1985963" y="32766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89000" y="293528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323013" y="2921000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6858000" y="32766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81200" y="3529013"/>
            <a:ext cx="4876800" cy="738187"/>
            <a:chOff x="1248" y="2175"/>
            <a:chExt cx="3072" cy="465"/>
          </a:xfrm>
        </p:grpSpPr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4591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sp>
        <p:nvSpPr>
          <p:cNvPr id="24584" name="Text Box 17"/>
          <p:cNvSpPr txBox="1">
            <a:spLocks noChangeArrowheads="1"/>
          </p:cNvSpPr>
          <p:nvPr/>
        </p:nvSpPr>
        <p:spPr bwMode="auto">
          <a:xfrm>
            <a:off x="-104775" y="3178175"/>
            <a:ext cx="9239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4585" name="Text Box 18"/>
          <p:cNvSpPr txBox="1">
            <a:spLocks noChangeArrowheads="1"/>
          </p:cNvSpPr>
          <p:nvPr/>
        </p:nvSpPr>
        <p:spPr bwMode="auto">
          <a:xfrm>
            <a:off x="8054975" y="3635375"/>
            <a:ext cx="1092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646113" y="3336925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4587" name="Text Box 20"/>
          <p:cNvSpPr txBox="1">
            <a:spLocks noChangeArrowheads="1"/>
          </p:cNvSpPr>
          <p:nvPr/>
        </p:nvSpPr>
        <p:spPr bwMode="auto">
          <a:xfrm>
            <a:off x="6858000" y="3336925"/>
            <a:ext cx="102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4588" name="TextBox 2"/>
          <p:cNvSpPr txBox="1">
            <a:spLocks noChangeArrowheads="1"/>
          </p:cNvSpPr>
          <p:nvPr/>
        </p:nvSpPr>
        <p:spPr bwMode="auto">
          <a:xfrm rot="-5400000">
            <a:off x="1140619" y="51792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4589" name="Straight Arrow Connector 4"/>
          <p:cNvCxnSpPr>
            <a:cxnSpLocks noChangeShapeType="1"/>
          </p:cNvCxnSpPr>
          <p:nvPr/>
        </p:nvCxnSpPr>
        <p:spPr bwMode="auto">
          <a:xfrm>
            <a:off x="1676400" y="49530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2163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2133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If it has enough resources, server calls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accept()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to accept connection, and sends back a SYN ACK packet containing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Client’s sequence number incremented by one, (x + 1)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Why is this needed?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sequence number proposal, y, for first byte server will send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1985963" y="32512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89000" y="290988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323013" y="2895600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6858000" y="3251200"/>
            <a:ext cx="0" cy="290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1981200" y="3503613"/>
            <a:ext cx="4876800" cy="738187"/>
            <a:chOff x="1248" y="2175"/>
            <a:chExt cx="3072" cy="465"/>
          </a:xfrm>
        </p:grpSpPr>
        <p:sp>
          <p:nvSpPr>
            <p:cNvPr id="25622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3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47863" y="4371975"/>
            <a:ext cx="4910137" cy="631825"/>
            <a:chOff x="1226" y="2722"/>
            <a:chExt cx="3094" cy="398"/>
          </a:xfrm>
        </p:grpSpPr>
        <p:sp>
          <p:nvSpPr>
            <p:cNvPr id="25620" name="Line 12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1" name="Text Box 13"/>
            <p:cNvSpPr txBox="1">
              <a:spLocks noChangeArrowheads="1"/>
            </p:cNvSpPr>
            <p:nvPr/>
          </p:nvSpPr>
          <p:spPr bwMode="auto">
            <a:xfrm rot="-375610">
              <a:off x="1226" y="2722"/>
              <a:ext cx="30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 and ACK, SeqNum = y and Ack = x + 1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5181600"/>
            <a:ext cx="4876800" cy="736600"/>
            <a:chOff x="1248" y="3232"/>
            <a:chExt cx="3072" cy="464"/>
          </a:xfrm>
        </p:grpSpPr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19" name="Text Box 16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ACK, Ack = y + 1</a:t>
              </a:r>
            </a:p>
          </p:txBody>
        </p:sp>
      </p:grp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-104775" y="3152775"/>
            <a:ext cx="9239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8054975" y="3609975"/>
            <a:ext cx="1092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646113" y="3400425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0000FF"/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6900863" y="3311525"/>
            <a:ext cx="1023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6934200" y="4162425"/>
            <a:ext cx="1166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accept()</a:t>
            </a:r>
          </a:p>
        </p:txBody>
      </p:sp>
      <p:sp>
        <p:nvSpPr>
          <p:cNvPr id="14351" name="Text Box 22"/>
          <p:cNvSpPr txBox="1">
            <a:spLocks noChangeArrowheads="1"/>
          </p:cNvSpPr>
          <p:nvPr/>
        </p:nvSpPr>
        <p:spPr bwMode="auto">
          <a:xfrm>
            <a:off x="6934200" y="5514975"/>
            <a:ext cx="1708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allocate</a:t>
            </a:r>
            <a:b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</a:br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buffer space</a:t>
            </a:r>
          </a:p>
        </p:txBody>
      </p:sp>
      <p:sp>
        <p:nvSpPr>
          <p:cNvPr id="25616" name="TextBox 22"/>
          <p:cNvSpPr txBox="1">
            <a:spLocks noChangeArrowheads="1"/>
          </p:cNvSpPr>
          <p:nvPr/>
        </p:nvSpPr>
        <p:spPr bwMode="auto">
          <a:xfrm rot="-5400000">
            <a:off x="1140619" y="50903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5617" name="Straight Arrow Connector 23"/>
          <p:cNvCxnSpPr>
            <a:cxnSpLocks noChangeShapeType="1"/>
          </p:cNvCxnSpPr>
          <p:nvPr/>
        </p:nvCxnSpPr>
        <p:spPr bwMode="auto">
          <a:xfrm>
            <a:off x="1676400" y="48641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457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52488" algn="l"/>
              </a:tabLst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3-Way Handshaking (cont’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 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Three-way handshake adds 1 RTT delay </a:t>
            </a:r>
          </a:p>
          <a:p>
            <a:pPr>
              <a:lnSpc>
                <a:spcPct val="10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Why?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</a:rPr>
              <a:t>Congestion control: SYN (40 byte) acts as cheap probe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</a:rPr>
              <a:t>Protects against delayed packets from other connection (would confuse receiver)</a:t>
            </a:r>
          </a:p>
        </p:txBody>
      </p:sp>
    </p:spTree>
    <p:extLst>
      <p:ext uri="{BB962C8B-B14F-4D97-AF65-F5344CB8AC3E}">
        <p14:creationId xmlns:p14="http://schemas.microsoft.com/office/powerpoint/2010/main" val="288407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Close Connection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685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Goal: both sides agree to close the connection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4-way connection tear down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40100" y="2462213"/>
            <a:ext cx="4346575" cy="533400"/>
            <a:chOff x="3340100" y="2462213"/>
            <a:chExt cx="4346575" cy="533400"/>
          </a:xfrm>
        </p:grpSpPr>
        <p:sp>
          <p:nvSpPr>
            <p:cNvPr id="28702" name="Line 4"/>
            <p:cNvSpPr>
              <a:spLocks noChangeShapeType="1"/>
            </p:cNvSpPr>
            <p:nvPr/>
          </p:nvSpPr>
          <p:spPr bwMode="auto">
            <a:xfrm>
              <a:off x="3340100" y="2732088"/>
              <a:ext cx="4346575" cy="263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3" name="Text Box 6"/>
            <p:cNvSpPr txBox="1">
              <a:spLocks noChangeArrowheads="1"/>
            </p:cNvSpPr>
            <p:nvPr/>
          </p:nvSpPr>
          <p:spPr bwMode="auto">
            <a:xfrm>
              <a:off x="5243513" y="2462213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340100" y="2933700"/>
            <a:ext cx="4346575" cy="538163"/>
            <a:chOff x="3340100" y="2933700"/>
            <a:chExt cx="4346575" cy="538163"/>
          </a:xfrm>
        </p:grpSpPr>
        <p:sp>
          <p:nvSpPr>
            <p:cNvPr id="28700" name="Line 5"/>
            <p:cNvSpPr>
              <a:spLocks noChangeShapeType="1"/>
            </p:cNvSpPr>
            <p:nvPr/>
          </p:nvSpPr>
          <p:spPr bwMode="auto">
            <a:xfrm flipH="1">
              <a:off x="3340100" y="3071813"/>
              <a:ext cx="4346575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1" name="Text Box 7"/>
            <p:cNvSpPr txBox="1">
              <a:spLocks noChangeArrowheads="1"/>
            </p:cNvSpPr>
            <p:nvPr/>
          </p:nvSpPr>
          <p:spPr bwMode="auto">
            <a:xfrm>
              <a:off x="3671888" y="2933700"/>
              <a:ext cx="1306512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40100" y="3735388"/>
            <a:ext cx="4346575" cy="585787"/>
            <a:chOff x="3340100" y="3735388"/>
            <a:chExt cx="4346575" cy="585787"/>
          </a:xfrm>
        </p:grpSpPr>
        <p:sp>
          <p:nvSpPr>
            <p:cNvPr id="28698" name="Line 8"/>
            <p:cNvSpPr>
              <a:spLocks noChangeShapeType="1"/>
            </p:cNvSpPr>
            <p:nvPr/>
          </p:nvSpPr>
          <p:spPr bwMode="auto">
            <a:xfrm flipH="1">
              <a:off x="3340100" y="3887788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Text Box 10"/>
            <p:cNvSpPr txBox="1">
              <a:spLocks noChangeArrowheads="1"/>
            </p:cNvSpPr>
            <p:nvPr/>
          </p:nvSpPr>
          <p:spPr bwMode="auto">
            <a:xfrm>
              <a:off x="5243513" y="3735388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0100" y="4156075"/>
            <a:ext cx="4349750" cy="546100"/>
            <a:chOff x="3340100" y="4156075"/>
            <a:chExt cx="4349750" cy="546100"/>
          </a:xfrm>
        </p:grpSpPr>
        <p:sp>
          <p:nvSpPr>
            <p:cNvPr id="28696" name="Line 9"/>
            <p:cNvSpPr>
              <a:spLocks noChangeShapeType="1"/>
            </p:cNvSpPr>
            <p:nvPr/>
          </p:nvSpPr>
          <p:spPr bwMode="auto">
            <a:xfrm>
              <a:off x="3340100" y="4425950"/>
              <a:ext cx="4349750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7" name="Text Box 11"/>
            <p:cNvSpPr txBox="1">
              <a:spLocks noChangeArrowheads="1"/>
            </p:cNvSpPr>
            <p:nvPr/>
          </p:nvSpPr>
          <p:spPr bwMode="auto">
            <a:xfrm>
              <a:off x="5327650" y="4156075"/>
              <a:ext cx="13065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sp>
        <p:nvSpPr>
          <p:cNvPr id="28679" name="Line 12"/>
          <p:cNvSpPr>
            <a:spLocks noChangeShapeType="1"/>
          </p:cNvSpPr>
          <p:nvPr/>
        </p:nvSpPr>
        <p:spPr bwMode="auto">
          <a:xfrm>
            <a:off x="33401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0" name="Line 13"/>
          <p:cNvSpPr>
            <a:spLocks noChangeShapeType="1"/>
          </p:cNvSpPr>
          <p:nvPr/>
        </p:nvSpPr>
        <p:spPr bwMode="auto">
          <a:xfrm>
            <a:off x="76835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2949575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1</a:t>
            </a: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7232650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2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76200" y="4645025"/>
            <a:ext cx="290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Can retransmit FIN ACK</a:t>
            </a:r>
            <a:br>
              <a:rPr lang="en-US" sz="1800">
                <a:latin typeface="Helvetica" charset="0"/>
                <a:cs typeface="Helvetica" charset="0"/>
              </a:rPr>
            </a:br>
            <a:r>
              <a:rPr lang="en-US" sz="1800">
                <a:latin typeface="Helvetica" charset="0"/>
                <a:cs typeface="Helvetica" charset="0"/>
              </a:rPr>
              <a:t> if it is lost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14600" y="4419600"/>
            <a:ext cx="915988" cy="1408113"/>
            <a:chOff x="2514600" y="4419600"/>
            <a:chExt cx="915988" cy="1408112"/>
          </a:xfrm>
        </p:grpSpPr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>
              <a:off x="3041650" y="44307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3041650" y="54213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 flipH="1" flipV="1">
              <a:off x="3200400" y="4430712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 rot="-5400000">
              <a:off x="2486819" y="4750594"/>
              <a:ext cx="10318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timeout</a:t>
              </a:r>
            </a:p>
          </p:txBody>
        </p:sp>
        <p:sp>
          <p:nvSpPr>
            <p:cNvPr id="28695" name="Text Box 21"/>
            <p:cNvSpPr txBox="1">
              <a:spLocks noChangeArrowheads="1"/>
            </p:cNvSpPr>
            <p:nvPr/>
          </p:nvSpPr>
          <p:spPr bwMode="auto">
            <a:xfrm>
              <a:off x="2514600" y="5457825"/>
              <a:ext cx="9159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Helvetica" charset="0"/>
                  <a:cs typeface="Helvetica" charset="0"/>
                </a:rPr>
                <a:t>closed</a:t>
              </a:r>
            </a:p>
          </p:txBody>
        </p:sp>
      </p:grpSp>
      <p:sp>
        <p:nvSpPr>
          <p:cNvPr id="28685" name="Text Box 22"/>
          <p:cNvSpPr txBox="1">
            <a:spLocks noChangeArrowheads="1"/>
          </p:cNvSpPr>
          <p:nvPr/>
        </p:nvSpPr>
        <p:spPr bwMode="auto">
          <a:xfrm>
            <a:off x="2514600" y="2514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2" name="Text Box 23"/>
          <p:cNvSpPr txBox="1">
            <a:spLocks noChangeArrowheads="1"/>
          </p:cNvSpPr>
          <p:nvPr/>
        </p:nvSpPr>
        <p:spPr bwMode="auto">
          <a:xfrm>
            <a:off x="7664450" y="3668713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3" name="Text Box 23"/>
          <p:cNvSpPr txBox="1">
            <a:spLocks noChangeArrowheads="1"/>
          </p:cNvSpPr>
          <p:nvPr/>
        </p:nvSpPr>
        <p:spPr bwMode="auto">
          <a:xfrm>
            <a:off x="7683500" y="4506913"/>
            <a:ext cx="915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52800" y="3236913"/>
            <a:ext cx="4346575" cy="625475"/>
            <a:chOff x="3352800" y="3236186"/>
            <a:chExt cx="4346575" cy="626201"/>
          </a:xfrm>
        </p:grpSpPr>
        <p:sp>
          <p:nvSpPr>
            <p:cNvPr id="28689" name="Line 8"/>
            <p:cNvSpPr>
              <a:spLocks noChangeShapeType="1"/>
            </p:cNvSpPr>
            <p:nvPr/>
          </p:nvSpPr>
          <p:spPr bwMode="auto">
            <a:xfrm flipH="1">
              <a:off x="3352800" y="3429000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0" name="Text Box 6"/>
            <p:cNvSpPr txBox="1">
              <a:spLocks noChangeArrowheads="1"/>
            </p:cNvSpPr>
            <p:nvPr/>
          </p:nvSpPr>
          <p:spPr bwMode="auto">
            <a:xfrm>
              <a:off x="5257800" y="3236186"/>
              <a:ext cx="745818" cy="42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16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6402" grpId="0"/>
      <p:bldP spid="1640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5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Q1: True _  False _  </a:t>
            </a:r>
            <a:r>
              <a:rPr lang="en-US" altLang="ko-KR">
                <a:latin typeface="Helvetica" charset="0"/>
                <a:ea typeface="MS PGothic" charset="0"/>
              </a:rPr>
              <a:t>Protocols specify the syntax and semantics of communication</a:t>
            </a:r>
            <a:endParaRPr lang="en-US">
              <a:latin typeface="Helvetica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Q2: True _  False _  Protocols specify the implementation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Q3: True _  False _  Layering helps to improve application performance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Q4: True _  False _  “Best Effort” packet delivery ensures that packets are delivered in order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Q5: True _  False _  In p2p systems a node is both a client and a server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Q6: True _  False _  TCP ensures that each packet is delivered within a predefined amount of time 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Quiz 15.2: Protocols</a:t>
            </a:r>
          </a:p>
        </p:txBody>
      </p:sp>
    </p:spTree>
    <p:extLst>
      <p:ext uri="{BB962C8B-B14F-4D97-AF65-F5344CB8AC3E}">
        <p14:creationId xmlns:p14="http://schemas.microsoft.com/office/powerpoint/2010/main" val="22114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5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Q1: True _  False _  </a:t>
            </a:r>
            <a:r>
              <a:rPr lang="en-US" altLang="ko-KR">
                <a:latin typeface="Helvetica" charset="0"/>
                <a:ea typeface="MS PGothic" charset="0"/>
              </a:rPr>
              <a:t>Protocols specify the syntax and semantics of communication</a:t>
            </a:r>
            <a:endParaRPr lang="en-US">
              <a:latin typeface="Helvetica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Q2: True _  False _  Protocols specify the implementation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Q3: True _  False _  Layering helps to improve application performance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Q4: True _  False _  “Best Effort” packet delivery ensures that packets are delivered in order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Q5: True _  False _  In p2p systems a node is both a client and a server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Q6: True _  False _  TCP ensures that each packet is delivered within a predefined amount of time 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Quiz 15.2: Protocols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9763" y="914400"/>
            <a:ext cx="37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52763" y="1828800"/>
            <a:ext cx="37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274320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24200" y="358140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05000" y="457200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24200" y="5562600"/>
            <a:ext cx="37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936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Summary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Important roles of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Protocols, standardization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Clients, servers, peer-to-peer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A layered architecture is a powerful means for organizing complex networks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But, layering has its drawbacks too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Next lecture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Layering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End-to-End arguments (please read the paper before lecture!)</a:t>
            </a:r>
          </a:p>
          <a:p>
            <a:pPr lvl="2">
              <a:buFontTx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MS PGothic" charset="0"/>
              </a:rPr>
              <a:t>Review: Remote </a:t>
            </a:r>
            <a:r>
              <a:rPr lang="en-US" altLang="ko-KR" dirty="0" smtClean="0">
                <a:latin typeface="Helvetica" charset="0"/>
                <a:ea typeface="MS PGothic" charset="0"/>
              </a:rPr>
              <a:t>Procedure 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 dirty="0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381000" y="34290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3" name="Cloud"/>
          <p:cNvSpPr>
            <a:spLocks noChangeAspect="1" noEditPoints="1" noChangeArrowheads="1"/>
          </p:cNvSpPr>
          <p:nvPr/>
        </p:nvSpPr>
        <p:spPr bwMode="auto">
          <a:xfrm>
            <a:off x="6781800" y="2590800"/>
            <a:ext cx="1905000" cy="1746250"/>
          </a:xfrm>
          <a:custGeom>
            <a:avLst/>
            <a:gdLst>
              <a:gd name="T0" fmla="*/ 521141 w 21600"/>
              <a:gd name="T1" fmla="*/ 70587710 h 21600"/>
              <a:gd name="T2" fmla="*/ 84005208 w 21600"/>
              <a:gd name="T3" fmla="*/ 141025129 h 21600"/>
              <a:gd name="T4" fmla="*/ 167870452 w 21600"/>
              <a:gd name="T5" fmla="*/ 70587710 h 21600"/>
              <a:gd name="T6" fmla="*/ 84005208 w 21600"/>
              <a:gd name="T7" fmla="*/ 807179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676400" y="1660525"/>
            <a:ext cx="1066800" cy="914400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dirty="0">
                <a:latin typeface="Helvetica" charset="0"/>
              </a:rPr>
              <a:t>Client</a:t>
            </a:r>
          </a:p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dirty="0">
                <a:latin typeface="Helvetica" charset="0"/>
              </a:rPr>
              <a:t>(caller)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1676400" y="4327525"/>
            <a:ext cx="1066800" cy="914400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dirty="0">
                <a:latin typeface="Helvetica" charset="0"/>
              </a:rPr>
              <a:t>Server</a:t>
            </a:r>
          </a:p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dirty="0">
                <a:latin typeface="Helvetica" charset="0"/>
              </a:rPr>
              <a:t>(</a:t>
            </a:r>
            <a:r>
              <a:rPr lang="en-US" dirty="0" err="1">
                <a:latin typeface="Helvetica" charset="0"/>
              </a:rPr>
              <a:t>callee</a:t>
            </a:r>
            <a:r>
              <a:rPr lang="en-US" dirty="0">
                <a:latin typeface="Helvetica" charset="0"/>
              </a:rPr>
              <a:t>)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162800" y="1660525"/>
            <a:ext cx="1066800" cy="914400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Helvetica" charset="0"/>
              </a:rPr>
              <a:t>Packet</a:t>
            </a:r>
          </a:p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Helvetica" charset="0"/>
              </a:rPr>
              <a:t>Handler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7162800" y="4327525"/>
            <a:ext cx="1066800" cy="914400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Helvetica" charset="0"/>
              </a:rPr>
              <a:t>Packet</a:t>
            </a:r>
          </a:p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Helvetica" charset="0"/>
              </a:rPr>
              <a:t>Handler</a:t>
            </a:r>
          </a:p>
        </p:txBody>
      </p:sp>
      <p:grpSp>
        <p:nvGrpSpPr>
          <p:cNvPr id="58" name="Group 40"/>
          <p:cNvGrpSpPr>
            <a:grpSpLocks/>
          </p:cNvGrpSpPr>
          <p:nvPr/>
        </p:nvGrpSpPr>
        <p:grpSpPr bwMode="auto">
          <a:xfrm>
            <a:off x="2743200" y="1584325"/>
            <a:ext cx="1752600" cy="381000"/>
            <a:chOff x="1344" y="960"/>
            <a:chExt cx="1104" cy="240"/>
          </a:xfrm>
        </p:grpSpPr>
        <p:sp>
          <p:nvSpPr>
            <p:cNvPr id="59" name="Line 11"/>
            <p:cNvSpPr>
              <a:spLocks noChangeShapeType="1"/>
            </p:cNvSpPr>
            <p:nvPr/>
          </p:nvSpPr>
          <p:spPr bwMode="auto">
            <a:xfrm>
              <a:off x="134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1673" y="960"/>
              <a:ext cx="41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call</a:t>
              </a:r>
            </a:p>
          </p:txBody>
        </p:sp>
      </p:grpSp>
      <p:grpSp>
        <p:nvGrpSpPr>
          <p:cNvPr id="61" name="Group 51"/>
          <p:cNvGrpSpPr>
            <a:grpSpLocks/>
          </p:cNvGrpSpPr>
          <p:nvPr/>
        </p:nvGrpSpPr>
        <p:grpSpPr bwMode="auto">
          <a:xfrm>
            <a:off x="2743200" y="2270125"/>
            <a:ext cx="1752600" cy="371475"/>
            <a:chOff x="1344" y="1392"/>
            <a:chExt cx="1104" cy="234"/>
          </a:xfrm>
        </p:grpSpPr>
        <p:sp>
          <p:nvSpPr>
            <p:cNvPr id="62" name="Line 12"/>
            <p:cNvSpPr>
              <a:spLocks noChangeShapeType="1"/>
            </p:cNvSpPr>
            <p:nvPr/>
          </p:nvSpPr>
          <p:spPr bwMode="auto">
            <a:xfrm flipH="1">
              <a:off x="134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1565" y="1392"/>
              <a:ext cx="6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return</a:t>
              </a:r>
            </a:p>
          </p:txBody>
        </p:sp>
      </p:grpSp>
      <p:grpSp>
        <p:nvGrpSpPr>
          <p:cNvPr id="64" name="Group 42"/>
          <p:cNvGrpSpPr>
            <a:grpSpLocks/>
          </p:cNvGrpSpPr>
          <p:nvPr/>
        </p:nvGrpSpPr>
        <p:grpSpPr bwMode="auto">
          <a:xfrm>
            <a:off x="5410200" y="1584325"/>
            <a:ext cx="1752600" cy="381000"/>
            <a:chOff x="3024" y="960"/>
            <a:chExt cx="1104" cy="240"/>
          </a:xfrm>
        </p:grpSpPr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247" y="960"/>
              <a:ext cx="5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send</a:t>
              </a:r>
            </a:p>
          </p:txBody>
        </p:sp>
      </p:grpSp>
      <p:grpSp>
        <p:nvGrpSpPr>
          <p:cNvPr id="67" name="Group 50"/>
          <p:cNvGrpSpPr>
            <a:grpSpLocks/>
          </p:cNvGrpSpPr>
          <p:nvPr/>
        </p:nvGrpSpPr>
        <p:grpSpPr bwMode="auto">
          <a:xfrm>
            <a:off x="5410200" y="2270125"/>
            <a:ext cx="1752600" cy="371475"/>
            <a:chOff x="3024" y="1392"/>
            <a:chExt cx="1104" cy="234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3146" y="1392"/>
              <a:ext cx="7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receive</a:t>
              </a:r>
            </a:p>
          </p:txBody>
        </p:sp>
      </p:grpSp>
      <p:grpSp>
        <p:nvGrpSpPr>
          <p:cNvPr id="70" name="Group 49"/>
          <p:cNvGrpSpPr>
            <a:grpSpLocks/>
          </p:cNvGrpSpPr>
          <p:nvPr/>
        </p:nvGrpSpPr>
        <p:grpSpPr bwMode="auto">
          <a:xfrm>
            <a:off x="5410200" y="4275138"/>
            <a:ext cx="1752600" cy="381000"/>
            <a:chOff x="3024" y="2415"/>
            <a:chExt cx="1104" cy="240"/>
          </a:xfrm>
        </p:grpSpPr>
        <p:sp>
          <p:nvSpPr>
            <p:cNvPr id="71" name="Line 22"/>
            <p:cNvSpPr>
              <a:spLocks noChangeShapeType="1"/>
            </p:cNvSpPr>
            <p:nvPr/>
          </p:nvSpPr>
          <p:spPr bwMode="auto">
            <a:xfrm>
              <a:off x="3024" y="2655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3247" y="2415"/>
              <a:ext cx="5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send</a:t>
              </a:r>
            </a:p>
          </p:txBody>
        </p:sp>
      </p:grpSp>
      <p:grpSp>
        <p:nvGrpSpPr>
          <p:cNvPr id="73" name="Group 45"/>
          <p:cNvGrpSpPr>
            <a:grpSpLocks/>
          </p:cNvGrpSpPr>
          <p:nvPr/>
        </p:nvGrpSpPr>
        <p:grpSpPr bwMode="auto">
          <a:xfrm>
            <a:off x="5410200" y="4960938"/>
            <a:ext cx="1752600" cy="371475"/>
            <a:chOff x="3024" y="2847"/>
            <a:chExt cx="1104" cy="234"/>
          </a:xfrm>
        </p:grpSpPr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H="1">
              <a:off x="3024" y="2847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3146" y="2847"/>
              <a:ext cx="7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receive</a:t>
              </a:r>
            </a:p>
          </p:txBody>
        </p:sp>
      </p:grpSp>
      <p:grpSp>
        <p:nvGrpSpPr>
          <p:cNvPr id="76" name="Group 48"/>
          <p:cNvGrpSpPr>
            <a:grpSpLocks/>
          </p:cNvGrpSpPr>
          <p:nvPr/>
        </p:nvGrpSpPr>
        <p:grpSpPr bwMode="auto">
          <a:xfrm>
            <a:off x="2743200" y="4251325"/>
            <a:ext cx="1752600" cy="381000"/>
            <a:chOff x="1344" y="2400"/>
            <a:chExt cx="1104" cy="240"/>
          </a:xfrm>
        </p:grpSpPr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1565" y="2400"/>
              <a:ext cx="6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return</a:t>
              </a:r>
            </a:p>
          </p:txBody>
        </p:sp>
      </p:grpSp>
      <p:grpSp>
        <p:nvGrpSpPr>
          <p:cNvPr id="79" name="Group 47"/>
          <p:cNvGrpSpPr>
            <a:grpSpLocks/>
          </p:cNvGrpSpPr>
          <p:nvPr/>
        </p:nvGrpSpPr>
        <p:grpSpPr bwMode="auto">
          <a:xfrm>
            <a:off x="2743200" y="4937125"/>
            <a:ext cx="1752600" cy="371475"/>
            <a:chOff x="1344" y="2832"/>
            <a:chExt cx="1104" cy="234"/>
          </a:xfrm>
        </p:grpSpPr>
        <p:sp>
          <p:nvSpPr>
            <p:cNvPr id="80" name="Line 29"/>
            <p:cNvSpPr>
              <a:spLocks noChangeShapeType="1"/>
            </p:cNvSpPr>
            <p:nvPr/>
          </p:nvSpPr>
          <p:spPr bwMode="auto">
            <a:xfrm flipH="1">
              <a:off x="1344" y="283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1673" y="2832"/>
              <a:ext cx="41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call</a:t>
              </a:r>
            </a:p>
          </p:txBody>
        </p:sp>
      </p:grpSp>
      <p:grpSp>
        <p:nvGrpSpPr>
          <p:cNvPr id="82" name="Group 43"/>
          <p:cNvGrpSpPr>
            <a:grpSpLocks/>
          </p:cNvGrpSpPr>
          <p:nvPr/>
        </p:nvGrpSpPr>
        <p:grpSpPr bwMode="auto">
          <a:xfrm>
            <a:off x="7842250" y="2574925"/>
            <a:ext cx="371475" cy="1768475"/>
            <a:chOff x="4556" y="1584"/>
            <a:chExt cx="234" cy="864"/>
          </a:xfrm>
        </p:grpSpPr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 rot="5400000">
              <a:off x="4356" y="1916"/>
              <a:ext cx="6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Network</a:t>
              </a:r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4560" y="15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85" name="Group 44"/>
          <p:cNvGrpSpPr>
            <a:grpSpLocks/>
          </p:cNvGrpSpPr>
          <p:nvPr/>
        </p:nvGrpSpPr>
        <p:grpSpPr bwMode="auto">
          <a:xfrm>
            <a:off x="7181850" y="2574925"/>
            <a:ext cx="371475" cy="1768475"/>
            <a:chOff x="4140" y="1584"/>
            <a:chExt cx="234" cy="864"/>
          </a:xfrm>
        </p:grpSpPr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 rot="-5400000">
              <a:off x="3940" y="1914"/>
              <a:ext cx="6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Network</a:t>
              </a:r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88" name="Group 41"/>
          <p:cNvGrpSpPr>
            <a:grpSpLocks/>
          </p:cNvGrpSpPr>
          <p:nvPr/>
        </p:nvGrpSpPr>
        <p:grpSpPr bwMode="auto">
          <a:xfrm>
            <a:off x="4003678" y="1035050"/>
            <a:ext cx="1939927" cy="1539875"/>
            <a:chOff x="2138" y="614"/>
            <a:chExt cx="1222" cy="970"/>
          </a:xfrm>
        </p:grpSpPr>
        <p:sp>
          <p:nvSpPr>
            <p:cNvPr id="89" name="Rectangle 6"/>
            <p:cNvSpPr>
              <a:spLocks noChangeArrowheads="1"/>
            </p:cNvSpPr>
            <p:nvPr/>
          </p:nvSpPr>
          <p:spPr bwMode="auto">
            <a:xfrm>
              <a:off x="2448" y="1008"/>
              <a:ext cx="576" cy="576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000">
                  <a:latin typeface="Helvetica" charset="0"/>
                </a:rPr>
                <a:t>Client</a:t>
              </a:r>
            </a:p>
            <a:p>
              <a:pPr marL="2286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000">
                  <a:latin typeface="Helvetica" charset="0"/>
                </a:rPr>
                <a:t>Stub</a:t>
              </a:r>
            </a:p>
          </p:txBody>
        </p:sp>
        <p:sp>
          <p:nvSpPr>
            <p:cNvPr id="90" name="Text Box 36"/>
            <p:cNvSpPr txBox="1">
              <a:spLocks noChangeArrowheads="1"/>
            </p:cNvSpPr>
            <p:nvPr/>
          </p:nvSpPr>
          <p:spPr bwMode="auto">
            <a:xfrm>
              <a:off x="2138" y="614"/>
              <a:ext cx="122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sz="2200" dirty="0">
                  <a:latin typeface="Helvetica" charset="0"/>
                </a:rPr>
                <a:t>m</a:t>
              </a:r>
              <a:r>
                <a:rPr lang="en-US" sz="2200" dirty="0" smtClean="0">
                  <a:latin typeface="Helvetica" charset="0"/>
                </a:rPr>
                <a:t>arshal </a:t>
              </a:r>
              <a:r>
                <a:rPr lang="en-US" sz="2200" dirty="0" err="1" smtClean="0">
                  <a:latin typeface="Helvetica" charset="0"/>
                </a:rPr>
                <a:t>args</a:t>
              </a:r>
              <a:endParaRPr lang="en-US" sz="2200" dirty="0">
                <a:latin typeface="Helvetica" charset="0"/>
              </a:endParaRPr>
            </a:p>
          </p:txBody>
        </p:sp>
      </p:grpSp>
      <p:sp>
        <p:nvSpPr>
          <p:cNvPr id="91" name="Text Box 37"/>
          <p:cNvSpPr txBox="1">
            <a:spLocks noChangeArrowheads="1"/>
          </p:cNvSpPr>
          <p:nvPr/>
        </p:nvSpPr>
        <p:spPr bwMode="auto">
          <a:xfrm>
            <a:off x="3978431" y="3717925"/>
            <a:ext cx="1939614" cy="64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0000"/>
              </a:lnSpc>
              <a:buSzPct val="100000"/>
            </a:pPr>
            <a:r>
              <a:rPr lang="en-US" sz="2200" dirty="0">
                <a:latin typeface="Helvetica" charset="0"/>
              </a:rPr>
              <a:t>marshal </a:t>
            </a:r>
            <a:r>
              <a:rPr lang="en-US" sz="2200" dirty="0" err="1">
                <a:latin typeface="Helvetica" charset="0"/>
              </a:rPr>
              <a:t>args</a:t>
            </a:r>
            <a:endParaRPr lang="en-US" sz="2200" dirty="0">
              <a:latin typeface="Helvetica" charset="0"/>
            </a:endParaRPr>
          </a:p>
          <a:p>
            <a:pPr algn="ctr">
              <a:lnSpc>
                <a:spcPct val="80000"/>
              </a:lnSpc>
              <a:buSzPct val="100000"/>
            </a:pPr>
            <a:endParaRPr lang="en-US" sz="2200" dirty="0">
              <a:latin typeface="Helvetica" charset="0"/>
            </a:endParaRPr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4142703" y="2574925"/>
            <a:ext cx="1609483" cy="64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0000"/>
              </a:lnSpc>
              <a:buSzPct val="100000"/>
            </a:pPr>
            <a:r>
              <a:rPr lang="en-US" sz="2200" dirty="0" err="1" smtClean="0">
                <a:latin typeface="Helvetica" charset="0"/>
              </a:rPr>
              <a:t>unmarshal</a:t>
            </a:r>
            <a:endParaRPr lang="en-US" sz="2200" dirty="0">
              <a:latin typeface="Helvetica" charset="0"/>
            </a:endParaRPr>
          </a:p>
          <a:p>
            <a:pPr algn="ctr">
              <a:lnSpc>
                <a:spcPct val="80000"/>
              </a:lnSpc>
              <a:buSzPct val="100000"/>
            </a:pPr>
            <a:r>
              <a:rPr lang="en-US" sz="2200" dirty="0">
                <a:latin typeface="Helvetica" charset="0"/>
              </a:rPr>
              <a:t>ret </a:t>
            </a:r>
            <a:r>
              <a:rPr lang="en-US" sz="2200" dirty="0" err="1">
                <a:latin typeface="Helvetica" charset="0"/>
              </a:rPr>
              <a:t>vals</a:t>
            </a:r>
            <a:endParaRPr lang="en-US" sz="2200" dirty="0">
              <a:latin typeface="Helvetica" charset="0"/>
            </a:endParaRPr>
          </a:p>
        </p:txBody>
      </p:sp>
      <p:grpSp>
        <p:nvGrpSpPr>
          <p:cNvPr id="93" name="Group 46"/>
          <p:cNvGrpSpPr>
            <a:grpSpLocks/>
          </p:cNvGrpSpPr>
          <p:nvPr/>
        </p:nvGrpSpPr>
        <p:grpSpPr bwMode="auto">
          <a:xfrm>
            <a:off x="4125912" y="4327525"/>
            <a:ext cx="1609725" cy="1827213"/>
            <a:chOff x="2215" y="2448"/>
            <a:chExt cx="1014" cy="1151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2448" y="2448"/>
              <a:ext cx="576" cy="576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000" dirty="0">
                  <a:latin typeface="Helvetica" charset="0"/>
                </a:rPr>
                <a:t>Server</a:t>
              </a:r>
            </a:p>
            <a:p>
              <a:pPr marL="2286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000" dirty="0">
                  <a:latin typeface="Helvetica" charset="0"/>
                </a:rPr>
                <a:t>Stub</a:t>
              </a:r>
            </a:p>
          </p:txBody>
        </p:sp>
        <p:sp>
          <p:nvSpPr>
            <p:cNvPr id="95" name="Text Box 39"/>
            <p:cNvSpPr txBox="1">
              <a:spLocks noChangeArrowheads="1"/>
            </p:cNvSpPr>
            <p:nvPr/>
          </p:nvSpPr>
          <p:spPr bwMode="auto">
            <a:xfrm>
              <a:off x="2215" y="3024"/>
              <a:ext cx="1014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sz="2200" dirty="0" err="1">
                  <a:latin typeface="Helvetica" charset="0"/>
                </a:rPr>
                <a:t>unmarshal</a:t>
              </a:r>
              <a:endParaRPr lang="en-US" sz="2200" dirty="0">
                <a:latin typeface="Helvetica" charset="0"/>
              </a:endParaRP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sz="2200" dirty="0">
                  <a:latin typeface="Helvetica" charset="0"/>
                </a:rPr>
                <a:t>ret </a:t>
              </a:r>
              <a:r>
                <a:rPr lang="en-US" sz="2200" dirty="0" err="1">
                  <a:latin typeface="Helvetica" charset="0"/>
                </a:rPr>
                <a:t>vals</a:t>
              </a:r>
              <a:endParaRPr lang="en-US" sz="2200" dirty="0">
                <a:latin typeface="Helvetica" charset="0"/>
              </a:endParaRPr>
            </a:p>
            <a:p>
              <a:pPr algn="ctr">
                <a:lnSpc>
                  <a:spcPct val="80000"/>
                </a:lnSpc>
                <a:buSzPct val="100000"/>
              </a:pPr>
              <a:endParaRPr lang="en-US" sz="2200" dirty="0">
                <a:latin typeface="Helvetica" charset="0"/>
              </a:endParaRPr>
            </a:p>
          </p:txBody>
        </p:sp>
      </p:grpSp>
      <p:pic>
        <p:nvPicPr>
          <p:cNvPr id="96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11461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11461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 Box 64"/>
          <p:cNvSpPr txBox="1">
            <a:spLocks noChangeArrowheads="1"/>
          </p:cNvSpPr>
          <p:nvPr/>
        </p:nvSpPr>
        <p:spPr bwMode="auto">
          <a:xfrm>
            <a:off x="317500" y="2971800"/>
            <a:ext cx="15827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Helvetica" charset="0"/>
              </a:rPr>
              <a:t>Machine A</a:t>
            </a:r>
          </a:p>
        </p:txBody>
      </p:sp>
      <p:sp>
        <p:nvSpPr>
          <p:cNvPr id="99" name="Text Box 65"/>
          <p:cNvSpPr txBox="1">
            <a:spLocks noChangeArrowheads="1"/>
          </p:cNvSpPr>
          <p:nvPr/>
        </p:nvSpPr>
        <p:spPr bwMode="auto">
          <a:xfrm>
            <a:off x="327025" y="3505200"/>
            <a:ext cx="15922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Helvetica" charset="0"/>
              </a:rPr>
              <a:t>Machine B</a:t>
            </a:r>
          </a:p>
        </p:txBody>
      </p:sp>
    </p:spTree>
    <p:extLst>
      <p:ext uri="{BB962C8B-B14F-4D97-AF65-F5344CB8AC3E}">
        <p14:creationId xmlns:p14="http://schemas.microsoft.com/office/powerpoint/2010/main" val="408492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Review: Schematic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View of NFS Architecture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D18A90-0B1E-214B-8B66-7842DDB7776A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CS162 Fa14 L30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762000" y="1038225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76531" y="685800"/>
            <a:ext cx="146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Layering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57200" y="1524000"/>
            <a:ext cx="800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57200" y="2209800"/>
            <a:ext cx="800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33400" y="2971800"/>
            <a:ext cx="800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33400" y="4343400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791200" y="4343400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762000" y="3124200"/>
            <a:ext cx="5867400" cy="2214265"/>
            <a:chOff x="762000" y="3124200"/>
            <a:chExt cx="5867400" cy="2214265"/>
          </a:xfrm>
        </p:grpSpPr>
        <p:sp>
          <p:nvSpPr>
            <p:cNvPr id="8" name="Oval 7"/>
            <p:cNvSpPr/>
            <p:nvPr/>
          </p:nvSpPr>
          <p:spPr bwMode="auto">
            <a:xfrm>
              <a:off x="3733800" y="3124200"/>
              <a:ext cx="2895600" cy="1143000"/>
            </a:xfrm>
            <a:prstGeom prst="ellips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2000" y="4876800"/>
              <a:ext cx="1740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RPC stubs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2514600" y="4114800"/>
              <a:ext cx="1676400" cy="990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838200" y="4343400"/>
            <a:ext cx="5715000" cy="1604665"/>
            <a:chOff x="838200" y="4343400"/>
            <a:chExt cx="5715000" cy="1604665"/>
          </a:xfrm>
        </p:grpSpPr>
        <p:sp>
          <p:nvSpPr>
            <p:cNvPr id="10" name="Oval 9"/>
            <p:cNvSpPr/>
            <p:nvPr/>
          </p:nvSpPr>
          <p:spPr bwMode="auto">
            <a:xfrm>
              <a:off x="3581400" y="4343400"/>
              <a:ext cx="2971800" cy="1143000"/>
            </a:xfrm>
            <a:prstGeom prst="ellipse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5486400"/>
              <a:ext cx="18093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55FC02"/>
                  </a:solidFill>
                </a:rPr>
                <a:t>Marshaling</a:t>
              </a:r>
              <a:endParaRPr lang="en-US" sz="2400" b="1" dirty="0">
                <a:solidFill>
                  <a:srgbClr val="55FC02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3"/>
            </p:cNvCxnSpPr>
            <p:nvPr/>
          </p:nvCxnSpPr>
          <p:spPr bwMode="auto">
            <a:xfrm flipV="1">
              <a:off x="2647560" y="5257800"/>
              <a:ext cx="1162440" cy="45943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2590800" y="1371600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2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Trade-offs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0AD50-64C2-5C43-AB35-8C1949F0BE86}" type="datetime1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43000"/>
            <a:ext cx="6985000" cy="523875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66593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70400"/>
            <a:ext cx="106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18970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219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Societal Scale Information Systems</a:t>
            </a:r>
          </a:p>
        </p:txBody>
      </p:sp>
      <p:pic>
        <p:nvPicPr>
          <p:cNvPr id="31749" name="Picture 8" descr="bug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9375"/>
            <a:ext cx="8604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6934200" y="2667000"/>
            <a:ext cx="2328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Helvetica" charset="0"/>
              </a:rPr>
              <a:t>Scalable, Reliable,</a:t>
            </a:r>
          </a:p>
          <a:p>
            <a:r>
              <a:rPr lang="en-US" sz="2000" b="0">
                <a:latin typeface="Helvetica" charset="0"/>
              </a:rPr>
              <a:t>Secure Services</a:t>
            </a:r>
          </a:p>
        </p:txBody>
      </p:sp>
      <p:sp>
        <p:nvSpPr>
          <p:cNvPr id="31751" name="Text Box 13"/>
          <p:cNvSpPr txBox="1">
            <a:spLocks noChangeArrowheads="1"/>
          </p:cNvSpPr>
          <p:nvPr/>
        </p:nvSpPr>
        <p:spPr bwMode="auto">
          <a:xfrm>
            <a:off x="-36513" y="5845175"/>
            <a:ext cx="1595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Helvetica" charset="0"/>
              </a:rPr>
              <a:t>MEMS for </a:t>
            </a:r>
          </a:p>
          <a:p>
            <a:pPr algn="ctr"/>
            <a:r>
              <a:rPr lang="en-US" sz="2000" b="0">
                <a:latin typeface="Helvetica" charset="0"/>
              </a:rPr>
              <a:t>Sensor Nets</a:t>
            </a:r>
          </a:p>
        </p:txBody>
      </p: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685800" y="2727325"/>
            <a:ext cx="1643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Helvetica" charset="0"/>
              </a:rPr>
              <a:t>Internet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Connectivity</a:t>
            </a:r>
          </a:p>
        </p:txBody>
      </p:sp>
      <p:sp>
        <p:nvSpPr>
          <p:cNvPr id="31753" name="Text Box 480"/>
          <p:cNvSpPr txBox="1">
            <a:spLocks noChangeArrowheads="1"/>
          </p:cNvSpPr>
          <p:nvPr/>
        </p:nvSpPr>
        <p:spPr bwMode="auto">
          <a:xfrm>
            <a:off x="6477000" y="3657600"/>
            <a:ext cx="26654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Helvetica" charset="0"/>
              </a:rPr>
              <a:t>Databases</a:t>
            </a:r>
          </a:p>
          <a:p>
            <a:r>
              <a:rPr lang="en-US" sz="2000" b="0">
                <a:latin typeface="Helvetica" charset="0"/>
              </a:rPr>
              <a:t>Information Collection</a:t>
            </a:r>
          </a:p>
          <a:p>
            <a:r>
              <a:rPr lang="en-US" sz="2000" b="0">
                <a:latin typeface="Helvetica" charset="0"/>
              </a:rPr>
              <a:t>Remote Storage</a:t>
            </a:r>
          </a:p>
          <a:p>
            <a:r>
              <a:rPr lang="en-US" sz="2000" b="0">
                <a:latin typeface="Helvetica" charset="0"/>
              </a:rPr>
              <a:t>Online Games</a:t>
            </a:r>
          </a:p>
          <a:p>
            <a:r>
              <a:rPr lang="en-US" sz="2000" b="0">
                <a:latin typeface="Helvetica" charset="0"/>
              </a:rPr>
              <a:t>Commerce</a:t>
            </a:r>
          </a:p>
          <a:p>
            <a:r>
              <a:rPr lang="en-US" sz="2000" b="0">
                <a:latin typeface="Helvetica" charset="0"/>
              </a:rPr>
              <a:t>	…</a:t>
            </a:r>
          </a:p>
          <a:p>
            <a:endParaRPr lang="en-US" sz="2000" b="0">
              <a:latin typeface="Helvetica" charset="0"/>
            </a:endParaRPr>
          </a:p>
        </p:txBody>
      </p:sp>
      <p:sp>
        <p:nvSpPr>
          <p:cNvPr id="31754" name="Rectangle 481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648200" cy="27352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world is a large distributed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charset="0"/>
                <a:ea typeface="ＭＳ Ｐゴシック" charset="0"/>
              </a:rPr>
              <a:t>Microprocessors in everything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Helvetica" charset="0"/>
                <a:ea typeface="ＭＳ Ｐゴシック" charset="0"/>
              </a:rPr>
              <a:t>Vast infrastructure behind them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244975"/>
            <a:ext cx="1524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3124200"/>
            <a:ext cx="8763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89200"/>
            <a:ext cx="12985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8382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3" t="30769" r="3391" b="12088"/>
          <a:stretch>
            <a:fillRect/>
          </a:stretch>
        </p:blipFill>
        <p:spPr bwMode="auto">
          <a:xfrm>
            <a:off x="1371600" y="4930775"/>
            <a:ext cx="205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Picture 479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62375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2" name="Line 4"/>
          <p:cNvSpPr>
            <a:spLocks noChangeShapeType="1"/>
          </p:cNvSpPr>
          <p:nvPr/>
        </p:nvSpPr>
        <p:spPr bwMode="auto">
          <a:xfrm flipV="1">
            <a:off x="990600" y="609600"/>
            <a:ext cx="8153400" cy="5410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63" name="Group 15"/>
          <p:cNvGrpSpPr>
            <a:grpSpLocks/>
          </p:cNvGrpSpPr>
          <p:nvPr/>
        </p:nvGrpSpPr>
        <p:grpSpPr bwMode="auto">
          <a:xfrm>
            <a:off x="6129338" y="0"/>
            <a:ext cx="3014662" cy="2589213"/>
            <a:chOff x="3676" y="264"/>
            <a:chExt cx="1899" cy="1631"/>
          </a:xfrm>
        </p:grpSpPr>
        <p:graphicFrame>
          <p:nvGraphicFramePr>
            <p:cNvPr id="32226" name="Object 4"/>
            <p:cNvGraphicFramePr>
              <a:graphicFrameLocks noChangeAspect="1"/>
            </p:cNvGraphicFramePr>
            <p:nvPr/>
          </p:nvGraphicFramePr>
          <p:xfrm>
            <a:off x="4603" y="264"/>
            <a:ext cx="972" cy="1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1" name="Image" r:id="rId15" imgW="2007766" imgH="2134839" progId="Photoshop.Image.5">
                    <p:embed/>
                  </p:oleObj>
                </mc:Choice>
                <mc:Fallback>
                  <p:oleObj name="Image" r:id="rId15" imgW="2007766" imgH="2134839" progId="Photoshop.Image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264"/>
                          <a:ext cx="972" cy="1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227" name="Group 17"/>
            <p:cNvGrpSpPr>
              <a:grpSpLocks/>
            </p:cNvGrpSpPr>
            <p:nvPr/>
          </p:nvGrpSpPr>
          <p:grpSpPr bwMode="auto">
            <a:xfrm>
              <a:off x="3676" y="1121"/>
              <a:ext cx="1876" cy="774"/>
              <a:chOff x="2796" y="854"/>
              <a:chExt cx="2716" cy="1121"/>
            </a:xfrm>
          </p:grpSpPr>
          <p:grpSp>
            <p:nvGrpSpPr>
              <p:cNvPr id="32228" name="Group 18"/>
              <p:cNvGrpSpPr>
                <a:grpSpLocks/>
              </p:cNvGrpSpPr>
              <p:nvPr/>
            </p:nvGrpSpPr>
            <p:grpSpPr bwMode="auto">
              <a:xfrm>
                <a:off x="3227" y="1844"/>
                <a:ext cx="513" cy="131"/>
                <a:chOff x="2201" y="2688"/>
                <a:chExt cx="1946" cy="577"/>
              </a:xfrm>
            </p:grpSpPr>
            <p:sp>
              <p:nvSpPr>
                <p:cNvPr id="32676" name="AutoShape 19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77" name="AutoShape 20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78" name="AutoShape 21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79" name="AutoShape 22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80" name="AutoShape 23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81" name="AutoShape 24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82" name="AutoShape 25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83" name="AutoShape 26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84" name="AutoShape 27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85" name="AutoShape 28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86" name="AutoShape 29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87" name="AutoShape 30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88" name="AutoShape 31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29" name="Group 32"/>
              <p:cNvGrpSpPr>
                <a:grpSpLocks/>
              </p:cNvGrpSpPr>
              <p:nvPr/>
            </p:nvGrpSpPr>
            <p:grpSpPr bwMode="auto">
              <a:xfrm>
                <a:off x="3899" y="1843"/>
                <a:ext cx="513" cy="131"/>
                <a:chOff x="2201" y="2688"/>
                <a:chExt cx="1946" cy="577"/>
              </a:xfrm>
            </p:grpSpPr>
            <p:sp>
              <p:nvSpPr>
                <p:cNvPr id="32663" name="AutoShape 33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64" name="AutoShape 34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65" name="AutoShape 35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66" name="AutoShape 36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67" name="AutoShape 37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68" name="AutoShape 38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69" name="AutoShape 39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70" name="AutoShape 40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71" name="AutoShape 41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72" name="AutoShape 42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73" name="AutoShape 43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74" name="AutoShape 44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75" name="AutoShape 45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30" name="Group 46"/>
              <p:cNvGrpSpPr>
                <a:grpSpLocks/>
              </p:cNvGrpSpPr>
              <p:nvPr/>
            </p:nvGrpSpPr>
            <p:grpSpPr bwMode="auto">
              <a:xfrm>
                <a:off x="4503" y="1773"/>
                <a:ext cx="513" cy="132"/>
                <a:chOff x="2201" y="2688"/>
                <a:chExt cx="1946" cy="577"/>
              </a:xfrm>
            </p:grpSpPr>
            <p:sp>
              <p:nvSpPr>
                <p:cNvPr id="3265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51" name="AutoShape 48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52" name="AutoShape 49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53" name="AutoShape 50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54" name="AutoShape 51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55" name="AutoShape 52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56" name="AutoShape 53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57" name="AutoShape 54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58" name="AutoShape 55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59" name="AutoShape 56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60" name="AutoShape 57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61" name="AutoShape 58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62" name="AutoShape 59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31" name="Line 60"/>
              <p:cNvSpPr>
                <a:spLocks noChangeShapeType="1"/>
              </p:cNvSpPr>
              <p:nvPr/>
            </p:nvSpPr>
            <p:spPr bwMode="auto">
              <a:xfrm flipH="1">
                <a:off x="3290" y="1425"/>
                <a:ext cx="831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32" name="Line 61"/>
              <p:cNvSpPr>
                <a:spLocks noChangeShapeType="1"/>
              </p:cNvSpPr>
              <p:nvPr/>
            </p:nvSpPr>
            <p:spPr bwMode="auto">
              <a:xfrm flipH="1">
                <a:off x="3659" y="1431"/>
                <a:ext cx="460" cy="4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33" name="Line 62"/>
              <p:cNvSpPr>
                <a:spLocks noChangeShapeType="1"/>
              </p:cNvSpPr>
              <p:nvPr/>
            </p:nvSpPr>
            <p:spPr bwMode="auto">
              <a:xfrm flipH="1">
                <a:off x="3921" y="1545"/>
                <a:ext cx="277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34" name="Line 63"/>
              <p:cNvSpPr>
                <a:spLocks noChangeShapeType="1"/>
              </p:cNvSpPr>
              <p:nvPr/>
            </p:nvSpPr>
            <p:spPr bwMode="auto">
              <a:xfrm>
                <a:off x="4195" y="1551"/>
                <a:ext cx="147" cy="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235" name="Group 64"/>
              <p:cNvGrpSpPr>
                <a:grpSpLocks/>
              </p:cNvGrpSpPr>
              <p:nvPr/>
            </p:nvGrpSpPr>
            <p:grpSpPr bwMode="auto">
              <a:xfrm>
                <a:off x="2796" y="1732"/>
                <a:ext cx="513" cy="132"/>
                <a:chOff x="2201" y="2688"/>
                <a:chExt cx="1946" cy="577"/>
              </a:xfrm>
            </p:grpSpPr>
            <p:sp>
              <p:nvSpPr>
                <p:cNvPr id="32637" name="AutoShape 65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38" name="AutoShape 66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39" name="AutoShape 67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0" name="AutoShape 68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1" name="AutoShape 69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2" name="AutoShape 70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3" name="AutoShape 71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4" name="AutoShape 72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5" name="AutoShape 73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6" name="AutoShape 74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7" name="AutoShape 75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8" name="AutoShape 76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49" name="AutoShape 77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36" name="Line 78"/>
              <p:cNvSpPr>
                <a:spLocks noChangeShapeType="1"/>
              </p:cNvSpPr>
              <p:nvPr/>
            </p:nvSpPr>
            <p:spPr bwMode="auto">
              <a:xfrm flipH="1">
                <a:off x="2896" y="1427"/>
                <a:ext cx="543" cy="3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237" name="Group 79"/>
              <p:cNvGrpSpPr>
                <a:grpSpLocks/>
              </p:cNvGrpSpPr>
              <p:nvPr/>
            </p:nvGrpSpPr>
            <p:grpSpPr bwMode="auto">
              <a:xfrm>
                <a:off x="4878" y="1324"/>
                <a:ext cx="184" cy="73"/>
                <a:chOff x="1024" y="3264"/>
                <a:chExt cx="320" cy="296"/>
              </a:xfrm>
            </p:grpSpPr>
            <p:sp>
              <p:nvSpPr>
                <p:cNvPr id="32633" name="Rectangle 80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34" name="Rectangle 81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35" name="Rectangle 82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636" name="Rectangle 83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38" name="Group 84"/>
              <p:cNvGrpSpPr>
                <a:grpSpLocks/>
              </p:cNvGrpSpPr>
              <p:nvPr/>
            </p:nvGrpSpPr>
            <p:grpSpPr bwMode="auto">
              <a:xfrm>
                <a:off x="3658" y="909"/>
                <a:ext cx="990" cy="315"/>
                <a:chOff x="1832" y="1576"/>
                <a:chExt cx="1720" cy="1272"/>
              </a:xfrm>
            </p:grpSpPr>
            <p:grpSp>
              <p:nvGrpSpPr>
                <p:cNvPr id="32485" name="Group 85"/>
                <p:cNvGrpSpPr>
                  <a:grpSpLocks/>
                </p:cNvGrpSpPr>
                <p:nvPr/>
              </p:nvGrpSpPr>
              <p:grpSpPr bwMode="auto">
                <a:xfrm>
                  <a:off x="1832" y="1992"/>
                  <a:ext cx="888" cy="648"/>
                  <a:chOff x="1752" y="2224"/>
                  <a:chExt cx="888" cy="648"/>
                </a:xfrm>
              </p:grpSpPr>
              <p:grpSp>
                <p:nvGrpSpPr>
                  <p:cNvPr id="3259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52" y="22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25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26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27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28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29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3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3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32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59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896" y="225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17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18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19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20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21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22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23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24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599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000" y="23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9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10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11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12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13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1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15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16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600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2144" y="234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1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02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03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04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05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06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0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608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</p:grpSp>
            <p:grpSp>
              <p:nvGrpSpPr>
                <p:cNvPr id="32486" name="Group 122"/>
                <p:cNvGrpSpPr>
                  <a:grpSpLocks/>
                </p:cNvGrpSpPr>
                <p:nvPr/>
              </p:nvGrpSpPr>
              <p:grpSpPr bwMode="auto">
                <a:xfrm>
                  <a:off x="2208" y="1576"/>
                  <a:ext cx="888" cy="648"/>
                  <a:chOff x="1800" y="1552"/>
                  <a:chExt cx="888" cy="648"/>
                </a:xfrm>
              </p:grpSpPr>
              <p:grpSp>
                <p:nvGrpSpPr>
                  <p:cNvPr id="3256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00" y="15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9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90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91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92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93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94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95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96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562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944" y="15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1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82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83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84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85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86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87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88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56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048" y="1640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73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74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75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76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77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78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79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80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564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92" y="167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65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66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67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68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69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70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71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72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</p:grpSp>
            <p:grpSp>
              <p:nvGrpSpPr>
                <p:cNvPr id="32487" name="Group 159"/>
                <p:cNvGrpSpPr>
                  <a:grpSpLocks/>
                </p:cNvGrpSpPr>
                <p:nvPr/>
              </p:nvGrpSpPr>
              <p:grpSpPr bwMode="auto">
                <a:xfrm>
                  <a:off x="2288" y="2200"/>
                  <a:ext cx="888" cy="648"/>
                  <a:chOff x="2560" y="2264"/>
                  <a:chExt cx="888" cy="648"/>
                </a:xfrm>
              </p:grpSpPr>
              <p:grpSp>
                <p:nvGrpSpPr>
                  <p:cNvPr id="32525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2560" y="22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53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54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55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56" name="Rectangl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57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58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59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60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52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704" y="229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45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46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47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48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49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50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51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52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52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2808" y="23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37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38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39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40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41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42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43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44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528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952" y="23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2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30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31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3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33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34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35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36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</p:grpSp>
            <p:grpSp>
              <p:nvGrpSpPr>
                <p:cNvPr id="32488" name="Group 196"/>
                <p:cNvGrpSpPr>
                  <a:grpSpLocks/>
                </p:cNvGrpSpPr>
                <p:nvPr/>
              </p:nvGrpSpPr>
              <p:grpSpPr bwMode="auto">
                <a:xfrm>
                  <a:off x="2664" y="1736"/>
                  <a:ext cx="888" cy="648"/>
                  <a:chOff x="2608" y="1592"/>
                  <a:chExt cx="888" cy="648"/>
                </a:xfrm>
              </p:grpSpPr>
              <p:grpSp>
                <p:nvGrpSpPr>
                  <p:cNvPr id="324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2608" y="159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17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1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1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20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21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22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23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24" name="Rectangle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490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2752" y="16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9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10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11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12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13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14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15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16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491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2840" y="16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1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02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03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04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05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06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07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08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  <p:grpSp>
                <p:nvGrpSpPr>
                  <p:cNvPr id="32492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3000" y="17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493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494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495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496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497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498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499" name="Rectangle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  <p:sp>
                  <p:nvSpPr>
                    <p:cNvPr id="32500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/>
                    </a:p>
                  </p:txBody>
                </p:sp>
              </p:grpSp>
            </p:grpSp>
          </p:grpSp>
          <p:grpSp>
            <p:nvGrpSpPr>
              <p:cNvPr id="32239" name="Group 233"/>
              <p:cNvGrpSpPr>
                <a:grpSpLocks/>
              </p:cNvGrpSpPr>
              <p:nvPr/>
            </p:nvGrpSpPr>
            <p:grpSpPr bwMode="auto">
              <a:xfrm>
                <a:off x="3703" y="1382"/>
                <a:ext cx="185" cy="74"/>
                <a:chOff x="1024" y="3264"/>
                <a:chExt cx="320" cy="296"/>
              </a:xfrm>
            </p:grpSpPr>
            <p:sp>
              <p:nvSpPr>
                <p:cNvPr id="32481" name="Rectangle 23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82" name="Rectangle 23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83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84" name="Rectangle 23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40" name="Group 238"/>
              <p:cNvGrpSpPr>
                <a:grpSpLocks/>
              </p:cNvGrpSpPr>
              <p:nvPr/>
            </p:nvGrpSpPr>
            <p:grpSpPr bwMode="auto">
              <a:xfrm>
                <a:off x="4152" y="1376"/>
                <a:ext cx="184" cy="73"/>
                <a:chOff x="1024" y="3264"/>
                <a:chExt cx="320" cy="296"/>
              </a:xfrm>
            </p:grpSpPr>
            <p:sp>
              <p:nvSpPr>
                <p:cNvPr id="32477" name="Rectangle 23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78" name="Rectangle 24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79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80" name="Rectangle 24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41" name="Group 243"/>
              <p:cNvGrpSpPr>
                <a:grpSpLocks/>
              </p:cNvGrpSpPr>
              <p:nvPr/>
            </p:nvGrpSpPr>
            <p:grpSpPr bwMode="auto">
              <a:xfrm>
                <a:off x="5005" y="1169"/>
                <a:ext cx="183" cy="73"/>
                <a:chOff x="1024" y="3264"/>
                <a:chExt cx="320" cy="296"/>
              </a:xfrm>
            </p:grpSpPr>
            <p:sp>
              <p:nvSpPr>
                <p:cNvPr id="32473" name="Rectangle 24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74" name="Rectangle 24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75" name="Rectangle 24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76" name="Rectangle 24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42" name="Group 248"/>
              <p:cNvGrpSpPr>
                <a:grpSpLocks/>
              </p:cNvGrpSpPr>
              <p:nvPr/>
            </p:nvGrpSpPr>
            <p:grpSpPr bwMode="auto">
              <a:xfrm>
                <a:off x="4528" y="1367"/>
                <a:ext cx="184" cy="73"/>
                <a:chOff x="1024" y="3264"/>
                <a:chExt cx="320" cy="296"/>
              </a:xfrm>
            </p:grpSpPr>
            <p:sp>
              <p:nvSpPr>
                <p:cNvPr id="32469" name="Rectangle 24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70" name="Rectangle 25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71" name="Rectangle 25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72" name="Rectangle 25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43" name="Group 253"/>
              <p:cNvGrpSpPr>
                <a:grpSpLocks/>
              </p:cNvGrpSpPr>
              <p:nvPr/>
            </p:nvGrpSpPr>
            <p:grpSpPr bwMode="auto">
              <a:xfrm>
                <a:off x="3176" y="1260"/>
                <a:ext cx="185" cy="73"/>
                <a:chOff x="1024" y="3264"/>
                <a:chExt cx="320" cy="296"/>
              </a:xfrm>
            </p:grpSpPr>
            <p:sp>
              <p:nvSpPr>
                <p:cNvPr id="32465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66" name="Rectangle 25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67" name="Rectangle 25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68" name="Rectangle 25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44" name="Group 258"/>
              <p:cNvGrpSpPr>
                <a:grpSpLocks/>
              </p:cNvGrpSpPr>
              <p:nvPr/>
            </p:nvGrpSpPr>
            <p:grpSpPr bwMode="auto">
              <a:xfrm>
                <a:off x="3158" y="1191"/>
                <a:ext cx="184" cy="73"/>
                <a:chOff x="1024" y="3264"/>
                <a:chExt cx="320" cy="296"/>
              </a:xfrm>
            </p:grpSpPr>
            <p:sp>
              <p:nvSpPr>
                <p:cNvPr id="32461" name="Rectangle 25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62" name="Rectangle 26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63" name="Rectangle 26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64" name="Rectangle 26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45" name="Group 263"/>
              <p:cNvGrpSpPr>
                <a:grpSpLocks/>
              </p:cNvGrpSpPr>
              <p:nvPr/>
            </p:nvGrpSpPr>
            <p:grpSpPr bwMode="auto">
              <a:xfrm>
                <a:off x="3323" y="1395"/>
                <a:ext cx="184" cy="73"/>
                <a:chOff x="1024" y="3264"/>
                <a:chExt cx="320" cy="296"/>
              </a:xfrm>
            </p:grpSpPr>
            <p:sp>
              <p:nvSpPr>
                <p:cNvPr id="32457" name="Rectangle 26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58" name="Rectangle 26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59" name="Rectangle 26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60" name="Rectangle 26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46" name="Group 268"/>
              <p:cNvGrpSpPr>
                <a:grpSpLocks/>
              </p:cNvGrpSpPr>
              <p:nvPr/>
            </p:nvGrpSpPr>
            <p:grpSpPr bwMode="auto">
              <a:xfrm>
                <a:off x="2799" y="1168"/>
                <a:ext cx="154" cy="61"/>
                <a:chOff x="428" y="2146"/>
                <a:chExt cx="268" cy="244"/>
              </a:xfrm>
            </p:grpSpPr>
            <p:sp>
              <p:nvSpPr>
                <p:cNvPr id="32448" name="Rectangle 26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49" name="Rectangle 27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50" name="Rectangle 27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51" name="Rectangle 27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52" name="Rectangle 27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53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54" name="Rectangle 27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55" name="Rectangle 27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56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47" name="Group 278"/>
              <p:cNvGrpSpPr>
                <a:grpSpLocks/>
              </p:cNvGrpSpPr>
              <p:nvPr/>
            </p:nvGrpSpPr>
            <p:grpSpPr bwMode="auto">
              <a:xfrm>
                <a:off x="2801" y="1232"/>
                <a:ext cx="154" cy="61"/>
                <a:chOff x="428" y="2146"/>
                <a:chExt cx="268" cy="244"/>
              </a:xfrm>
            </p:grpSpPr>
            <p:sp>
              <p:nvSpPr>
                <p:cNvPr id="32439" name="Rectangle 27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40" name="Rectangle 28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41" name="Rectangle 28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42" name="Rectangle 28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43" name="Rectangle 28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44" name="Rectangle 28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45" name="Rectangle 28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46" name="Rectangle 28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47" name="Rectangle 28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48" name="Rectangle 288"/>
              <p:cNvSpPr>
                <a:spLocks noChangeArrowheads="1"/>
              </p:cNvSpPr>
              <p:nvPr/>
            </p:nvSpPr>
            <p:spPr bwMode="auto">
              <a:xfrm>
                <a:off x="3017" y="116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sp>
            <p:nvSpPr>
              <p:cNvPr id="32249" name="Rectangle 289"/>
              <p:cNvSpPr>
                <a:spLocks noChangeArrowheads="1"/>
              </p:cNvSpPr>
              <p:nvPr/>
            </p:nvSpPr>
            <p:spPr bwMode="auto">
              <a:xfrm>
                <a:off x="3020" y="1229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grpSp>
            <p:nvGrpSpPr>
              <p:cNvPr id="32250" name="Group 290"/>
              <p:cNvGrpSpPr>
                <a:grpSpLocks/>
              </p:cNvGrpSpPr>
              <p:nvPr/>
            </p:nvGrpSpPr>
            <p:grpSpPr bwMode="auto">
              <a:xfrm>
                <a:off x="2932" y="1390"/>
                <a:ext cx="154" cy="61"/>
                <a:chOff x="428" y="2146"/>
                <a:chExt cx="268" cy="244"/>
              </a:xfrm>
            </p:grpSpPr>
            <p:sp>
              <p:nvSpPr>
                <p:cNvPr id="32430" name="Rectangle 29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31" name="Rectangle 29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32" name="Rectangle 29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33" name="Rectangle 29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34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35" name="Rectangle 29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36" name="Rectangle 29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37" name="Rectangle 29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38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51" name="Group 300"/>
              <p:cNvGrpSpPr>
                <a:grpSpLocks/>
              </p:cNvGrpSpPr>
              <p:nvPr/>
            </p:nvGrpSpPr>
            <p:grpSpPr bwMode="auto">
              <a:xfrm>
                <a:off x="2945" y="1465"/>
                <a:ext cx="155" cy="60"/>
                <a:chOff x="428" y="2146"/>
                <a:chExt cx="268" cy="244"/>
              </a:xfrm>
            </p:grpSpPr>
            <p:sp>
              <p:nvSpPr>
                <p:cNvPr id="32421" name="Rectangle 30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22" name="Rectangle 30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23" name="Rectangle 30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24" name="Rectangle 30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25" name="Rectangle 30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26" name="Rectangle 30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27" name="Rectangle 30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28" name="Rectangle 30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29" name="Rectangle 30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52" name="Rectangle 310"/>
              <p:cNvSpPr>
                <a:spLocks noChangeArrowheads="1"/>
              </p:cNvSpPr>
              <p:nvPr/>
            </p:nvSpPr>
            <p:spPr bwMode="auto">
              <a:xfrm>
                <a:off x="3127" y="143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grpSp>
            <p:nvGrpSpPr>
              <p:cNvPr id="32253" name="Group 311"/>
              <p:cNvGrpSpPr>
                <a:grpSpLocks/>
              </p:cNvGrpSpPr>
              <p:nvPr/>
            </p:nvGrpSpPr>
            <p:grpSpPr bwMode="auto">
              <a:xfrm>
                <a:off x="3466" y="1524"/>
                <a:ext cx="155" cy="60"/>
                <a:chOff x="428" y="2146"/>
                <a:chExt cx="268" cy="244"/>
              </a:xfrm>
            </p:grpSpPr>
            <p:sp>
              <p:nvSpPr>
                <p:cNvPr id="32412" name="Rectangle 312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13" name="Rectangle 313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14" name="Rectangle 314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15" name="Rectangle 315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16" name="Rectangle 316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17" name="Rectangle 317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18" name="Rectangle 318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19" name="Rectangle 319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20" name="Rectangle 320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54" name="Rectangle 321"/>
              <p:cNvSpPr>
                <a:spLocks noChangeArrowheads="1"/>
              </p:cNvSpPr>
              <p:nvPr/>
            </p:nvSpPr>
            <p:spPr bwMode="auto">
              <a:xfrm>
                <a:off x="3680" y="147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grpSp>
            <p:nvGrpSpPr>
              <p:cNvPr id="32255" name="Group 322"/>
              <p:cNvGrpSpPr>
                <a:grpSpLocks/>
              </p:cNvGrpSpPr>
              <p:nvPr/>
            </p:nvGrpSpPr>
            <p:grpSpPr bwMode="auto">
              <a:xfrm>
                <a:off x="4133" y="1520"/>
                <a:ext cx="153" cy="41"/>
                <a:chOff x="2378" y="3784"/>
                <a:chExt cx="268" cy="166"/>
              </a:xfrm>
            </p:grpSpPr>
            <p:sp>
              <p:nvSpPr>
                <p:cNvPr id="32406" name="Rectangle 323"/>
                <p:cNvSpPr>
                  <a:spLocks noChangeArrowheads="1"/>
                </p:cNvSpPr>
                <p:nvPr/>
              </p:nvSpPr>
              <p:spPr bwMode="auto">
                <a:xfrm>
                  <a:off x="2582" y="379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07" name="Rectangle 324"/>
                <p:cNvSpPr>
                  <a:spLocks noChangeArrowheads="1"/>
                </p:cNvSpPr>
                <p:nvPr/>
              </p:nvSpPr>
              <p:spPr bwMode="auto">
                <a:xfrm>
                  <a:off x="2486" y="378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08" name="Rectangle 325"/>
                <p:cNvSpPr>
                  <a:spLocks noChangeArrowheads="1"/>
                </p:cNvSpPr>
                <p:nvPr/>
              </p:nvSpPr>
              <p:spPr bwMode="auto">
                <a:xfrm>
                  <a:off x="2576" y="387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09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80" y="386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10" name="Rectangle 327"/>
                <p:cNvSpPr>
                  <a:spLocks noChangeArrowheads="1"/>
                </p:cNvSpPr>
                <p:nvPr/>
              </p:nvSpPr>
              <p:spPr bwMode="auto">
                <a:xfrm>
                  <a:off x="2384" y="380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11" name="Rectangle 328"/>
                <p:cNvSpPr>
                  <a:spLocks noChangeArrowheads="1"/>
                </p:cNvSpPr>
                <p:nvPr/>
              </p:nvSpPr>
              <p:spPr bwMode="auto">
                <a:xfrm>
                  <a:off x="2378" y="388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56" name="Rectangle 329"/>
              <p:cNvSpPr>
                <a:spLocks noChangeArrowheads="1"/>
              </p:cNvSpPr>
              <p:nvPr/>
            </p:nvSpPr>
            <p:spPr bwMode="auto">
              <a:xfrm>
                <a:off x="4173" y="1470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grpSp>
            <p:nvGrpSpPr>
              <p:cNvPr id="32257" name="Group 330"/>
              <p:cNvGrpSpPr>
                <a:grpSpLocks/>
              </p:cNvGrpSpPr>
              <p:nvPr/>
            </p:nvGrpSpPr>
            <p:grpSpPr bwMode="auto">
              <a:xfrm>
                <a:off x="4502" y="1510"/>
                <a:ext cx="154" cy="60"/>
                <a:chOff x="428" y="2146"/>
                <a:chExt cx="268" cy="244"/>
              </a:xfrm>
            </p:grpSpPr>
            <p:sp>
              <p:nvSpPr>
                <p:cNvPr id="32397" name="Rectangle 33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98" name="Rectangle 33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99" name="Rectangle 33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00" name="Rectangle 33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01" name="Rectangle 33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02" name="Rectangle 33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03" name="Rectangle 33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04" name="Rectangle 33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405" name="Rectangle 33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58" name="Group 340"/>
              <p:cNvGrpSpPr>
                <a:grpSpLocks/>
              </p:cNvGrpSpPr>
              <p:nvPr/>
            </p:nvGrpSpPr>
            <p:grpSpPr bwMode="auto">
              <a:xfrm>
                <a:off x="4689" y="1540"/>
                <a:ext cx="155" cy="61"/>
                <a:chOff x="428" y="2146"/>
                <a:chExt cx="268" cy="244"/>
              </a:xfrm>
            </p:grpSpPr>
            <p:sp>
              <p:nvSpPr>
                <p:cNvPr id="32388" name="Rectangle 34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89" name="Rectangle 34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90" name="Rectangle 34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91" name="Rectangle 34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92" name="Rectangle 34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93" name="Rectangle 34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94" name="Rectangle 34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95" name="Rectangle 34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96" name="Rectangle 34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59" name="Rectangle 350"/>
              <p:cNvSpPr>
                <a:spLocks noChangeArrowheads="1"/>
              </p:cNvSpPr>
              <p:nvPr/>
            </p:nvSpPr>
            <p:spPr bwMode="auto">
              <a:xfrm>
                <a:off x="4625" y="1455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sp>
            <p:nvSpPr>
              <p:cNvPr id="32260" name="Rectangle 351"/>
              <p:cNvSpPr>
                <a:spLocks noChangeArrowheads="1"/>
              </p:cNvSpPr>
              <p:nvPr/>
            </p:nvSpPr>
            <p:spPr bwMode="auto">
              <a:xfrm>
                <a:off x="5229" y="118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grpSp>
            <p:nvGrpSpPr>
              <p:cNvPr id="32261" name="Group 352"/>
              <p:cNvGrpSpPr>
                <a:grpSpLocks/>
              </p:cNvGrpSpPr>
              <p:nvPr/>
            </p:nvGrpSpPr>
            <p:grpSpPr bwMode="auto">
              <a:xfrm>
                <a:off x="5250" y="1298"/>
                <a:ext cx="155" cy="60"/>
                <a:chOff x="428" y="2146"/>
                <a:chExt cx="268" cy="244"/>
              </a:xfrm>
            </p:grpSpPr>
            <p:sp>
              <p:nvSpPr>
                <p:cNvPr id="32379" name="Rectangle 35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80" name="Rectangle 35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81" name="Rectangle 35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82" name="Rectangle 35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83" name="Rectangle 35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84" name="Rectangle 35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85" name="Rectangle 35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86" name="Rectangle 36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87" name="Rectangle 36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62" name="Group 362"/>
              <p:cNvGrpSpPr>
                <a:grpSpLocks/>
              </p:cNvGrpSpPr>
              <p:nvPr/>
            </p:nvGrpSpPr>
            <p:grpSpPr bwMode="auto">
              <a:xfrm>
                <a:off x="5230" y="1408"/>
                <a:ext cx="154" cy="61"/>
                <a:chOff x="428" y="2146"/>
                <a:chExt cx="268" cy="244"/>
              </a:xfrm>
            </p:grpSpPr>
            <p:sp>
              <p:nvSpPr>
                <p:cNvPr id="32370" name="Rectangle 36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71" name="Rectangle 36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72" name="Rectangle 36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73" name="Rectangle 36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74" name="Rectangle 36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75" name="Rectangle 36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76" name="Rectangle 36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77" name="Rectangle 37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78" name="Rectangle 37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63" name="Rectangle 372"/>
              <p:cNvSpPr>
                <a:spLocks noChangeArrowheads="1"/>
              </p:cNvSpPr>
              <p:nvPr/>
            </p:nvSpPr>
            <p:spPr bwMode="auto">
              <a:xfrm>
                <a:off x="5115" y="1344"/>
                <a:ext cx="93" cy="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sp>
            <p:nvSpPr>
              <p:cNvPr id="32264" name="Rectangle 373"/>
              <p:cNvSpPr>
                <a:spLocks noChangeArrowheads="1"/>
              </p:cNvSpPr>
              <p:nvPr/>
            </p:nvSpPr>
            <p:spPr bwMode="auto">
              <a:xfrm>
                <a:off x="5094" y="1401"/>
                <a:ext cx="94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grpSp>
            <p:nvGrpSpPr>
              <p:cNvPr id="32265" name="Group 374"/>
              <p:cNvGrpSpPr>
                <a:grpSpLocks/>
              </p:cNvGrpSpPr>
              <p:nvPr/>
            </p:nvGrpSpPr>
            <p:grpSpPr bwMode="auto">
              <a:xfrm>
                <a:off x="5171" y="1035"/>
                <a:ext cx="155" cy="60"/>
                <a:chOff x="428" y="2146"/>
                <a:chExt cx="268" cy="244"/>
              </a:xfrm>
            </p:grpSpPr>
            <p:sp>
              <p:nvSpPr>
                <p:cNvPr id="32361" name="Rectangle 375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62" name="Rectangle 376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63" name="Rectangle 377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64" name="Rectangle 378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65" name="Rectangle 379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66" name="Rectangle 380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67" name="Rectangle 381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68" name="Rectangle 382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69" name="Rectangle 383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66" name="Rectangle 384"/>
              <p:cNvSpPr>
                <a:spLocks noChangeArrowheads="1"/>
              </p:cNvSpPr>
              <p:nvPr/>
            </p:nvSpPr>
            <p:spPr bwMode="auto">
              <a:xfrm>
                <a:off x="5025" y="1071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grpSp>
            <p:nvGrpSpPr>
              <p:cNvPr id="32267" name="Group 385"/>
              <p:cNvGrpSpPr>
                <a:grpSpLocks/>
              </p:cNvGrpSpPr>
              <p:nvPr/>
            </p:nvGrpSpPr>
            <p:grpSpPr bwMode="auto">
              <a:xfrm>
                <a:off x="5030" y="933"/>
                <a:ext cx="154" cy="61"/>
                <a:chOff x="428" y="2146"/>
                <a:chExt cx="268" cy="244"/>
              </a:xfrm>
            </p:grpSpPr>
            <p:sp>
              <p:nvSpPr>
                <p:cNvPr id="32352" name="Rectangle 38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53" name="Rectangle 38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54" name="Rectangle 38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55" name="Rectangle 38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56" name="Rectangle 39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57" name="Rectangle 39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58" name="Rectangle 39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59" name="Rectangle 39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60" name="Rectangle 39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68" name="Group 395"/>
              <p:cNvGrpSpPr>
                <a:grpSpLocks/>
              </p:cNvGrpSpPr>
              <p:nvPr/>
            </p:nvGrpSpPr>
            <p:grpSpPr bwMode="auto">
              <a:xfrm>
                <a:off x="3328" y="911"/>
                <a:ext cx="155" cy="61"/>
                <a:chOff x="428" y="2146"/>
                <a:chExt cx="268" cy="244"/>
              </a:xfrm>
            </p:grpSpPr>
            <p:sp>
              <p:nvSpPr>
                <p:cNvPr id="32343" name="Rectangle 39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44" name="Rectangle 39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45" name="Rectangle 39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46" name="Rectangle 39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47" name="Rectangle 40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48" name="Rectangle 40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49" name="Rectangle 40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50" name="Rectangle 40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51" name="Rectangle 40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69" name="Group 405"/>
              <p:cNvGrpSpPr>
                <a:grpSpLocks/>
              </p:cNvGrpSpPr>
              <p:nvPr/>
            </p:nvGrpSpPr>
            <p:grpSpPr bwMode="auto">
              <a:xfrm>
                <a:off x="3087" y="996"/>
                <a:ext cx="154" cy="60"/>
                <a:chOff x="428" y="2146"/>
                <a:chExt cx="268" cy="244"/>
              </a:xfrm>
            </p:grpSpPr>
            <p:sp>
              <p:nvSpPr>
                <p:cNvPr id="32334" name="Rectangle 40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35" name="Rectangle 40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36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37" name="Rectangle 40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39" name="Rectangle 41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40" name="Rectangle 41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41" name="Rectangle 41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42" name="Rectangle 41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70" name="Group 415"/>
              <p:cNvGrpSpPr>
                <a:grpSpLocks/>
              </p:cNvGrpSpPr>
              <p:nvPr/>
            </p:nvGrpSpPr>
            <p:grpSpPr bwMode="auto">
              <a:xfrm>
                <a:off x="3136" y="1499"/>
                <a:ext cx="153" cy="61"/>
                <a:chOff x="428" y="2146"/>
                <a:chExt cx="268" cy="244"/>
              </a:xfrm>
            </p:grpSpPr>
            <p:sp>
              <p:nvSpPr>
                <p:cNvPr id="32325" name="Rectangle 41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26" name="Rectangle 41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27" name="Rectangle 41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28" name="Rectangle 41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29" name="Rectangle 42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30" name="Rectangle 42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31" name="Rectangle 42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32" name="Rectangle 42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33" name="Rectangle 42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71" name="Rectangle 425"/>
              <p:cNvSpPr>
                <a:spLocks noChangeArrowheads="1"/>
              </p:cNvSpPr>
              <p:nvPr/>
            </p:nvSpPr>
            <p:spPr bwMode="auto">
              <a:xfrm>
                <a:off x="4915" y="995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sp>
            <p:nvSpPr>
              <p:cNvPr id="32272" name="Rectangle 426"/>
              <p:cNvSpPr>
                <a:spLocks noChangeArrowheads="1"/>
              </p:cNvSpPr>
              <p:nvPr/>
            </p:nvSpPr>
            <p:spPr bwMode="auto">
              <a:xfrm>
                <a:off x="3258" y="1038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Arial Narrow" charset="0"/>
                </a:endParaRPr>
              </a:p>
            </p:txBody>
          </p:sp>
          <p:grpSp>
            <p:nvGrpSpPr>
              <p:cNvPr id="32273" name="Group 427"/>
              <p:cNvGrpSpPr>
                <a:grpSpLocks/>
              </p:cNvGrpSpPr>
              <p:nvPr/>
            </p:nvGrpSpPr>
            <p:grpSpPr bwMode="auto">
              <a:xfrm>
                <a:off x="5227" y="1473"/>
                <a:ext cx="153" cy="60"/>
                <a:chOff x="428" y="2146"/>
                <a:chExt cx="268" cy="244"/>
              </a:xfrm>
            </p:grpSpPr>
            <p:sp>
              <p:nvSpPr>
                <p:cNvPr id="32316" name="Rectangle 42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17" name="Rectangle 42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18" name="Rectangle 43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19" name="Rectangle 43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20" name="Rectangle 43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21" name="Rectangle 43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22" name="Rectangle 43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23" name="Rectangle 43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24" name="Rectangle 43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32274" name="Group 437"/>
              <p:cNvGrpSpPr>
                <a:grpSpLocks/>
              </p:cNvGrpSpPr>
              <p:nvPr/>
            </p:nvGrpSpPr>
            <p:grpSpPr bwMode="auto">
              <a:xfrm>
                <a:off x="5357" y="1179"/>
                <a:ext cx="155" cy="60"/>
                <a:chOff x="428" y="2146"/>
                <a:chExt cx="268" cy="244"/>
              </a:xfrm>
            </p:grpSpPr>
            <p:sp>
              <p:nvSpPr>
                <p:cNvPr id="32307" name="Rectangle 43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08" name="Rectangle 43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09" name="Rectangle 44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10" name="Rectangle 44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11" name="Rectangle 44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12" name="Rectangle 44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13" name="Rectangle 44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14" name="Rectangle 44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315" name="Rectangle 44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32275" name="Text Box 447"/>
              <p:cNvSpPr txBox="1">
                <a:spLocks noChangeArrowheads="1"/>
              </p:cNvSpPr>
              <p:nvPr/>
            </p:nvSpPr>
            <p:spPr bwMode="auto">
              <a:xfrm>
                <a:off x="4601" y="1105"/>
                <a:ext cx="6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chemeClr val="hlink"/>
                    </a:solidFill>
                    <a:latin typeface="Arial Narrow" charset="0"/>
                  </a:rPr>
                  <a:t>Clusters</a:t>
                </a:r>
              </a:p>
            </p:txBody>
          </p:sp>
          <p:sp>
            <p:nvSpPr>
              <p:cNvPr id="32276" name="Text Box 448"/>
              <p:cNvSpPr txBox="1">
                <a:spLocks noChangeArrowheads="1"/>
              </p:cNvSpPr>
              <p:nvPr/>
            </p:nvSpPr>
            <p:spPr bwMode="auto">
              <a:xfrm>
                <a:off x="4380" y="854"/>
                <a:ext cx="104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chemeClr val="hlink"/>
                    </a:solidFill>
                    <a:latin typeface="Arial Narrow" charset="0"/>
                  </a:rPr>
                  <a:t>Massive Cluster</a:t>
                </a:r>
              </a:p>
            </p:txBody>
          </p:sp>
          <p:grpSp>
            <p:nvGrpSpPr>
              <p:cNvPr id="32277" name="Group 449"/>
              <p:cNvGrpSpPr>
                <a:grpSpLocks/>
              </p:cNvGrpSpPr>
              <p:nvPr/>
            </p:nvGrpSpPr>
            <p:grpSpPr bwMode="auto">
              <a:xfrm>
                <a:off x="3324" y="987"/>
                <a:ext cx="1708" cy="431"/>
                <a:chOff x="1450" y="1101"/>
                <a:chExt cx="2970" cy="997"/>
              </a:xfrm>
            </p:grpSpPr>
            <p:sp>
              <p:nvSpPr>
                <p:cNvPr id="32278" name="Oval 450"/>
                <p:cNvSpPr>
                  <a:spLocks noChangeArrowheads="1"/>
                </p:cNvSpPr>
                <p:nvPr/>
              </p:nvSpPr>
              <p:spPr bwMode="auto">
                <a:xfrm>
                  <a:off x="1984" y="1682"/>
                  <a:ext cx="1760" cy="119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>
                      <a:solidFill>
                        <a:schemeClr val="hlink"/>
                      </a:solidFill>
                      <a:latin typeface="Arial Narrow" charset="0"/>
                    </a:rPr>
                    <a:t>Gigabit Ethernet</a:t>
                  </a:r>
                  <a:endParaRPr lang="en-US" sz="1200">
                    <a:latin typeface="Arial Narrow" charset="0"/>
                  </a:endParaRPr>
                </a:p>
              </p:txBody>
            </p:sp>
            <p:sp>
              <p:nvSpPr>
                <p:cNvPr id="32279" name="Line 451"/>
                <p:cNvSpPr>
                  <a:spLocks noChangeShapeType="1"/>
                </p:cNvSpPr>
                <p:nvPr/>
              </p:nvSpPr>
              <p:spPr bwMode="auto">
                <a:xfrm>
                  <a:off x="2104" y="147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0" name="Line 452"/>
                <p:cNvSpPr>
                  <a:spLocks noChangeShapeType="1"/>
                </p:cNvSpPr>
                <p:nvPr/>
              </p:nvSpPr>
              <p:spPr bwMode="auto">
                <a:xfrm>
                  <a:off x="2232" y="1485"/>
                  <a:ext cx="0" cy="22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1" name="Line 453"/>
                <p:cNvSpPr>
                  <a:spLocks noChangeShapeType="1"/>
                </p:cNvSpPr>
                <p:nvPr/>
              </p:nvSpPr>
              <p:spPr bwMode="auto">
                <a:xfrm flipH="1">
                  <a:off x="2360" y="1512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2" name="Line 454"/>
                <p:cNvSpPr>
                  <a:spLocks noChangeShapeType="1"/>
                </p:cNvSpPr>
                <p:nvPr/>
              </p:nvSpPr>
              <p:spPr bwMode="auto">
                <a:xfrm>
                  <a:off x="2472" y="1531"/>
                  <a:ext cx="0" cy="15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3" name="Line 455"/>
                <p:cNvSpPr>
                  <a:spLocks noChangeShapeType="1"/>
                </p:cNvSpPr>
                <p:nvPr/>
              </p:nvSpPr>
              <p:spPr bwMode="auto">
                <a:xfrm>
                  <a:off x="2560" y="1590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4" name="Line 456"/>
                <p:cNvSpPr>
                  <a:spLocks noChangeShapeType="1"/>
                </p:cNvSpPr>
                <p:nvPr/>
              </p:nvSpPr>
              <p:spPr bwMode="auto">
                <a:xfrm>
                  <a:off x="2680" y="1599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5" name="Line 457"/>
                <p:cNvSpPr>
                  <a:spLocks noChangeShapeType="1"/>
                </p:cNvSpPr>
                <p:nvPr/>
              </p:nvSpPr>
              <p:spPr bwMode="auto">
                <a:xfrm>
                  <a:off x="2808" y="1636"/>
                  <a:ext cx="0" cy="5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6" name="Line 458"/>
                <p:cNvSpPr>
                  <a:spLocks noChangeShapeType="1"/>
                </p:cNvSpPr>
                <p:nvPr/>
              </p:nvSpPr>
              <p:spPr bwMode="auto">
                <a:xfrm>
                  <a:off x="2944" y="1650"/>
                  <a:ext cx="0" cy="3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7" name="Line 459"/>
                <p:cNvSpPr>
                  <a:spLocks noChangeShapeType="1"/>
                </p:cNvSpPr>
                <p:nvPr/>
              </p:nvSpPr>
              <p:spPr bwMode="auto">
                <a:xfrm>
                  <a:off x="3168" y="1567"/>
                  <a:ext cx="0" cy="11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8" name="Line 460"/>
                <p:cNvSpPr>
                  <a:spLocks noChangeShapeType="1"/>
                </p:cNvSpPr>
                <p:nvPr/>
              </p:nvSpPr>
              <p:spPr bwMode="auto">
                <a:xfrm>
                  <a:off x="3312" y="1480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9" name="Line 461"/>
                <p:cNvSpPr>
                  <a:spLocks noChangeShapeType="1"/>
                </p:cNvSpPr>
                <p:nvPr/>
              </p:nvSpPr>
              <p:spPr bwMode="auto">
                <a:xfrm>
                  <a:off x="3448" y="1352"/>
                  <a:ext cx="0" cy="3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90" name="Line 462"/>
                <p:cNvSpPr>
                  <a:spLocks noChangeShapeType="1"/>
                </p:cNvSpPr>
                <p:nvPr/>
              </p:nvSpPr>
              <p:spPr bwMode="auto">
                <a:xfrm>
                  <a:off x="3640" y="1237"/>
                  <a:ext cx="0" cy="4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91" name="Oval 463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153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292" name="Oval 464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2006"/>
                  <a:ext cx="71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293" name="Oval 465"/>
                <p:cNvSpPr>
                  <a:spLocks noChangeArrowheads="1"/>
                </p:cNvSpPr>
                <p:nvPr/>
              </p:nvSpPr>
              <p:spPr bwMode="auto">
                <a:xfrm rot="2527473">
                  <a:off x="2114" y="199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294" name="Oval 466"/>
                <p:cNvSpPr>
                  <a:spLocks noChangeArrowheads="1"/>
                </p:cNvSpPr>
                <p:nvPr/>
              </p:nvSpPr>
              <p:spPr bwMode="auto">
                <a:xfrm rot="2527473">
                  <a:off x="2884" y="197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295" name="Oval 467"/>
                <p:cNvSpPr>
                  <a:spLocks noChangeArrowheads="1"/>
                </p:cNvSpPr>
                <p:nvPr/>
              </p:nvSpPr>
              <p:spPr bwMode="auto">
                <a:xfrm rot="2527473">
                  <a:off x="1500" y="1829"/>
                  <a:ext cx="64" cy="91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296" name="Oval 468"/>
                <p:cNvSpPr>
                  <a:spLocks noChangeArrowheads="1"/>
                </p:cNvSpPr>
                <p:nvPr/>
              </p:nvSpPr>
              <p:spPr bwMode="auto">
                <a:xfrm rot="2527473">
                  <a:off x="3560" y="195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297" name="Oval 469"/>
                <p:cNvSpPr>
                  <a:spLocks noChangeArrowheads="1"/>
                </p:cNvSpPr>
                <p:nvPr/>
              </p:nvSpPr>
              <p:spPr bwMode="auto">
                <a:xfrm rot="2527473">
                  <a:off x="4152" y="1834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298" name="Oval 470"/>
                <p:cNvSpPr>
                  <a:spLocks noChangeArrowheads="1"/>
                </p:cNvSpPr>
                <p:nvPr/>
              </p:nvSpPr>
              <p:spPr bwMode="auto">
                <a:xfrm rot="2527473">
                  <a:off x="4356" y="1485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32299" name="Line 471"/>
                <p:cNvSpPr>
                  <a:spLocks noChangeShapeType="1"/>
                </p:cNvSpPr>
                <p:nvPr/>
              </p:nvSpPr>
              <p:spPr bwMode="auto">
                <a:xfrm>
                  <a:off x="1522" y="1578"/>
                  <a:ext cx="510" cy="14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00" name="Line 472"/>
                <p:cNvSpPr>
                  <a:spLocks noChangeShapeType="1"/>
                </p:cNvSpPr>
                <p:nvPr/>
              </p:nvSpPr>
              <p:spPr bwMode="auto">
                <a:xfrm flipV="1">
                  <a:off x="1546" y="1781"/>
                  <a:ext cx="654" cy="2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01" name="Line 473"/>
                <p:cNvSpPr>
                  <a:spLocks noChangeShapeType="1"/>
                </p:cNvSpPr>
                <p:nvPr/>
              </p:nvSpPr>
              <p:spPr bwMode="auto">
                <a:xfrm flipV="1">
                  <a:off x="2188" y="1791"/>
                  <a:ext cx="228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02" name="Line 474"/>
                <p:cNvSpPr>
                  <a:spLocks noChangeShapeType="1"/>
                </p:cNvSpPr>
                <p:nvPr/>
              </p:nvSpPr>
              <p:spPr bwMode="auto">
                <a:xfrm flipH="1" flipV="1">
                  <a:off x="2818" y="1798"/>
                  <a:ext cx="108" cy="20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03" name="Line 475"/>
                <p:cNvSpPr>
                  <a:spLocks noChangeShapeType="1"/>
                </p:cNvSpPr>
                <p:nvPr/>
              </p:nvSpPr>
              <p:spPr bwMode="auto">
                <a:xfrm flipH="1" flipV="1">
                  <a:off x="3388" y="178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04" name="Line 476"/>
                <p:cNvSpPr>
                  <a:spLocks noChangeShapeType="1"/>
                </p:cNvSpPr>
                <p:nvPr/>
              </p:nvSpPr>
              <p:spPr bwMode="auto">
                <a:xfrm flipH="1" flipV="1">
                  <a:off x="3706" y="1743"/>
                  <a:ext cx="462" cy="12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05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3694" y="1540"/>
                  <a:ext cx="648" cy="17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06" name="Line 478"/>
                <p:cNvSpPr>
                  <a:spLocks noChangeShapeType="1"/>
                </p:cNvSpPr>
                <p:nvPr/>
              </p:nvSpPr>
              <p:spPr bwMode="auto">
                <a:xfrm>
                  <a:off x="1500" y="1101"/>
                  <a:ext cx="582" cy="62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764" name="Group 17"/>
          <p:cNvGrpSpPr>
            <a:grpSpLocks/>
          </p:cNvGrpSpPr>
          <p:nvPr/>
        </p:nvGrpSpPr>
        <p:grpSpPr bwMode="auto">
          <a:xfrm>
            <a:off x="6096000" y="457200"/>
            <a:ext cx="2978150" cy="1428750"/>
            <a:chOff x="2796" y="671"/>
            <a:chExt cx="2716" cy="1304"/>
          </a:xfrm>
        </p:grpSpPr>
        <p:grpSp>
          <p:nvGrpSpPr>
            <p:cNvPr id="31765" name="Group 18"/>
            <p:cNvGrpSpPr>
              <a:grpSpLocks/>
            </p:cNvGrpSpPr>
            <p:nvPr/>
          </p:nvGrpSpPr>
          <p:grpSpPr bwMode="auto">
            <a:xfrm>
              <a:off x="3227" y="1844"/>
              <a:ext cx="513" cy="131"/>
              <a:chOff x="2201" y="2688"/>
              <a:chExt cx="1946" cy="577"/>
            </a:xfrm>
          </p:grpSpPr>
          <p:sp>
            <p:nvSpPr>
              <p:cNvPr id="32213" name="AutoShape 19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14" name="AutoShape 20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15" name="AutoShape 21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16" name="AutoShape 22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17" name="AutoShape 23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18" name="AutoShape 24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19" name="AutoShape 25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20" name="AutoShape 26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21" name="AutoShape 27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22" name="AutoShape 28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23" name="AutoShape 29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24" name="AutoShape 30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25" name="AutoShape 31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66" name="Group 32"/>
            <p:cNvGrpSpPr>
              <a:grpSpLocks/>
            </p:cNvGrpSpPr>
            <p:nvPr/>
          </p:nvGrpSpPr>
          <p:grpSpPr bwMode="auto">
            <a:xfrm>
              <a:off x="3899" y="1843"/>
              <a:ext cx="513" cy="131"/>
              <a:chOff x="2201" y="2688"/>
              <a:chExt cx="1946" cy="577"/>
            </a:xfrm>
          </p:grpSpPr>
          <p:sp>
            <p:nvSpPr>
              <p:cNvPr id="32200" name="AutoShape 33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01" name="AutoShape 34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02" name="AutoShape 35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03" name="AutoShape 36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04" name="AutoShape 37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05" name="AutoShape 38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06" name="AutoShape 39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07" name="AutoShape 40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08" name="AutoShape 41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09" name="AutoShape 42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10" name="AutoShape 43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11" name="AutoShape 44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212" name="AutoShape 45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67" name="Group 46"/>
            <p:cNvGrpSpPr>
              <a:grpSpLocks/>
            </p:cNvGrpSpPr>
            <p:nvPr/>
          </p:nvGrpSpPr>
          <p:grpSpPr bwMode="auto">
            <a:xfrm>
              <a:off x="4503" y="1773"/>
              <a:ext cx="513" cy="132"/>
              <a:chOff x="2201" y="2688"/>
              <a:chExt cx="1946" cy="577"/>
            </a:xfrm>
          </p:grpSpPr>
          <p:sp>
            <p:nvSpPr>
              <p:cNvPr id="32187" name="AutoShape 47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88" name="AutoShape 48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89" name="AutoShape 49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0" name="AutoShape 50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1" name="AutoShape 51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2" name="AutoShape 52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3" name="AutoShape 53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4" name="AutoShape 54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5" name="AutoShape 55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6" name="AutoShape 56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7" name="AutoShape 57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8" name="AutoShape 58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99" name="AutoShape 59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768" name="Line 60"/>
            <p:cNvSpPr>
              <a:spLocks noChangeShapeType="1"/>
            </p:cNvSpPr>
            <p:nvPr/>
          </p:nvSpPr>
          <p:spPr bwMode="auto">
            <a:xfrm flipH="1">
              <a:off x="3290" y="1425"/>
              <a:ext cx="831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Line 61"/>
            <p:cNvSpPr>
              <a:spLocks noChangeShapeType="1"/>
            </p:cNvSpPr>
            <p:nvPr/>
          </p:nvSpPr>
          <p:spPr bwMode="auto">
            <a:xfrm flipH="1">
              <a:off x="3659" y="1431"/>
              <a:ext cx="460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Line 62"/>
            <p:cNvSpPr>
              <a:spLocks noChangeShapeType="1"/>
            </p:cNvSpPr>
            <p:nvPr/>
          </p:nvSpPr>
          <p:spPr bwMode="auto">
            <a:xfrm flipH="1">
              <a:off x="3921" y="1545"/>
              <a:ext cx="277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63"/>
            <p:cNvSpPr>
              <a:spLocks noChangeShapeType="1"/>
            </p:cNvSpPr>
            <p:nvPr/>
          </p:nvSpPr>
          <p:spPr bwMode="auto">
            <a:xfrm>
              <a:off x="4195" y="1551"/>
              <a:ext cx="147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72" name="Group 64"/>
            <p:cNvGrpSpPr>
              <a:grpSpLocks/>
            </p:cNvGrpSpPr>
            <p:nvPr/>
          </p:nvGrpSpPr>
          <p:grpSpPr bwMode="auto">
            <a:xfrm>
              <a:off x="2796" y="1732"/>
              <a:ext cx="513" cy="132"/>
              <a:chOff x="2201" y="2688"/>
              <a:chExt cx="1946" cy="577"/>
            </a:xfrm>
          </p:grpSpPr>
          <p:sp>
            <p:nvSpPr>
              <p:cNvPr id="32174" name="AutoShape 65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75" name="AutoShape 66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76" name="AutoShape 67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77" name="AutoShape 68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78" name="AutoShape 69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79" name="AutoShape 70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80" name="AutoShape 71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81" name="AutoShape 72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82" name="AutoShape 73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83" name="AutoShape 74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84" name="AutoShape 75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85" name="AutoShape 76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86" name="AutoShape 77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773" name="Line 78"/>
            <p:cNvSpPr>
              <a:spLocks noChangeShapeType="1"/>
            </p:cNvSpPr>
            <p:nvPr/>
          </p:nvSpPr>
          <p:spPr bwMode="auto">
            <a:xfrm flipH="1">
              <a:off x="2896" y="1427"/>
              <a:ext cx="543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74" name="Group 79"/>
            <p:cNvGrpSpPr>
              <a:grpSpLocks/>
            </p:cNvGrpSpPr>
            <p:nvPr/>
          </p:nvGrpSpPr>
          <p:grpSpPr bwMode="auto">
            <a:xfrm>
              <a:off x="4878" y="1324"/>
              <a:ext cx="184" cy="73"/>
              <a:chOff x="1024" y="3264"/>
              <a:chExt cx="320" cy="296"/>
            </a:xfrm>
          </p:grpSpPr>
          <p:sp>
            <p:nvSpPr>
              <p:cNvPr id="32170" name="Rectangle 80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71" name="Rectangle 81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72" name="Rectangle 82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173" name="Rectangle 83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75" name="Group 84"/>
            <p:cNvGrpSpPr>
              <a:grpSpLocks/>
            </p:cNvGrpSpPr>
            <p:nvPr/>
          </p:nvGrpSpPr>
          <p:grpSpPr bwMode="auto">
            <a:xfrm>
              <a:off x="3658" y="909"/>
              <a:ext cx="990" cy="315"/>
              <a:chOff x="1832" y="1576"/>
              <a:chExt cx="1720" cy="1272"/>
            </a:xfrm>
          </p:grpSpPr>
          <p:grpSp>
            <p:nvGrpSpPr>
              <p:cNvPr id="32022" name="Group 85"/>
              <p:cNvGrpSpPr>
                <a:grpSpLocks/>
              </p:cNvGrpSpPr>
              <p:nvPr/>
            </p:nvGrpSpPr>
            <p:grpSpPr bwMode="auto">
              <a:xfrm>
                <a:off x="1832" y="1992"/>
                <a:ext cx="888" cy="648"/>
                <a:chOff x="1752" y="2224"/>
                <a:chExt cx="888" cy="648"/>
              </a:xfrm>
            </p:grpSpPr>
            <p:grpSp>
              <p:nvGrpSpPr>
                <p:cNvPr id="32134" name="Group 86"/>
                <p:cNvGrpSpPr>
                  <a:grpSpLocks/>
                </p:cNvGrpSpPr>
                <p:nvPr/>
              </p:nvGrpSpPr>
              <p:grpSpPr bwMode="auto">
                <a:xfrm>
                  <a:off x="1752" y="2224"/>
                  <a:ext cx="496" cy="528"/>
                  <a:chOff x="2016" y="2000"/>
                  <a:chExt cx="496" cy="528"/>
                </a:xfrm>
              </p:grpSpPr>
              <p:sp>
                <p:nvSpPr>
                  <p:cNvPr id="3216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63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64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6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6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6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6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6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135" name="Group 95"/>
                <p:cNvGrpSpPr>
                  <a:grpSpLocks/>
                </p:cNvGrpSpPr>
                <p:nvPr/>
              </p:nvGrpSpPr>
              <p:grpSpPr bwMode="auto">
                <a:xfrm>
                  <a:off x="1896" y="2256"/>
                  <a:ext cx="496" cy="528"/>
                  <a:chOff x="2016" y="2000"/>
                  <a:chExt cx="496" cy="528"/>
                </a:xfrm>
              </p:grpSpPr>
              <p:sp>
                <p:nvSpPr>
                  <p:cNvPr id="3215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5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5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5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5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59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6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61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136" name="Group 104"/>
                <p:cNvGrpSpPr>
                  <a:grpSpLocks/>
                </p:cNvGrpSpPr>
                <p:nvPr/>
              </p:nvGrpSpPr>
              <p:grpSpPr bwMode="auto">
                <a:xfrm>
                  <a:off x="2000" y="2312"/>
                  <a:ext cx="496" cy="528"/>
                  <a:chOff x="2016" y="2000"/>
                  <a:chExt cx="496" cy="528"/>
                </a:xfrm>
              </p:grpSpPr>
              <p:sp>
                <p:nvSpPr>
                  <p:cNvPr id="3214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47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4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49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5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5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5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53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137" name="Group 113"/>
                <p:cNvGrpSpPr>
                  <a:grpSpLocks/>
                </p:cNvGrpSpPr>
                <p:nvPr/>
              </p:nvGrpSpPr>
              <p:grpSpPr bwMode="auto">
                <a:xfrm>
                  <a:off x="2144" y="2344"/>
                  <a:ext cx="496" cy="528"/>
                  <a:chOff x="2016" y="2000"/>
                  <a:chExt cx="496" cy="528"/>
                </a:xfrm>
              </p:grpSpPr>
              <p:sp>
                <p:nvSpPr>
                  <p:cNvPr id="3213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3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4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</p:grpSp>
          <p:grpSp>
            <p:nvGrpSpPr>
              <p:cNvPr id="32023" name="Group 122"/>
              <p:cNvGrpSpPr>
                <a:grpSpLocks/>
              </p:cNvGrpSpPr>
              <p:nvPr/>
            </p:nvGrpSpPr>
            <p:grpSpPr bwMode="auto">
              <a:xfrm>
                <a:off x="2208" y="1576"/>
                <a:ext cx="888" cy="648"/>
                <a:chOff x="1800" y="1552"/>
                <a:chExt cx="888" cy="648"/>
              </a:xfrm>
            </p:grpSpPr>
            <p:grpSp>
              <p:nvGrpSpPr>
                <p:cNvPr id="32098" name="Group 123"/>
                <p:cNvGrpSpPr>
                  <a:grpSpLocks/>
                </p:cNvGrpSpPr>
                <p:nvPr/>
              </p:nvGrpSpPr>
              <p:grpSpPr bwMode="auto">
                <a:xfrm>
                  <a:off x="1800" y="1552"/>
                  <a:ext cx="496" cy="528"/>
                  <a:chOff x="2016" y="2000"/>
                  <a:chExt cx="496" cy="528"/>
                </a:xfrm>
              </p:grpSpPr>
              <p:sp>
                <p:nvSpPr>
                  <p:cNvPr id="32126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2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2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2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3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3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3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3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099" name="Group 132"/>
                <p:cNvGrpSpPr>
                  <a:grpSpLocks/>
                </p:cNvGrpSpPr>
                <p:nvPr/>
              </p:nvGrpSpPr>
              <p:grpSpPr bwMode="auto">
                <a:xfrm>
                  <a:off x="1944" y="1584"/>
                  <a:ext cx="496" cy="528"/>
                  <a:chOff x="2016" y="2000"/>
                  <a:chExt cx="496" cy="528"/>
                </a:xfrm>
              </p:grpSpPr>
              <p:sp>
                <p:nvSpPr>
                  <p:cNvPr id="3211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19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20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2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2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23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24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25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100" name="Group 141"/>
                <p:cNvGrpSpPr>
                  <a:grpSpLocks/>
                </p:cNvGrpSpPr>
                <p:nvPr/>
              </p:nvGrpSpPr>
              <p:grpSpPr bwMode="auto">
                <a:xfrm>
                  <a:off x="2048" y="1640"/>
                  <a:ext cx="496" cy="528"/>
                  <a:chOff x="2016" y="2000"/>
                  <a:chExt cx="496" cy="528"/>
                </a:xfrm>
              </p:grpSpPr>
              <p:sp>
                <p:nvSpPr>
                  <p:cNvPr id="3211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1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1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13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1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1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1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1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101" name="Group 150"/>
                <p:cNvGrpSpPr>
                  <a:grpSpLocks/>
                </p:cNvGrpSpPr>
                <p:nvPr/>
              </p:nvGrpSpPr>
              <p:grpSpPr bwMode="auto">
                <a:xfrm>
                  <a:off x="2192" y="1672"/>
                  <a:ext cx="496" cy="528"/>
                  <a:chOff x="2016" y="2000"/>
                  <a:chExt cx="496" cy="528"/>
                </a:xfrm>
              </p:grpSpPr>
              <p:sp>
                <p:nvSpPr>
                  <p:cNvPr id="3210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0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05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06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07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08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109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</p:grpSp>
          <p:grpSp>
            <p:nvGrpSpPr>
              <p:cNvPr id="32024" name="Group 159"/>
              <p:cNvGrpSpPr>
                <a:grpSpLocks/>
              </p:cNvGrpSpPr>
              <p:nvPr/>
            </p:nvGrpSpPr>
            <p:grpSpPr bwMode="auto">
              <a:xfrm>
                <a:off x="2288" y="2200"/>
                <a:ext cx="888" cy="648"/>
                <a:chOff x="2560" y="2264"/>
                <a:chExt cx="888" cy="648"/>
              </a:xfrm>
            </p:grpSpPr>
            <p:grpSp>
              <p:nvGrpSpPr>
                <p:cNvPr id="32062" name="Group 160"/>
                <p:cNvGrpSpPr>
                  <a:grpSpLocks/>
                </p:cNvGrpSpPr>
                <p:nvPr/>
              </p:nvGrpSpPr>
              <p:grpSpPr bwMode="auto">
                <a:xfrm>
                  <a:off x="2560" y="22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9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9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9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9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9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9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9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9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063" name="Group 169"/>
                <p:cNvGrpSpPr>
                  <a:grpSpLocks/>
                </p:cNvGrpSpPr>
                <p:nvPr/>
              </p:nvGrpSpPr>
              <p:grpSpPr bwMode="auto">
                <a:xfrm>
                  <a:off x="2704" y="2296"/>
                  <a:ext cx="496" cy="528"/>
                  <a:chOff x="2016" y="2000"/>
                  <a:chExt cx="496" cy="528"/>
                </a:xfrm>
              </p:grpSpPr>
              <p:sp>
                <p:nvSpPr>
                  <p:cNvPr id="32082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83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84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85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86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87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88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89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064" name="Group 178"/>
                <p:cNvGrpSpPr>
                  <a:grpSpLocks/>
                </p:cNvGrpSpPr>
                <p:nvPr/>
              </p:nvGrpSpPr>
              <p:grpSpPr bwMode="auto">
                <a:xfrm>
                  <a:off x="2808" y="2352"/>
                  <a:ext cx="496" cy="528"/>
                  <a:chOff x="2016" y="2000"/>
                  <a:chExt cx="496" cy="528"/>
                </a:xfrm>
              </p:grpSpPr>
              <p:sp>
                <p:nvSpPr>
                  <p:cNvPr id="32074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75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76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77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78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7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80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81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065" name="Group 187"/>
                <p:cNvGrpSpPr>
                  <a:grpSpLocks/>
                </p:cNvGrpSpPr>
                <p:nvPr/>
              </p:nvGrpSpPr>
              <p:grpSpPr bwMode="auto">
                <a:xfrm>
                  <a:off x="2952" y="2384"/>
                  <a:ext cx="496" cy="528"/>
                  <a:chOff x="2016" y="2000"/>
                  <a:chExt cx="496" cy="528"/>
                </a:xfrm>
              </p:grpSpPr>
              <p:sp>
                <p:nvSpPr>
                  <p:cNvPr id="32066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67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68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69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70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71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72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73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</p:grpSp>
          <p:grpSp>
            <p:nvGrpSpPr>
              <p:cNvPr id="32025" name="Group 196"/>
              <p:cNvGrpSpPr>
                <a:grpSpLocks/>
              </p:cNvGrpSpPr>
              <p:nvPr/>
            </p:nvGrpSpPr>
            <p:grpSpPr bwMode="auto">
              <a:xfrm>
                <a:off x="2664" y="1736"/>
                <a:ext cx="888" cy="648"/>
                <a:chOff x="2608" y="1592"/>
                <a:chExt cx="888" cy="648"/>
              </a:xfrm>
            </p:grpSpPr>
            <p:grpSp>
              <p:nvGrpSpPr>
                <p:cNvPr id="32026" name="Group 197"/>
                <p:cNvGrpSpPr>
                  <a:grpSpLocks/>
                </p:cNvGrpSpPr>
                <p:nvPr/>
              </p:nvGrpSpPr>
              <p:grpSpPr bwMode="auto">
                <a:xfrm>
                  <a:off x="2608" y="1592"/>
                  <a:ext cx="496" cy="528"/>
                  <a:chOff x="2016" y="2000"/>
                  <a:chExt cx="496" cy="528"/>
                </a:xfrm>
              </p:grpSpPr>
              <p:sp>
                <p:nvSpPr>
                  <p:cNvPr id="3205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5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5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57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5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59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60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61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027" name="Group 206"/>
                <p:cNvGrpSpPr>
                  <a:grpSpLocks/>
                </p:cNvGrpSpPr>
                <p:nvPr/>
              </p:nvGrpSpPr>
              <p:grpSpPr bwMode="auto">
                <a:xfrm>
                  <a:off x="2752" y="1624"/>
                  <a:ext cx="496" cy="528"/>
                  <a:chOff x="2016" y="2000"/>
                  <a:chExt cx="496" cy="528"/>
                </a:xfrm>
              </p:grpSpPr>
              <p:sp>
                <p:nvSpPr>
                  <p:cNvPr id="32046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47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4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49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50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51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52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53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028" name="Group 215"/>
                <p:cNvGrpSpPr>
                  <a:grpSpLocks/>
                </p:cNvGrpSpPr>
                <p:nvPr/>
              </p:nvGrpSpPr>
              <p:grpSpPr bwMode="auto">
                <a:xfrm>
                  <a:off x="2840" y="16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38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39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40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41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4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43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44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45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32029" name="Group 224"/>
                <p:cNvGrpSpPr>
                  <a:grpSpLocks/>
                </p:cNvGrpSpPr>
                <p:nvPr/>
              </p:nvGrpSpPr>
              <p:grpSpPr bwMode="auto">
                <a:xfrm>
                  <a:off x="3000" y="1712"/>
                  <a:ext cx="496" cy="528"/>
                  <a:chOff x="2016" y="2000"/>
                  <a:chExt cx="496" cy="528"/>
                </a:xfrm>
              </p:grpSpPr>
              <p:sp>
                <p:nvSpPr>
                  <p:cNvPr id="32030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31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3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33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34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35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36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32037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</p:grpSp>
        </p:grpSp>
        <p:grpSp>
          <p:nvGrpSpPr>
            <p:cNvPr id="31776" name="Group 233"/>
            <p:cNvGrpSpPr>
              <a:grpSpLocks/>
            </p:cNvGrpSpPr>
            <p:nvPr/>
          </p:nvGrpSpPr>
          <p:grpSpPr bwMode="auto">
            <a:xfrm>
              <a:off x="3703" y="1382"/>
              <a:ext cx="185" cy="74"/>
              <a:chOff x="1024" y="3264"/>
              <a:chExt cx="320" cy="296"/>
            </a:xfrm>
          </p:grpSpPr>
          <p:sp>
            <p:nvSpPr>
              <p:cNvPr id="32018" name="Rectangle 23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19" name="Rectangle 23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20" name="Rectangle 23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21" name="Rectangle 23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77" name="Group 238"/>
            <p:cNvGrpSpPr>
              <a:grpSpLocks/>
            </p:cNvGrpSpPr>
            <p:nvPr/>
          </p:nvGrpSpPr>
          <p:grpSpPr bwMode="auto">
            <a:xfrm>
              <a:off x="4152" y="1376"/>
              <a:ext cx="184" cy="73"/>
              <a:chOff x="1024" y="3264"/>
              <a:chExt cx="320" cy="296"/>
            </a:xfrm>
          </p:grpSpPr>
          <p:sp>
            <p:nvSpPr>
              <p:cNvPr id="32014" name="Rectangle 23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15" name="Rectangle 24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16" name="Rectangle 24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17" name="Rectangle 24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78" name="Group 243"/>
            <p:cNvGrpSpPr>
              <a:grpSpLocks/>
            </p:cNvGrpSpPr>
            <p:nvPr/>
          </p:nvGrpSpPr>
          <p:grpSpPr bwMode="auto">
            <a:xfrm>
              <a:off x="5005" y="1169"/>
              <a:ext cx="183" cy="73"/>
              <a:chOff x="1024" y="3264"/>
              <a:chExt cx="320" cy="296"/>
            </a:xfrm>
          </p:grpSpPr>
          <p:sp>
            <p:nvSpPr>
              <p:cNvPr id="32010" name="Rectangle 24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11" name="Rectangle 24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12" name="Rectangle 24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13" name="Rectangle 24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79" name="Group 248"/>
            <p:cNvGrpSpPr>
              <a:grpSpLocks/>
            </p:cNvGrpSpPr>
            <p:nvPr/>
          </p:nvGrpSpPr>
          <p:grpSpPr bwMode="auto">
            <a:xfrm>
              <a:off x="4528" y="1367"/>
              <a:ext cx="184" cy="73"/>
              <a:chOff x="1024" y="3264"/>
              <a:chExt cx="320" cy="296"/>
            </a:xfrm>
          </p:grpSpPr>
          <p:sp>
            <p:nvSpPr>
              <p:cNvPr id="32006" name="Rectangle 24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07" name="Rectangle 25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08" name="Rectangle 25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09" name="Rectangle 25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80" name="Group 253"/>
            <p:cNvGrpSpPr>
              <a:grpSpLocks/>
            </p:cNvGrpSpPr>
            <p:nvPr/>
          </p:nvGrpSpPr>
          <p:grpSpPr bwMode="auto">
            <a:xfrm>
              <a:off x="3176" y="1260"/>
              <a:ext cx="185" cy="73"/>
              <a:chOff x="1024" y="3264"/>
              <a:chExt cx="320" cy="296"/>
            </a:xfrm>
          </p:grpSpPr>
          <p:sp>
            <p:nvSpPr>
              <p:cNvPr id="32002" name="Rectangle 25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03" name="Rectangle 25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04" name="Rectangle 25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05" name="Rectangle 25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81" name="Group 258"/>
            <p:cNvGrpSpPr>
              <a:grpSpLocks/>
            </p:cNvGrpSpPr>
            <p:nvPr/>
          </p:nvGrpSpPr>
          <p:grpSpPr bwMode="auto">
            <a:xfrm>
              <a:off x="3158" y="1191"/>
              <a:ext cx="184" cy="73"/>
              <a:chOff x="1024" y="3264"/>
              <a:chExt cx="320" cy="296"/>
            </a:xfrm>
          </p:grpSpPr>
          <p:sp>
            <p:nvSpPr>
              <p:cNvPr id="31998" name="Rectangle 25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99" name="Rectangle 26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00" name="Rectangle 26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2001" name="Rectangle 26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82" name="Group 263"/>
            <p:cNvGrpSpPr>
              <a:grpSpLocks/>
            </p:cNvGrpSpPr>
            <p:nvPr/>
          </p:nvGrpSpPr>
          <p:grpSpPr bwMode="auto">
            <a:xfrm>
              <a:off x="3323" y="1395"/>
              <a:ext cx="184" cy="73"/>
              <a:chOff x="1024" y="3264"/>
              <a:chExt cx="320" cy="296"/>
            </a:xfrm>
          </p:grpSpPr>
          <p:sp>
            <p:nvSpPr>
              <p:cNvPr id="31994" name="Rectangle 26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95" name="Rectangle 26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96" name="Rectangle 26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97" name="Rectangle 26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83" name="Group 268"/>
            <p:cNvGrpSpPr>
              <a:grpSpLocks/>
            </p:cNvGrpSpPr>
            <p:nvPr/>
          </p:nvGrpSpPr>
          <p:grpSpPr bwMode="auto">
            <a:xfrm>
              <a:off x="2799" y="1168"/>
              <a:ext cx="154" cy="61"/>
              <a:chOff x="428" y="2146"/>
              <a:chExt cx="268" cy="244"/>
            </a:xfrm>
          </p:grpSpPr>
          <p:sp>
            <p:nvSpPr>
              <p:cNvPr id="31985" name="Rectangle 26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86" name="Rectangle 27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87" name="Rectangle 27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88" name="Rectangle 27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89" name="Rectangle 27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90" name="Rectangle 27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91" name="Rectangle 27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92" name="Rectangle 27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93" name="Rectangle 27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84" name="Group 278"/>
            <p:cNvGrpSpPr>
              <a:grpSpLocks/>
            </p:cNvGrpSpPr>
            <p:nvPr/>
          </p:nvGrpSpPr>
          <p:grpSpPr bwMode="auto">
            <a:xfrm>
              <a:off x="2801" y="1232"/>
              <a:ext cx="154" cy="61"/>
              <a:chOff x="428" y="2146"/>
              <a:chExt cx="268" cy="244"/>
            </a:xfrm>
          </p:grpSpPr>
          <p:sp>
            <p:nvSpPr>
              <p:cNvPr id="31976" name="Rectangle 27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77" name="Rectangle 28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78" name="Rectangle 28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79" name="Rectangle 28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80" name="Rectangle 28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81" name="Rectangle 28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82" name="Rectangle 28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83" name="Rectangle 28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84" name="Rectangle 28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785" name="Rectangle 288"/>
            <p:cNvSpPr>
              <a:spLocks noChangeArrowheads="1"/>
            </p:cNvSpPr>
            <p:nvPr/>
          </p:nvSpPr>
          <p:spPr bwMode="auto">
            <a:xfrm>
              <a:off x="3017" y="116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sp>
          <p:nvSpPr>
            <p:cNvPr id="31786" name="Rectangle 289"/>
            <p:cNvSpPr>
              <a:spLocks noChangeArrowheads="1"/>
            </p:cNvSpPr>
            <p:nvPr/>
          </p:nvSpPr>
          <p:spPr bwMode="auto">
            <a:xfrm>
              <a:off x="3020" y="1229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grpSp>
          <p:nvGrpSpPr>
            <p:cNvPr id="31787" name="Group 290"/>
            <p:cNvGrpSpPr>
              <a:grpSpLocks/>
            </p:cNvGrpSpPr>
            <p:nvPr/>
          </p:nvGrpSpPr>
          <p:grpSpPr bwMode="auto">
            <a:xfrm>
              <a:off x="2932" y="1390"/>
              <a:ext cx="154" cy="61"/>
              <a:chOff x="428" y="2146"/>
              <a:chExt cx="268" cy="244"/>
            </a:xfrm>
          </p:grpSpPr>
          <p:sp>
            <p:nvSpPr>
              <p:cNvPr id="31967" name="Rectangle 29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68" name="Rectangle 29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69" name="Rectangle 29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70" name="Rectangle 29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71" name="Rectangle 29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72" name="Rectangle 29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73" name="Rectangle 29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74" name="Rectangle 29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75" name="Rectangle 29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88" name="Group 300"/>
            <p:cNvGrpSpPr>
              <a:grpSpLocks/>
            </p:cNvGrpSpPr>
            <p:nvPr/>
          </p:nvGrpSpPr>
          <p:grpSpPr bwMode="auto">
            <a:xfrm>
              <a:off x="2945" y="1465"/>
              <a:ext cx="155" cy="60"/>
              <a:chOff x="428" y="2146"/>
              <a:chExt cx="268" cy="244"/>
            </a:xfrm>
          </p:grpSpPr>
          <p:sp>
            <p:nvSpPr>
              <p:cNvPr id="31958" name="Rectangle 30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59" name="Rectangle 30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60" name="Rectangle 30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61" name="Rectangle 30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62" name="Rectangle 30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63" name="Rectangle 30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64" name="Rectangle 30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65" name="Rectangle 30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66" name="Rectangle 30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789" name="Rectangle 310"/>
            <p:cNvSpPr>
              <a:spLocks noChangeArrowheads="1"/>
            </p:cNvSpPr>
            <p:nvPr/>
          </p:nvSpPr>
          <p:spPr bwMode="auto">
            <a:xfrm>
              <a:off x="3127" y="143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grpSp>
          <p:nvGrpSpPr>
            <p:cNvPr id="31790" name="Group 311"/>
            <p:cNvGrpSpPr>
              <a:grpSpLocks/>
            </p:cNvGrpSpPr>
            <p:nvPr/>
          </p:nvGrpSpPr>
          <p:grpSpPr bwMode="auto">
            <a:xfrm>
              <a:off x="3466" y="1524"/>
              <a:ext cx="155" cy="60"/>
              <a:chOff x="428" y="2146"/>
              <a:chExt cx="268" cy="244"/>
            </a:xfrm>
          </p:grpSpPr>
          <p:sp>
            <p:nvSpPr>
              <p:cNvPr id="31949" name="Rectangle 312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50" name="Rectangle 313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51" name="Rectangle 314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52" name="Rectangle 315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53" name="Rectangle 316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54" name="Rectangle 317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55" name="Rectangle 318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56" name="Rectangle 319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57" name="Rectangle 320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791" name="Rectangle 321"/>
            <p:cNvSpPr>
              <a:spLocks noChangeArrowheads="1"/>
            </p:cNvSpPr>
            <p:nvPr/>
          </p:nvSpPr>
          <p:spPr bwMode="auto">
            <a:xfrm>
              <a:off x="3680" y="147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grpSp>
          <p:nvGrpSpPr>
            <p:cNvPr id="31792" name="Group 322"/>
            <p:cNvGrpSpPr>
              <a:grpSpLocks/>
            </p:cNvGrpSpPr>
            <p:nvPr/>
          </p:nvGrpSpPr>
          <p:grpSpPr bwMode="auto">
            <a:xfrm>
              <a:off x="4133" y="1520"/>
              <a:ext cx="153" cy="41"/>
              <a:chOff x="2378" y="3784"/>
              <a:chExt cx="268" cy="166"/>
            </a:xfrm>
          </p:grpSpPr>
          <p:sp>
            <p:nvSpPr>
              <p:cNvPr id="31943" name="Rectangle 323"/>
              <p:cNvSpPr>
                <a:spLocks noChangeArrowheads="1"/>
              </p:cNvSpPr>
              <p:nvPr/>
            </p:nvSpPr>
            <p:spPr bwMode="auto">
              <a:xfrm>
                <a:off x="2582" y="379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44" name="Rectangle 324"/>
              <p:cNvSpPr>
                <a:spLocks noChangeArrowheads="1"/>
              </p:cNvSpPr>
              <p:nvPr/>
            </p:nvSpPr>
            <p:spPr bwMode="auto">
              <a:xfrm>
                <a:off x="2486" y="378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45" name="Rectangle 325"/>
              <p:cNvSpPr>
                <a:spLocks noChangeArrowheads="1"/>
              </p:cNvSpPr>
              <p:nvPr/>
            </p:nvSpPr>
            <p:spPr bwMode="auto">
              <a:xfrm>
                <a:off x="2576" y="387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46" name="Rectangle 326"/>
              <p:cNvSpPr>
                <a:spLocks noChangeArrowheads="1"/>
              </p:cNvSpPr>
              <p:nvPr/>
            </p:nvSpPr>
            <p:spPr bwMode="auto">
              <a:xfrm>
                <a:off x="2480" y="386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47" name="Rectangle 327"/>
              <p:cNvSpPr>
                <a:spLocks noChangeArrowheads="1"/>
              </p:cNvSpPr>
              <p:nvPr/>
            </p:nvSpPr>
            <p:spPr bwMode="auto">
              <a:xfrm>
                <a:off x="2384" y="380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48" name="Rectangle 328"/>
              <p:cNvSpPr>
                <a:spLocks noChangeArrowheads="1"/>
              </p:cNvSpPr>
              <p:nvPr/>
            </p:nvSpPr>
            <p:spPr bwMode="auto">
              <a:xfrm>
                <a:off x="2378" y="388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793" name="Rectangle 329"/>
            <p:cNvSpPr>
              <a:spLocks noChangeArrowheads="1"/>
            </p:cNvSpPr>
            <p:nvPr/>
          </p:nvSpPr>
          <p:spPr bwMode="auto">
            <a:xfrm>
              <a:off x="4173" y="1470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grpSp>
          <p:nvGrpSpPr>
            <p:cNvPr id="31794" name="Group 330"/>
            <p:cNvGrpSpPr>
              <a:grpSpLocks/>
            </p:cNvGrpSpPr>
            <p:nvPr/>
          </p:nvGrpSpPr>
          <p:grpSpPr bwMode="auto">
            <a:xfrm>
              <a:off x="4502" y="1510"/>
              <a:ext cx="154" cy="60"/>
              <a:chOff x="428" y="2146"/>
              <a:chExt cx="268" cy="244"/>
            </a:xfrm>
          </p:grpSpPr>
          <p:sp>
            <p:nvSpPr>
              <p:cNvPr id="31934" name="Rectangle 33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35" name="Rectangle 33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36" name="Rectangle 33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37" name="Rectangle 33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38" name="Rectangle 33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39" name="Rectangle 33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40" name="Rectangle 33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41" name="Rectangle 33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42" name="Rectangle 33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95" name="Group 340"/>
            <p:cNvGrpSpPr>
              <a:grpSpLocks/>
            </p:cNvGrpSpPr>
            <p:nvPr/>
          </p:nvGrpSpPr>
          <p:grpSpPr bwMode="auto">
            <a:xfrm>
              <a:off x="4689" y="1540"/>
              <a:ext cx="155" cy="61"/>
              <a:chOff x="428" y="2146"/>
              <a:chExt cx="268" cy="244"/>
            </a:xfrm>
          </p:grpSpPr>
          <p:sp>
            <p:nvSpPr>
              <p:cNvPr id="31925" name="Rectangle 34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26" name="Rectangle 34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27" name="Rectangle 34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28" name="Rectangle 34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29" name="Rectangle 34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30" name="Rectangle 34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31" name="Rectangle 34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32" name="Rectangle 34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33" name="Rectangle 34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796" name="Rectangle 350"/>
            <p:cNvSpPr>
              <a:spLocks noChangeArrowheads="1"/>
            </p:cNvSpPr>
            <p:nvPr/>
          </p:nvSpPr>
          <p:spPr bwMode="auto">
            <a:xfrm>
              <a:off x="4625" y="1455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sp>
          <p:nvSpPr>
            <p:cNvPr id="31797" name="Rectangle 351"/>
            <p:cNvSpPr>
              <a:spLocks noChangeArrowheads="1"/>
            </p:cNvSpPr>
            <p:nvPr/>
          </p:nvSpPr>
          <p:spPr bwMode="auto">
            <a:xfrm>
              <a:off x="5229" y="118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grpSp>
          <p:nvGrpSpPr>
            <p:cNvPr id="31798" name="Group 352"/>
            <p:cNvGrpSpPr>
              <a:grpSpLocks/>
            </p:cNvGrpSpPr>
            <p:nvPr/>
          </p:nvGrpSpPr>
          <p:grpSpPr bwMode="auto">
            <a:xfrm>
              <a:off x="5250" y="1298"/>
              <a:ext cx="155" cy="60"/>
              <a:chOff x="428" y="2146"/>
              <a:chExt cx="268" cy="244"/>
            </a:xfrm>
          </p:grpSpPr>
          <p:sp>
            <p:nvSpPr>
              <p:cNvPr id="31916" name="Rectangle 35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17" name="Rectangle 35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18" name="Rectangle 35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19" name="Rectangle 35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20" name="Rectangle 35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21" name="Rectangle 35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22" name="Rectangle 35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23" name="Rectangle 36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24" name="Rectangle 36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799" name="Group 362"/>
            <p:cNvGrpSpPr>
              <a:grpSpLocks/>
            </p:cNvGrpSpPr>
            <p:nvPr/>
          </p:nvGrpSpPr>
          <p:grpSpPr bwMode="auto">
            <a:xfrm>
              <a:off x="5230" y="1408"/>
              <a:ext cx="154" cy="61"/>
              <a:chOff x="428" y="2146"/>
              <a:chExt cx="268" cy="244"/>
            </a:xfrm>
          </p:grpSpPr>
          <p:sp>
            <p:nvSpPr>
              <p:cNvPr id="31907" name="Rectangle 36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08" name="Rectangle 36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09" name="Rectangle 36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10" name="Rectangle 36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11" name="Rectangle 36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12" name="Rectangle 36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13" name="Rectangle 36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14" name="Rectangle 37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15" name="Rectangle 37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800" name="Rectangle 372"/>
            <p:cNvSpPr>
              <a:spLocks noChangeArrowheads="1"/>
            </p:cNvSpPr>
            <p:nvPr/>
          </p:nvSpPr>
          <p:spPr bwMode="auto">
            <a:xfrm>
              <a:off x="5115" y="1344"/>
              <a:ext cx="93" cy="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sp>
          <p:nvSpPr>
            <p:cNvPr id="31801" name="Rectangle 373"/>
            <p:cNvSpPr>
              <a:spLocks noChangeArrowheads="1"/>
            </p:cNvSpPr>
            <p:nvPr/>
          </p:nvSpPr>
          <p:spPr bwMode="auto">
            <a:xfrm>
              <a:off x="5094" y="1401"/>
              <a:ext cx="94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grpSp>
          <p:nvGrpSpPr>
            <p:cNvPr id="31802" name="Group 374"/>
            <p:cNvGrpSpPr>
              <a:grpSpLocks/>
            </p:cNvGrpSpPr>
            <p:nvPr/>
          </p:nvGrpSpPr>
          <p:grpSpPr bwMode="auto">
            <a:xfrm>
              <a:off x="5171" y="1035"/>
              <a:ext cx="155" cy="60"/>
              <a:chOff x="428" y="2146"/>
              <a:chExt cx="268" cy="244"/>
            </a:xfrm>
          </p:grpSpPr>
          <p:sp>
            <p:nvSpPr>
              <p:cNvPr id="31898" name="Rectangle 375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99" name="Rectangle 376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00" name="Rectangle 377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01" name="Rectangle 378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02" name="Rectangle 379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03" name="Rectangle 380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04" name="Rectangle 381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05" name="Rectangle 382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906" name="Rectangle 383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803" name="Rectangle 384"/>
            <p:cNvSpPr>
              <a:spLocks noChangeArrowheads="1"/>
            </p:cNvSpPr>
            <p:nvPr/>
          </p:nvSpPr>
          <p:spPr bwMode="auto">
            <a:xfrm>
              <a:off x="5025" y="1071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grpSp>
          <p:nvGrpSpPr>
            <p:cNvPr id="31804" name="Group 385"/>
            <p:cNvGrpSpPr>
              <a:grpSpLocks/>
            </p:cNvGrpSpPr>
            <p:nvPr/>
          </p:nvGrpSpPr>
          <p:grpSpPr bwMode="auto">
            <a:xfrm>
              <a:off x="5030" y="933"/>
              <a:ext cx="154" cy="61"/>
              <a:chOff x="428" y="2146"/>
              <a:chExt cx="268" cy="244"/>
            </a:xfrm>
          </p:grpSpPr>
          <p:sp>
            <p:nvSpPr>
              <p:cNvPr id="31889" name="Rectangle 38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90" name="Rectangle 38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91" name="Rectangle 38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92" name="Rectangle 38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93" name="Rectangle 39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94" name="Rectangle 39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95" name="Rectangle 39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96" name="Rectangle 39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97" name="Rectangle 39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805" name="Group 395"/>
            <p:cNvGrpSpPr>
              <a:grpSpLocks/>
            </p:cNvGrpSpPr>
            <p:nvPr/>
          </p:nvGrpSpPr>
          <p:grpSpPr bwMode="auto">
            <a:xfrm>
              <a:off x="3328" y="911"/>
              <a:ext cx="155" cy="61"/>
              <a:chOff x="428" y="2146"/>
              <a:chExt cx="268" cy="244"/>
            </a:xfrm>
          </p:grpSpPr>
          <p:sp>
            <p:nvSpPr>
              <p:cNvPr id="31880" name="Rectangle 39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81" name="Rectangle 39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82" name="Rectangle 39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83" name="Rectangle 39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84" name="Rectangle 40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85" name="Rectangle 40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86" name="Rectangle 40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87" name="Rectangle 40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88" name="Rectangle 40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806" name="Group 405"/>
            <p:cNvGrpSpPr>
              <a:grpSpLocks/>
            </p:cNvGrpSpPr>
            <p:nvPr/>
          </p:nvGrpSpPr>
          <p:grpSpPr bwMode="auto">
            <a:xfrm>
              <a:off x="3087" y="996"/>
              <a:ext cx="154" cy="60"/>
              <a:chOff x="428" y="2146"/>
              <a:chExt cx="268" cy="244"/>
            </a:xfrm>
          </p:grpSpPr>
          <p:sp>
            <p:nvSpPr>
              <p:cNvPr id="31871" name="Rectangle 40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72" name="Rectangle 40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73" name="Rectangle 40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74" name="Rectangle 40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75" name="Rectangle 41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76" name="Rectangle 41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77" name="Rectangle 41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78" name="Rectangle 41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79" name="Rectangle 41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807" name="Group 415"/>
            <p:cNvGrpSpPr>
              <a:grpSpLocks/>
            </p:cNvGrpSpPr>
            <p:nvPr/>
          </p:nvGrpSpPr>
          <p:grpSpPr bwMode="auto">
            <a:xfrm>
              <a:off x="3136" y="1499"/>
              <a:ext cx="153" cy="61"/>
              <a:chOff x="428" y="2146"/>
              <a:chExt cx="268" cy="244"/>
            </a:xfrm>
          </p:grpSpPr>
          <p:sp>
            <p:nvSpPr>
              <p:cNvPr id="31862" name="Rectangle 41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63" name="Rectangle 41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64" name="Rectangle 41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65" name="Rectangle 41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66" name="Rectangle 42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67" name="Rectangle 42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68" name="Rectangle 42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69" name="Rectangle 42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70" name="Rectangle 42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808" name="Rectangle 425"/>
            <p:cNvSpPr>
              <a:spLocks noChangeArrowheads="1"/>
            </p:cNvSpPr>
            <p:nvPr/>
          </p:nvSpPr>
          <p:spPr bwMode="auto">
            <a:xfrm>
              <a:off x="4915" y="995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sp>
          <p:nvSpPr>
            <p:cNvPr id="31809" name="Rectangle 426"/>
            <p:cNvSpPr>
              <a:spLocks noChangeArrowheads="1"/>
            </p:cNvSpPr>
            <p:nvPr/>
          </p:nvSpPr>
          <p:spPr bwMode="auto">
            <a:xfrm>
              <a:off x="3258" y="1038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Arial Narrow" charset="0"/>
              </a:endParaRPr>
            </a:p>
          </p:txBody>
        </p:sp>
        <p:grpSp>
          <p:nvGrpSpPr>
            <p:cNvPr id="31810" name="Group 427"/>
            <p:cNvGrpSpPr>
              <a:grpSpLocks/>
            </p:cNvGrpSpPr>
            <p:nvPr/>
          </p:nvGrpSpPr>
          <p:grpSpPr bwMode="auto">
            <a:xfrm>
              <a:off x="5227" y="1473"/>
              <a:ext cx="153" cy="60"/>
              <a:chOff x="428" y="2146"/>
              <a:chExt cx="268" cy="244"/>
            </a:xfrm>
          </p:grpSpPr>
          <p:sp>
            <p:nvSpPr>
              <p:cNvPr id="31853" name="Rectangle 42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54" name="Rectangle 42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55" name="Rectangle 43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56" name="Rectangle 43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57" name="Rectangle 43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58" name="Rectangle 43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59" name="Rectangle 43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60" name="Rectangle 43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61" name="Rectangle 43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grpSp>
          <p:nvGrpSpPr>
            <p:cNvPr id="31811" name="Group 437"/>
            <p:cNvGrpSpPr>
              <a:grpSpLocks/>
            </p:cNvGrpSpPr>
            <p:nvPr/>
          </p:nvGrpSpPr>
          <p:grpSpPr bwMode="auto">
            <a:xfrm>
              <a:off x="5357" y="1179"/>
              <a:ext cx="155" cy="60"/>
              <a:chOff x="428" y="2146"/>
              <a:chExt cx="268" cy="244"/>
            </a:xfrm>
          </p:grpSpPr>
          <p:sp>
            <p:nvSpPr>
              <p:cNvPr id="31844" name="Rectangle 43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45" name="Rectangle 43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46" name="Rectangle 44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47" name="Rectangle 44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48" name="Rectangle 44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49" name="Rectangle 44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50" name="Rectangle 44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51" name="Rectangle 44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52" name="Rectangle 44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31812" name="Text Box 447"/>
            <p:cNvSpPr txBox="1">
              <a:spLocks noChangeArrowheads="1"/>
            </p:cNvSpPr>
            <p:nvPr/>
          </p:nvSpPr>
          <p:spPr bwMode="auto">
            <a:xfrm>
              <a:off x="4675" y="1341"/>
              <a:ext cx="62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chemeClr val="hlink"/>
                  </a:solidFill>
                  <a:latin typeface="Arial Narrow" charset="0"/>
                </a:rPr>
                <a:t>Clusters</a:t>
              </a:r>
            </a:p>
          </p:txBody>
        </p:sp>
        <p:sp>
          <p:nvSpPr>
            <p:cNvPr id="31813" name="Text Box 448"/>
            <p:cNvSpPr txBox="1">
              <a:spLocks noChangeArrowheads="1"/>
            </p:cNvSpPr>
            <p:nvPr/>
          </p:nvSpPr>
          <p:spPr bwMode="auto">
            <a:xfrm>
              <a:off x="3914" y="671"/>
              <a:ext cx="104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chemeClr val="hlink"/>
                  </a:solidFill>
                  <a:latin typeface="Arial Narrow" charset="0"/>
                </a:rPr>
                <a:t>Massive Cluster</a:t>
              </a:r>
            </a:p>
          </p:txBody>
        </p:sp>
        <p:grpSp>
          <p:nvGrpSpPr>
            <p:cNvPr id="31814" name="Group 449"/>
            <p:cNvGrpSpPr>
              <a:grpSpLocks/>
            </p:cNvGrpSpPr>
            <p:nvPr/>
          </p:nvGrpSpPr>
          <p:grpSpPr bwMode="auto">
            <a:xfrm>
              <a:off x="3324" y="987"/>
              <a:ext cx="1708" cy="431"/>
              <a:chOff x="1450" y="1101"/>
              <a:chExt cx="2970" cy="997"/>
            </a:xfrm>
          </p:grpSpPr>
          <p:sp>
            <p:nvSpPr>
              <p:cNvPr id="31815" name="Oval 450"/>
              <p:cNvSpPr>
                <a:spLocks noChangeArrowheads="1"/>
              </p:cNvSpPr>
              <p:nvPr/>
            </p:nvSpPr>
            <p:spPr bwMode="auto">
              <a:xfrm>
                <a:off x="1984" y="1682"/>
                <a:ext cx="1760" cy="119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chemeClr val="hlink"/>
                    </a:solidFill>
                    <a:latin typeface="Arial Narrow" charset="0"/>
                  </a:rPr>
                  <a:t>Gigabit Ethernet</a:t>
                </a:r>
                <a:endParaRPr lang="en-US" sz="1200">
                  <a:latin typeface="Arial Narrow" charset="0"/>
                </a:endParaRPr>
              </a:p>
            </p:txBody>
          </p:sp>
          <p:sp>
            <p:nvSpPr>
              <p:cNvPr id="31816" name="Line 451"/>
              <p:cNvSpPr>
                <a:spLocks noChangeShapeType="1"/>
              </p:cNvSpPr>
              <p:nvPr/>
            </p:nvSpPr>
            <p:spPr bwMode="auto">
              <a:xfrm>
                <a:off x="2104" y="1471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7" name="Line 452"/>
              <p:cNvSpPr>
                <a:spLocks noChangeShapeType="1"/>
              </p:cNvSpPr>
              <p:nvPr/>
            </p:nvSpPr>
            <p:spPr bwMode="auto">
              <a:xfrm>
                <a:off x="2232" y="1485"/>
                <a:ext cx="0" cy="22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8" name="Line 453"/>
              <p:cNvSpPr>
                <a:spLocks noChangeShapeType="1"/>
              </p:cNvSpPr>
              <p:nvPr/>
            </p:nvSpPr>
            <p:spPr bwMode="auto">
              <a:xfrm flipH="1">
                <a:off x="2360" y="1512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9" name="Line 454"/>
              <p:cNvSpPr>
                <a:spLocks noChangeShapeType="1"/>
              </p:cNvSpPr>
              <p:nvPr/>
            </p:nvSpPr>
            <p:spPr bwMode="auto">
              <a:xfrm>
                <a:off x="2472" y="1531"/>
                <a:ext cx="0" cy="15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0" name="Line 455"/>
              <p:cNvSpPr>
                <a:spLocks noChangeShapeType="1"/>
              </p:cNvSpPr>
              <p:nvPr/>
            </p:nvSpPr>
            <p:spPr bwMode="auto">
              <a:xfrm>
                <a:off x="2560" y="1590"/>
                <a:ext cx="0" cy="10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1" name="Line 456"/>
              <p:cNvSpPr>
                <a:spLocks noChangeShapeType="1"/>
              </p:cNvSpPr>
              <p:nvPr/>
            </p:nvSpPr>
            <p:spPr bwMode="auto">
              <a:xfrm>
                <a:off x="2680" y="159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2" name="Line 457"/>
              <p:cNvSpPr>
                <a:spLocks noChangeShapeType="1"/>
              </p:cNvSpPr>
              <p:nvPr/>
            </p:nvSpPr>
            <p:spPr bwMode="auto">
              <a:xfrm>
                <a:off x="2808" y="1636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3" name="Line 458"/>
              <p:cNvSpPr>
                <a:spLocks noChangeShapeType="1"/>
              </p:cNvSpPr>
              <p:nvPr/>
            </p:nvSpPr>
            <p:spPr bwMode="auto">
              <a:xfrm>
                <a:off x="2944" y="1650"/>
                <a:ext cx="0" cy="3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4" name="Line 459"/>
              <p:cNvSpPr>
                <a:spLocks noChangeShapeType="1"/>
              </p:cNvSpPr>
              <p:nvPr/>
            </p:nvSpPr>
            <p:spPr bwMode="auto">
              <a:xfrm>
                <a:off x="3168" y="1567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5" name="Line 460"/>
              <p:cNvSpPr>
                <a:spLocks noChangeShapeType="1"/>
              </p:cNvSpPr>
              <p:nvPr/>
            </p:nvSpPr>
            <p:spPr bwMode="auto">
              <a:xfrm>
                <a:off x="3312" y="14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6" name="Line 461"/>
              <p:cNvSpPr>
                <a:spLocks noChangeShapeType="1"/>
              </p:cNvSpPr>
              <p:nvPr/>
            </p:nvSpPr>
            <p:spPr bwMode="auto">
              <a:xfrm>
                <a:off x="3448" y="1352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7" name="Line 462"/>
              <p:cNvSpPr>
                <a:spLocks noChangeShapeType="1"/>
              </p:cNvSpPr>
              <p:nvPr/>
            </p:nvSpPr>
            <p:spPr bwMode="auto">
              <a:xfrm>
                <a:off x="3640" y="1237"/>
                <a:ext cx="0" cy="4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8" name="Oval 463"/>
              <p:cNvSpPr>
                <a:spLocks noChangeArrowheads="1"/>
              </p:cNvSpPr>
              <p:nvPr/>
            </p:nvSpPr>
            <p:spPr bwMode="auto">
              <a:xfrm rot="2527473">
                <a:off x="1450" y="153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29" name="Oval 464"/>
              <p:cNvSpPr>
                <a:spLocks noChangeArrowheads="1"/>
              </p:cNvSpPr>
              <p:nvPr/>
            </p:nvSpPr>
            <p:spPr bwMode="auto">
              <a:xfrm rot="2527473">
                <a:off x="1450" y="2006"/>
                <a:ext cx="71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30" name="Oval 465"/>
              <p:cNvSpPr>
                <a:spLocks noChangeArrowheads="1"/>
              </p:cNvSpPr>
              <p:nvPr/>
            </p:nvSpPr>
            <p:spPr bwMode="auto">
              <a:xfrm rot="2527473">
                <a:off x="2114" y="199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31" name="Oval 466"/>
              <p:cNvSpPr>
                <a:spLocks noChangeArrowheads="1"/>
              </p:cNvSpPr>
              <p:nvPr/>
            </p:nvSpPr>
            <p:spPr bwMode="auto">
              <a:xfrm rot="2527473">
                <a:off x="2884" y="197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32" name="Oval 467"/>
              <p:cNvSpPr>
                <a:spLocks noChangeArrowheads="1"/>
              </p:cNvSpPr>
              <p:nvPr/>
            </p:nvSpPr>
            <p:spPr bwMode="auto">
              <a:xfrm rot="2527473">
                <a:off x="1500" y="1829"/>
                <a:ext cx="64" cy="91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33" name="Oval 468"/>
              <p:cNvSpPr>
                <a:spLocks noChangeArrowheads="1"/>
              </p:cNvSpPr>
              <p:nvPr/>
            </p:nvSpPr>
            <p:spPr bwMode="auto">
              <a:xfrm rot="2527473">
                <a:off x="3560" y="195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34" name="Oval 469"/>
              <p:cNvSpPr>
                <a:spLocks noChangeArrowheads="1"/>
              </p:cNvSpPr>
              <p:nvPr/>
            </p:nvSpPr>
            <p:spPr bwMode="auto">
              <a:xfrm rot="2527473">
                <a:off x="4152" y="1834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35" name="Oval 470"/>
              <p:cNvSpPr>
                <a:spLocks noChangeArrowheads="1"/>
              </p:cNvSpPr>
              <p:nvPr/>
            </p:nvSpPr>
            <p:spPr bwMode="auto">
              <a:xfrm rot="2527473">
                <a:off x="4356" y="1485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836" name="Line 471"/>
              <p:cNvSpPr>
                <a:spLocks noChangeShapeType="1"/>
              </p:cNvSpPr>
              <p:nvPr/>
            </p:nvSpPr>
            <p:spPr bwMode="auto">
              <a:xfrm>
                <a:off x="1522" y="1578"/>
                <a:ext cx="510" cy="1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7" name="Line 472"/>
              <p:cNvSpPr>
                <a:spLocks noChangeShapeType="1"/>
              </p:cNvSpPr>
              <p:nvPr/>
            </p:nvSpPr>
            <p:spPr bwMode="auto">
              <a:xfrm flipV="1">
                <a:off x="1546" y="1781"/>
                <a:ext cx="654" cy="2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8" name="Line 473"/>
              <p:cNvSpPr>
                <a:spLocks noChangeShapeType="1"/>
              </p:cNvSpPr>
              <p:nvPr/>
            </p:nvSpPr>
            <p:spPr bwMode="auto">
              <a:xfrm flipV="1">
                <a:off x="2188" y="1791"/>
                <a:ext cx="228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9" name="Line 474"/>
              <p:cNvSpPr>
                <a:spLocks noChangeShapeType="1"/>
              </p:cNvSpPr>
              <p:nvPr/>
            </p:nvSpPr>
            <p:spPr bwMode="auto">
              <a:xfrm flipH="1" flipV="1">
                <a:off x="2818" y="1798"/>
                <a:ext cx="108" cy="20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0" name="Line 475"/>
              <p:cNvSpPr>
                <a:spLocks noChangeShapeType="1"/>
              </p:cNvSpPr>
              <p:nvPr/>
            </p:nvSpPr>
            <p:spPr bwMode="auto">
              <a:xfrm flipH="1" flipV="1">
                <a:off x="3388" y="178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1" name="Line 476"/>
              <p:cNvSpPr>
                <a:spLocks noChangeShapeType="1"/>
              </p:cNvSpPr>
              <p:nvPr/>
            </p:nvSpPr>
            <p:spPr bwMode="auto">
              <a:xfrm flipH="1" flipV="1">
                <a:off x="3706" y="1743"/>
                <a:ext cx="462" cy="12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2" name="Line 477"/>
              <p:cNvSpPr>
                <a:spLocks noChangeShapeType="1"/>
              </p:cNvSpPr>
              <p:nvPr/>
            </p:nvSpPr>
            <p:spPr bwMode="auto">
              <a:xfrm flipH="1">
                <a:off x="3694" y="1540"/>
                <a:ext cx="648" cy="17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3" name="Line 478"/>
              <p:cNvSpPr>
                <a:spLocks noChangeShapeType="1"/>
              </p:cNvSpPr>
              <p:nvPr/>
            </p:nvSpPr>
            <p:spPr bwMode="auto">
              <a:xfrm>
                <a:off x="1500" y="1101"/>
                <a:ext cx="582" cy="62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349E55-AE0B-EA4B-933F-39BCA31C4C93}" type="datetime1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661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MS PGothic" charset="0"/>
              </a:rPr>
              <a:t>What Is A Protocol?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MS PGothic" charset="0"/>
              </a:rPr>
              <a:t>A </a:t>
            </a:r>
            <a:r>
              <a:rPr lang="en-US" sz="2800" dirty="0">
                <a:latin typeface="Helvetica" charset="0"/>
                <a:ea typeface="MS PGothic" charset="0"/>
              </a:rPr>
              <a:t>protocol is an </a:t>
            </a:r>
            <a:r>
              <a:rPr lang="en-US" sz="2800" dirty="0">
                <a:solidFill>
                  <a:srgbClr val="FF0000"/>
                </a:solidFill>
                <a:latin typeface="Helvetica" charset="0"/>
                <a:ea typeface="MS PGothic" charset="0"/>
              </a:rPr>
              <a:t>agreement on how to </a:t>
            </a:r>
            <a:r>
              <a:rPr lang="en-US" sz="2800" dirty="0" smtClean="0">
                <a:solidFill>
                  <a:srgbClr val="FF0000"/>
                </a:solidFill>
                <a:latin typeface="Helvetica" charset="0"/>
                <a:ea typeface="MS PGothic" charset="0"/>
              </a:rPr>
              <a:t>communicate</a:t>
            </a:r>
            <a:endParaRPr lang="en-US" sz="2800" dirty="0">
              <a:solidFill>
                <a:srgbClr val="FF0000"/>
              </a:solidFill>
              <a:latin typeface="Helvetica" charset="0"/>
              <a:ea typeface="MS PGothic" charset="0"/>
            </a:endParaRPr>
          </a:p>
          <a:p>
            <a:pPr eaLnBrk="1" hangingPunct="1"/>
            <a:r>
              <a:rPr lang="en-US" sz="2800" dirty="0">
                <a:latin typeface="Helvetica" charset="0"/>
                <a:ea typeface="MS PGothic" charset="0"/>
              </a:rPr>
              <a:t>Includes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FF0000"/>
                </a:solidFill>
                <a:latin typeface="Helvetica" charset="0"/>
                <a:ea typeface="MS PGothic" charset="0"/>
              </a:rPr>
              <a:t>Syntax</a:t>
            </a:r>
            <a:r>
              <a:rPr lang="en-US" sz="2000" dirty="0">
                <a:latin typeface="Helvetica" charset="0"/>
                <a:ea typeface="MS PGothic" charset="0"/>
              </a:rPr>
              <a:t>: how a communication is specified &amp; structured</a:t>
            </a:r>
          </a:p>
          <a:p>
            <a:pPr lvl="2" eaLnBrk="1" hangingPunct="1"/>
            <a:r>
              <a:rPr lang="en-US" sz="2000" dirty="0">
                <a:latin typeface="Helvetica" charset="0"/>
                <a:ea typeface="MS PGothic" charset="0"/>
              </a:rPr>
              <a:t>Format, order messages are sent and received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FF0000"/>
                </a:solidFill>
                <a:latin typeface="Helvetica" charset="0"/>
                <a:ea typeface="MS PGothic" charset="0"/>
              </a:rPr>
              <a:t>Semantics</a:t>
            </a:r>
            <a:r>
              <a:rPr lang="en-US" sz="2000" dirty="0">
                <a:latin typeface="Helvetica" charset="0"/>
                <a:ea typeface="MS PGothic" charset="0"/>
              </a:rPr>
              <a:t>: what a communication means</a:t>
            </a:r>
          </a:p>
          <a:p>
            <a:pPr lvl="2" eaLnBrk="1" hangingPunct="1"/>
            <a:r>
              <a:rPr lang="en-US" sz="2000" dirty="0">
                <a:latin typeface="Helvetica" charset="0"/>
                <a:ea typeface="MS PGothic" charset="0"/>
              </a:rPr>
              <a:t>Actions taken when transmitting, receiving, or when a timer </a:t>
            </a:r>
            <a:r>
              <a:rPr lang="en-US" sz="2000" dirty="0" smtClean="0">
                <a:latin typeface="Helvetica" charset="0"/>
                <a:ea typeface="MS PGothic" charset="0"/>
              </a:rPr>
              <a:t>expires</a:t>
            </a:r>
          </a:p>
          <a:p>
            <a:r>
              <a:rPr lang="en-US" sz="2600" dirty="0" smtClean="0">
                <a:latin typeface="Helvetica" charset="0"/>
                <a:ea typeface="MS PGothic" charset="0"/>
              </a:rPr>
              <a:t>Described formally by a state machine</a:t>
            </a:r>
          </a:p>
          <a:p>
            <a:pPr lvl="1"/>
            <a:r>
              <a:rPr lang="en-US" sz="2000" dirty="0" smtClean="0">
                <a:latin typeface="Helvetica" charset="0"/>
                <a:ea typeface="MS PGothic" charset="0"/>
              </a:rPr>
              <a:t>Often represented as a message transaction diagram</a:t>
            </a:r>
            <a:endParaRPr lang="en-US" sz="20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6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17083</TotalTime>
  <Pages>12</Pages>
  <Words>2632</Words>
  <Application>Microsoft Macintosh PowerPoint</Application>
  <PresentationFormat>Letter Paper (8.5x11 in)</PresentationFormat>
  <Paragraphs>605</Paragraphs>
  <Slides>48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cs162-fa14</vt:lpstr>
      <vt:lpstr>Image</vt:lpstr>
      <vt:lpstr>Photo Editor Photo</vt:lpstr>
      <vt:lpstr>Distributed System Design</vt:lpstr>
      <vt:lpstr>Greatest Artifact of Human Civilization …</vt:lpstr>
      <vt:lpstr>Example: What’s in a Search Query?</vt:lpstr>
      <vt:lpstr>Course Structure: Spiral</vt:lpstr>
      <vt:lpstr>Review: Remote Procedure Call</vt:lpstr>
      <vt:lpstr>Review: Schematic View of NFS Architecture </vt:lpstr>
      <vt:lpstr>Protocol Trade-offs</vt:lpstr>
      <vt:lpstr>Societal Scale Information Systems</vt:lpstr>
      <vt:lpstr>What Is A Protocol?</vt:lpstr>
      <vt:lpstr>Examples of Protocols in Human Interactions</vt:lpstr>
      <vt:lpstr>Protocols in Human Interactions</vt:lpstr>
      <vt:lpstr>End System: Computer on the ‘Net</vt:lpstr>
      <vt:lpstr>What’s in a name?</vt:lpstr>
      <vt:lpstr>Recall:</vt:lpstr>
      <vt:lpstr>Clients and Servers</vt:lpstr>
      <vt:lpstr>Clients and Servers</vt:lpstr>
      <vt:lpstr>Client-Server Communication</vt:lpstr>
      <vt:lpstr>Peer-to-Peer Communication</vt:lpstr>
      <vt:lpstr>The Problem</vt:lpstr>
      <vt:lpstr>The Problem (cont’d)</vt:lpstr>
      <vt:lpstr>Solution: Intermediate Layers</vt:lpstr>
      <vt:lpstr>Software System Modularity</vt:lpstr>
      <vt:lpstr>Network System Modularity</vt:lpstr>
      <vt:lpstr>Layering: A Modular Approach</vt:lpstr>
      <vt:lpstr>Protocol Standardization</vt:lpstr>
      <vt:lpstr>Administration Break</vt:lpstr>
      <vt:lpstr>Example: The Internet Protocol (IP): “Best-Effort” Packet Delivery</vt:lpstr>
      <vt:lpstr>Example: Transmission Control Protocol (TCP)</vt:lpstr>
      <vt:lpstr>Recall: Socket Protocol</vt:lpstr>
      <vt:lpstr>Recall: Sockets</vt:lpstr>
      <vt:lpstr>Recall: Socket creation and connection</vt:lpstr>
      <vt:lpstr>Recall: Sockets in concept</vt:lpstr>
      <vt:lpstr>Client Protocol</vt:lpstr>
      <vt:lpstr>Server Protocol (v1)</vt:lpstr>
      <vt:lpstr>Sockets in concept: fork</vt:lpstr>
      <vt:lpstr>Server Protocol (v2)</vt:lpstr>
      <vt:lpstr>Socket API</vt:lpstr>
      <vt:lpstr>BSD Socket API</vt:lpstr>
      <vt:lpstr>TCP: Transport Control Protocol</vt:lpstr>
      <vt:lpstr>TCP Service</vt:lpstr>
      <vt:lpstr>Open Connection: 3-Way Handshaking</vt:lpstr>
      <vt:lpstr>Open Connection: 3-Way Handshaking</vt:lpstr>
      <vt:lpstr>Open Connection: 3-Way Handshaking</vt:lpstr>
      <vt:lpstr>3-Way Handshaking (cont’d) </vt:lpstr>
      <vt:lpstr>Close Connection</vt:lpstr>
      <vt:lpstr>Quiz 15.2: Protocols</vt:lpstr>
      <vt:lpstr>Quiz 15.2: Protocols</vt:lpstr>
      <vt:lpstr>Summary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460</cp:revision>
  <cp:lastPrinted>1601-01-01T00:00:00Z</cp:lastPrinted>
  <dcterms:created xsi:type="dcterms:W3CDTF">2009-09-09T21:17:00Z</dcterms:created>
  <dcterms:modified xsi:type="dcterms:W3CDTF">2014-11-10T15:45:08Z</dcterms:modified>
</cp:coreProperties>
</file>