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50" r:id="rId3"/>
    <p:sldId id="373" r:id="rId4"/>
    <p:sldId id="374" r:id="rId5"/>
    <p:sldId id="352" r:id="rId6"/>
    <p:sldId id="351" r:id="rId7"/>
    <p:sldId id="358" r:id="rId8"/>
    <p:sldId id="359" r:id="rId9"/>
    <p:sldId id="353" r:id="rId10"/>
    <p:sldId id="357" r:id="rId11"/>
    <p:sldId id="354" r:id="rId12"/>
    <p:sldId id="355" r:id="rId13"/>
    <p:sldId id="356" r:id="rId14"/>
    <p:sldId id="340" r:id="rId15"/>
    <p:sldId id="341" r:id="rId16"/>
    <p:sldId id="342" r:id="rId17"/>
    <p:sldId id="343" r:id="rId18"/>
    <p:sldId id="360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44" r:id="rId27"/>
    <p:sldId id="345" r:id="rId28"/>
    <p:sldId id="346" r:id="rId29"/>
    <p:sldId id="347" r:id="rId30"/>
    <p:sldId id="349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5" r:id="rId44"/>
    <p:sldId id="376" r:id="rId45"/>
    <p:sldId id="377" r:id="rId46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54" autoAdjust="0"/>
  </p:normalViewPr>
  <p:slideViewPr>
    <p:cSldViewPr>
      <p:cViewPr varScale="1">
        <p:scale>
          <a:sx n="75" d="100"/>
          <a:sy n="75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6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D188E51-71DD-914A-8745-40E2AF639386}" type="slidenum">
              <a:rPr lang="en-US">
                <a:latin typeface="Times New Roman" charset="0"/>
                <a:ea typeface="MS PGothic" charset="0"/>
                <a:cs typeface="MS PGothic" charset="0"/>
              </a:rPr>
              <a:pPr eaLnBrk="1" hangingPunct="1"/>
              <a:t>12</a:t>
            </a:fld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C0078C1-87EB-E94B-955D-B1D0B065134F}" type="slidenum">
              <a:rPr lang="en-US">
                <a:ea typeface="MS PGothic" charset="0"/>
                <a:cs typeface="MS PGothic" charset="0"/>
              </a:rPr>
              <a:pPr eaLnBrk="1" hangingPunct="1"/>
              <a:t>13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3A97D83-0C44-914D-A2E5-AFCD3C2FDBC3}" type="slidenum">
              <a:rPr lang="en-US">
                <a:ea typeface="MS PGothic" charset="0"/>
                <a:cs typeface="MS PGothic" charset="0"/>
              </a:rPr>
              <a:pPr eaLnBrk="1" hangingPunct="1"/>
              <a:t>5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586287" cy="344011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08" y="4367930"/>
            <a:ext cx="5133729" cy="413446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4108891-6663-574B-89B7-1B6F83FE87E5}" type="slidenum">
              <a:rPr lang="en-US">
                <a:latin typeface="Times New Roman" charset="0"/>
                <a:ea typeface="MS PGothic" charset="0"/>
                <a:cs typeface="MS PGothic" charset="0"/>
              </a:rPr>
              <a:pPr eaLnBrk="1" hangingPunct="1"/>
              <a:t>6</a:t>
            </a:fld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EE1B62B-F3EF-9544-A63D-E427854E6327}" type="slidenum">
              <a:rPr lang="en-US">
                <a:ea typeface="MS PGothic" charset="0"/>
                <a:cs typeface="MS PGothic" charset="0"/>
              </a:rPr>
              <a:pPr eaLnBrk="1" hangingPunct="1"/>
              <a:t>7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7634FC4-3082-D148-BE67-EC7AFDD44021}" type="slidenum">
              <a:rPr lang="en-US">
                <a:ea typeface="MS PGothic" charset="0"/>
                <a:cs typeface="MS PGothic" charset="0"/>
              </a:rPr>
              <a:pPr eaLnBrk="1" hangingPunct="1"/>
              <a:t>8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2444234-2C02-2B46-82BB-A1A22B560F52}" type="slidenum">
              <a:rPr lang="en-US">
                <a:ea typeface="MS PGothic" charset="0"/>
                <a:cs typeface="MS PGothic" charset="0"/>
              </a:rPr>
              <a:pPr eaLnBrk="1" hangingPunct="1"/>
              <a:t>9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8CF0D59-4F1B-2E4E-9F8B-24228841979E}" type="slidenum">
              <a:rPr lang="en-US">
                <a:ea typeface="MS PGothic" charset="0"/>
                <a:cs typeface="MS PGothic" charset="0"/>
              </a:rPr>
              <a:pPr eaLnBrk="1" hangingPunct="1"/>
              <a:t>11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End2End Design – The Internet Architecture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</a:rPr>
              <a:t>http://cs162.eecs.berkeley.edu/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32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Nov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12,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638800"/>
            <a:ext cx="2362200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Read: end-2-end</a:t>
            </a:r>
          </a:p>
          <a:p>
            <a:r>
              <a:rPr lang="en-US" dirty="0" smtClean="0"/>
              <a:t>HW 5: Due </a:t>
            </a:r>
            <a:r>
              <a:rPr lang="en-US" dirty="0" smtClean="0"/>
              <a:t>today</a:t>
            </a:r>
            <a:endParaRPr lang="en-US" dirty="0" smtClean="0"/>
          </a:p>
          <a:p>
            <a:r>
              <a:rPr lang="en-US" dirty="0" smtClean="0"/>
              <a:t>Mid 2: 11/14</a:t>
            </a:r>
          </a:p>
          <a:p>
            <a:r>
              <a:rPr lang="en-US" dirty="0" err="1" smtClean="0"/>
              <a:t>Proj</a:t>
            </a:r>
            <a:r>
              <a:rPr lang="en-US" dirty="0" smtClean="0"/>
              <a:t> 3: due 12/8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27354" y="152400"/>
            <a:ext cx="7696200" cy="7366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Layering: Packets in Envelopes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5486400"/>
            <a:ext cx="9144000" cy="762000"/>
            <a:chOff x="0" y="5486400"/>
            <a:chExt cx="9144000" cy="762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47800" y="5638800"/>
              <a:ext cx="274320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pitchFamily="1" charset="-128"/>
                <a:cs typeface="Helvetica"/>
              </a:endParaRPr>
            </a:p>
          </p:txBody>
        </p:sp>
        <p:sp>
          <p:nvSpPr>
            <p:cNvPr id="47" name="TextBox 2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2698750" cy="40005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b="0" smtClean="0">
                  <a:latin typeface="Helvetica" charset="0"/>
                  <a:cs typeface="Helvetica" charset="0"/>
                </a:rPr>
                <a:t>101010100110101110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0" y="5486400"/>
              <a:ext cx="1295400" cy="762000"/>
            </a:xfrm>
            <a:prstGeom prst="rect">
              <a:avLst/>
            </a:prstGeom>
            <a:solidFill>
              <a:srgbClr val="BDBDB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848600" y="5486400"/>
              <a:ext cx="1295400" cy="762000"/>
            </a:xfrm>
            <a:prstGeom prst="rect">
              <a:avLst/>
            </a:prstGeom>
            <a:solidFill>
              <a:srgbClr val="BDBDB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953000" y="5638800"/>
              <a:ext cx="274320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pitchFamily="1" charset="-128"/>
                <a:cs typeface="Helvetica"/>
              </a:endParaRPr>
            </a:p>
          </p:txBody>
        </p:sp>
        <p:sp>
          <p:nvSpPr>
            <p:cNvPr id="76" name="TextBox 2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98750" cy="40005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b="0" smtClean="0">
                  <a:latin typeface="Helvetica" charset="0"/>
                  <a:cs typeface="Helvetica" charset="0"/>
                </a:rPr>
                <a:t>101010100110101110</a:t>
              </a:r>
            </a:p>
          </p:txBody>
        </p:sp>
        <p:cxnSp>
          <p:nvCxnSpPr>
            <p:cNvPr id="12321" name="Straight Arrow Connector 31"/>
            <p:cNvCxnSpPr>
              <a:cxnSpLocks noChangeShapeType="1"/>
            </p:cNvCxnSpPr>
            <p:nvPr/>
          </p:nvCxnSpPr>
          <p:spPr bwMode="auto">
            <a:xfrm>
              <a:off x="4191000" y="5905500"/>
              <a:ext cx="762000" cy="952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0" y="4343400"/>
            <a:ext cx="9144000" cy="1143000"/>
            <a:chOff x="0" y="4343400"/>
            <a:chExt cx="9144000" cy="1143000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0" y="4343400"/>
              <a:ext cx="1295400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 err="1">
                  <a:latin typeface="Helvetica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2303" name="Rectangle 70"/>
            <p:cNvSpPr>
              <a:spLocks noChangeArrowheads="1"/>
            </p:cNvSpPr>
            <p:nvPr/>
          </p:nvSpPr>
          <p:spPr bwMode="auto">
            <a:xfrm>
              <a:off x="28194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33600" y="4419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12305" name="Rectangle 73"/>
            <p:cNvSpPr>
              <a:spLocks noChangeArrowheads="1"/>
            </p:cNvSpPr>
            <p:nvPr/>
          </p:nvSpPr>
          <p:spPr bwMode="auto">
            <a:xfrm>
              <a:off x="14478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Frame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848600" y="4343400"/>
              <a:ext cx="1295400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 err="1">
                  <a:latin typeface="Helvetica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2307" name="Rectangle 75"/>
            <p:cNvSpPr>
              <a:spLocks noChangeArrowheads="1"/>
            </p:cNvSpPr>
            <p:nvPr/>
          </p:nvSpPr>
          <p:spPr bwMode="auto">
            <a:xfrm>
              <a:off x="63246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8" name="Rectangle 77"/>
            <p:cNvSpPr>
              <a:spLocks noChangeArrowheads="1"/>
            </p:cNvSpPr>
            <p:nvPr/>
          </p:nvSpPr>
          <p:spPr bwMode="auto">
            <a:xfrm>
              <a:off x="5638800" y="4419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9" name="Rectangle 78"/>
            <p:cNvSpPr>
              <a:spLocks noChangeArrowheads="1"/>
            </p:cNvSpPr>
            <p:nvPr/>
          </p:nvSpPr>
          <p:spPr bwMode="auto">
            <a:xfrm>
              <a:off x="49530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Frame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6" name="Rectangle 98"/>
            <p:cNvSpPr>
              <a:spLocks noChangeArrowheads="1"/>
            </p:cNvSpPr>
            <p:nvPr/>
          </p:nvSpPr>
          <p:spPr bwMode="auto">
            <a:xfrm>
              <a:off x="35052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9" name="Rectangle 102"/>
            <p:cNvSpPr>
              <a:spLocks noChangeArrowheads="1"/>
            </p:cNvSpPr>
            <p:nvPr/>
          </p:nvSpPr>
          <p:spPr bwMode="auto">
            <a:xfrm>
              <a:off x="70104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0" name="Straight Arrow Connector 29"/>
            <p:cNvCxnSpPr>
              <a:cxnSpLocks noChangeShapeType="1"/>
            </p:cNvCxnSpPr>
            <p:nvPr/>
          </p:nvCxnSpPr>
          <p:spPr bwMode="auto">
            <a:xfrm>
              <a:off x="4191000" y="4724400"/>
              <a:ext cx="762000" cy="9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4" name="Up-Down Arrow 23"/>
            <p:cNvSpPr>
              <a:spLocks noChangeArrowheads="1"/>
            </p:cNvSpPr>
            <p:nvPr/>
          </p:nvSpPr>
          <p:spPr bwMode="auto">
            <a:xfrm>
              <a:off x="5334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7" name="Up-Down Arrow 23"/>
            <p:cNvSpPr>
              <a:spLocks noChangeArrowheads="1"/>
            </p:cNvSpPr>
            <p:nvPr/>
          </p:nvSpPr>
          <p:spPr bwMode="auto">
            <a:xfrm>
              <a:off x="83820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200400"/>
            <a:ext cx="9144000" cy="1143000"/>
            <a:chOff x="0" y="3200400"/>
            <a:chExt cx="9144000" cy="1143000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12297" name="Rectangle 60"/>
            <p:cNvSpPr>
              <a:spLocks noChangeArrowheads="1"/>
            </p:cNvSpPr>
            <p:nvPr/>
          </p:nvSpPr>
          <p:spPr bwMode="auto">
            <a:xfrm>
              <a:off x="28194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84860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12300" name="Rectangle 65"/>
            <p:cNvSpPr>
              <a:spLocks noChangeArrowheads="1"/>
            </p:cNvSpPr>
            <p:nvPr/>
          </p:nvSpPr>
          <p:spPr bwMode="auto">
            <a:xfrm>
              <a:off x="63246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1" name="Rectangle 67"/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5" name="Rectangle 97"/>
            <p:cNvSpPr>
              <a:spLocks noChangeArrowheads="1"/>
            </p:cNvSpPr>
            <p:nvPr/>
          </p:nvSpPr>
          <p:spPr bwMode="auto">
            <a:xfrm>
              <a:off x="35052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8" name="Rectangle 101"/>
            <p:cNvSpPr>
              <a:spLocks noChangeArrowheads="1"/>
            </p:cNvSpPr>
            <p:nvPr/>
          </p:nvSpPr>
          <p:spPr bwMode="auto">
            <a:xfrm>
              <a:off x="70104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2" name="Straight Arrow Connector 30"/>
            <p:cNvCxnSpPr>
              <a:cxnSpLocks noChangeShapeType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5" name="Up-Down Arrow 24"/>
            <p:cNvSpPr>
              <a:spLocks noChangeArrowheads="1"/>
            </p:cNvSpPr>
            <p:nvPr/>
          </p:nvSpPr>
          <p:spPr bwMode="auto">
            <a:xfrm>
              <a:off x="5334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8" name="Up-Down Arrow 24"/>
            <p:cNvSpPr>
              <a:spLocks noChangeArrowheads="1"/>
            </p:cNvSpPr>
            <p:nvPr/>
          </p:nvSpPr>
          <p:spPr bwMode="auto">
            <a:xfrm>
              <a:off x="83820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2057400"/>
            <a:ext cx="9144000" cy="1143000"/>
            <a:chOff x="0" y="2057400"/>
            <a:chExt cx="9144000" cy="114300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12293" name="Rectangle 45"/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84860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12295" name="Rectangle 55"/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4" name="Rectangle 96"/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7" name="Rectangle 100"/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3" name="Straight Arrow Connector 30"/>
            <p:cNvCxnSpPr>
              <a:cxnSpLocks noChangeShapeType="1"/>
              <a:endCxn id="12295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6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9" name="Up-Down Arrow 27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914400"/>
            <a:ext cx="9144000" cy="1143000"/>
            <a:chOff x="0" y="914400"/>
            <a:chExt cx="9144000" cy="1143000"/>
          </a:xfrm>
        </p:grpSpPr>
        <p:sp>
          <p:nvSpPr>
            <p:cNvPr id="12331" name="Rectangle 90"/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12334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35" name="Up-Down Arrow 27"/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36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0641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215"/>
            <a:ext cx="7696200" cy="7366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Transport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Layer (4)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924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Service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Provide end-to-end communication between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processes</a:t>
            </a:r>
            <a:endParaRPr lang="en-US" sz="2000" dirty="0">
              <a:latin typeface="Helvetica" charset="0"/>
              <a:ea typeface="MS PGothic" charset="0"/>
              <a:cs typeface="MS PGothic" charset="0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sz="2000" dirty="0" err="1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Demultiplexing</a:t>
            </a: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 of communication between hosts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Possible other services: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Reliability </a:t>
            </a:r>
            <a:r>
              <a:rPr lang="en-US" dirty="0">
                <a:solidFill>
                  <a:schemeClr val="tx2"/>
                </a:solidFill>
                <a:latin typeface="Helvetica" charset="0"/>
                <a:ea typeface="MS PGothic" charset="0"/>
                <a:cs typeface="MS PGothic" charset="0"/>
              </a:rPr>
              <a:t>in the presence of errors</a:t>
            </a:r>
            <a:endParaRPr lang="en-US" dirty="0">
              <a:solidFill>
                <a:srgbClr val="FF0000"/>
              </a:solidFill>
              <a:latin typeface="Helvetica" charset="0"/>
              <a:ea typeface="MS PGothic" charset="0"/>
              <a:cs typeface="MS PGothic" charset="0"/>
            </a:endParaRP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Timing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properties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Rate adaption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(flow-control, congestion control)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Interface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send message to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“specific process”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at given destination; local process receives messages sent to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How are they named?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Protocol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port numbers, perhaps implement reliability, flow control, </a:t>
            </a:r>
            <a:r>
              <a:rPr lang="en-US" dirty="0" err="1">
                <a:latin typeface="Helvetica" charset="0"/>
                <a:ea typeface="MS PGothic" charset="0"/>
                <a:cs typeface="MS PGothic" charset="0"/>
              </a:rPr>
              <a:t>packetization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of large messages, framing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Prime Examples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TCP and UDP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Transport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Network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5064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Internet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Transport Protocols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Datagram service (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UDP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No-frills extension of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best-effort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IP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Multiplexing/Demultiplexing among processes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Reliable, in-order delivery (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TCP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Connection set-up &amp; tear-down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Discarding corrupted packets (segments)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Retransmission of lost packets (segments)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Flow control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Congestion control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Services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not available</a:t>
            </a:r>
            <a:endParaRPr lang="en-US">
              <a:latin typeface="Helvetica" charset="0"/>
              <a:ea typeface="MS PGothic" charset="0"/>
              <a:cs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Delay and/or bandwidth guarantees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Sessions that survive change-of-IP-address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Transport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Network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76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Application Layer (7 - not 5!)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Helvetica" charset="0"/>
                <a:ea typeface="MS PGothic" charset="0"/>
                <a:cs typeface="MS PGothic" charset="0"/>
              </a:rPr>
              <a:t>Service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: any service provided to the end user</a:t>
            </a:r>
          </a:p>
          <a:p>
            <a:r>
              <a:rPr lang="en-US" b="1">
                <a:latin typeface="Helvetica" charset="0"/>
                <a:ea typeface="MS PGothic" charset="0"/>
                <a:cs typeface="MS PGothic" charset="0"/>
              </a:rPr>
              <a:t>Interface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: depends on the application</a:t>
            </a:r>
          </a:p>
          <a:p>
            <a:r>
              <a:rPr lang="en-US" b="1">
                <a:latin typeface="Helvetica" charset="0"/>
                <a:ea typeface="MS PGothic" charset="0"/>
                <a:cs typeface="MS PGothic" charset="0"/>
              </a:rPr>
              <a:t>Protocol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: depends on the application</a:t>
            </a:r>
          </a:p>
          <a:p>
            <a:endParaRPr lang="en-US">
              <a:latin typeface="Helvetica" charset="0"/>
              <a:ea typeface="MS PGothic" charset="0"/>
              <a:cs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Examples: Skype, SMTP (email), HTTP (Web), Halo, BitTorrent  …</a:t>
            </a:r>
          </a:p>
          <a:p>
            <a:endParaRPr lang="en-US">
              <a:latin typeface="Helvetica" charset="0"/>
              <a:ea typeface="MS PGothic" charset="0"/>
              <a:cs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What happened to layers 5 &amp; 6?</a:t>
            </a:r>
          </a:p>
          <a:p>
            <a:pPr lvl="1"/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Session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and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Presentation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layers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Part of </a:t>
            </a:r>
            <a:r>
              <a:rPr lang="en-US" b="1" i="1">
                <a:latin typeface="Helvetica" charset="0"/>
                <a:ea typeface="MS PGothic" charset="0"/>
                <a:cs typeface="MS PGothic" charset="0"/>
              </a:rPr>
              <a:t>OSI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 architecture, but not Internet architecture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Their functionality is provided by application layer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Transport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Network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9696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Socket API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924800" cy="1524000"/>
          </a:xfrm>
        </p:spPr>
        <p:txBody>
          <a:bodyPr/>
          <a:lstStyle/>
          <a:p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Base level Network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programming interface</a:t>
            </a:r>
          </a:p>
          <a:p>
            <a:pPr marL="457200" lvl="1" indent="0"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209800"/>
            <a:ext cx="12366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7" y="2209800"/>
            <a:ext cx="11525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12366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87350" y="3765550"/>
            <a:ext cx="7083425" cy="1588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3" name="TextBox 12"/>
          <p:cNvSpPr txBox="1">
            <a:spLocks noChangeArrowheads="1"/>
          </p:cNvSpPr>
          <p:nvPr/>
        </p:nvSpPr>
        <p:spPr bwMode="auto">
          <a:xfrm>
            <a:off x="7470775" y="3213100"/>
            <a:ext cx="1362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Socket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API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36950" y="4192588"/>
            <a:ext cx="1514475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TCP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21300" y="4192588"/>
            <a:ext cx="1514475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UDP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46587" y="5237163"/>
            <a:ext cx="1514475" cy="6381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Helvetica"/>
                <a:cs typeface="Helvetica"/>
              </a:rPr>
              <a:t>IP</a:t>
            </a:r>
          </a:p>
        </p:txBody>
      </p:sp>
      <p:sp>
        <p:nvSpPr>
          <p:cNvPr id="19467" name="TextBox 18"/>
          <p:cNvSpPr txBox="1">
            <a:spLocks noChangeArrowheads="1"/>
          </p:cNvSpPr>
          <p:nvPr/>
        </p:nvSpPr>
        <p:spPr bwMode="auto">
          <a:xfrm>
            <a:off x="387350" y="2686050"/>
            <a:ext cx="2139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19468" name="TextBox 19"/>
          <p:cNvSpPr txBox="1">
            <a:spLocks noChangeArrowheads="1"/>
          </p:cNvSpPr>
          <p:nvPr/>
        </p:nvSpPr>
        <p:spPr bwMode="auto">
          <a:xfrm>
            <a:off x="387350" y="4192588"/>
            <a:ext cx="1839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19469" name="TextBox 20"/>
          <p:cNvSpPr txBox="1">
            <a:spLocks noChangeArrowheads="1"/>
          </p:cNvSpPr>
          <p:nvPr/>
        </p:nvSpPr>
        <p:spPr bwMode="auto">
          <a:xfrm>
            <a:off x="387350" y="5237163"/>
            <a:ext cx="1601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Network </a:t>
            </a:r>
          </a:p>
        </p:txBody>
      </p:sp>
      <p:cxnSp>
        <p:nvCxnSpPr>
          <p:cNvPr id="23" name="Straight Arrow Connector 22"/>
          <p:cNvCxnSpPr>
            <a:stCxn id="19459" idx="2"/>
            <a:endCxn id="15" idx="0"/>
          </p:cNvCxnSpPr>
          <p:nvPr/>
        </p:nvCxnSpPr>
        <p:spPr>
          <a:xfrm rot="16200000" flipH="1">
            <a:off x="3611562" y="3509963"/>
            <a:ext cx="747713" cy="61753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9461" idx="2"/>
          </p:cNvCxnSpPr>
          <p:nvPr/>
        </p:nvCxnSpPr>
        <p:spPr>
          <a:xfrm rot="5400000" flipH="1" flipV="1">
            <a:off x="4368799" y="3370263"/>
            <a:ext cx="747713" cy="89693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460" idx="2"/>
            <a:endCxn id="16" idx="0"/>
          </p:cNvCxnSpPr>
          <p:nvPr/>
        </p:nvCxnSpPr>
        <p:spPr>
          <a:xfrm rot="5400000">
            <a:off x="5992812" y="3530600"/>
            <a:ext cx="747713" cy="57626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7" idx="0"/>
          </p:cNvCxnSpPr>
          <p:nvPr/>
        </p:nvCxnSpPr>
        <p:spPr>
          <a:xfrm rot="16200000" flipH="1">
            <a:off x="4545806" y="4579144"/>
            <a:ext cx="406400" cy="90963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rot="5400000">
            <a:off x="5437981" y="4596607"/>
            <a:ext cx="406400" cy="874712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74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BSD 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342313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Created at UC Berkeley (1980s)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Most popular network API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Ported to various </a:t>
            </a:r>
            <a:r>
              <a:rPr lang="en-US" dirty="0" err="1" smtClean="0"/>
              <a:t>OSes</a:t>
            </a:r>
            <a:r>
              <a:rPr lang="en-US" dirty="0" smtClean="0"/>
              <a:t>, various languages</a:t>
            </a:r>
          </a:p>
          <a:p>
            <a:pPr lvl="1">
              <a:defRPr/>
            </a:pPr>
            <a:r>
              <a:rPr lang="en-US" dirty="0" smtClean="0"/>
              <a:t>Windows Winsock, BSD, OS X, Linux, Solaris, …</a:t>
            </a:r>
          </a:p>
          <a:p>
            <a:pPr lvl="1">
              <a:defRPr/>
            </a:pPr>
            <a:r>
              <a:rPr lang="en-US" dirty="0" smtClean="0"/>
              <a:t>Socket modules in Java, Python, Perl, …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Similar to Unix file I/O API</a:t>
            </a:r>
          </a:p>
          <a:p>
            <a:pPr lvl="1">
              <a:defRPr/>
            </a:pPr>
            <a:r>
              <a:rPr lang="en-US" dirty="0" smtClean="0"/>
              <a:t>In the form of </a:t>
            </a:r>
            <a:r>
              <a:rPr lang="en-US" i="1" dirty="0" smtClean="0"/>
              <a:t>file descriptor </a:t>
            </a:r>
            <a:r>
              <a:rPr lang="en-US" dirty="0" smtClean="0"/>
              <a:t>(sort of handle).</a:t>
            </a:r>
          </a:p>
          <a:p>
            <a:pPr lvl="1">
              <a:defRPr/>
            </a:pPr>
            <a:r>
              <a:rPr lang="en-US" dirty="0" smtClean="0"/>
              <a:t>Can share same </a:t>
            </a:r>
            <a:r>
              <a:rPr lang="en-US" dirty="0" smtClean="0">
                <a:latin typeface="Courier"/>
                <a:cs typeface="Courier"/>
              </a:rPr>
              <a:t>read()</a:t>
            </a:r>
            <a:r>
              <a:rPr lang="en-US" dirty="0" smtClean="0"/>
              <a:t>/</a:t>
            </a:r>
            <a:r>
              <a:rPr lang="en-US" dirty="0" smtClean="0">
                <a:latin typeface="Courier"/>
                <a:cs typeface="Courier"/>
              </a:rPr>
              <a:t>write()</a:t>
            </a:r>
            <a:r>
              <a:rPr lang="en-US" dirty="0" smtClean="0"/>
              <a:t>/</a:t>
            </a:r>
            <a:r>
              <a:rPr lang="en-US" dirty="0" smtClean="0">
                <a:latin typeface="Courier"/>
                <a:cs typeface="Courier"/>
              </a:rPr>
              <a:t>close()</a:t>
            </a:r>
            <a:r>
              <a:rPr lang="en-US" dirty="0" smtClean="0"/>
              <a:t> system calls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238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TCP: Transport Control Protocol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Reliable, in-order, and at most once delivery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oriented: messages can be of arbitrary length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Provides multiplexing/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demultiplexing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to IP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Provides congestion and flow control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Application examples: file transfer,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chat, http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6704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Service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20000" cy="4267200"/>
          </a:xfrm>
        </p:spPr>
        <p:txBody>
          <a:bodyPr/>
          <a:lstStyle/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Open  connection: 3-way handshaking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Reliable byte stream transfer from 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(IPa, TCP_Port1) to (IPb, TCP_Port2)</a:t>
            </a:r>
          </a:p>
          <a:p>
            <a:pPr marL="838200" lvl="1" indent="-381000">
              <a:buFontTx/>
              <a:buChar char="•"/>
            </a:pPr>
            <a:r>
              <a:rPr lang="en-US">
                <a:latin typeface="Helvetica" charset="0"/>
                <a:ea typeface="ＭＳ Ｐゴシック" charset="0"/>
              </a:rPr>
              <a:t>Indication if connection fails: Reset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Wingdings" charset="0"/>
              <a:buAutoNum type="arabicParenR"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Close (tear-down) connection</a:t>
            </a:r>
          </a:p>
          <a:p>
            <a:pPr marL="457200" indent="-457200">
              <a:buFont typeface="Wingdings" charset="0"/>
              <a:buAutoNum type="arabicParenR"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4682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696200" cy="736600"/>
          </a:xfrm>
        </p:spPr>
        <p:txBody>
          <a:bodyPr/>
          <a:lstStyle/>
          <a:p>
            <a:r>
              <a:rPr lang="en-US" dirty="0" smtClean="0"/>
              <a:t>Connecting Communication 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7620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5844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086600" cy="531495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36649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E2E Concept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Traditional Engineering Goal: design the infrastructure to meet application requirements</a:t>
            </a:r>
          </a:p>
          <a:p>
            <a:pPr lvl="1"/>
            <a:r>
              <a:rPr lang="en-US" dirty="0" smtClean="0"/>
              <a:t>Optimizing for Cost, Reliability, Performance, …</a:t>
            </a:r>
          </a:p>
          <a:p>
            <a:r>
              <a:rPr lang="en-US" dirty="0" smtClean="0"/>
              <a:t>Challenge: infrastructure is most costly &amp; difficult to create and evolves most slowly</a:t>
            </a:r>
          </a:p>
          <a:p>
            <a:pPr lvl="1"/>
            <a:r>
              <a:rPr lang="en-US" dirty="0" smtClean="0"/>
              <a:t>Applications evolve rapidly, as does technology</a:t>
            </a:r>
          </a:p>
          <a:p>
            <a:r>
              <a:rPr lang="en-US" dirty="0" smtClean="0"/>
              <a:t>End-to-end Design Concept</a:t>
            </a:r>
          </a:p>
          <a:p>
            <a:pPr lvl="1"/>
            <a:r>
              <a:rPr lang="en-US" dirty="0" smtClean="0"/>
              <a:t>Utilize intelligence at the point of application</a:t>
            </a:r>
          </a:p>
          <a:p>
            <a:pPr lvl="1"/>
            <a:r>
              <a:rPr lang="en-US" dirty="0" smtClean="0"/>
              <a:t>Infrastructure need not meet all application requirements directly</a:t>
            </a:r>
          </a:p>
          <a:p>
            <a:pPr lvl="1"/>
            <a:r>
              <a:rPr lang="en-US" dirty="0" smtClean="0"/>
              <a:t>Only what the end-points cannot reasonably do themselves</a:t>
            </a:r>
          </a:p>
          <a:p>
            <a:pPr lvl="2"/>
            <a:r>
              <a:rPr lang="en-US" dirty="0" smtClean="0"/>
              <a:t>Avoid redundancy, semantic mismatch, …</a:t>
            </a:r>
          </a:p>
          <a:p>
            <a:pPr lvl="1"/>
            <a:r>
              <a:rPr lang="en-US" dirty="0" smtClean="0"/>
              <a:t>Enable applications and incorporate technological advance</a:t>
            </a:r>
          </a:p>
          <a:p>
            <a:r>
              <a:rPr lang="en-US" dirty="0" smtClean="0"/>
              <a:t>Design for Change!  - and specialization</a:t>
            </a:r>
          </a:p>
          <a:p>
            <a:pPr lvl="1"/>
            <a:r>
              <a:rPr lang="en-US" dirty="0" smtClean="0"/>
              <a:t>Layers &amp; protocols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0323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 smtClean="0"/>
              <a:t>Recall: 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r>
              <a:rPr lang="en-US" dirty="0" smtClean="0"/>
              <a:t>Creation and connection is more complex</a:t>
            </a:r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141845"/>
            <a:ext cx="3208748" cy="1920774"/>
            <a:chOff x="5816394" y="1141845"/>
            <a:chExt cx="3208748" cy="1920774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8156" y="15111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871579"/>
              <a:ext cx="319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22896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65756" y="2449843"/>
              <a:ext cx="492595" cy="612776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90747" y="2954752"/>
            <a:ext cx="2693875" cy="1519232"/>
            <a:chOff x="5590747" y="2954752"/>
            <a:chExt cx="2693875" cy="15192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2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connection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80497" y="3684486"/>
              <a:ext cx="467251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0747" y="410465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31506" y="3699785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46497" y="4040859"/>
            <a:ext cx="4108701" cy="369332"/>
            <a:chOff x="1246497" y="4040859"/>
            <a:chExt cx="410870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95432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5432" y="4497349"/>
            <a:ext cx="4377824" cy="369332"/>
            <a:chOff x="2795432" y="4497349"/>
            <a:chExt cx="43778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795432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76627"/>
            <a:ext cx="1029728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*hostname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hostent</a:t>
            </a:r>
            <a:r>
              <a:rPr lang="en-US" dirty="0">
                <a:latin typeface="Courier"/>
                <a:cs typeface="Courier"/>
              </a:rPr>
              <a:t> *server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server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buildServerAddr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, hostname,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a TCP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("Connected to %s:%d\</a:t>
            </a:r>
            <a:r>
              <a:rPr lang="en-US" dirty="0" err="1">
                <a:latin typeface="Courier"/>
                <a:cs typeface="Courier"/>
              </a:rPr>
              <a:t>n",server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h_name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Carry out Client</a:t>
            </a:r>
            <a:r>
              <a:rPr lang="en-US" dirty="0" smtClean="0">
                <a:latin typeface="Courier"/>
                <a:cs typeface="Courier"/>
              </a:rPr>
              <a:t>-Server </a:t>
            </a:r>
            <a:r>
              <a:rPr lang="en-US" dirty="0">
                <a:latin typeface="Courier"/>
                <a:cs typeface="Courier"/>
              </a:rPr>
              <a:t>protocol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i="1" dirty="0" smtClean="0">
                <a:latin typeface="Courier"/>
                <a:cs typeface="Courier"/>
              </a:rPr>
              <a:t>client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sockfd</a:t>
            </a:r>
            <a:r>
              <a:rPr lang="en-US" i="1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3505200"/>
            <a:ext cx="6083300" cy="2844800"/>
            <a:chOff x="533400" y="3505200"/>
            <a:chExt cx="6083300" cy="2844800"/>
          </a:xfrm>
        </p:grpSpPr>
        <p:pic>
          <p:nvPicPr>
            <p:cNvPr id="3" name="Picture 2" descr="Screen Shot 2014-11-11 at 8.47.3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4800600"/>
              <a:ext cx="6083300" cy="15494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 bwMode="auto">
            <a:xfrm flipH="1">
              <a:off x="914400" y="3505200"/>
              <a:ext cx="1676400" cy="1295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4419600" y="1143000"/>
            <a:ext cx="2590800" cy="2133600"/>
            <a:chOff x="4419600" y="1143000"/>
            <a:chExt cx="2590800" cy="2133600"/>
          </a:xfrm>
        </p:grpSpPr>
        <p:pic>
          <p:nvPicPr>
            <p:cNvPr id="11" name="Picture 10" descr="Screen Shot 2014-11-11 at 8.49.3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1143000"/>
              <a:ext cx="1600200" cy="10160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cxnSp>
          <p:nvCxnSpPr>
            <p:cNvPr id="13" name="Straight Connector 12"/>
            <p:cNvCxnSpPr/>
            <p:nvPr/>
          </p:nvCxnSpPr>
          <p:spPr bwMode="auto">
            <a:xfrm flipV="1">
              <a:off x="4419600" y="2133600"/>
              <a:ext cx="990600" cy="1143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131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6194"/>
            <a:ext cx="986886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Socket to receive requests*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lstnsockfd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Bind socket to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</a:t>
            </a:r>
            <a:r>
              <a:rPr lang="en-US" dirty="0" smtClean="0">
                <a:latin typeface="Courier"/>
                <a:cs typeface="Courier"/>
              </a:rPr>
              <a:t>)&amp;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err="1" smtClean="0">
                <a:latin typeface="Courier"/>
                <a:cs typeface="Courier"/>
              </a:rPr>
              <a:t>,sizeof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/* Listen for incoming connections *</a:t>
            </a:r>
            <a:r>
              <a:rPr lang="en-US" dirty="0" smtClean="0">
                <a:latin typeface="Courier"/>
                <a:cs typeface="Courier"/>
              </a:rPr>
              <a:t>/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consockfd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dirty="0" smtClean="0">
                <a:latin typeface="Courier"/>
                <a:cs typeface="Courier"/>
              </a:rPr>
              <a:t>server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i="1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09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5194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concept: fork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1418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5111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871579"/>
            <a:ext cx="319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2896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88162" y="624727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43915" y="435894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2054" y="3996175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13293"/>
            <a:ext cx="986634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{</a:t>
            </a:r>
          </a:p>
          <a:p>
            <a:r>
              <a:rPr lang="en-US" dirty="0">
                <a:latin typeface="Courier"/>
                <a:cs typeface="Courier"/>
              </a:rPr>
              <a:t>    listen(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 = accept(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 </a:t>
            </a:r>
            <a:r>
              <a:rPr lang="en-US" dirty="0">
                <a:latin typeface="Courier"/>
                <a:cs typeface="Courier"/>
              </a:rPr>
              <a:t>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              /* 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parent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 = wait(&amp;</a:t>
            </a:r>
            <a:r>
              <a:rPr lang="en-US" dirty="0" err="1">
                <a:latin typeface="Courier"/>
                <a:cs typeface="Courier"/>
              </a:rPr>
              <a:t>cstatus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}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child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);        /* let go of listen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i="1" dirty="0">
                <a:latin typeface="Courier"/>
                <a:cs typeface="Courier"/>
              </a:rPr>
              <a:t>server(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63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1219200"/>
          </a:xfrm>
        </p:spPr>
        <p:txBody>
          <a:bodyPr/>
          <a:lstStyle/>
          <a:p>
            <a:r>
              <a:rPr lang="en-US" sz="2500" dirty="0">
                <a:latin typeface="Helvetica" charset="0"/>
                <a:ea typeface="ＭＳ Ｐゴシック" charset="0"/>
                <a:cs typeface="ＭＳ Ｐゴシック" charset="0"/>
              </a:rPr>
              <a:t>Goal: agree on a set of parameters, i.e., the start sequence number for each side</a:t>
            </a:r>
          </a:p>
          <a:p>
            <a:pPr lvl="1"/>
            <a:r>
              <a:rPr lang="en-US" sz="2300" dirty="0">
                <a:latin typeface="Helvetica" charset="0"/>
                <a:ea typeface="ＭＳ Ｐゴシック" charset="0"/>
                <a:cs typeface="ＭＳ Ｐゴシック" charset="0"/>
              </a:rPr>
              <a:t>Starting sequence number: sequence of first byte in stream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Starting sequence numbers are random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4743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2057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Server waits for new connection calling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listen()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Sender call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connect()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passing socket which contains server’s IP address and port number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OS sends a special packet (SYN) containing a proposal for first sequence number, x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985963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89000" y="29352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6323013" y="29210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6858000" y="32766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81200" y="3529013"/>
            <a:ext cx="4876800" cy="738187"/>
            <a:chOff x="1248" y="2175"/>
            <a:chExt cx="3072" cy="465"/>
          </a:xfrm>
        </p:grpSpPr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-104775" y="31781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4585" name="Text Box 18"/>
          <p:cNvSpPr txBox="1">
            <a:spLocks noChangeArrowheads="1"/>
          </p:cNvSpPr>
          <p:nvPr/>
        </p:nvSpPr>
        <p:spPr bwMode="auto">
          <a:xfrm>
            <a:off x="8054975" y="36353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646113" y="33369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6858000" y="3336925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4588" name="TextBox 2"/>
          <p:cNvSpPr txBox="1">
            <a:spLocks noChangeArrowheads="1"/>
          </p:cNvSpPr>
          <p:nvPr/>
        </p:nvSpPr>
        <p:spPr bwMode="auto">
          <a:xfrm rot="-5400000">
            <a:off x="1140619" y="51792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4589" name="Straight Arrow Connector 4"/>
          <p:cNvCxnSpPr>
            <a:cxnSpLocks noChangeShapeType="1"/>
          </p:cNvCxnSpPr>
          <p:nvPr/>
        </p:nvCxnSpPr>
        <p:spPr bwMode="auto">
          <a:xfrm>
            <a:off x="1676400" y="49530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2163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133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accept()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Client’s sequence number incremented by one, (x + 1)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Why is this needed?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985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29098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323013" y="28956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981200" y="3503613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47863" y="4371975"/>
            <a:ext cx="4910137" cy="631825"/>
            <a:chOff x="1226" y="2722"/>
            <a:chExt cx="3094" cy="398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 and ACK, SeqNum = y and Ack = 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181600"/>
            <a:ext cx="4876800" cy="736600"/>
            <a:chOff x="1248" y="3232"/>
            <a:chExt cx="3072" cy="464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ACK, Ack = 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-104775" y="31527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8054975" y="36099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646113" y="34004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900863" y="3311525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6934200" y="4162425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934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1140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1676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45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52488" algn="l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3-Way Handshaking (cont’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 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Three-way handshake adds 1 RTT delay 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Why?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</a:rPr>
              <a:t>Congestion control: SYN (40 byte) acts as cheap probe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</a:rPr>
              <a:t>Protects against delayed packets from other connection (would confuse receiver)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8407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Q1: True _  False _  </a:t>
            </a:r>
            <a:r>
              <a:rPr lang="en-US" altLang="ko-KR">
                <a:latin typeface="Helvetica" charset="0"/>
                <a:ea typeface="MS PGothic" charset="0"/>
              </a:rPr>
              <a:t>Protocols specify the syntax and semantics of communication</a:t>
            </a:r>
            <a:endParaRPr lang="en-US">
              <a:latin typeface="Helvetica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Q2: True _  False _  Protocols specify the implementation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Q3: True _  False _  Layering helps to improve application performance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Q4: True _  False _  “Best Effort” packet delivery ensures that packets are delivered in order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Q5: True _  False _  In p2p systems a node is both a client and a server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Q6: True _  False _  TCP ensures that each packet is delivered within a predefined amount of time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Review: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Protocols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347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Close Connection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Goal: both sides agree to close the connection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4-way connection tear down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2462213"/>
            <a:ext cx="4346575" cy="533400"/>
            <a:chOff x="3340100" y="2462213"/>
            <a:chExt cx="4346575" cy="533400"/>
          </a:xfrm>
        </p:grpSpPr>
        <p:sp>
          <p:nvSpPr>
            <p:cNvPr id="28702" name="Line 4"/>
            <p:cNvSpPr>
              <a:spLocks noChangeShapeType="1"/>
            </p:cNvSpPr>
            <p:nvPr/>
          </p:nvSpPr>
          <p:spPr bwMode="auto">
            <a:xfrm>
              <a:off x="3340100" y="2732088"/>
              <a:ext cx="4346575" cy="263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3" name="Text Box 6"/>
            <p:cNvSpPr txBox="1">
              <a:spLocks noChangeArrowheads="1"/>
            </p:cNvSpPr>
            <p:nvPr/>
          </p:nvSpPr>
          <p:spPr bwMode="auto">
            <a:xfrm>
              <a:off x="5243513" y="2462213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40100" y="2933700"/>
            <a:ext cx="4346575" cy="538163"/>
            <a:chOff x="3340100" y="2933700"/>
            <a:chExt cx="4346575" cy="538163"/>
          </a:xfrm>
        </p:grpSpPr>
        <p:sp>
          <p:nvSpPr>
            <p:cNvPr id="28700" name="Line 5"/>
            <p:cNvSpPr>
              <a:spLocks noChangeShapeType="1"/>
            </p:cNvSpPr>
            <p:nvPr/>
          </p:nvSpPr>
          <p:spPr bwMode="auto">
            <a:xfrm flipH="1">
              <a:off x="3340100" y="3071813"/>
              <a:ext cx="4346575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01" name="Text Box 7"/>
            <p:cNvSpPr txBox="1">
              <a:spLocks noChangeArrowheads="1"/>
            </p:cNvSpPr>
            <p:nvPr/>
          </p:nvSpPr>
          <p:spPr bwMode="auto">
            <a:xfrm>
              <a:off x="3671888" y="2933700"/>
              <a:ext cx="1306512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40100" y="3735388"/>
            <a:ext cx="4346575" cy="585787"/>
            <a:chOff x="3340100" y="3735388"/>
            <a:chExt cx="4346575" cy="585787"/>
          </a:xfrm>
        </p:grpSpPr>
        <p:sp>
          <p:nvSpPr>
            <p:cNvPr id="28698" name="Line 8"/>
            <p:cNvSpPr>
              <a:spLocks noChangeShapeType="1"/>
            </p:cNvSpPr>
            <p:nvPr/>
          </p:nvSpPr>
          <p:spPr bwMode="auto">
            <a:xfrm flipH="1">
              <a:off x="3340100" y="3887788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9" name="Text Box 10"/>
            <p:cNvSpPr txBox="1">
              <a:spLocks noChangeArrowheads="1"/>
            </p:cNvSpPr>
            <p:nvPr/>
          </p:nvSpPr>
          <p:spPr bwMode="auto">
            <a:xfrm>
              <a:off x="5243513" y="3735388"/>
              <a:ext cx="620712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40100" y="4156075"/>
            <a:ext cx="4349750" cy="546100"/>
            <a:chOff x="3340100" y="4156075"/>
            <a:chExt cx="4349750" cy="546100"/>
          </a:xfrm>
        </p:grpSpPr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3340100" y="4425950"/>
              <a:ext cx="4349750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5327650" y="4156075"/>
              <a:ext cx="1306513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FIN ACK</a:t>
              </a:r>
            </a:p>
          </p:txBody>
        </p:sp>
      </p:grp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33401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7683500" y="2438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2949575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1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232650" y="20716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Host 2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76200" y="4645025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Helvetica" charset="0"/>
                <a:cs typeface="Helvetica" charset="0"/>
              </a:rPr>
              <a:t>Can retransmit FIN ACK</a:t>
            </a:r>
            <a:br>
              <a:rPr lang="en-US" sz="1800">
                <a:latin typeface="Helvetica" charset="0"/>
                <a:cs typeface="Helvetica" charset="0"/>
              </a:rPr>
            </a:br>
            <a:r>
              <a:rPr lang="en-US" sz="1800">
                <a:latin typeface="Helvetica" charset="0"/>
                <a:cs typeface="Helvetica" charset="0"/>
              </a:rPr>
              <a:t> if it is lost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4600" y="4419600"/>
            <a:ext cx="915988" cy="1408113"/>
            <a:chOff x="2514600" y="4419600"/>
            <a:chExt cx="915988" cy="1408112"/>
          </a:xfrm>
        </p:grpSpPr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3041650" y="44307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3041650" y="5421312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 flipV="1">
              <a:off x="3200400" y="4430712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 rot="-5400000">
              <a:off x="2486819" y="4750594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Helvetica" charset="0"/>
                  <a:cs typeface="Helvetica" charset="0"/>
                </a:rPr>
                <a:t>timeout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2514600" y="5457825"/>
              <a:ext cx="9159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Helvetica" charset="0"/>
                  <a:cs typeface="Helvetica" charset="0"/>
                </a:rPr>
                <a:t>closed</a:t>
              </a:r>
            </a:p>
          </p:txBody>
        </p:sp>
      </p:grpSp>
      <p:sp>
        <p:nvSpPr>
          <p:cNvPr id="28685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7664450" y="3668713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</a:t>
            </a:r>
          </a:p>
        </p:txBody>
      </p:sp>
      <p:sp>
        <p:nvSpPr>
          <p:cNvPr id="16403" name="Text Box 23"/>
          <p:cNvSpPr txBox="1">
            <a:spLocks noChangeArrowheads="1"/>
          </p:cNvSpPr>
          <p:nvPr/>
        </p:nvSpPr>
        <p:spPr bwMode="auto">
          <a:xfrm>
            <a:off x="7683500" y="4506913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Helvetica" charset="0"/>
                <a:cs typeface="Helvetica" charset="0"/>
              </a:rPr>
              <a:t>closed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52800" y="3236913"/>
            <a:ext cx="4346575" cy="625475"/>
            <a:chOff x="3352800" y="3236186"/>
            <a:chExt cx="4346575" cy="626201"/>
          </a:xfrm>
        </p:grpSpPr>
        <p:sp>
          <p:nvSpPr>
            <p:cNvPr id="28689" name="Line 8"/>
            <p:cNvSpPr>
              <a:spLocks noChangeShapeType="1"/>
            </p:cNvSpPr>
            <p:nvPr/>
          </p:nvSpPr>
          <p:spPr bwMode="auto">
            <a:xfrm flipH="1">
              <a:off x="3352800" y="3429000"/>
              <a:ext cx="4346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5257800" y="3236186"/>
              <a:ext cx="745818" cy="42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data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621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6402" grpId="0"/>
      <p:bldP spid="164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Reliable Transfer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Retransmit missing packets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Numbering of packets and ACKs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Do this efficiently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Keep transmitting whenever possible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Detect missing packets and retransmit quickly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schemes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Stop &amp; Wait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Sliding Window (Go-back-n and Selective Repeat)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100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Packet Loss?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Timeouts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Sender timeouts on not receiving ACK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Missing ACKs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Receiver ACKs each packet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Sender detects a missing packet when seeing a gap in the sequence of ACKs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Need to be careful! Packets and ACKs might be reordered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NACK: Negative ACK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Receiver sends a NACK specifying a packet it is missing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6232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1600200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Send; wait for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ack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; repeat</a:t>
            </a:r>
          </a:p>
          <a:p>
            <a:pPr marL="382588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RTT: Round Trip Time (RTT): time it takes a packet to travel from sender to receiver and back</a:t>
            </a:r>
          </a:p>
          <a:p>
            <a:pPr marL="782638" lvl="1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One-way latency (d): one way delay from sender and receiver  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4478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54102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3181350"/>
            <a:ext cx="3983038" cy="685800"/>
            <a:chOff x="1447800" y="2743200"/>
            <a:chExt cx="3983522" cy="685800"/>
          </a:xfrm>
        </p:grpSpPr>
        <p:sp>
          <p:nvSpPr>
            <p:cNvPr id="32806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7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685800" y="60769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1082675" y="22669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4821238" y="23241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47800" y="2628900"/>
            <a:ext cx="3962400" cy="628650"/>
            <a:chOff x="1447800" y="2190690"/>
            <a:chExt cx="3962400" cy="628710"/>
          </a:xfrm>
        </p:grpSpPr>
        <p:sp>
          <p:nvSpPr>
            <p:cNvPr id="32804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447800" y="3714750"/>
            <a:ext cx="3962400" cy="628650"/>
            <a:chOff x="1447800" y="2190690"/>
            <a:chExt cx="3962400" cy="628710"/>
          </a:xfrm>
        </p:grpSpPr>
        <p:sp>
          <p:nvSpPr>
            <p:cNvPr id="32802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447800" y="4248150"/>
            <a:ext cx="3983038" cy="685800"/>
            <a:chOff x="1447800" y="2743200"/>
            <a:chExt cx="3983522" cy="685800"/>
          </a:xfrm>
        </p:grpSpPr>
        <p:sp>
          <p:nvSpPr>
            <p:cNvPr id="32800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447800" y="4762500"/>
            <a:ext cx="3962400" cy="628650"/>
            <a:chOff x="1447800" y="2190690"/>
            <a:chExt cx="3962400" cy="628710"/>
          </a:xfrm>
        </p:grpSpPr>
        <p:sp>
          <p:nvSpPr>
            <p:cNvPr id="3279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8475" y="2800350"/>
            <a:ext cx="949325" cy="1066800"/>
            <a:chOff x="498475" y="2362200"/>
            <a:chExt cx="949324" cy="1066800"/>
          </a:xfrm>
        </p:grpSpPr>
        <p:sp>
          <p:nvSpPr>
            <p:cNvPr id="3279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6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98475" y="3867150"/>
            <a:ext cx="949325" cy="1066800"/>
            <a:chOff x="498475" y="2362200"/>
            <a:chExt cx="949324" cy="1066800"/>
          </a:xfrm>
        </p:grpSpPr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53200" y="2819400"/>
            <a:ext cx="1860550" cy="1200150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RTT = 2*d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(if latency is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 symmetric)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445125" y="2819400"/>
            <a:ext cx="914400" cy="457200"/>
            <a:chOff x="1066799" y="2362200"/>
            <a:chExt cx="914401" cy="457201"/>
          </a:xfrm>
        </p:grpSpPr>
        <p:sp>
          <p:nvSpPr>
            <p:cNvPr id="32786" name="Line 13"/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8" name="Text Box 15"/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d</a:t>
              </a:r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1447800" y="2819400"/>
            <a:ext cx="39624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6509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867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92150" y="838200"/>
            <a:ext cx="8451850" cy="1371600"/>
          </a:xfrm>
        </p:spPr>
        <p:txBody>
          <a:bodyPr/>
          <a:lstStyle/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How many packets can you send?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 packet / RTT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Throughput: number of bits delivered to receiver per sec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4478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54102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1447800" y="3105150"/>
            <a:ext cx="3983038" cy="685800"/>
            <a:chOff x="1447800" y="2743200"/>
            <a:chExt cx="3983522" cy="685800"/>
          </a:xfrm>
        </p:grpSpPr>
        <p:sp>
          <p:nvSpPr>
            <p:cNvPr id="33823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4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85800" y="60007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1082675" y="21907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4821238" y="22479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3801" name="Group 3"/>
          <p:cNvGrpSpPr>
            <a:grpSpLocks/>
          </p:cNvGrpSpPr>
          <p:nvPr/>
        </p:nvGrpSpPr>
        <p:grpSpPr bwMode="auto">
          <a:xfrm>
            <a:off x="1447800" y="2552700"/>
            <a:ext cx="3962400" cy="628650"/>
            <a:chOff x="1447800" y="2190690"/>
            <a:chExt cx="3962400" cy="628710"/>
          </a:xfrm>
        </p:grpSpPr>
        <p:sp>
          <p:nvSpPr>
            <p:cNvPr id="33821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3802" name="Group 30"/>
          <p:cNvGrpSpPr>
            <a:grpSpLocks/>
          </p:cNvGrpSpPr>
          <p:nvPr/>
        </p:nvGrpSpPr>
        <p:grpSpPr bwMode="auto">
          <a:xfrm>
            <a:off x="1447800" y="3638550"/>
            <a:ext cx="3962400" cy="628650"/>
            <a:chOff x="1447800" y="2190690"/>
            <a:chExt cx="3962400" cy="628710"/>
          </a:xfrm>
        </p:grpSpPr>
        <p:sp>
          <p:nvSpPr>
            <p:cNvPr id="3381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3803" name="Group 33"/>
          <p:cNvGrpSpPr>
            <a:grpSpLocks/>
          </p:cNvGrpSpPr>
          <p:nvPr/>
        </p:nvGrpSpPr>
        <p:grpSpPr bwMode="auto">
          <a:xfrm>
            <a:off x="1447800" y="4171950"/>
            <a:ext cx="3983038" cy="685800"/>
            <a:chOff x="1447800" y="2743200"/>
            <a:chExt cx="3983522" cy="685800"/>
          </a:xfrm>
        </p:grpSpPr>
        <p:sp>
          <p:nvSpPr>
            <p:cNvPr id="33817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8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3804" name="Group 36"/>
          <p:cNvGrpSpPr>
            <a:grpSpLocks/>
          </p:cNvGrpSpPr>
          <p:nvPr/>
        </p:nvGrpSpPr>
        <p:grpSpPr bwMode="auto">
          <a:xfrm>
            <a:off x="1447800" y="4686300"/>
            <a:ext cx="3962400" cy="628650"/>
            <a:chOff x="1447800" y="2190690"/>
            <a:chExt cx="3962400" cy="628710"/>
          </a:xfrm>
        </p:grpSpPr>
        <p:sp>
          <p:nvSpPr>
            <p:cNvPr id="33815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3805" name="Group 5"/>
          <p:cNvGrpSpPr>
            <a:grpSpLocks/>
          </p:cNvGrpSpPr>
          <p:nvPr/>
        </p:nvGrpSpPr>
        <p:grpSpPr bwMode="auto">
          <a:xfrm>
            <a:off x="498475" y="2724150"/>
            <a:ext cx="949325" cy="1066800"/>
            <a:chOff x="498475" y="2362200"/>
            <a:chExt cx="949324" cy="1066800"/>
          </a:xfrm>
        </p:grpSpPr>
        <p:sp>
          <p:nvSpPr>
            <p:cNvPr id="33811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3814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6" name="Group 41"/>
          <p:cNvGrpSpPr>
            <a:grpSpLocks/>
          </p:cNvGrpSpPr>
          <p:nvPr/>
        </p:nvGrpSpPr>
        <p:grpSpPr bwMode="auto">
          <a:xfrm>
            <a:off x="498475" y="3790950"/>
            <a:ext cx="949325" cy="1066800"/>
            <a:chOff x="498475" y="2362200"/>
            <a:chExt cx="949324" cy="1066800"/>
          </a:xfrm>
        </p:grpSpPr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3810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058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253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92150" y="838200"/>
            <a:ext cx="7918450" cy="1371600"/>
          </a:xfrm>
        </p:spPr>
        <p:txBody>
          <a:bodyPr/>
          <a:lstStyle/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Say, RTT = 100ms 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1 packet = 1500 bytes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Throughput = 1500*8bits/0.1s = 120 Kbps 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4478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410200" y="2667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1447800" y="3124200"/>
            <a:ext cx="3983038" cy="685800"/>
            <a:chOff x="1447800" y="2743200"/>
            <a:chExt cx="3983522" cy="685800"/>
          </a:xfrm>
        </p:grpSpPr>
        <p:sp>
          <p:nvSpPr>
            <p:cNvPr id="34847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8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85800" y="601980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1082675" y="220980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4821238" y="226695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4825" name="Group 3"/>
          <p:cNvGrpSpPr>
            <a:grpSpLocks/>
          </p:cNvGrpSpPr>
          <p:nvPr/>
        </p:nvGrpSpPr>
        <p:grpSpPr bwMode="auto">
          <a:xfrm>
            <a:off x="1447800" y="2571750"/>
            <a:ext cx="3962400" cy="628650"/>
            <a:chOff x="1447800" y="2190690"/>
            <a:chExt cx="3962400" cy="628710"/>
          </a:xfrm>
        </p:grpSpPr>
        <p:sp>
          <p:nvSpPr>
            <p:cNvPr id="34845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4826" name="Group 30"/>
          <p:cNvGrpSpPr>
            <a:grpSpLocks/>
          </p:cNvGrpSpPr>
          <p:nvPr/>
        </p:nvGrpSpPr>
        <p:grpSpPr bwMode="auto">
          <a:xfrm>
            <a:off x="1447800" y="3657600"/>
            <a:ext cx="3962400" cy="628650"/>
            <a:chOff x="1447800" y="2190690"/>
            <a:chExt cx="3962400" cy="628710"/>
          </a:xfrm>
        </p:grpSpPr>
        <p:sp>
          <p:nvSpPr>
            <p:cNvPr id="34843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4827" name="Group 33"/>
          <p:cNvGrpSpPr>
            <a:grpSpLocks/>
          </p:cNvGrpSpPr>
          <p:nvPr/>
        </p:nvGrpSpPr>
        <p:grpSpPr bwMode="auto">
          <a:xfrm>
            <a:off x="1447800" y="4191000"/>
            <a:ext cx="3983038" cy="685800"/>
            <a:chOff x="1447800" y="2743200"/>
            <a:chExt cx="3983522" cy="685800"/>
          </a:xfrm>
        </p:grpSpPr>
        <p:sp>
          <p:nvSpPr>
            <p:cNvPr id="34841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2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4828" name="Group 36"/>
          <p:cNvGrpSpPr>
            <a:grpSpLocks/>
          </p:cNvGrpSpPr>
          <p:nvPr/>
        </p:nvGrpSpPr>
        <p:grpSpPr bwMode="auto">
          <a:xfrm>
            <a:off x="1447800" y="4705350"/>
            <a:ext cx="3962400" cy="628650"/>
            <a:chOff x="1447800" y="2190690"/>
            <a:chExt cx="3962400" cy="628710"/>
          </a:xfrm>
        </p:grpSpPr>
        <p:sp>
          <p:nvSpPr>
            <p:cNvPr id="3483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4829" name="Group 5"/>
          <p:cNvGrpSpPr>
            <a:grpSpLocks/>
          </p:cNvGrpSpPr>
          <p:nvPr/>
        </p:nvGrpSpPr>
        <p:grpSpPr bwMode="auto">
          <a:xfrm>
            <a:off x="498475" y="2743200"/>
            <a:ext cx="949325" cy="1066800"/>
            <a:chOff x="498475" y="2362200"/>
            <a:chExt cx="949324" cy="1066800"/>
          </a:xfrm>
        </p:grpSpPr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4838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830" name="Group 41"/>
          <p:cNvGrpSpPr>
            <a:grpSpLocks/>
          </p:cNvGrpSpPr>
          <p:nvPr/>
        </p:nvGrpSpPr>
        <p:grpSpPr bwMode="auto">
          <a:xfrm>
            <a:off x="498475" y="3810000"/>
            <a:ext cx="949325" cy="1066800"/>
            <a:chOff x="498475" y="2362200"/>
            <a:chExt cx="949324" cy="1066800"/>
          </a:xfrm>
        </p:grpSpPr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4834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960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3584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1371600"/>
          </a:xfrm>
        </p:spPr>
        <p:txBody>
          <a:bodyPr/>
          <a:lstStyle/>
          <a:p>
            <a:pPr marL="382588" indent="-382588" defTabSz="101917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Can be highly inefficient for high capacity links</a:t>
            </a:r>
          </a:p>
          <a:p>
            <a:pPr marL="382588" indent="-382588" defTabSz="101917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Throughput doesn’t depend on the network capacity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 even if capacity is 1Gbps, we can only send 120 Kbps!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4478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5410200" y="2647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447800" y="3105150"/>
            <a:ext cx="3983038" cy="685800"/>
            <a:chOff x="1447800" y="2743200"/>
            <a:chExt cx="3983522" cy="685800"/>
          </a:xfrm>
        </p:grpSpPr>
        <p:sp>
          <p:nvSpPr>
            <p:cNvPr id="35871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5846" name="Text Box 10"/>
          <p:cNvSpPr txBox="1">
            <a:spLocks noChangeArrowheads="1"/>
          </p:cNvSpPr>
          <p:nvPr/>
        </p:nvSpPr>
        <p:spPr bwMode="auto">
          <a:xfrm>
            <a:off x="685800" y="60007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5847" name="Text Box 11"/>
          <p:cNvSpPr txBox="1">
            <a:spLocks noChangeArrowheads="1"/>
          </p:cNvSpPr>
          <p:nvPr/>
        </p:nvSpPr>
        <p:spPr bwMode="auto">
          <a:xfrm>
            <a:off x="1082675" y="21907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4821238" y="22479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5849" name="Group 3"/>
          <p:cNvGrpSpPr>
            <a:grpSpLocks/>
          </p:cNvGrpSpPr>
          <p:nvPr/>
        </p:nvGrpSpPr>
        <p:grpSpPr bwMode="auto">
          <a:xfrm>
            <a:off x="1447800" y="2552700"/>
            <a:ext cx="3962400" cy="628650"/>
            <a:chOff x="1447800" y="2190690"/>
            <a:chExt cx="3962400" cy="628710"/>
          </a:xfrm>
        </p:grpSpPr>
        <p:sp>
          <p:nvSpPr>
            <p:cNvPr id="3586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5850" name="Group 30"/>
          <p:cNvGrpSpPr>
            <a:grpSpLocks/>
          </p:cNvGrpSpPr>
          <p:nvPr/>
        </p:nvGrpSpPr>
        <p:grpSpPr bwMode="auto">
          <a:xfrm>
            <a:off x="1447800" y="3638550"/>
            <a:ext cx="3962400" cy="628650"/>
            <a:chOff x="1447800" y="2190690"/>
            <a:chExt cx="3962400" cy="628710"/>
          </a:xfrm>
        </p:grpSpPr>
        <p:sp>
          <p:nvSpPr>
            <p:cNvPr id="35867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851" name="Group 33"/>
          <p:cNvGrpSpPr>
            <a:grpSpLocks/>
          </p:cNvGrpSpPr>
          <p:nvPr/>
        </p:nvGrpSpPr>
        <p:grpSpPr bwMode="auto">
          <a:xfrm>
            <a:off x="1447800" y="4171950"/>
            <a:ext cx="3983038" cy="685800"/>
            <a:chOff x="1447800" y="2743200"/>
            <a:chExt cx="3983522" cy="685800"/>
          </a:xfrm>
        </p:grpSpPr>
        <p:sp>
          <p:nvSpPr>
            <p:cNvPr id="35865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6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5852" name="Group 36"/>
          <p:cNvGrpSpPr>
            <a:grpSpLocks/>
          </p:cNvGrpSpPr>
          <p:nvPr/>
        </p:nvGrpSpPr>
        <p:grpSpPr bwMode="auto">
          <a:xfrm>
            <a:off x="1447800" y="4686300"/>
            <a:ext cx="3962400" cy="628650"/>
            <a:chOff x="1447800" y="2190690"/>
            <a:chExt cx="3962400" cy="628710"/>
          </a:xfrm>
        </p:grpSpPr>
        <p:sp>
          <p:nvSpPr>
            <p:cNvPr id="35863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35853" name="Group 5"/>
          <p:cNvGrpSpPr>
            <a:grpSpLocks/>
          </p:cNvGrpSpPr>
          <p:nvPr/>
        </p:nvGrpSpPr>
        <p:grpSpPr bwMode="auto">
          <a:xfrm>
            <a:off x="498475" y="2724150"/>
            <a:ext cx="949325" cy="1066800"/>
            <a:chOff x="498475" y="2362200"/>
            <a:chExt cx="949324" cy="1066800"/>
          </a:xfrm>
        </p:grpSpPr>
        <p:sp>
          <p:nvSpPr>
            <p:cNvPr id="35859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0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1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4" name="Group 41"/>
          <p:cNvGrpSpPr>
            <a:grpSpLocks/>
          </p:cNvGrpSpPr>
          <p:nvPr/>
        </p:nvGrpSpPr>
        <p:grpSpPr bwMode="auto">
          <a:xfrm>
            <a:off x="498475" y="3790950"/>
            <a:ext cx="949325" cy="1066800"/>
            <a:chOff x="498475" y="2362200"/>
            <a:chExt cx="949324" cy="1066800"/>
          </a:xfrm>
        </p:grpSpPr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7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4837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with Errors</a:t>
            </a:r>
          </a:p>
        </p:txBody>
      </p:sp>
      <p:sp>
        <p:nvSpPr>
          <p:cNvPr id="3686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92150" y="838200"/>
            <a:ext cx="8451850" cy="1371600"/>
          </a:xfrm>
        </p:spPr>
        <p:txBody>
          <a:bodyPr/>
          <a:lstStyle/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a loss wait for a retransmission timeout and retransmit</a:t>
            </a:r>
          </a:p>
          <a:p>
            <a:pPr marL="382588" indent="-382588" defTabSz="1019175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How do you pick the timeout?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5410200" y="25717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133600" y="3028950"/>
            <a:ext cx="3297238" cy="552450"/>
            <a:chOff x="2133600" y="2743200"/>
            <a:chExt cx="3297722" cy="552450"/>
          </a:xfrm>
        </p:grpSpPr>
        <p:sp>
          <p:nvSpPr>
            <p:cNvPr id="36890" name="Line 5"/>
            <p:cNvSpPr>
              <a:spLocks noChangeShapeType="1"/>
            </p:cNvSpPr>
            <p:nvPr/>
          </p:nvSpPr>
          <p:spPr bwMode="auto">
            <a:xfrm flipH="1">
              <a:off x="2133600" y="2819400"/>
              <a:ext cx="3297722" cy="4762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685800" y="59245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1082675" y="21145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4821238" y="21717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36873" name="Group 3"/>
          <p:cNvGrpSpPr>
            <a:grpSpLocks/>
          </p:cNvGrpSpPr>
          <p:nvPr/>
        </p:nvGrpSpPr>
        <p:grpSpPr bwMode="auto">
          <a:xfrm>
            <a:off x="1447800" y="2476500"/>
            <a:ext cx="3962400" cy="628650"/>
            <a:chOff x="1447800" y="2190690"/>
            <a:chExt cx="3962400" cy="628710"/>
          </a:xfrm>
        </p:grpSpPr>
        <p:sp>
          <p:nvSpPr>
            <p:cNvPr id="3688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6874" name="Group 5"/>
          <p:cNvGrpSpPr>
            <a:grpSpLocks/>
          </p:cNvGrpSpPr>
          <p:nvPr/>
        </p:nvGrpSpPr>
        <p:grpSpPr bwMode="auto">
          <a:xfrm>
            <a:off x="533400" y="2647950"/>
            <a:ext cx="873125" cy="1066800"/>
            <a:chOff x="574675" y="2362200"/>
            <a:chExt cx="873124" cy="1066800"/>
          </a:xfrm>
        </p:grpSpPr>
        <p:sp>
          <p:nvSpPr>
            <p:cNvPr id="3688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Text Box 15"/>
            <p:cNvSpPr txBox="1">
              <a:spLocks noChangeArrowheads="1"/>
            </p:cNvSpPr>
            <p:nvPr/>
          </p:nvSpPr>
          <p:spPr bwMode="auto">
            <a:xfrm>
              <a:off x="5746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75" name="Line 41"/>
          <p:cNvSpPr>
            <a:spLocks noChangeShapeType="1"/>
          </p:cNvSpPr>
          <p:nvPr/>
        </p:nvSpPr>
        <p:spPr bwMode="auto">
          <a:xfrm flipH="1">
            <a:off x="2057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Line 40"/>
          <p:cNvSpPr>
            <a:spLocks noChangeShapeType="1"/>
          </p:cNvSpPr>
          <p:nvPr/>
        </p:nvSpPr>
        <p:spPr bwMode="auto">
          <a:xfrm>
            <a:off x="2057400" y="3429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2400" y="2667000"/>
            <a:ext cx="1295400" cy="1905000"/>
            <a:chOff x="152400" y="2667000"/>
            <a:chExt cx="1295399" cy="1904802"/>
          </a:xfrm>
        </p:grpSpPr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 flipH="1">
              <a:off x="1295400" y="2667000"/>
              <a:ext cx="0" cy="1828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2" name="Line 13"/>
            <p:cNvSpPr>
              <a:spLocks noChangeShapeType="1"/>
            </p:cNvSpPr>
            <p:nvPr/>
          </p:nvSpPr>
          <p:spPr bwMode="auto">
            <a:xfrm flipH="1">
              <a:off x="1066800" y="44958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Text Box 15"/>
            <p:cNvSpPr txBox="1">
              <a:spLocks noChangeArrowheads="1"/>
            </p:cNvSpPr>
            <p:nvPr/>
          </p:nvSpPr>
          <p:spPr bwMode="auto">
            <a:xfrm>
              <a:off x="152400" y="4171747"/>
              <a:ext cx="1143000" cy="4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timeout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1447800" y="4324350"/>
            <a:ext cx="3962400" cy="628650"/>
            <a:chOff x="1447800" y="2190690"/>
            <a:chExt cx="3962400" cy="628710"/>
          </a:xfrm>
        </p:grpSpPr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TextBox 53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8179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= set of adjacent sequence numbers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size of the set is the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 size</a:t>
            </a:r>
          </a:p>
          <a:p>
            <a:pPr lvl="2">
              <a:lnSpc>
                <a:spcPct val="80000"/>
              </a:lnSpc>
            </a:pPr>
            <a:endParaRPr lang="en-US" i="1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window size is n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A be the last ACK’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 packet of sender without gap; then window of sender = {A+1, A+2, …, A+n}</a:t>
            </a:r>
            <a:b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 can send packets in its window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B be the last received packet without gap by receiver, then window of receiver = {B+1,…, B+n}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Receiver can accept out of sequence, if in window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705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w/o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Throughput = W*</a:t>
            </a:r>
            <a:r>
              <a:rPr lang="en-US" dirty="0" err="1" smtClean="0"/>
              <a:t>packet_size</a:t>
            </a:r>
            <a:r>
              <a:rPr lang="en-US" dirty="0" smtClean="0"/>
              <a:t>/RTT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75438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29513" y="5154613"/>
            <a:ext cx="857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441450" y="5865813"/>
            <a:ext cx="1176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6788150" y="5865813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685800" y="1946275"/>
            <a:ext cx="1190625" cy="487363"/>
            <a:chOff x="432" y="1226"/>
            <a:chExt cx="750" cy="307"/>
          </a:xfrm>
        </p:grpSpPr>
        <p:sp>
          <p:nvSpPr>
            <p:cNvPr id="38960" name="Text Box 20"/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38961" name="Text Box 52"/>
            <p:cNvSpPr txBox="1">
              <a:spLocks noChangeArrowheads="1"/>
            </p:cNvSpPr>
            <p:nvPr/>
          </p:nvSpPr>
          <p:spPr bwMode="auto">
            <a:xfrm>
              <a:off x="432" y="1226"/>
              <a:ext cx="3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{1}</a:t>
              </a: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381000" y="2289175"/>
            <a:ext cx="1501775" cy="481013"/>
            <a:chOff x="240" y="1442"/>
            <a:chExt cx="946" cy="303"/>
          </a:xfrm>
        </p:grpSpPr>
        <p:sp>
          <p:nvSpPr>
            <p:cNvPr id="38958" name="Text Box 21"/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38959" name="Text Box 53"/>
            <p:cNvSpPr txBox="1">
              <a:spLocks noChangeArrowheads="1"/>
            </p:cNvSpPr>
            <p:nvPr/>
          </p:nvSpPr>
          <p:spPr bwMode="auto">
            <a:xfrm>
              <a:off x="240" y="1442"/>
              <a:ext cx="5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2}</a:t>
              </a:r>
            </a:p>
          </p:txBody>
        </p:sp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152400" y="2670175"/>
            <a:ext cx="1730375" cy="461963"/>
            <a:chOff x="96" y="1682"/>
            <a:chExt cx="1090" cy="291"/>
          </a:xfrm>
        </p:grpSpPr>
        <p:sp>
          <p:nvSpPr>
            <p:cNvPr id="38956" name="Text Box 22"/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38957" name="Text Box 54"/>
            <p:cNvSpPr txBox="1">
              <a:spLocks noChangeArrowheads="1"/>
            </p:cNvSpPr>
            <p:nvPr/>
          </p:nvSpPr>
          <p:spPr bwMode="auto">
            <a:xfrm>
              <a:off x="96" y="1682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7" name="Group 70"/>
          <p:cNvGrpSpPr>
            <a:grpSpLocks/>
          </p:cNvGrpSpPr>
          <p:nvPr/>
        </p:nvGrpSpPr>
        <p:grpSpPr bwMode="auto">
          <a:xfrm>
            <a:off x="152400" y="3124200"/>
            <a:ext cx="1730375" cy="519113"/>
            <a:chOff x="96" y="1968"/>
            <a:chExt cx="1090" cy="327"/>
          </a:xfrm>
        </p:grpSpPr>
        <p:sp>
          <p:nvSpPr>
            <p:cNvPr id="38954" name="Text Box 23"/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8955" name="Text Box 55"/>
            <p:cNvSpPr txBox="1">
              <a:spLocks noChangeArrowheads="1"/>
            </p:cNvSpPr>
            <p:nvPr/>
          </p:nvSpPr>
          <p:spPr bwMode="auto">
            <a:xfrm>
              <a:off x="96" y="196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0" name="Group 71"/>
          <p:cNvGrpSpPr>
            <a:grpSpLocks/>
          </p:cNvGrpSpPr>
          <p:nvPr/>
        </p:nvGrpSpPr>
        <p:grpSpPr bwMode="auto">
          <a:xfrm>
            <a:off x="152400" y="3505200"/>
            <a:ext cx="1730375" cy="474663"/>
            <a:chOff x="96" y="2208"/>
            <a:chExt cx="1090" cy="299"/>
          </a:xfrm>
        </p:grpSpPr>
        <p:sp>
          <p:nvSpPr>
            <p:cNvPr id="38952" name="Text Box 24"/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38953" name="Text Box 56"/>
            <p:cNvSpPr txBox="1">
              <a:spLocks noChangeArrowheads="1"/>
            </p:cNvSpPr>
            <p:nvPr/>
          </p:nvSpPr>
          <p:spPr bwMode="auto">
            <a:xfrm>
              <a:off x="96" y="220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{3, 4, 5}</a:t>
              </a:r>
            </a:p>
          </p:txBody>
        </p:sp>
      </p:grpSp>
      <p:sp>
        <p:nvSpPr>
          <p:cNvPr id="38934" name="Text Box 59"/>
          <p:cNvSpPr txBox="1">
            <a:spLocks noChangeArrowheads="1"/>
          </p:cNvSpPr>
          <p:nvPr/>
        </p:nvSpPr>
        <p:spPr bwMode="auto">
          <a:xfrm>
            <a:off x="0" y="13716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38935" name="Text Box 60"/>
          <p:cNvSpPr txBox="1">
            <a:spLocks noChangeArrowheads="1"/>
          </p:cNvSpPr>
          <p:nvPr/>
        </p:nvSpPr>
        <p:spPr bwMode="auto">
          <a:xfrm>
            <a:off x="6629400" y="1371600"/>
            <a:ext cx="25034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7605713" y="2479675"/>
            <a:ext cx="401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2"/>
          <p:cNvGrpSpPr>
            <a:grpSpLocks/>
          </p:cNvGrpSpPr>
          <p:nvPr/>
        </p:nvGrpSpPr>
        <p:grpSpPr bwMode="auto">
          <a:xfrm>
            <a:off x="152400" y="3889375"/>
            <a:ext cx="1724025" cy="458788"/>
            <a:chOff x="96" y="2450"/>
            <a:chExt cx="1086" cy="289"/>
          </a:xfrm>
        </p:grpSpPr>
        <p:sp>
          <p:nvSpPr>
            <p:cNvPr id="38946" name="Text Box 47"/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38947" name="Text Box 57"/>
            <p:cNvSpPr txBox="1">
              <a:spLocks noChangeArrowheads="1"/>
            </p:cNvSpPr>
            <p:nvPr/>
          </p:nvSpPr>
          <p:spPr bwMode="auto">
            <a:xfrm>
              <a:off x="96" y="2450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{4, 5, 6}</a:t>
              </a:r>
            </a:p>
          </p:txBody>
        </p:sp>
      </p:grp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7696200" y="3657600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7620000" y="2822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620000" y="3203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2236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 animBg="1"/>
      <p:bldP spid="37" grpId="0" animBg="1"/>
      <p:bldP spid="38" grpId="0" animBg="1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Q1: True _  False _  </a:t>
            </a:r>
            <a:r>
              <a:rPr lang="en-US" altLang="ko-KR">
                <a:latin typeface="Helvetica" charset="0"/>
                <a:ea typeface="MS PGothic" charset="0"/>
              </a:rPr>
              <a:t>Protocols specify the syntax and semantics of communication</a:t>
            </a:r>
            <a:endParaRPr lang="en-US">
              <a:latin typeface="Helvetica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Q2: True _  False _  Protocols specify the implementation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Q3: True _  False _  Layering helps to improve application performance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Q4: True _  False _  “Best Effort” packet delivery ensures that packets are delivered in order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Q5: True _  False _  In p2p systems a node is both a client and a server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Q6: True _  False _  TCP ensures that each packet is delivered within a predefined amount of time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Review: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Protocols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9763" y="9144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52763" y="18288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0400" y="27432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24200" y="35814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5000" y="4572000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24200" y="5562600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54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Sliding Window w/o Errors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Assume 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 capacity, C = 1Gbps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Latency between end-hosts, RTT = 80ms</a:t>
            </a:r>
          </a:p>
          <a:p>
            <a:pPr lvl="1"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acket_length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= 1000 bytes 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What is the window size W to match link’s capacity, C?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Solution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want Throughput = C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smtClean="0">
                <a:latin typeface="Helvetica" charset="0"/>
                <a:ea typeface="ＭＳ Ｐゴシック" charset="0"/>
                <a:cs typeface="ＭＳ Ｐゴシック" charset="0"/>
              </a:rPr>
              <a:t>W = C*RTT/</a:t>
            </a:r>
            <a:r>
              <a:rPr lang="en-US" b="1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b="1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9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bps*80*10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-3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s/(8000b) 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packets </a:t>
            </a: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963" y="5791200"/>
            <a:ext cx="7234237" cy="461963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Window size ~ Bandwidth (Capacity), delay (RTT/2)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131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with Errors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approaches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Go-Back-n (GBN)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Selective Repeat (SR)</a:t>
            </a: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 the absence of errors they behave identically</a:t>
            </a:r>
          </a:p>
          <a:p>
            <a:pPr lvl="1"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Go-Back-n (GBN)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Transmit up to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unacknowledged packets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timeout for ACK(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), retransmit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 k+1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Typically uses NACKs instead of ACKs</a:t>
            </a:r>
          </a:p>
          <a:p>
            <a:pPr lvl="2">
              <a:lnSpc>
                <a:spcPct val="10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Recall, NACK specifies first in-sequence packet missed by receiver</a:t>
            </a:r>
          </a:p>
          <a:p>
            <a:pPr>
              <a:lnSpc>
                <a:spcPct val="10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433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GBN Example with Errors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286000" y="1062038"/>
            <a:ext cx="4160838" cy="461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7" name="Line 6"/>
          <p:cNvSpPr>
            <a:spLocks noChangeShapeType="1"/>
          </p:cNvSpPr>
          <p:nvPr/>
        </p:nvSpPr>
        <p:spPr bwMode="auto">
          <a:xfrm>
            <a:off x="1928813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7283450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1338263" y="578643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6553200" y="5791200"/>
            <a:ext cx="140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149971" name="Line 19"/>
          <p:cNvSpPr>
            <a:spLocks noChangeShapeType="1"/>
          </p:cNvSpPr>
          <p:nvPr/>
        </p:nvSpPr>
        <p:spPr bwMode="auto">
          <a:xfrm flipH="1">
            <a:off x="1928813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457325" y="1319213"/>
            <a:ext cx="6343650" cy="2057400"/>
            <a:chOff x="918" y="1024"/>
            <a:chExt cx="3996" cy="1296"/>
          </a:xfrm>
        </p:grpSpPr>
        <p:sp>
          <p:nvSpPr>
            <p:cNvPr id="42019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20"/>
            <p:cNvSpPr txBox="1">
              <a:spLocks noChangeArrowheads="1"/>
            </p:cNvSpPr>
            <p:nvPr/>
          </p:nvSpPr>
          <p:spPr bwMode="auto">
            <a:xfrm>
              <a:off x="918" y="102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42027" name="Text Box 21"/>
            <p:cNvSpPr txBox="1">
              <a:spLocks noChangeArrowheads="1"/>
            </p:cNvSpPr>
            <p:nvPr/>
          </p:nvSpPr>
          <p:spPr bwMode="auto">
            <a:xfrm>
              <a:off x="922" y="1236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42028" name="Text Box 22"/>
            <p:cNvSpPr txBox="1">
              <a:spLocks noChangeArrowheads="1"/>
            </p:cNvSpPr>
            <p:nvPr/>
          </p:nvSpPr>
          <p:spPr bwMode="auto">
            <a:xfrm>
              <a:off x="922" y="146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42029" name="Text Box 23"/>
            <p:cNvSpPr txBox="1">
              <a:spLocks noChangeArrowheads="1"/>
            </p:cNvSpPr>
            <p:nvPr/>
          </p:nvSpPr>
          <p:spPr bwMode="auto">
            <a:xfrm>
              <a:off x="922" y="174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30" name="Text Box 24"/>
            <p:cNvSpPr txBox="1">
              <a:spLocks noChangeArrowheads="1"/>
            </p:cNvSpPr>
            <p:nvPr/>
          </p:nvSpPr>
          <p:spPr bwMode="auto">
            <a:xfrm>
              <a:off x="922" y="1998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31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2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3" name="Text Box 44"/>
            <p:cNvSpPr txBox="1">
              <a:spLocks noChangeArrowheads="1"/>
            </p:cNvSpPr>
            <p:nvPr/>
          </p:nvSpPr>
          <p:spPr bwMode="auto">
            <a:xfrm>
              <a:off x="4653" y="1338"/>
              <a:ext cx="261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1149994" name="Line 42"/>
          <p:cNvSpPr>
            <a:spLocks noChangeShapeType="1"/>
          </p:cNvSpPr>
          <p:nvPr/>
        </p:nvSpPr>
        <p:spPr bwMode="auto">
          <a:xfrm flipH="1">
            <a:off x="1914525" y="4037013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463675" y="3122613"/>
            <a:ext cx="6689725" cy="1117600"/>
            <a:chOff x="922" y="2160"/>
            <a:chExt cx="4214" cy="704"/>
          </a:xfrm>
        </p:grpSpPr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25"/>
            <p:cNvSpPr txBox="1">
              <a:spLocks noChangeArrowheads="1"/>
            </p:cNvSpPr>
            <p:nvPr/>
          </p:nvSpPr>
          <p:spPr bwMode="auto">
            <a:xfrm>
              <a:off x="922" y="218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17" name="Text Box 45"/>
            <p:cNvSpPr txBox="1">
              <a:spLocks noChangeArrowheads="1"/>
            </p:cNvSpPr>
            <p:nvPr/>
          </p:nvSpPr>
          <p:spPr bwMode="auto">
            <a:xfrm>
              <a:off x="4614" y="2342"/>
              <a:ext cx="52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{5,6}</a:t>
              </a:r>
            </a:p>
          </p:txBody>
        </p:sp>
        <p:sp>
          <p:nvSpPr>
            <p:cNvPr id="42018" name="Line 55"/>
            <p:cNvSpPr>
              <a:spLocks noChangeShapeType="1"/>
            </p:cNvSpPr>
            <p:nvPr/>
          </p:nvSpPr>
          <p:spPr bwMode="auto">
            <a:xfrm flipH="1">
              <a:off x="4850" y="216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0008" name="Text Box 56"/>
          <p:cNvSpPr txBox="1">
            <a:spLocks noChangeArrowheads="1"/>
          </p:cNvSpPr>
          <p:nvPr/>
        </p:nvSpPr>
        <p:spPr bwMode="auto">
          <a:xfrm>
            <a:off x="8004175" y="2741613"/>
            <a:ext cx="1219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4 is </a:t>
            </a:r>
          </a:p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missing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175" y="2817813"/>
            <a:ext cx="1946275" cy="1905000"/>
            <a:chOff x="2" y="1968"/>
            <a:chExt cx="1226" cy="1200"/>
          </a:xfrm>
        </p:grpSpPr>
        <p:sp>
          <p:nvSpPr>
            <p:cNvPr id="42010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3" name="Text Box 65"/>
            <p:cNvSpPr txBox="1">
              <a:spLocks noChangeArrowheads="1"/>
            </p:cNvSpPr>
            <p:nvPr/>
          </p:nvSpPr>
          <p:spPr bwMode="auto">
            <a:xfrm>
              <a:off x="2" y="2160"/>
              <a:ext cx="73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Timeout</a:t>
              </a:r>
            </a:p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Packet 4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600200" y="4419600"/>
            <a:ext cx="6108700" cy="1116013"/>
            <a:chOff x="1008" y="2977"/>
            <a:chExt cx="3848" cy="703"/>
          </a:xfrm>
        </p:grpSpPr>
        <p:sp>
          <p:nvSpPr>
            <p:cNvPr id="42003" name="Text Box 67"/>
            <p:cNvSpPr txBox="1">
              <a:spLocks noChangeArrowheads="1"/>
            </p:cNvSpPr>
            <p:nvPr/>
          </p:nvSpPr>
          <p:spPr bwMode="auto">
            <a:xfrm>
              <a:off x="1025" y="2977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04" name="Text Box 68"/>
            <p:cNvSpPr txBox="1">
              <a:spLocks noChangeArrowheads="1"/>
            </p:cNvSpPr>
            <p:nvPr/>
          </p:nvSpPr>
          <p:spPr bwMode="auto">
            <a:xfrm>
              <a:off x="1025" y="3121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05" name="Text Box 69"/>
            <p:cNvSpPr txBox="1">
              <a:spLocks noChangeArrowheads="1"/>
            </p:cNvSpPr>
            <p:nvPr/>
          </p:nvSpPr>
          <p:spPr bwMode="auto">
            <a:xfrm>
              <a:off x="1008" y="3265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73"/>
            <p:cNvSpPr txBox="1">
              <a:spLocks noChangeArrowheads="1"/>
            </p:cNvSpPr>
            <p:nvPr/>
          </p:nvSpPr>
          <p:spPr bwMode="auto">
            <a:xfrm>
              <a:off x="4595" y="3344"/>
              <a:ext cx="2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743200" y="4419600"/>
            <a:ext cx="2743200" cy="1066800"/>
          </a:xfrm>
          <a:prstGeom prst="wedgeRectCallout">
            <a:avLst>
              <a:gd name="adj1" fmla="val -79546"/>
              <a:gd name="adj2" fmla="val -62898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Why doesn’t sender retransmit packet 4 here?</a:t>
            </a:r>
          </a:p>
        </p:txBody>
      </p:sp>
      <p:sp>
        <p:nvSpPr>
          <p:cNvPr id="47" name="Rectangular Callout 46"/>
          <p:cNvSpPr>
            <a:spLocks noChangeArrowheads="1"/>
          </p:cNvSpPr>
          <p:nvPr/>
        </p:nvSpPr>
        <p:spPr bwMode="auto">
          <a:xfrm>
            <a:off x="76200" y="4953000"/>
            <a:ext cx="1676400" cy="1066800"/>
          </a:xfrm>
          <a:prstGeom prst="wedgeRectCallout">
            <a:avLst>
              <a:gd name="adj1" fmla="val 57412"/>
              <a:gd name="adj2" fmla="val -7310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Assume packet 4 lost!</a:t>
            </a:r>
          </a:p>
        </p:txBody>
      </p:sp>
      <p:sp>
        <p:nvSpPr>
          <p:cNvPr id="42000" name="Text Box 60"/>
          <p:cNvSpPr txBox="1">
            <a:spLocks noChangeArrowheads="1"/>
          </p:cNvSpPr>
          <p:nvPr/>
        </p:nvSpPr>
        <p:spPr bwMode="auto">
          <a:xfrm>
            <a:off x="6488113" y="762000"/>
            <a:ext cx="2503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 rot="-370788">
            <a:off x="2763838" y="3711575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 rot="-370788">
            <a:off x="2762250" y="4092575"/>
            <a:ext cx="103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1661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71" grpId="0" animBg="1"/>
      <p:bldP spid="1149994" grpId="0" animBg="1"/>
      <p:bldP spid="1150008" grpId="0"/>
      <p:bldP spid="6" grpId="0" animBg="1"/>
      <p:bldP spid="47" grpId="0" animBg="1"/>
      <p:bldP spid="49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Selective Repeat (SR)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Sender: transmit up to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unacknowledged packets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is lost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Receiver: indicate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is missing (use ACKs)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Sender: retransmit packet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sz="250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888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SR Example with Errors</a:t>
            </a:r>
          </a:p>
        </p:txBody>
      </p:sp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7356475" y="422275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432675" y="4730750"/>
            <a:ext cx="89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1808163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7162800" y="15382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1808163" y="16906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1808163" y="2843213"/>
            <a:ext cx="3871912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1208088" y="5711825"/>
            <a:ext cx="1227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6553200" y="5711825"/>
            <a:ext cx="146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44042" name="Line 12"/>
          <p:cNvSpPr>
            <a:spLocks noChangeShapeType="1"/>
          </p:cNvSpPr>
          <p:nvPr/>
        </p:nvSpPr>
        <p:spPr bwMode="auto">
          <a:xfrm>
            <a:off x="1808163" y="19954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1808163" y="2300288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H="1">
            <a:off x="1808163" y="26050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H="1">
            <a:off x="1808163" y="2909888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1808163" y="3148013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1808163" y="3519488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1808163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9"/>
          <p:cNvSpPr txBox="1">
            <a:spLocks noChangeArrowheads="1"/>
          </p:cNvSpPr>
          <p:nvPr/>
        </p:nvSpPr>
        <p:spPr bwMode="auto">
          <a:xfrm>
            <a:off x="1336675" y="13954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1343025" y="173196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1343025" y="20939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44052" name="Text Box 22"/>
          <p:cNvSpPr txBox="1">
            <a:spLocks noChangeArrowheads="1"/>
          </p:cNvSpPr>
          <p:nvPr/>
        </p:nvSpPr>
        <p:spPr bwMode="auto">
          <a:xfrm>
            <a:off x="1343025" y="260508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3" name="Text Box 23"/>
          <p:cNvSpPr txBox="1">
            <a:spLocks noChangeArrowheads="1"/>
          </p:cNvSpPr>
          <p:nvPr/>
        </p:nvSpPr>
        <p:spPr bwMode="auto">
          <a:xfrm>
            <a:off x="1343025" y="294163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1343025" y="32369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1343025" y="4071938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1343025" y="5256213"/>
            <a:ext cx="3365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820738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44057" name="Line 29"/>
          <p:cNvSpPr>
            <a:spLocks noChangeShapeType="1"/>
          </p:cNvSpPr>
          <p:nvPr/>
        </p:nvSpPr>
        <p:spPr bwMode="auto">
          <a:xfrm flipH="1">
            <a:off x="1808163" y="4129088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>
            <a:off x="1828800" y="4367213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3"/>
          <p:cNvSpPr>
            <a:spLocks noChangeShapeType="1"/>
          </p:cNvSpPr>
          <p:nvPr/>
        </p:nvSpPr>
        <p:spPr bwMode="auto">
          <a:xfrm>
            <a:off x="5603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0" name="Line 34"/>
          <p:cNvSpPr>
            <a:spLocks noChangeShapeType="1"/>
          </p:cNvSpPr>
          <p:nvPr/>
        </p:nvSpPr>
        <p:spPr bwMode="auto">
          <a:xfrm flipH="1">
            <a:off x="5603875" y="3071813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1" name="Text Box 35"/>
          <p:cNvSpPr txBox="1">
            <a:spLocks noChangeArrowheads="1"/>
          </p:cNvSpPr>
          <p:nvPr/>
        </p:nvSpPr>
        <p:spPr bwMode="auto">
          <a:xfrm>
            <a:off x="2936875" y="1143000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2" name="Text Box 36"/>
          <p:cNvSpPr txBox="1">
            <a:spLocks noChangeArrowheads="1"/>
          </p:cNvSpPr>
          <p:nvPr/>
        </p:nvSpPr>
        <p:spPr bwMode="auto">
          <a:xfrm>
            <a:off x="708025" y="1370013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{1}</a:t>
            </a:r>
          </a:p>
        </p:txBody>
      </p:sp>
      <p:sp>
        <p:nvSpPr>
          <p:cNvPr id="44063" name="Text Box 37"/>
          <p:cNvSpPr txBox="1">
            <a:spLocks noChangeArrowheads="1"/>
          </p:cNvSpPr>
          <p:nvPr/>
        </p:nvSpPr>
        <p:spPr bwMode="auto">
          <a:xfrm>
            <a:off x="403225" y="1712913"/>
            <a:ext cx="935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2}</a:t>
            </a:r>
          </a:p>
        </p:txBody>
      </p:sp>
      <p:sp>
        <p:nvSpPr>
          <p:cNvPr id="44064" name="Text Box 38"/>
          <p:cNvSpPr txBox="1">
            <a:spLocks noChangeArrowheads="1"/>
          </p:cNvSpPr>
          <p:nvPr/>
        </p:nvSpPr>
        <p:spPr bwMode="auto">
          <a:xfrm>
            <a:off x="76200" y="2093913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{1, 2, 3}</a:t>
            </a:r>
          </a:p>
        </p:txBody>
      </p:sp>
      <p:sp>
        <p:nvSpPr>
          <p:cNvPr id="44065" name="Text Box 39"/>
          <p:cNvSpPr txBox="1">
            <a:spLocks noChangeArrowheads="1"/>
          </p:cNvSpPr>
          <p:nvPr/>
        </p:nvSpPr>
        <p:spPr bwMode="auto">
          <a:xfrm>
            <a:off x="76200" y="2547938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{2, 3, 4}</a:t>
            </a:r>
          </a:p>
        </p:txBody>
      </p:sp>
      <p:sp>
        <p:nvSpPr>
          <p:cNvPr id="44066" name="Text Box 40"/>
          <p:cNvSpPr txBox="1">
            <a:spLocks noChangeArrowheads="1"/>
          </p:cNvSpPr>
          <p:nvPr/>
        </p:nvSpPr>
        <p:spPr bwMode="auto">
          <a:xfrm>
            <a:off x="76200" y="2928938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{3, 4, 5}</a:t>
            </a:r>
          </a:p>
        </p:txBody>
      </p:sp>
      <p:sp>
        <p:nvSpPr>
          <p:cNvPr id="44067" name="Text Box 41"/>
          <p:cNvSpPr txBox="1">
            <a:spLocks noChangeArrowheads="1"/>
          </p:cNvSpPr>
          <p:nvPr/>
        </p:nvSpPr>
        <p:spPr bwMode="auto">
          <a:xfrm>
            <a:off x="76200" y="3313113"/>
            <a:ext cx="1277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 5, 6}</a:t>
            </a:r>
          </a:p>
        </p:txBody>
      </p:sp>
      <p:sp>
        <p:nvSpPr>
          <p:cNvPr id="44068" name="Text Box 43"/>
          <p:cNvSpPr txBox="1">
            <a:spLocks noChangeArrowheads="1"/>
          </p:cNvSpPr>
          <p:nvPr/>
        </p:nvSpPr>
        <p:spPr bwMode="auto">
          <a:xfrm>
            <a:off x="152400" y="4040188"/>
            <a:ext cx="11064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{4,5,6}</a:t>
            </a:r>
          </a:p>
        </p:txBody>
      </p:sp>
      <p:sp>
        <p:nvSpPr>
          <p:cNvPr id="44069" name="Line 44"/>
          <p:cNvSpPr>
            <a:spLocks noChangeShapeType="1"/>
          </p:cNvSpPr>
          <p:nvPr/>
        </p:nvSpPr>
        <p:spPr bwMode="auto">
          <a:xfrm flipH="1">
            <a:off x="1752600" y="4951413"/>
            <a:ext cx="5365750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Line 45"/>
          <p:cNvSpPr>
            <a:spLocks noChangeShapeType="1"/>
          </p:cNvSpPr>
          <p:nvPr/>
        </p:nvSpPr>
        <p:spPr bwMode="auto">
          <a:xfrm>
            <a:off x="1828800" y="5561013"/>
            <a:ext cx="3048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Text Box 46"/>
          <p:cNvSpPr txBox="1">
            <a:spLocks noChangeArrowheads="1"/>
          </p:cNvSpPr>
          <p:nvPr/>
        </p:nvSpPr>
        <p:spPr bwMode="auto">
          <a:xfrm>
            <a:off x="609600" y="5259388"/>
            <a:ext cx="593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  <a:cs typeface="Helvetica" charset="0"/>
              </a:rPr>
              <a:t>{7}</a:t>
            </a:r>
          </a:p>
        </p:txBody>
      </p:sp>
      <p:sp>
        <p:nvSpPr>
          <p:cNvPr id="44072" name="Line 15"/>
          <p:cNvSpPr>
            <a:spLocks noChangeShapeType="1"/>
          </p:cNvSpPr>
          <p:nvPr/>
        </p:nvSpPr>
        <p:spPr bwMode="auto">
          <a:xfrm flipH="1">
            <a:off x="1828800" y="2274888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59"/>
          <p:cNvSpPr txBox="1">
            <a:spLocks noChangeArrowheads="1"/>
          </p:cNvSpPr>
          <p:nvPr/>
        </p:nvSpPr>
        <p:spPr bwMode="auto">
          <a:xfrm>
            <a:off x="533400" y="7620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44074" name="Text Box 7"/>
          <p:cNvSpPr txBox="1">
            <a:spLocks noChangeArrowheads="1"/>
          </p:cNvSpPr>
          <p:nvPr/>
        </p:nvSpPr>
        <p:spPr bwMode="auto">
          <a:xfrm rot="-370788">
            <a:off x="3308350" y="3711575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5</a:t>
            </a:r>
          </a:p>
        </p:txBody>
      </p:sp>
      <p:sp>
        <p:nvSpPr>
          <p:cNvPr id="44075" name="Text Box 7"/>
          <p:cNvSpPr txBox="1">
            <a:spLocks noChangeArrowheads="1"/>
          </p:cNvSpPr>
          <p:nvPr/>
        </p:nvSpPr>
        <p:spPr bwMode="auto">
          <a:xfrm rot="-370788">
            <a:off x="3308350" y="4125913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ACK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560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 Byte Stream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Open connection (3-way handshaking)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Close connection: no perfect solution; no way for two parties to agree in the presence of arbitrary message losses (General’s Paradox) 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Reliable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S&amp;W not efficient for links with large capacity (bandwidth) delay product</a:t>
            </a:r>
            <a:endParaRPr lang="en-US" dirty="0">
              <a:latin typeface="Helvetica" charset="0"/>
              <a:ea typeface="ＭＳ Ｐゴシック" charset="0"/>
              <a:sym typeface="Wingding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Sliding window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efficient but more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complex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OS on sender and receiver manage buffers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rate adjusted according to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acks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and losses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Receiver drops to slow sender on over-run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9785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</p:spPr>
        <p:txBody>
          <a:bodyPr lIns="90452" tIns="44434" rIns="90452" bIns="44434"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 Internet </a:t>
            </a:r>
            <a:r>
              <a:rPr lang="en-US" i="1">
                <a:latin typeface="Helvetica" charset="0"/>
                <a:ea typeface="MS PGothic" charset="0"/>
                <a:cs typeface="MS PGothic" charset="0"/>
              </a:rPr>
              <a:t>Hourglass</a:t>
            </a:r>
            <a:endParaRPr lang="en-US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29718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5"/>
          <p:cNvSpPr>
            <a:spLocks/>
          </p:cNvSpPr>
          <p:nvPr/>
        </p:nvSpPr>
        <p:spPr bwMode="auto">
          <a:xfrm>
            <a:off x="6553200" y="3386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rc 6"/>
          <p:cNvSpPr>
            <a:spLocks/>
          </p:cNvSpPr>
          <p:nvPr/>
        </p:nvSpPr>
        <p:spPr bwMode="auto">
          <a:xfrm>
            <a:off x="5373688" y="3386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rc 7"/>
          <p:cNvSpPr>
            <a:spLocks/>
          </p:cNvSpPr>
          <p:nvPr/>
        </p:nvSpPr>
        <p:spPr bwMode="auto">
          <a:xfrm rot="10800000">
            <a:off x="6543675" y="1600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rc 8"/>
          <p:cNvSpPr>
            <a:spLocks/>
          </p:cNvSpPr>
          <p:nvPr/>
        </p:nvSpPr>
        <p:spPr bwMode="auto">
          <a:xfrm rot="10800000">
            <a:off x="5334000" y="1600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5326063" y="1600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V="1">
            <a:off x="5326063" y="4719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6400800" y="3203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5954713" y="3763963"/>
            <a:ext cx="15684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Data Link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6005513" y="4198938"/>
            <a:ext cx="1431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Physical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5783263" y="1801813"/>
            <a:ext cx="20288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Applications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5086350" y="4722813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 Hourglass Model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962400" y="2971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Waist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533400" y="533400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one</a:t>
            </a: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 network-layer protocol, </a:t>
            </a:r>
            <a:r>
              <a:rPr lang="en-US" sz="2800">
                <a:latin typeface="Helvetica" charset="0"/>
                <a:ea typeface="MS PGothic" charset="0"/>
                <a:cs typeface="MS PGothic" charset="0"/>
              </a:rPr>
              <a:t>IP</a:t>
            </a:r>
            <a:endParaRPr lang="en-US" sz="2800" b="0">
              <a:latin typeface="Helvetica" charset="0"/>
              <a:ea typeface="MS PGothic" charset="0"/>
              <a:cs typeface="MS PGothic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The </a:t>
            </a:r>
            <a:r>
              <a:rPr lang="ja-JP" altLang="en-US" sz="2800" b="0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 sz="2800" b="0">
                <a:latin typeface="Helvetica" charset="0"/>
                <a:ea typeface="MS PGothic" charset="0"/>
                <a:cs typeface="MS PGothic" charset="0"/>
              </a:rPr>
              <a:t>narrow waist</a:t>
            </a:r>
            <a:r>
              <a:rPr lang="ja-JP" altLang="en-US" sz="2800" b="0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 sz="2800" b="0">
                <a:latin typeface="Helvetica" charset="0"/>
                <a:ea typeface="MS PGothic" charset="0"/>
                <a:cs typeface="MS PGothic" charset="0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interoperability</a:t>
            </a:r>
            <a:endParaRPr lang="en-US" sz="2800" b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914400" y="1828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SMTP</a:t>
            </a: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17526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HTTP</a:t>
            </a: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34290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NTP</a:t>
            </a: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25908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DNS</a:t>
            </a:r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1295400" y="2514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TCP</a:t>
            </a:r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3048000" y="2514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UDP</a:t>
            </a: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2209800" y="3276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IP</a:t>
            </a: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609600" y="4076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1981200" y="4076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3352800" y="4038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387" name="AutoShape 28"/>
          <p:cNvCxnSpPr>
            <a:cxnSpLocks noChangeShapeType="1"/>
            <a:stCxn id="15377" idx="2"/>
            <a:endCxn id="15381" idx="0"/>
          </p:cNvCxnSpPr>
          <p:nvPr/>
        </p:nvCxnSpPr>
        <p:spPr bwMode="auto">
          <a:xfrm>
            <a:off x="1257300" y="2209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9"/>
          <p:cNvCxnSpPr>
            <a:cxnSpLocks noChangeShapeType="1"/>
            <a:endCxn id="15381" idx="0"/>
          </p:cNvCxnSpPr>
          <p:nvPr/>
        </p:nvCxnSpPr>
        <p:spPr bwMode="auto">
          <a:xfrm flipH="1">
            <a:off x="16383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30"/>
          <p:cNvCxnSpPr>
            <a:cxnSpLocks noChangeShapeType="1"/>
            <a:stCxn id="15380" idx="2"/>
          </p:cNvCxnSpPr>
          <p:nvPr/>
        </p:nvCxnSpPr>
        <p:spPr bwMode="auto">
          <a:xfrm>
            <a:off x="29337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31"/>
          <p:cNvCxnSpPr>
            <a:cxnSpLocks noChangeShapeType="1"/>
            <a:stCxn id="15379" idx="2"/>
          </p:cNvCxnSpPr>
          <p:nvPr/>
        </p:nvCxnSpPr>
        <p:spPr bwMode="auto">
          <a:xfrm flipH="1">
            <a:off x="33528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2"/>
          <p:cNvCxnSpPr>
            <a:cxnSpLocks noChangeShapeType="1"/>
            <a:stCxn id="15381" idx="2"/>
            <a:endCxn id="15383" idx="0"/>
          </p:cNvCxnSpPr>
          <p:nvPr/>
        </p:nvCxnSpPr>
        <p:spPr bwMode="auto">
          <a:xfrm>
            <a:off x="1638300" y="2895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3"/>
          <p:cNvCxnSpPr>
            <a:cxnSpLocks noChangeShapeType="1"/>
            <a:stCxn id="15382" idx="2"/>
            <a:endCxn id="15383" idx="0"/>
          </p:cNvCxnSpPr>
          <p:nvPr/>
        </p:nvCxnSpPr>
        <p:spPr bwMode="auto">
          <a:xfrm flipH="1">
            <a:off x="2552700" y="2895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4"/>
          <p:cNvCxnSpPr>
            <a:cxnSpLocks noChangeShapeType="1"/>
            <a:stCxn id="15383" idx="2"/>
            <a:endCxn id="15386" idx="0"/>
          </p:cNvCxnSpPr>
          <p:nvPr/>
        </p:nvCxnSpPr>
        <p:spPr bwMode="auto">
          <a:xfrm>
            <a:off x="2552700" y="3657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5"/>
          <p:cNvCxnSpPr>
            <a:cxnSpLocks noChangeShapeType="1"/>
            <a:stCxn id="15383" idx="2"/>
            <a:endCxn id="15384" idx="0"/>
          </p:cNvCxnSpPr>
          <p:nvPr/>
        </p:nvCxnSpPr>
        <p:spPr bwMode="auto">
          <a:xfrm flipH="1">
            <a:off x="1219200" y="3657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36"/>
          <p:cNvCxnSpPr>
            <a:cxnSpLocks noChangeShapeType="1"/>
            <a:stCxn id="15383" idx="2"/>
            <a:endCxn id="15385" idx="0"/>
          </p:cNvCxnSpPr>
          <p:nvPr/>
        </p:nvCxnSpPr>
        <p:spPr bwMode="auto">
          <a:xfrm flipH="1">
            <a:off x="2476500" y="3657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Rectangle 37"/>
          <p:cNvSpPr>
            <a:spLocks noChangeArrowheads="1"/>
          </p:cNvSpPr>
          <p:nvPr/>
        </p:nvSpPr>
        <p:spPr bwMode="auto">
          <a:xfrm>
            <a:off x="5943600" y="2514600"/>
            <a:ext cx="1601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Transport</a:t>
            </a:r>
          </a:p>
        </p:txBody>
      </p:sp>
      <p:cxnSp>
        <p:nvCxnSpPr>
          <p:cNvPr id="15397" name="AutoShape 38"/>
          <p:cNvCxnSpPr>
            <a:cxnSpLocks noChangeShapeType="1"/>
            <a:stCxn id="15398" idx="0"/>
            <a:endCxn id="15384" idx="2"/>
          </p:cNvCxnSpPr>
          <p:nvPr/>
        </p:nvCxnSpPr>
        <p:spPr bwMode="auto">
          <a:xfrm flipH="1" flipV="1">
            <a:off x="1219200" y="4533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Rectangle 39"/>
          <p:cNvSpPr>
            <a:spLocks noChangeArrowheads="1"/>
          </p:cNvSpPr>
          <p:nvPr/>
        </p:nvSpPr>
        <p:spPr bwMode="auto">
          <a:xfrm>
            <a:off x="20574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399" name="AutoShape 40"/>
          <p:cNvCxnSpPr>
            <a:cxnSpLocks noChangeShapeType="1"/>
            <a:stCxn id="15400" idx="0"/>
            <a:endCxn id="15384" idx="2"/>
          </p:cNvCxnSpPr>
          <p:nvPr/>
        </p:nvCxnSpPr>
        <p:spPr bwMode="auto">
          <a:xfrm flipH="1" flipV="1">
            <a:off x="1219200" y="4533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0" name="Rectangle 41"/>
          <p:cNvSpPr>
            <a:spLocks noChangeArrowheads="1"/>
          </p:cNvSpPr>
          <p:nvPr/>
        </p:nvSpPr>
        <p:spPr bwMode="auto">
          <a:xfrm>
            <a:off x="990600" y="4762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401" name="AutoShape 42"/>
          <p:cNvCxnSpPr>
            <a:cxnSpLocks noChangeShapeType="1"/>
            <a:stCxn id="15402" idx="0"/>
            <a:endCxn id="15386" idx="2"/>
          </p:cNvCxnSpPr>
          <p:nvPr/>
        </p:nvCxnSpPr>
        <p:spPr bwMode="auto">
          <a:xfrm flipH="1" flipV="1">
            <a:off x="3810000" y="4572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2" name="Rectangle 43"/>
          <p:cNvSpPr>
            <a:spLocks noChangeArrowheads="1"/>
          </p:cNvSpPr>
          <p:nvPr/>
        </p:nvSpPr>
        <p:spPr bwMode="auto">
          <a:xfrm>
            <a:off x="36576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403" name="AutoShape 44"/>
          <p:cNvCxnSpPr>
            <a:cxnSpLocks noChangeShapeType="1"/>
            <a:stCxn id="15398" idx="0"/>
            <a:endCxn id="15385" idx="2"/>
          </p:cNvCxnSpPr>
          <p:nvPr/>
        </p:nvCxnSpPr>
        <p:spPr bwMode="auto">
          <a:xfrm flipH="1" flipV="1">
            <a:off x="2476500" y="4533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8726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 smtClean="0">
                <a:latin typeface="Helvetica" charset="0"/>
                <a:ea typeface="MS PGothic" charset="0"/>
                <a:cs typeface="MS PGothic" charset="0"/>
              </a:rPr>
              <a:t>Internet </a:t>
            </a:r>
            <a:r>
              <a:rPr lang="en-US" sz="3500" dirty="0">
                <a:latin typeface="Helvetica" charset="0"/>
                <a:ea typeface="MS PGothic" charset="0"/>
                <a:cs typeface="MS PGothic" charset="0"/>
              </a:rPr>
              <a:t>Protocol (IP)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Internet Protocol: Internet’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network layer</a:t>
            </a:r>
          </a:p>
          <a:p>
            <a:pPr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Service it provides: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Best-Effort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Packet Delivery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Tries it’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to deliver packet to its destination 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lost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corrupted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delivered out of order</a:t>
            </a:r>
          </a:p>
        </p:txBody>
      </p:sp>
      <p:pic>
        <p:nvPicPr>
          <p:cNvPr id="102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4651375"/>
            <a:ext cx="1730375" cy="1062038"/>
          </a:xfrm>
        </p:spPr>
      </p:pic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724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6"/>
          <p:cNvSpPr>
            <a:spLocks noChangeShapeType="1"/>
          </p:cNvSpPr>
          <p:nvPr/>
        </p:nvSpPr>
        <p:spPr bwMode="auto">
          <a:xfrm flipV="1">
            <a:off x="1714500" y="5308600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V="1">
            <a:off x="6122988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0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ea typeface="MS PGothic" charset="0"/>
                <a:cs typeface="MS PGothic" charset="0"/>
              </a:rPr>
              <a:t>source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224713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ea typeface="MS PGothic" charset="0"/>
                <a:cs typeface="MS PGothic" charset="0"/>
              </a:rPr>
              <a:t>destination</a:t>
            </a:r>
          </a:p>
        </p:txBody>
      </p:sp>
      <p:pic>
        <p:nvPicPr>
          <p:cNvPr id="103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33888"/>
            <a:ext cx="1928813" cy="1630362"/>
          </a:xfrm>
        </p:spPr>
      </p:pic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3521075" y="4876800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IP network</a:t>
            </a:r>
          </a:p>
        </p:txBody>
      </p:sp>
      <p:grpSp>
        <p:nvGrpSpPr>
          <p:cNvPr id="1035" name="Group 12"/>
          <p:cNvGrpSpPr>
            <a:grpSpLocks/>
          </p:cNvGrpSpPr>
          <p:nvPr/>
        </p:nvGrpSpPr>
        <p:grpSpPr bwMode="auto">
          <a:xfrm>
            <a:off x="2089150" y="4770438"/>
            <a:ext cx="327025" cy="457200"/>
            <a:chOff x="4505" y="1615"/>
            <a:chExt cx="206" cy="288"/>
          </a:xfrm>
        </p:grpSpPr>
        <p:sp>
          <p:nvSpPr>
            <p:cNvPr id="104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5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grpSp>
        <p:nvGrpSpPr>
          <p:cNvPr id="1036" name="Group 15"/>
          <p:cNvGrpSpPr>
            <a:grpSpLocks/>
          </p:cNvGrpSpPr>
          <p:nvPr/>
        </p:nvGrpSpPr>
        <p:grpSpPr bwMode="auto">
          <a:xfrm>
            <a:off x="2584450" y="4775200"/>
            <a:ext cx="327025" cy="457200"/>
            <a:chOff x="4505" y="1615"/>
            <a:chExt cx="206" cy="288"/>
          </a:xfrm>
        </p:grpSpPr>
        <p:sp>
          <p:nvSpPr>
            <p:cNvPr id="104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4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6438900" y="4629150"/>
            <a:ext cx="327025" cy="457200"/>
            <a:chOff x="4505" y="1615"/>
            <a:chExt cx="206" cy="288"/>
          </a:xfrm>
        </p:grpSpPr>
        <p:sp>
          <p:nvSpPr>
            <p:cNvPr id="104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4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sp>
        <p:nvSpPr>
          <p:cNvPr id="1038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Transport</a:t>
            </a:r>
          </a:p>
        </p:txBody>
      </p:sp>
      <p:sp>
        <p:nvSpPr>
          <p:cNvPr id="1039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Network</a:t>
            </a:r>
          </a:p>
        </p:txBody>
      </p:sp>
      <p:sp>
        <p:nvSpPr>
          <p:cNvPr id="1040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1041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1042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1043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1044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352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Internet Architecture: The Five Layers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62850" cy="16764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Lower three layers implemented everywhere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Top two layers implemented only at hosts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Logically, layers interacts with peer’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corresponding layer</a:t>
            </a:r>
          </a:p>
          <a:p>
            <a:endParaRPr lang="en-US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706813" y="3886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3965575" y="38703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3706813" y="4267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3971925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3706813" y="4648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3951288" y="46323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13337" name="AutoShape 26"/>
          <p:cNvCxnSpPr>
            <a:cxnSpLocks noChangeShapeType="1"/>
            <a:stCxn id="13321" idx="3"/>
            <a:endCxn id="13335" idx="1"/>
          </p:cNvCxnSpPr>
          <p:nvPr/>
        </p:nvCxnSpPr>
        <p:spPr bwMode="auto">
          <a:xfrm>
            <a:off x="2782888" y="4838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7"/>
          <p:cNvCxnSpPr>
            <a:cxnSpLocks noChangeShapeType="1"/>
            <a:stCxn id="13319" idx="3"/>
            <a:endCxn id="13333" idx="1"/>
          </p:cNvCxnSpPr>
          <p:nvPr/>
        </p:nvCxnSpPr>
        <p:spPr bwMode="auto">
          <a:xfrm>
            <a:off x="2782888" y="4457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8"/>
          <p:cNvCxnSpPr>
            <a:cxnSpLocks noChangeShapeType="1"/>
            <a:stCxn id="13317" idx="3"/>
            <a:endCxn id="13331" idx="1"/>
          </p:cNvCxnSpPr>
          <p:nvPr/>
        </p:nvCxnSpPr>
        <p:spPr bwMode="auto">
          <a:xfrm>
            <a:off x="2782888" y="4076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29"/>
          <p:cNvCxnSpPr>
            <a:cxnSpLocks noChangeShapeType="1"/>
            <a:stCxn id="13335" idx="3"/>
            <a:endCxn id="13329" idx="1"/>
          </p:cNvCxnSpPr>
          <p:nvPr/>
        </p:nvCxnSpPr>
        <p:spPr bwMode="auto">
          <a:xfrm>
            <a:off x="5422900" y="4838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0"/>
          <p:cNvCxnSpPr>
            <a:cxnSpLocks noChangeShapeType="1"/>
            <a:stCxn id="13333" idx="3"/>
            <a:endCxn id="13327" idx="1"/>
          </p:cNvCxnSpPr>
          <p:nvPr/>
        </p:nvCxnSpPr>
        <p:spPr bwMode="auto">
          <a:xfrm>
            <a:off x="5422900" y="4457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31"/>
          <p:cNvCxnSpPr>
            <a:cxnSpLocks noChangeShapeType="1"/>
            <a:stCxn id="13331" idx="3"/>
            <a:endCxn id="13325" idx="1"/>
          </p:cNvCxnSpPr>
          <p:nvPr/>
        </p:nvCxnSpPr>
        <p:spPr bwMode="auto">
          <a:xfrm>
            <a:off x="5422900" y="4076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32"/>
          <p:cNvCxnSpPr>
            <a:cxnSpLocks noChangeShapeType="1"/>
            <a:stCxn id="13315" idx="3"/>
            <a:endCxn id="13323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44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13348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349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13350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351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13352" name="AutoShape 38"/>
            <p:cNvCxnSpPr>
              <a:cxnSpLocks noChangeShapeType="1"/>
              <a:stCxn id="13348" idx="3"/>
              <a:endCxn id="13351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45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13346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4214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Physical Communication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143000"/>
            <a:ext cx="7562850" cy="16764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Communication goes down to physical network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Then from network peer to peer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Then up to relevant layer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37973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40560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4357" name="Rectangle 22"/>
          <p:cNvSpPr>
            <a:spLocks noChangeArrowheads="1"/>
          </p:cNvSpPr>
          <p:nvPr/>
        </p:nvSpPr>
        <p:spPr bwMode="auto">
          <a:xfrm>
            <a:off x="37973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4064000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37973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40417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14361" name="AutoShape 26"/>
          <p:cNvCxnSpPr>
            <a:cxnSpLocks noChangeShapeType="1"/>
            <a:stCxn id="14345" idx="3"/>
            <a:endCxn id="14359" idx="1"/>
          </p:cNvCxnSpPr>
          <p:nvPr/>
        </p:nvCxnSpPr>
        <p:spPr bwMode="auto">
          <a:xfrm>
            <a:off x="2782888" y="4838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7"/>
          <p:cNvCxnSpPr>
            <a:cxnSpLocks noChangeShapeType="1"/>
            <a:stCxn id="14343" idx="3"/>
            <a:endCxn id="14357" idx="1"/>
          </p:cNvCxnSpPr>
          <p:nvPr/>
        </p:nvCxnSpPr>
        <p:spPr bwMode="auto">
          <a:xfrm>
            <a:off x="2782888" y="4457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28"/>
          <p:cNvCxnSpPr>
            <a:cxnSpLocks noChangeShapeType="1"/>
            <a:stCxn id="14341" idx="3"/>
            <a:endCxn id="14355" idx="1"/>
          </p:cNvCxnSpPr>
          <p:nvPr/>
        </p:nvCxnSpPr>
        <p:spPr bwMode="auto">
          <a:xfrm>
            <a:off x="2782888" y="4076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29"/>
          <p:cNvCxnSpPr>
            <a:cxnSpLocks noChangeShapeType="1"/>
            <a:stCxn id="14359" idx="3"/>
            <a:endCxn id="14353" idx="1"/>
          </p:cNvCxnSpPr>
          <p:nvPr/>
        </p:nvCxnSpPr>
        <p:spPr bwMode="auto">
          <a:xfrm>
            <a:off x="5513388" y="4838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30"/>
          <p:cNvCxnSpPr>
            <a:cxnSpLocks noChangeShapeType="1"/>
            <a:stCxn id="14357" idx="3"/>
            <a:endCxn id="14351" idx="1"/>
          </p:cNvCxnSpPr>
          <p:nvPr/>
        </p:nvCxnSpPr>
        <p:spPr bwMode="auto">
          <a:xfrm>
            <a:off x="5513388" y="4457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31"/>
          <p:cNvCxnSpPr>
            <a:cxnSpLocks noChangeShapeType="1"/>
            <a:stCxn id="14355" idx="3"/>
            <a:endCxn id="14349" idx="1"/>
          </p:cNvCxnSpPr>
          <p:nvPr/>
        </p:nvCxnSpPr>
        <p:spPr bwMode="auto">
          <a:xfrm>
            <a:off x="5513388" y="4076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2"/>
          <p:cNvCxnSpPr>
            <a:cxnSpLocks noChangeShapeType="1"/>
            <a:stCxn id="14339" idx="3"/>
            <a:endCxn id="14347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68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1437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437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1437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437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14377" name="AutoShape 38"/>
            <p:cNvCxnSpPr>
              <a:cxnSpLocks noChangeShapeType="1"/>
              <a:stCxn id="14373" idx="3"/>
              <a:endCxn id="1437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9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14370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14371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14372" name="Freeform 42"/>
          <p:cNvSpPr>
            <a:spLocks/>
          </p:cNvSpPr>
          <p:nvPr/>
        </p:nvSpPr>
        <p:spPr bwMode="auto">
          <a:xfrm>
            <a:off x="2438400" y="31242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561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167188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Helvetica" charset="0"/>
                <a:ea typeface="MS PGothic" charset="0"/>
                <a:cs typeface="MS PGothic" charset="0"/>
              </a:rPr>
              <a:t>Single Internet-layer module (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IP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)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:</a:t>
            </a:r>
            <a:endParaRPr lang="en-US">
              <a:latin typeface="Helvetica" charset="0"/>
              <a:ea typeface="MS PGothic" charset="0"/>
              <a:cs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Allows arbitrary networks to interoperate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Any network technology that supports IP can exchange packets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Allows applications to function on all networks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Applications that can run on IP can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 use any network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Supports simultaneous innovations above and below IP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But changing IP itself, i.e., 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IPv6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 is very complicated and slow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9240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17522</TotalTime>
  <Pages>12</Pages>
  <Words>3230</Words>
  <Application>Microsoft Macintosh PowerPoint</Application>
  <PresentationFormat>Letter Paper (8.5x11 in)</PresentationFormat>
  <Paragraphs>808</Paragraphs>
  <Slides>45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cs162-fa14</vt:lpstr>
      <vt:lpstr>Photo Editor Photo</vt:lpstr>
      <vt:lpstr>End2End Design – The Internet Architecture</vt:lpstr>
      <vt:lpstr>The E2E Concept</vt:lpstr>
      <vt:lpstr>Review: Protocols</vt:lpstr>
      <vt:lpstr>Review: Protocols</vt:lpstr>
      <vt:lpstr>The Internet Hourglass</vt:lpstr>
      <vt:lpstr>Internet Protocol (IP)</vt:lpstr>
      <vt:lpstr>Internet Architecture: The Five Layers</vt:lpstr>
      <vt:lpstr>Physical Communication</vt:lpstr>
      <vt:lpstr>Implications of Hourglass</vt:lpstr>
      <vt:lpstr>Layering: Packets in Envelopes</vt:lpstr>
      <vt:lpstr>Transport Layer (4)</vt:lpstr>
      <vt:lpstr>Internet Transport Protocols</vt:lpstr>
      <vt:lpstr>Application Layer (7 - not 5!)</vt:lpstr>
      <vt:lpstr>Socket API</vt:lpstr>
      <vt:lpstr>BSD Socket API</vt:lpstr>
      <vt:lpstr>TCP: Transport Control Protocol</vt:lpstr>
      <vt:lpstr>TCP Service</vt:lpstr>
      <vt:lpstr>Connecting Communication to Processes</vt:lpstr>
      <vt:lpstr>Recall: Sockets</vt:lpstr>
      <vt:lpstr>Recall: Socket creation and connection</vt:lpstr>
      <vt:lpstr>Recall: Sockets in concept</vt:lpstr>
      <vt:lpstr>Client Protocol</vt:lpstr>
      <vt:lpstr>Server Protocol (v1)</vt:lpstr>
      <vt:lpstr>Sockets in concept: fork</vt:lpstr>
      <vt:lpstr>Server Protocol (v2)</vt:lpstr>
      <vt:lpstr>Open Connection: 3-Way Handshaking</vt:lpstr>
      <vt:lpstr>Open Connection: 3-Way Handshaking</vt:lpstr>
      <vt:lpstr>Open Connection: 3-Way Handshaking</vt:lpstr>
      <vt:lpstr>3-Way Handshaking (cont’d) </vt:lpstr>
      <vt:lpstr>Close Connection</vt:lpstr>
      <vt:lpstr>Reliable Transfer</vt:lpstr>
      <vt:lpstr>Detecting Packet Loss?</vt:lpstr>
      <vt:lpstr>Stop &amp; Wait w/o Errors</vt:lpstr>
      <vt:lpstr>Stop &amp; Wait w/o Errors</vt:lpstr>
      <vt:lpstr>Stop &amp; Wait w/o Errors</vt:lpstr>
      <vt:lpstr>Stop &amp; Wait w/o Errors</vt:lpstr>
      <vt:lpstr>Stop &amp; Wait with Errors</vt:lpstr>
      <vt:lpstr>Sliding Window</vt:lpstr>
      <vt:lpstr>Sliding Window w/o Errors</vt:lpstr>
      <vt:lpstr>Example: Sliding Window w/o Errors</vt:lpstr>
      <vt:lpstr>Sliding Window with Errors</vt:lpstr>
      <vt:lpstr>GBN Example with Errors</vt:lpstr>
      <vt:lpstr>Selective Repeat (SR)</vt:lpstr>
      <vt:lpstr>SR Example with Errors</vt:lpstr>
      <vt:lpstr>Summary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476</cp:revision>
  <cp:lastPrinted>1601-01-01T00:00:00Z</cp:lastPrinted>
  <dcterms:created xsi:type="dcterms:W3CDTF">2009-09-09T21:17:00Z</dcterms:created>
  <dcterms:modified xsi:type="dcterms:W3CDTF">2014-11-12T05:23:47Z</dcterms:modified>
</cp:coreProperties>
</file>