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256" r:id="rId2"/>
    <p:sldId id="333" r:id="rId3"/>
    <p:sldId id="367" r:id="rId4"/>
    <p:sldId id="377" r:id="rId5"/>
    <p:sldId id="368" r:id="rId6"/>
    <p:sldId id="369" r:id="rId7"/>
    <p:sldId id="370" r:id="rId8"/>
    <p:sldId id="371" r:id="rId9"/>
    <p:sldId id="372" r:id="rId10"/>
    <p:sldId id="375" r:id="rId11"/>
    <p:sldId id="376" r:id="rId12"/>
    <p:sldId id="405" r:id="rId13"/>
    <p:sldId id="412" r:id="rId14"/>
    <p:sldId id="413" r:id="rId15"/>
    <p:sldId id="414" r:id="rId16"/>
    <p:sldId id="406" r:id="rId17"/>
    <p:sldId id="407" r:id="rId18"/>
    <p:sldId id="408" r:id="rId19"/>
    <p:sldId id="409" r:id="rId20"/>
    <p:sldId id="410" r:id="rId21"/>
    <p:sldId id="411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54" autoAdjust="0"/>
  </p:normalViewPr>
  <p:slideViewPr>
    <p:cSldViewPr>
      <p:cViewPr varScale="1">
        <p:scale>
          <a:sx n="77" d="100"/>
          <a:sy n="77" d="100"/>
        </p:scale>
        <p:origin x="-1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8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TCP Flow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Control – an illustration of distributed system thinking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CS162 – Operating Systems and Systems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</a:rPr>
              <a:t>http://cs162.eecs.berkeley.edu/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33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Nov 17, 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5638800"/>
            <a:ext cx="2362200" cy="369332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Read: TCP </a:t>
            </a:r>
            <a:r>
              <a:rPr lang="fr-FR" dirty="0" smtClean="0"/>
              <a:t>’</a:t>
            </a:r>
            <a:r>
              <a:rPr lang="en-US" dirty="0" smtClean="0"/>
              <a:t>88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Selective Repeat (SR)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Sender: transmit up to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unacknowledged packets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Assume packet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is lost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Receiver: indicate packet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is missing (use ACKs)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Sender: retransmit packet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sz="250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8888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SR Example with Errors</a:t>
            </a:r>
          </a:p>
        </p:txBody>
      </p:sp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7356475" y="422275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7432675" y="4730750"/>
            <a:ext cx="89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1808163" y="15382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7162800" y="15382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1808163" y="1690688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>
            <a:off x="1808163" y="2843213"/>
            <a:ext cx="3871912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1208088" y="5711825"/>
            <a:ext cx="1227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6553200" y="5711825"/>
            <a:ext cx="1466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>
            <a:off x="1808163" y="1995488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1808163" y="2300288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 flipH="1">
            <a:off x="1808163" y="2605088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 flipH="1">
            <a:off x="1808163" y="2909888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>
            <a:off x="1808163" y="3148013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>
            <a:off x="1808163" y="3519488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1808163" y="3757613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1336675" y="139541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1343025" y="173196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1343025" y="209391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44052" name="Text Box 22"/>
          <p:cNvSpPr txBox="1">
            <a:spLocks noChangeArrowheads="1"/>
          </p:cNvSpPr>
          <p:nvPr/>
        </p:nvSpPr>
        <p:spPr bwMode="auto">
          <a:xfrm>
            <a:off x="1343025" y="2605088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44053" name="Text Box 23"/>
          <p:cNvSpPr txBox="1">
            <a:spLocks noChangeArrowheads="1"/>
          </p:cNvSpPr>
          <p:nvPr/>
        </p:nvSpPr>
        <p:spPr bwMode="auto">
          <a:xfrm>
            <a:off x="1343025" y="2941638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44054" name="Text Box 24"/>
          <p:cNvSpPr txBox="1">
            <a:spLocks noChangeArrowheads="1"/>
          </p:cNvSpPr>
          <p:nvPr/>
        </p:nvSpPr>
        <p:spPr bwMode="auto">
          <a:xfrm>
            <a:off x="1343025" y="323691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343025" y="4071938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44056" name="Text Box 26"/>
          <p:cNvSpPr txBox="1">
            <a:spLocks noChangeArrowheads="1"/>
          </p:cNvSpPr>
          <p:nvPr/>
        </p:nvSpPr>
        <p:spPr bwMode="auto">
          <a:xfrm>
            <a:off x="1343025" y="525621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7</a:t>
            </a:r>
          </a:p>
        </p:txBody>
      </p:sp>
      <p:sp>
        <p:nvSpPr>
          <p:cNvPr id="44057" name="Line 29"/>
          <p:cNvSpPr>
            <a:spLocks noChangeShapeType="1"/>
          </p:cNvSpPr>
          <p:nvPr/>
        </p:nvSpPr>
        <p:spPr bwMode="auto">
          <a:xfrm flipH="1">
            <a:off x="1808163" y="4129088"/>
            <a:ext cx="5365750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>
            <a:off x="1828800" y="4367213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33"/>
          <p:cNvSpPr>
            <a:spLocks noChangeShapeType="1"/>
          </p:cNvSpPr>
          <p:nvPr/>
        </p:nvSpPr>
        <p:spPr bwMode="auto">
          <a:xfrm>
            <a:off x="5603875" y="3071813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0" name="Line 34"/>
          <p:cNvSpPr>
            <a:spLocks noChangeShapeType="1"/>
          </p:cNvSpPr>
          <p:nvPr/>
        </p:nvSpPr>
        <p:spPr bwMode="auto">
          <a:xfrm flipH="1">
            <a:off x="5603875" y="3071813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1" name="Text Box 35"/>
          <p:cNvSpPr txBox="1">
            <a:spLocks noChangeArrowheads="1"/>
          </p:cNvSpPr>
          <p:nvPr/>
        </p:nvSpPr>
        <p:spPr bwMode="auto">
          <a:xfrm>
            <a:off x="2936875" y="1143000"/>
            <a:ext cx="4160838" cy="461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62" name="Text Box 36"/>
          <p:cNvSpPr txBox="1">
            <a:spLocks noChangeArrowheads="1"/>
          </p:cNvSpPr>
          <p:nvPr/>
        </p:nvSpPr>
        <p:spPr bwMode="auto">
          <a:xfrm>
            <a:off x="708025" y="1370013"/>
            <a:ext cx="593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{1}</a:t>
            </a:r>
          </a:p>
        </p:txBody>
      </p:sp>
      <p:sp>
        <p:nvSpPr>
          <p:cNvPr id="44063" name="Text Box 37"/>
          <p:cNvSpPr txBox="1">
            <a:spLocks noChangeArrowheads="1"/>
          </p:cNvSpPr>
          <p:nvPr/>
        </p:nvSpPr>
        <p:spPr bwMode="auto">
          <a:xfrm>
            <a:off x="403225" y="1712913"/>
            <a:ext cx="9350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{1, 2}</a:t>
            </a:r>
          </a:p>
        </p:txBody>
      </p:sp>
      <p:sp>
        <p:nvSpPr>
          <p:cNvPr id="44064" name="Text Box 38"/>
          <p:cNvSpPr txBox="1">
            <a:spLocks noChangeArrowheads="1"/>
          </p:cNvSpPr>
          <p:nvPr/>
        </p:nvSpPr>
        <p:spPr bwMode="auto">
          <a:xfrm>
            <a:off x="76200" y="2093913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{1, 2, 3}</a:t>
            </a:r>
          </a:p>
        </p:txBody>
      </p:sp>
      <p:sp>
        <p:nvSpPr>
          <p:cNvPr id="44065" name="Text Box 39"/>
          <p:cNvSpPr txBox="1">
            <a:spLocks noChangeArrowheads="1"/>
          </p:cNvSpPr>
          <p:nvPr/>
        </p:nvSpPr>
        <p:spPr bwMode="auto">
          <a:xfrm>
            <a:off x="76200" y="2547938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{2, 3, 4}</a:t>
            </a:r>
          </a:p>
        </p:txBody>
      </p:sp>
      <p:sp>
        <p:nvSpPr>
          <p:cNvPr id="44066" name="Text Box 40"/>
          <p:cNvSpPr txBox="1">
            <a:spLocks noChangeArrowheads="1"/>
          </p:cNvSpPr>
          <p:nvPr/>
        </p:nvSpPr>
        <p:spPr bwMode="auto">
          <a:xfrm>
            <a:off x="76200" y="2928938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{3, 4, 5}</a:t>
            </a:r>
          </a:p>
        </p:txBody>
      </p:sp>
      <p:sp>
        <p:nvSpPr>
          <p:cNvPr id="44067" name="Text Box 41"/>
          <p:cNvSpPr txBox="1">
            <a:spLocks noChangeArrowheads="1"/>
          </p:cNvSpPr>
          <p:nvPr/>
        </p:nvSpPr>
        <p:spPr bwMode="auto">
          <a:xfrm>
            <a:off x="76200" y="3313113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{4, 5, 6}</a:t>
            </a:r>
          </a:p>
        </p:txBody>
      </p:sp>
      <p:sp>
        <p:nvSpPr>
          <p:cNvPr id="44068" name="Text Box 43"/>
          <p:cNvSpPr txBox="1">
            <a:spLocks noChangeArrowheads="1"/>
          </p:cNvSpPr>
          <p:nvPr/>
        </p:nvSpPr>
        <p:spPr bwMode="auto">
          <a:xfrm>
            <a:off x="152400" y="4040188"/>
            <a:ext cx="11064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{4,5,6}</a:t>
            </a:r>
          </a:p>
        </p:txBody>
      </p:sp>
      <p:sp>
        <p:nvSpPr>
          <p:cNvPr id="44069" name="Line 44"/>
          <p:cNvSpPr>
            <a:spLocks noChangeShapeType="1"/>
          </p:cNvSpPr>
          <p:nvPr/>
        </p:nvSpPr>
        <p:spPr bwMode="auto">
          <a:xfrm flipH="1">
            <a:off x="1752600" y="4951413"/>
            <a:ext cx="5365750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Line 45"/>
          <p:cNvSpPr>
            <a:spLocks noChangeShapeType="1"/>
          </p:cNvSpPr>
          <p:nvPr/>
        </p:nvSpPr>
        <p:spPr bwMode="auto">
          <a:xfrm>
            <a:off x="1828800" y="5561013"/>
            <a:ext cx="3048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Text Box 46"/>
          <p:cNvSpPr txBox="1">
            <a:spLocks noChangeArrowheads="1"/>
          </p:cNvSpPr>
          <p:nvPr/>
        </p:nvSpPr>
        <p:spPr bwMode="auto">
          <a:xfrm>
            <a:off x="609600" y="5259388"/>
            <a:ext cx="593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{7}</a:t>
            </a:r>
          </a:p>
        </p:txBody>
      </p:sp>
      <p:sp>
        <p:nvSpPr>
          <p:cNvPr id="44072" name="Line 15"/>
          <p:cNvSpPr>
            <a:spLocks noChangeShapeType="1"/>
          </p:cNvSpPr>
          <p:nvPr/>
        </p:nvSpPr>
        <p:spPr bwMode="auto">
          <a:xfrm flipH="1">
            <a:off x="1828800" y="2274888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Text Box 59"/>
          <p:cNvSpPr txBox="1">
            <a:spLocks noChangeArrowheads="1"/>
          </p:cNvSpPr>
          <p:nvPr/>
        </p:nvSpPr>
        <p:spPr bwMode="auto">
          <a:xfrm>
            <a:off x="533400" y="762000"/>
            <a:ext cx="2362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Unacked packets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sender’s window</a:t>
            </a:r>
          </a:p>
        </p:txBody>
      </p:sp>
      <p:sp>
        <p:nvSpPr>
          <p:cNvPr id="44074" name="Text Box 7"/>
          <p:cNvSpPr txBox="1">
            <a:spLocks noChangeArrowheads="1"/>
          </p:cNvSpPr>
          <p:nvPr/>
        </p:nvSpPr>
        <p:spPr bwMode="auto">
          <a:xfrm rot="-370788">
            <a:off x="3308350" y="3711575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ACK 5</a:t>
            </a:r>
          </a:p>
        </p:txBody>
      </p:sp>
      <p:sp>
        <p:nvSpPr>
          <p:cNvPr id="44075" name="Text Box 7"/>
          <p:cNvSpPr txBox="1">
            <a:spLocks noChangeArrowheads="1"/>
          </p:cNvSpPr>
          <p:nvPr/>
        </p:nvSpPr>
        <p:spPr bwMode="auto">
          <a:xfrm rot="-370788">
            <a:off x="3308350" y="4125913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ACK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560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Flow Control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3200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Recall: Flow control ensures a fast sender does not  overwhelm a slow receiver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Producer-consumer with bounded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buffer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buffer between producer and consumer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Producer puts items into buffer as long as buffer </a:t>
            </a:r>
            <a:r>
              <a:rPr lang="en-US" b="1" dirty="0">
                <a:latin typeface="Helvetica" charset="0"/>
                <a:ea typeface="ＭＳ Ｐゴシック" charset="0"/>
                <a:cs typeface="ＭＳ Ｐゴシック" charset="0"/>
              </a:rPr>
              <a:t>not full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Consumer consumes items from buffer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Recall: solutions on one machine using locks, etc.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7" name="Oval 1"/>
          <p:cNvSpPr>
            <a:spLocks noChangeArrowheads="1"/>
          </p:cNvSpPr>
          <p:nvPr/>
        </p:nvSpPr>
        <p:spPr bwMode="auto">
          <a:xfrm>
            <a:off x="1066800" y="4267200"/>
            <a:ext cx="1371600" cy="12192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Produ-cer</a:t>
            </a:r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6553200" y="4267200"/>
            <a:ext cx="1295400" cy="12192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Con-sumer</a:t>
            </a:r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5715000" y="4648200"/>
            <a:ext cx="304800" cy="3810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5410200" y="4648200"/>
            <a:ext cx="304800" cy="3810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5105400" y="4648200"/>
            <a:ext cx="304800" cy="3810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7112" name="Straight Connector 5"/>
          <p:cNvCxnSpPr>
            <a:cxnSpLocks noChangeShapeType="1"/>
          </p:cNvCxnSpPr>
          <p:nvPr/>
        </p:nvCxnSpPr>
        <p:spPr bwMode="auto">
          <a:xfrm>
            <a:off x="4648200" y="4648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Straight Connector 12"/>
          <p:cNvCxnSpPr>
            <a:cxnSpLocks noChangeShapeType="1"/>
          </p:cNvCxnSpPr>
          <p:nvPr/>
        </p:nvCxnSpPr>
        <p:spPr bwMode="auto">
          <a:xfrm>
            <a:off x="4648200" y="5029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Straight Arrow Connector 11"/>
          <p:cNvCxnSpPr>
            <a:cxnSpLocks noChangeShapeType="1"/>
          </p:cNvCxnSpPr>
          <p:nvPr/>
        </p:nvCxnSpPr>
        <p:spPr bwMode="auto">
          <a:xfrm>
            <a:off x="6019800" y="4876800"/>
            <a:ext cx="533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20"/>
          <p:cNvCxnSpPr>
            <a:cxnSpLocks noChangeShapeType="1"/>
            <a:stCxn id="47107" idx="6"/>
          </p:cNvCxnSpPr>
          <p:nvPr/>
        </p:nvCxnSpPr>
        <p:spPr bwMode="auto">
          <a:xfrm>
            <a:off x="2438400" y="4876800"/>
            <a:ext cx="2286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TextBox 22"/>
          <p:cNvSpPr txBox="1">
            <a:spLocks noChangeArrowheads="1"/>
          </p:cNvSpPr>
          <p:nvPr/>
        </p:nvSpPr>
        <p:spPr bwMode="auto">
          <a:xfrm>
            <a:off x="4953000" y="4114800"/>
            <a:ext cx="836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40344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Distributed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410200"/>
            <a:ext cx="7620000" cy="914400"/>
          </a:xfrm>
        </p:spPr>
        <p:txBody>
          <a:bodyPr/>
          <a:lstStyle/>
          <a:p>
            <a:r>
              <a:rPr lang="en-US" dirty="0" smtClean="0"/>
              <a:t>Think Globally – Act Locally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1600200"/>
            <a:ext cx="4269505" cy="3429000"/>
          </a:xfrm>
          <a:prstGeom prst="rect">
            <a:avLst/>
          </a:prstGeom>
        </p:spPr>
      </p:pic>
      <p:sp>
        <p:nvSpPr>
          <p:cNvPr id="8" name="Oval 1"/>
          <p:cNvSpPr>
            <a:spLocks noChangeArrowheads="1"/>
          </p:cNvSpPr>
          <p:nvPr/>
        </p:nvSpPr>
        <p:spPr bwMode="auto">
          <a:xfrm>
            <a:off x="1066800" y="2590800"/>
            <a:ext cx="1371600" cy="12192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Produ-cer</a:t>
            </a:r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553200" y="2590800"/>
            <a:ext cx="1295400" cy="12192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Con-sumer</a:t>
            </a:r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715000" y="2971800"/>
            <a:ext cx="304800" cy="3810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10200" y="2971800"/>
            <a:ext cx="304800" cy="3810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105400" y="2971800"/>
            <a:ext cx="304800" cy="3810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13" name="Straight Connector 5"/>
          <p:cNvCxnSpPr>
            <a:cxnSpLocks noChangeShapeType="1"/>
          </p:cNvCxnSpPr>
          <p:nvPr/>
        </p:nvCxnSpPr>
        <p:spPr bwMode="auto">
          <a:xfrm>
            <a:off x="4648200" y="2971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2"/>
          <p:cNvCxnSpPr>
            <a:cxnSpLocks noChangeShapeType="1"/>
          </p:cNvCxnSpPr>
          <p:nvPr/>
        </p:nvCxnSpPr>
        <p:spPr bwMode="auto">
          <a:xfrm>
            <a:off x="4648200" y="3352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1"/>
          <p:cNvCxnSpPr>
            <a:cxnSpLocks noChangeShapeType="1"/>
          </p:cNvCxnSpPr>
          <p:nvPr/>
        </p:nvCxnSpPr>
        <p:spPr bwMode="auto">
          <a:xfrm>
            <a:off x="6019800" y="3200400"/>
            <a:ext cx="533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20"/>
          <p:cNvCxnSpPr>
            <a:cxnSpLocks noChangeShapeType="1"/>
            <a:stCxn id="8" idx="6"/>
          </p:cNvCxnSpPr>
          <p:nvPr/>
        </p:nvCxnSpPr>
        <p:spPr bwMode="auto">
          <a:xfrm>
            <a:off x="2438400" y="3200400"/>
            <a:ext cx="2286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4953000" y="2438400"/>
            <a:ext cx="836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50601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Internet was young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pic>
        <p:nvPicPr>
          <p:cNvPr id="7" name="Picture 6" descr="Screen Shot 2014-11-16 at 9.3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4368800" cy="2565400"/>
          </a:xfrm>
          <a:prstGeom prst="rect">
            <a:avLst/>
          </a:prstGeom>
        </p:spPr>
      </p:pic>
      <p:pic>
        <p:nvPicPr>
          <p:cNvPr id="8" name="Picture 7" descr="Screen Shot 2014-11-16 at 9.34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689600" cy="1371600"/>
          </a:xfrm>
          <a:prstGeom prst="rect">
            <a:avLst/>
          </a:prstGeom>
        </p:spPr>
      </p:pic>
      <p:pic>
        <p:nvPicPr>
          <p:cNvPr id="9" name="Picture 8" descr="Screen Shot 2014-11-16 at 9.35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95600"/>
            <a:ext cx="4406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4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Jacobson’s Concept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4038600"/>
            <a:ext cx="8458200" cy="2362200"/>
          </a:xfrm>
        </p:spPr>
        <p:txBody>
          <a:bodyPr/>
          <a:lstStyle/>
          <a:p>
            <a:r>
              <a:rPr lang="en-US" dirty="0" smtClean="0"/>
              <a:t>Packets get “space out” going through bottleneck</a:t>
            </a:r>
          </a:p>
          <a:p>
            <a:r>
              <a:rPr lang="en-US" dirty="0" smtClean="0"/>
              <a:t>Sender learns this spacing (rate) from </a:t>
            </a:r>
            <a:r>
              <a:rPr lang="en-US" dirty="0" err="1" smtClean="0"/>
              <a:t>ack</a:t>
            </a:r>
            <a:r>
              <a:rPr lang="en-US" dirty="0" smtClean="0"/>
              <a:t> timing</a:t>
            </a:r>
          </a:p>
          <a:p>
            <a:r>
              <a:rPr lang="en-US" dirty="0" smtClean="0"/>
              <a:t>Loss is due primarily to congestion, including receiver over-run</a:t>
            </a:r>
          </a:p>
          <a:p>
            <a:r>
              <a:rPr lang="en-US" dirty="0" smtClean="0"/>
              <a:t>Start slow and continually increase rate, but …</a:t>
            </a:r>
            <a:endParaRPr lang="en-US" dirty="0"/>
          </a:p>
          <a:p>
            <a:r>
              <a:rPr lang="en-US" dirty="0" smtClean="0"/>
              <a:t>Slow-down in response to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pic>
        <p:nvPicPr>
          <p:cNvPr id="7" name="Picture 6" descr="Screen Shot 2014-11-16 at 9.3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5842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05400"/>
          </a:xfrm>
        </p:spPr>
        <p:txBody>
          <a:bodyPr/>
          <a:lstStyle/>
          <a:p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TCP: sliding window protocol at byte (not packet) level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Go-back-N: TCP Tahoe, Reno, New Reno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Selective Repeat (SR): TCP Sack 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Receiver tells sender how many more bytes it can receive without overflowing its 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buffer</a:t>
            </a:r>
          </a:p>
          <a:p>
            <a:pPr lvl="1"/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the  </a:t>
            </a:r>
            <a:r>
              <a:rPr lang="en-US" sz="24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AdvertisedWindow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The ACK contains sequence number N of </a:t>
            </a:r>
            <a:r>
              <a:rPr lang="en-US" sz="28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next byte the receiver expects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endParaRPr lang="en-US" sz="2800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receiver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has received all bytes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in sequence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up to and including N-1</a:t>
            </a:r>
          </a:p>
        </p:txBody>
      </p:sp>
    </p:spTree>
    <p:extLst>
      <p:ext uri="{BB962C8B-B14F-4D97-AF65-F5344CB8AC3E}">
        <p14:creationId xmlns:p14="http://schemas.microsoft.com/office/powerpoint/2010/main" val="335784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9"/>
          <p:cNvSpPr>
            <a:spLocks noChangeArrowheads="1"/>
          </p:cNvSpPr>
          <p:nvPr/>
        </p:nvSpPr>
        <p:spPr bwMode="auto">
          <a:xfrm>
            <a:off x="1066800" y="2209800"/>
            <a:ext cx="2514600" cy="15240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9154" name="Rectangle 50"/>
          <p:cNvSpPr>
            <a:spLocks noChangeArrowheads="1"/>
          </p:cNvSpPr>
          <p:nvPr/>
        </p:nvSpPr>
        <p:spPr bwMode="auto">
          <a:xfrm>
            <a:off x="5486400" y="2209800"/>
            <a:ext cx="2514600" cy="15240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9155" name="Rectangle 31"/>
          <p:cNvSpPr>
            <a:spLocks noChangeArrowheads="1"/>
          </p:cNvSpPr>
          <p:nvPr/>
        </p:nvSpPr>
        <p:spPr bwMode="auto">
          <a:xfrm>
            <a:off x="5486400" y="1066800"/>
            <a:ext cx="2514600" cy="2667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9156" name="Rectangle 1"/>
          <p:cNvSpPr>
            <a:spLocks noChangeArrowheads="1"/>
          </p:cNvSpPr>
          <p:nvPr/>
        </p:nvSpPr>
        <p:spPr bwMode="auto">
          <a:xfrm>
            <a:off x="1066800" y="1066800"/>
            <a:ext cx="2514600" cy="2667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91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7630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TCP/IP implemented by OS (Kernel)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Cannot do context switching on sending/receiving every packet</a:t>
            </a:r>
          </a:p>
          <a:p>
            <a:pPr lvl="2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At 1Gbps, it takes 12 usec to send an 1500 bytes, and 0.8usec to send an 100 byte packet  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Need buffers to match …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sending app with sending TCP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receiving TCP with receiving app</a:t>
            </a:r>
          </a:p>
        </p:txBody>
      </p:sp>
      <p:sp>
        <p:nvSpPr>
          <p:cNvPr id="49159" name="Line 11"/>
          <p:cNvSpPr>
            <a:spLocks noChangeShapeType="1"/>
          </p:cNvSpPr>
          <p:nvPr/>
        </p:nvSpPr>
        <p:spPr bwMode="auto">
          <a:xfrm>
            <a:off x="1066800" y="2209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160" name="Oval 12"/>
          <p:cNvSpPr>
            <a:spLocks noChangeArrowheads="1"/>
          </p:cNvSpPr>
          <p:nvPr/>
        </p:nvSpPr>
        <p:spPr bwMode="auto">
          <a:xfrm>
            <a:off x="1219200" y="12192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1355725" y="14478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49162" name="Text Box 26"/>
          <p:cNvSpPr txBox="1">
            <a:spLocks noChangeArrowheads="1"/>
          </p:cNvSpPr>
          <p:nvPr/>
        </p:nvSpPr>
        <p:spPr bwMode="auto">
          <a:xfrm>
            <a:off x="5794375" y="14160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49163" name="Oval 12"/>
          <p:cNvSpPr>
            <a:spLocks noChangeArrowheads="1"/>
          </p:cNvSpPr>
          <p:nvPr/>
        </p:nvSpPr>
        <p:spPr bwMode="auto">
          <a:xfrm>
            <a:off x="5638800" y="12192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49164" name="Freeform 14"/>
          <p:cNvSpPr>
            <a:spLocks/>
          </p:cNvSpPr>
          <p:nvPr/>
        </p:nvSpPr>
        <p:spPr bwMode="auto">
          <a:xfrm flipH="1" flipV="1">
            <a:off x="2362200" y="1981200"/>
            <a:ext cx="3429000" cy="9144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165" name="Line 11"/>
          <p:cNvSpPr>
            <a:spLocks noChangeShapeType="1"/>
          </p:cNvSpPr>
          <p:nvPr/>
        </p:nvSpPr>
        <p:spPr bwMode="auto">
          <a:xfrm>
            <a:off x="5486400" y="2209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49166" name="Group 2"/>
          <p:cNvGrpSpPr>
            <a:grpSpLocks/>
          </p:cNvGrpSpPr>
          <p:nvPr/>
        </p:nvGrpSpPr>
        <p:grpSpPr bwMode="auto">
          <a:xfrm>
            <a:off x="5562600" y="2667000"/>
            <a:ext cx="1066800" cy="381000"/>
            <a:chOff x="5791200" y="2590800"/>
            <a:chExt cx="1371600" cy="3810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858681" y="2590800"/>
              <a:ext cx="304119" cy="3810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sp>
          <p:nvSpPr>
            <p:cNvPr id="49171" name="Rectangle 34"/>
            <p:cNvSpPr>
              <a:spLocks noChangeArrowheads="1"/>
            </p:cNvSpPr>
            <p:nvPr/>
          </p:nvSpPr>
          <p:spPr bwMode="auto">
            <a:xfrm>
              <a:off x="6553200" y="2590800"/>
              <a:ext cx="304800" cy="381000"/>
            </a:xfrm>
            <a:prstGeom prst="rect">
              <a:avLst/>
            </a:prstGeom>
            <a:solidFill>
              <a:srgbClr val="8CA4FD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9172" name="Rectangle 35"/>
            <p:cNvSpPr>
              <a:spLocks noChangeArrowheads="1"/>
            </p:cNvSpPr>
            <p:nvPr/>
          </p:nvSpPr>
          <p:spPr bwMode="auto">
            <a:xfrm>
              <a:off x="6248400" y="2590800"/>
              <a:ext cx="304800" cy="381000"/>
            </a:xfrm>
            <a:prstGeom prst="rect">
              <a:avLst/>
            </a:prstGeom>
            <a:solidFill>
              <a:srgbClr val="8CA4FD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49173" name="Straight Connector 36"/>
            <p:cNvCxnSpPr>
              <a:cxnSpLocks noChangeShapeType="1"/>
            </p:cNvCxnSpPr>
            <p:nvPr/>
          </p:nvCxnSpPr>
          <p:spPr bwMode="auto">
            <a:xfrm>
              <a:off x="5791200" y="25908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4" name="Straight Connector 37"/>
            <p:cNvCxnSpPr>
              <a:cxnSpLocks noChangeShapeType="1"/>
            </p:cNvCxnSpPr>
            <p:nvPr/>
          </p:nvCxnSpPr>
          <p:spPr bwMode="auto">
            <a:xfrm>
              <a:off x="5791200" y="29718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67" name="TextBox 51"/>
          <p:cNvSpPr txBox="1">
            <a:spLocks noChangeArrowheads="1"/>
          </p:cNvSpPr>
          <p:nvPr/>
        </p:nvSpPr>
        <p:spPr bwMode="auto">
          <a:xfrm>
            <a:off x="1666875" y="2514600"/>
            <a:ext cx="1381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  <a:cs typeface="Helvetica" charset="0"/>
              </a:rPr>
              <a:t>OS</a:t>
            </a:r>
          </a:p>
          <a:p>
            <a:pPr algn="ctr" eaLnBrk="1" hangingPunct="1"/>
            <a:r>
              <a:rPr lang="en-US" b="0">
                <a:latin typeface="Helvetica" charset="0"/>
                <a:cs typeface="Helvetica" charset="0"/>
              </a:rPr>
              <a:t>(TCP/IP)</a:t>
            </a:r>
          </a:p>
        </p:txBody>
      </p:sp>
      <p:sp>
        <p:nvSpPr>
          <p:cNvPr id="49168" name="TextBox 51"/>
          <p:cNvSpPr txBox="1">
            <a:spLocks noChangeArrowheads="1"/>
          </p:cNvSpPr>
          <p:nvPr/>
        </p:nvSpPr>
        <p:spPr bwMode="auto">
          <a:xfrm>
            <a:off x="6400800" y="2667000"/>
            <a:ext cx="1381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  <a:cs typeface="Helvetica" charset="0"/>
              </a:rPr>
              <a:t>OS</a:t>
            </a:r>
          </a:p>
          <a:p>
            <a:pPr algn="ctr" eaLnBrk="1" hangingPunct="1"/>
            <a:r>
              <a:rPr lang="en-US" b="0">
                <a:latin typeface="Helvetica" charset="0"/>
                <a:cs typeface="Helvetica" charset="0"/>
              </a:rPr>
              <a:t>(TCP/IP)</a:t>
            </a:r>
          </a:p>
        </p:txBody>
      </p:sp>
      <p:sp>
        <p:nvSpPr>
          <p:cNvPr id="49169" name="Freeform 14"/>
          <p:cNvSpPr>
            <a:spLocks/>
          </p:cNvSpPr>
          <p:nvPr/>
        </p:nvSpPr>
        <p:spPr bwMode="auto">
          <a:xfrm rot="-5400000" flipH="1" flipV="1">
            <a:off x="6343650" y="2266950"/>
            <a:ext cx="876300" cy="3048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0"/>
          <p:cNvSpPr>
            <a:spLocks noChangeArrowheads="1"/>
          </p:cNvSpPr>
          <p:nvPr/>
        </p:nvSpPr>
        <p:spPr bwMode="auto">
          <a:xfrm>
            <a:off x="4800600" y="1981200"/>
            <a:ext cx="42672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0178" name="Rectangle 49"/>
          <p:cNvSpPr>
            <a:spLocks noChangeArrowheads="1"/>
          </p:cNvSpPr>
          <p:nvPr/>
        </p:nvSpPr>
        <p:spPr bwMode="auto">
          <a:xfrm>
            <a:off x="685800" y="1981200"/>
            <a:ext cx="39624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763000" cy="2286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pairs of producer-consumer’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</a:t>
            </a:r>
          </a:p>
          <a:p>
            <a:pPr marL="914400" lvl="1" indent="-457200">
              <a:buFontTx/>
              <a:buAutoNum type="circleNumDbPlain"/>
            </a:pPr>
            <a:r>
              <a:rPr lang="en-US">
                <a:latin typeface="Helvetica" charset="0"/>
                <a:ea typeface="ＭＳ Ｐゴシック" charset="0"/>
              </a:rPr>
              <a:t>sending process </a:t>
            </a: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 sending TCP</a:t>
            </a:r>
            <a:endParaRPr lang="en-US">
              <a:latin typeface="Helvetica" charset="0"/>
              <a:ea typeface="ＭＳ Ｐゴシック" charset="0"/>
            </a:endParaRPr>
          </a:p>
          <a:p>
            <a:pPr marL="914400" lvl="1" indent="-457200">
              <a:buFontTx/>
              <a:buAutoNum type="circleNumDbPlain"/>
            </a:pPr>
            <a:r>
              <a:rPr lang="en-US">
                <a:latin typeface="Helvetica" charset="0"/>
                <a:ea typeface="ＭＳ Ｐゴシック" charset="0"/>
              </a:rPr>
              <a:t>Sending TCP </a:t>
            </a: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 receiving TCP</a:t>
            </a:r>
          </a:p>
          <a:p>
            <a:pPr marL="914400" lvl="1" indent="-457200">
              <a:buFontTx/>
              <a:buAutoNum type="circleNumDbPlain"/>
            </a:pP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receiving TCP  receiving process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62000" y="2362200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0182" name="Line 11"/>
          <p:cNvSpPr>
            <a:spLocks noChangeShapeType="1"/>
          </p:cNvSpPr>
          <p:nvPr/>
        </p:nvSpPr>
        <p:spPr bwMode="auto">
          <a:xfrm>
            <a:off x="762000" y="19812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83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50185" name="Freeform 14"/>
          <p:cNvSpPr>
            <a:spLocks/>
          </p:cNvSpPr>
          <p:nvPr/>
        </p:nvSpPr>
        <p:spPr bwMode="auto">
          <a:xfrm flipH="1">
            <a:off x="2209800" y="1752600"/>
            <a:ext cx="2286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86" name="Line 17"/>
          <p:cNvSpPr>
            <a:spLocks noChangeShapeType="1"/>
          </p:cNvSpPr>
          <p:nvPr/>
        </p:nvSpPr>
        <p:spPr bwMode="auto">
          <a:xfrm>
            <a:off x="47244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87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0189" name="Freeform 14"/>
          <p:cNvSpPr>
            <a:spLocks/>
          </p:cNvSpPr>
          <p:nvPr/>
        </p:nvSpPr>
        <p:spPr bwMode="auto">
          <a:xfrm flipH="1">
            <a:off x="6477000" y="1752600"/>
            <a:ext cx="1524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90" name="Rectangle 5"/>
          <p:cNvSpPr>
            <a:spLocks noChangeArrowheads="1"/>
          </p:cNvSpPr>
          <p:nvPr/>
        </p:nvSpPr>
        <p:spPr bwMode="auto">
          <a:xfrm>
            <a:off x="4953000" y="2362200"/>
            <a:ext cx="3886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95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48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193" name="Line 11"/>
          <p:cNvSpPr>
            <a:spLocks noChangeShapeType="1"/>
          </p:cNvSpPr>
          <p:nvPr/>
        </p:nvSpPr>
        <p:spPr bwMode="auto">
          <a:xfrm>
            <a:off x="762000" y="2971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94" name="TextBox 28"/>
          <p:cNvSpPr txBox="1">
            <a:spLocks noChangeArrowheads="1"/>
          </p:cNvSpPr>
          <p:nvPr/>
        </p:nvSpPr>
        <p:spPr bwMode="auto">
          <a:xfrm>
            <a:off x="6858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50195" name="TextBox 29"/>
          <p:cNvSpPr txBox="1">
            <a:spLocks noChangeArrowheads="1"/>
          </p:cNvSpPr>
          <p:nvPr/>
        </p:nvSpPr>
        <p:spPr bwMode="auto">
          <a:xfrm>
            <a:off x="75946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50196" name="TextBox 30"/>
          <p:cNvSpPr txBox="1">
            <a:spLocks noChangeArrowheads="1"/>
          </p:cNvSpPr>
          <p:nvPr/>
        </p:nvSpPr>
        <p:spPr bwMode="auto">
          <a:xfrm>
            <a:off x="6858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50197" name="TextBox 31"/>
          <p:cNvSpPr txBox="1">
            <a:spLocks noChangeArrowheads="1"/>
          </p:cNvSpPr>
          <p:nvPr/>
        </p:nvSpPr>
        <p:spPr bwMode="auto">
          <a:xfrm>
            <a:off x="78486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50198" name="Freeform 40"/>
          <p:cNvSpPr>
            <a:spLocks noChangeArrowheads="1"/>
          </p:cNvSpPr>
          <p:nvPr/>
        </p:nvSpPr>
        <p:spPr bwMode="auto">
          <a:xfrm>
            <a:off x="1752600" y="2667000"/>
            <a:ext cx="5257800" cy="1001713"/>
          </a:xfrm>
          <a:custGeom>
            <a:avLst/>
            <a:gdLst>
              <a:gd name="T0" fmla="*/ 0 w 5689600"/>
              <a:gd name="T1" fmla="*/ 6188206 h 857956"/>
              <a:gd name="T2" fmla="*/ 20524 w 5689600"/>
              <a:gd name="T3" fmla="*/ 61882350 h 857956"/>
              <a:gd name="T4" fmla="*/ 108483 w 5689600"/>
              <a:gd name="T5" fmla="*/ 94886465 h 857956"/>
              <a:gd name="T6" fmla="*/ 423676 w 5689600"/>
              <a:gd name="T7" fmla="*/ 88698181 h 857956"/>
              <a:gd name="T8" fmla="*/ 492578 w 5689600"/>
              <a:gd name="T9" fmla="*/ 0 h 8579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9600"/>
              <a:gd name="T16" fmla="*/ 0 h 857956"/>
              <a:gd name="T17" fmla="*/ 5689600 w 5689600"/>
              <a:gd name="T18" fmla="*/ 857956 h 8579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9600" h="857956">
                <a:moveTo>
                  <a:pt x="0" y="50800"/>
                </a:moveTo>
                <a:cubicBezTo>
                  <a:pt x="14111" y="218722"/>
                  <a:pt x="28223" y="386644"/>
                  <a:pt x="237067" y="508000"/>
                </a:cubicBezTo>
                <a:cubicBezTo>
                  <a:pt x="445911" y="629356"/>
                  <a:pt x="476956" y="742245"/>
                  <a:pt x="1253067" y="778934"/>
                </a:cubicBezTo>
                <a:cubicBezTo>
                  <a:pt x="2029178" y="815623"/>
                  <a:pt x="4154312" y="857956"/>
                  <a:pt x="4893734" y="728134"/>
                </a:cubicBezTo>
                <a:cubicBezTo>
                  <a:pt x="5633156" y="598312"/>
                  <a:pt x="5689600" y="0"/>
                  <a:pt x="568960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4191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048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202" name="Line 11"/>
          <p:cNvSpPr>
            <a:spLocks noChangeShapeType="1"/>
          </p:cNvSpPr>
          <p:nvPr/>
        </p:nvSpPr>
        <p:spPr bwMode="auto">
          <a:xfrm>
            <a:off x="4953000" y="19812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203" name="Line 11"/>
          <p:cNvSpPr>
            <a:spLocks noChangeShapeType="1"/>
          </p:cNvSpPr>
          <p:nvPr/>
        </p:nvSpPr>
        <p:spPr bwMode="auto">
          <a:xfrm>
            <a:off x="4953000" y="29718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204" name="TextBox 51"/>
          <p:cNvSpPr txBox="1">
            <a:spLocks noChangeArrowheads="1"/>
          </p:cNvSpPr>
          <p:nvPr/>
        </p:nvSpPr>
        <p:spPr bwMode="auto">
          <a:xfrm>
            <a:off x="0" y="26479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OS</a:t>
            </a:r>
          </a:p>
        </p:txBody>
      </p:sp>
      <p:sp>
        <p:nvSpPr>
          <p:cNvPr id="50205" name="Left Brace 52"/>
          <p:cNvSpPr>
            <a:spLocks/>
          </p:cNvSpPr>
          <p:nvPr/>
        </p:nvSpPr>
        <p:spPr bwMode="auto">
          <a:xfrm>
            <a:off x="457200" y="1981200"/>
            <a:ext cx="228600" cy="1752600"/>
          </a:xfrm>
          <a:prstGeom prst="leftBrace">
            <a:avLst>
              <a:gd name="adj1" fmla="val 8341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grpSp>
        <p:nvGrpSpPr>
          <p:cNvPr id="50206" name="Group 3"/>
          <p:cNvGrpSpPr>
            <a:grpSpLocks/>
          </p:cNvGrpSpPr>
          <p:nvPr/>
        </p:nvGrpSpPr>
        <p:grpSpPr bwMode="auto">
          <a:xfrm>
            <a:off x="2286000" y="1905000"/>
            <a:ext cx="312738" cy="369888"/>
            <a:chOff x="8602356" y="279400"/>
            <a:chExt cx="313044" cy="369332"/>
          </a:xfrm>
        </p:grpSpPr>
        <p:sp>
          <p:nvSpPr>
            <p:cNvPr id="50213" name="Oval 1"/>
            <p:cNvSpPr>
              <a:spLocks noChangeArrowheads="1"/>
            </p:cNvSpPr>
            <p:nvPr/>
          </p:nvSpPr>
          <p:spPr bwMode="auto">
            <a:xfrm>
              <a:off x="8610600" y="3048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  <a:p>
              <a:pPr algn="ctr"/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0214" name="TextBox 2"/>
            <p:cNvSpPr txBox="1">
              <a:spLocks noChangeArrowheads="1"/>
            </p:cNvSpPr>
            <p:nvPr/>
          </p:nvSpPr>
          <p:spPr bwMode="auto">
            <a:xfrm>
              <a:off x="8602356" y="2794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50207" name="Group 33"/>
          <p:cNvGrpSpPr>
            <a:grpSpLocks/>
          </p:cNvGrpSpPr>
          <p:nvPr/>
        </p:nvGrpSpPr>
        <p:grpSpPr bwMode="auto">
          <a:xfrm>
            <a:off x="4343400" y="3657600"/>
            <a:ext cx="312738" cy="369888"/>
            <a:chOff x="8602356" y="279400"/>
            <a:chExt cx="313044" cy="369332"/>
          </a:xfrm>
        </p:grpSpPr>
        <p:sp>
          <p:nvSpPr>
            <p:cNvPr id="50211" name="Oval 34"/>
            <p:cNvSpPr>
              <a:spLocks noChangeArrowheads="1"/>
            </p:cNvSpPr>
            <p:nvPr/>
          </p:nvSpPr>
          <p:spPr bwMode="auto">
            <a:xfrm>
              <a:off x="8610600" y="3048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  <a:p>
              <a:pPr algn="ctr"/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0212" name="TextBox 35"/>
            <p:cNvSpPr txBox="1">
              <a:spLocks noChangeArrowheads="1"/>
            </p:cNvSpPr>
            <p:nvPr/>
          </p:nvSpPr>
          <p:spPr bwMode="auto">
            <a:xfrm>
              <a:off x="8602356" y="2794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50208" name="Group 37"/>
          <p:cNvGrpSpPr>
            <a:grpSpLocks/>
          </p:cNvGrpSpPr>
          <p:nvPr/>
        </p:nvGrpSpPr>
        <p:grpSpPr bwMode="auto">
          <a:xfrm>
            <a:off x="6096000" y="1905000"/>
            <a:ext cx="312738" cy="369888"/>
            <a:chOff x="8602356" y="279400"/>
            <a:chExt cx="313044" cy="369332"/>
          </a:xfrm>
        </p:grpSpPr>
        <p:sp>
          <p:nvSpPr>
            <p:cNvPr id="50209" name="Oval 38"/>
            <p:cNvSpPr>
              <a:spLocks noChangeArrowheads="1"/>
            </p:cNvSpPr>
            <p:nvPr/>
          </p:nvSpPr>
          <p:spPr bwMode="auto">
            <a:xfrm>
              <a:off x="8610600" y="3048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  <a:p>
              <a:pPr algn="ctr"/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0210" name="TextBox 39"/>
            <p:cNvSpPr txBox="1">
              <a:spLocks noChangeArrowheads="1"/>
            </p:cNvSpPr>
            <p:nvPr/>
          </p:nvSpPr>
          <p:spPr bwMode="auto">
            <a:xfrm>
              <a:off x="8602356" y="2794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6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0"/>
          <p:cNvSpPr>
            <a:spLocks noChangeArrowheads="1"/>
          </p:cNvSpPr>
          <p:nvPr/>
        </p:nvSpPr>
        <p:spPr bwMode="auto">
          <a:xfrm>
            <a:off x="4800600" y="1981200"/>
            <a:ext cx="42672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1202" name="Rectangle 49"/>
          <p:cNvSpPr>
            <a:spLocks noChangeArrowheads="1"/>
          </p:cNvSpPr>
          <p:nvPr/>
        </p:nvSpPr>
        <p:spPr bwMode="auto">
          <a:xfrm>
            <a:off x="685800" y="1981200"/>
            <a:ext cx="39624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7630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assumptions: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Maximum IP packet size =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100 bytes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Size of the receiving buffer (MaxRcvBuf) = </a:t>
            </a:r>
            <a:r>
              <a:rPr lang="en-US">
                <a:solidFill>
                  <a:srgbClr val="FF6600"/>
                </a:solidFill>
                <a:latin typeface="Helvetica" charset="0"/>
                <a:ea typeface="ＭＳ Ｐゴシック" charset="0"/>
              </a:rPr>
              <a:t>300 bytes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Recall, ack indicates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next expected byte 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in-sequence, not the last received byte 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Use circular buffers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762000" y="2362200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1206" name="Line 11"/>
          <p:cNvSpPr>
            <a:spLocks noChangeShapeType="1"/>
          </p:cNvSpPr>
          <p:nvPr/>
        </p:nvSpPr>
        <p:spPr bwMode="auto">
          <a:xfrm>
            <a:off x="762000" y="19812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207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1208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51209" name="Freeform 14"/>
          <p:cNvSpPr>
            <a:spLocks/>
          </p:cNvSpPr>
          <p:nvPr/>
        </p:nvSpPr>
        <p:spPr bwMode="auto">
          <a:xfrm flipH="1">
            <a:off x="2209800" y="1752600"/>
            <a:ext cx="2286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210" name="Line 17"/>
          <p:cNvSpPr>
            <a:spLocks noChangeShapeType="1"/>
          </p:cNvSpPr>
          <p:nvPr/>
        </p:nvSpPr>
        <p:spPr bwMode="auto">
          <a:xfrm>
            <a:off x="47244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211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1213" name="Freeform 14"/>
          <p:cNvSpPr>
            <a:spLocks/>
          </p:cNvSpPr>
          <p:nvPr/>
        </p:nvSpPr>
        <p:spPr bwMode="auto">
          <a:xfrm flipH="1">
            <a:off x="6477000" y="1752600"/>
            <a:ext cx="1524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214" name="Rectangle 5"/>
          <p:cNvSpPr>
            <a:spLocks noChangeArrowheads="1"/>
          </p:cNvSpPr>
          <p:nvPr/>
        </p:nvSpPr>
        <p:spPr bwMode="auto">
          <a:xfrm>
            <a:off x="4953000" y="2362200"/>
            <a:ext cx="3886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95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48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217" name="Line 11"/>
          <p:cNvSpPr>
            <a:spLocks noChangeShapeType="1"/>
          </p:cNvSpPr>
          <p:nvPr/>
        </p:nvSpPr>
        <p:spPr bwMode="auto">
          <a:xfrm>
            <a:off x="762000" y="2971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218" name="TextBox 28"/>
          <p:cNvSpPr txBox="1">
            <a:spLocks noChangeArrowheads="1"/>
          </p:cNvSpPr>
          <p:nvPr/>
        </p:nvSpPr>
        <p:spPr bwMode="auto">
          <a:xfrm>
            <a:off x="6858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51219" name="TextBox 29"/>
          <p:cNvSpPr txBox="1">
            <a:spLocks noChangeArrowheads="1"/>
          </p:cNvSpPr>
          <p:nvPr/>
        </p:nvSpPr>
        <p:spPr bwMode="auto">
          <a:xfrm>
            <a:off x="75946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51220" name="TextBox 30"/>
          <p:cNvSpPr txBox="1">
            <a:spLocks noChangeArrowheads="1"/>
          </p:cNvSpPr>
          <p:nvPr/>
        </p:nvSpPr>
        <p:spPr bwMode="auto">
          <a:xfrm>
            <a:off x="6858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51221" name="TextBox 31"/>
          <p:cNvSpPr txBox="1">
            <a:spLocks noChangeArrowheads="1"/>
          </p:cNvSpPr>
          <p:nvPr/>
        </p:nvSpPr>
        <p:spPr bwMode="auto">
          <a:xfrm>
            <a:off x="78486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51222" name="Freeform 40"/>
          <p:cNvSpPr>
            <a:spLocks noChangeArrowheads="1"/>
          </p:cNvSpPr>
          <p:nvPr/>
        </p:nvSpPr>
        <p:spPr bwMode="auto">
          <a:xfrm>
            <a:off x="1752600" y="2667000"/>
            <a:ext cx="5257800" cy="1001713"/>
          </a:xfrm>
          <a:custGeom>
            <a:avLst/>
            <a:gdLst>
              <a:gd name="T0" fmla="*/ 0 w 5689600"/>
              <a:gd name="T1" fmla="*/ 6188206 h 857956"/>
              <a:gd name="T2" fmla="*/ 20524 w 5689600"/>
              <a:gd name="T3" fmla="*/ 61882350 h 857956"/>
              <a:gd name="T4" fmla="*/ 108483 w 5689600"/>
              <a:gd name="T5" fmla="*/ 94886465 h 857956"/>
              <a:gd name="T6" fmla="*/ 423676 w 5689600"/>
              <a:gd name="T7" fmla="*/ 88698181 h 857956"/>
              <a:gd name="T8" fmla="*/ 492578 w 5689600"/>
              <a:gd name="T9" fmla="*/ 0 h 8579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9600"/>
              <a:gd name="T16" fmla="*/ 0 h 857956"/>
              <a:gd name="T17" fmla="*/ 5689600 w 5689600"/>
              <a:gd name="T18" fmla="*/ 857956 h 8579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9600" h="857956">
                <a:moveTo>
                  <a:pt x="0" y="50800"/>
                </a:moveTo>
                <a:cubicBezTo>
                  <a:pt x="14111" y="218722"/>
                  <a:pt x="28223" y="386644"/>
                  <a:pt x="237067" y="508000"/>
                </a:cubicBezTo>
                <a:cubicBezTo>
                  <a:pt x="445911" y="629356"/>
                  <a:pt x="476956" y="742245"/>
                  <a:pt x="1253067" y="778934"/>
                </a:cubicBezTo>
                <a:cubicBezTo>
                  <a:pt x="2029178" y="815623"/>
                  <a:pt x="4154312" y="857956"/>
                  <a:pt x="4893734" y="728134"/>
                </a:cubicBezTo>
                <a:cubicBezTo>
                  <a:pt x="5633156" y="598312"/>
                  <a:pt x="5689600" y="0"/>
                  <a:pt x="568960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4191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048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cxnSp>
        <p:nvCxnSpPr>
          <p:cNvPr id="51226" name="Straight Arrow Connector 45"/>
          <p:cNvCxnSpPr>
            <a:cxnSpLocks noChangeShapeType="1"/>
          </p:cNvCxnSpPr>
          <p:nvPr/>
        </p:nvCxnSpPr>
        <p:spPr bwMode="auto">
          <a:xfrm rot="10800000" flipH="1">
            <a:off x="4953000" y="2590800"/>
            <a:ext cx="3886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7" name="TextBox 46"/>
          <p:cNvSpPr txBox="1">
            <a:spLocks noChangeArrowheads="1"/>
          </p:cNvSpPr>
          <p:nvPr/>
        </p:nvSpPr>
        <p:spPr bwMode="auto">
          <a:xfrm>
            <a:off x="5402263" y="2286000"/>
            <a:ext cx="1074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300 bytes</a:t>
            </a:r>
          </a:p>
        </p:txBody>
      </p:sp>
      <p:sp>
        <p:nvSpPr>
          <p:cNvPr id="51228" name="Line 11"/>
          <p:cNvSpPr>
            <a:spLocks noChangeShapeType="1"/>
          </p:cNvSpPr>
          <p:nvPr/>
        </p:nvSpPr>
        <p:spPr bwMode="auto">
          <a:xfrm>
            <a:off x="4953000" y="19812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229" name="Line 11"/>
          <p:cNvSpPr>
            <a:spLocks noChangeShapeType="1"/>
          </p:cNvSpPr>
          <p:nvPr/>
        </p:nvSpPr>
        <p:spPr bwMode="auto">
          <a:xfrm>
            <a:off x="4953000" y="29718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230" name="TextBox 51"/>
          <p:cNvSpPr txBox="1">
            <a:spLocks noChangeArrowheads="1"/>
          </p:cNvSpPr>
          <p:nvPr/>
        </p:nvSpPr>
        <p:spPr bwMode="auto">
          <a:xfrm>
            <a:off x="0" y="26479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OS</a:t>
            </a:r>
          </a:p>
        </p:txBody>
      </p:sp>
      <p:sp>
        <p:nvSpPr>
          <p:cNvPr id="51231" name="Left Brace 52"/>
          <p:cNvSpPr>
            <a:spLocks/>
          </p:cNvSpPr>
          <p:nvPr/>
        </p:nvSpPr>
        <p:spPr bwMode="auto">
          <a:xfrm>
            <a:off x="457200" y="1981200"/>
            <a:ext cx="228600" cy="1752600"/>
          </a:xfrm>
          <a:prstGeom prst="leftBrace">
            <a:avLst>
              <a:gd name="adj1" fmla="val 8341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Connecting API to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5400" y="6705600"/>
            <a:ext cx="533400" cy="304800"/>
          </a:xfrm>
        </p:spPr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52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6379" y="4863052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8923" y="5599971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8923" y="1371600"/>
            <a:ext cx="3098249" cy="2214072"/>
            <a:chOff x="738923" y="1855045"/>
            <a:chExt cx="3098249" cy="2214072"/>
          </a:xfrm>
        </p:grpSpPr>
        <p:sp>
          <p:nvSpPr>
            <p:cNvPr id="9" name="TextBox 8"/>
            <p:cNvSpPr txBox="1"/>
            <p:nvPr/>
          </p:nvSpPr>
          <p:spPr>
            <a:xfrm>
              <a:off x="738923" y="1855045"/>
              <a:ext cx="207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Client Socket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923" y="2644543"/>
              <a:ext cx="309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it to server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1470685" y="52404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915997" y="1141845"/>
            <a:ext cx="3193039" cy="1920774"/>
            <a:chOff x="5611197" y="1141845"/>
            <a:chExt cx="3193039" cy="1920774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Server Socket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8156" y="15111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1197" y="1905000"/>
              <a:ext cx="319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Bind it to an Address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22896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589362"/>
              <a:ext cx="2186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 for Connection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665756" y="2449843"/>
              <a:ext cx="492595" cy="612776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62254" y="5613233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24830" y="54127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5579" y="64124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188418" y="6003906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867400" y="2954752"/>
            <a:ext cx="2722022" cy="1834180"/>
            <a:chOff x="5562600" y="2954752"/>
            <a:chExt cx="2722022" cy="183418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547748" y="2954752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31695" y="3315154"/>
              <a:ext cx="1925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 connection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172200" y="3684486"/>
              <a:ext cx="375549" cy="7351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62600" y="44196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request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31506" y="3699785"/>
              <a:ext cx="195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Connection Socket</a:t>
              </a:r>
              <a:endParaRPr lang="en-US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46497" y="4434559"/>
            <a:ext cx="4108701" cy="369332"/>
            <a:chOff x="1246497" y="4040859"/>
            <a:chExt cx="4108701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447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 request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795432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95432" y="4891049"/>
            <a:ext cx="4377824" cy="369332"/>
            <a:chOff x="2795432" y="4497349"/>
            <a:chExt cx="43778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58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response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2795432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7419607" y="4572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798432" y="45566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251256" y="2264050"/>
            <a:ext cx="1838714" cy="4060550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8"/>
          <p:cNvGrpSpPr>
            <a:grpSpLocks/>
          </p:cNvGrpSpPr>
          <p:nvPr/>
        </p:nvGrpSpPr>
        <p:grpSpPr bwMode="auto">
          <a:xfrm rot="21323274">
            <a:off x="2057400" y="2459564"/>
            <a:ext cx="3886200" cy="738187"/>
            <a:chOff x="1248" y="2175"/>
            <a:chExt cx="3072" cy="465"/>
          </a:xfrm>
        </p:grpSpPr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Helvetica" charset="0"/>
                  <a:cs typeface="Helvetica" charset="0"/>
                </a:rPr>
                <a:t>SYN,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SeqNum</a:t>
              </a:r>
              <a:r>
                <a:rPr lang="en-US" sz="1800" dirty="0">
                  <a:latin typeface="Helvetica" charset="0"/>
                  <a:cs typeface="Helvetica" charset="0"/>
                </a:rPr>
                <a:t> = x</a:t>
              </a:r>
            </a:p>
          </p:txBody>
        </p:sp>
      </p:grpSp>
      <p:grpSp>
        <p:nvGrpSpPr>
          <p:cNvPr id="48" name="Group 11"/>
          <p:cNvGrpSpPr>
            <a:grpSpLocks/>
          </p:cNvGrpSpPr>
          <p:nvPr/>
        </p:nvGrpSpPr>
        <p:grpSpPr bwMode="auto">
          <a:xfrm rot="389584">
            <a:off x="1828800" y="3276600"/>
            <a:ext cx="4114800" cy="708025"/>
            <a:chOff x="1226" y="2722"/>
            <a:chExt cx="3094" cy="398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 rot="-375610">
              <a:off x="1226" y="2722"/>
              <a:ext cx="30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Helvetica" charset="0"/>
                  <a:cs typeface="Helvetica" charset="0"/>
                </a:rPr>
                <a:t>SYN and ACK,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SeqNum</a:t>
              </a:r>
              <a:r>
                <a:rPr lang="en-US" sz="1800" dirty="0">
                  <a:latin typeface="Helvetica" charset="0"/>
                  <a:cs typeface="Helvetica" charset="0"/>
                </a:rPr>
                <a:t> = y and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Ack</a:t>
              </a:r>
              <a:r>
                <a:rPr lang="en-US" sz="1800" dirty="0">
                  <a:latin typeface="Helvetica" charset="0"/>
                  <a:cs typeface="Helvetica" charset="0"/>
                </a:rPr>
                <a:t> = x + 1</a:t>
              </a:r>
            </a:p>
          </p:txBody>
        </p:sp>
      </p:grpSp>
      <p:grpSp>
        <p:nvGrpSpPr>
          <p:cNvPr id="51" name="Group 14"/>
          <p:cNvGrpSpPr>
            <a:grpSpLocks/>
          </p:cNvGrpSpPr>
          <p:nvPr/>
        </p:nvGrpSpPr>
        <p:grpSpPr bwMode="auto">
          <a:xfrm rot="21408913">
            <a:off x="1816042" y="3706964"/>
            <a:ext cx="4644082" cy="736600"/>
            <a:chOff x="1248" y="3232"/>
            <a:chExt cx="3072" cy="464"/>
          </a:xfrm>
        </p:grpSpPr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Helvetica" charset="0"/>
                  <a:cs typeface="Helvetica" charset="0"/>
                </a:rPr>
                <a:t>ACK,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Ack</a:t>
              </a:r>
              <a:r>
                <a:rPr lang="en-US" sz="1800" dirty="0">
                  <a:latin typeface="Helvetica" charset="0"/>
                  <a:cs typeface="Helvetica" charset="0"/>
                </a:rPr>
                <a:t> = y + 1</a:t>
              </a:r>
            </a:p>
          </p:txBody>
        </p:sp>
      </p:grpSp>
      <p:sp>
        <p:nvSpPr>
          <p:cNvPr id="54" name="TextBox 22"/>
          <p:cNvSpPr txBox="1">
            <a:spLocks noChangeArrowheads="1"/>
          </p:cNvSpPr>
          <p:nvPr/>
        </p:nvSpPr>
        <p:spPr bwMode="auto">
          <a:xfrm rot="16200000">
            <a:off x="-2381" y="26646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55" name="Straight Arrow Connector 23"/>
          <p:cNvCxnSpPr>
            <a:cxnSpLocks noChangeShapeType="1"/>
          </p:cNvCxnSpPr>
          <p:nvPr/>
        </p:nvCxnSpPr>
        <p:spPr bwMode="auto">
          <a:xfrm>
            <a:off x="533400" y="24384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707096"/>
            <a:ext cx="4341977" cy="215090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4" name="Rectangle 13"/>
          <p:cNvSpPr/>
          <p:nvPr/>
        </p:nvSpPr>
        <p:spPr bwMode="auto">
          <a:xfrm>
            <a:off x="228600" y="4343400"/>
            <a:ext cx="8534400" cy="1066800"/>
          </a:xfrm>
          <a:prstGeom prst="rect">
            <a:avLst/>
          </a:prstGeom>
          <a:solidFill>
            <a:schemeClr val="accent1">
              <a:alpha val="9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Circular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9296400" cy="2895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Assume</a:t>
            </a:r>
          </a:p>
          <a:p>
            <a:pPr lvl="1">
              <a:defRPr/>
            </a:pP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A buffer of size N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 stream of bytes, where bytes have increasing sequence numbers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Think of stream as an unbounded array of bytes and of sequence number as indexes in this array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Buffer stores at most N consecutive bytes from the stream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yte k stored at position (k mod N) + 1 in the buffer</a:t>
            </a:r>
          </a:p>
          <a:p>
            <a:pPr marL="457200" lvl="1" indent="0">
              <a:buFontTx/>
              <a:buNone/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286000" y="4476750"/>
            <a:ext cx="381000" cy="381000"/>
          </a:xfrm>
          <a:prstGeom prst="rect">
            <a:avLst/>
          </a:prstGeom>
          <a:solidFill>
            <a:srgbClr val="D9D9D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447675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447675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29000" y="447675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447675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O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447675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447675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L</a:t>
            </a:r>
          </a:p>
        </p:txBody>
      </p:sp>
      <p:cxnSp>
        <p:nvCxnSpPr>
          <p:cNvPr id="52234" name="Straight Connector 12"/>
          <p:cNvCxnSpPr>
            <a:cxnSpLocks noChangeShapeType="1"/>
          </p:cNvCxnSpPr>
          <p:nvPr/>
        </p:nvCxnSpPr>
        <p:spPr bwMode="auto">
          <a:xfrm>
            <a:off x="990600" y="4476750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Straight Connector 13"/>
          <p:cNvCxnSpPr>
            <a:cxnSpLocks noChangeShapeType="1"/>
          </p:cNvCxnSpPr>
          <p:nvPr/>
        </p:nvCxnSpPr>
        <p:spPr bwMode="auto">
          <a:xfrm>
            <a:off x="990600" y="4857750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4191000" y="447675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 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447675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W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447675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O</a:t>
            </a:r>
          </a:p>
        </p:txBody>
      </p:sp>
      <p:sp>
        <p:nvSpPr>
          <p:cNvPr id="52239" name="TextBox 17"/>
          <p:cNvSpPr txBox="1">
            <a:spLocks noChangeArrowheads="1"/>
          </p:cNvSpPr>
          <p:nvPr/>
        </p:nvSpPr>
        <p:spPr bwMode="auto">
          <a:xfrm>
            <a:off x="2286000" y="417195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27</a:t>
            </a:r>
          </a:p>
        </p:txBody>
      </p:sp>
      <p:sp>
        <p:nvSpPr>
          <p:cNvPr id="52240" name="TextBox 18"/>
          <p:cNvSpPr txBox="1">
            <a:spLocks noChangeArrowheads="1"/>
          </p:cNvSpPr>
          <p:nvPr/>
        </p:nvSpPr>
        <p:spPr bwMode="auto">
          <a:xfrm>
            <a:off x="2635250" y="417195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28</a:t>
            </a:r>
          </a:p>
        </p:txBody>
      </p:sp>
      <p:sp>
        <p:nvSpPr>
          <p:cNvPr id="52241" name="TextBox 19"/>
          <p:cNvSpPr txBox="1">
            <a:spLocks noChangeArrowheads="1"/>
          </p:cNvSpPr>
          <p:nvPr/>
        </p:nvSpPr>
        <p:spPr bwMode="auto">
          <a:xfrm>
            <a:off x="3048000" y="417195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29</a:t>
            </a:r>
          </a:p>
        </p:txBody>
      </p:sp>
      <p:sp>
        <p:nvSpPr>
          <p:cNvPr id="52242" name="TextBox 20"/>
          <p:cNvSpPr txBox="1">
            <a:spLocks noChangeArrowheads="1"/>
          </p:cNvSpPr>
          <p:nvPr/>
        </p:nvSpPr>
        <p:spPr bwMode="auto">
          <a:xfrm>
            <a:off x="3429000" y="417195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30</a:t>
            </a:r>
          </a:p>
        </p:txBody>
      </p:sp>
      <p:sp>
        <p:nvSpPr>
          <p:cNvPr id="52243" name="TextBox 21"/>
          <p:cNvSpPr txBox="1">
            <a:spLocks noChangeArrowheads="1"/>
          </p:cNvSpPr>
          <p:nvPr/>
        </p:nvSpPr>
        <p:spPr bwMode="auto">
          <a:xfrm>
            <a:off x="3778250" y="41719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31</a:t>
            </a:r>
          </a:p>
        </p:txBody>
      </p:sp>
      <p:sp>
        <p:nvSpPr>
          <p:cNvPr id="52244" name="TextBox 22"/>
          <p:cNvSpPr txBox="1">
            <a:spLocks noChangeArrowheads="1"/>
          </p:cNvSpPr>
          <p:nvPr/>
        </p:nvSpPr>
        <p:spPr bwMode="auto">
          <a:xfrm>
            <a:off x="4191000" y="417195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2245" name="TextBox 23"/>
          <p:cNvSpPr txBox="1">
            <a:spLocks noChangeArrowheads="1"/>
          </p:cNvSpPr>
          <p:nvPr/>
        </p:nvSpPr>
        <p:spPr bwMode="auto">
          <a:xfrm>
            <a:off x="4572000" y="41719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33</a:t>
            </a:r>
          </a:p>
        </p:txBody>
      </p:sp>
      <p:sp>
        <p:nvSpPr>
          <p:cNvPr id="52246" name="TextBox 24"/>
          <p:cNvSpPr txBox="1">
            <a:spLocks noChangeArrowheads="1"/>
          </p:cNvSpPr>
          <p:nvPr/>
        </p:nvSpPr>
        <p:spPr bwMode="auto">
          <a:xfrm>
            <a:off x="4921250" y="41719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34</a:t>
            </a:r>
          </a:p>
        </p:txBody>
      </p:sp>
      <p:sp>
        <p:nvSpPr>
          <p:cNvPr id="52247" name="TextBox 25"/>
          <p:cNvSpPr txBox="1">
            <a:spLocks noChangeArrowheads="1"/>
          </p:cNvSpPr>
          <p:nvPr/>
        </p:nvSpPr>
        <p:spPr bwMode="auto">
          <a:xfrm>
            <a:off x="5334000" y="417195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35</a:t>
            </a:r>
          </a:p>
        </p:txBody>
      </p:sp>
      <p:sp>
        <p:nvSpPr>
          <p:cNvPr id="52248" name="TextBox 26"/>
          <p:cNvSpPr txBox="1">
            <a:spLocks noChangeArrowheads="1"/>
          </p:cNvSpPr>
          <p:nvPr/>
        </p:nvSpPr>
        <p:spPr bwMode="auto">
          <a:xfrm>
            <a:off x="5715000" y="417195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36</a:t>
            </a:r>
          </a:p>
        </p:txBody>
      </p:sp>
      <p:sp>
        <p:nvSpPr>
          <p:cNvPr id="52249" name="TextBox 29"/>
          <p:cNvSpPr txBox="1">
            <a:spLocks noChangeArrowheads="1"/>
          </p:cNvSpPr>
          <p:nvPr/>
        </p:nvSpPr>
        <p:spPr bwMode="auto">
          <a:xfrm>
            <a:off x="457200" y="3943350"/>
            <a:ext cx="1443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sequence  #</a:t>
            </a:r>
          </a:p>
        </p:txBody>
      </p:sp>
      <p:cxnSp>
        <p:nvCxnSpPr>
          <p:cNvPr id="52250" name="Straight Arrow Connector 31"/>
          <p:cNvCxnSpPr>
            <a:cxnSpLocks noChangeShapeType="1"/>
            <a:endCxn id="52239" idx="1"/>
          </p:cNvCxnSpPr>
          <p:nvPr/>
        </p:nvCxnSpPr>
        <p:spPr bwMode="auto">
          <a:xfrm>
            <a:off x="1905000" y="4171950"/>
            <a:ext cx="381000" cy="169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1" name="TextBox 64"/>
          <p:cNvSpPr txBox="1">
            <a:spLocks noChangeArrowheads="1"/>
          </p:cNvSpPr>
          <p:nvPr/>
        </p:nvSpPr>
        <p:spPr bwMode="auto">
          <a:xfrm>
            <a:off x="2409825" y="59674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52252" name="TextBox 101"/>
          <p:cNvSpPr txBox="1">
            <a:spLocks noChangeArrowheads="1"/>
          </p:cNvSpPr>
          <p:nvPr/>
        </p:nvSpPr>
        <p:spPr bwMode="auto">
          <a:xfrm>
            <a:off x="2790825" y="596741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52253" name="TextBox 102"/>
          <p:cNvSpPr txBox="1">
            <a:spLocks noChangeArrowheads="1"/>
          </p:cNvSpPr>
          <p:nvPr/>
        </p:nvSpPr>
        <p:spPr bwMode="auto">
          <a:xfrm>
            <a:off x="3171825" y="59674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52254" name="TextBox 103"/>
          <p:cNvSpPr txBox="1">
            <a:spLocks noChangeArrowheads="1"/>
          </p:cNvSpPr>
          <p:nvPr/>
        </p:nvSpPr>
        <p:spPr bwMode="auto">
          <a:xfrm>
            <a:off x="3554413" y="59674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52255" name="TextBox 104"/>
          <p:cNvSpPr txBox="1">
            <a:spLocks noChangeArrowheads="1"/>
          </p:cNvSpPr>
          <p:nvPr/>
        </p:nvSpPr>
        <p:spPr bwMode="auto">
          <a:xfrm>
            <a:off x="3935413" y="5967413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52256" name="TextBox 105"/>
          <p:cNvSpPr txBox="1">
            <a:spLocks noChangeArrowheads="1"/>
          </p:cNvSpPr>
          <p:nvPr/>
        </p:nvSpPr>
        <p:spPr bwMode="auto">
          <a:xfrm>
            <a:off x="4314825" y="596741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52257" name="TextBox 106"/>
          <p:cNvSpPr txBox="1">
            <a:spLocks noChangeArrowheads="1"/>
          </p:cNvSpPr>
          <p:nvPr/>
        </p:nvSpPr>
        <p:spPr bwMode="auto">
          <a:xfrm>
            <a:off x="4613275" y="596741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7</a:t>
            </a:r>
          </a:p>
        </p:txBody>
      </p:sp>
      <p:sp>
        <p:nvSpPr>
          <p:cNvPr id="52258" name="TextBox 107"/>
          <p:cNvSpPr txBox="1">
            <a:spLocks noChangeArrowheads="1"/>
          </p:cNvSpPr>
          <p:nvPr/>
        </p:nvSpPr>
        <p:spPr bwMode="auto">
          <a:xfrm>
            <a:off x="4994275" y="596741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2259" name="TextBox 108"/>
          <p:cNvSpPr txBox="1">
            <a:spLocks noChangeArrowheads="1"/>
          </p:cNvSpPr>
          <p:nvPr/>
        </p:nvSpPr>
        <p:spPr bwMode="auto">
          <a:xfrm>
            <a:off x="5457825" y="596741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9</a:t>
            </a:r>
          </a:p>
        </p:txBody>
      </p:sp>
      <p:sp>
        <p:nvSpPr>
          <p:cNvPr id="52260" name="TextBox 109"/>
          <p:cNvSpPr txBox="1">
            <a:spLocks noChangeArrowheads="1"/>
          </p:cNvSpPr>
          <p:nvPr/>
        </p:nvSpPr>
        <p:spPr bwMode="auto">
          <a:xfrm>
            <a:off x="5756275" y="5967413"/>
            <a:ext cx="415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10</a:t>
            </a:r>
          </a:p>
        </p:txBody>
      </p:sp>
      <p:sp>
        <p:nvSpPr>
          <p:cNvPr id="52261" name="TextBox 112"/>
          <p:cNvSpPr txBox="1">
            <a:spLocks noChangeArrowheads="1"/>
          </p:cNvSpPr>
          <p:nvPr/>
        </p:nvSpPr>
        <p:spPr bwMode="auto">
          <a:xfrm>
            <a:off x="533400" y="5467350"/>
            <a:ext cx="179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Circular buffer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(N = 10)</a:t>
            </a:r>
          </a:p>
        </p:txBody>
      </p:sp>
      <p:sp>
        <p:nvSpPr>
          <p:cNvPr id="52262" name="Right Brace 121"/>
          <p:cNvSpPr>
            <a:spLocks/>
          </p:cNvSpPr>
          <p:nvPr/>
        </p:nvSpPr>
        <p:spPr bwMode="auto">
          <a:xfrm rot="-5400000">
            <a:off x="4114800" y="2571750"/>
            <a:ext cx="228600" cy="2971800"/>
          </a:xfrm>
          <a:prstGeom prst="rightBrace">
            <a:avLst>
              <a:gd name="adj1" fmla="val 8306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52263" name="TextBox 122"/>
          <p:cNvSpPr txBox="1">
            <a:spLocks noChangeArrowheads="1"/>
          </p:cNvSpPr>
          <p:nvPr/>
        </p:nvSpPr>
        <p:spPr bwMode="auto">
          <a:xfrm>
            <a:off x="3505200" y="3562350"/>
            <a:ext cx="169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buffered data</a:t>
            </a:r>
          </a:p>
        </p:txBody>
      </p:sp>
      <p:grpSp>
        <p:nvGrpSpPr>
          <p:cNvPr id="52264" name="Group 134"/>
          <p:cNvGrpSpPr>
            <a:grpSpLocks/>
          </p:cNvGrpSpPr>
          <p:nvPr/>
        </p:nvGrpSpPr>
        <p:grpSpPr bwMode="auto">
          <a:xfrm>
            <a:off x="2362200" y="5619750"/>
            <a:ext cx="3810000" cy="381000"/>
            <a:chOff x="2362200" y="6172200"/>
            <a:chExt cx="3810000" cy="381000"/>
          </a:xfrm>
        </p:grpSpPr>
        <p:sp>
          <p:nvSpPr>
            <p:cNvPr id="52287" name="Rectangle 123"/>
            <p:cNvSpPr>
              <a:spLocks noChangeArrowheads="1"/>
            </p:cNvSpPr>
            <p:nvPr/>
          </p:nvSpPr>
          <p:spPr bwMode="auto">
            <a:xfrm>
              <a:off x="4267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88" name="Rectangle 124"/>
            <p:cNvSpPr>
              <a:spLocks noChangeArrowheads="1"/>
            </p:cNvSpPr>
            <p:nvPr/>
          </p:nvSpPr>
          <p:spPr bwMode="auto">
            <a:xfrm>
              <a:off x="3886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89" name="Rectangle 125"/>
            <p:cNvSpPr>
              <a:spLocks noChangeArrowheads="1"/>
            </p:cNvSpPr>
            <p:nvPr/>
          </p:nvSpPr>
          <p:spPr bwMode="auto">
            <a:xfrm>
              <a:off x="3505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90" name="Rectangle 126"/>
            <p:cNvSpPr>
              <a:spLocks noChangeArrowheads="1"/>
            </p:cNvSpPr>
            <p:nvPr/>
          </p:nvSpPr>
          <p:spPr bwMode="auto">
            <a:xfrm>
              <a:off x="3124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91" name="Rectangle 127"/>
            <p:cNvSpPr>
              <a:spLocks noChangeArrowheads="1"/>
            </p:cNvSpPr>
            <p:nvPr/>
          </p:nvSpPr>
          <p:spPr bwMode="auto">
            <a:xfrm>
              <a:off x="2743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92" name="Rectangle 128"/>
            <p:cNvSpPr>
              <a:spLocks noChangeArrowheads="1"/>
            </p:cNvSpPr>
            <p:nvPr/>
          </p:nvSpPr>
          <p:spPr bwMode="auto">
            <a:xfrm>
              <a:off x="2362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93" name="Rectangle 129"/>
            <p:cNvSpPr>
              <a:spLocks noChangeArrowheads="1"/>
            </p:cNvSpPr>
            <p:nvPr/>
          </p:nvSpPr>
          <p:spPr bwMode="auto">
            <a:xfrm>
              <a:off x="5791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94" name="Rectangle 130"/>
            <p:cNvSpPr>
              <a:spLocks noChangeArrowheads="1"/>
            </p:cNvSpPr>
            <p:nvPr/>
          </p:nvSpPr>
          <p:spPr bwMode="auto">
            <a:xfrm>
              <a:off x="5410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95" name="Rectangle 132"/>
            <p:cNvSpPr>
              <a:spLocks noChangeArrowheads="1"/>
            </p:cNvSpPr>
            <p:nvPr/>
          </p:nvSpPr>
          <p:spPr bwMode="auto">
            <a:xfrm>
              <a:off x="5029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96" name="Rectangle 133"/>
            <p:cNvSpPr>
              <a:spLocks noChangeArrowheads="1"/>
            </p:cNvSpPr>
            <p:nvPr/>
          </p:nvSpPr>
          <p:spPr bwMode="auto">
            <a:xfrm>
              <a:off x="4648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</p:grpSp>
      <p:cxnSp>
        <p:nvCxnSpPr>
          <p:cNvPr id="138" name="Straight Arrow Connector 137"/>
          <p:cNvCxnSpPr>
            <a:cxnSpLocks noChangeShapeType="1"/>
          </p:cNvCxnSpPr>
          <p:nvPr/>
        </p:nvCxnSpPr>
        <p:spPr bwMode="auto">
          <a:xfrm>
            <a:off x="2857500" y="4857750"/>
            <a:ext cx="270827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1371600" y="4945063"/>
            <a:ext cx="221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(28 mod 10) + 1 = 9 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410200" y="561975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E</a:t>
            </a:r>
          </a:p>
        </p:txBody>
      </p:sp>
      <p:grpSp>
        <p:nvGrpSpPr>
          <p:cNvPr id="142" name="Group 141"/>
          <p:cNvGrpSpPr>
            <a:grpSpLocks/>
          </p:cNvGrpSpPr>
          <p:nvPr/>
        </p:nvGrpSpPr>
        <p:grpSpPr bwMode="auto">
          <a:xfrm>
            <a:off x="2362200" y="5619750"/>
            <a:ext cx="3810000" cy="381000"/>
            <a:chOff x="2327702" y="5410200"/>
            <a:chExt cx="3810000" cy="381000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5756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L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708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O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4232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R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3089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  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3470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W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3851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O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5375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E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2327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L</a:t>
              </a:r>
            </a:p>
          </p:txBody>
        </p:sp>
        <p:sp>
          <p:nvSpPr>
            <p:cNvPr id="52285" name="Rectangle 150"/>
            <p:cNvSpPr>
              <a:spLocks noChangeArrowheads="1"/>
            </p:cNvSpPr>
            <p:nvPr/>
          </p:nvSpPr>
          <p:spPr bwMode="auto">
            <a:xfrm>
              <a:off x="4613702" y="5410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52286" name="Rectangle 151"/>
            <p:cNvSpPr>
              <a:spLocks noChangeArrowheads="1"/>
            </p:cNvSpPr>
            <p:nvPr/>
          </p:nvSpPr>
          <p:spPr bwMode="auto">
            <a:xfrm>
              <a:off x="4994702" y="5410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64" name="Group 163"/>
          <p:cNvGrpSpPr>
            <a:grpSpLocks/>
          </p:cNvGrpSpPr>
          <p:nvPr/>
        </p:nvGrpSpPr>
        <p:grpSpPr bwMode="auto">
          <a:xfrm>
            <a:off x="4422775" y="4857750"/>
            <a:ext cx="2970213" cy="762000"/>
            <a:chOff x="4423202" y="4648200"/>
            <a:chExt cx="2970512" cy="762000"/>
          </a:xfrm>
        </p:grpSpPr>
        <p:cxnSp>
          <p:nvCxnSpPr>
            <p:cNvPr id="52275" name="Straight Arrow Connector 164"/>
            <p:cNvCxnSpPr>
              <a:cxnSpLocks noChangeShapeType="1"/>
            </p:cNvCxnSpPr>
            <p:nvPr/>
          </p:nvCxnSpPr>
          <p:spPr bwMode="auto">
            <a:xfrm flipH="1">
              <a:off x="4423202" y="4648200"/>
              <a:ext cx="1101298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76" name="TextBox 165"/>
            <p:cNvSpPr txBox="1">
              <a:spLocks noChangeArrowheads="1"/>
            </p:cNvSpPr>
            <p:nvPr/>
          </p:nvSpPr>
          <p:spPr bwMode="auto">
            <a:xfrm>
              <a:off x="5181600" y="4724400"/>
              <a:ext cx="22121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(35 mod 10) + 1 = 6 </a:t>
              </a:r>
            </a:p>
          </p:txBody>
        </p:sp>
      </p:grpSp>
      <p:grpSp>
        <p:nvGrpSpPr>
          <p:cNvPr id="176" name="Group 175"/>
          <p:cNvGrpSpPr>
            <a:grpSpLocks/>
          </p:cNvGrpSpPr>
          <p:nvPr/>
        </p:nvGrpSpPr>
        <p:grpSpPr bwMode="auto">
          <a:xfrm>
            <a:off x="4192588" y="6229350"/>
            <a:ext cx="1825625" cy="476250"/>
            <a:chOff x="4193325" y="6019800"/>
            <a:chExt cx="1824150" cy="476310"/>
          </a:xfrm>
        </p:grpSpPr>
        <p:cxnSp>
          <p:nvCxnSpPr>
            <p:cNvPr id="52271" name="Straight Arrow Connector 167"/>
            <p:cNvCxnSpPr>
              <a:cxnSpLocks noChangeShapeType="1"/>
            </p:cNvCxnSpPr>
            <p:nvPr/>
          </p:nvCxnSpPr>
          <p:spPr bwMode="auto">
            <a:xfrm flipV="1">
              <a:off x="5638799" y="6019800"/>
              <a:ext cx="1" cy="228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2" name="Straight Arrow Connector 172"/>
            <p:cNvCxnSpPr>
              <a:cxnSpLocks noChangeShapeType="1"/>
            </p:cNvCxnSpPr>
            <p:nvPr/>
          </p:nvCxnSpPr>
          <p:spPr bwMode="auto">
            <a:xfrm flipV="1">
              <a:off x="4495799" y="6019800"/>
              <a:ext cx="1" cy="228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73" name="TextBox 173"/>
            <p:cNvSpPr txBox="1">
              <a:spLocks noChangeArrowheads="1"/>
            </p:cNvSpPr>
            <p:nvPr/>
          </p:nvSpPr>
          <p:spPr bwMode="auto">
            <a:xfrm>
              <a:off x="5334000" y="6096000"/>
              <a:ext cx="6834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start</a:t>
              </a:r>
            </a:p>
          </p:txBody>
        </p:sp>
        <p:sp>
          <p:nvSpPr>
            <p:cNvPr id="52274" name="TextBox 174"/>
            <p:cNvSpPr txBox="1">
              <a:spLocks noChangeArrowheads="1"/>
            </p:cNvSpPr>
            <p:nvPr/>
          </p:nvSpPr>
          <p:spPr bwMode="auto">
            <a:xfrm>
              <a:off x="4193325" y="6096000"/>
              <a:ext cx="6125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8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7630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latin typeface="Helvetica" charset="0"/>
                <a:ea typeface="ＭＳ Ｐゴシック" charset="0"/>
                <a:cs typeface="ＭＳ Ｐゴシック" charset="0"/>
              </a:rPr>
              <a:t>LastByteWritten: last byte written by sending process 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Helvetica" charset="0"/>
                <a:ea typeface="ＭＳ Ｐゴシック" charset="0"/>
                <a:cs typeface="ＭＳ Ｐゴシック" charset="0"/>
              </a:rPr>
              <a:t>LastByteSent: last byte sent by sender to receiver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Helvetica" charset="0"/>
                <a:ea typeface="ＭＳ Ｐゴシック" charset="0"/>
                <a:cs typeface="ＭＳ Ｐゴシック" charset="0"/>
              </a:rPr>
              <a:t>LastByteAcked: last ack received by sender from receiver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Helvetica" charset="0"/>
                <a:ea typeface="ＭＳ Ｐゴシック" charset="0"/>
                <a:cs typeface="ＭＳ Ｐゴシック" charset="0"/>
              </a:rPr>
              <a:t>LastByteRcvd: last byte received by receiver from sender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Helvetica" charset="0"/>
                <a:ea typeface="ＭＳ Ｐゴシック" charset="0"/>
                <a:cs typeface="ＭＳ Ｐゴシック" charset="0"/>
              </a:rPr>
              <a:t>NextByteExpected: last </a:t>
            </a:r>
            <a:r>
              <a:rPr lang="en-US" sz="220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in-sequence </a:t>
            </a:r>
            <a:r>
              <a:rPr lang="en-US" sz="2200">
                <a:latin typeface="Helvetica" charset="0"/>
                <a:ea typeface="ＭＳ Ｐゴシック" charset="0"/>
                <a:cs typeface="ＭＳ Ｐゴシック" charset="0"/>
              </a:rPr>
              <a:t>byte expected by receiver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Helvetica" charset="0"/>
                <a:ea typeface="ＭＳ Ｐゴシック" charset="0"/>
                <a:cs typeface="ＭＳ Ｐゴシック" charset="0"/>
              </a:rPr>
              <a:t>LastByteRead: last byte read by the receiving process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31750" y="3124200"/>
            <a:ext cx="191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1885950" y="3124200"/>
            <a:ext cx="1744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LastByteSent(0)</a:t>
            </a:r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55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3256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53257" name="Freeform 14"/>
          <p:cNvSpPr>
            <a:spLocks/>
          </p:cNvSpPr>
          <p:nvPr/>
        </p:nvSpPr>
        <p:spPr bwMode="auto">
          <a:xfrm flipH="1">
            <a:off x="304800" y="1676400"/>
            <a:ext cx="12954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5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59" name="Text Box 19"/>
          <p:cNvSpPr txBox="1">
            <a:spLocks noChangeArrowheads="1"/>
          </p:cNvSpPr>
          <p:nvPr/>
        </p:nvSpPr>
        <p:spPr bwMode="auto">
          <a:xfrm>
            <a:off x="6400800" y="3124200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NextByteExpected(1)</a:t>
            </a:r>
          </a:p>
        </p:txBody>
      </p:sp>
      <p:sp>
        <p:nvSpPr>
          <p:cNvPr id="53260" name="Text Box 20"/>
          <p:cNvSpPr txBox="1">
            <a:spLocks noChangeArrowheads="1"/>
          </p:cNvSpPr>
          <p:nvPr/>
        </p:nvSpPr>
        <p:spPr bwMode="auto">
          <a:xfrm>
            <a:off x="4648200" y="3124200"/>
            <a:ext cx="180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LastByteRcvd(0)</a:t>
            </a:r>
          </a:p>
        </p:txBody>
      </p:sp>
      <p:sp>
        <p:nvSpPr>
          <p:cNvPr id="53261" name="Text Box 21"/>
          <p:cNvSpPr txBox="1">
            <a:spLocks noChangeArrowheads="1"/>
          </p:cNvSpPr>
          <p:nvPr/>
        </p:nvSpPr>
        <p:spPr bwMode="auto">
          <a:xfrm>
            <a:off x="5021263" y="2178050"/>
            <a:ext cx="180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53262" name="Line 22"/>
          <p:cNvSpPr>
            <a:spLocks noChangeShapeType="1"/>
          </p:cNvSpPr>
          <p:nvPr/>
        </p:nvSpPr>
        <p:spPr bwMode="auto">
          <a:xfrm flipV="1">
            <a:off x="49530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63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64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66" name="Text Box 8"/>
          <p:cNvSpPr txBox="1">
            <a:spLocks noChangeArrowheads="1"/>
          </p:cNvSpPr>
          <p:nvPr/>
        </p:nvSpPr>
        <p:spPr bwMode="auto">
          <a:xfrm>
            <a:off x="304800" y="2178050"/>
            <a:ext cx="2003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LastByteWritten(0)</a:t>
            </a:r>
          </a:p>
        </p:txBody>
      </p:sp>
      <p:sp>
        <p:nvSpPr>
          <p:cNvPr id="53267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3268" name="Freeform 14"/>
          <p:cNvSpPr>
            <a:spLocks/>
          </p:cNvSpPr>
          <p:nvPr/>
        </p:nvSpPr>
        <p:spPr bwMode="auto">
          <a:xfrm flipH="1">
            <a:off x="4953000" y="1676400"/>
            <a:ext cx="12192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69" name="Line 22"/>
          <p:cNvSpPr>
            <a:spLocks noChangeShapeType="1"/>
          </p:cNvSpPr>
          <p:nvPr/>
        </p:nvSpPr>
        <p:spPr bwMode="auto">
          <a:xfrm flipH="1" flipV="1">
            <a:off x="304800" y="2895600"/>
            <a:ext cx="1905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70" name="Rectangle 5"/>
          <p:cNvSpPr>
            <a:spLocks noChangeArrowheads="1"/>
          </p:cNvSpPr>
          <p:nvPr/>
        </p:nvSpPr>
        <p:spPr bwMode="auto">
          <a:xfrm>
            <a:off x="4953000" y="2514600"/>
            <a:ext cx="3886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 flipV="1">
            <a:off x="4953000" y="2895600"/>
            <a:ext cx="1905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54274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5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4276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4277" name="Text Box 19"/>
          <p:cNvSpPr txBox="1">
            <a:spLocks noChangeArrowheads="1"/>
          </p:cNvSpPr>
          <p:nvPr/>
        </p:nvSpPr>
        <p:spPr bwMode="auto">
          <a:xfrm>
            <a:off x="4881563" y="3124200"/>
            <a:ext cx="205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err="1">
                <a:latin typeface="Helvetica" charset="0"/>
                <a:cs typeface="Helvetica" charset="0"/>
              </a:rPr>
              <a:t>NextByteExpected</a:t>
            </a:r>
            <a:endParaRPr lang="en-US" sz="1600" dirty="0">
              <a:latin typeface="Helvetica" charset="0"/>
              <a:cs typeface="Helvetica" charset="0"/>
            </a:endParaRPr>
          </a:p>
        </p:txBody>
      </p:sp>
      <p:sp>
        <p:nvSpPr>
          <p:cNvPr id="54278" name="Text Box 20"/>
          <p:cNvSpPr txBox="1">
            <a:spLocks noChangeArrowheads="1"/>
          </p:cNvSpPr>
          <p:nvPr/>
        </p:nvSpPr>
        <p:spPr bwMode="auto">
          <a:xfrm>
            <a:off x="7212013" y="3124200"/>
            <a:ext cx="1550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LastByteRcvd</a:t>
            </a:r>
          </a:p>
        </p:txBody>
      </p:sp>
      <p:sp>
        <p:nvSpPr>
          <p:cNvPr id="54279" name="Line 22"/>
          <p:cNvSpPr>
            <a:spLocks noChangeShapeType="1"/>
          </p:cNvSpPr>
          <p:nvPr/>
        </p:nvSpPr>
        <p:spPr bwMode="auto">
          <a:xfrm flipH="1" flipV="1">
            <a:off x="7391400" y="29718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80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81" name="Rectangle 5"/>
          <p:cNvSpPr>
            <a:spLocks noChangeArrowheads="1"/>
          </p:cNvSpPr>
          <p:nvPr/>
        </p:nvSpPr>
        <p:spPr bwMode="auto">
          <a:xfrm>
            <a:off x="4953000" y="2514600"/>
            <a:ext cx="3886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4282" name="Line 22"/>
          <p:cNvSpPr>
            <a:spLocks noChangeShapeType="1"/>
          </p:cNvSpPr>
          <p:nvPr/>
        </p:nvSpPr>
        <p:spPr bwMode="auto">
          <a:xfrm flipV="1">
            <a:off x="6019800" y="2895600"/>
            <a:ext cx="1524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83" name="Rectangle 56"/>
          <p:cNvSpPr>
            <a:spLocks noChangeArrowheads="1"/>
          </p:cNvSpPr>
          <p:nvPr/>
        </p:nvSpPr>
        <p:spPr bwMode="auto">
          <a:xfrm>
            <a:off x="6129338" y="2514600"/>
            <a:ext cx="652462" cy="381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4284" name="Text Box 21"/>
          <p:cNvSpPr txBox="1">
            <a:spLocks noChangeArrowheads="1"/>
          </p:cNvSpPr>
          <p:nvPr/>
        </p:nvSpPr>
        <p:spPr bwMode="auto">
          <a:xfrm>
            <a:off x="6096000" y="2178050"/>
            <a:ext cx="1550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</a:t>
            </a:r>
          </a:p>
        </p:txBody>
      </p:sp>
      <p:sp>
        <p:nvSpPr>
          <p:cNvPr id="54285" name="Freeform 14"/>
          <p:cNvSpPr>
            <a:spLocks/>
          </p:cNvSpPr>
          <p:nvPr/>
        </p:nvSpPr>
        <p:spPr bwMode="auto">
          <a:xfrm flipH="1">
            <a:off x="6146800" y="1752600"/>
            <a:ext cx="330200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60960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5625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1905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AdvertisedWindow: number of bytes TCP receiver can receive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2"/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SenderWindow: number of bytes TCP sender can send</a:t>
            </a:r>
          </a:p>
          <a:p>
            <a:pPr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9600" y="4630738"/>
            <a:ext cx="7820025" cy="398462"/>
            <a:chOff x="609600" y="4402138"/>
            <a:chExt cx="7820025" cy="398462"/>
          </a:xfrm>
        </p:grpSpPr>
        <p:sp>
          <p:nvSpPr>
            <p:cNvPr id="65" name="Rectangle 2"/>
            <p:cNvSpPr>
              <a:spLocks noChangeArrowheads="1"/>
            </p:cNvSpPr>
            <p:nvPr/>
          </p:nvSpPr>
          <p:spPr bwMode="auto">
            <a:xfrm>
              <a:off x="609600" y="4402138"/>
              <a:ext cx="7772400" cy="39846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54312" name="Text Box 34"/>
            <p:cNvSpPr txBox="1">
              <a:spLocks noChangeArrowheads="1"/>
            </p:cNvSpPr>
            <p:nvPr/>
          </p:nvSpPr>
          <p:spPr bwMode="auto">
            <a:xfrm>
              <a:off x="609600" y="4402138"/>
              <a:ext cx="78200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B52FC"/>
                  </a:solidFill>
                  <a:latin typeface="Helvetica" charset="0"/>
                  <a:cs typeface="Helvetica" charset="0"/>
                </a:rPr>
                <a:t>AdvertisedWindow</a:t>
              </a:r>
              <a:r>
                <a:rPr lang="en-US" sz="1800">
                  <a:latin typeface="Helvetica" charset="0"/>
                  <a:cs typeface="Helvetica" charset="0"/>
                </a:rPr>
                <a:t> = MaxRcvBuffer – (LastByteRcvd – LastByteRead)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9600" y="5791200"/>
            <a:ext cx="7988300" cy="457200"/>
            <a:chOff x="609600" y="5562600"/>
            <a:chExt cx="7987990" cy="762000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609600" y="5562600"/>
              <a:ext cx="7924492" cy="762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54310" name="Text Box 34"/>
            <p:cNvSpPr txBox="1">
              <a:spLocks noChangeArrowheads="1"/>
            </p:cNvSpPr>
            <p:nvPr/>
          </p:nvSpPr>
          <p:spPr bwMode="auto">
            <a:xfrm>
              <a:off x="609600" y="5562600"/>
              <a:ext cx="7987990" cy="5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B52FC"/>
                  </a:solidFill>
                  <a:latin typeface="Helvetica" charset="0"/>
                  <a:cs typeface="Helvetica" charset="0"/>
                </a:rPr>
                <a:t>SenderWindow</a:t>
              </a:r>
              <a:r>
                <a:rPr lang="en-US" sz="1800">
                  <a:latin typeface="Helvetica" charset="0"/>
                  <a:cs typeface="Helvetica" charset="0"/>
                </a:rPr>
                <a:t> = AdvertisedWindow – (LastByteSent – LastByteAcked)</a:t>
              </a:r>
            </a:p>
          </p:txBody>
        </p:sp>
      </p:grpSp>
      <p:cxnSp>
        <p:nvCxnSpPr>
          <p:cNvPr id="54290" name="Straight Arrow Connector 45"/>
          <p:cNvCxnSpPr>
            <a:cxnSpLocks noChangeShapeType="1"/>
          </p:cNvCxnSpPr>
          <p:nvPr/>
        </p:nvCxnSpPr>
        <p:spPr bwMode="auto">
          <a:xfrm rot="10800000" flipH="1">
            <a:off x="4953000" y="2741613"/>
            <a:ext cx="3886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1" name="TextBox 46"/>
          <p:cNvSpPr txBox="1">
            <a:spLocks noChangeArrowheads="1"/>
          </p:cNvSpPr>
          <p:nvPr/>
        </p:nvSpPr>
        <p:spPr bwMode="auto">
          <a:xfrm>
            <a:off x="7377113" y="2438400"/>
            <a:ext cx="1470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MaxRcvBuffer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04800" y="2438400"/>
            <a:ext cx="4267200" cy="342900"/>
            <a:chOff x="304767" y="2438400"/>
            <a:chExt cx="4267233" cy="342824"/>
          </a:xfrm>
        </p:grpSpPr>
        <p:cxnSp>
          <p:nvCxnSpPr>
            <p:cNvPr id="54307" name="Straight Arrow Connector 45"/>
            <p:cNvCxnSpPr>
              <a:cxnSpLocks noChangeShapeType="1"/>
            </p:cNvCxnSpPr>
            <p:nvPr/>
          </p:nvCxnSpPr>
          <p:spPr bwMode="auto">
            <a:xfrm>
              <a:off x="304767" y="2743200"/>
              <a:ext cx="4191033" cy="380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08" name="TextBox 46"/>
            <p:cNvSpPr txBox="1">
              <a:spLocks noChangeArrowheads="1"/>
            </p:cNvSpPr>
            <p:nvPr/>
          </p:nvSpPr>
          <p:spPr bwMode="auto">
            <a:xfrm>
              <a:off x="2976691" y="2438400"/>
              <a:ext cx="15953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MaxSendBuffer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66700" y="990600"/>
            <a:ext cx="4229100" cy="2470150"/>
            <a:chOff x="266700" y="990600"/>
            <a:chExt cx="4229100" cy="2470150"/>
          </a:xfrm>
        </p:grpSpPr>
        <p:grpSp>
          <p:nvGrpSpPr>
            <p:cNvPr id="54294" name="Group 3"/>
            <p:cNvGrpSpPr>
              <a:grpSpLocks/>
            </p:cNvGrpSpPr>
            <p:nvPr/>
          </p:nvGrpSpPr>
          <p:grpSpPr bwMode="auto">
            <a:xfrm>
              <a:off x="266700" y="990600"/>
              <a:ext cx="4229100" cy="2470150"/>
              <a:chOff x="266733" y="990600"/>
              <a:chExt cx="4229067" cy="2469954"/>
            </a:xfrm>
          </p:grpSpPr>
          <p:sp>
            <p:nvSpPr>
              <p:cNvPr id="54296" name="Rectangle 5"/>
              <p:cNvSpPr>
                <a:spLocks noChangeArrowheads="1"/>
              </p:cNvSpPr>
              <p:nvPr/>
            </p:nvSpPr>
            <p:spPr bwMode="auto">
              <a:xfrm>
                <a:off x="304800" y="2514479"/>
                <a:ext cx="4191000" cy="3811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 sz="160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4297" name="Text Box 6"/>
              <p:cNvSpPr txBox="1">
                <a:spLocks noChangeArrowheads="1"/>
              </p:cNvSpPr>
              <p:nvPr/>
            </p:nvSpPr>
            <p:spPr bwMode="auto">
              <a:xfrm>
                <a:off x="266733" y="3124200"/>
                <a:ext cx="1665221" cy="335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Helvetica" charset="0"/>
                    <a:cs typeface="Helvetica" charset="0"/>
                  </a:rPr>
                  <a:t>LastByteAcked</a:t>
                </a:r>
              </a:p>
            </p:txBody>
          </p:sp>
          <p:sp>
            <p:nvSpPr>
              <p:cNvPr id="54298" name="Line 11"/>
              <p:cNvSpPr>
                <a:spLocks noChangeShapeType="1"/>
              </p:cNvSpPr>
              <p:nvPr/>
            </p:nvSpPr>
            <p:spPr bwMode="auto">
              <a:xfrm>
                <a:off x="457200" y="1981200"/>
                <a:ext cx="3505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54299" name="Oval 12"/>
              <p:cNvSpPr>
                <a:spLocks noChangeArrowheads="1"/>
              </p:cNvSpPr>
              <p:nvPr/>
            </p:nvSpPr>
            <p:spPr bwMode="auto">
              <a:xfrm>
                <a:off x="1219200" y="990600"/>
                <a:ext cx="2133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 sz="160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4300" name="Text Box 13"/>
              <p:cNvSpPr txBox="1">
                <a:spLocks noChangeArrowheads="1"/>
              </p:cNvSpPr>
              <p:nvPr/>
            </p:nvSpPr>
            <p:spPr bwMode="auto">
              <a:xfrm>
                <a:off x="1356311" y="1219200"/>
                <a:ext cx="1849851" cy="335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Helvetica" charset="0"/>
                    <a:cs typeface="Helvetica" charset="0"/>
                  </a:rPr>
                  <a:t>Sending Process</a:t>
                </a:r>
              </a:p>
            </p:txBody>
          </p:sp>
          <p:sp>
            <p:nvSpPr>
              <p:cNvPr id="54301" name="Line 22"/>
              <p:cNvSpPr>
                <a:spLocks noChangeShapeType="1"/>
              </p:cNvSpPr>
              <p:nvPr/>
            </p:nvSpPr>
            <p:spPr bwMode="auto">
              <a:xfrm flipV="1">
                <a:off x="1447800" y="2895600"/>
                <a:ext cx="762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54302" name="Text Box 8"/>
              <p:cNvSpPr txBox="1">
                <a:spLocks noChangeArrowheads="1"/>
              </p:cNvSpPr>
              <p:nvPr/>
            </p:nvSpPr>
            <p:spPr bwMode="auto">
              <a:xfrm>
                <a:off x="1379688" y="2178050"/>
                <a:ext cx="1820712" cy="335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Helvetica" charset="0"/>
                    <a:cs typeface="Helvetica" charset="0"/>
                  </a:rPr>
                  <a:t>LastByteWritten</a:t>
                </a:r>
              </a:p>
            </p:txBody>
          </p:sp>
          <p:grpSp>
            <p:nvGrpSpPr>
              <p:cNvPr id="54303" name="Group 50"/>
              <p:cNvGrpSpPr>
                <a:grpSpLocks/>
              </p:cNvGrpSpPr>
              <p:nvPr/>
            </p:nvGrpSpPr>
            <p:grpSpPr bwMode="auto">
              <a:xfrm>
                <a:off x="2304971" y="2895602"/>
                <a:ext cx="1494000" cy="564952"/>
                <a:chOff x="2305169" y="2895600"/>
                <a:chExt cx="1493598" cy="564057"/>
              </a:xfrm>
            </p:grpSpPr>
            <p:sp>
              <p:nvSpPr>
                <p:cNvPr id="543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305169" y="3124200"/>
                  <a:ext cx="1493598" cy="335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Helvetica" charset="0"/>
                      <a:cs typeface="Helvetica" charset="0"/>
                    </a:rPr>
                    <a:t>LastByteSent</a:t>
                  </a:r>
                </a:p>
              </p:txBody>
            </p:sp>
            <p:sp>
              <p:nvSpPr>
                <p:cNvPr id="5430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2743200" y="2895600"/>
                  <a:ext cx="76200" cy="304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 bwMode="auto">
              <a:xfrm>
                <a:off x="1524023" y="2514479"/>
                <a:ext cx="1219190" cy="3809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600" b="0" dirty="0">
                  <a:latin typeface="Helvetica"/>
                  <a:ea typeface="ＭＳ Ｐゴシック" charset="-128"/>
                  <a:cs typeface="Helvetica"/>
                </a:endParaRPr>
              </a:p>
            </p:txBody>
          </p:sp>
        </p:grpSp>
        <p:sp>
          <p:nvSpPr>
            <p:cNvPr id="54295" name="Freeform 14"/>
            <p:cNvSpPr>
              <a:spLocks/>
            </p:cNvSpPr>
            <p:nvPr/>
          </p:nvSpPr>
          <p:spPr bwMode="auto">
            <a:xfrm>
              <a:off x="2332038" y="1752600"/>
              <a:ext cx="411162" cy="762000"/>
            </a:xfrm>
            <a:custGeom>
              <a:avLst/>
              <a:gdLst>
                <a:gd name="T0" fmla="*/ 0 w 480"/>
                <a:gd name="T1" fmla="*/ 0 h 528"/>
                <a:gd name="T2" fmla="*/ 2147483647 w 480"/>
                <a:gd name="T3" fmla="*/ 2147483647 h 528"/>
                <a:gd name="T4" fmla="*/ 2147483647 w 480"/>
                <a:gd name="T5" fmla="*/ 2147483647 h 528"/>
                <a:gd name="T6" fmla="*/ 2147483647 w 480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0"/>
                  </a:moveTo>
                  <a:cubicBezTo>
                    <a:pt x="108" y="44"/>
                    <a:pt x="216" y="88"/>
                    <a:pt x="288" y="144"/>
                  </a:cubicBezTo>
                  <a:cubicBezTo>
                    <a:pt x="360" y="200"/>
                    <a:pt x="400" y="272"/>
                    <a:pt x="432" y="336"/>
                  </a:cubicBezTo>
                  <a:cubicBezTo>
                    <a:pt x="464" y="400"/>
                    <a:pt x="472" y="464"/>
                    <a:pt x="480" y="52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7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5529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299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5300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5301" name="Text Box 19"/>
          <p:cNvSpPr txBox="1">
            <a:spLocks noChangeArrowheads="1"/>
          </p:cNvSpPr>
          <p:nvPr/>
        </p:nvSpPr>
        <p:spPr bwMode="auto">
          <a:xfrm>
            <a:off x="4852988" y="3124200"/>
            <a:ext cx="2054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NextByteExpected</a:t>
            </a:r>
          </a:p>
        </p:txBody>
      </p:sp>
      <p:sp>
        <p:nvSpPr>
          <p:cNvPr id="55302" name="Text Box 20"/>
          <p:cNvSpPr txBox="1">
            <a:spLocks noChangeArrowheads="1"/>
          </p:cNvSpPr>
          <p:nvPr/>
        </p:nvSpPr>
        <p:spPr bwMode="auto">
          <a:xfrm>
            <a:off x="7162800" y="3124200"/>
            <a:ext cx="1550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LastByteRcvd</a:t>
            </a:r>
          </a:p>
        </p:txBody>
      </p:sp>
      <p:sp>
        <p:nvSpPr>
          <p:cNvPr id="55303" name="Line 22"/>
          <p:cNvSpPr>
            <a:spLocks noChangeShapeType="1"/>
          </p:cNvSpPr>
          <p:nvPr/>
        </p:nvSpPr>
        <p:spPr bwMode="auto">
          <a:xfrm flipH="1" flipV="1">
            <a:off x="7391400" y="28956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304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305" name="Rectangle 5"/>
          <p:cNvSpPr>
            <a:spLocks noChangeArrowheads="1"/>
          </p:cNvSpPr>
          <p:nvPr/>
        </p:nvSpPr>
        <p:spPr bwMode="auto">
          <a:xfrm>
            <a:off x="4953000" y="2514600"/>
            <a:ext cx="3886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5306" name="Line 22"/>
          <p:cNvSpPr>
            <a:spLocks noChangeShapeType="1"/>
          </p:cNvSpPr>
          <p:nvPr/>
        </p:nvSpPr>
        <p:spPr bwMode="auto">
          <a:xfrm flipV="1">
            <a:off x="6019800" y="2895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307" name="Rectangle 56"/>
          <p:cNvSpPr>
            <a:spLocks noChangeArrowheads="1"/>
          </p:cNvSpPr>
          <p:nvPr/>
        </p:nvSpPr>
        <p:spPr bwMode="auto">
          <a:xfrm>
            <a:off x="6129338" y="2514600"/>
            <a:ext cx="652462" cy="381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5308" name="Text Box 21"/>
          <p:cNvSpPr txBox="1">
            <a:spLocks noChangeArrowheads="1"/>
          </p:cNvSpPr>
          <p:nvPr/>
        </p:nvSpPr>
        <p:spPr bwMode="auto">
          <a:xfrm>
            <a:off x="6096000" y="2178050"/>
            <a:ext cx="1550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</a:t>
            </a:r>
          </a:p>
        </p:txBody>
      </p:sp>
      <p:sp>
        <p:nvSpPr>
          <p:cNvPr id="55309" name="Freeform 14"/>
          <p:cNvSpPr>
            <a:spLocks/>
          </p:cNvSpPr>
          <p:nvPr/>
        </p:nvSpPr>
        <p:spPr bwMode="auto">
          <a:xfrm flipH="1">
            <a:off x="6146800" y="1752600"/>
            <a:ext cx="330200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6781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27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1905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Still true if receiver missed data….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2"/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WriteWindow: number of bytes sending process can write</a:t>
            </a:r>
          </a:p>
        </p:txBody>
      </p:sp>
      <p:grpSp>
        <p:nvGrpSpPr>
          <p:cNvPr id="55312" name="Group 1"/>
          <p:cNvGrpSpPr>
            <a:grpSpLocks/>
          </p:cNvGrpSpPr>
          <p:nvPr/>
        </p:nvGrpSpPr>
        <p:grpSpPr bwMode="auto">
          <a:xfrm>
            <a:off x="609600" y="4402138"/>
            <a:ext cx="7820025" cy="398462"/>
            <a:chOff x="609600" y="4402138"/>
            <a:chExt cx="7820025" cy="398462"/>
          </a:xfrm>
        </p:grpSpPr>
        <p:sp>
          <p:nvSpPr>
            <p:cNvPr id="65" name="Rectangle 2"/>
            <p:cNvSpPr>
              <a:spLocks noChangeArrowheads="1"/>
            </p:cNvSpPr>
            <p:nvPr/>
          </p:nvSpPr>
          <p:spPr bwMode="auto">
            <a:xfrm>
              <a:off x="609600" y="4402138"/>
              <a:ext cx="7772400" cy="39846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55337" name="Text Box 34"/>
            <p:cNvSpPr txBox="1">
              <a:spLocks noChangeArrowheads="1"/>
            </p:cNvSpPr>
            <p:nvPr/>
          </p:nvSpPr>
          <p:spPr bwMode="auto">
            <a:xfrm>
              <a:off x="609600" y="4402138"/>
              <a:ext cx="78200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B52FC"/>
                  </a:solidFill>
                  <a:latin typeface="Helvetica" charset="0"/>
                  <a:cs typeface="Helvetica" charset="0"/>
                </a:rPr>
                <a:t>AdvertisedWindow</a:t>
              </a:r>
              <a:r>
                <a:rPr lang="en-US" sz="1800">
                  <a:latin typeface="Helvetica" charset="0"/>
                  <a:cs typeface="Helvetica" charset="0"/>
                </a:rPr>
                <a:t> = MaxRcvBuffer – (LastByteRcvd – LastByteRead)</a:t>
              </a:r>
            </a:p>
          </p:txBody>
        </p:sp>
      </p:grpSp>
      <p:grpSp>
        <p:nvGrpSpPr>
          <p:cNvPr id="13329" name="Group 2"/>
          <p:cNvGrpSpPr>
            <a:grpSpLocks/>
          </p:cNvGrpSpPr>
          <p:nvPr/>
        </p:nvGrpSpPr>
        <p:grpSpPr bwMode="auto">
          <a:xfrm>
            <a:off x="609600" y="5562600"/>
            <a:ext cx="7924800" cy="457200"/>
            <a:chOff x="609600" y="5562600"/>
            <a:chExt cx="7924800" cy="653146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609600" y="5562600"/>
              <a:ext cx="7924800" cy="65314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55335" name="Text Box 34"/>
            <p:cNvSpPr txBox="1">
              <a:spLocks noChangeArrowheads="1"/>
            </p:cNvSpPr>
            <p:nvPr/>
          </p:nvSpPr>
          <p:spPr bwMode="auto">
            <a:xfrm>
              <a:off x="609600" y="5562600"/>
              <a:ext cx="7695054" cy="5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B52FC"/>
                  </a:solidFill>
                  <a:latin typeface="Helvetica" charset="0"/>
                  <a:cs typeface="Helvetica" charset="0"/>
                </a:rPr>
                <a:t>WriteWindow</a:t>
              </a:r>
              <a:r>
                <a:rPr lang="en-US" sz="1800">
                  <a:latin typeface="Helvetica" charset="0"/>
                  <a:cs typeface="Helvetica" charset="0"/>
                </a:rPr>
                <a:t> = MaxSendBuffer – (LastByteWritten – LastByteAcked)</a:t>
              </a:r>
            </a:p>
          </p:txBody>
        </p:sp>
      </p:grpSp>
      <p:grpSp>
        <p:nvGrpSpPr>
          <p:cNvPr id="55314" name="Group 3"/>
          <p:cNvGrpSpPr>
            <a:grpSpLocks/>
          </p:cNvGrpSpPr>
          <p:nvPr/>
        </p:nvGrpSpPr>
        <p:grpSpPr bwMode="auto">
          <a:xfrm>
            <a:off x="266700" y="990600"/>
            <a:ext cx="4229100" cy="2470150"/>
            <a:chOff x="266733" y="990600"/>
            <a:chExt cx="4229067" cy="2469954"/>
          </a:xfrm>
        </p:grpSpPr>
        <p:sp>
          <p:nvSpPr>
            <p:cNvPr id="55321" name="Rectangle 5"/>
            <p:cNvSpPr>
              <a:spLocks noChangeArrowheads="1"/>
            </p:cNvSpPr>
            <p:nvPr/>
          </p:nvSpPr>
          <p:spPr bwMode="auto">
            <a:xfrm>
              <a:off x="304800" y="2514479"/>
              <a:ext cx="4191000" cy="381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600">
                <a:latin typeface="Helvetica" charset="0"/>
                <a:cs typeface="Helvetica" charset="0"/>
              </a:endParaRPr>
            </a:p>
          </p:txBody>
        </p:sp>
        <p:sp>
          <p:nvSpPr>
            <p:cNvPr id="55322" name="Text Box 6"/>
            <p:cNvSpPr txBox="1">
              <a:spLocks noChangeArrowheads="1"/>
            </p:cNvSpPr>
            <p:nvPr/>
          </p:nvSpPr>
          <p:spPr bwMode="auto">
            <a:xfrm>
              <a:off x="266733" y="3124200"/>
              <a:ext cx="1665221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LastByteAcked</a:t>
              </a:r>
            </a:p>
          </p:txBody>
        </p:sp>
        <p:sp>
          <p:nvSpPr>
            <p:cNvPr id="55323" name="Line 11"/>
            <p:cNvSpPr>
              <a:spLocks noChangeShapeType="1"/>
            </p:cNvSpPr>
            <p:nvPr/>
          </p:nvSpPr>
          <p:spPr bwMode="auto">
            <a:xfrm>
              <a:off x="457200" y="1981200"/>
              <a:ext cx="350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5324" name="Oval 12"/>
            <p:cNvSpPr>
              <a:spLocks noChangeArrowheads="1"/>
            </p:cNvSpPr>
            <p:nvPr/>
          </p:nvSpPr>
          <p:spPr bwMode="auto">
            <a:xfrm>
              <a:off x="1219200" y="990600"/>
              <a:ext cx="21336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600">
                <a:latin typeface="Helvetica" charset="0"/>
                <a:cs typeface="Helvetica" charset="0"/>
              </a:endParaRPr>
            </a:p>
          </p:txBody>
        </p:sp>
        <p:sp>
          <p:nvSpPr>
            <p:cNvPr id="55325" name="Text Box 13"/>
            <p:cNvSpPr txBox="1">
              <a:spLocks noChangeArrowheads="1"/>
            </p:cNvSpPr>
            <p:nvPr/>
          </p:nvSpPr>
          <p:spPr bwMode="auto">
            <a:xfrm>
              <a:off x="1356311" y="1219200"/>
              <a:ext cx="1849851" cy="33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Sending Process</a:t>
              </a:r>
            </a:p>
          </p:txBody>
        </p:sp>
        <p:sp>
          <p:nvSpPr>
            <p:cNvPr id="55326" name="Freeform 14"/>
            <p:cNvSpPr>
              <a:spLocks/>
            </p:cNvSpPr>
            <p:nvPr/>
          </p:nvSpPr>
          <p:spPr bwMode="auto">
            <a:xfrm>
              <a:off x="2332038" y="1752600"/>
              <a:ext cx="792162" cy="762000"/>
            </a:xfrm>
            <a:custGeom>
              <a:avLst/>
              <a:gdLst>
                <a:gd name="T0" fmla="*/ 0 w 480"/>
                <a:gd name="T1" fmla="*/ 0 h 528"/>
                <a:gd name="T2" fmla="*/ 2147483647 w 480"/>
                <a:gd name="T3" fmla="*/ 2147483647 h 528"/>
                <a:gd name="T4" fmla="*/ 2147483647 w 480"/>
                <a:gd name="T5" fmla="*/ 2147483647 h 528"/>
                <a:gd name="T6" fmla="*/ 2147483647 w 480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0"/>
                  </a:moveTo>
                  <a:cubicBezTo>
                    <a:pt x="108" y="44"/>
                    <a:pt x="216" y="88"/>
                    <a:pt x="288" y="144"/>
                  </a:cubicBezTo>
                  <a:cubicBezTo>
                    <a:pt x="360" y="200"/>
                    <a:pt x="400" y="272"/>
                    <a:pt x="432" y="336"/>
                  </a:cubicBezTo>
                  <a:cubicBezTo>
                    <a:pt x="464" y="400"/>
                    <a:pt x="472" y="464"/>
                    <a:pt x="480" y="52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5327" name="Line 22"/>
            <p:cNvSpPr>
              <a:spLocks noChangeShapeType="1"/>
            </p:cNvSpPr>
            <p:nvPr/>
          </p:nvSpPr>
          <p:spPr bwMode="auto">
            <a:xfrm flipV="1">
              <a:off x="1447800" y="2895600"/>
              <a:ext cx="76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5328" name="Text Box 8"/>
            <p:cNvSpPr txBox="1">
              <a:spLocks noChangeArrowheads="1"/>
            </p:cNvSpPr>
            <p:nvPr/>
          </p:nvSpPr>
          <p:spPr bwMode="auto">
            <a:xfrm>
              <a:off x="1379688" y="2178050"/>
              <a:ext cx="1820712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LastByteWritten</a:t>
              </a:r>
            </a:p>
          </p:txBody>
        </p:sp>
        <p:grpSp>
          <p:nvGrpSpPr>
            <p:cNvPr id="55329" name="Group 50"/>
            <p:cNvGrpSpPr>
              <a:grpSpLocks/>
            </p:cNvGrpSpPr>
            <p:nvPr/>
          </p:nvGrpSpPr>
          <p:grpSpPr bwMode="auto">
            <a:xfrm>
              <a:off x="2304971" y="2895602"/>
              <a:ext cx="1494000" cy="564952"/>
              <a:chOff x="2305169" y="2895600"/>
              <a:chExt cx="1493598" cy="564057"/>
            </a:xfrm>
          </p:grpSpPr>
          <p:sp>
            <p:nvSpPr>
              <p:cNvPr id="55332" name="Text Box 7"/>
              <p:cNvSpPr txBox="1">
                <a:spLocks noChangeArrowheads="1"/>
              </p:cNvSpPr>
              <p:nvPr/>
            </p:nvSpPr>
            <p:spPr bwMode="auto">
              <a:xfrm>
                <a:off x="2305169" y="3124200"/>
                <a:ext cx="1493598" cy="335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Helvetica" charset="0"/>
                    <a:cs typeface="Helvetica" charset="0"/>
                  </a:rPr>
                  <a:t>LastByteSent</a:t>
                </a:r>
              </a:p>
            </p:txBody>
          </p:sp>
          <p:sp>
            <p:nvSpPr>
              <p:cNvPr id="55333" name="Line 22"/>
              <p:cNvSpPr>
                <a:spLocks noChangeShapeType="1"/>
              </p:cNvSpPr>
              <p:nvPr/>
            </p:nvSpPr>
            <p:spPr bwMode="auto">
              <a:xfrm flipH="1" flipV="1">
                <a:off x="2743200" y="2895600"/>
                <a:ext cx="762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 bwMode="auto">
            <a:xfrm>
              <a:off x="1524023" y="2514479"/>
              <a:ext cx="1219190" cy="3809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14" y="2514479"/>
              <a:ext cx="380997" cy="380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6096000" y="2514600"/>
            <a:ext cx="228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cxnSp>
        <p:nvCxnSpPr>
          <p:cNvPr id="55316" name="Straight Arrow Connector 45"/>
          <p:cNvCxnSpPr>
            <a:cxnSpLocks noChangeShapeType="1"/>
          </p:cNvCxnSpPr>
          <p:nvPr/>
        </p:nvCxnSpPr>
        <p:spPr bwMode="auto">
          <a:xfrm rot="10800000" flipH="1">
            <a:off x="4953000" y="2741613"/>
            <a:ext cx="3886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7" name="TextBox 46"/>
          <p:cNvSpPr txBox="1">
            <a:spLocks noChangeArrowheads="1"/>
          </p:cNvSpPr>
          <p:nvPr/>
        </p:nvSpPr>
        <p:spPr bwMode="auto">
          <a:xfrm>
            <a:off x="7377113" y="2481263"/>
            <a:ext cx="1470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MaxRcvBuffer</a:t>
            </a:r>
          </a:p>
        </p:txBody>
      </p:sp>
      <p:grpSp>
        <p:nvGrpSpPr>
          <p:cNvPr id="55318" name="Group 39"/>
          <p:cNvGrpSpPr>
            <a:grpSpLocks/>
          </p:cNvGrpSpPr>
          <p:nvPr/>
        </p:nvGrpSpPr>
        <p:grpSpPr bwMode="auto">
          <a:xfrm>
            <a:off x="304800" y="2438400"/>
            <a:ext cx="4267200" cy="342900"/>
            <a:chOff x="304767" y="2438400"/>
            <a:chExt cx="4267233" cy="342824"/>
          </a:xfrm>
        </p:grpSpPr>
        <p:cxnSp>
          <p:nvCxnSpPr>
            <p:cNvPr id="55319" name="Straight Arrow Connector 45"/>
            <p:cNvCxnSpPr>
              <a:cxnSpLocks noChangeShapeType="1"/>
            </p:cNvCxnSpPr>
            <p:nvPr/>
          </p:nvCxnSpPr>
          <p:spPr bwMode="auto">
            <a:xfrm>
              <a:off x="304767" y="2743200"/>
              <a:ext cx="4191033" cy="380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20" name="TextBox 46"/>
            <p:cNvSpPr txBox="1">
              <a:spLocks noChangeArrowheads="1"/>
            </p:cNvSpPr>
            <p:nvPr/>
          </p:nvSpPr>
          <p:spPr bwMode="auto">
            <a:xfrm>
              <a:off x="2976691" y="2438400"/>
              <a:ext cx="15953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MaxSendBuffer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7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52400" y="4114800"/>
            <a:ext cx="8991600" cy="2209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Sending app sends 350 bytes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Recall: 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We assume IP only accepts packets no larger than 100 bytes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MaxRcvBuf = 300 bytes, so initial Advertised Window = 300 byets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31750" y="3124200"/>
            <a:ext cx="191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1885950" y="3124200"/>
            <a:ext cx="1744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LastByteSent(0)</a:t>
            </a:r>
          </a:p>
        </p:txBody>
      </p:sp>
      <p:sp>
        <p:nvSpPr>
          <p:cNvPr id="56326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6327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56328" name="Line 17"/>
          <p:cNvSpPr>
            <a:spLocks noChangeShapeType="1"/>
          </p:cNvSpPr>
          <p:nvPr/>
        </p:nvSpPr>
        <p:spPr bwMode="auto">
          <a:xfrm>
            <a:off x="4648200" y="10668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6329" name="Text Box 19"/>
          <p:cNvSpPr txBox="1">
            <a:spLocks noChangeArrowheads="1"/>
          </p:cNvSpPr>
          <p:nvPr/>
        </p:nvSpPr>
        <p:spPr bwMode="auto">
          <a:xfrm>
            <a:off x="6400800" y="3124200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NextByteExpected(1)</a:t>
            </a:r>
          </a:p>
        </p:txBody>
      </p:sp>
      <p:sp>
        <p:nvSpPr>
          <p:cNvPr id="56330" name="Text Box 20"/>
          <p:cNvSpPr txBox="1">
            <a:spLocks noChangeArrowheads="1"/>
          </p:cNvSpPr>
          <p:nvPr/>
        </p:nvSpPr>
        <p:spPr bwMode="auto">
          <a:xfrm>
            <a:off x="4648200" y="3124200"/>
            <a:ext cx="180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LastByteRcvd(0)</a:t>
            </a:r>
          </a:p>
        </p:txBody>
      </p:sp>
      <p:sp>
        <p:nvSpPr>
          <p:cNvPr id="56331" name="Text Box 21"/>
          <p:cNvSpPr txBox="1">
            <a:spLocks noChangeArrowheads="1"/>
          </p:cNvSpPr>
          <p:nvPr/>
        </p:nvSpPr>
        <p:spPr bwMode="auto">
          <a:xfrm>
            <a:off x="5816600" y="2178050"/>
            <a:ext cx="180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56332" name="Line 22"/>
          <p:cNvSpPr>
            <a:spLocks noChangeShapeType="1"/>
          </p:cNvSpPr>
          <p:nvPr/>
        </p:nvSpPr>
        <p:spPr bwMode="auto">
          <a:xfrm flipV="1">
            <a:off x="4953000" y="28956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6333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6334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6335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6336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1175" y="1752600"/>
            <a:ext cx="2232025" cy="762000"/>
            <a:chOff x="511659" y="1752600"/>
            <a:chExt cx="2231541" cy="762000"/>
          </a:xfrm>
        </p:grpSpPr>
        <p:sp>
          <p:nvSpPr>
            <p:cNvPr id="56344" name="Freeform 14"/>
            <p:cNvSpPr>
              <a:spLocks/>
            </p:cNvSpPr>
            <p:nvPr/>
          </p:nvSpPr>
          <p:spPr bwMode="auto">
            <a:xfrm>
              <a:off x="2332038" y="1752600"/>
              <a:ext cx="411162" cy="762000"/>
            </a:xfrm>
            <a:custGeom>
              <a:avLst/>
              <a:gdLst>
                <a:gd name="T0" fmla="*/ 0 w 480"/>
                <a:gd name="T1" fmla="*/ 0 h 528"/>
                <a:gd name="T2" fmla="*/ 2147483647 w 480"/>
                <a:gd name="T3" fmla="*/ 2147483647 h 528"/>
                <a:gd name="T4" fmla="*/ 2147483647 w 480"/>
                <a:gd name="T5" fmla="*/ 2147483647 h 528"/>
                <a:gd name="T6" fmla="*/ 2147483647 w 480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0"/>
                  </a:moveTo>
                  <a:cubicBezTo>
                    <a:pt x="108" y="44"/>
                    <a:pt x="216" y="88"/>
                    <a:pt x="288" y="144"/>
                  </a:cubicBezTo>
                  <a:cubicBezTo>
                    <a:pt x="360" y="200"/>
                    <a:pt x="400" y="272"/>
                    <a:pt x="432" y="336"/>
                  </a:cubicBezTo>
                  <a:cubicBezTo>
                    <a:pt x="464" y="400"/>
                    <a:pt x="472" y="464"/>
                    <a:pt x="480" y="52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6345" name="Text Box 8"/>
            <p:cNvSpPr txBox="1">
              <a:spLocks noChangeArrowheads="1"/>
            </p:cNvSpPr>
            <p:nvPr/>
          </p:nvSpPr>
          <p:spPr bwMode="auto">
            <a:xfrm>
              <a:off x="511659" y="2178050"/>
              <a:ext cx="2231059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LastByteWritten(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</p:grpSp>
      <p:sp>
        <p:nvSpPr>
          <p:cNvPr id="56338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6339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6340" name="Line 22"/>
          <p:cNvSpPr>
            <a:spLocks noChangeShapeType="1"/>
          </p:cNvSpPr>
          <p:nvPr/>
        </p:nvSpPr>
        <p:spPr bwMode="auto">
          <a:xfrm flipH="1" flipV="1">
            <a:off x="5791200" y="28956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304800" y="2514600"/>
            <a:ext cx="2438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1, 350</a:t>
            </a:r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H="1" flipV="1">
            <a:off x="304800" y="2895600"/>
            <a:ext cx="1905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6343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1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304800" y="2514600"/>
            <a:ext cx="2438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1, 350</a:t>
            </a:r>
          </a:p>
        </p:txBody>
      </p:sp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57349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7350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7351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57352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7353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818188" y="2178050"/>
            <a:ext cx="180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57355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7356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7357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7358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57359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7360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2895600"/>
            <a:ext cx="3124200" cy="565150"/>
            <a:chOff x="914400" y="2895600"/>
            <a:chExt cx="3124054" cy="564255"/>
          </a:xfrm>
        </p:grpSpPr>
        <p:sp>
          <p:nvSpPr>
            <p:cNvPr id="57381" name="Text Box 7"/>
            <p:cNvSpPr txBox="1">
              <a:spLocks noChangeArrowheads="1"/>
            </p:cNvSpPr>
            <p:nvPr/>
          </p:nvSpPr>
          <p:spPr bwMode="auto">
            <a:xfrm>
              <a:off x="2065483" y="3124200"/>
              <a:ext cx="1972971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7382" name="Line 22"/>
            <p:cNvSpPr>
              <a:spLocks noChangeShapeType="1"/>
            </p:cNvSpPr>
            <p:nvPr/>
          </p:nvSpPr>
          <p:spPr bwMode="auto">
            <a:xfrm flipH="1" flipV="1">
              <a:off x="914400" y="2895600"/>
              <a:ext cx="1295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3048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cxnSp>
        <p:nvCxnSpPr>
          <p:cNvPr id="57364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6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190" y="2895599"/>
            <a:chExt cx="4392211" cy="564256"/>
          </a:xfrm>
        </p:grpSpPr>
        <p:sp>
          <p:nvSpPr>
            <p:cNvPr id="57377" name="Text Box 19"/>
            <p:cNvSpPr txBox="1">
              <a:spLocks noChangeArrowheads="1"/>
            </p:cNvSpPr>
            <p:nvPr/>
          </p:nvSpPr>
          <p:spPr bwMode="auto">
            <a:xfrm>
              <a:off x="6528000" y="3124200"/>
              <a:ext cx="2463401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101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7378" name="Text Box 20"/>
            <p:cNvSpPr txBox="1">
              <a:spLocks noChangeArrowheads="1"/>
            </p:cNvSpPr>
            <p:nvPr/>
          </p:nvSpPr>
          <p:spPr bwMode="auto">
            <a:xfrm>
              <a:off x="4599190" y="3124200"/>
              <a:ext cx="2030009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7379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838237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7380" name="Line 22"/>
            <p:cNvSpPr>
              <a:spLocks noChangeShapeType="1"/>
            </p:cNvSpPr>
            <p:nvPr/>
          </p:nvSpPr>
          <p:spPr bwMode="auto">
            <a:xfrm flipH="1" flipV="1">
              <a:off x="6400838" y="2895599"/>
              <a:ext cx="457162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1, 100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16025" y="3638550"/>
            <a:ext cx="6621463" cy="628650"/>
            <a:chOff x="1216025" y="3638550"/>
            <a:chExt cx="6621240" cy="628650"/>
          </a:xfrm>
        </p:grpSpPr>
        <p:cxnSp>
          <p:nvCxnSpPr>
            <p:cNvPr id="57373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4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57375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57376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cxnSp>
        <p:nvCxnSpPr>
          <p:cNvPr id="57370" name="Straight Arrow Connector 5"/>
          <p:cNvCxnSpPr>
            <a:cxnSpLocks noChangeShapeType="1"/>
          </p:cNvCxnSpPr>
          <p:nvPr/>
        </p:nvCxnSpPr>
        <p:spPr bwMode="auto">
          <a:xfrm>
            <a:off x="2228850" y="58674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1" name="TextBox 7"/>
          <p:cNvSpPr txBox="1">
            <a:spLocks noChangeArrowheads="1"/>
          </p:cNvSpPr>
          <p:nvPr/>
        </p:nvSpPr>
        <p:spPr bwMode="auto">
          <a:xfrm rot="-5400000">
            <a:off x="1693068" y="5926932"/>
            <a:ext cx="671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14478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Sender sends first packet (i.e., first 100 bytes) and receiver gets the packet</a:t>
            </a:r>
          </a:p>
        </p:txBody>
      </p:sp>
    </p:spTree>
    <p:extLst>
      <p:ext uri="{BB962C8B-B14F-4D97-AF65-F5344CB8AC3E}">
        <p14:creationId xmlns:p14="http://schemas.microsoft.com/office/powerpoint/2010/main" val="17216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8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cxnSp>
        <p:nvCxnSpPr>
          <p:cNvPr id="58370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1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8372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58404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05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58406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58407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609600" y="5562600"/>
            <a:ext cx="8229600" cy="1066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Receiver sends ack for 1</a:t>
            </a:r>
            <a:r>
              <a:rPr lang="en-US" b="0" baseline="30000">
                <a:latin typeface="Helvetica" charset="0"/>
                <a:cs typeface="Helvetica" charset="0"/>
              </a:rPr>
              <a:t>st</a:t>
            </a:r>
            <a:r>
              <a:rPr lang="en-US" b="0">
                <a:latin typeface="Helvetica" charset="0"/>
                <a:cs typeface="Helvetica" charset="0"/>
              </a:rPr>
              <a:t> packet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AdvWin = MaxRcvBuffer – (LastByteRcvd – LastByteRead) </a:t>
            </a:r>
          </a:p>
          <a:p>
            <a:r>
              <a:rPr lang="en-US" sz="2000">
                <a:solidFill>
                  <a:srgbClr val="000000"/>
                </a:solidFill>
                <a:latin typeface="Helvetica" charset="0"/>
                <a:cs typeface="Helvetica" charset="0"/>
              </a:rPr>
              <a:t>              = 300 – (100 – 0) = 200</a:t>
            </a: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2855913" y="4178300"/>
            <a:ext cx="3773487" cy="706438"/>
            <a:chOff x="2855747" y="4191000"/>
            <a:chExt cx="3773653" cy="706615"/>
          </a:xfrm>
        </p:grpSpPr>
        <p:sp>
          <p:nvSpPr>
            <p:cNvPr id="58402" name="TextBox 46"/>
            <p:cNvSpPr txBox="1">
              <a:spLocks noChangeArrowheads="1"/>
            </p:cNvSpPr>
            <p:nvPr/>
          </p:nvSpPr>
          <p:spPr bwMode="auto">
            <a:xfrm rot="-713230">
              <a:off x="2855747" y="4497505"/>
              <a:ext cx="292229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58403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715000" y="4191000"/>
              <a:ext cx="914400" cy="2413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53"/>
          <p:cNvSpPr/>
          <p:nvPr/>
        </p:nvSpPr>
        <p:spPr bwMode="auto">
          <a:xfrm>
            <a:off x="304800" y="2514600"/>
            <a:ext cx="2438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1, 350</a:t>
            </a:r>
          </a:p>
        </p:txBody>
      </p:sp>
      <p:sp>
        <p:nvSpPr>
          <p:cNvPr id="58376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8377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8379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58381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8382" name="Text Box 21"/>
          <p:cNvSpPr txBox="1">
            <a:spLocks noChangeArrowheads="1"/>
          </p:cNvSpPr>
          <p:nvPr/>
        </p:nvSpPr>
        <p:spPr bwMode="auto">
          <a:xfrm>
            <a:off x="5818188" y="2178050"/>
            <a:ext cx="180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58383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8384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8385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8386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58387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8388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grpSp>
        <p:nvGrpSpPr>
          <p:cNvPr id="58390" name="Group 34"/>
          <p:cNvGrpSpPr>
            <a:grpSpLocks/>
          </p:cNvGrpSpPr>
          <p:nvPr/>
        </p:nvGrpSpPr>
        <p:grpSpPr bwMode="auto">
          <a:xfrm>
            <a:off x="914400" y="2895600"/>
            <a:ext cx="3124200" cy="565150"/>
            <a:chOff x="914400" y="2895600"/>
            <a:chExt cx="3124054" cy="564255"/>
          </a:xfrm>
        </p:grpSpPr>
        <p:sp>
          <p:nvSpPr>
            <p:cNvPr id="58400" name="Text Box 7"/>
            <p:cNvSpPr txBox="1">
              <a:spLocks noChangeArrowheads="1"/>
            </p:cNvSpPr>
            <p:nvPr/>
          </p:nvSpPr>
          <p:spPr bwMode="auto">
            <a:xfrm>
              <a:off x="2065483" y="3124200"/>
              <a:ext cx="1972971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8401" name="Line 22"/>
            <p:cNvSpPr>
              <a:spLocks noChangeShapeType="1"/>
            </p:cNvSpPr>
            <p:nvPr/>
          </p:nvSpPr>
          <p:spPr bwMode="auto">
            <a:xfrm flipH="1" flipV="1">
              <a:off x="914400" y="2895600"/>
              <a:ext cx="1295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 bwMode="auto">
          <a:xfrm>
            <a:off x="3048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58392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58393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190" y="2895599"/>
            <a:chExt cx="4392211" cy="564256"/>
          </a:xfrm>
        </p:grpSpPr>
        <p:sp>
          <p:nvSpPr>
            <p:cNvPr id="58396" name="Text Box 19"/>
            <p:cNvSpPr txBox="1">
              <a:spLocks noChangeArrowheads="1"/>
            </p:cNvSpPr>
            <p:nvPr/>
          </p:nvSpPr>
          <p:spPr bwMode="auto">
            <a:xfrm>
              <a:off x="6528000" y="3124200"/>
              <a:ext cx="2463401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101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8397" name="Text Box 20"/>
            <p:cNvSpPr txBox="1">
              <a:spLocks noChangeArrowheads="1"/>
            </p:cNvSpPr>
            <p:nvPr/>
          </p:nvSpPr>
          <p:spPr bwMode="auto">
            <a:xfrm>
              <a:off x="4599190" y="3124200"/>
              <a:ext cx="2030009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8398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838237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8399" name="Line 22"/>
            <p:cNvSpPr>
              <a:spLocks noChangeShapeType="1"/>
            </p:cNvSpPr>
            <p:nvPr/>
          </p:nvSpPr>
          <p:spPr bwMode="auto">
            <a:xfrm flipH="1" flipV="1">
              <a:off x="6400838" y="2895599"/>
              <a:ext cx="457162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1, 100</a:t>
            </a:r>
          </a:p>
        </p:txBody>
      </p:sp>
      <p:sp>
        <p:nvSpPr>
          <p:cNvPr id="58395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9395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59396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9397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9398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59399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9400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9401" name="Text Box 21"/>
          <p:cNvSpPr txBox="1">
            <a:spLocks noChangeArrowheads="1"/>
          </p:cNvSpPr>
          <p:nvPr/>
        </p:nvSpPr>
        <p:spPr bwMode="auto">
          <a:xfrm>
            <a:off x="5818188" y="2178050"/>
            <a:ext cx="180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59402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9403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9404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9405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59406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9407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524000" y="2895600"/>
            <a:ext cx="2514600" cy="565150"/>
            <a:chOff x="1523971" y="2895599"/>
            <a:chExt cx="2514450" cy="564058"/>
          </a:xfrm>
        </p:grpSpPr>
        <p:sp>
          <p:nvSpPr>
            <p:cNvPr id="59437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5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9438" name="Line 22"/>
            <p:cNvSpPr>
              <a:spLocks noChangeShapeType="1"/>
            </p:cNvSpPr>
            <p:nvPr/>
          </p:nvSpPr>
          <p:spPr bwMode="auto">
            <a:xfrm flipH="1" flipV="1">
              <a:off x="1523971" y="2895599"/>
              <a:ext cx="685829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59409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1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9"/>
            <a:chExt cx="4392112" cy="564058"/>
          </a:xfrm>
        </p:grpSpPr>
        <p:sp>
          <p:nvSpPr>
            <p:cNvPr id="59433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9434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9435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9436" name="Line 22"/>
            <p:cNvSpPr>
              <a:spLocks noChangeShapeType="1"/>
            </p:cNvSpPr>
            <p:nvPr/>
          </p:nvSpPr>
          <p:spPr bwMode="auto">
            <a:xfrm flipH="1" flipV="1">
              <a:off x="7010382" y="2895599"/>
              <a:ext cx="304772" cy="228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16002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Sender sends 2</a:t>
            </a:r>
            <a:r>
              <a:rPr lang="en-US" b="0" baseline="30000">
                <a:latin typeface="Helvetica" charset="0"/>
                <a:cs typeface="Helvetica" charset="0"/>
              </a:rPr>
              <a:t>nd</a:t>
            </a:r>
            <a:r>
              <a:rPr lang="en-US" b="0">
                <a:latin typeface="Helvetica" charset="0"/>
                <a:cs typeface="Helvetica" charset="0"/>
              </a:rPr>
              <a:t> packet (i.e., next 100 bytes) and receiver gets the packet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5942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3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59431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5943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3048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144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59420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5942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2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59427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5942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1, 100</a:t>
            </a:r>
          </a:p>
        </p:txBody>
      </p:sp>
      <p:grpSp>
        <p:nvGrpSpPr>
          <p:cNvPr id="59422" name="Group 36"/>
          <p:cNvGrpSpPr>
            <a:grpSpLocks/>
          </p:cNvGrpSpPr>
          <p:nvPr/>
        </p:nvGrpSpPr>
        <p:grpSpPr bwMode="auto">
          <a:xfrm>
            <a:off x="2401888" y="4178300"/>
            <a:ext cx="4227512" cy="862013"/>
            <a:chOff x="2401831" y="4191000"/>
            <a:chExt cx="4227569" cy="861895"/>
          </a:xfrm>
        </p:grpSpPr>
        <p:sp>
          <p:nvSpPr>
            <p:cNvPr id="59423" name="TextBox 46"/>
            <p:cNvSpPr txBox="1">
              <a:spLocks noChangeArrowheads="1"/>
            </p:cNvSpPr>
            <p:nvPr/>
          </p:nvSpPr>
          <p:spPr bwMode="auto">
            <a:xfrm rot="-713230">
              <a:off x="2401831" y="465278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59424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181600" y="4191000"/>
              <a:ext cx="1447800" cy="393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11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2" grpId="0" animBg="1"/>
      <p:bldP spid="26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0419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60420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0421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0422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0423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0424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0425" name="Text Box 21"/>
          <p:cNvSpPr txBox="1">
            <a:spLocks noChangeArrowheads="1"/>
          </p:cNvSpPr>
          <p:nvPr/>
        </p:nvSpPr>
        <p:spPr bwMode="auto">
          <a:xfrm>
            <a:off x="5818188" y="2178050"/>
            <a:ext cx="180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60426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0427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0428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0429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60430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0431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60432" name="Group 34"/>
          <p:cNvGrpSpPr>
            <a:grpSpLocks/>
          </p:cNvGrpSpPr>
          <p:nvPr/>
        </p:nvGrpSpPr>
        <p:grpSpPr bwMode="auto">
          <a:xfrm>
            <a:off x="1524000" y="2895600"/>
            <a:ext cx="2514600" cy="565150"/>
            <a:chOff x="1523971" y="2895599"/>
            <a:chExt cx="2514450" cy="564058"/>
          </a:xfrm>
        </p:grpSpPr>
        <p:sp>
          <p:nvSpPr>
            <p:cNvPr id="60459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5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0460" name="Line 22"/>
            <p:cNvSpPr>
              <a:spLocks noChangeShapeType="1"/>
            </p:cNvSpPr>
            <p:nvPr/>
          </p:nvSpPr>
          <p:spPr bwMode="auto">
            <a:xfrm flipH="1" flipV="1">
              <a:off x="1523971" y="2895599"/>
              <a:ext cx="685829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60433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5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0436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9"/>
            <a:chExt cx="4392112" cy="564058"/>
          </a:xfrm>
        </p:grpSpPr>
        <p:sp>
          <p:nvSpPr>
            <p:cNvPr id="60455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0456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LastByteRcvd(200)</a:t>
              </a:r>
            </a:p>
          </p:txBody>
        </p:sp>
        <p:sp>
          <p:nvSpPr>
            <p:cNvPr id="60457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0458" name="Line 22"/>
            <p:cNvSpPr>
              <a:spLocks noChangeShapeType="1"/>
            </p:cNvSpPr>
            <p:nvPr/>
          </p:nvSpPr>
          <p:spPr bwMode="auto">
            <a:xfrm flipH="1" flipV="1">
              <a:off x="7010382" y="2895599"/>
              <a:ext cx="304772" cy="228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57912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grpSp>
        <p:nvGrpSpPr>
          <p:cNvPr id="60438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60451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52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0453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0454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48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0442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044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4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0449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045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60443" name="Rounded Rectangle 45"/>
          <p:cNvSpPr>
            <a:spLocks noChangeArrowheads="1"/>
          </p:cNvSpPr>
          <p:nvPr/>
        </p:nvSpPr>
        <p:spPr bwMode="auto">
          <a:xfrm>
            <a:off x="16002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Sender sends 2</a:t>
            </a:r>
            <a:r>
              <a:rPr lang="en-US" b="0" baseline="30000">
                <a:latin typeface="Helvetica" charset="0"/>
                <a:cs typeface="Helvetica" charset="0"/>
              </a:rPr>
              <a:t>nd</a:t>
            </a:r>
            <a:r>
              <a:rPr lang="en-US" b="0">
                <a:latin typeface="Helvetica" charset="0"/>
                <a:cs typeface="Helvetica" charset="0"/>
              </a:rPr>
              <a:t> packet (i.e., next 100 bytes) and receiver gets the packet</a:t>
            </a:r>
          </a:p>
        </p:txBody>
      </p:sp>
      <p:grpSp>
        <p:nvGrpSpPr>
          <p:cNvPr id="60444" name="Group 36"/>
          <p:cNvGrpSpPr>
            <a:grpSpLocks/>
          </p:cNvGrpSpPr>
          <p:nvPr/>
        </p:nvGrpSpPr>
        <p:grpSpPr bwMode="auto">
          <a:xfrm>
            <a:off x="2401888" y="4178300"/>
            <a:ext cx="4227512" cy="862013"/>
            <a:chOff x="2401831" y="4191000"/>
            <a:chExt cx="4227569" cy="861895"/>
          </a:xfrm>
        </p:grpSpPr>
        <p:sp>
          <p:nvSpPr>
            <p:cNvPr id="60445" name="TextBox 46"/>
            <p:cNvSpPr txBox="1">
              <a:spLocks noChangeArrowheads="1"/>
            </p:cNvSpPr>
            <p:nvPr/>
          </p:nvSpPr>
          <p:spPr bwMode="auto">
            <a:xfrm rot="-713230">
              <a:off x="2401831" y="465278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60446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181600" y="4191000"/>
              <a:ext cx="1447800" cy="393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0109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1443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61444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1445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1446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1447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144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1449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61451" name="Group 34"/>
          <p:cNvGrpSpPr>
            <a:grpSpLocks/>
          </p:cNvGrpSpPr>
          <p:nvPr/>
        </p:nvGrpSpPr>
        <p:grpSpPr bwMode="auto">
          <a:xfrm>
            <a:off x="1524000" y="2895600"/>
            <a:ext cx="2514600" cy="565150"/>
            <a:chOff x="1523971" y="2895599"/>
            <a:chExt cx="2514450" cy="564058"/>
          </a:xfrm>
        </p:grpSpPr>
        <p:sp>
          <p:nvSpPr>
            <p:cNvPr id="61484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5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1485" name="Line 22"/>
            <p:cNvSpPr>
              <a:spLocks noChangeShapeType="1"/>
            </p:cNvSpPr>
            <p:nvPr/>
          </p:nvSpPr>
          <p:spPr bwMode="auto">
            <a:xfrm flipH="1" flipV="1">
              <a:off x="1523971" y="2895599"/>
              <a:ext cx="685829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61452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454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61480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81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1482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1483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48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1458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1476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77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1478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1479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61459" name="Rounded Rectangle 45"/>
          <p:cNvSpPr>
            <a:spLocks noChangeArrowheads="1"/>
          </p:cNvSpPr>
          <p:nvPr/>
        </p:nvSpPr>
        <p:spPr bwMode="auto">
          <a:xfrm>
            <a:off x="16002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Receiving TCP delivers first 100 bytes to receiving process</a:t>
            </a:r>
          </a:p>
        </p:txBody>
      </p:sp>
      <p:grpSp>
        <p:nvGrpSpPr>
          <p:cNvPr id="61460" name="Group 36"/>
          <p:cNvGrpSpPr>
            <a:grpSpLocks/>
          </p:cNvGrpSpPr>
          <p:nvPr/>
        </p:nvGrpSpPr>
        <p:grpSpPr bwMode="auto">
          <a:xfrm>
            <a:off x="2401888" y="4178300"/>
            <a:ext cx="4227512" cy="862013"/>
            <a:chOff x="2401831" y="4191000"/>
            <a:chExt cx="4227569" cy="861895"/>
          </a:xfrm>
        </p:grpSpPr>
        <p:sp>
          <p:nvSpPr>
            <p:cNvPr id="61474" name="TextBox 46"/>
            <p:cNvSpPr txBox="1">
              <a:spLocks noChangeArrowheads="1"/>
            </p:cNvSpPr>
            <p:nvPr/>
          </p:nvSpPr>
          <p:spPr bwMode="auto">
            <a:xfrm rot="-713230">
              <a:off x="2401831" y="465278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61475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181600" y="4191000"/>
              <a:ext cx="1447800" cy="393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</a:t>
            </a:r>
            <a:r>
              <a:rPr lang="en-US" sz="1600">
                <a:solidFill>
                  <a:srgbClr val="FF0000"/>
                </a:solidFill>
                <a:latin typeface="Helvetica" charset="0"/>
                <a:cs typeface="Helvetica" charset="0"/>
              </a:rPr>
              <a:t>100</a:t>
            </a:r>
            <a:r>
              <a:rPr lang="en-US" sz="160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61462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1463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1464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1465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1466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1467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61470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1471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1472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1473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791200" y="18288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21649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Recall: Stop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&amp; Wait with Errors</a:t>
            </a:r>
          </a:p>
        </p:txBody>
      </p:sp>
      <p:sp>
        <p:nvSpPr>
          <p:cNvPr id="3686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92150" y="838200"/>
            <a:ext cx="8451850" cy="1371600"/>
          </a:xfrm>
        </p:spPr>
        <p:txBody>
          <a:bodyPr/>
          <a:lstStyle/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If a loss wait for a retransmission timeout and retransmit</a:t>
            </a:r>
          </a:p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How do you pick the timeout?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5717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5410200" y="25717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2133600" y="3028950"/>
            <a:ext cx="3297238" cy="552450"/>
            <a:chOff x="2133600" y="2743200"/>
            <a:chExt cx="3297722" cy="552450"/>
          </a:xfrm>
        </p:grpSpPr>
        <p:sp>
          <p:nvSpPr>
            <p:cNvPr id="36890" name="Line 5"/>
            <p:cNvSpPr>
              <a:spLocks noChangeShapeType="1"/>
            </p:cNvSpPr>
            <p:nvPr/>
          </p:nvSpPr>
          <p:spPr bwMode="auto">
            <a:xfrm flipH="1">
              <a:off x="2133600" y="2819400"/>
              <a:ext cx="3297722" cy="47625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1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685800" y="59245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1082675" y="21145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4821238" y="21717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36873" name="Group 3"/>
          <p:cNvGrpSpPr>
            <a:grpSpLocks/>
          </p:cNvGrpSpPr>
          <p:nvPr/>
        </p:nvGrpSpPr>
        <p:grpSpPr bwMode="auto">
          <a:xfrm>
            <a:off x="1447800" y="2476500"/>
            <a:ext cx="3962400" cy="628650"/>
            <a:chOff x="1447800" y="2190690"/>
            <a:chExt cx="3962400" cy="628710"/>
          </a:xfrm>
        </p:grpSpPr>
        <p:sp>
          <p:nvSpPr>
            <p:cNvPr id="36888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6874" name="Group 5"/>
          <p:cNvGrpSpPr>
            <a:grpSpLocks/>
          </p:cNvGrpSpPr>
          <p:nvPr/>
        </p:nvGrpSpPr>
        <p:grpSpPr bwMode="auto">
          <a:xfrm>
            <a:off x="533400" y="2647950"/>
            <a:ext cx="873125" cy="1066800"/>
            <a:chOff x="574675" y="2362200"/>
            <a:chExt cx="873124" cy="1066800"/>
          </a:xfrm>
        </p:grpSpPr>
        <p:sp>
          <p:nvSpPr>
            <p:cNvPr id="36884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5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6" name="Text Box 15"/>
            <p:cNvSpPr txBox="1">
              <a:spLocks noChangeArrowheads="1"/>
            </p:cNvSpPr>
            <p:nvPr/>
          </p:nvSpPr>
          <p:spPr bwMode="auto">
            <a:xfrm>
              <a:off x="5746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6887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875" name="Line 41"/>
          <p:cNvSpPr>
            <a:spLocks noChangeShapeType="1"/>
          </p:cNvSpPr>
          <p:nvPr/>
        </p:nvSpPr>
        <p:spPr bwMode="auto">
          <a:xfrm flipH="1">
            <a:off x="2057400" y="3429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6" name="Line 40"/>
          <p:cNvSpPr>
            <a:spLocks noChangeShapeType="1"/>
          </p:cNvSpPr>
          <p:nvPr/>
        </p:nvSpPr>
        <p:spPr bwMode="auto">
          <a:xfrm>
            <a:off x="2057400" y="3429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2400" y="2667000"/>
            <a:ext cx="1295400" cy="1905000"/>
            <a:chOff x="152400" y="2667000"/>
            <a:chExt cx="1295399" cy="1904802"/>
          </a:xfrm>
        </p:grpSpPr>
        <p:sp>
          <p:nvSpPr>
            <p:cNvPr id="36881" name="Line 14"/>
            <p:cNvSpPr>
              <a:spLocks noChangeShapeType="1"/>
            </p:cNvSpPr>
            <p:nvPr/>
          </p:nvSpPr>
          <p:spPr bwMode="auto">
            <a:xfrm flipH="1">
              <a:off x="1295400" y="2667000"/>
              <a:ext cx="0" cy="1828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2" name="Line 13"/>
            <p:cNvSpPr>
              <a:spLocks noChangeShapeType="1"/>
            </p:cNvSpPr>
            <p:nvPr/>
          </p:nvSpPr>
          <p:spPr bwMode="auto">
            <a:xfrm flipH="1">
              <a:off x="1066800" y="44958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3" name="Text Box 15"/>
            <p:cNvSpPr txBox="1">
              <a:spLocks noChangeArrowheads="1"/>
            </p:cNvSpPr>
            <p:nvPr/>
          </p:nvSpPr>
          <p:spPr bwMode="auto">
            <a:xfrm>
              <a:off x="152400" y="4171747"/>
              <a:ext cx="1143000" cy="4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timeout</a:t>
              </a:r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1447800" y="4324350"/>
            <a:ext cx="3962400" cy="628650"/>
            <a:chOff x="1447800" y="2190690"/>
            <a:chExt cx="3962400" cy="628710"/>
          </a:xfrm>
        </p:grpSpPr>
        <p:sp>
          <p:nvSpPr>
            <p:cNvPr id="36879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TextBox 53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8179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2467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62468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2470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2471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72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73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74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62475" name="Group 34"/>
          <p:cNvGrpSpPr>
            <a:grpSpLocks/>
          </p:cNvGrpSpPr>
          <p:nvPr/>
        </p:nvGrpSpPr>
        <p:grpSpPr bwMode="auto">
          <a:xfrm>
            <a:off x="1524000" y="2895600"/>
            <a:ext cx="2514600" cy="565150"/>
            <a:chOff x="1523971" y="2895599"/>
            <a:chExt cx="2514450" cy="564058"/>
          </a:xfrm>
        </p:grpSpPr>
        <p:sp>
          <p:nvSpPr>
            <p:cNvPr id="62510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5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2511" name="Line 22"/>
            <p:cNvSpPr>
              <a:spLocks noChangeShapeType="1"/>
            </p:cNvSpPr>
            <p:nvPr/>
          </p:nvSpPr>
          <p:spPr bwMode="auto">
            <a:xfrm flipH="1" flipV="1">
              <a:off x="1523971" y="2895599"/>
              <a:ext cx="685829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62476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7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2478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62506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07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2508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2509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48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2482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2502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03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2504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2505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grpSp>
        <p:nvGrpSpPr>
          <p:cNvPr id="62483" name="Group 36"/>
          <p:cNvGrpSpPr>
            <a:grpSpLocks/>
          </p:cNvGrpSpPr>
          <p:nvPr/>
        </p:nvGrpSpPr>
        <p:grpSpPr bwMode="auto">
          <a:xfrm>
            <a:off x="2401888" y="4178300"/>
            <a:ext cx="4227512" cy="862013"/>
            <a:chOff x="2401831" y="4191000"/>
            <a:chExt cx="4227569" cy="861895"/>
          </a:xfrm>
        </p:grpSpPr>
        <p:sp>
          <p:nvSpPr>
            <p:cNvPr id="62500" name="TextBox 46"/>
            <p:cNvSpPr txBox="1">
              <a:spLocks noChangeArrowheads="1"/>
            </p:cNvSpPr>
            <p:nvPr/>
          </p:nvSpPr>
          <p:spPr bwMode="auto">
            <a:xfrm rot="-713230">
              <a:off x="2401831" y="465278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62501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181600" y="4191000"/>
              <a:ext cx="1447800" cy="393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Group 36"/>
          <p:cNvGrpSpPr>
            <a:grpSpLocks/>
          </p:cNvGrpSpPr>
          <p:nvPr/>
        </p:nvGrpSpPr>
        <p:grpSpPr bwMode="auto">
          <a:xfrm>
            <a:off x="2855913" y="4572000"/>
            <a:ext cx="3773487" cy="706438"/>
            <a:chOff x="2855747" y="4191000"/>
            <a:chExt cx="3773653" cy="706615"/>
          </a:xfrm>
        </p:grpSpPr>
        <p:sp>
          <p:nvSpPr>
            <p:cNvPr id="62498" name="TextBox 46"/>
            <p:cNvSpPr txBox="1">
              <a:spLocks noChangeArrowheads="1"/>
            </p:cNvSpPr>
            <p:nvPr/>
          </p:nvSpPr>
          <p:spPr bwMode="auto">
            <a:xfrm rot="-713230">
              <a:off x="2855747" y="449750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200</a:t>
              </a:r>
            </a:p>
          </p:txBody>
        </p:sp>
        <p:cxnSp>
          <p:nvCxnSpPr>
            <p:cNvPr id="62499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715000" y="4191000"/>
              <a:ext cx="914400" cy="2413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609600" y="5562600"/>
            <a:ext cx="8229600" cy="1066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Receiver sends ack for 2</a:t>
            </a:r>
            <a:r>
              <a:rPr lang="en-US" b="0" baseline="30000">
                <a:latin typeface="Helvetica" charset="0"/>
                <a:cs typeface="Helvetica" charset="0"/>
              </a:rPr>
              <a:t>nd</a:t>
            </a:r>
            <a:r>
              <a:rPr lang="en-US" b="0">
                <a:latin typeface="Helvetica" charset="0"/>
                <a:cs typeface="Helvetica" charset="0"/>
              </a:rPr>
              <a:t> packet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AdvWin = MaxRcvBuffer – (LastByteRcvd – LastByteRead) </a:t>
            </a:r>
          </a:p>
          <a:p>
            <a:r>
              <a:rPr lang="en-US" sz="2000">
                <a:solidFill>
                  <a:srgbClr val="000000"/>
                </a:solidFill>
                <a:latin typeface="Helvetica" charset="0"/>
                <a:cs typeface="Helvetica" charset="0"/>
              </a:rPr>
              <a:t>              = 300 – (200 – 100) = 200</a:t>
            </a:r>
          </a:p>
        </p:txBody>
      </p:sp>
      <p:sp>
        <p:nvSpPr>
          <p:cNvPr id="62486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62487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8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2489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2490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91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2492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62494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2495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2496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2497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30361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63492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3493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3494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3495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3496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3497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3498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63539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3540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63500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1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3502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6353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3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3537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353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48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3506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3531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32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3533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3534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16002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Sender sends 3</a:t>
            </a:r>
            <a:r>
              <a:rPr lang="en-US" b="0" baseline="30000">
                <a:latin typeface="Helvetica" charset="0"/>
                <a:cs typeface="Helvetica" charset="0"/>
              </a:rPr>
              <a:t>rd</a:t>
            </a:r>
            <a:r>
              <a:rPr lang="en-US" b="0">
                <a:latin typeface="Helvetica" charset="0"/>
                <a:cs typeface="Helvetica" charset="0"/>
              </a:rPr>
              <a:t> packet (i.e., next 100 bytes) and the packet is </a:t>
            </a:r>
            <a:r>
              <a:rPr lang="en-US" b="0">
                <a:solidFill>
                  <a:srgbClr val="FF0000"/>
                </a:solidFill>
                <a:latin typeface="Helvetica" charset="0"/>
                <a:cs typeface="Helvetica" charset="0"/>
              </a:rPr>
              <a:t>lost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5240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300</a:t>
            </a:r>
          </a:p>
        </p:txBody>
      </p:sp>
      <p:grpSp>
        <p:nvGrpSpPr>
          <p:cNvPr id="54" name="Group 48"/>
          <p:cNvGrpSpPr>
            <a:grpSpLocks/>
          </p:cNvGrpSpPr>
          <p:nvPr/>
        </p:nvGrpSpPr>
        <p:grpSpPr bwMode="auto">
          <a:xfrm>
            <a:off x="1317625" y="4419600"/>
            <a:ext cx="4854575" cy="628650"/>
            <a:chOff x="1317425" y="4629150"/>
            <a:chExt cx="4854775" cy="628650"/>
          </a:xfrm>
        </p:grpSpPr>
        <p:sp>
          <p:nvSpPr>
            <p:cNvPr id="63525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63526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27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63528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63529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30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cxnSp>
        <p:nvCxnSpPr>
          <p:cNvPr id="63511" name="Straight Arrow Connector 37"/>
          <p:cNvCxnSpPr>
            <a:cxnSpLocks noChangeShapeType="1"/>
          </p:cNvCxnSpPr>
          <p:nvPr/>
        </p:nvCxnSpPr>
        <p:spPr bwMode="auto">
          <a:xfrm flipH="1">
            <a:off x="3810000" y="4178300"/>
            <a:ext cx="2819400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2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3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63514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3516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3517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3518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3519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63521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3522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3523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3524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36324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4515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64516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4517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4518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4519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4520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4521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4522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64523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64562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64563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64524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526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64558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59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4560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4561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4529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4554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55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4556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4557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64530" name="Rounded Rectangle 45"/>
          <p:cNvSpPr>
            <a:spLocks noChangeArrowheads="1"/>
          </p:cNvSpPr>
          <p:nvPr/>
        </p:nvSpPr>
        <p:spPr bwMode="auto">
          <a:xfrm>
            <a:off x="1219200" y="5715000"/>
            <a:ext cx="69342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Sender stops sending as window full </a:t>
            </a:r>
          </a:p>
          <a:p>
            <a:pPr algn="ctr"/>
            <a:r>
              <a:rPr lang="en-US" sz="2000">
                <a:latin typeface="Helvetica" charset="0"/>
                <a:cs typeface="Helvetica" charset="0"/>
              </a:rPr>
              <a:t>SndWin = AdvWin – (LastByteSent – LastByteAcked) 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          = 300 – (300 – 0) = 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04800" y="2514600"/>
            <a:ext cx="1828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1,300</a:t>
            </a:r>
          </a:p>
        </p:txBody>
      </p:sp>
      <p:grpSp>
        <p:nvGrpSpPr>
          <p:cNvPr id="64532" name="Group 48"/>
          <p:cNvGrpSpPr>
            <a:grpSpLocks/>
          </p:cNvGrpSpPr>
          <p:nvPr/>
        </p:nvGrpSpPr>
        <p:grpSpPr bwMode="auto">
          <a:xfrm>
            <a:off x="1317625" y="4419600"/>
            <a:ext cx="4854575" cy="628650"/>
            <a:chOff x="1317425" y="4629150"/>
            <a:chExt cx="4854775" cy="628650"/>
          </a:xfrm>
        </p:grpSpPr>
        <p:sp>
          <p:nvSpPr>
            <p:cNvPr id="64548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64549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50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64551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64552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53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cxnSp>
        <p:nvCxnSpPr>
          <p:cNvPr id="64534" name="Straight Arrow Connector 37"/>
          <p:cNvCxnSpPr>
            <a:cxnSpLocks noChangeShapeType="1"/>
          </p:cNvCxnSpPr>
          <p:nvPr/>
        </p:nvCxnSpPr>
        <p:spPr bwMode="auto">
          <a:xfrm flipH="1">
            <a:off x="3810000" y="4178300"/>
            <a:ext cx="2819400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5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6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64537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4539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4540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4541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4542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64544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4545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4546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4547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77" name="Rectangle 76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23975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7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65541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5542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5543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5544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5545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5546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5547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65548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65588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65589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65549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5553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5584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85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5586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5587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1828800" y="5638800"/>
            <a:ext cx="5181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Sender gets ack for 1</a:t>
            </a:r>
            <a:r>
              <a:rPr lang="en-US" b="0" baseline="30000">
                <a:latin typeface="Helvetica" charset="0"/>
                <a:cs typeface="Helvetica" charset="0"/>
              </a:rPr>
              <a:t>st</a:t>
            </a:r>
            <a:r>
              <a:rPr lang="en-US" b="0">
                <a:latin typeface="Helvetica" charset="0"/>
                <a:cs typeface="Helvetica" charset="0"/>
              </a:rPr>
              <a:t> packet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AdWin = 200</a:t>
            </a:r>
            <a:endParaRPr lang="en-US" sz="2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4800" y="2514600"/>
            <a:ext cx="1828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1,300</a:t>
            </a:r>
          </a:p>
        </p:txBody>
      </p:sp>
      <p:grpSp>
        <p:nvGrpSpPr>
          <p:cNvPr id="65556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65578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65579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80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65581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65582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83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2362200" y="4178300"/>
            <a:ext cx="4267200" cy="1079500"/>
            <a:chOff x="2362200" y="4191000"/>
            <a:chExt cx="4267200" cy="1079500"/>
          </a:xfrm>
        </p:grpSpPr>
        <p:cxnSp>
          <p:nvCxnSpPr>
            <p:cNvPr id="65576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77" name="TextBox 46"/>
            <p:cNvSpPr txBox="1">
              <a:spLocks noChangeArrowheads="1"/>
            </p:cNvSpPr>
            <p:nvPr/>
          </p:nvSpPr>
          <p:spPr bwMode="auto">
            <a:xfrm>
              <a:off x="2667000" y="4870390"/>
              <a:ext cx="292229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</p:grpSp>
      <p:grpSp>
        <p:nvGrpSpPr>
          <p:cNvPr id="65559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65572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73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5574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5575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65560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65561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5563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5564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5565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5566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65568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5569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5570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5571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42429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561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</a:t>
            </a:r>
            <a:r>
              <a:rPr lang="en-US" sz="1600">
                <a:solidFill>
                  <a:srgbClr val="FF0000"/>
                </a:solidFill>
                <a:latin typeface="Helvetica" charset="0"/>
                <a:cs typeface="Helvetica" charset="0"/>
              </a:rPr>
              <a:t>100</a:t>
            </a:r>
            <a:r>
              <a:rPr lang="en-US" sz="160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66565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6566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6567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6568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6569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6570" name="Line 22"/>
          <p:cNvSpPr>
            <a:spLocks noChangeShapeType="1"/>
          </p:cNvSpPr>
          <p:nvPr/>
        </p:nvSpPr>
        <p:spPr bwMode="auto">
          <a:xfrm flipV="1">
            <a:off x="9144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6571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66572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66613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66614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66573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4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6577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660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1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6611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661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9144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101,300</a:t>
            </a:r>
          </a:p>
        </p:txBody>
      </p:sp>
      <p:grpSp>
        <p:nvGrpSpPr>
          <p:cNvPr id="66579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66603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66604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05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66606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66607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608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66581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32"/>
          </a:xfrm>
        </p:grpSpPr>
        <p:cxnSp>
          <p:nvCxnSpPr>
            <p:cNvPr id="66600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01" name="TextBox 46"/>
            <p:cNvSpPr txBox="1">
              <a:spLocks noChangeArrowheads="1"/>
            </p:cNvSpPr>
            <p:nvPr/>
          </p:nvSpPr>
          <p:spPr bwMode="auto">
            <a:xfrm>
              <a:off x="2667000" y="4889500"/>
              <a:ext cx="2922294" cy="400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sp>
          <p:nvSpPr>
            <p:cNvPr id="66602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66582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66596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97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6598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6599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66583" name="Rounded Rectangle 67"/>
          <p:cNvSpPr>
            <a:spLocks noChangeArrowheads="1"/>
          </p:cNvSpPr>
          <p:nvPr/>
        </p:nvSpPr>
        <p:spPr bwMode="auto">
          <a:xfrm>
            <a:off x="1447800" y="5562600"/>
            <a:ext cx="6248400" cy="11430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Ack for 1</a:t>
            </a:r>
            <a:r>
              <a:rPr lang="en-US" b="0" baseline="30000">
                <a:latin typeface="Helvetica" charset="0"/>
                <a:cs typeface="Helvetica" charset="0"/>
              </a:rPr>
              <a:t>st</a:t>
            </a:r>
            <a:r>
              <a:rPr lang="en-US" b="0">
                <a:latin typeface="Helvetica" charset="0"/>
                <a:cs typeface="Helvetica" charset="0"/>
              </a:rPr>
              <a:t> packet (ack indicates next byte expected by receiver)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Receiver no longer needs first 100 bytes</a:t>
            </a:r>
          </a:p>
        </p:txBody>
      </p:sp>
      <p:sp>
        <p:nvSpPr>
          <p:cNvPr id="66584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6587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6588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6589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6590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66592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6593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6594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6595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37470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585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</a:t>
            </a:r>
            <a:r>
              <a:rPr lang="en-US" sz="1600">
                <a:solidFill>
                  <a:srgbClr val="FF0000"/>
                </a:solidFill>
                <a:latin typeface="Helvetica" charset="0"/>
                <a:cs typeface="Helvetica" charset="0"/>
              </a:rPr>
              <a:t>100</a:t>
            </a:r>
            <a:r>
              <a:rPr lang="en-US" sz="160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67589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7590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7591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7592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7593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7594" name="Line 22"/>
          <p:cNvSpPr>
            <a:spLocks noChangeShapeType="1"/>
          </p:cNvSpPr>
          <p:nvPr/>
        </p:nvSpPr>
        <p:spPr bwMode="auto">
          <a:xfrm flipV="1">
            <a:off x="9144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7595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67596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67637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67638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67597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7601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7633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634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7635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7636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9144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101,300</a:t>
            </a:r>
          </a:p>
        </p:txBody>
      </p:sp>
      <p:grpSp>
        <p:nvGrpSpPr>
          <p:cNvPr id="67603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67627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67628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629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67630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67631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32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67605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40"/>
          </a:xfrm>
        </p:grpSpPr>
        <p:cxnSp>
          <p:nvCxnSpPr>
            <p:cNvPr id="67624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625" name="TextBox 46"/>
            <p:cNvSpPr txBox="1">
              <a:spLocks noChangeArrowheads="1"/>
            </p:cNvSpPr>
            <p:nvPr/>
          </p:nvSpPr>
          <p:spPr bwMode="auto">
            <a:xfrm>
              <a:off x="2667000" y="4889500"/>
              <a:ext cx="2922294" cy="400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sp>
          <p:nvSpPr>
            <p:cNvPr id="67626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67606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67620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621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7622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7623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67607" name="Rounded Rectangle 45"/>
          <p:cNvSpPr>
            <a:spLocks noChangeArrowheads="1"/>
          </p:cNvSpPr>
          <p:nvPr/>
        </p:nvSpPr>
        <p:spPr bwMode="auto">
          <a:xfrm>
            <a:off x="990600" y="5715000"/>
            <a:ext cx="69342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Sender still cannot send as window full</a:t>
            </a:r>
          </a:p>
          <a:p>
            <a:pPr algn="ctr"/>
            <a:r>
              <a:rPr lang="en-US" sz="2000">
                <a:latin typeface="Helvetica" charset="0"/>
                <a:cs typeface="Helvetica" charset="0"/>
              </a:rPr>
              <a:t>SndWin = AdvWin – (LastByteSent – LastByteAcked) 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          = 200 – (300 – 100) = 0</a:t>
            </a:r>
          </a:p>
        </p:txBody>
      </p:sp>
      <p:sp>
        <p:nvSpPr>
          <p:cNvPr id="67608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67609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7611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7612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7613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7614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67616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7617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7618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7619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32680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8610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LastByteAcked(100)</a:t>
            </a:r>
          </a:p>
        </p:txBody>
      </p:sp>
      <p:sp>
        <p:nvSpPr>
          <p:cNvPr id="68612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8613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8614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8615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8616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8617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68618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8619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8620" name="Line 22"/>
          <p:cNvSpPr>
            <a:spLocks noChangeShapeType="1"/>
          </p:cNvSpPr>
          <p:nvPr/>
        </p:nvSpPr>
        <p:spPr bwMode="auto">
          <a:xfrm flipV="1">
            <a:off x="9144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8621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68622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8623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68624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68663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68664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68625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6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7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8628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68659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8660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8661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8662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8632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865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5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8657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865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68633" name="Rounded Rectangle 45"/>
          <p:cNvSpPr>
            <a:spLocks noChangeArrowheads="1"/>
          </p:cNvSpPr>
          <p:nvPr/>
        </p:nvSpPr>
        <p:spPr bwMode="auto">
          <a:xfrm>
            <a:off x="1447800" y="5791200"/>
            <a:ext cx="62484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Sender gets ack for 2</a:t>
            </a:r>
            <a:r>
              <a:rPr lang="en-US" b="0" baseline="30000">
                <a:latin typeface="Helvetica" charset="0"/>
                <a:cs typeface="Helvetica" charset="0"/>
              </a:rPr>
              <a:t>nd</a:t>
            </a:r>
            <a:r>
              <a:rPr lang="en-US" b="0">
                <a:latin typeface="Helvetica" charset="0"/>
                <a:cs typeface="Helvetica" charset="0"/>
              </a:rPr>
              <a:t> packet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AdvWin = 200 bytes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9144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101,300</a:t>
            </a:r>
          </a:p>
        </p:txBody>
      </p:sp>
      <p:grpSp>
        <p:nvGrpSpPr>
          <p:cNvPr id="68635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68649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68650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51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68652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68653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54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68637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68647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48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68638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68643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44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8645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8646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grpSp>
        <p:nvGrpSpPr>
          <p:cNvPr id="66" name="Group 36"/>
          <p:cNvGrpSpPr>
            <a:grpSpLocks/>
          </p:cNvGrpSpPr>
          <p:nvPr/>
        </p:nvGrpSpPr>
        <p:grpSpPr bwMode="auto">
          <a:xfrm>
            <a:off x="990600" y="4572000"/>
            <a:ext cx="5638800" cy="1098550"/>
            <a:chOff x="990600" y="4191000"/>
            <a:chExt cx="5638800" cy="1098632"/>
          </a:xfrm>
        </p:grpSpPr>
        <p:cxnSp>
          <p:nvCxnSpPr>
            <p:cNvPr id="68640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41" name="TextBox 46"/>
            <p:cNvSpPr txBox="1">
              <a:spLocks noChangeArrowheads="1"/>
            </p:cNvSpPr>
            <p:nvPr/>
          </p:nvSpPr>
          <p:spPr bwMode="auto">
            <a:xfrm>
              <a:off x="2667000" y="4889500"/>
              <a:ext cx="2922294" cy="400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200</a:t>
              </a:r>
            </a:p>
          </p:txBody>
        </p:sp>
        <p:sp>
          <p:nvSpPr>
            <p:cNvPr id="68642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300}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0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69634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9635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69636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9637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9638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69639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9640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9641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69642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9643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69644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9645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69646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69647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69648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0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69651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69685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69686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9687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9688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69654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69681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82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69683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69684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grpSp>
        <p:nvGrpSpPr>
          <p:cNvPr id="69656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69675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69676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77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69678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69679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80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69658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69673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74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69659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6966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7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69671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6967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grpSp>
        <p:nvGrpSpPr>
          <p:cNvPr id="69660" name="Group 36"/>
          <p:cNvGrpSpPr>
            <a:grpSpLocks/>
          </p:cNvGrpSpPr>
          <p:nvPr/>
        </p:nvGrpSpPr>
        <p:grpSpPr bwMode="auto">
          <a:xfrm>
            <a:off x="990600" y="4572000"/>
            <a:ext cx="5638800" cy="1098550"/>
            <a:chOff x="990600" y="4191000"/>
            <a:chExt cx="5638800" cy="1098610"/>
          </a:xfrm>
        </p:grpSpPr>
        <p:cxnSp>
          <p:nvCxnSpPr>
            <p:cNvPr id="69666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67" name="TextBox 46"/>
            <p:cNvSpPr txBox="1">
              <a:spLocks noChangeArrowheads="1"/>
            </p:cNvSpPr>
            <p:nvPr/>
          </p:nvSpPr>
          <p:spPr bwMode="auto">
            <a:xfrm>
              <a:off x="2667000" y="4889500"/>
              <a:ext cx="292229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200</a:t>
              </a:r>
            </a:p>
          </p:txBody>
        </p:sp>
        <p:sp>
          <p:nvSpPr>
            <p:cNvPr id="69668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300}</a:t>
              </a:r>
            </a:p>
          </p:txBody>
        </p:sp>
      </p:grpSp>
      <p:sp>
        <p:nvSpPr>
          <p:cNvPr id="69661" name="Rounded Rectangle 69"/>
          <p:cNvSpPr>
            <a:spLocks noChangeArrowheads="1"/>
          </p:cNvSpPr>
          <p:nvPr/>
        </p:nvSpPr>
        <p:spPr bwMode="auto">
          <a:xfrm>
            <a:off x="762000" y="5791200"/>
            <a:ext cx="7620000" cy="838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Sender can now send new data! </a:t>
            </a:r>
          </a:p>
          <a:p>
            <a:pPr algn="ctr"/>
            <a:r>
              <a:rPr lang="en-US" sz="2000">
                <a:latin typeface="Helvetica" charset="0"/>
                <a:cs typeface="Helvetica" charset="0"/>
              </a:rPr>
              <a:t>SndWin = AdvWin – (LastByteSent – LastByteAcked) = 100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grpSp>
        <p:nvGrpSpPr>
          <p:cNvPr id="69663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69664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69665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0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0658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70660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0661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0662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0663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0664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0665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0666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0667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0668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0669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0670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0671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0672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3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4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7"/>
            <a:chExt cx="4392112" cy="564060"/>
          </a:xfrm>
        </p:grpSpPr>
        <p:sp>
          <p:nvSpPr>
            <p:cNvPr id="70713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70714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70715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0716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70678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7070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71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70711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7071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grpSp>
        <p:nvGrpSpPr>
          <p:cNvPr id="70680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70703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70704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705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70706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70707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08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70682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70701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702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70683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7069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9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70699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7070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cxnSp>
        <p:nvCxnSpPr>
          <p:cNvPr id="70684" name="Straight Arrow Connector 37"/>
          <p:cNvCxnSpPr>
            <a:cxnSpLocks noChangeShapeType="1"/>
          </p:cNvCxnSpPr>
          <p:nvPr/>
        </p:nvCxnSpPr>
        <p:spPr bwMode="auto">
          <a:xfrm flipH="1">
            <a:off x="2362200" y="4572000"/>
            <a:ext cx="4267200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70686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914400" y="5314950"/>
            <a:ext cx="8350250" cy="628650"/>
            <a:chOff x="911237" y="3638550"/>
            <a:chExt cx="8349406" cy="628650"/>
          </a:xfrm>
        </p:grpSpPr>
        <p:cxnSp>
          <p:nvCxnSpPr>
            <p:cNvPr id="70693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94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70695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0696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79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0691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70692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</p:spTree>
    <p:extLst>
      <p:ext uri="{BB962C8B-B14F-4D97-AF65-F5344CB8AC3E}">
        <p14:creationId xmlns:p14="http://schemas.microsoft.com/office/powerpoint/2010/main" val="42032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1682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71684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5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1686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1687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9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1690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91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1692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93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1694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1695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1696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7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8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1699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7"/>
            <a:chExt cx="4392112" cy="564060"/>
          </a:xfrm>
        </p:grpSpPr>
        <p:sp>
          <p:nvSpPr>
            <p:cNvPr id="71741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71742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LastByteRcvd(350)</a:t>
              </a:r>
            </a:p>
          </p:txBody>
        </p:sp>
        <p:sp>
          <p:nvSpPr>
            <p:cNvPr id="71743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1744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71702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7173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3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71739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7174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grpSp>
        <p:nvGrpSpPr>
          <p:cNvPr id="71704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71731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71732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33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71734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71735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736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71706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71729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30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71707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7172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2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71727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7172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cxnSp>
        <p:nvCxnSpPr>
          <p:cNvPr id="71708" name="Straight Arrow Connector 37"/>
          <p:cNvCxnSpPr>
            <a:cxnSpLocks noChangeShapeType="1"/>
          </p:cNvCxnSpPr>
          <p:nvPr/>
        </p:nvCxnSpPr>
        <p:spPr bwMode="auto">
          <a:xfrm flipH="1">
            <a:off x="2362200" y="4572000"/>
            <a:ext cx="4267200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71710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1711" name="Group 72"/>
          <p:cNvGrpSpPr>
            <a:grpSpLocks/>
          </p:cNvGrpSpPr>
          <p:nvPr/>
        </p:nvGrpSpPr>
        <p:grpSpPr bwMode="auto">
          <a:xfrm>
            <a:off x="914400" y="5314950"/>
            <a:ext cx="8350250" cy="628650"/>
            <a:chOff x="911237" y="3638550"/>
            <a:chExt cx="8349406" cy="628650"/>
          </a:xfrm>
        </p:grpSpPr>
        <p:cxnSp>
          <p:nvCxnSpPr>
            <p:cNvPr id="71721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22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71723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1724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71713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1719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71720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84" name="Group 36"/>
          <p:cNvGrpSpPr>
            <a:grpSpLocks/>
          </p:cNvGrpSpPr>
          <p:nvPr/>
        </p:nvGrpSpPr>
        <p:grpSpPr bwMode="auto">
          <a:xfrm>
            <a:off x="990600" y="5867400"/>
            <a:ext cx="5638800" cy="476250"/>
            <a:chOff x="990600" y="4191000"/>
            <a:chExt cx="5638800" cy="476310"/>
          </a:xfrm>
        </p:grpSpPr>
        <p:cxnSp>
          <p:nvCxnSpPr>
            <p:cNvPr id="71716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17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</a:t>
              </a:r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201</a:t>
              </a:r>
              <a:r>
                <a:rPr lang="en-US" sz="2000" b="0">
                  <a:latin typeface="Helvetica" charset="0"/>
                  <a:cs typeface="Helvetica" charset="0"/>
                </a:rPr>
                <a:t>, AdvWin = </a:t>
              </a:r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71718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8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Where we are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TCP: Reliable Byte Stream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Open connection (3-way handshaking)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Close connection: no perfect solution; no way for two parties to agree </a:t>
            </a:r>
            <a:r>
              <a:rPr lang="en-US" dirty="0" smtClean="0">
                <a:latin typeface="Helvetica" charset="0"/>
                <a:ea typeface="ＭＳ Ｐゴシック" charset="0"/>
              </a:rPr>
              <a:t>absolutely in </a:t>
            </a:r>
            <a:r>
              <a:rPr lang="en-US" dirty="0" smtClean="0">
                <a:latin typeface="Helvetica" charset="0"/>
                <a:ea typeface="ＭＳ Ｐゴシック" charset="0"/>
              </a:rPr>
              <a:t>the presence of arbitrary message losses </a:t>
            </a:r>
            <a:r>
              <a:rPr lang="en-US" dirty="0" smtClean="0">
                <a:latin typeface="Helvetica" charset="0"/>
                <a:ea typeface="ＭＳ Ｐゴシック" charset="0"/>
              </a:rPr>
              <a:t>(Byzantine General’s Problem) 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Reliable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transmission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latin typeface="Helvetica" charset="0"/>
                <a:ea typeface="ＭＳ Ｐゴシック" charset="0"/>
              </a:rPr>
              <a:t>S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top&amp;Wait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not efficient for links with large </a:t>
            </a:r>
            <a:r>
              <a:rPr lang="en-US" dirty="0" smtClean="0">
                <a:latin typeface="Helvetica" charset="0"/>
                <a:ea typeface="ＭＳ Ｐゴシック" charset="0"/>
              </a:rPr>
              <a:t>capacity, i.e., bandwidth-delay </a:t>
            </a:r>
            <a:r>
              <a:rPr lang="en-US" dirty="0">
                <a:latin typeface="Helvetica" charset="0"/>
                <a:ea typeface="ＭＳ Ｐゴシック" charset="0"/>
              </a:rPr>
              <a:t>product</a:t>
            </a:r>
            <a:endParaRPr lang="en-US" dirty="0">
              <a:latin typeface="Helvetica" charset="0"/>
              <a:ea typeface="ＭＳ Ｐゴシック" charset="0"/>
              <a:sym typeface="Wingding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i="1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Sliding window </a:t>
            </a:r>
            <a:r>
              <a:rPr lang="en-US" i="1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more efficient but more complex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Flow Control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OS on sender and receiver manage buffers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Sending rate adjusted according to </a:t>
            </a:r>
            <a:r>
              <a:rPr lang="en-US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acks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and losses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Receiver drops to slow sender on over-run</a:t>
            </a:r>
          </a:p>
          <a:p>
            <a:pPr marL="457200" lvl="1" indent="0">
              <a:lnSpc>
                <a:spcPct val="100000"/>
              </a:lnSpc>
              <a:buFontTx/>
              <a:buNone/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9785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2706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2707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72708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2709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2710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2711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2712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2713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2714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2715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2716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2717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2718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2719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2720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1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2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2723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7"/>
            <a:chExt cx="4392112" cy="564060"/>
          </a:xfrm>
        </p:grpSpPr>
        <p:sp>
          <p:nvSpPr>
            <p:cNvPr id="72746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72747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LastByteRcvd(350)</a:t>
              </a:r>
            </a:p>
          </p:txBody>
        </p:sp>
        <p:sp>
          <p:nvSpPr>
            <p:cNvPr id="72748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2749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72729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72731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2744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72745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14400" y="5295900"/>
            <a:ext cx="8350250" cy="1028700"/>
            <a:chOff x="914400" y="3771840"/>
            <a:chExt cx="8349692" cy="1028760"/>
          </a:xfrm>
        </p:grpSpPr>
        <p:grpSp>
          <p:nvGrpSpPr>
            <p:cNvPr id="72735" name="Group 72"/>
            <p:cNvGrpSpPr>
              <a:grpSpLocks/>
            </p:cNvGrpSpPr>
            <p:nvPr/>
          </p:nvGrpSpPr>
          <p:grpSpPr bwMode="auto">
            <a:xfrm>
              <a:off x="914400" y="3771840"/>
              <a:ext cx="8349692" cy="628650"/>
              <a:chOff x="911237" y="3638550"/>
              <a:chExt cx="8349406" cy="628650"/>
            </a:xfrm>
          </p:grpSpPr>
          <p:cxnSp>
            <p:nvCxnSpPr>
              <p:cNvPr id="72740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2362200" y="3886200"/>
                <a:ext cx="4267200" cy="2286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41" name="TextBox 45"/>
              <p:cNvSpPr txBox="1">
                <a:spLocks noChangeArrowheads="1"/>
              </p:cNvSpPr>
              <p:nvPr/>
            </p:nvSpPr>
            <p:spPr bwMode="auto">
              <a:xfrm>
                <a:off x="3978275" y="3638550"/>
                <a:ext cx="1796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Data[301,350]</a:t>
                </a:r>
              </a:p>
            </p:txBody>
          </p:sp>
          <p:sp>
            <p:nvSpPr>
              <p:cNvPr id="72742" name="TextBox 48"/>
              <p:cNvSpPr txBox="1">
                <a:spLocks noChangeArrowheads="1"/>
              </p:cNvSpPr>
              <p:nvPr/>
            </p:nvSpPr>
            <p:spPr bwMode="auto">
              <a:xfrm>
                <a:off x="911237" y="3657600"/>
                <a:ext cx="14285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{[201,350]}</a:t>
                </a:r>
              </a:p>
            </p:txBody>
          </p:sp>
          <p:sp>
            <p:nvSpPr>
              <p:cNvPr id="72743" name="TextBox 48"/>
              <p:cNvSpPr txBox="1">
                <a:spLocks noChangeArrowheads="1"/>
              </p:cNvSpPr>
              <p:nvPr/>
            </p:nvSpPr>
            <p:spPr bwMode="auto">
              <a:xfrm>
                <a:off x="6690797" y="3867090"/>
                <a:ext cx="25698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{[101,200],[301,350]}</a:t>
                </a:r>
              </a:p>
            </p:txBody>
          </p:sp>
        </p:grpSp>
        <p:grpSp>
          <p:nvGrpSpPr>
            <p:cNvPr id="72736" name="Group 36"/>
            <p:cNvGrpSpPr>
              <a:grpSpLocks/>
            </p:cNvGrpSpPr>
            <p:nvPr/>
          </p:nvGrpSpPr>
          <p:grpSpPr bwMode="auto">
            <a:xfrm>
              <a:off x="990600" y="4324290"/>
              <a:ext cx="5638800" cy="476310"/>
              <a:chOff x="990600" y="4191000"/>
              <a:chExt cx="5638800" cy="476310"/>
            </a:xfrm>
          </p:grpSpPr>
          <p:cxnSp>
            <p:nvCxnSpPr>
              <p:cNvPr id="72737" name="Straight Arrow Connector 37"/>
              <p:cNvCxnSpPr>
                <a:cxnSpLocks noChangeShapeType="1"/>
              </p:cNvCxnSpPr>
              <p:nvPr/>
            </p:nvCxnSpPr>
            <p:spPr bwMode="auto">
              <a:xfrm flipH="1">
                <a:off x="2362200" y="4191000"/>
                <a:ext cx="426720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38" name="TextBox 46"/>
              <p:cNvSpPr txBox="1">
                <a:spLocks noChangeArrowheads="1"/>
              </p:cNvSpPr>
              <p:nvPr/>
            </p:nvSpPr>
            <p:spPr bwMode="auto">
              <a:xfrm>
                <a:off x="2868906" y="4191000"/>
                <a:ext cx="2779652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Ack=201, AdvWin = 50</a:t>
                </a:r>
              </a:p>
            </p:txBody>
          </p:sp>
          <p:sp>
            <p:nvSpPr>
              <p:cNvPr id="72739" name="TextBox 49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13644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{201, 350}</a:t>
                </a:r>
              </a:p>
            </p:txBody>
          </p:sp>
        </p:grpSp>
      </p:grp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914400" y="5791200"/>
            <a:ext cx="7467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Ack still specifies 201 (first byte out of sequence)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AdvWin = 50, so can sender re-send 3</a:t>
            </a:r>
            <a:r>
              <a:rPr lang="en-US" b="0" baseline="30000">
                <a:latin typeface="Helvetica" charset="0"/>
                <a:cs typeface="Helvetica" charset="0"/>
              </a:rPr>
              <a:t>rd</a:t>
            </a:r>
            <a:r>
              <a:rPr lang="en-US" b="0">
                <a:latin typeface="Helvetica" charset="0"/>
                <a:cs typeface="Helvetica" charset="0"/>
              </a:rPr>
              <a:t> packet?</a:t>
            </a:r>
          </a:p>
        </p:txBody>
      </p:sp>
    </p:spTree>
    <p:extLst>
      <p:ext uri="{BB962C8B-B14F-4D97-AF65-F5344CB8AC3E}">
        <p14:creationId xmlns:p14="http://schemas.microsoft.com/office/powerpoint/2010/main" val="19290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1.11111E-6 L -6.11111E-6 -0.2444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3730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3731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73732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3733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3734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3735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3736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3737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3738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3739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3740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3741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3742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3744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5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6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3747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7"/>
            <a:chExt cx="4392112" cy="564060"/>
          </a:xfrm>
        </p:grpSpPr>
        <p:sp>
          <p:nvSpPr>
            <p:cNvPr id="73770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73771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LastByteRcvd(350)</a:t>
              </a:r>
            </a:p>
          </p:txBody>
        </p:sp>
        <p:sp>
          <p:nvSpPr>
            <p:cNvPr id="73772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3773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73753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73755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3768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73769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73757" name="Group 1"/>
          <p:cNvGrpSpPr>
            <a:grpSpLocks/>
          </p:cNvGrpSpPr>
          <p:nvPr/>
        </p:nvGrpSpPr>
        <p:grpSpPr bwMode="auto">
          <a:xfrm>
            <a:off x="914400" y="3619500"/>
            <a:ext cx="8350250" cy="1028700"/>
            <a:chOff x="914400" y="3771840"/>
            <a:chExt cx="8349692" cy="1028760"/>
          </a:xfrm>
        </p:grpSpPr>
        <p:grpSp>
          <p:nvGrpSpPr>
            <p:cNvPr id="73759" name="Group 72"/>
            <p:cNvGrpSpPr>
              <a:grpSpLocks/>
            </p:cNvGrpSpPr>
            <p:nvPr/>
          </p:nvGrpSpPr>
          <p:grpSpPr bwMode="auto">
            <a:xfrm>
              <a:off x="914400" y="3771840"/>
              <a:ext cx="8349692" cy="628650"/>
              <a:chOff x="911237" y="3638550"/>
              <a:chExt cx="8349406" cy="628650"/>
            </a:xfrm>
          </p:grpSpPr>
          <p:cxnSp>
            <p:nvCxnSpPr>
              <p:cNvPr id="73764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2362200" y="3886200"/>
                <a:ext cx="4267200" cy="2286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765" name="TextBox 45"/>
              <p:cNvSpPr txBox="1">
                <a:spLocks noChangeArrowheads="1"/>
              </p:cNvSpPr>
              <p:nvPr/>
            </p:nvSpPr>
            <p:spPr bwMode="auto">
              <a:xfrm>
                <a:off x="3978275" y="3638550"/>
                <a:ext cx="1796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Data[301,350]</a:t>
                </a:r>
              </a:p>
            </p:txBody>
          </p:sp>
          <p:sp>
            <p:nvSpPr>
              <p:cNvPr id="73766" name="TextBox 48"/>
              <p:cNvSpPr txBox="1">
                <a:spLocks noChangeArrowheads="1"/>
              </p:cNvSpPr>
              <p:nvPr/>
            </p:nvSpPr>
            <p:spPr bwMode="auto">
              <a:xfrm>
                <a:off x="911237" y="3657600"/>
                <a:ext cx="14285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{[201,350]}</a:t>
                </a:r>
              </a:p>
            </p:txBody>
          </p:sp>
          <p:sp>
            <p:nvSpPr>
              <p:cNvPr id="73767" name="TextBox 48"/>
              <p:cNvSpPr txBox="1">
                <a:spLocks noChangeArrowheads="1"/>
              </p:cNvSpPr>
              <p:nvPr/>
            </p:nvSpPr>
            <p:spPr bwMode="auto">
              <a:xfrm>
                <a:off x="6690797" y="3867090"/>
                <a:ext cx="25698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{[101,200],[301,350]}</a:t>
                </a:r>
              </a:p>
            </p:txBody>
          </p:sp>
        </p:grpSp>
        <p:grpSp>
          <p:nvGrpSpPr>
            <p:cNvPr id="73760" name="Group 36"/>
            <p:cNvGrpSpPr>
              <a:grpSpLocks/>
            </p:cNvGrpSpPr>
            <p:nvPr/>
          </p:nvGrpSpPr>
          <p:grpSpPr bwMode="auto">
            <a:xfrm>
              <a:off x="990600" y="4324290"/>
              <a:ext cx="5638800" cy="476310"/>
              <a:chOff x="990600" y="4191000"/>
              <a:chExt cx="5638800" cy="476310"/>
            </a:xfrm>
          </p:grpSpPr>
          <p:cxnSp>
            <p:nvCxnSpPr>
              <p:cNvPr id="73761" name="Straight Arrow Connector 37"/>
              <p:cNvCxnSpPr>
                <a:cxnSpLocks noChangeShapeType="1"/>
              </p:cNvCxnSpPr>
              <p:nvPr/>
            </p:nvCxnSpPr>
            <p:spPr bwMode="auto">
              <a:xfrm flipH="1">
                <a:off x="2362200" y="4191000"/>
                <a:ext cx="426720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762" name="TextBox 46"/>
              <p:cNvSpPr txBox="1">
                <a:spLocks noChangeArrowheads="1"/>
              </p:cNvSpPr>
              <p:nvPr/>
            </p:nvSpPr>
            <p:spPr bwMode="auto">
              <a:xfrm>
                <a:off x="2868906" y="4191000"/>
                <a:ext cx="2779652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Ack=201, AdvWin = 50</a:t>
                </a:r>
              </a:p>
            </p:txBody>
          </p:sp>
          <p:sp>
            <p:nvSpPr>
              <p:cNvPr id="73763" name="TextBox 49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13644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{201, 350}</a:t>
                </a:r>
              </a:p>
            </p:txBody>
          </p:sp>
        </p:grpSp>
      </p:grpSp>
      <p:sp>
        <p:nvSpPr>
          <p:cNvPr id="73758" name="Rounded Rectangle 65"/>
          <p:cNvSpPr>
            <a:spLocks noChangeArrowheads="1"/>
          </p:cNvSpPr>
          <p:nvPr/>
        </p:nvSpPr>
        <p:spPr bwMode="auto">
          <a:xfrm>
            <a:off x="914400" y="5791200"/>
            <a:ext cx="7467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Ack still specifies 201 (first byte out of sequence)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AdvWin = 50, so can sender re-send 3</a:t>
            </a:r>
            <a:r>
              <a:rPr lang="en-US" b="0" baseline="30000">
                <a:latin typeface="Helvetica" charset="0"/>
                <a:cs typeface="Helvetica" charset="0"/>
              </a:rPr>
              <a:t>rd</a:t>
            </a:r>
            <a:r>
              <a:rPr lang="en-US" b="0">
                <a:latin typeface="Helvetica" charset="0"/>
                <a:cs typeface="Helvetica" charset="0"/>
              </a:rPr>
              <a:t> packet?</a:t>
            </a:r>
          </a:p>
        </p:txBody>
      </p:sp>
    </p:spTree>
    <p:extLst>
      <p:ext uri="{BB962C8B-B14F-4D97-AF65-F5344CB8AC3E}">
        <p14:creationId xmlns:p14="http://schemas.microsoft.com/office/powerpoint/2010/main" val="340956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4755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74756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57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4758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4759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61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4762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63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4764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65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4766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4767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4768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9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0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4598988" y="3124200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LastByteRcvd(350)</a:t>
            </a:r>
          </a:p>
        </p:txBody>
      </p:sp>
      <p:sp>
        <p:nvSpPr>
          <p:cNvPr id="74772" name="Line 22"/>
          <p:cNvSpPr>
            <a:spLocks noChangeShapeType="1"/>
          </p:cNvSpPr>
          <p:nvPr/>
        </p:nvSpPr>
        <p:spPr bwMode="auto">
          <a:xfrm flipV="1">
            <a:off x="5562600" y="2895600"/>
            <a:ext cx="2667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27800" y="2895600"/>
            <a:ext cx="2463800" cy="565150"/>
            <a:chOff x="6528030" y="2895600"/>
            <a:chExt cx="2463516" cy="564954"/>
          </a:xfrm>
        </p:grpSpPr>
        <p:sp>
          <p:nvSpPr>
            <p:cNvPr id="74801" name="Text Box 19"/>
            <p:cNvSpPr txBox="1">
              <a:spLocks noChangeArrowheads="1"/>
            </p:cNvSpPr>
            <p:nvPr/>
          </p:nvSpPr>
          <p:spPr bwMode="auto">
            <a:xfrm>
              <a:off x="6528030" y="3124565"/>
              <a:ext cx="246351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74802" name="Line 22"/>
            <p:cNvSpPr>
              <a:spLocks noChangeShapeType="1"/>
            </p:cNvSpPr>
            <p:nvPr/>
          </p:nvSpPr>
          <p:spPr bwMode="auto">
            <a:xfrm flipV="1">
              <a:off x="7696200" y="2895600"/>
              <a:ext cx="533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74779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4780" name="Group 72"/>
          <p:cNvGrpSpPr>
            <a:grpSpLocks/>
          </p:cNvGrpSpPr>
          <p:nvPr/>
        </p:nvGrpSpPr>
        <p:grpSpPr bwMode="auto">
          <a:xfrm>
            <a:off x="914400" y="3600450"/>
            <a:ext cx="8350250" cy="628650"/>
            <a:chOff x="911237" y="3638550"/>
            <a:chExt cx="8349406" cy="628650"/>
          </a:xfrm>
        </p:grpSpPr>
        <p:cxnSp>
          <p:nvCxnSpPr>
            <p:cNvPr id="7479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9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74799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480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74782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4795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74796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74784" name="Group 36"/>
          <p:cNvGrpSpPr>
            <a:grpSpLocks/>
          </p:cNvGrpSpPr>
          <p:nvPr/>
        </p:nvGrpSpPr>
        <p:grpSpPr bwMode="auto">
          <a:xfrm>
            <a:off x="990600" y="4152900"/>
            <a:ext cx="5638800" cy="476250"/>
            <a:chOff x="990600" y="4191000"/>
            <a:chExt cx="5638800" cy="476310"/>
          </a:xfrm>
        </p:grpSpPr>
        <p:cxnSp>
          <p:nvCxnSpPr>
            <p:cNvPr id="74792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93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50</a:t>
              </a:r>
            </a:p>
          </p:txBody>
        </p:sp>
        <p:sp>
          <p:nvSpPr>
            <p:cNvPr id="74794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sp>
        <p:nvSpPr>
          <p:cNvPr id="74785" name="Rounded Rectangle 65"/>
          <p:cNvSpPr>
            <a:spLocks noChangeArrowheads="1"/>
          </p:cNvSpPr>
          <p:nvPr/>
        </p:nvSpPr>
        <p:spPr bwMode="auto">
          <a:xfrm>
            <a:off x="685800" y="5791200"/>
            <a:ext cx="7848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Yes! Sender can re-send 3</a:t>
            </a:r>
            <a:r>
              <a:rPr lang="en-US" b="0" baseline="30000">
                <a:latin typeface="Helvetica" charset="0"/>
                <a:cs typeface="Helvetica" charset="0"/>
              </a:rPr>
              <a:t>rd</a:t>
            </a:r>
            <a:r>
              <a:rPr lang="en-US" b="0">
                <a:latin typeface="Helvetica" charset="0"/>
                <a:cs typeface="Helvetica" charset="0"/>
              </a:rPr>
              <a:t> packet since it’s in existing window – won’t cause receiver window to grow  </a:t>
            </a: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46150" y="4476750"/>
            <a:ext cx="7208838" cy="628650"/>
            <a:chOff x="911237" y="3638550"/>
            <a:chExt cx="7208107" cy="628650"/>
          </a:xfrm>
        </p:grpSpPr>
        <p:cxnSp>
          <p:nvCxnSpPr>
            <p:cNvPr id="74788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89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sp>
          <p:nvSpPr>
            <p:cNvPr id="74790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4791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{[101,350]}</a:t>
              </a: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104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201, 300</a:t>
            </a:r>
          </a:p>
        </p:txBody>
      </p:sp>
    </p:spTree>
    <p:extLst>
      <p:ext uri="{BB962C8B-B14F-4D97-AF65-F5344CB8AC3E}">
        <p14:creationId xmlns:p14="http://schemas.microsoft.com/office/powerpoint/2010/main" val="2786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5779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75780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781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5782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5783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784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785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5786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787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5788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789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5790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5792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3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94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5795" name="Text Box 20"/>
          <p:cNvSpPr txBox="1">
            <a:spLocks noChangeArrowheads="1"/>
          </p:cNvSpPr>
          <p:nvPr/>
        </p:nvSpPr>
        <p:spPr bwMode="auto">
          <a:xfrm>
            <a:off x="4598988" y="3124200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LastByteRcvd(350)</a:t>
            </a:r>
          </a:p>
        </p:txBody>
      </p:sp>
      <p:sp>
        <p:nvSpPr>
          <p:cNvPr id="75796" name="Line 22"/>
          <p:cNvSpPr>
            <a:spLocks noChangeShapeType="1"/>
          </p:cNvSpPr>
          <p:nvPr/>
        </p:nvSpPr>
        <p:spPr bwMode="auto">
          <a:xfrm flipV="1">
            <a:off x="5562600" y="2895600"/>
            <a:ext cx="2667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75797" name="Group 1"/>
          <p:cNvGrpSpPr>
            <a:grpSpLocks/>
          </p:cNvGrpSpPr>
          <p:nvPr/>
        </p:nvGrpSpPr>
        <p:grpSpPr bwMode="auto">
          <a:xfrm>
            <a:off x="6527800" y="2895600"/>
            <a:ext cx="2463800" cy="565150"/>
            <a:chOff x="6528030" y="2895600"/>
            <a:chExt cx="2463516" cy="564954"/>
          </a:xfrm>
        </p:grpSpPr>
        <p:sp>
          <p:nvSpPr>
            <p:cNvPr id="75823" name="Text Box 19"/>
            <p:cNvSpPr txBox="1">
              <a:spLocks noChangeArrowheads="1"/>
            </p:cNvSpPr>
            <p:nvPr/>
          </p:nvSpPr>
          <p:spPr bwMode="auto">
            <a:xfrm>
              <a:off x="6528030" y="3124565"/>
              <a:ext cx="246351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75824" name="Line 22"/>
            <p:cNvSpPr>
              <a:spLocks noChangeShapeType="1"/>
            </p:cNvSpPr>
            <p:nvPr/>
          </p:nvSpPr>
          <p:spPr bwMode="auto">
            <a:xfrm flipV="1">
              <a:off x="7696200" y="2895600"/>
              <a:ext cx="533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101, 350</a:t>
            </a:r>
          </a:p>
        </p:txBody>
      </p:sp>
      <p:sp>
        <p:nvSpPr>
          <p:cNvPr id="75803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5804" name="Group 72"/>
          <p:cNvGrpSpPr>
            <a:grpSpLocks/>
          </p:cNvGrpSpPr>
          <p:nvPr/>
        </p:nvGrpSpPr>
        <p:grpSpPr bwMode="auto">
          <a:xfrm>
            <a:off x="914400" y="3581400"/>
            <a:ext cx="8350250" cy="628650"/>
            <a:chOff x="911237" y="3638550"/>
            <a:chExt cx="8349406" cy="628650"/>
          </a:xfrm>
        </p:grpSpPr>
        <p:cxnSp>
          <p:nvCxnSpPr>
            <p:cNvPr id="7581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2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75821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582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75806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5817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75818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75807" name="Group 36"/>
          <p:cNvGrpSpPr>
            <a:grpSpLocks/>
          </p:cNvGrpSpPr>
          <p:nvPr/>
        </p:nvGrpSpPr>
        <p:grpSpPr bwMode="auto">
          <a:xfrm>
            <a:off x="990600" y="4133850"/>
            <a:ext cx="5638800" cy="476250"/>
            <a:chOff x="990600" y="4191000"/>
            <a:chExt cx="5638800" cy="476310"/>
          </a:xfrm>
        </p:grpSpPr>
        <p:cxnSp>
          <p:nvCxnSpPr>
            <p:cNvPr id="75814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15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50</a:t>
              </a:r>
            </a:p>
          </p:txBody>
        </p:sp>
        <p:sp>
          <p:nvSpPr>
            <p:cNvPr id="75816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sp>
        <p:nvSpPr>
          <p:cNvPr id="75808" name="Rounded Rectangle 65"/>
          <p:cNvSpPr>
            <a:spLocks noChangeArrowheads="1"/>
          </p:cNvSpPr>
          <p:nvPr/>
        </p:nvSpPr>
        <p:spPr bwMode="auto">
          <a:xfrm>
            <a:off x="685800" y="5791200"/>
            <a:ext cx="7848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Yes! Sender can re-send 3</a:t>
            </a:r>
            <a:r>
              <a:rPr lang="en-US" b="0" baseline="30000">
                <a:latin typeface="Helvetica" charset="0"/>
                <a:cs typeface="Helvetica" charset="0"/>
              </a:rPr>
              <a:t>rd</a:t>
            </a:r>
            <a:r>
              <a:rPr lang="en-US" b="0">
                <a:latin typeface="Helvetica" charset="0"/>
                <a:cs typeface="Helvetica" charset="0"/>
              </a:rPr>
              <a:t> packet since it’s in existing window – won’t cause receiver window to grow  </a:t>
            </a:r>
          </a:p>
        </p:txBody>
      </p:sp>
      <p:grpSp>
        <p:nvGrpSpPr>
          <p:cNvPr id="75809" name="Group 45"/>
          <p:cNvGrpSpPr>
            <a:grpSpLocks/>
          </p:cNvGrpSpPr>
          <p:nvPr/>
        </p:nvGrpSpPr>
        <p:grpSpPr bwMode="auto">
          <a:xfrm>
            <a:off x="946150" y="4457700"/>
            <a:ext cx="7208838" cy="628650"/>
            <a:chOff x="911237" y="3638550"/>
            <a:chExt cx="7208107" cy="628650"/>
          </a:xfrm>
        </p:grpSpPr>
        <p:cxnSp>
          <p:nvCxnSpPr>
            <p:cNvPr id="75810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11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sp>
          <p:nvSpPr>
            <p:cNvPr id="75812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5813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{[101,350]}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1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Line 11"/>
          <p:cNvSpPr>
            <a:spLocks noChangeShapeType="1"/>
          </p:cNvSpPr>
          <p:nvPr/>
        </p:nvSpPr>
        <p:spPr bwMode="auto">
          <a:xfrm>
            <a:off x="2743200" y="2438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76805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6806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6807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6808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6809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6810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6811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6812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6813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6814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6815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6816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6817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9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4598988" y="3124200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LastByteRcvd(350)</a:t>
            </a:r>
          </a:p>
        </p:txBody>
      </p:sp>
      <p:sp>
        <p:nvSpPr>
          <p:cNvPr id="76821" name="Line 22"/>
          <p:cNvSpPr>
            <a:spLocks noChangeShapeType="1"/>
          </p:cNvSpPr>
          <p:nvPr/>
        </p:nvSpPr>
        <p:spPr bwMode="auto">
          <a:xfrm flipV="1">
            <a:off x="5562600" y="2895600"/>
            <a:ext cx="2667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76822" name="Group 1"/>
          <p:cNvGrpSpPr>
            <a:grpSpLocks/>
          </p:cNvGrpSpPr>
          <p:nvPr/>
        </p:nvGrpSpPr>
        <p:grpSpPr bwMode="auto">
          <a:xfrm>
            <a:off x="6527800" y="2895600"/>
            <a:ext cx="2463800" cy="565150"/>
            <a:chOff x="6528030" y="2895600"/>
            <a:chExt cx="2463516" cy="564954"/>
          </a:xfrm>
        </p:grpSpPr>
        <p:sp>
          <p:nvSpPr>
            <p:cNvPr id="76849" name="Text Box 19"/>
            <p:cNvSpPr txBox="1">
              <a:spLocks noChangeArrowheads="1"/>
            </p:cNvSpPr>
            <p:nvPr/>
          </p:nvSpPr>
          <p:spPr bwMode="auto">
            <a:xfrm>
              <a:off x="6528030" y="3124565"/>
              <a:ext cx="246351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76850" name="Line 22"/>
            <p:cNvSpPr>
              <a:spLocks noChangeShapeType="1"/>
            </p:cNvSpPr>
            <p:nvPr/>
          </p:nvSpPr>
          <p:spPr bwMode="auto">
            <a:xfrm flipV="1">
              <a:off x="7696200" y="2895600"/>
              <a:ext cx="533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101, 350</a:t>
            </a:r>
          </a:p>
        </p:txBody>
      </p:sp>
      <p:sp>
        <p:nvSpPr>
          <p:cNvPr id="76824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6825" name="Group 72"/>
          <p:cNvGrpSpPr>
            <a:grpSpLocks/>
          </p:cNvGrpSpPr>
          <p:nvPr/>
        </p:nvGrpSpPr>
        <p:grpSpPr bwMode="auto">
          <a:xfrm>
            <a:off x="914400" y="3581400"/>
            <a:ext cx="8350250" cy="628650"/>
            <a:chOff x="911237" y="3638550"/>
            <a:chExt cx="8349406" cy="628650"/>
          </a:xfrm>
        </p:grpSpPr>
        <p:cxnSp>
          <p:nvCxnSpPr>
            <p:cNvPr id="7684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4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76847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684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grpSp>
        <p:nvGrpSpPr>
          <p:cNvPr id="76826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6843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76844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76827" name="Group 36"/>
          <p:cNvGrpSpPr>
            <a:grpSpLocks/>
          </p:cNvGrpSpPr>
          <p:nvPr/>
        </p:nvGrpSpPr>
        <p:grpSpPr bwMode="auto">
          <a:xfrm>
            <a:off x="990600" y="4133850"/>
            <a:ext cx="5638800" cy="476250"/>
            <a:chOff x="990600" y="4191000"/>
            <a:chExt cx="5638800" cy="476310"/>
          </a:xfrm>
        </p:grpSpPr>
        <p:cxnSp>
          <p:nvCxnSpPr>
            <p:cNvPr id="76840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41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50</a:t>
              </a:r>
            </a:p>
          </p:txBody>
        </p:sp>
        <p:sp>
          <p:nvSpPr>
            <p:cNvPr id="76842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sp>
        <p:nvSpPr>
          <p:cNvPr id="76828" name="Rounded Rectangle 65"/>
          <p:cNvSpPr>
            <a:spLocks noChangeArrowheads="1"/>
          </p:cNvSpPr>
          <p:nvPr/>
        </p:nvSpPr>
        <p:spPr bwMode="auto">
          <a:xfrm>
            <a:off x="533400" y="5791200"/>
            <a:ext cx="7696200" cy="838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Sender gets 3</a:t>
            </a:r>
            <a:r>
              <a:rPr lang="en-US" b="0" baseline="30000">
                <a:latin typeface="Helvetica" charset="0"/>
                <a:cs typeface="Helvetica" charset="0"/>
              </a:rPr>
              <a:t>rd</a:t>
            </a:r>
            <a:r>
              <a:rPr lang="en-US" b="0">
                <a:latin typeface="Helvetica" charset="0"/>
                <a:cs typeface="Helvetica" charset="0"/>
              </a:rPr>
              <a:t> packet and sends Ack for 351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>
                <a:latin typeface="Helvetica" charset="0"/>
                <a:cs typeface="Helvetica" charset="0"/>
              </a:rPr>
              <a:t>AdvWin = 50</a:t>
            </a:r>
          </a:p>
        </p:txBody>
      </p:sp>
      <p:grpSp>
        <p:nvGrpSpPr>
          <p:cNvPr id="76829" name="Group 45"/>
          <p:cNvGrpSpPr>
            <a:grpSpLocks/>
          </p:cNvGrpSpPr>
          <p:nvPr/>
        </p:nvGrpSpPr>
        <p:grpSpPr bwMode="auto">
          <a:xfrm>
            <a:off x="946150" y="4457700"/>
            <a:ext cx="7208838" cy="628650"/>
            <a:chOff x="911237" y="3638550"/>
            <a:chExt cx="7208107" cy="628650"/>
          </a:xfrm>
        </p:grpSpPr>
        <p:cxnSp>
          <p:nvCxnSpPr>
            <p:cNvPr id="76836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37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sp>
          <p:nvSpPr>
            <p:cNvPr id="76838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6839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{[101,350]}</a:t>
              </a:r>
            </a:p>
          </p:txBody>
        </p:sp>
      </p:grpSp>
      <p:grpSp>
        <p:nvGrpSpPr>
          <p:cNvPr id="50" name="Group 36"/>
          <p:cNvGrpSpPr>
            <a:grpSpLocks/>
          </p:cNvGrpSpPr>
          <p:nvPr/>
        </p:nvGrpSpPr>
        <p:grpSpPr bwMode="auto">
          <a:xfrm>
            <a:off x="1922463" y="5010150"/>
            <a:ext cx="4706937" cy="476250"/>
            <a:chOff x="1921798" y="4191000"/>
            <a:chExt cx="4707602" cy="476360"/>
          </a:xfrm>
        </p:grpSpPr>
        <p:cxnSp>
          <p:nvCxnSpPr>
            <p:cNvPr id="76833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34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Ack=351, AdvWin = 50</a:t>
              </a:r>
            </a:p>
          </p:txBody>
        </p:sp>
        <p:sp>
          <p:nvSpPr>
            <p:cNvPr id="76835" name="TextBox 49"/>
            <p:cNvSpPr txBox="1">
              <a:spLocks noChangeArrowheads="1"/>
            </p:cNvSpPr>
            <p:nvPr/>
          </p:nvSpPr>
          <p:spPr bwMode="auto">
            <a:xfrm>
              <a:off x="1921798" y="4267200"/>
              <a:ext cx="364202" cy="40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</p:spTree>
    <p:extLst>
      <p:ext uri="{BB962C8B-B14F-4D97-AF65-F5344CB8AC3E}">
        <p14:creationId xmlns:p14="http://schemas.microsoft.com/office/powerpoint/2010/main" val="39113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7827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LastByteAcked(350)</a:t>
            </a:r>
          </a:p>
        </p:txBody>
      </p:sp>
      <p:sp>
        <p:nvSpPr>
          <p:cNvPr id="77828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829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7830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7831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832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833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7834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835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7836" name="Line 22"/>
          <p:cNvSpPr>
            <a:spLocks noChangeShapeType="1"/>
          </p:cNvSpPr>
          <p:nvPr/>
        </p:nvSpPr>
        <p:spPr bwMode="auto">
          <a:xfrm flipV="1">
            <a:off x="914400" y="2895600"/>
            <a:ext cx="1828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837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7838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7839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7840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1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2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7843" name="Text Box 20"/>
          <p:cNvSpPr txBox="1">
            <a:spLocks noChangeArrowheads="1"/>
          </p:cNvSpPr>
          <p:nvPr/>
        </p:nvSpPr>
        <p:spPr bwMode="auto">
          <a:xfrm>
            <a:off x="4598988" y="3124200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LastByteRcvd(350)</a:t>
            </a:r>
          </a:p>
        </p:txBody>
      </p:sp>
      <p:sp>
        <p:nvSpPr>
          <p:cNvPr id="77844" name="Line 22"/>
          <p:cNvSpPr>
            <a:spLocks noChangeShapeType="1"/>
          </p:cNvSpPr>
          <p:nvPr/>
        </p:nvSpPr>
        <p:spPr bwMode="auto">
          <a:xfrm flipV="1">
            <a:off x="5562600" y="2895600"/>
            <a:ext cx="2667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77845" name="Group 1"/>
          <p:cNvGrpSpPr>
            <a:grpSpLocks/>
          </p:cNvGrpSpPr>
          <p:nvPr/>
        </p:nvGrpSpPr>
        <p:grpSpPr bwMode="auto">
          <a:xfrm>
            <a:off x="6527800" y="2895600"/>
            <a:ext cx="2463800" cy="565150"/>
            <a:chOff x="6528030" y="2895600"/>
            <a:chExt cx="2463516" cy="564954"/>
          </a:xfrm>
        </p:grpSpPr>
        <p:sp>
          <p:nvSpPr>
            <p:cNvPr id="77871" name="Text Box 19"/>
            <p:cNvSpPr txBox="1">
              <a:spLocks noChangeArrowheads="1"/>
            </p:cNvSpPr>
            <p:nvPr/>
          </p:nvSpPr>
          <p:spPr bwMode="auto">
            <a:xfrm>
              <a:off x="6528030" y="3124565"/>
              <a:ext cx="246351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77872" name="Line 22"/>
            <p:cNvSpPr>
              <a:spLocks noChangeShapeType="1"/>
            </p:cNvSpPr>
            <p:nvPr/>
          </p:nvSpPr>
          <p:spPr bwMode="auto">
            <a:xfrm flipV="1">
              <a:off x="7696200" y="2895600"/>
              <a:ext cx="533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101, 350</a:t>
            </a:r>
          </a:p>
        </p:txBody>
      </p:sp>
      <p:sp>
        <p:nvSpPr>
          <p:cNvPr id="77847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7848" name="Group 72"/>
          <p:cNvGrpSpPr>
            <a:grpSpLocks/>
          </p:cNvGrpSpPr>
          <p:nvPr/>
        </p:nvGrpSpPr>
        <p:grpSpPr bwMode="auto">
          <a:xfrm>
            <a:off x="914400" y="3581400"/>
            <a:ext cx="8350250" cy="628650"/>
            <a:chOff x="911237" y="3638550"/>
            <a:chExt cx="8349406" cy="628650"/>
          </a:xfrm>
        </p:grpSpPr>
        <p:cxnSp>
          <p:nvCxnSpPr>
            <p:cNvPr id="7786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6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77869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787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grpSp>
        <p:nvGrpSpPr>
          <p:cNvPr id="77849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7865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77866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77850" name="Group 36"/>
          <p:cNvGrpSpPr>
            <a:grpSpLocks/>
          </p:cNvGrpSpPr>
          <p:nvPr/>
        </p:nvGrpSpPr>
        <p:grpSpPr bwMode="auto">
          <a:xfrm>
            <a:off x="990600" y="4133850"/>
            <a:ext cx="5638800" cy="476250"/>
            <a:chOff x="990600" y="4191000"/>
            <a:chExt cx="5638800" cy="476310"/>
          </a:xfrm>
        </p:grpSpPr>
        <p:cxnSp>
          <p:nvCxnSpPr>
            <p:cNvPr id="77862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63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50</a:t>
              </a:r>
            </a:p>
          </p:txBody>
        </p:sp>
        <p:sp>
          <p:nvSpPr>
            <p:cNvPr id="77864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sp>
        <p:nvSpPr>
          <p:cNvPr id="77851" name="Rounded Rectangle 65"/>
          <p:cNvSpPr>
            <a:spLocks noChangeArrowheads="1"/>
          </p:cNvSpPr>
          <p:nvPr/>
        </p:nvSpPr>
        <p:spPr bwMode="auto">
          <a:xfrm>
            <a:off x="1752600" y="5791200"/>
            <a:ext cx="5943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Sender DONE with sending all bytes! </a:t>
            </a:r>
          </a:p>
        </p:txBody>
      </p:sp>
      <p:grpSp>
        <p:nvGrpSpPr>
          <p:cNvPr id="77852" name="Group 45"/>
          <p:cNvGrpSpPr>
            <a:grpSpLocks/>
          </p:cNvGrpSpPr>
          <p:nvPr/>
        </p:nvGrpSpPr>
        <p:grpSpPr bwMode="auto">
          <a:xfrm>
            <a:off x="946150" y="4457700"/>
            <a:ext cx="7208838" cy="628650"/>
            <a:chOff x="911237" y="3638550"/>
            <a:chExt cx="7208107" cy="628650"/>
          </a:xfrm>
        </p:grpSpPr>
        <p:cxnSp>
          <p:nvCxnSpPr>
            <p:cNvPr id="77858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59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sp>
          <p:nvSpPr>
            <p:cNvPr id="77860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7861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{[101,350]}</a:t>
              </a:r>
            </a:p>
          </p:txBody>
        </p:sp>
      </p:grpSp>
      <p:grpSp>
        <p:nvGrpSpPr>
          <p:cNvPr id="77853" name="Group 36"/>
          <p:cNvGrpSpPr>
            <a:grpSpLocks/>
          </p:cNvGrpSpPr>
          <p:nvPr/>
        </p:nvGrpSpPr>
        <p:grpSpPr bwMode="auto">
          <a:xfrm>
            <a:off x="1922463" y="5010150"/>
            <a:ext cx="4706937" cy="476250"/>
            <a:chOff x="1921798" y="4191000"/>
            <a:chExt cx="4707602" cy="476360"/>
          </a:xfrm>
        </p:grpSpPr>
        <p:cxnSp>
          <p:nvCxnSpPr>
            <p:cNvPr id="77855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56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Ack=351, AdvWin = 50</a:t>
              </a:r>
            </a:p>
          </p:txBody>
        </p:sp>
        <p:sp>
          <p:nvSpPr>
            <p:cNvPr id="77857" name="TextBox 49"/>
            <p:cNvSpPr txBox="1">
              <a:spLocks noChangeArrowheads="1"/>
            </p:cNvSpPr>
            <p:nvPr/>
          </p:nvSpPr>
          <p:spPr bwMode="auto">
            <a:xfrm>
              <a:off x="1921798" y="4267200"/>
              <a:ext cx="364202" cy="40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77854" name="Line 11"/>
          <p:cNvSpPr>
            <a:spLocks noChangeShapeType="1"/>
          </p:cNvSpPr>
          <p:nvPr/>
        </p:nvSpPr>
        <p:spPr bwMode="auto">
          <a:xfrm>
            <a:off x="2743200" y="2438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not have a huge buffer at the receiver (memory is cheap!)?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Sending window (</a:t>
            </a:r>
            <a:r>
              <a:rPr lang="en-US" dirty="0" err="1" smtClean="0"/>
              <a:t>SndWnd</a:t>
            </a:r>
            <a:r>
              <a:rPr lang="en-US" dirty="0" smtClean="0"/>
              <a:t>) also depends on network congestion</a:t>
            </a:r>
          </a:p>
          <a:p>
            <a:pPr lvl="1">
              <a:defRPr/>
            </a:pPr>
            <a:r>
              <a:rPr lang="en-US" b="1" dirty="0" smtClean="0"/>
              <a:t>Congestion control</a:t>
            </a:r>
            <a:r>
              <a:rPr lang="en-US" dirty="0" smtClean="0"/>
              <a:t>: ensure that  a fast sender doesn’t overwhelm a router in the network </a:t>
            </a:r>
          </a:p>
          <a:p>
            <a:pPr lvl="1">
              <a:defRPr/>
            </a:pPr>
            <a:r>
              <a:rPr lang="en-US" dirty="0" smtClean="0"/>
              <a:t>discussed in detail in CS168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In practice there is another set of buffers in the protocol stack, at the </a:t>
            </a:r>
            <a:r>
              <a:rPr lang="en-US" b="1" dirty="0" smtClean="0"/>
              <a:t>link layer</a:t>
            </a:r>
            <a:r>
              <a:rPr lang="en-US" dirty="0" smtClean="0"/>
              <a:t> (i.e., Network Interface Card)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43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Summary: Reliability &amp; Flow Control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Flow control: three pairs of producer consumers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</a:rPr>
              <a:t>Sending process </a:t>
            </a: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 sending TCP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Sending TCP  receiving TCP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Receiving TCP  receiving process</a:t>
            </a:r>
          </a:p>
          <a:p>
            <a:pPr>
              <a:lnSpc>
                <a:spcPct val="10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AdvertisedWindow: tells sender how much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new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 data the receiver can buffer</a:t>
            </a:r>
          </a:p>
          <a:p>
            <a:pPr>
              <a:lnSpc>
                <a:spcPct val="10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SenderWindow: specifies how many more bytes the sending application can send to the sending OS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Depends on AdvertisedWindow and on data sent since sender received AdvertisedWindow</a:t>
            </a:r>
          </a:p>
        </p:txBody>
      </p:sp>
    </p:spTree>
    <p:extLst>
      <p:ext uri="{BB962C8B-B14F-4D97-AF65-F5344CB8AC3E}">
        <p14:creationId xmlns:p14="http://schemas.microsoft.com/office/powerpoint/2010/main" val="131882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05800" cy="5334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Internet Layering – engineering for intelligence and change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725613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1725613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77813" y="205740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Transport Layer </a:t>
            </a:r>
          </a:p>
        </p:txBody>
      </p:sp>
      <p:sp>
        <p:nvSpPr>
          <p:cNvPr id="80901" name="Rectangle 45"/>
          <p:cNvSpPr>
            <a:spLocks noChangeArrowheads="1"/>
          </p:cNvSpPr>
          <p:nvPr/>
        </p:nvSpPr>
        <p:spPr bwMode="auto">
          <a:xfrm>
            <a:off x="2411413" y="2133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77813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80903" name="Rectangle 60"/>
          <p:cNvSpPr>
            <a:spLocks noChangeArrowheads="1"/>
          </p:cNvSpPr>
          <p:nvPr/>
        </p:nvSpPr>
        <p:spPr bwMode="auto">
          <a:xfrm>
            <a:off x="30480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362200" y="3276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77813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80906" name="Rectangle 70"/>
          <p:cNvSpPr>
            <a:spLocks noChangeArrowheads="1"/>
          </p:cNvSpPr>
          <p:nvPr/>
        </p:nvSpPr>
        <p:spPr bwMode="auto">
          <a:xfrm>
            <a:off x="37338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048000" y="4419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80908" name="Rectangle 73"/>
          <p:cNvSpPr>
            <a:spLocks noChangeArrowheads="1"/>
          </p:cNvSpPr>
          <p:nvPr/>
        </p:nvSpPr>
        <p:spPr bwMode="auto">
          <a:xfrm>
            <a:off x="23622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77813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80910" name="Rectangle 96"/>
          <p:cNvSpPr>
            <a:spLocks noChangeArrowheads="1"/>
          </p:cNvSpPr>
          <p:nvPr/>
        </p:nvSpPr>
        <p:spPr bwMode="auto">
          <a:xfrm>
            <a:off x="1725613" y="2133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80911" name="Rectangle 97"/>
          <p:cNvSpPr>
            <a:spLocks noChangeArrowheads="1"/>
          </p:cNvSpPr>
          <p:nvPr/>
        </p:nvSpPr>
        <p:spPr bwMode="auto">
          <a:xfrm>
            <a:off x="1725613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80912" name="Rectangle 98"/>
          <p:cNvSpPr>
            <a:spLocks noChangeArrowheads="1"/>
          </p:cNvSpPr>
          <p:nvPr/>
        </p:nvSpPr>
        <p:spPr bwMode="auto">
          <a:xfrm>
            <a:off x="1725613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80913" name="Up-Down Arrow 23"/>
          <p:cNvSpPr>
            <a:spLocks noChangeArrowheads="1"/>
          </p:cNvSpPr>
          <p:nvPr/>
        </p:nvSpPr>
        <p:spPr bwMode="auto">
          <a:xfrm>
            <a:off x="811213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80914" name="Up-Down Arrow 24"/>
          <p:cNvSpPr>
            <a:spLocks noChangeArrowheads="1"/>
          </p:cNvSpPr>
          <p:nvPr/>
        </p:nvSpPr>
        <p:spPr bwMode="auto">
          <a:xfrm>
            <a:off x="811213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80915" name="Up-Down Arrow 27"/>
          <p:cNvSpPr>
            <a:spLocks noChangeArrowheads="1"/>
          </p:cNvSpPr>
          <p:nvPr/>
        </p:nvSpPr>
        <p:spPr bwMode="auto">
          <a:xfrm>
            <a:off x="811213" y="2819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80916" name="Rectangle 90"/>
          <p:cNvSpPr>
            <a:spLocks noChangeArrowheads="1"/>
          </p:cNvSpPr>
          <p:nvPr/>
        </p:nvSpPr>
        <p:spPr bwMode="auto">
          <a:xfrm>
            <a:off x="1725613" y="10668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277813" y="914400"/>
            <a:ext cx="1295400" cy="7620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Arial Narrow"/>
                <a:ea typeface="ＭＳ Ｐゴシック" pitchFamily="1" charset="-128"/>
                <a:cs typeface="Arial Narrow"/>
              </a:rPr>
              <a:t>ApplicationLayer</a:t>
            </a:r>
            <a:r>
              <a:rPr lang="en-US" sz="2000" b="0" dirty="0">
                <a:latin typeface="Arial Narrow"/>
                <a:ea typeface="ＭＳ Ｐゴシック" pitchFamily="1" charset="-128"/>
                <a:cs typeface="Arial Narrow"/>
              </a:rPr>
              <a:t> </a:t>
            </a:r>
          </a:p>
        </p:txBody>
      </p:sp>
      <p:sp>
        <p:nvSpPr>
          <p:cNvPr id="80918" name="Up-Down Arrow 27"/>
          <p:cNvSpPr>
            <a:spLocks noChangeArrowheads="1"/>
          </p:cNvSpPr>
          <p:nvPr/>
        </p:nvSpPr>
        <p:spPr bwMode="auto">
          <a:xfrm>
            <a:off x="811213" y="1676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80919" name="Straight Connector 3"/>
          <p:cNvCxnSpPr>
            <a:cxnSpLocks noChangeShapeType="1"/>
          </p:cNvCxnSpPr>
          <p:nvPr/>
        </p:nvCxnSpPr>
        <p:spPr bwMode="auto">
          <a:xfrm>
            <a:off x="1420813" y="19050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0" name="Straight Connector 51"/>
          <p:cNvCxnSpPr>
            <a:cxnSpLocks noChangeShapeType="1"/>
          </p:cNvCxnSpPr>
          <p:nvPr/>
        </p:nvCxnSpPr>
        <p:spPr bwMode="auto">
          <a:xfrm>
            <a:off x="1344613" y="53340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1" name="Straight Connector 53"/>
          <p:cNvCxnSpPr>
            <a:cxnSpLocks noChangeShapeType="1"/>
          </p:cNvCxnSpPr>
          <p:nvPr/>
        </p:nvCxnSpPr>
        <p:spPr bwMode="auto">
          <a:xfrm>
            <a:off x="1344613" y="29718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2" name="Straight Connector 56"/>
          <p:cNvCxnSpPr>
            <a:cxnSpLocks noChangeShapeType="1"/>
          </p:cNvCxnSpPr>
          <p:nvPr/>
        </p:nvCxnSpPr>
        <p:spPr bwMode="auto">
          <a:xfrm>
            <a:off x="1344613" y="41148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23" name="TextBox 4"/>
          <p:cNvSpPr txBox="1">
            <a:spLocks noChangeArrowheads="1"/>
          </p:cNvSpPr>
          <p:nvPr/>
        </p:nvSpPr>
        <p:spPr bwMode="auto">
          <a:xfrm>
            <a:off x="5337175" y="838200"/>
            <a:ext cx="33496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Any distributed protocol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(e.g., HTTP, Skype, p2p,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 KV protocol in your project)</a:t>
            </a:r>
          </a:p>
        </p:txBody>
      </p:sp>
      <p:sp>
        <p:nvSpPr>
          <p:cNvPr id="80924" name="TextBox 57"/>
          <p:cNvSpPr txBox="1">
            <a:spLocks noChangeArrowheads="1"/>
          </p:cNvSpPr>
          <p:nvPr/>
        </p:nvSpPr>
        <p:spPr bwMode="auto">
          <a:xfrm>
            <a:off x="5330825" y="5334000"/>
            <a:ext cx="37369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bits</a:t>
            </a:r>
            <a:r>
              <a:rPr lang="en-US" sz="2000" b="0">
                <a:latin typeface="Helvetica" charset="0"/>
                <a:cs typeface="Helvetica" charset="0"/>
              </a:rPr>
              <a:t> to other node directly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connected to same physical 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80925" name="TextBox 59"/>
          <p:cNvSpPr txBox="1">
            <a:spLocks noChangeArrowheads="1"/>
          </p:cNvSpPr>
          <p:nvPr/>
        </p:nvSpPr>
        <p:spPr bwMode="auto">
          <a:xfrm>
            <a:off x="5349875" y="4114800"/>
            <a:ext cx="3236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frames </a:t>
            </a:r>
            <a:r>
              <a:rPr lang="en-US" sz="2000" b="0">
                <a:latin typeface="Helvetica" charset="0"/>
                <a:cs typeface="Helvetica" charset="0"/>
              </a:rPr>
              <a:t>to other node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directly connected to same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physical  network</a:t>
            </a:r>
          </a:p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80926" name="TextBox 60"/>
          <p:cNvSpPr txBox="1">
            <a:spLocks noChangeArrowheads="1"/>
          </p:cNvSpPr>
          <p:nvPr/>
        </p:nvSpPr>
        <p:spPr bwMode="auto">
          <a:xfrm>
            <a:off x="5383213" y="2971800"/>
            <a:ext cx="36083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packets </a:t>
            </a:r>
            <a:r>
              <a:rPr lang="en-US" sz="2000" b="0">
                <a:latin typeface="Helvetica" charset="0"/>
                <a:cs typeface="Helvetica" charset="0"/>
              </a:rPr>
              <a:t>to another node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possibly </a:t>
            </a:r>
            <a:r>
              <a:rPr lang="en-US" sz="2000" b="0" i="1">
                <a:latin typeface="Helvetica" charset="0"/>
                <a:cs typeface="Helvetica" charset="0"/>
              </a:rPr>
              <a:t>located </a:t>
            </a:r>
            <a:r>
              <a:rPr lang="en-US" sz="2000" b="0">
                <a:latin typeface="Helvetica" charset="0"/>
                <a:cs typeface="Helvetica" charset="0"/>
              </a:rPr>
              <a:t>in a different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80927" name="TextBox 62"/>
          <p:cNvSpPr txBox="1">
            <a:spLocks noChangeArrowheads="1"/>
          </p:cNvSpPr>
          <p:nvPr/>
        </p:nvSpPr>
        <p:spPr bwMode="auto">
          <a:xfrm>
            <a:off x="5383213" y="1876425"/>
            <a:ext cx="34178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segments</a:t>
            </a:r>
            <a:r>
              <a:rPr lang="en-US" sz="2000" b="0">
                <a:latin typeface="Helvetica" charset="0"/>
                <a:cs typeface="Helvetica" charset="0"/>
              </a:rPr>
              <a:t> to another</a:t>
            </a:r>
          </a:p>
          <a:p>
            <a:pPr eaLnBrk="1" hangingPunct="1"/>
            <a:r>
              <a:rPr lang="en-US" sz="2000" b="0" i="1">
                <a:latin typeface="Helvetica" charset="0"/>
                <a:cs typeface="Helvetica" charset="0"/>
              </a:rPr>
              <a:t>process </a:t>
            </a:r>
            <a:r>
              <a:rPr lang="en-US" sz="2000" b="0">
                <a:latin typeface="Helvetica" charset="0"/>
                <a:cs typeface="Helvetica" charset="0"/>
              </a:rPr>
              <a:t>running on same or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different node</a:t>
            </a:r>
          </a:p>
        </p:txBody>
      </p:sp>
    </p:spTree>
    <p:extLst>
      <p:ext uri="{BB962C8B-B14F-4D97-AF65-F5344CB8AC3E}">
        <p14:creationId xmlns:p14="http://schemas.microsoft.com/office/powerpoint/2010/main" val="22319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Recap: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Sliding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Window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window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= set of adjacent sequence numbers</a:t>
            </a:r>
          </a:p>
          <a:p>
            <a:pPr lvl="2">
              <a:lnSpc>
                <a:spcPct val="8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size of the set is the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window size</a:t>
            </a:r>
          </a:p>
          <a:p>
            <a:pPr lvl="2">
              <a:lnSpc>
                <a:spcPct val="80000"/>
              </a:lnSpc>
            </a:pPr>
            <a:endParaRPr lang="en-US" i="1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Assume window size is n</a:t>
            </a:r>
          </a:p>
          <a:p>
            <a:pPr lvl="2">
              <a:lnSpc>
                <a:spcPct val="8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Let A be the last ACK’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 packet of sender without gap; then window of sender = {A+1, A+2, …, A+n}</a:t>
            </a:r>
            <a:b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Sender can send packets in its window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Let B be the last received packet without gap by receiver, then window of receiver = {B+1,…, B+n}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Receiver can accept out of sequence, if in window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7052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Sliding Window w/o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Throughput = W*</a:t>
            </a:r>
            <a:r>
              <a:rPr lang="en-US" dirty="0" err="1" smtClean="0"/>
              <a:t>packet_size</a:t>
            </a:r>
            <a:r>
              <a:rPr lang="en-US" dirty="0" smtClean="0"/>
              <a:t>/RTT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7543800" y="464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29513" y="5154613"/>
            <a:ext cx="857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438400" y="1524000"/>
            <a:ext cx="4160838" cy="461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441450" y="5865813"/>
            <a:ext cx="1176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6788150" y="5865813"/>
            <a:ext cx="1403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685800" y="1946275"/>
            <a:ext cx="1190625" cy="487363"/>
            <a:chOff x="432" y="1226"/>
            <a:chExt cx="750" cy="307"/>
          </a:xfrm>
        </p:grpSpPr>
        <p:sp>
          <p:nvSpPr>
            <p:cNvPr id="38960" name="Text Box 20"/>
            <p:cNvSpPr txBox="1">
              <a:spLocks noChangeArrowheads="1"/>
            </p:cNvSpPr>
            <p:nvPr/>
          </p:nvSpPr>
          <p:spPr bwMode="auto">
            <a:xfrm>
              <a:off x="970" y="124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38961" name="Text Box 52"/>
            <p:cNvSpPr txBox="1">
              <a:spLocks noChangeArrowheads="1"/>
            </p:cNvSpPr>
            <p:nvPr/>
          </p:nvSpPr>
          <p:spPr bwMode="auto">
            <a:xfrm>
              <a:off x="432" y="1226"/>
              <a:ext cx="37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{1}</a:t>
              </a:r>
            </a:p>
          </p:txBody>
        </p:sp>
      </p:grpSp>
      <p:grpSp>
        <p:nvGrpSpPr>
          <p:cNvPr id="21" name="Group 65"/>
          <p:cNvGrpSpPr>
            <a:grpSpLocks/>
          </p:cNvGrpSpPr>
          <p:nvPr/>
        </p:nvGrpSpPr>
        <p:grpSpPr bwMode="auto">
          <a:xfrm>
            <a:off x="381000" y="2289175"/>
            <a:ext cx="1501775" cy="481013"/>
            <a:chOff x="240" y="1442"/>
            <a:chExt cx="946" cy="303"/>
          </a:xfrm>
        </p:grpSpPr>
        <p:sp>
          <p:nvSpPr>
            <p:cNvPr id="38958" name="Text Box 21"/>
            <p:cNvSpPr txBox="1">
              <a:spLocks noChangeArrowheads="1"/>
            </p:cNvSpPr>
            <p:nvPr/>
          </p:nvSpPr>
          <p:spPr bwMode="auto">
            <a:xfrm>
              <a:off x="974" y="146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38959" name="Text Box 53"/>
            <p:cNvSpPr txBox="1">
              <a:spLocks noChangeArrowheads="1"/>
            </p:cNvSpPr>
            <p:nvPr/>
          </p:nvSpPr>
          <p:spPr bwMode="auto">
            <a:xfrm>
              <a:off x="240" y="1442"/>
              <a:ext cx="58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{1, 2}</a:t>
              </a:r>
            </a:p>
          </p:txBody>
        </p:sp>
      </p:grp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152400" y="2670175"/>
            <a:ext cx="1730375" cy="461963"/>
            <a:chOff x="96" y="1682"/>
            <a:chExt cx="1090" cy="291"/>
          </a:xfrm>
        </p:grpSpPr>
        <p:sp>
          <p:nvSpPr>
            <p:cNvPr id="38956" name="Text Box 22"/>
            <p:cNvSpPr txBox="1">
              <a:spLocks noChangeArrowheads="1"/>
            </p:cNvSpPr>
            <p:nvPr/>
          </p:nvSpPr>
          <p:spPr bwMode="auto">
            <a:xfrm>
              <a:off x="974" y="168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3</a:t>
              </a:r>
            </a:p>
          </p:txBody>
        </p:sp>
        <p:sp>
          <p:nvSpPr>
            <p:cNvPr id="38957" name="Text Box 54"/>
            <p:cNvSpPr txBox="1">
              <a:spLocks noChangeArrowheads="1"/>
            </p:cNvSpPr>
            <p:nvPr/>
          </p:nvSpPr>
          <p:spPr bwMode="auto">
            <a:xfrm>
              <a:off x="96" y="1682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{1, 2, 3}</a:t>
              </a:r>
            </a:p>
          </p:txBody>
        </p:sp>
      </p:grpSp>
      <p:grpSp>
        <p:nvGrpSpPr>
          <p:cNvPr id="27" name="Group 70"/>
          <p:cNvGrpSpPr>
            <a:grpSpLocks/>
          </p:cNvGrpSpPr>
          <p:nvPr/>
        </p:nvGrpSpPr>
        <p:grpSpPr bwMode="auto">
          <a:xfrm>
            <a:off x="152400" y="3124200"/>
            <a:ext cx="1730375" cy="519113"/>
            <a:chOff x="96" y="1968"/>
            <a:chExt cx="1090" cy="327"/>
          </a:xfrm>
        </p:grpSpPr>
        <p:sp>
          <p:nvSpPr>
            <p:cNvPr id="38954" name="Text Box 23"/>
            <p:cNvSpPr txBox="1">
              <a:spLocks noChangeArrowheads="1"/>
            </p:cNvSpPr>
            <p:nvPr/>
          </p:nvSpPr>
          <p:spPr bwMode="auto">
            <a:xfrm>
              <a:off x="974" y="201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8955" name="Text Box 55"/>
            <p:cNvSpPr txBox="1">
              <a:spLocks noChangeArrowheads="1"/>
            </p:cNvSpPr>
            <p:nvPr/>
          </p:nvSpPr>
          <p:spPr bwMode="auto">
            <a:xfrm>
              <a:off x="96" y="1968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{2, 3, 4}</a:t>
              </a:r>
            </a:p>
          </p:txBody>
        </p:sp>
      </p:grpSp>
      <p:grpSp>
        <p:nvGrpSpPr>
          <p:cNvPr id="30" name="Group 71"/>
          <p:cNvGrpSpPr>
            <a:grpSpLocks/>
          </p:cNvGrpSpPr>
          <p:nvPr/>
        </p:nvGrpSpPr>
        <p:grpSpPr bwMode="auto">
          <a:xfrm>
            <a:off x="152400" y="3505200"/>
            <a:ext cx="1730375" cy="474663"/>
            <a:chOff x="96" y="2208"/>
            <a:chExt cx="1090" cy="299"/>
          </a:xfrm>
        </p:grpSpPr>
        <p:sp>
          <p:nvSpPr>
            <p:cNvPr id="38952" name="Text Box 24"/>
            <p:cNvSpPr txBox="1">
              <a:spLocks noChangeArrowheads="1"/>
            </p:cNvSpPr>
            <p:nvPr/>
          </p:nvSpPr>
          <p:spPr bwMode="auto">
            <a:xfrm>
              <a:off x="974" y="2222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38953" name="Text Box 56"/>
            <p:cNvSpPr txBox="1">
              <a:spLocks noChangeArrowheads="1"/>
            </p:cNvSpPr>
            <p:nvPr/>
          </p:nvSpPr>
          <p:spPr bwMode="auto">
            <a:xfrm>
              <a:off x="96" y="2208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{3, 4, 5}</a:t>
              </a:r>
            </a:p>
          </p:txBody>
        </p:sp>
      </p:grpSp>
      <p:sp>
        <p:nvSpPr>
          <p:cNvPr id="38934" name="Text Box 59"/>
          <p:cNvSpPr txBox="1">
            <a:spLocks noChangeArrowheads="1"/>
          </p:cNvSpPr>
          <p:nvPr/>
        </p:nvSpPr>
        <p:spPr bwMode="auto">
          <a:xfrm>
            <a:off x="0" y="1371600"/>
            <a:ext cx="2362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Unacked packets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sender’s window</a:t>
            </a:r>
          </a:p>
        </p:txBody>
      </p:sp>
      <p:sp>
        <p:nvSpPr>
          <p:cNvPr id="38935" name="Text Box 60"/>
          <p:cNvSpPr txBox="1">
            <a:spLocks noChangeArrowheads="1"/>
          </p:cNvSpPr>
          <p:nvPr/>
        </p:nvSpPr>
        <p:spPr bwMode="auto">
          <a:xfrm>
            <a:off x="6629400" y="1371600"/>
            <a:ext cx="25034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Out-o-seq packets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receiver’s window</a:t>
            </a:r>
          </a:p>
        </p:txBody>
      </p: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7605713" y="2479675"/>
            <a:ext cx="4016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38948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72"/>
          <p:cNvGrpSpPr>
            <a:grpSpLocks/>
          </p:cNvGrpSpPr>
          <p:nvPr/>
        </p:nvGrpSpPr>
        <p:grpSpPr bwMode="auto">
          <a:xfrm>
            <a:off x="152400" y="3889375"/>
            <a:ext cx="1724025" cy="458788"/>
            <a:chOff x="96" y="2450"/>
            <a:chExt cx="1086" cy="289"/>
          </a:xfrm>
        </p:grpSpPr>
        <p:sp>
          <p:nvSpPr>
            <p:cNvPr id="38946" name="Text Box 47"/>
            <p:cNvSpPr txBox="1">
              <a:spLocks noChangeArrowheads="1"/>
            </p:cNvSpPr>
            <p:nvPr/>
          </p:nvSpPr>
          <p:spPr bwMode="auto">
            <a:xfrm>
              <a:off x="970" y="245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38947" name="Text Box 57"/>
            <p:cNvSpPr txBox="1">
              <a:spLocks noChangeArrowheads="1"/>
            </p:cNvSpPr>
            <p:nvPr/>
          </p:nvSpPr>
          <p:spPr bwMode="auto">
            <a:xfrm>
              <a:off x="96" y="2450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{4, 5, 6}</a:t>
              </a:r>
            </a:p>
          </p:txBody>
        </p:sp>
      </p:grp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82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7696200" y="3657600"/>
            <a:ext cx="26828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49" name="Text Box 66"/>
          <p:cNvSpPr txBox="1">
            <a:spLocks noChangeArrowheads="1"/>
          </p:cNvSpPr>
          <p:nvPr/>
        </p:nvSpPr>
        <p:spPr bwMode="auto">
          <a:xfrm>
            <a:off x="7620000" y="2822575"/>
            <a:ext cx="401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7620000" y="3203575"/>
            <a:ext cx="401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223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5" grpId="0"/>
      <p:bldP spid="36" grpId="0" animBg="1"/>
      <p:bldP spid="37" grpId="0" animBg="1"/>
      <p:bldP spid="38" grpId="0" animBg="1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Sliding Window w/o Errors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Assume 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Link capacity, C = 1Gbps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Latency between end-hosts, RTT = 80ms</a:t>
            </a:r>
          </a:p>
          <a:p>
            <a:pPr lvl="1">
              <a:defRPr/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acket_length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= 1000 bytes 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What is the window size W to match link’s capacity, C?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Solution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 want Throughput = C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Throughput = W*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packet_size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/RTT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 = W*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packet_size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/RTT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smtClean="0">
                <a:latin typeface="Helvetica" charset="0"/>
                <a:ea typeface="ＭＳ Ｐゴシック" charset="0"/>
                <a:cs typeface="ＭＳ Ｐゴシック" charset="0"/>
              </a:rPr>
              <a:t>W = C*RTT/</a:t>
            </a:r>
            <a:r>
              <a:rPr lang="en-US" b="1" dirty="0" err="1" smtClean="0">
                <a:latin typeface="Helvetica" charset="0"/>
                <a:ea typeface="ＭＳ Ｐゴシック" charset="0"/>
                <a:cs typeface="ＭＳ Ｐゴシック" charset="0"/>
              </a:rPr>
              <a:t>packet_size</a:t>
            </a:r>
            <a:r>
              <a:rPr lang="en-US" b="1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= 10</a:t>
            </a:r>
            <a:r>
              <a:rPr lang="en-US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9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bps*80*10</a:t>
            </a:r>
            <a:r>
              <a:rPr lang="en-US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-3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s/(8000b) = 10</a:t>
            </a:r>
            <a:r>
              <a:rPr lang="en-US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packets </a:t>
            </a: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334000"/>
            <a:ext cx="5587813" cy="369332"/>
          </a:xfrm>
          <a:prstGeom prst="rect">
            <a:avLst/>
          </a:prstGeom>
          <a:solidFill>
            <a:srgbClr val="FAF55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Window size ~ Bandwidth (Capacity</a:t>
            </a:r>
            <a:r>
              <a:rPr lang="en-US" b="0" dirty="0" smtClean="0">
                <a:latin typeface="Helvetica"/>
                <a:cs typeface="Helvetica"/>
              </a:rPr>
              <a:t>) x </a:t>
            </a:r>
            <a:r>
              <a:rPr lang="en-US" b="0" dirty="0">
                <a:latin typeface="Helvetica"/>
                <a:cs typeface="Helvetica"/>
              </a:rPr>
              <a:t>delay (RTT/2)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4724400" y="5943600"/>
            <a:ext cx="43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Remember Little’s Law !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0" y="3200400"/>
            <a:ext cx="2286000" cy="838200"/>
          </a:xfrm>
          <a:prstGeom prst="wedgeRoundRectCallout">
            <a:avLst>
              <a:gd name="adj1" fmla="val -74948"/>
              <a:gd name="adj2" fmla="val 208129"/>
              <a:gd name="adj3" fmla="val 16667"/>
            </a:avLst>
          </a:prstGeom>
          <a:solidFill>
            <a:schemeClr val="accent1">
              <a:alpha val="4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Bandwidth-Delay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Product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  <p:bldP spid="4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Sliding Window with Errors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approaches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Go-Back-n (GBN)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Selective Repeat (SR)</a:t>
            </a: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 the absence of errors they behave identically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Go-Back-n (GBN)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Transmit up to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unacknowledged packets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If timeout for ACK(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), retransmit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 k+1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, …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Typically uses NACKs instead of ACKs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Recall, NACK specifies first in-sequence packet missed by receiver</a:t>
            </a:r>
          </a:p>
          <a:p>
            <a:pPr>
              <a:lnSpc>
                <a:spcPct val="10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9433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GBN Example with Errors</a:t>
            </a:r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2286000" y="1062038"/>
            <a:ext cx="4160838" cy="4619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87" name="Line 6"/>
          <p:cNvSpPr>
            <a:spLocks noChangeShapeType="1"/>
          </p:cNvSpPr>
          <p:nvPr/>
        </p:nvSpPr>
        <p:spPr bwMode="auto">
          <a:xfrm>
            <a:off x="1928813" y="14620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>
            <a:off x="7283450" y="14620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1338263" y="5786438"/>
            <a:ext cx="117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6553200" y="5791200"/>
            <a:ext cx="1403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1149971" name="Line 19"/>
          <p:cNvSpPr>
            <a:spLocks noChangeShapeType="1"/>
          </p:cNvSpPr>
          <p:nvPr/>
        </p:nvSpPr>
        <p:spPr bwMode="auto">
          <a:xfrm flipH="1">
            <a:off x="1928813" y="3757613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457325" y="1319213"/>
            <a:ext cx="6343650" cy="2057400"/>
            <a:chOff x="918" y="1024"/>
            <a:chExt cx="3996" cy="1296"/>
          </a:xfrm>
        </p:grpSpPr>
        <p:sp>
          <p:nvSpPr>
            <p:cNvPr id="42019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20"/>
            <p:cNvSpPr txBox="1">
              <a:spLocks noChangeArrowheads="1"/>
            </p:cNvSpPr>
            <p:nvPr/>
          </p:nvSpPr>
          <p:spPr bwMode="auto">
            <a:xfrm>
              <a:off x="918" y="102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42027" name="Text Box 21"/>
            <p:cNvSpPr txBox="1">
              <a:spLocks noChangeArrowheads="1"/>
            </p:cNvSpPr>
            <p:nvPr/>
          </p:nvSpPr>
          <p:spPr bwMode="auto">
            <a:xfrm>
              <a:off x="922" y="1236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42028" name="Text Box 22"/>
            <p:cNvSpPr txBox="1">
              <a:spLocks noChangeArrowheads="1"/>
            </p:cNvSpPr>
            <p:nvPr/>
          </p:nvSpPr>
          <p:spPr bwMode="auto">
            <a:xfrm>
              <a:off x="922" y="146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3</a:t>
              </a:r>
            </a:p>
          </p:txBody>
        </p:sp>
        <p:sp>
          <p:nvSpPr>
            <p:cNvPr id="42029" name="Text Box 23"/>
            <p:cNvSpPr txBox="1">
              <a:spLocks noChangeArrowheads="1"/>
            </p:cNvSpPr>
            <p:nvPr/>
          </p:nvSpPr>
          <p:spPr bwMode="auto">
            <a:xfrm>
              <a:off x="922" y="174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030" name="Text Box 24"/>
            <p:cNvSpPr txBox="1">
              <a:spLocks noChangeArrowheads="1"/>
            </p:cNvSpPr>
            <p:nvPr/>
          </p:nvSpPr>
          <p:spPr bwMode="auto">
            <a:xfrm>
              <a:off x="922" y="1998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31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32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33" name="Text Box 44"/>
            <p:cNvSpPr txBox="1">
              <a:spLocks noChangeArrowheads="1"/>
            </p:cNvSpPr>
            <p:nvPr/>
          </p:nvSpPr>
          <p:spPr bwMode="auto">
            <a:xfrm>
              <a:off x="4653" y="1338"/>
              <a:ext cx="261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1149994" name="Line 42"/>
          <p:cNvSpPr>
            <a:spLocks noChangeShapeType="1"/>
          </p:cNvSpPr>
          <p:nvPr/>
        </p:nvSpPr>
        <p:spPr bwMode="auto">
          <a:xfrm flipH="1">
            <a:off x="1914525" y="4037013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463675" y="3122613"/>
            <a:ext cx="6689725" cy="1117600"/>
            <a:chOff x="922" y="2160"/>
            <a:chExt cx="4214" cy="704"/>
          </a:xfrm>
        </p:grpSpPr>
        <p:sp>
          <p:nvSpPr>
            <p:cNvPr id="42014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25"/>
            <p:cNvSpPr txBox="1">
              <a:spLocks noChangeArrowheads="1"/>
            </p:cNvSpPr>
            <p:nvPr/>
          </p:nvSpPr>
          <p:spPr bwMode="auto">
            <a:xfrm>
              <a:off x="922" y="218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42017" name="Text Box 45"/>
            <p:cNvSpPr txBox="1">
              <a:spLocks noChangeArrowheads="1"/>
            </p:cNvSpPr>
            <p:nvPr/>
          </p:nvSpPr>
          <p:spPr bwMode="auto">
            <a:xfrm>
              <a:off x="4614" y="2342"/>
              <a:ext cx="52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{5}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{5,6}</a:t>
              </a:r>
            </a:p>
          </p:txBody>
        </p:sp>
        <p:sp>
          <p:nvSpPr>
            <p:cNvPr id="42018" name="Line 55"/>
            <p:cNvSpPr>
              <a:spLocks noChangeShapeType="1"/>
            </p:cNvSpPr>
            <p:nvPr/>
          </p:nvSpPr>
          <p:spPr bwMode="auto">
            <a:xfrm flipH="1">
              <a:off x="4850" y="216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50008" name="Text Box 56"/>
          <p:cNvSpPr txBox="1">
            <a:spLocks noChangeArrowheads="1"/>
          </p:cNvSpPr>
          <p:nvPr/>
        </p:nvSpPr>
        <p:spPr bwMode="auto">
          <a:xfrm>
            <a:off x="8004175" y="2741613"/>
            <a:ext cx="12192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accent1"/>
                </a:solidFill>
                <a:latin typeface="Helvetica" charset="0"/>
                <a:cs typeface="Helvetica" charset="0"/>
              </a:rPr>
              <a:t>4 is </a:t>
            </a:r>
          </a:p>
          <a:p>
            <a:pPr eaLnBrk="1" hangingPunct="1"/>
            <a:r>
              <a:rPr lang="en-US" b="0">
                <a:solidFill>
                  <a:schemeClr val="accent1"/>
                </a:solidFill>
                <a:latin typeface="Helvetica" charset="0"/>
                <a:cs typeface="Helvetica" charset="0"/>
              </a:rPr>
              <a:t>missing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175" y="2817813"/>
            <a:ext cx="1946275" cy="1905000"/>
            <a:chOff x="2" y="1968"/>
            <a:chExt cx="1226" cy="1200"/>
          </a:xfrm>
        </p:grpSpPr>
        <p:sp>
          <p:nvSpPr>
            <p:cNvPr id="42010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1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2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3" name="Text Box 65"/>
            <p:cNvSpPr txBox="1">
              <a:spLocks noChangeArrowheads="1"/>
            </p:cNvSpPr>
            <p:nvPr/>
          </p:nvSpPr>
          <p:spPr bwMode="auto">
            <a:xfrm>
              <a:off x="2" y="2160"/>
              <a:ext cx="73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Timeout</a:t>
              </a:r>
            </a:p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Packet 4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600200" y="4419600"/>
            <a:ext cx="6108700" cy="1116013"/>
            <a:chOff x="1008" y="2977"/>
            <a:chExt cx="3848" cy="703"/>
          </a:xfrm>
        </p:grpSpPr>
        <p:sp>
          <p:nvSpPr>
            <p:cNvPr id="42003" name="Text Box 67"/>
            <p:cNvSpPr txBox="1">
              <a:spLocks noChangeArrowheads="1"/>
            </p:cNvSpPr>
            <p:nvPr/>
          </p:nvSpPr>
          <p:spPr bwMode="auto">
            <a:xfrm>
              <a:off x="1025" y="2977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004" name="Text Box 68"/>
            <p:cNvSpPr txBox="1">
              <a:spLocks noChangeArrowheads="1"/>
            </p:cNvSpPr>
            <p:nvPr/>
          </p:nvSpPr>
          <p:spPr bwMode="auto">
            <a:xfrm>
              <a:off x="1025" y="3121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05" name="Text Box 69"/>
            <p:cNvSpPr txBox="1">
              <a:spLocks noChangeArrowheads="1"/>
            </p:cNvSpPr>
            <p:nvPr/>
          </p:nvSpPr>
          <p:spPr bwMode="auto">
            <a:xfrm>
              <a:off x="1008" y="3265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42006" name="Line 70"/>
            <p:cNvSpPr>
              <a:spLocks noChangeShapeType="1"/>
            </p:cNvSpPr>
            <p:nvPr/>
          </p:nvSpPr>
          <p:spPr bwMode="auto">
            <a:xfrm>
              <a:off x="1206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71"/>
            <p:cNvSpPr>
              <a:spLocks noChangeShapeType="1"/>
            </p:cNvSpPr>
            <p:nvPr/>
          </p:nvSpPr>
          <p:spPr bwMode="auto">
            <a:xfrm>
              <a:off x="1206" y="324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72"/>
            <p:cNvSpPr>
              <a:spLocks noChangeShapeType="1"/>
            </p:cNvSpPr>
            <p:nvPr/>
          </p:nvSpPr>
          <p:spPr bwMode="auto">
            <a:xfrm>
              <a:off x="1206" y="3344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Text Box 73"/>
            <p:cNvSpPr txBox="1">
              <a:spLocks noChangeArrowheads="1"/>
            </p:cNvSpPr>
            <p:nvPr/>
          </p:nvSpPr>
          <p:spPr bwMode="auto">
            <a:xfrm>
              <a:off x="4595" y="3344"/>
              <a:ext cx="2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743200" y="4419600"/>
            <a:ext cx="2743200" cy="1066800"/>
          </a:xfrm>
          <a:prstGeom prst="wedgeRectCallout">
            <a:avLst>
              <a:gd name="adj1" fmla="val -79546"/>
              <a:gd name="adj2" fmla="val -62898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Why doesn’t sender retransmit packet 4 here?</a:t>
            </a:r>
          </a:p>
        </p:txBody>
      </p:sp>
      <p:sp>
        <p:nvSpPr>
          <p:cNvPr id="47" name="Rectangular Callout 46"/>
          <p:cNvSpPr>
            <a:spLocks noChangeArrowheads="1"/>
          </p:cNvSpPr>
          <p:nvPr/>
        </p:nvSpPr>
        <p:spPr bwMode="auto">
          <a:xfrm>
            <a:off x="76200" y="4953000"/>
            <a:ext cx="1676400" cy="1066800"/>
          </a:xfrm>
          <a:prstGeom prst="wedgeRectCallout">
            <a:avLst>
              <a:gd name="adj1" fmla="val 57412"/>
              <a:gd name="adj2" fmla="val -73106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Assume packet 4 lost!</a:t>
            </a:r>
          </a:p>
        </p:txBody>
      </p:sp>
      <p:sp>
        <p:nvSpPr>
          <p:cNvPr id="42000" name="Text Box 60"/>
          <p:cNvSpPr txBox="1">
            <a:spLocks noChangeArrowheads="1"/>
          </p:cNvSpPr>
          <p:nvPr/>
        </p:nvSpPr>
        <p:spPr bwMode="auto">
          <a:xfrm>
            <a:off x="6488113" y="762000"/>
            <a:ext cx="25034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Out-o-seq packets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receiver’s window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 rot="-370788">
            <a:off x="2763838" y="3711575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NACK 4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 rot="-370788">
            <a:off x="2762250" y="4092575"/>
            <a:ext cx="1033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NACK 4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1661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71" grpId="0" animBg="1"/>
      <p:bldP spid="1149994" grpId="0" animBg="1"/>
      <p:bldP spid="1150008" grpId="0"/>
      <p:bldP spid="6" grpId="0" animBg="1"/>
      <p:bldP spid="47" grpId="0" animBg="1"/>
      <p:bldP spid="49" grpId="0"/>
      <p:bldP spid="50" grpId="0"/>
    </p:bld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17584</TotalTime>
  <Pages>12</Pages>
  <Words>4083</Words>
  <Application>Microsoft Macintosh PowerPoint</Application>
  <PresentationFormat>Letter Paper (8.5x11 in)</PresentationFormat>
  <Paragraphs>979</Paragraphs>
  <Slides>48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cs162-fa14</vt:lpstr>
      <vt:lpstr>TCP Flow Control – an illustration of distributed system thinking</vt:lpstr>
      <vt:lpstr>Recall: Connecting API to Protocol</vt:lpstr>
      <vt:lpstr>Recall: Stop &amp; Wait with Errors</vt:lpstr>
      <vt:lpstr>Where we are</vt:lpstr>
      <vt:lpstr>Recap: Sliding Window</vt:lpstr>
      <vt:lpstr>Sliding Window w/o Errors</vt:lpstr>
      <vt:lpstr>Example: Sliding Window w/o Errors</vt:lpstr>
      <vt:lpstr>Sliding Window with Errors</vt:lpstr>
      <vt:lpstr>GBN Example with Errors</vt:lpstr>
      <vt:lpstr>Selective Repeat (SR)</vt:lpstr>
      <vt:lpstr>SR Example with Errors</vt:lpstr>
      <vt:lpstr>Flow Control</vt:lpstr>
      <vt:lpstr>The Distributed Case</vt:lpstr>
      <vt:lpstr>When the Internet was young …</vt:lpstr>
      <vt:lpstr>Van Jacobson’s Concept</vt:lpstr>
      <vt:lpstr>TCP Flow Control</vt:lpstr>
      <vt:lpstr>TCP Flow Control</vt:lpstr>
      <vt:lpstr>TCP Flow Control</vt:lpstr>
      <vt:lpstr>TCP Flow Control</vt:lpstr>
      <vt:lpstr>Circular Buffer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Discussion</vt:lpstr>
      <vt:lpstr>Summary: Reliability &amp; Flow Control</vt:lpstr>
      <vt:lpstr>Internet Layering – engineering for intelligence and change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493</cp:revision>
  <cp:lastPrinted>1601-01-01T00:00:00Z</cp:lastPrinted>
  <dcterms:created xsi:type="dcterms:W3CDTF">2009-09-09T21:17:00Z</dcterms:created>
  <dcterms:modified xsi:type="dcterms:W3CDTF">2014-11-17T17:03:12Z</dcterms:modified>
</cp:coreProperties>
</file>