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95" r:id="rId3"/>
    <p:sldId id="403" r:id="rId4"/>
    <p:sldId id="402" r:id="rId5"/>
    <p:sldId id="404" r:id="rId6"/>
    <p:sldId id="405" r:id="rId7"/>
    <p:sldId id="407" r:id="rId8"/>
    <p:sldId id="408" r:id="rId9"/>
    <p:sldId id="409" r:id="rId10"/>
    <p:sldId id="410" r:id="rId11"/>
    <p:sldId id="411" r:id="rId12"/>
    <p:sldId id="412" r:id="rId13"/>
    <p:sldId id="414" r:id="rId14"/>
    <p:sldId id="413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5" r:id="rId25"/>
    <p:sldId id="426" r:id="rId26"/>
    <p:sldId id="424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5580" autoAdjust="0"/>
  </p:normalViewPr>
  <p:slideViewPr>
    <p:cSldViewPr>
      <p:cViewPr>
        <p:scale>
          <a:sx n="100" d="100"/>
          <a:sy n="100" d="100"/>
        </p:scale>
        <p:origin x="-9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CS162 Fa14 L32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Consistency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CS162 – Operating Systems and Systems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</a:rPr>
              <a:t>http://cs162.eecs.berkeley.edu/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35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Nov 19, 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5638800"/>
            <a:ext cx="2362200" cy="369332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Read: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838200" y="2057400"/>
            <a:ext cx="168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A := 162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191000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print(A)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369023" y="2490819"/>
            <a:ext cx="544310" cy="1666044"/>
          </a:xfrm>
          <a:custGeom>
            <a:avLst/>
            <a:gdLst>
              <a:gd name="connsiteX0" fmla="*/ 329885 w 544310"/>
              <a:gd name="connsiteY0" fmla="*/ 0 h 1666044"/>
              <a:gd name="connsiteX1" fmla="*/ 0 w 544310"/>
              <a:gd name="connsiteY1" fmla="*/ 346405 h 1666044"/>
              <a:gd name="connsiteX2" fmla="*/ 445345 w 544310"/>
              <a:gd name="connsiteY2" fmla="*/ 692811 h 1666044"/>
              <a:gd name="connsiteX3" fmla="*/ 214425 w 544310"/>
              <a:gd name="connsiteY3" fmla="*/ 1006225 h 1666044"/>
              <a:gd name="connsiteX4" fmla="*/ 544310 w 544310"/>
              <a:gd name="connsiteY4" fmla="*/ 1418612 h 1666044"/>
              <a:gd name="connsiteX5" fmla="*/ 313391 w 544310"/>
              <a:gd name="connsiteY5" fmla="*/ 1666044 h 166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310" h="1666044">
                <a:moveTo>
                  <a:pt x="329885" y="0"/>
                </a:moveTo>
                <a:lnTo>
                  <a:pt x="0" y="346405"/>
                </a:lnTo>
                <a:lnTo>
                  <a:pt x="445345" y="692811"/>
                </a:lnTo>
                <a:lnTo>
                  <a:pt x="214425" y="1006225"/>
                </a:lnTo>
                <a:lnTo>
                  <a:pt x="544310" y="1418612"/>
                </a:lnTo>
                <a:lnTo>
                  <a:pt x="313391" y="1666044"/>
                </a:ln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2590800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print(A)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904942" y="1928423"/>
            <a:ext cx="1251684" cy="1769570"/>
          </a:xfrm>
          <a:custGeom>
            <a:avLst/>
            <a:gdLst>
              <a:gd name="connsiteX0" fmla="*/ 49482 w 1251684"/>
              <a:gd name="connsiteY0" fmla="*/ 1123243 h 1769570"/>
              <a:gd name="connsiteX1" fmla="*/ 395862 w 1251684"/>
              <a:gd name="connsiteY1" fmla="*/ 1766567 h 1769570"/>
              <a:gd name="connsiteX2" fmla="*/ 1171091 w 1251684"/>
              <a:gd name="connsiteY2" fmla="*/ 1321189 h 1769570"/>
              <a:gd name="connsiteX3" fmla="*/ 1138103 w 1251684"/>
              <a:gd name="connsiteY3" fmla="*/ 364450 h 1769570"/>
              <a:gd name="connsiteX4" fmla="*/ 379367 w 1251684"/>
              <a:gd name="connsiteY4" fmla="*/ 1549 h 1769570"/>
              <a:gd name="connsiteX5" fmla="*/ 0 w 1251684"/>
              <a:gd name="connsiteY5" fmla="*/ 479919 h 176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1684" h="1769570">
                <a:moveTo>
                  <a:pt x="49482" y="1123243"/>
                </a:moveTo>
                <a:cubicBezTo>
                  <a:pt x="129204" y="1428409"/>
                  <a:pt x="208927" y="1733576"/>
                  <a:pt x="395862" y="1766567"/>
                </a:cubicBezTo>
                <a:cubicBezTo>
                  <a:pt x="582797" y="1799558"/>
                  <a:pt x="1047384" y="1554875"/>
                  <a:pt x="1171091" y="1321189"/>
                </a:cubicBezTo>
                <a:cubicBezTo>
                  <a:pt x="1294798" y="1087503"/>
                  <a:pt x="1270057" y="584390"/>
                  <a:pt x="1138103" y="364450"/>
                </a:cubicBezTo>
                <a:cubicBezTo>
                  <a:pt x="1006149" y="144510"/>
                  <a:pt x="569051" y="-17696"/>
                  <a:pt x="379367" y="1549"/>
                </a:cubicBezTo>
                <a:cubicBezTo>
                  <a:pt x="189683" y="20794"/>
                  <a:pt x="0" y="479919"/>
                  <a:pt x="0" y="479919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572000"/>
            <a:ext cx="182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A := A + 1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438400" y="3886200"/>
            <a:ext cx="1251684" cy="1769570"/>
          </a:xfrm>
          <a:custGeom>
            <a:avLst/>
            <a:gdLst>
              <a:gd name="connsiteX0" fmla="*/ 49482 w 1251684"/>
              <a:gd name="connsiteY0" fmla="*/ 1123243 h 1769570"/>
              <a:gd name="connsiteX1" fmla="*/ 395862 w 1251684"/>
              <a:gd name="connsiteY1" fmla="*/ 1766567 h 1769570"/>
              <a:gd name="connsiteX2" fmla="*/ 1171091 w 1251684"/>
              <a:gd name="connsiteY2" fmla="*/ 1321189 h 1769570"/>
              <a:gd name="connsiteX3" fmla="*/ 1138103 w 1251684"/>
              <a:gd name="connsiteY3" fmla="*/ 364450 h 1769570"/>
              <a:gd name="connsiteX4" fmla="*/ 379367 w 1251684"/>
              <a:gd name="connsiteY4" fmla="*/ 1549 h 1769570"/>
              <a:gd name="connsiteX5" fmla="*/ 0 w 1251684"/>
              <a:gd name="connsiteY5" fmla="*/ 479919 h 176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1684" h="1769570">
                <a:moveTo>
                  <a:pt x="49482" y="1123243"/>
                </a:moveTo>
                <a:cubicBezTo>
                  <a:pt x="129204" y="1428409"/>
                  <a:pt x="208927" y="1733576"/>
                  <a:pt x="395862" y="1766567"/>
                </a:cubicBezTo>
                <a:cubicBezTo>
                  <a:pt x="582797" y="1799558"/>
                  <a:pt x="1047384" y="1554875"/>
                  <a:pt x="1171091" y="1321189"/>
                </a:cubicBezTo>
                <a:cubicBezTo>
                  <a:pt x="1294798" y="1087503"/>
                  <a:pt x="1270057" y="584390"/>
                  <a:pt x="1138103" y="364450"/>
                </a:cubicBezTo>
                <a:cubicBezTo>
                  <a:pt x="1006149" y="144510"/>
                  <a:pt x="569051" y="-17696"/>
                  <a:pt x="379367" y="1549"/>
                </a:cubicBezTo>
                <a:cubicBezTo>
                  <a:pt x="189683" y="20794"/>
                  <a:pt x="0" y="479919"/>
                  <a:pt x="0" y="479919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7400" y="3886200"/>
            <a:ext cx="246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162, 163, 170, 171, 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4876800"/>
            <a:ext cx="29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162, 163, 170, 164, 171, …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391400" y="4724400"/>
            <a:ext cx="457200" cy="685800"/>
            <a:chOff x="7391400" y="4724400"/>
            <a:chExt cx="457200" cy="685800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7391400" y="4724400"/>
              <a:ext cx="457200" cy="685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7391400" y="4724400"/>
              <a:ext cx="457200" cy="685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5614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assuming?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924800" cy="5257800"/>
          </a:xfrm>
        </p:spPr>
        <p:txBody>
          <a:bodyPr/>
          <a:lstStyle/>
          <a:p>
            <a:r>
              <a:rPr lang="en-US" dirty="0" smtClean="0"/>
              <a:t>Writes happen</a:t>
            </a:r>
          </a:p>
          <a:p>
            <a:pPr lvl="1"/>
            <a:r>
              <a:rPr lang="en-US" dirty="0" smtClean="0"/>
              <a:t>Eventually a write will become visible to readers</a:t>
            </a:r>
          </a:p>
          <a:p>
            <a:pPr lvl="1"/>
            <a:r>
              <a:rPr lang="en-US" dirty="0" smtClean="0"/>
              <a:t>Until another write happens to that location</a:t>
            </a:r>
          </a:p>
          <a:p>
            <a:r>
              <a:rPr lang="en-US" dirty="0" smtClean="0"/>
              <a:t>Within a sequential thread, a read following a write returns the value written by that write</a:t>
            </a:r>
          </a:p>
          <a:p>
            <a:pPr lvl="1"/>
            <a:r>
              <a:rPr lang="en-US" dirty="0" smtClean="0"/>
              <a:t>Dependences are respected</a:t>
            </a:r>
          </a:p>
          <a:p>
            <a:pPr lvl="1"/>
            <a:r>
              <a:rPr lang="en-US" dirty="0" smtClean="0"/>
              <a:t>Here a control dependence</a:t>
            </a:r>
          </a:p>
          <a:p>
            <a:pPr lvl="1"/>
            <a:r>
              <a:rPr lang="en-US" dirty="0" smtClean="0"/>
              <a:t>Each read returns the most recent value written to the location</a:t>
            </a:r>
            <a:endParaRPr lang="en-US" dirty="0"/>
          </a:p>
          <a:p>
            <a:r>
              <a:rPr lang="en-US" dirty="0" smtClean="0"/>
              <a:t>A sequence of writes will be visible in order</a:t>
            </a:r>
          </a:p>
          <a:p>
            <a:pPr lvl="1"/>
            <a:r>
              <a:rPr lang="en-US" dirty="0" smtClean="0"/>
              <a:t>Control dependences</a:t>
            </a:r>
          </a:p>
          <a:p>
            <a:pPr lvl="1"/>
            <a:r>
              <a:rPr lang="en-US" dirty="0" smtClean="0"/>
              <a:t>Data dependences</a:t>
            </a:r>
          </a:p>
          <a:p>
            <a:pPr lvl="1"/>
            <a:r>
              <a:rPr lang="en-US" dirty="0" smtClean="0"/>
              <a:t>May not see every write, but the ones seen are consistent with order written</a:t>
            </a:r>
          </a:p>
          <a:p>
            <a:r>
              <a:rPr lang="en-US" dirty="0" smtClean="0"/>
              <a:t>A readers see a consistent order</a:t>
            </a:r>
          </a:p>
          <a:p>
            <a:pPr lvl="1"/>
            <a:r>
              <a:rPr lang="en-US" dirty="0" smtClean="0"/>
              <a:t>It is as if the total order was visible to all and they took samples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3705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838200" y="2057400"/>
            <a:ext cx="168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A := 162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191000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print(A)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369023" y="2490819"/>
            <a:ext cx="544310" cy="1666044"/>
          </a:xfrm>
          <a:custGeom>
            <a:avLst/>
            <a:gdLst>
              <a:gd name="connsiteX0" fmla="*/ 329885 w 544310"/>
              <a:gd name="connsiteY0" fmla="*/ 0 h 1666044"/>
              <a:gd name="connsiteX1" fmla="*/ 0 w 544310"/>
              <a:gd name="connsiteY1" fmla="*/ 346405 h 1666044"/>
              <a:gd name="connsiteX2" fmla="*/ 445345 w 544310"/>
              <a:gd name="connsiteY2" fmla="*/ 692811 h 1666044"/>
              <a:gd name="connsiteX3" fmla="*/ 214425 w 544310"/>
              <a:gd name="connsiteY3" fmla="*/ 1006225 h 1666044"/>
              <a:gd name="connsiteX4" fmla="*/ 544310 w 544310"/>
              <a:gd name="connsiteY4" fmla="*/ 1418612 h 1666044"/>
              <a:gd name="connsiteX5" fmla="*/ 313391 w 544310"/>
              <a:gd name="connsiteY5" fmla="*/ 1666044 h 166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310" h="1666044">
                <a:moveTo>
                  <a:pt x="329885" y="0"/>
                </a:moveTo>
                <a:lnTo>
                  <a:pt x="0" y="346405"/>
                </a:lnTo>
                <a:lnTo>
                  <a:pt x="445345" y="692811"/>
                </a:lnTo>
                <a:lnTo>
                  <a:pt x="214425" y="1006225"/>
                </a:lnTo>
                <a:lnTo>
                  <a:pt x="544310" y="1418612"/>
                </a:lnTo>
                <a:lnTo>
                  <a:pt x="313391" y="1666044"/>
                </a:ln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7858" y="1957777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print(A)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943600" y="1295400"/>
            <a:ext cx="1251684" cy="1769570"/>
          </a:xfrm>
          <a:custGeom>
            <a:avLst/>
            <a:gdLst>
              <a:gd name="connsiteX0" fmla="*/ 49482 w 1251684"/>
              <a:gd name="connsiteY0" fmla="*/ 1123243 h 1769570"/>
              <a:gd name="connsiteX1" fmla="*/ 395862 w 1251684"/>
              <a:gd name="connsiteY1" fmla="*/ 1766567 h 1769570"/>
              <a:gd name="connsiteX2" fmla="*/ 1171091 w 1251684"/>
              <a:gd name="connsiteY2" fmla="*/ 1321189 h 1769570"/>
              <a:gd name="connsiteX3" fmla="*/ 1138103 w 1251684"/>
              <a:gd name="connsiteY3" fmla="*/ 364450 h 1769570"/>
              <a:gd name="connsiteX4" fmla="*/ 379367 w 1251684"/>
              <a:gd name="connsiteY4" fmla="*/ 1549 h 1769570"/>
              <a:gd name="connsiteX5" fmla="*/ 0 w 1251684"/>
              <a:gd name="connsiteY5" fmla="*/ 479919 h 176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1684" h="1769570">
                <a:moveTo>
                  <a:pt x="49482" y="1123243"/>
                </a:moveTo>
                <a:cubicBezTo>
                  <a:pt x="129204" y="1428409"/>
                  <a:pt x="208927" y="1733576"/>
                  <a:pt x="395862" y="1766567"/>
                </a:cubicBezTo>
                <a:cubicBezTo>
                  <a:pt x="582797" y="1799558"/>
                  <a:pt x="1047384" y="1554875"/>
                  <a:pt x="1171091" y="1321189"/>
                </a:cubicBezTo>
                <a:cubicBezTo>
                  <a:pt x="1294798" y="1087503"/>
                  <a:pt x="1270057" y="584390"/>
                  <a:pt x="1138103" y="364450"/>
                </a:cubicBezTo>
                <a:cubicBezTo>
                  <a:pt x="1006149" y="144510"/>
                  <a:pt x="569051" y="-17696"/>
                  <a:pt x="379367" y="1549"/>
                </a:cubicBezTo>
                <a:cubicBezTo>
                  <a:pt x="189683" y="20794"/>
                  <a:pt x="0" y="479919"/>
                  <a:pt x="0" y="479919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572000"/>
            <a:ext cx="182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A := A + 1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438400" y="3886200"/>
            <a:ext cx="1251684" cy="1769570"/>
          </a:xfrm>
          <a:custGeom>
            <a:avLst/>
            <a:gdLst>
              <a:gd name="connsiteX0" fmla="*/ 49482 w 1251684"/>
              <a:gd name="connsiteY0" fmla="*/ 1123243 h 1769570"/>
              <a:gd name="connsiteX1" fmla="*/ 395862 w 1251684"/>
              <a:gd name="connsiteY1" fmla="*/ 1766567 h 1769570"/>
              <a:gd name="connsiteX2" fmla="*/ 1171091 w 1251684"/>
              <a:gd name="connsiteY2" fmla="*/ 1321189 h 1769570"/>
              <a:gd name="connsiteX3" fmla="*/ 1138103 w 1251684"/>
              <a:gd name="connsiteY3" fmla="*/ 364450 h 1769570"/>
              <a:gd name="connsiteX4" fmla="*/ 379367 w 1251684"/>
              <a:gd name="connsiteY4" fmla="*/ 1549 h 1769570"/>
              <a:gd name="connsiteX5" fmla="*/ 0 w 1251684"/>
              <a:gd name="connsiteY5" fmla="*/ 479919 h 176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1684" h="1769570">
                <a:moveTo>
                  <a:pt x="49482" y="1123243"/>
                </a:moveTo>
                <a:cubicBezTo>
                  <a:pt x="129204" y="1428409"/>
                  <a:pt x="208927" y="1733576"/>
                  <a:pt x="395862" y="1766567"/>
                </a:cubicBezTo>
                <a:cubicBezTo>
                  <a:pt x="582797" y="1799558"/>
                  <a:pt x="1047384" y="1554875"/>
                  <a:pt x="1171091" y="1321189"/>
                </a:cubicBezTo>
                <a:cubicBezTo>
                  <a:pt x="1294798" y="1087503"/>
                  <a:pt x="1270057" y="584390"/>
                  <a:pt x="1138103" y="364450"/>
                </a:cubicBezTo>
                <a:cubicBezTo>
                  <a:pt x="1006149" y="144510"/>
                  <a:pt x="569051" y="-17696"/>
                  <a:pt x="379367" y="1549"/>
                </a:cubicBezTo>
                <a:cubicBezTo>
                  <a:pt x="189683" y="20794"/>
                  <a:pt x="0" y="479919"/>
                  <a:pt x="0" y="479919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4058" y="4396177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print(A)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019800" y="3733800"/>
            <a:ext cx="1251684" cy="1769570"/>
          </a:xfrm>
          <a:custGeom>
            <a:avLst/>
            <a:gdLst>
              <a:gd name="connsiteX0" fmla="*/ 49482 w 1251684"/>
              <a:gd name="connsiteY0" fmla="*/ 1123243 h 1769570"/>
              <a:gd name="connsiteX1" fmla="*/ 395862 w 1251684"/>
              <a:gd name="connsiteY1" fmla="*/ 1766567 h 1769570"/>
              <a:gd name="connsiteX2" fmla="*/ 1171091 w 1251684"/>
              <a:gd name="connsiteY2" fmla="*/ 1321189 h 1769570"/>
              <a:gd name="connsiteX3" fmla="*/ 1138103 w 1251684"/>
              <a:gd name="connsiteY3" fmla="*/ 364450 h 1769570"/>
              <a:gd name="connsiteX4" fmla="*/ 379367 w 1251684"/>
              <a:gd name="connsiteY4" fmla="*/ 1549 h 1769570"/>
              <a:gd name="connsiteX5" fmla="*/ 0 w 1251684"/>
              <a:gd name="connsiteY5" fmla="*/ 479919 h 176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1684" h="1769570">
                <a:moveTo>
                  <a:pt x="49482" y="1123243"/>
                </a:moveTo>
                <a:cubicBezTo>
                  <a:pt x="129204" y="1428409"/>
                  <a:pt x="208927" y="1733576"/>
                  <a:pt x="395862" y="1766567"/>
                </a:cubicBezTo>
                <a:cubicBezTo>
                  <a:pt x="582797" y="1799558"/>
                  <a:pt x="1047384" y="1554875"/>
                  <a:pt x="1171091" y="1321189"/>
                </a:cubicBezTo>
                <a:cubicBezTo>
                  <a:pt x="1294798" y="1087503"/>
                  <a:pt x="1270057" y="584390"/>
                  <a:pt x="1138103" y="364450"/>
                </a:cubicBezTo>
                <a:cubicBezTo>
                  <a:pt x="1006149" y="144510"/>
                  <a:pt x="569051" y="-17696"/>
                  <a:pt x="379367" y="1549"/>
                </a:cubicBezTo>
                <a:cubicBezTo>
                  <a:pt x="189683" y="20794"/>
                  <a:pt x="0" y="479919"/>
                  <a:pt x="0" y="479919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124200"/>
            <a:ext cx="246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162, 163, 170, 171,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5715000"/>
            <a:ext cx="195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164, 170, 186,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9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/a/</a:t>
            </a:r>
            <a:r>
              <a:rPr lang="en-US" dirty="0" err="1"/>
              <a:t>berkeley.edu</a:t>
            </a:r>
            <a:r>
              <a:rPr lang="en-US" dirty="0"/>
              <a:t>/spreadsheets/d/1INjjYqUnFurPLKnnWrexx09Ww5LS5BhNxKt3BoJY6Eg/edit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1958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3429000" y="1143000"/>
            <a:ext cx="108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 := 162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2362200"/>
            <a:ext cx="168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A := 199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4038600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print(A)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362200" y="3657600"/>
            <a:ext cx="1066800" cy="1219200"/>
          </a:xfrm>
          <a:custGeom>
            <a:avLst/>
            <a:gdLst>
              <a:gd name="connsiteX0" fmla="*/ 49482 w 1251684"/>
              <a:gd name="connsiteY0" fmla="*/ 1123243 h 1769570"/>
              <a:gd name="connsiteX1" fmla="*/ 395862 w 1251684"/>
              <a:gd name="connsiteY1" fmla="*/ 1766567 h 1769570"/>
              <a:gd name="connsiteX2" fmla="*/ 1171091 w 1251684"/>
              <a:gd name="connsiteY2" fmla="*/ 1321189 h 1769570"/>
              <a:gd name="connsiteX3" fmla="*/ 1138103 w 1251684"/>
              <a:gd name="connsiteY3" fmla="*/ 364450 h 1769570"/>
              <a:gd name="connsiteX4" fmla="*/ 379367 w 1251684"/>
              <a:gd name="connsiteY4" fmla="*/ 1549 h 1769570"/>
              <a:gd name="connsiteX5" fmla="*/ 0 w 1251684"/>
              <a:gd name="connsiteY5" fmla="*/ 479919 h 176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1684" h="1769570">
                <a:moveTo>
                  <a:pt x="49482" y="1123243"/>
                </a:moveTo>
                <a:cubicBezTo>
                  <a:pt x="129204" y="1428409"/>
                  <a:pt x="208927" y="1733576"/>
                  <a:pt x="395862" y="1766567"/>
                </a:cubicBezTo>
                <a:cubicBezTo>
                  <a:pt x="582797" y="1799558"/>
                  <a:pt x="1047384" y="1554875"/>
                  <a:pt x="1171091" y="1321189"/>
                </a:cubicBezTo>
                <a:cubicBezTo>
                  <a:pt x="1294798" y="1087503"/>
                  <a:pt x="1270057" y="584390"/>
                  <a:pt x="1138103" y="364450"/>
                </a:cubicBezTo>
                <a:cubicBezTo>
                  <a:pt x="1006149" y="144510"/>
                  <a:pt x="569051" y="-17696"/>
                  <a:pt x="379367" y="1549"/>
                </a:cubicBezTo>
                <a:cubicBezTo>
                  <a:pt x="189683" y="20794"/>
                  <a:pt x="0" y="479919"/>
                  <a:pt x="0" y="479919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600" y="5029200"/>
            <a:ext cx="266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162, 199, 199, 61, 61 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2133600"/>
            <a:ext cx="155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A := 61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369023" y="1576419"/>
            <a:ext cx="544310" cy="1666044"/>
          </a:xfrm>
          <a:custGeom>
            <a:avLst/>
            <a:gdLst>
              <a:gd name="connsiteX0" fmla="*/ 329885 w 544310"/>
              <a:gd name="connsiteY0" fmla="*/ 0 h 1666044"/>
              <a:gd name="connsiteX1" fmla="*/ 0 w 544310"/>
              <a:gd name="connsiteY1" fmla="*/ 346405 h 1666044"/>
              <a:gd name="connsiteX2" fmla="*/ 445345 w 544310"/>
              <a:gd name="connsiteY2" fmla="*/ 692811 h 1666044"/>
              <a:gd name="connsiteX3" fmla="*/ 214425 w 544310"/>
              <a:gd name="connsiteY3" fmla="*/ 1006225 h 1666044"/>
              <a:gd name="connsiteX4" fmla="*/ 544310 w 544310"/>
              <a:gd name="connsiteY4" fmla="*/ 1418612 h 1666044"/>
              <a:gd name="connsiteX5" fmla="*/ 313391 w 544310"/>
              <a:gd name="connsiteY5" fmla="*/ 1666044 h 166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310" h="1666044">
                <a:moveTo>
                  <a:pt x="329885" y="0"/>
                </a:moveTo>
                <a:lnTo>
                  <a:pt x="0" y="346405"/>
                </a:lnTo>
                <a:lnTo>
                  <a:pt x="445345" y="692811"/>
                </a:lnTo>
                <a:lnTo>
                  <a:pt x="214425" y="1006225"/>
                </a:lnTo>
                <a:lnTo>
                  <a:pt x="544310" y="1418612"/>
                </a:lnTo>
                <a:lnTo>
                  <a:pt x="313391" y="1666044"/>
                </a:ln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400800" y="1447800"/>
            <a:ext cx="544310" cy="1666044"/>
          </a:xfrm>
          <a:custGeom>
            <a:avLst/>
            <a:gdLst>
              <a:gd name="connsiteX0" fmla="*/ 329885 w 544310"/>
              <a:gd name="connsiteY0" fmla="*/ 0 h 1666044"/>
              <a:gd name="connsiteX1" fmla="*/ 0 w 544310"/>
              <a:gd name="connsiteY1" fmla="*/ 346405 h 1666044"/>
              <a:gd name="connsiteX2" fmla="*/ 445345 w 544310"/>
              <a:gd name="connsiteY2" fmla="*/ 692811 h 1666044"/>
              <a:gd name="connsiteX3" fmla="*/ 214425 w 544310"/>
              <a:gd name="connsiteY3" fmla="*/ 1006225 h 1666044"/>
              <a:gd name="connsiteX4" fmla="*/ 544310 w 544310"/>
              <a:gd name="connsiteY4" fmla="*/ 1418612 h 1666044"/>
              <a:gd name="connsiteX5" fmla="*/ 313391 w 544310"/>
              <a:gd name="connsiteY5" fmla="*/ 1666044 h 166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310" h="1666044">
                <a:moveTo>
                  <a:pt x="329885" y="0"/>
                </a:moveTo>
                <a:lnTo>
                  <a:pt x="0" y="346405"/>
                </a:lnTo>
                <a:lnTo>
                  <a:pt x="445345" y="692811"/>
                </a:lnTo>
                <a:lnTo>
                  <a:pt x="214425" y="1006225"/>
                </a:lnTo>
                <a:lnTo>
                  <a:pt x="544310" y="1418612"/>
                </a:lnTo>
                <a:lnTo>
                  <a:pt x="313391" y="1666044"/>
                </a:ln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6994" y="5345668"/>
            <a:ext cx="189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162, 61, 199,  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85149" y="5726668"/>
            <a:ext cx="13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61, 199,  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81015" y="609600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162, 199, 61, 199 …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43200" y="5943600"/>
            <a:ext cx="457200" cy="685800"/>
            <a:chOff x="7391400" y="4724400"/>
            <a:chExt cx="457200" cy="685800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7391400" y="4724400"/>
              <a:ext cx="457200" cy="685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7391400" y="4724400"/>
              <a:ext cx="457200" cy="685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87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3429000" y="1143000"/>
            <a:ext cx="108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 := 162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2362200"/>
            <a:ext cx="168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A := 199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4038600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print(A)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362200" y="3657600"/>
            <a:ext cx="1066800" cy="1219200"/>
          </a:xfrm>
          <a:custGeom>
            <a:avLst/>
            <a:gdLst>
              <a:gd name="connsiteX0" fmla="*/ 49482 w 1251684"/>
              <a:gd name="connsiteY0" fmla="*/ 1123243 h 1769570"/>
              <a:gd name="connsiteX1" fmla="*/ 395862 w 1251684"/>
              <a:gd name="connsiteY1" fmla="*/ 1766567 h 1769570"/>
              <a:gd name="connsiteX2" fmla="*/ 1171091 w 1251684"/>
              <a:gd name="connsiteY2" fmla="*/ 1321189 h 1769570"/>
              <a:gd name="connsiteX3" fmla="*/ 1138103 w 1251684"/>
              <a:gd name="connsiteY3" fmla="*/ 364450 h 1769570"/>
              <a:gd name="connsiteX4" fmla="*/ 379367 w 1251684"/>
              <a:gd name="connsiteY4" fmla="*/ 1549 h 1769570"/>
              <a:gd name="connsiteX5" fmla="*/ 0 w 1251684"/>
              <a:gd name="connsiteY5" fmla="*/ 479919 h 176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1684" h="1769570">
                <a:moveTo>
                  <a:pt x="49482" y="1123243"/>
                </a:moveTo>
                <a:cubicBezTo>
                  <a:pt x="129204" y="1428409"/>
                  <a:pt x="208927" y="1733576"/>
                  <a:pt x="395862" y="1766567"/>
                </a:cubicBezTo>
                <a:cubicBezTo>
                  <a:pt x="582797" y="1799558"/>
                  <a:pt x="1047384" y="1554875"/>
                  <a:pt x="1171091" y="1321189"/>
                </a:cubicBezTo>
                <a:cubicBezTo>
                  <a:pt x="1294798" y="1087503"/>
                  <a:pt x="1270057" y="584390"/>
                  <a:pt x="1138103" y="364450"/>
                </a:cubicBezTo>
                <a:cubicBezTo>
                  <a:pt x="1006149" y="144510"/>
                  <a:pt x="569051" y="-17696"/>
                  <a:pt x="379367" y="1549"/>
                </a:cubicBezTo>
                <a:cubicBezTo>
                  <a:pt x="189683" y="20794"/>
                  <a:pt x="0" y="479919"/>
                  <a:pt x="0" y="479919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600" y="5029200"/>
            <a:ext cx="266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162, 199, 199, 61, 61 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2133600"/>
            <a:ext cx="155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A := 61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369023" y="1576419"/>
            <a:ext cx="544310" cy="1666044"/>
          </a:xfrm>
          <a:custGeom>
            <a:avLst/>
            <a:gdLst>
              <a:gd name="connsiteX0" fmla="*/ 329885 w 544310"/>
              <a:gd name="connsiteY0" fmla="*/ 0 h 1666044"/>
              <a:gd name="connsiteX1" fmla="*/ 0 w 544310"/>
              <a:gd name="connsiteY1" fmla="*/ 346405 h 1666044"/>
              <a:gd name="connsiteX2" fmla="*/ 445345 w 544310"/>
              <a:gd name="connsiteY2" fmla="*/ 692811 h 1666044"/>
              <a:gd name="connsiteX3" fmla="*/ 214425 w 544310"/>
              <a:gd name="connsiteY3" fmla="*/ 1006225 h 1666044"/>
              <a:gd name="connsiteX4" fmla="*/ 544310 w 544310"/>
              <a:gd name="connsiteY4" fmla="*/ 1418612 h 1666044"/>
              <a:gd name="connsiteX5" fmla="*/ 313391 w 544310"/>
              <a:gd name="connsiteY5" fmla="*/ 1666044 h 166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310" h="1666044">
                <a:moveTo>
                  <a:pt x="329885" y="0"/>
                </a:moveTo>
                <a:lnTo>
                  <a:pt x="0" y="346405"/>
                </a:lnTo>
                <a:lnTo>
                  <a:pt x="445345" y="692811"/>
                </a:lnTo>
                <a:lnTo>
                  <a:pt x="214425" y="1006225"/>
                </a:lnTo>
                <a:lnTo>
                  <a:pt x="544310" y="1418612"/>
                </a:lnTo>
                <a:lnTo>
                  <a:pt x="313391" y="1666044"/>
                </a:ln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400800" y="1447800"/>
            <a:ext cx="544310" cy="1666044"/>
          </a:xfrm>
          <a:custGeom>
            <a:avLst/>
            <a:gdLst>
              <a:gd name="connsiteX0" fmla="*/ 329885 w 544310"/>
              <a:gd name="connsiteY0" fmla="*/ 0 h 1666044"/>
              <a:gd name="connsiteX1" fmla="*/ 0 w 544310"/>
              <a:gd name="connsiteY1" fmla="*/ 346405 h 1666044"/>
              <a:gd name="connsiteX2" fmla="*/ 445345 w 544310"/>
              <a:gd name="connsiteY2" fmla="*/ 692811 h 1666044"/>
              <a:gd name="connsiteX3" fmla="*/ 214425 w 544310"/>
              <a:gd name="connsiteY3" fmla="*/ 1006225 h 1666044"/>
              <a:gd name="connsiteX4" fmla="*/ 544310 w 544310"/>
              <a:gd name="connsiteY4" fmla="*/ 1418612 h 1666044"/>
              <a:gd name="connsiteX5" fmla="*/ 313391 w 544310"/>
              <a:gd name="connsiteY5" fmla="*/ 1666044 h 166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310" h="1666044">
                <a:moveTo>
                  <a:pt x="329885" y="0"/>
                </a:moveTo>
                <a:lnTo>
                  <a:pt x="0" y="346405"/>
                </a:lnTo>
                <a:lnTo>
                  <a:pt x="445345" y="692811"/>
                </a:lnTo>
                <a:lnTo>
                  <a:pt x="214425" y="1006225"/>
                </a:lnTo>
                <a:lnTo>
                  <a:pt x="544310" y="1418612"/>
                </a:lnTo>
                <a:lnTo>
                  <a:pt x="313391" y="1666044"/>
                </a:ln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7400" y="5029200"/>
            <a:ext cx="182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162, 199, 61, 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68882" y="5410200"/>
            <a:ext cx="13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162,  61, 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80949" y="5791200"/>
            <a:ext cx="189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162, 61, 199,  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267200" y="3657600"/>
            <a:ext cx="1905000" cy="1219200"/>
            <a:chOff x="4267200" y="3657600"/>
            <a:chExt cx="1905000" cy="1219200"/>
          </a:xfrm>
        </p:grpSpPr>
        <p:sp>
          <p:nvSpPr>
            <p:cNvPr id="31" name="TextBox 30"/>
            <p:cNvSpPr txBox="1"/>
            <p:nvPr/>
          </p:nvSpPr>
          <p:spPr>
            <a:xfrm>
              <a:off x="4267200" y="4038600"/>
              <a:ext cx="1621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Read: print(A)</a:t>
              </a:r>
              <a:endParaRPr lang="en-US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105400" y="3657600"/>
              <a:ext cx="1066800" cy="1219200"/>
            </a:xfrm>
            <a:custGeom>
              <a:avLst/>
              <a:gdLst>
                <a:gd name="connsiteX0" fmla="*/ 49482 w 1251684"/>
                <a:gd name="connsiteY0" fmla="*/ 1123243 h 1769570"/>
                <a:gd name="connsiteX1" fmla="*/ 395862 w 1251684"/>
                <a:gd name="connsiteY1" fmla="*/ 1766567 h 1769570"/>
                <a:gd name="connsiteX2" fmla="*/ 1171091 w 1251684"/>
                <a:gd name="connsiteY2" fmla="*/ 1321189 h 1769570"/>
                <a:gd name="connsiteX3" fmla="*/ 1138103 w 1251684"/>
                <a:gd name="connsiteY3" fmla="*/ 364450 h 1769570"/>
                <a:gd name="connsiteX4" fmla="*/ 379367 w 1251684"/>
                <a:gd name="connsiteY4" fmla="*/ 1549 h 1769570"/>
                <a:gd name="connsiteX5" fmla="*/ 0 w 1251684"/>
                <a:gd name="connsiteY5" fmla="*/ 479919 h 176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684" h="1769570">
                  <a:moveTo>
                    <a:pt x="49482" y="1123243"/>
                  </a:moveTo>
                  <a:cubicBezTo>
                    <a:pt x="129204" y="1428409"/>
                    <a:pt x="208927" y="1733576"/>
                    <a:pt x="395862" y="1766567"/>
                  </a:cubicBezTo>
                  <a:cubicBezTo>
                    <a:pt x="582797" y="1799558"/>
                    <a:pt x="1047384" y="1554875"/>
                    <a:pt x="1171091" y="1321189"/>
                  </a:cubicBezTo>
                  <a:cubicBezTo>
                    <a:pt x="1294798" y="1087503"/>
                    <a:pt x="1270057" y="584390"/>
                    <a:pt x="1138103" y="364450"/>
                  </a:cubicBezTo>
                  <a:cubicBezTo>
                    <a:pt x="1006149" y="144510"/>
                    <a:pt x="569051" y="-17696"/>
                    <a:pt x="379367" y="1549"/>
                  </a:cubicBezTo>
                  <a:cubicBezTo>
                    <a:pt x="189683" y="20794"/>
                    <a:pt x="0" y="479919"/>
                    <a:pt x="0" y="479919"/>
                  </a:cubicBez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4" name="Straight Connector 33"/>
          <p:cNvCxnSpPr>
            <a:stCxn id="17" idx="3"/>
            <a:endCxn id="27" idx="1"/>
          </p:cNvCxnSpPr>
          <p:nvPr/>
        </p:nvCxnSpPr>
        <p:spPr bwMode="auto">
          <a:xfrm>
            <a:off x="4033206" y="5213866"/>
            <a:ext cx="183419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Straight Connector 38"/>
          <p:cNvCxnSpPr>
            <a:stCxn id="17" idx="3"/>
          </p:cNvCxnSpPr>
          <p:nvPr/>
        </p:nvCxnSpPr>
        <p:spPr bwMode="auto">
          <a:xfrm>
            <a:off x="4033206" y="5213866"/>
            <a:ext cx="1376994" cy="3487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>
            <a:stCxn id="17" idx="3"/>
          </p:cNvCxnSpPr>
          <p:nvPr/>
        </p:nvCxnSpPr>
        <p:spPr bwMode="auto">
          <a:xfrm>
            <a:off x="4033206" y="5213866"/>
            <a:ext cx="1376994" cy="6535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45" name="Group 44"/>
          <p:cNvGrpSpPr/>
          <p:nvPr/>
        </p:nvGrpSpPr>
        <p:grpSpPr>
          <a:xfrm>
            <a:off x="6400800" y="5791200"/>
            <a:ext cx="457200" cy="533400"/>
            <a:chOff x="7391400" y="4724400"/>
            <a:chExt cx="457200" cy="685800"/>
          </a:xfrm>
        </p:grpSpPr>
        <p:cxnSp>
          <p:nvCxnSpPr>
            <p:cNvPr id="46" name="Straight Connector 45"/>
            <p:cNvCxnSpPr/>
            <p:nvPr/>
          </p:nvCxnSpPr>
          <p:spPr bwMode="auto">
            <a:xfrm>
              <a:off x="7391400" y="4724400"/>
              <a:ext cx="457200" cy="685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>
              <a:off x="7391400" y="4724400"/>
              <a:ext cx="457200" cy="685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3148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696200" cy="736600"/>
          </a:xfrm>
        </p:spPr>
        <p:txBody>
          <a:bodyPr/>
          <a:lstStyle/>
          <a:p>
            <a:r>
              <a:rPr lang="en-US" dirty="0" smtClean="0"/>
              <a:t>What is the key to performance AND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29000"/>
            <a:ext cx="7620000" cy="2895600"/>
          </a:xfrm>
        </p:spPr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7732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696200" cy="736600"/>
          </a:xfrm>
        </p:spPr>
        <p:txBody>
          <a:bodyPr/>
          <a:lstStyle/>
          <a:p>
            <a:r>
              <a:rPr lang="en-US" dirty="0" smtClean="0"/>
              <a:t>What is the source of inconsistency?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29000"/>
            <a:ext cx="7620000" cy="2895600"/>
          </a:xfrm>
        </p:spPr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2518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Storage Abstraction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1219200" y="48006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200" y="1219200"/>
            <a:ext cx="2057400" cy="1371600"/>
            <a:chOff x="3429000" y="1143000"/>
            <a:chExt cx="1447800" cy="1371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19" name="Straight Arrow Connector 18"/>
          <p:cNvCxnSpPr>
            <a:stCxn id="10" idx="0"/>
            <a:endCxn id="9" idx="2"/>
          </p:cNvCxnSpPr>
          <p:nvPr/>
        </p:nvCxnSpPr>
        <p:spPr bwMode="auto">
          <a:xfrm flipV="1">
            <a:off x="1828800" y="2590800"/>
            <a:ext cx="38100" cy="2209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3048000" y="2514600"/>
            <a:ext cx="1570111" cy="3281065"/>
            <a:chOff x="3048000" y="2514600"/>
            <a:chExt cx="1570111" cy="3281065"/>
          </a:xfrm>
        </p:grpSpPr>
        <p:sp>
          <p:nvSpPr>
            <p:cNvPr id="20" name="TextBox 19"/>
            <p:cNvSpPr txBox="1"/>
            <p:nvPr/>
          </p:nvSpPr>
          <p:spPr>
            <a:xfrm>
              <a:off x="3048000" y="5334000"/>
              <a:ext cx="15701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Processor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2514600"/>
              <a:ext cx="1296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Memory</a:t>
              </a:r>
              <a:endParaRPr lang="en-US" sz="2400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3733800" y="3124200"/>
              <a:ext cx="38100" cy="2209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4343400" y="2129135"/>
            <a:ext cx="2284750" cy="3281065"/>
            <a:chOff x="4343400" y="2129135"/>
            <a:chExt cx="2284750" cy="3281065"/>
          </a:xfrm>
        </p:grpSpPr>
        <p:sp>
          <p:nvSpPr>
            <p:cNvPr id="22" name="TextBox 21"/>
            <p:cNvSpPr txBox="1"/>
            <p:nvPr/>
          </p:nvSpPr>
          <p:spPr>
            <a:xfrm>
              <a:off x="4343400" y="4579203"/>
              <a:ext cx="22847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Process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Address Space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2129135"/>
              <a:ext cx="1792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File System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flipV="1">
              <a:off x="4876800" y="2514600"/>
              <a:ext cx="38100" cy="2209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5867400" y="1600200"/>
            <a:ext cx="1792227" cy="2976265"/>
            <a:chOff x="5867400" y="1600200"/>
            <a:chExt cx="1792227" cy="2976265"/>
          </a:xfrm>
        </p:grpSpPr>
        <p:sp>
          <p:nvSpPr>
            <p:cNvPr id="24" name="TextBox 23"/>
            <p:cNvSpPr txBox="1"/>
            <p:nvPr/>
          </p:nvSpPr>
          <p:spPr>
            <a:xfrm>
              <a:off x="5867400" y="4114800"/>
              <a:ext cx="1672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NFS Client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7400" y="1600200"/>
              <a:ext cx="1792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NFS Server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6553200" y="1981200"/>
              <a:ext cx="38100" cy="2209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pSp>
        <p:nvGrpSpPr>
          <p:cNvPr id="35" name="Group 34"/>
          <p:cNvGrpSpPr/>
          <p:nvPr/>
        </p:nvGrpSpPr>
        <p:grpSpPr>
          <a:xfrm>
            <a:off x="7315200" y="1219200"/>
            <a:ext cx="1323772" cy="3052465"/>
            <a:chOff x="7315200" y="1219200"/>
            <a:chExt cx="1323772" cy="3052465"/>
          </a:xfrm>
        </p:grpSpPr>
        <p:sp>
          <p:nvSpPr>
            <p:cNvPr id="26" name="TextBox 25"/>
            <p:cNvSpPr txBox="1"/>
            <p:nvPr/>
          </p:nvSpPr>
          <p:spPr>
            <a:xfrm>
              <a:off x="7315200" y="3810000"/>
              <a:ext cx="13134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Browser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3800" y="1219200"/>
              <a:ext cx="1095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Server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V="1">
              <a:off x="8001000" y="1600200"/>
              <a:ext cx="38100" cy="2209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790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Clients access server: OK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609600" y="5638800"/>
            <a:ext cx="7696200" cy="685800"/>
          </a:xfrm>
        </p:spPr>
        <p:txBody>
          <a:bodyPr/>
          <a:lstStyle/>
          <a:p>
            <a:r>
              <a:rPr lang="en-US" dirty="0" smtClean="0"/>
              <a:t>But slow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505200" y="47244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1143000"/>
            <a:ext cx="2057400" cy="1371600"/>
            <a:chOff x="3429000" y="1143000"/>
            <a:chExt cx="1447800" cy="1371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 flipV="1">
            <a:off x="4114800" y="2514600"/>
            <a:ext cx="38100" cy="2209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495800" y="2133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233759" y="2223677"/>
            <a:ext cx="579362" cy="2359059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28800" y="2438400"/>
            <a:ext cx="1676400" cy="3048000"/>
            <a:chOff x="1828800" y="2438400"/>
            <a:chExt cx="1676400" cy="30480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4724400"/>
              <a:ext cx="1219200" cy="762000"/>
              <a:chOff x="3505200" y="4724400"/>
              <a:chExt cx="1219200" cy="762000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3505200" y="4724400"/>
                <a:ext cx="1219200" cy="762000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27389" y="4888468"/>
                <a:ext cx="774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Client</a:t>
                </a:r>
                <a:endParaRPr lang="en-US" dirty="0"/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 bwMode="auto">
            <a:xfrm flipV="1">
              <a:off x="2438400" y="2438400"/>
              <a:ext cx="1066800" cy="228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5029200" y="2590800"/>
            <a:ext cx="1447800" cy="2895600"/>
            <a:chOff x="5029200" y="2590800"/>
            <a:chExt cx="1447800" cy="2895600"/>
          </a:xfrm>
        </p:grpSpPr>
        <p:grpSp>
          <p:nvGrpSpPr>
            <p:cNvPr id="24" name="Group 23"/>
            <p:cNvGrpSpPr/>
            <p:nvPr/>
          </p:nvGrpSpPr>
          <p:grpSpPr>
            <a:xfrm>
              <a:off x="5257800" y="4724400"/>
              <a:ext cx="1219200" cy="762000"/>
              <a:chOff x="3505200" y="4724400"/>
              <a:chExt cx="1219200" cy="762000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3505200" y="4724400"/>
                <a:ext cx="1219200" cy="762000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727389" y="4888468"/>
                <a:ext cx="774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Client</a:t>
                </a:r>
                <a:endParaRPr lang="en-US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 bwMode="auto">
            <a:xfrm flipH="1" flipV="1">
              <a:off x="5029200" y="2590800"/>
              <a:ext cx="838200" cy="2133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33" name="Freeform 32"/>
          <p:cNvSpPr/>
          <p:nvPr/>
        </p:nvSpPr>
        <p:spPr>
          <a:xfrm rot="19787333">
            <a:off x="5126180" y="2244945"/>
            <a:ext cx="579362" cy="2359059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>
          <a:xfrm rot="1263226">
            <a:off x="2614200" y="2387526"/>
            <a:ext cx="579362" cy="2359059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4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9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Recap: TCP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Flow Control</a:t>
            </a:r>
          </a:p>
        </p:txBody>
      </p:sp>
      <p:sp>
        <p:nvSpPr>
          <p:cNvPr id="71682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71684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5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1686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71687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8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9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71690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91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71692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93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71694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1695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71696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7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8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1699" name="Group 37"/>
          <p:cNvGrpSpPr>
            <a:grpSpLocks/>
          </p:cNvGrpSpPr>
          <p:nvPr/>
        </p:nvGrpSpPr>
        <p:grpSpPr bwMode="auto">
          <a:xfrm>
            <a:off x="4598988" y="2895599"/>
            <a:ext cx="4573599" cy="595812"/>
            <a:chOff x="4599235" y="2895597"/>
            <a:chExt cx="4573078" cy="594663"/>
          </a:xfrm>
        </p:grpSpPr>
        <p:sp>
          <p:nvSpPr>
            <p:cNvPr id="71741" name="Text Box 19"/>
            <p:cNvSpPr txBox="1">
              <a:spLocks noChangeArrowheads="1"/>
            </p:cNvSpPr>
            <p:nvPr/>
          </p:nvSpPr>
          <p:spPr bwMode="auto">
            <a:xfrm>
              <a:off x="6347091" y="3124200"/>
              <a:ext cx="2825222" cy="36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 smtClean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  </a:t>
              </a:r>
              <a:r>
                <a:rPr lang="en-US" sz="1800" dirty="0" err="1" smtClean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NextByteExpected</a:t>
              </a:r>
              <a:r>
                <a:rPr lang="en-US" sz="1800" dirty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(</a:t>
              </a:r>
              <a:r>
                <a:rPr lang="en-US" sz="1600" dirty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201)</a:t>
              </a:r>
            </a:p>
          </p:txBody>
        </p:sp>
        <p:sp>
          <p:nvSpPr>
            <p:cNvPr id="71742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LastByteRcvd(350)</a:t>
              </a:r>
            </a:p>
          </p:txBody>
        </p:sp>
        <p:sp>
          <p:nvSpPr>
            <p:cNvPr id="71743" name="Line 22"/>
            <p:cNvSpPr>
              <a:spLocks noChangeShapeType="1"/>
            </p:cNvSpPr>
            <p:nvPr/>
          </p:nvSpPr>
          <p:spPr bwMode="auto">
            <a:xfrm flipV="1">
              <a:off x="5562600" y="2895597"/>
              <a:ext cx="266687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1744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71702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7173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3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71739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7174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grpSp>
        <p:nvGrpSpPr>
          <p:cNvPr id="71704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71731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71732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33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71734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71735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736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71706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10"/>
          </a:xfrm>
        </p:grpSpPr>
        <p:cxnSp>
          <p:nvCxnSpPr>
            <p:cNvPr id="71729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30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71707" name="Group 39"/>
          <p:cNvGrpSpPr>
            <a:grpSpLocks/>
          </p:cNvGrpSpPr>
          <p:nvPr/>
        </p:nvGrpSpPr>
        <p:grpSpPr bwMode="auto">
          <a:xfrm>
            <a:off x="1216025" y="4019550"/>
            <a:ext cx="6904038" cy="628650"/>
            <a:chOff x="1215732" y="3638550"/>
            <a:chExt cx="6903613" cy="628650"/>
          </a:xfrm>
        </p:grpSpPr>
        <p:cxnSp>
          <p:nvCxnSpPr>
            <p:cNvPr id="7172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2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71727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7172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{[101,200]}</a:t>
              </a:r>
            </a:p>
          </p:txBody>
        </p:sp>
      </p:grpSp>
      <p:cxnSp>
        <p:nvCxnSpPr>
          <p:cNvPr id="71708" name="Straight Arrow Connector 37"/>
          <p:cNvCxnSpPr>
            <a:cxnSpLocks noChangeShapeType="1"/>
          </p:cNvCxnSpPr>
          <p:nvPr/>
        </p:nvCxnSpPr>
        <p:spPr bwMode="auto">
          <a:xfrm flipH="1">
            <a:off x="2362200" y="4572000"/>
            <a:ext cx="4267200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71710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1711" name="Group 72"/>
          <p:cNvGrpSpPr>
            <a:grpSpLocks/>
          </p:cNvGrpSpPr>
          <p:nvPr/>
        </p:nvGrpSpPr>
        <p:grpSpPr bwMode="auto">
          <a:xfrm>
            <a:off x="914400" y="5314950"/>
            <a:ext cx="8350250" cy="628650"/>
            <a:chOff x="911237" y="3638550"/>
            <a:chExt cx="8349406" cy="628650"/>
          </a:xfrm>
        </p:grpSpPr>
        <p:cxnSp>
          <p:nvCxnSpPr>
            <p:cNvPr id="71721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22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71723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1724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71713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71719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71720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  <p:grpSp>
        <p:nvGrpSpPr>
          <p:cNvPr id="84" name="Group 36"/>
          <p:cNvGrpSpPr>
            <a:grpSpLocks/>
          </p:cNvGrpSpPr>
          <p:nvPr/>
        </p:nvGrpSpPr>
        <p:grpSpPr bwMode="auto">
          <a:xfrm>
            <a:off x="990600" y="5867400"/>
            <a:ext cx="5638800" cy="476250"/>
            <a:chOff x="990600" y="4191000"/>
            <a:chExt cx="5638800" cy="476310"/>
          </a:xfrm>
        </p:grpSpPr>
        <p:cxnSp>
          <p:nvCxnSpPr>
            <p:cNvPr id="71716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17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</a:t>
              </a:r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201</a:t>
              </a:r>
              <a:r>
                <a:rPr lang="en-US" sz="2000" b="0">
                  <a:latin typeface="Helvetica" charset="0"/>
                  <a:cs typeface="Helvetica" charset="0"/>
                </a:rPr>
                <a:t>, AdvWin = </a:t>
              </a:r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71718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609600" y="3810000"/>
            <a:ext cx="7820025" cy="398462"/>
            <a:chOff x="609600" y="4402138"/>
            <a:chExt cx="7820025" cy="398462"/>
          </a:xfrm>
        </p:grpSpPr>
        <p:sp>
          <p:nvSpPr>
            <p:cNvPr id="67" name="Rectangle 2"/>
            <p:cNvSpPr>
              <a:spLocks noChangeArrowheads="1"/>
            </p:cNvSpPr>
            <p:nvPr/>
          </p:nvSpPr>
          <p:spPr bwMode="auto">
            <a:xfrm>
              <a:off x="609600" y="4402138"/>
              <a:ext cx="7772400" cy="39846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180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609600" y="4402138"/>
              <a:ext cx="78200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err="1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AdvertisedWindow</a:t>
              </a:r>
              <a:r>
                <a:rPr lang="en-US" sz="1800" dirty="0">
                  <a:latin typeface="Helvetica" charset="0"/>
                  <a:cs typeface="Helvetica" charset="0"/>
                </a:rPr>
                <a:t> =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MaxRcvBuffer</a:t>
              </a:r>
              <a:r>
                <a:rPr lang="en-US" sz="1800" dirty="0">
                  <a:latin typeface="Helvetica" charset="0"/>
                  <a:cs typeface="Helvetica" charset="0"/>
                </a:rPr>
                <a:t> – (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LastByteRcvd</a:t>
              </a:r>
              <a:r>
                <a:rPr lang="en-US" sz="1800" dirty="0">
                  <a:latin typeface="Helvetica" charset="0"/>
                  <a:cs typeface="Helvetica" charset="0"/>
                </a:rPr>
                <a:t> –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LastByteRead</a:t>
              </a:r>
              <a:r>
                <a:rPr lang="en-US" sz="1800" dirty="0">
                  <a:latin typeface="Helvetica" charset="0"/>
                  <a:cs typeface="Helvetica" charset="0"/>
                </a:rPr>
                <a:t>)</a:t>
              </a:r>
            </a:p>
          </p:txBody>
        </p: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609600" y="4495800"/>
            <a:ext cx="7987990" cy="457200"/>
            <a:chOff x="609600" y="5562600"/>
            <a:chExt cx="7987680" cy="762000"/>
          </a:xfrm>
        </p:grpSpPr>
        <p:sp>
          <p:nvSpPr>
            <p:cNvPr id="70" name="Rectangle 2"/>
            <p:cNvSpPr>
              <a:spLocks noChangeArrowheads="1"/>
            </p:cNvSpPr>
            <p:nvPr/>
          </p:nvSpPr>
          <p:spPr bwMode="auto">
            <a:xfrm>
              <a:off x="609600" y="5562600"/>
              <a:ext cx="7924492" cy="762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180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609600" y="5562600"/>
              <a:ext cx="7987680" cy="61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err="1">
                  <a:solidFill>
                    <a:srgbClr val="0B52FC"/>
                  </a:solidFill>
                  <a:latin typeface="Helvetica" charset="0"/>
                  <a:cs typeface="Helvetica" charset="0"/>
                </a:rPr>
                <a:t>SenderWindow</a:t>
              </a:r>
              <a:r>
                <a:rPr lang="en-US" sz="1800" dirty="0">
                  <a:latin typeface="Helvetica" charset="0"/>
                  <a:cs typeface="Helvetica" charset="0"/>
                </a:rPr>
                <a:t> = </a:t>
              </a:r>
              <a:r>
                <a:rPr lang="en-US" sz="1800" dirty="0" err="1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AdvertisedWindow</a:t>
              </a:r>
              <a:r>
                <a:rPr lang="en-US" sz="1800" dirty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 </a:t>
              </a:r>
              <a:r>
                <a:rPr lang="en-US" sz="1800" dirty="0">
                  <a:latin typeface="Helvetica" charset="0"/>
                  <a:cs typeface="Helvetica" charset="0"/>
                </a:rPr>
                <a:t>– (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LastByteSent</a:t>
              </a:r>
              <a:r>
                <a:rPr lang="en-US" sz="1800" dirty="0">
                  <a:latin typeface="Helvetica" charset="0"/>
                  <a:cs typeface="Helvetica" charset="0"/>
                </a:rPr>
                <a:t> –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LastByteAcked</a:t>
              </a:r>
              <a:r>
                <a:rPr lang="en-US" sz="1800" dirty="0">
                  <a:latin typeface="Helvetica" charset="0"/>
                  <a:cs typeface="Helvetica" charset="0"/>
                </a:rPr>
                <a:t>)</a:t>
              </a:r>
            </a:p>
          </p:txBody>
        </p:sp>
      </p:grpSp>
      <p:grpSp>
        <p:nvGrpSpPr>
          <p:cNvPr id="73" name="Group 2"/>
          <p:cNvGrpSpPr>
            <a:grpSpLocks/>
          </p:cNvGrpSpPr>
          <p:nvPr/>
        </p:nvGrpSpPr>
        <p:grpSpPr bwMode="auto">
          <a:xfrm>
            <a:off x="609600" y="5562600"/>
            <a:ext cx="7924800" cy="457200"/>
            <a:chOff x="609600" y="5562600"/>
            <a:chExt cx="7924800" cy="653146"/>
          </a:xfrm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609600" y="5562600"/>
              <a:ext cx="7924800" cy="65314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180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Text Box 34"/>
            <p:cNvSpPr txBox="1">
              <a:spLocks noChangeArrowheads="1"/>
            </p:cNvSpPr>
            <p:nvPr/>
          </p:nvSpPr>
          <p:spPr bwMode="auto">
            <a:xfrm>
              <a:off x="609600" y="5562600"/>
              <a:ext cx="7695054" cy="5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B52FC"/>
                  </a:solidFill>
                  <a:latin typeface="Helvetica" charset="0"/>
                  <a:cs typeface="Helvetica" charset="0"/>
                </a:rPr>
                <a:t>WriteWindow</a:t>
              </a:r>
              <a:r>
                <a:rPr lang="en-US" sz="1800">
                  <a:latin typeface="Helvetica" charset="0"/>
                  <a:cs typeface="Helvetica" charset="0"/>
                </a:rPr>
                <a:t> = MaxSendBuffer – (LastByteWritten – LastByteAcked)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81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Storage Hierarchy: 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543300" y="47244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1143000"/>
            <a:ext cx="2057400" cy="1371600"/>
            <a:chOff x="3429000" y="1143000"/>
            <a:chExt cx="1447800" cy="1371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67100" y="3733800"/>
            <a:ext cx="1371600" cy="609600"/>
            <a:chOff x="3429000" y="3429000"/>
            <a:chExt cx="1371600" cy="609600"/>
          </a:xfrm>
        </p:grpSpPr>
        <p:sp>
          <p:nvSpPr>
            <p:cNvPr id="16" name="Document 15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13" name="Straight Arrow Connector 12"/>
          <p:cNvCxnSpPr>
            <a:stCxn id="16" idx="0"/>
            <a:endCxn id="9" idx="2"/>
          </p:cNvCxnSpPr>
          <p:nvPr/>
        </p:nvCxnSpPr>
        <p:spPr bwMode="auto">
          <a:xfrm flipV="1">
            <a:off x="4152900" y="2514600"/>
            <a:ext cx="0" cy="1219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>
            <a:stCxn id="10" idx="0"/>
            <a:endCxn id="16" idx="2"/>
          </p:cNvCxnSpPr>
          <p:nvPr/>
        </p:nvCxnSpPr>
        <p:spPr bwMode="auto">
          <a:xfrm flipV="1">
            <a:off x="4152900" y="43030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495800" y="2133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233759" y="2223677"/>
            <a:ext cx="579362" cy="2359059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8862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386159" y="3962400"/>
            <a:ext cx="579362" cy="772736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538559" y="4114800"/>
            <a:ext cx="579362" cy="772736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ontent Placeholder 34"/>
          <p:cNvSpPr>
            <a:spLocks noGrp="1"/>
          </p:cNvSpPr>
          <p:nvPr>
            <p:ph idx="1"/>
          </p:nvPr>
        </p:nvSpPr>
        <p:spPr>
          <a:xfrm>
            <a:off x="609600" y="5638800"/>
            <a:ext cx="7696200" cy="685800"/>
          </a:xfrm>
        </p:spPr>
        <p:txBody>
          <a:bodyPr/>
          <a:lstStyle/>
          <a:p>
            <a:r>
              <a:rPr lang="en-US" dirty="0" smtClean="0"/>
              <a:t>Replication within storage hierarchy to make it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0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Clients and Multi-Level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543300" y="47244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1143000"/>
            <a:ext cx="2057400" cy="1371600"/>
            <a:chOff x="3429000" y="1143000"/>
            <a:chExt cx="1447800" cy="1371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67100" y="3733800"/>
            <a:ext cx="1371600" cy="609600"/>
            <a:chOff x="3429000" y="3429000"/>
            <a:chExt cx="1371600" cy="609600"/>
          </a:xfrm>
        </p:grpSpPr>
        <p:sp>
          <p:nvSpPr>
            <p:cNvPr id="16" name="Document 15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13" name="Straight Arrow Connector 12"/>
          <p:cNvCxnSpPr>
            <a:stCxn id="16" idx="0"/>
            <a:endCxn id="9" idx="2"/>
          </p:cNvCxnSpPr>
          <p:nvPr/>
        </p:nvCxnSpPr>
        <p:spPr bwMode="auto">
          <a:xfrm flipV="1">
            <a:off x="4152900" y="2514600"/>
            <a:ext cx="0" cy="1219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>
            <a:stCxn id="10" idx="0"/>
            <a:endCxn id="16" idx="2"/>
          </p:cNvCxnSpPr>
          <p:nvPr/>
        </p:nvCxnSpPr>
        <p:spPr bwMode="auto">
          <a:xfrm flipV="1">
            <a:off x="4152900" y="43030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495800" y="2133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233759" y="2223677"/>
            <a:ext cx="579362" cy="2359059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8862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386159" y="3962400"/>
            <a:ext cx="579362" cy="772736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538559" y="4114800"/>
            <a:ext cx="579362" cy="772736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ontent Placeholder 34"/>
          <p:cNvSpPr>
            <a:spLocks noGrp="1"/>
          </p:cNvSpPr>
          <p:nvPr>
            <p:ph idx="1"/>
          </p:nvPr>
        </p:nvSpPr>
        <p:spPr>
          <a:xfrm>
            <a:off x="457200" y="5791200"/>
            <a:ext cx="7696200" cy="685800"/>
          </a:xfrm>
        </p:spPr>
        <p:txBody>
          <a:bodyPr/>
          <a:lstStyle/>
          <a:p>
            <a:r>
              <a:rPr lang="en-US" dirty="0" smtClean="0"/>
              <a:t>Fast, but not OK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47800" y="4724400"/>
            <a:ext cx="1219200" cy="762000"/>
            <a:chOff x="3505200" y="4724400"/>
            <a:chExt cx="1219200" cy="762000"/>
          </a:xfrm>
        </p:grpSpPr>
        <p:sp>
          <p:nvSpPr>
            <p:cNvPr id="27" name="Oval 2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71600" y="3733800"/>
            <a:ext cx="1371600" cy="609600"/>
            <a:chOff x="3429000" y="3429000"/>
            <a:chExt cx="1371600" cy="609600"/>
          </a:xfrm>
        </p:grpSpPr>
        <p:sp>
          <p:nvSpPr>
            <p:cNvPr id="30" name="Document 2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stCxn id="27" idx="0"/>
            <a:endCxn id="30" idx="2"/>
          </p:cNvCxnSpPr>
          <p:nvPr/>
        </p:nvCxnSpPr>
        <p:spPr bwMode="auto">
          <a:xfrm flipV="1">
            <a:off x="2057400" y="43030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2476500" y="38862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62600" y="4724400"/>
            <a:ext cx="1219200" cy="762000"/>
            <a:chOff x="3505200" y="4724400"/>
            <a:chExt cx="1219200" cy="762000"/>
          </a:xfrm>
        </p:grpSpPr>
        <p:sp>
          <p:nvSpPr>
            <p:cNvPr id="37" name="Oval 3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86400" y="3733800"/>
            <a:ext cx="1371600" cy="609600"/>
            <a:chOff x="3429000" y="3429000"/>
            <a:chExt cx="1371600" cy="609600"/>
          </a:xfrm>
        </p:grpSpPr>
        <p:sp>
          <p:nvSpPr>
            <p:cNvPr id="40" name="Document 3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42" name="Straight Arrow Connector 41"/>
          <p:cNvCxnSpPr>
            <a:stCxn id="37" idx="0"/>
            <a:endCxn id="40" idx="2"/>
          </p:cNvCxnSpPr>
          <p:nvPr/>
        </p:nvCxnSpPr>
        <p:spPr bwMode="auto">
          <a:xfrm flipV="1">
            <a:off x="6172200" y="43030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2057400" y="2514600"/>
            <a:ext cx="1600200" cy="1219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 flipV="1">
            <a:off x="4800600" y="2438400"/>
            <a:ext cx="1524000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Freeform 47"/>
          <p:cNvSpPr/>
          <p:nvPr/>
        </p:nvSpPr>
        <p:spPr>
          <a:xfrm rot="1626503">
            <a:off x="2703139" y="1935975"/>
            <a:ext cx="579362" cy="2973880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2209800" y="4038600"/>
            <a:ext cx="579362" cy="772736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38400" y="3886200"/>
            <a:ext cx="457200" cy="228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0" y="4572000"/>
            <a:ext cx="607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66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66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Freeform 50"/>
          <p:cNvSpPr/>
          <p:nvPr/>
        </p:nvSpPr>
        <p:spPr>
          <a:xfrm rot="18910595">
            <a:off x="5612165" y="1981724"/>
            <a:ext cx="579362" cy="2973880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34200" y="4038600"/>
            <a:ext cx="607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66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66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889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build="p"/>
      <p:bldP spid="33" grpId="0" animBg="1"/>
      <p:bldP spid="48" grpId="0" animBg="1"/>
      <p:bldP spid="49" grpId="0" animBg="1"/>
      <p:bldP spid="50" grpId="0" animBg="1"/>
      <p:bldP spid="18" grpId="0"/>
      <p:bldP spid="51" grpId="0" animBg="1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Servers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609600" y="5638800"/>
            <a:ext cx="7696200" cy="685800"/>
          </a:xfrm>
        </p:spPr>
        <p:txBody>
          <a:bodyPr/>
          <a:lstStyle/>
          <a:p>
            <a:r>
              <a:rPr lang="en-US" dirty="0" smtClean="0"/>
              <a:t>What happens if cannot update all the replicas?</a:t>
            </a:r>
          </a:p>
          <a:p>
            <a:r>
              <a:rPr lang="en-US" dirty="0" smtClean="0"/>
              <a:t>Availability =&gt; Inconsistency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505200" y="47244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1143000"/>
            <a:ext cx="2057400" cy="1371600"/>
            <a:chOff x="3429000" y="1143000"/>
            <a:chExt cx="1447800" cy="1371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 flipV="1">
            <a:off x="4114800" y="2514600"/>
            <a:ext cx="38100" cy="2209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495800" y="2133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657600" y="2286000"/>
            <a:ext cx="579362" cy="2359059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8800" y="1143000"/>
            <a:ext cx="2057400" cy="1371600"/>
            <a:chOff x="3429000" y="1143000"/>
            <a:chExt cx="1447800" cy="13716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7010400" y="2133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4191000" y="2667000"/>
            <a:ext cx="2514600" cy="2057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4343400" y="4800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419600" y="4724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648200" y="2057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086600" y="2057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56524" y="2539830"/>
            <a:ext cx="537427" cy="2061311"/>
          </a:xfrm>
          <a:custGeom>
            <a:avLst/>
            <a:gdLst>
              <a:gd name="connsiteX0" fmla="*/ 519019 w 537427"/>
              <a:gd name="connsiteY0" fmla="*/ 2061311 h 2061311"/>
              <a:gd name="connsiteX1" fmla="*/ 537427 w 537427"/>
              <a:gd name="connsiteY1" fmla="*/ 0 h 2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427" h="2061311">
                <a:moveTo>
                  <a:pt x="519019" y="2061311"/>
                </a:moveTo>
                <a:cubicBezTo>
                  <a:pt x="66498" y="1455494"/>
                  <a:pt x="-386023" y="849677"/>
                  <a:pt x="53742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307608" y="2190143"/>
            <a:ext cx="2595261" cy="2392593"/>
            <a:chOff x="4307608" y="2190143"/>
            <a:chExt cx="2595261" cy="2392593"/>
          </a:xfrm>
        </p:grpSpPr>
        <p:sp>
          <p:nvSpPr>
            <p:cNvPr id="43" name="Freeform 42"/>
            <p:cNvSpPr/>
            <p:nvPr/>
          </p:nvSpPr>
          <p:spPr>
            <a:xfrm>
              <a:off x="4534071" y="2429402"/>
              <a:ext cx="196695" cy="2153334"/>
            </a:xfrm>
            <a:custGeom>
              <a:avLst/>
              <a:gdLst>
                <a:gd name="connsiteX0" fmla="*/ 31026 w 196695"/>
                <a:gd name="connsiteY0" fmla="*/ 2153334 h 2153334"/>
                <a:gd name="connsiteX1" fmla="*/ 12618 w 196695"/>
                <a:gd name="connsiteY1" fmla="*/ 1251510 h 2153334"/>
                <a:gd name="connsiteX2" fmla="*/ 196695 w 196695"/>
                <a:gd name="connsiteY2" fmla="*/ 0 h 21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695" h="2153334">
                  <a:moveTo>
                    <a:pt x="31026" y="2153334"/>
                  </a:moveTo>
                  <a:cubicBezTo>
                    <a:pt x="8016" y="1881866"/>
                    <a:pt x="-14993" y="1610399"/>
                    <a:pt x="12618" y="1251510"/>
                  </a:cubicBezTo>
                  <a:cubicBezTo>
                    <a:pt x="40229" y="892621"/>
                    <a:pt x="196695" y="0"/>
                    <a:pt x="196695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307608" y="2190143"/>
              <a:ext cx="2595261" cy="2337379"/>
            </a:xfrm>
            <a:custGeom>
              <a:avLst/>
              <a:gdLst>
                <a:gd name="connsiteX0" fmla="*/ 202266 w 2595261"/>
                <a:gd name="connsiteY0" fmla="*/ 2337379 h 2337379"/>
                <a:gd name="connsiteX1" fmla="*/ 239081 w 2595261"/>
                <a:gd name="connsiteY1" fmla="*/ 1730029 h 2337379"/>
                <a:gd name="connsiteX2" fmla="*/ 2595261 w 2595261"/>
                <a:gd name="connsiteY2" fmla="*/ 0 h 233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5261" h="2337379">
                  <a:moveTo>
                    <a:pt x="202266" y="2337379"/>
                  </a:moveTo>
                  <a:cubicBezTo>
                    <a:pt x="21257" y="2228485"/>
                    <a:pt x="-159751" y="2119592"/>
                    <a:pt x="239081" y="1730029"/>
                  </a:cubicBezTo>
                  <a:cubicBezTo>
                    <a:pt x="637913" y="1340466"/>
                    <a:pt x="2595261" y="0"/>
                    <a:pt x="2595261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4648200" y="4648200"/>
            <a:ext cx="457200" cy="2286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57800" y="4038600"/>
            <a:ext cx="607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66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66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034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Basic solution to multiple client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Enforce single-writer multiple reader discipline</a:t>
            </a:r>
          </a:p>
          <a:p>
            <a:r>
              <a:rPr lang="en-US" dirty="0" smtClean="0"/>
              <a:t>Allow readers to cache copies</a:t>
            </a:r>
          </a:p>
          <a:p>
            <a:r>
              <a:rPr lang="en-US" dirty="0" smtClean="0"/>
              <a:t>Before an update is performed, writer must gain exclusive access</a:t>
            </a:r>
          </a:p>
          <a:p>
            <a:r>
              <a:rPr lang="en-US" dirty="0" smtClean="0"/>
              <a:t>Simple Approach: invalidate all the copies then update</a:t>
            </a:r>
          </a:p>
          <a:p>
            <a:r>
              <a:rPr lang="en-US" dirty="0" smtClean="0"/>
              <a:t>Who keeps track of what?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7720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Multi-processor/Core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543300" y="40386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1143000"/>
            <a:ext cx="2057400" cy="1143000"/>
            <a:chOff x="3429000" y="1143000"/>
            <a:chExt cx="1447800" cy="1143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143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67562" y="1371600"/>
              <a:ext cx="77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Memory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67100" y="3048000"/>
            <a:ext cx="1371600" cy="609600"/>
            <a:chOff x="3429000" y="3429000"/>
            <a:chExt cx="1371600" cy="609600"/>
          </a:xfrm>
        </p:grpSpPr>
        <p:sp>
          <p:nvSpPr>
            <p:cNvPr id="16" name="Document 15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19" name="Straight Arrow Connector 18"/>
          <p:cNvCxnSpPr>
            <a:stCxn id="10" idx="0"/>
            <a:endCxn id="16" idx="2"/>
          </p:cNvCxnSpPr>
          <p:nvPr/>
        </p:nvCxnSpPr>
        <p:spPr bwMode="auto">
          <a:xfrm flipV="1">
            <a:off x="41529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495800" y="19050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004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ontent Placeholder 34"/>
          <p:cNvSpPr>
            <a:spLocks noGrp="1"/>
          </p:cNvSpPr>
          <p:nvPr>
            <p:ph idx="1"/>
          </p:nvPr>
        </p:nvSpPr>
        <p:spPr>
          <a:xfrm>
            <a:off x="457200" y="5029200"/>
            <a:ext cx="7696200" cy="685800"/>
          </a:xfrm>
        </p:spPr>
        <p:txBody>
          <a:bodyPr/>
          <a:lstStyle/>
          <a:p>
            <a:r>
              <a:rPr lang="en-US" dirty="0" smtClean="0"/>
              <a:t>Interconnect is a broadcast medium</a:t>
            </a:r>
          </a:p>
          <a:p>
            <a:r>
              <a:rPr lang="en-US" dirty="0" smtClean="0"/>
              <a:t>All clients can observe all writes and invalidate local replicas (write-thru invalidate protocol)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47800" y="4038600"/>
            <a:ext cx="1219200" cy="762000"/>
            <a:chOff x="3505200" y="4724400"/>
            <a:chExt cx="1219200" cy="762000"/>
          </a:xfrm>
        </p:grpSpPr>
        <p:sp>
          <p:nvSpPr>
            <p:cNvPr id="27" name="Oval 2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71600" y="3048000"/>
            <a:ext cx="1371600" cy="609600"/>
            <a:chOff x="3429000" y="3429000"/>
            <a:chExt cx="1371600" cy="609600"/>
          </a:xfrm>
        </p:grpSpPr>
        <p:sp>
          <p:nvSpPr>
            <p:cNvPr id="30" name="Document 2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stCxn id="27" idx="0"/>
            <a:endCxn id="30" idx="2"/>
          </p:cNvCxnSpPr>
          <p:nvPr/>
        </p:nvCxnSpPr>
        <p:spPr bwMode="auto">
          <a:xfrm flipV="1">
            <a:off x="20574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2476500" y="32004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62600" y="4038600"/>
            <a:ext cx="1219200" cy="762000"/>
            <a:chOff x="3505200" y="4724400"/>
            <a:chExt cx="1219200" cy="762000"/>
          </a:xfrm>
        </p:grpSpPr>
        <p:sp>
          <p:nvSpPr>
            <p:cNvPr id="37" name="Oval 3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86400" y="3048000"/>
            <a:ext cx="1371600" cy="609600"/>
            <a:chOff x="3429000" y="3429000"/>
            <a:chExt cx="1371600" cy="609600"/>
          </a:xfrm>
        </p:grpSpPr>
        <p:sp>
          <p:nvSpPr>
            <p:cNvPr id="40" name="Document 3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42" name="Straight Arrow Connector 41"/>
          <p:cNvCxnSpPr>
            <a:stCxn id="37" idx="0"/>
            <a:endCxn id="40" idx="2"/>
          </p:cNvCxnSpPr>
          <p:nvPr/>
        </p:nvCxnSpPr>
        <p:spPr bwMode="auto">
          <a:xfrm flipV="1">
            <a:off x="61722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629400" y="3124200"/>
            <a:ext cx="457200" cy="228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295400" y="2667000"/>
            <a:ext cx="6019800" cy="0"/>
          </a:xfrm>
          <a:prstGeom prst="straightConnector1">
            <a:avLst/>
          </a:prstGeom>
          <a:solidFill>
            <a:schemeClr val="accent1"/>
          </a:solidFill>
          <a:ln w="57150" cap="flat" cmpd="thickThin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Straight Arrow Connector 34"/>
          <p:cNvCxnSpPr>
            <a:stCxn id="30" idx="0"/>
          </p:cNvCxnSpPr>
          <p:nvPr/>
        </p:nvCxnSpPr>
        <p:spPr bwMode="auto">
          <a:xfrm flipV="1">
            <a:off x="20574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1910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61722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4191000" y="2286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4" name="Freeform 43"/>
          <p:cNvSpPr/>
          <p:nvPr/>
        </p:nvSpPr>
        <p:spPr>
          <a:xfrm>
            <a:off x="4444877" y="1898067"/>
            <a:ext cx="329518" cy="1242203"/>
          </a:xfrm>
          <a:custGeom>
            <a:avLst/>
            <a:gdLst>
              <a:gd name="connsiteX0" fmla="*/ 34671 w 329518"/>
              <a:gd name="connsiteY0" fmla="*/ 1242203 h 1242203"/>
              <a:gd name="connsiteX1" fmla="*/ 6761 w 329518"/>
              <a:gd name="connsiteY1" fmla="*/ 516451 h 1242203"/>
              <a:gd name="connsiteX2" fmla="*/ 146311 w 329518"/>
              <a:gd name="connsiteY2" fmla="*/ 52 h 1242203"/>
              <a:gd name="connsiteX3" fmla="*/ 327726 w 329518"/>
              <a:gd name="connsiteY3" fmla="*/ 488538 h 1242203"/>
              <a:gd name="connsiteX4" fmla="*/ 243996 w 329518"/>
              <a:gd name="connsiteY4" fmla="*/ 1116592 h 124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518" h="1242203">
                <a:moveTo>
                  <a:pt x="34671" y="1242203"/>
                </a:moveTo>
                <a:cubicBezTo>
                  <a:pt x="11412" y="982839"/>
                  <a:pt x="-11846" y="723476"/>
                  <a:pt x="6761" y="516451"/>
                </a:cubicBezTo>
                <a:cubicBezTo>
                  <a:pt x="25368" y="309426"/>
                  <a:pt x="92817" y="4704"/>
                  <a:pt x="146311" y="52"/>
                </a:cubicBezTo>
                <a:cubicBezTo>
                  <a:pt x="199805" y="-4600"/>
                  <a:pt x="311445" y="302448"/>
                  <a:pt x="327726" y="488538"/>
                </a:cubicBezTo>
                <a:cubicBezTo>
                  <a:pt x="344007" y="674628"/>
                  <a:pt x="243996" y="1116592"/>
                  <a:pt x="243996" y="1116592"/>
                </a:cubicBezTo>
              </a:path>
            </a:pathLst>
          </a:custGeom>
          <a:ln w="28575" cmpd="sng">
            <a:solidFill>
              <a:srgbClr val="FF66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362200" y="1981200"/>
            <a:ext cx="2429422" cy="1032882"/>
          </a:xfrm>
          <a:custGeom>
            <a:avLst/>
            <a:gdLst>
              <a:gd name="connsiteX0" fmla="*/ 83881 w 2429422"/>
              <a:gd name="connsiteY0" fmla="*/ 991011 h 1032882"/>
              <a:gd name="connsiteX1" fmla="*/ 223430 w 2429422"/>
              <a:gd name="connsiteY1" fmla="*/ 516482 h 1032882"/>
              <a:gd name="connsiteX2" fmla="*/ 1995713 w 2429422"/>
              <a:gd name="connsiteY2" fmla="*/ 516482 h 1032882"/>
              <a:gd name="connsiteX3" fmla="*/ 2372497 w 2429422"/>
              <a:gd name="connsiteY3" fmla="*/ 82 h 1032882"/>
              <a:gd name="connsiteX4" fmla="*/ 2205037 w 2429422"/>
              <a:gd name="connsiteY4" fmla="*/ 558352 h 1032882"/>
              <a:gd name="connsiteX5" fmla="*/ 335070 w 2429422"/>
              <a:gd name="connsiteY5" fmla="*/ 614179 h 1032882"/>
              <a:gd name="connsiteX6" fmla="*/ 251340 w 2429422"/>
              <a:gd name="connsiteY6" fmla="*/ 1032882 h 103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9422" h="1032882">
                <a:moveTo>
                  <a:pt x="83881" y="991011"/>
                </a:moveTo>
                <a:cubicBezTo>
                  <a:pt x="-5664" y="793290"/>
                  <a:pt x="-95209" y="595570"/>
                  <a:pt x="223430" y="516482"/>
                </a:cubicBezTo>
                <a:cubicBezTo>
                  <a:pt x="542069" y="437394"/>
                  <a:pt x="1637535" y="602549"/>
                  <a:pt x="1995713" y="516482"/>
                </a:cubicBezTo>
                <a:cubicBezTo>
                  <a:pt x="2353891" y="430415"/>
                  <a:pt x="2337610" y="-6896"/>
                  <a:pt x="2372497" y="82"/>
                </a:cubicBezTo>
                <a:cubicBezTo>
                  <a:pt x="2407384" y="7060"/>
                  <a:pt x="2544608" y="456002"/>
                  <a:pt x="2205037" y="558352"/>
                </a:cubicBezTo>
                <a:cubicBezTo>
                  <a:pt x="1865466" y="660701"/>
                  <a:pt x="660686" y="535091"/>
                  <a:pt x="335070" y="614179"/>
                </a:cubicBezTo>
                <a:cubicBezTo>
                  <a:pt x="9454" y="693267"/>
                  <a:pt x="251340" y="1032882"/>
                  <a:pt x="251340" y="1032882"/>
                </a:cubicBezTo>
              </a:path>
            </a:pathLst>
          </a:custGeom>
          <a:ln w="28575" cmpd="sng"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293198" y="2135383"/>
            <a:ext cx="4297468" cy="963016"/>
            <a:chOff x="2293198" y="2135383"/>
            <a:chExt cx="4297468" cy="963016"/>
          </a:xfrm>
        </p:grpSpPr>
        <p:sp>
          <p:nvSpPr>
            <p:cNvPr id="57" name="Freeform 56"/>
            <p:cNvSpPr/>
            <p:nvPr/>
          </p:nvSpPr>
          <p:spPr>
            <a:xfrm>
              <a:off x="4800599" y="2135383"/>
              <a:ext cx="1644989" cy="963016"/>
            </a:xfrm>
            <a:custGeom>
              <a:avLst/>
              <a:gdLst>
                <a:gd name="connsiteX0" fmla="*/ 1785941 w 1895970"/>
                <a:gd name="connsiteY0" fmla="*/ 963016 h 963016"/>
                <a:gd name="connsiteX1" fmla="*/ 1730122 w 1895970"/>
                <a:gd name="connsiteY1" fmla="*/ 600141 h 963016"/>
                <a:gd name="connsiteX2" fmla="*/ 209029 w 1895970"/>
                <a:gd name="connsiteY2" fmla="*/ 558271 h 963016"/>
                <a:gd name="connsiteX3" fmla="*/ 13659 w 1895970"/>
                <a:gd name="connsiteY3" fmla="*/ 0 h 96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5970" h="963016">
                  <a:moveTo>
                    <a:pt x="1785941" y="963016"/>
                  </a:moveTo>
                  <a:cubicBezTo>
                    <a:pt x="1889440" y="815307"/>
                    <a:pt x="1992940" y="667598"/>
                    <a:pt x="1730122" y="600141"/>
                  </a:cubicBezTo>
                  <a:cubicBezTo>
                    <a:pt x="1467304" y="532684"/>
                    <a:pt x="495106" y="658294"/>
                    <a:pt x="209029" y="558271"/>
                  </a:cubicBezTo>
                  <a:cubicBezTo>
                    <a:pt x="-77048" y="458248"/>
                    <a:pt x="13659" y="0"/>
                    <a:pt x="13659" y="0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4323593" y="2662658"/>
              <a:ext cx="2267073" cy="379914"/>
            </a:xfrm>
            <a:custGeom>
              <a:avLst/>
              <a:gdLst>
                <a:gd name="connsiteX0" fmla="*/ 2067787 w 2267073"/>
                <a:gd name="connsiteY0" fmla="*/ 379914 h 379914"/>
                <a:gd name="connsiteX1" fmla="*/ 2109652 w 2267073"/>
                <a:gd name="connsiteY1" fmla="*/ 156606 h 379914"/>
                <a:gd name="connsiteX2" fmla="*/ 337370 w 2267073"/>
                <a:gd name="connsiteY2" fmla="*/ 3082 h 379914"/>
                <a:gd name="connsiteX3" fmla="*/ 2450 w 2267073"/>
                <a:gd name="connsiteY3" fmla="*/ 296174 h 37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7073" h="379914">
                  <a:moveTo>
                    <a:pt x="2067787" y="379914"/>
                  </a:moveTo>
                  <a:cubicBezTo>
                    <a:pt x="2232921" y="299662"/>
                    <a:pt x="2398055" y="219411"/>
                    <a:pt x="2109652" y="156606"/>
                  </a:cubicBezTo>
                  <a:cubicBezTo>
                    <a:pt x="1821249" y="93801"/>
                    <a:pt x="688570" y="-20179"/>
                    <a:pt x="337370" y="3082"/>
                  </a:cubicBezTo>
                  <a:cubicBezTo>
                    <a:pt x="-13830" y="26343"/>
                    <a:pt x="-5690" y="161258"/>
                    <a:pt x="2450" y="296174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2293198" y="2665740"/>
              <a:ext cx="2284035" cy="432659"/>
            </a:xfrm>
            <a:custGeom>
              <a:avLst/>
              <a:gdLst>
                <a:gd name="connsiteX0" fmla="*/ 2284035 w 2284035"/>
                <a:gd name="connsiteY0" fmla="*/ 0 h 432659"/>
                <a:gd name="connsiteX1" fmla="*/ 218698 w 2284035"/>
                <a:gd name="connsiteY1" fmla="*/ 13957 h 432659"/>
                <a:gd name="connsiteX2" fmla="*/ 51238 w 2284035"/>
                <a:gd name="connsiteY2" fmla="*/ 251222 h 432659"/>
                <a:gd name="connsiteX3" fmla="*/ 134968 w 2284035"/>
                <a:gd name="connsiteY3" fmla="*/ 432659 h 43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035" h="432659">
                  <a:moveTo>
                    <a:pt x="2284035" y="0"/>
                  </a:moveTo>
                  <a:lnTo>
                    <a:pt x="218698" y="13957"/>
                  </a:lnTo>
                  <a:cubicBezTo>
                    <a:pt x="-153435" y="55827"/>
                    <a:pt x="65193" y="181438"/>
                    <a:pt x="51238" y="251222"/>
                  </a:cubicBezTo>
                  <a:cubicBezTo>
                    <a:pt x="37283" y="321006"/>
                    <a:pt x="134968" y="432659"/>
                    <a:pt x="134968" y="432659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4495800" y="1905000"/>
            <a:ext cx="457200" cy="228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8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3" grpId="0" animBg="1"/>
      <p:bldP spid="33" grpId="1" animBg="1"/>
      <p:bldP spid="50" grpId="0" animBg="1"/>
      <p:bldP spid="44" grpId="0" animBg="1"/>
      <p:bldP spid="45" grpId="0" animBg="1"/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Multi-processor/Core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543300" y="40386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1143000"/>
            <a:ext cx="2057400" cy="1143000"/>
            <a:chOff x="3429000" y="1143000"/>
            <a:chExt cx="1447800" cy="1143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143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67562" y="1371600"/>
              <a:ext cx="77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Memory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67100" y="3048000"/>
            <a:ext cx="1371600" cy="609600"/>
            <a:chOff x="3429000" y="3429000"/>
            <a:chExt cx="1371600" cy="609600"/>
          </a:xfrm>
        </p:grpSpPr>
        <p:sp>
          <p:nvSpPr>
            <p:cNvPr id="16" name="Document 15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19" name="Straight Arrow Connector 18"/>
          <p:cNvCxnSpPr>
            <a:stCxn id="10" idx="0"/>
            <a:endCxn id="16" idx="2"/>
          </p:cNvCxnSpPr>
          <p:nvPr/>
        </p:nvCxnSpPr>
        <p:spPr bwMode="auto">
          <a:xfrm flipV="1">
            <a:off x="41529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495800" y="19050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004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ontent Placeholder 34"/>
          <p:cNvSpPr>
            <a:spLocks noGrp="1"/>
          </p:cNvSpPr>
          <p:nvPr>
            <p:ph idx="1"/>
          </p:nvPr>
        </p:nvSpPr>
        <p:spPr>
          <a:xfrm>
            <a:off x="457200" y="5029200"/>
            <a:ext cx="7696200" cy="685800"/>
          </a:xfrm>
        </p:spPr>
        <p:txBody>
          <a:bodyPr/>
          <a:lstStyle/>
          <a:p>
            <a:r>
              <a:rPr lang="en-US" dirty="0" smtClean="0"/>
              <a:t>Write-Back via read-exclusive</a:t>
            </a:r>
          </a:p>
          <a:p>
            <a:r>
              <a:rPr lang="en-US" dirty="0" smtClean="0"/>
              <a:t>Atomic Read-modify-write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47800" y="4038600"/>
            <a:ext cx="1219200" cy="762000"/>
            <a:chOff x="3505200" y="4724400"/>
            <a:chExt cx="1219200" cy="762000"/>
          </a:xfrm>
        </p:grpSpPr>
        <p:sp>
          <p:nvSpPr>
            <p:cNvPr id="27" name="Oval 2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71600" y="3048000"/>
            <a:ext cx="1371600" cy="609600"/>
            <a:chOff x="3429000" y="3429000"/>
            <a:chExt cx="1371600" cy="609600"/>
          </a:xfrm>
        </p:grpSpPr>
        <p:sp>
          <p:nvSpPr>
            <p:cNvPr id="30" name="Document 2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stCxn id="27" idx="0"/>
            <a:endCxn id="30" idx="2"/>
          </p:cNvCxnSpPr>
          <p:nvPr/>
        </p:nvCxnSpPr>
        <p:spPr bwMode="auto">
          <a:xfrm flipV="1">
            <a:off x="20574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2476500" y="32004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62600" y="4038600"/>
            <a:ext cx="1219200" cy="762000"/>
            <a:chOff x="3505200" y="4724400"/>
            <a:chExt cx="1219200" cy="762000"/>
          </a:xfrm>
        </p:grpSpPr>
        <p:sp>
          <p:nvSpPr>
            <p:cNvPr id="37" name="Oval 3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86400" y="3048000"/>
            <a:ext cx="1371600" cy="609600"/>
            <a:chOff x="3429000" y="3429000"/>
            <a:chExt cx="1371600" cy="609600"/>
          </a:xfrm>
        </p:grpSpPr>
        <p:sp>
          <p:nvSpPr>
            <p:cNvPr id="40" name="Document 3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42" name="Straight Arrow Connector 41"/>
          <p:cNvCxnSpPr>
            <a:stCxn id="37" idx="0"/>
            <a:endCxn id="40" idx="2"/>
          </p:cNvCxnSpPr>
          <p:nvPr/>
        </p:nvCxnSpPr>
        <p:spPr bwMode="auto">
          <a:xfrm flipV="1">
            <a:off x="61722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295400" y="2667000"/>
            <a:ext cx="6019800" cy="0"/>
          </a:xfrm>
          <a:prstGeom prst="straightConnector1">
            <a:avLst/>
          </a:prstGeom>
          <a:solidFill>
            <a:schemeClr val="accent1"/>
          </a:solidFill>
          <a:ln w="57150" cap="flat" cmpd="thickThin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Straight Arrow Connector 34"/>
          <p:cNvCxnSpPr>
            <a:stCxn id="30" idx="0"/>
          </p:cNvCxnSpPr>
          <p:nvPr/>
        </p:nvCxnSpPr>
        <p:spPr bwMode="auto">
          <a:xfrm flipV="1">
            <a:off x="20574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1910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61722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4191000" y="2286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2293198" y="2135383"/>
            <a:ext cx="4297468" cy="963016"/>
            <a:chOff x="2293198" y="2135383"/>
            <a:chExt cx="4297468" cy="963016"/>
          </a:xfrm>
        </p:grpSpPr>
        <p:sp>
          <p:nvSpPr>
            <p:cNvPr id="57" name="Freeform 56"/>
            <p:cNvSpPr/>
            <p:nvPr/>
          </p:nvSpPr>
          <p:spPr>
            <a:xfrm>
              <a:off x="4800599" y="2135383"/>
              <a:ext cx="1644989" cy="963016"/>
            </a:xfrm>
            <a:custGeom>
              <a:avLst/>
              <a:gdLst>
                <a:gd name="connsiteX0" fmla="*/ 1785941 w 1895970"/>
                <a:gd name="connsiteY0" fmla="*/ 963016 h 963016"/>
                <a:gd name="connsiteX1" fmla="*/ 1730122 w 1895970"/>
                <a:gd name="connsiteY1" fmla="*/ 600141 h 963016"/>
                <a:gd name="connsiteX2" fmla="*/ 209029 w 1895970"/>
                <a:gd name="connsiteY2" fmla="*/ 558271 h 963016"/>
                <a:gd name="connsiteX3" fmla="*/ 13659 w 1895970"/>
                <a:gd name="connsiteY3" fmla="*/ 0 h 96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5970" h="963016">
                  <a:moveTo>
                    <a:pt x="1785941" y="963016"/>
                  </a:moveTo>
                  <a:cubicBezTo>
                    <a:pt x="1889440" y="815307"/>
                    <a:pt x="1992940" y="667598"/>
                    <a:pt x="1730122" y="600141"/>
                  </a:cubicBezTo>
                  <a:cubicBezTo>
                    <a:pt x="1467304" y="532684"/>
                    <a:pt x="495106" y="658294"/>
                    <a:pt x="209029" y="558271"/>
                  </a:cubicBezTo>
                  <a:cubicBezTo>
                    <a:pt x="-77048" y="458248"/>
                    <a:pt x="13659" y="0"/>
                    <a:pt x="13659" y="0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4323593" y="2662658"/>
              <a:ext cx="2267073" cy="379914"/>
            </a:xfrm>
            <a:custGeom>
              <a:avLst/>
              <a:gdLst>
                <a:gd name="connsiteX0" fmla="*/ 2067787 w 2267073"/>
                <a:gd name="connsiteY0" fmla="*/ 379914 h 379914"/>
                <a:gd name="connsiteX1" fmla="*/ 2109652 w 2267073"/>
                <a:gd name="connsiteY1" fmla="*/ 156606 h 379914"/>
                <a:gd name="connsiteX2" fmla="*/ 337370 w 2267073"/>
                <a:gd name="connsiteY2" fmla="*/ 3082 h 379914"/>
                <a:gd name="connsiteX3" fmla="*/ 2450 w 2267073"/>
                <a:gd name="connsiteY3" fmla="*/ 296174 h 37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7073" h="379914">
                  <a:moveTo>
                    <a:pt x="2067787" y="379914"/>
                  </a:moveTo>
                  <a:cubicBezTo>
                    <a:pt x="2232921" y="299662"/>
                    <a:pt x="2398055" y="219411"/>
                    <a:pt x="2109652" y="156606"/>
                  </a:cubicBezTo>
                  <a:cubicBezTo>
                    <a:pt x="1821249" y="93801"/>
                    <a:pt x="688570" y="-20179"/>
                    <a:pt x="337370" y="3082"/>
                  </a:cubicBezTo>
                  <a:cubicBezTo>
                    <a:pt x="-13830" y="26343"/>
                    <a:pt x="-5690" y="161258"/>
                    <a:pt x="2450" y="296174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2293198" y="2665740"/>
              <a:ext cx="2284035" cy="432659"/>
            </a:xfrm>
            <a:custGeom>
              <a:avLst/>
              <a:gdLst>
                <a:gd name="connsiteX0" fmla="*/ 2284035 w 2284035"/>
                <a:gd name="connsiteY0" fmla="*/ 0 h 432659"/>
                <a:gd name="connsiteX1" fmla="*/ 218698 w 2284035"/>
                <a:gd name="connsiteY1" fmla="*/ 13957 h 432659"/>
                <a:gd name="connsiteX2" fmla="*/ 51238 w 2284035"/>
                <a:gd name="connsiteY2" fmla="*/ 251222 h 432659"/>
                <a:gd name="connsiteX3" fmla="*/ 134968 w 2284035"/>
                <a:gd name="connsiteY3" fmla="*/ 432659 h 43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035" h="432659">
                  <a:moveTo>
                    <a:pt x="2284035" y="0"/>
                  </a:moveTo>
                  <a:lnTo>
                    <a:pt x="218698" y="13957"/>
                  </a:lnTo>
                  <a:cubicBezTo>
                    <a:pt x="-153435" y="55827"/>
                    <a:pt x="65193" y="181438"/>
                    <a:pt x="51238" y="251222"/>
                  </a:cubicBezTo>
                  <a:cubicBezTo>
                    <a:pt x="37283" y="321006"/>
                    <a:pt x="134968" y="432659"/>
                    <a:pt x="134968" y="432659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6629400" y="32004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495800" y="1905000"/>
            <a:ext cx="457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629400" y="3200400"/>
            <a:ext cx="457200" cy="228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  <p:bldP spid="33" grpId="1" animBg="1"/>
      <p:bldP spid="47" grpId="0" animBg="1"/>
      <p:bldP spid="48" grpId="0" animBg="1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“Eventual” Consistency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695700" y="4410670"/>
            <a:ext cx="1219200" cy="6096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1134070"/>
            <a:ext cx="2057400" cy="1066800"/>
            <a:chOff x="3429000" y="1143000"/>
            <a:chExt cx="1447800" cy="1371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19500" y="3420070"/>
            <a:ext cx="1371600" cy="609600"/>
            <a:chOff x="3429000" y="3429000"/>
            <a:chExt cx="1371600" cy="609600"/>
          </a:xfrm>
        </p:grpSpPr>
        <p:sp>
          <p:nvSpPr>
            <p:cNvPr id="16" name="Document 15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13" name="Straight Arrow Connector 12"/>
          <p:cNvCxnSpPr>
            <a:stCxn id="16" idx="0"/>
            <a:endCxn id="9" idx="2"/>
          </p:cNvCxnSpPr>
          <p:nvPr/>
        </p:nvCxnSpPr>
        <p:spPr bwMode="auto">
          <a:xfrm flipV="1">
            <a:off x="4305300" y="2200870"/>
            <a:ext cx="0" cy="1219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>
            <a:stCxn id="10" idx="0"/>
            <a:endCxn id="16" idx="2"/>
          </p:cNvCxnSpPr>
          <p:nvPr/>
        </p:nvCxnSpPr>
        <p:spPr bwMode="auto">
          <a:xfrm flipV="1">
            <a:off x="4305300" y="398936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648200" y="181987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24400" y="357247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495800" y="3810000"/>
            <a:ext cx="579362" cy="772736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ontent Placeholder 34"/>
          <p:cNvSpPr>
            <a:spLocks noGrp="1"/>
          </p:cNvSpPr>
          <p:nvPr>
            <p:ph idx="1"/>
          </p:nvPr>
        </p:nvSpPr>
        <p:spPr>
          <a:xfrm>
            <a:off x="152400" y="5029200"/>
            <a:ext cx="8534400" cy="685800"/>
          </a:xfrm>
        </p:spPr>
        <p:txBody>
          <a:bodyPr/>
          <a:lstStyle/>
          <a:p>
            <a:r>
              <a:rPr lang="en-US" dirty="0" smtClean="0"/>
              <a:t>Stateless server allows multiple cached copies</a:t>
            </a:r>
          </a:p>
          <a:p>
            <a:pPr lvl="1"/>
            <a:r>
              <a:rPr lang="en-US" dirty="0" smtClean="0"/>
              <a:t>Files written locally (at own risk)</a:t>
            </a:r>
          </a:p>
          <a:p>
            <a:r>
              <a:rPr lang="en-US" dirty="0" smtClean="0"/>
              <a:t>Update Visibility by “flush on close”</a:t>
            </a:r>
          </a:p>
          <a:p>
            <a:r>
              <a:rPr lang="en-US" dirty="0" err="1" smtClean="0"/>
              <a:t>GetAttributes</a:t>
            </a:r>
            <a:r>
              <a:rPr lang="en-US" dirty="0" smtClean="0"/>
              <a:t> on file ops to check modify since cache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4410670"/>
            <a:ext cx="1219200" cy="533400"/>
            <a:chOff x="3505200" y="4724400"/>
            <a:chExt cx="1219200" cy="762000"/>
          </a:xfrm>
        </p:grpSpPr>
        <p:sp>
          <p:nvSpPr>
            <p:cNvPr id="27" name="Oval 2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0" y="3420070"/>
            <a:ext cx="1371600" cy="609600"/>
            <a:chOff x="3429000" y="3429000"/>
            <a:chExt cx="1371600" cy="609600"/>
          </a:xfrm>
        </p:grpSpPr>
        <p:sp>
          <p:nvSpPr>
            <p:cNvPr id="30" name="Document 2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stCxn id="27" idx="0"/>
            <a:endCxn id="30" idx="2"/>
          </p:cNvCxnSpPr>
          <p:nvPr/>
        </p:nvCxnSpPr>
        <p:spPr bwMode="auto">
          <a:xfrm flipV="1">
            <a:off x="2209800" y="398936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2647950" y="357247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715000" y="4410670"/>
            <a:ext cx="1219200" cy="533400"/>
            <a:chOff x="3505200" y="4724400"/>
            <a:chExt cx="1219200" cy="762000"/>
          </a:xfrm>
        </p:grpSpPr>
        <p:sp>
          <p:nvSpPr>
            <p:cNvPr id="37" name="Oval 3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8800" y="3420070"/>
            <a:ext cx="1371600" cy="609600"/>
            <a:chOff x="3429000" y="3429000"/>
            <a:chExt cx="1371600" cy="609600"/>
          </a:xfrm>
        </p:grpSpPr>
        <p:sp>
          <p:nvSpPr>
            <p:cNvPr id="40" name="Document 3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42" name="Straight Arrow Connector 41"/>
          <p:cNvCxnSpPr>
            <a:stCxn id="37" idx="0"/>
            <a:endCxn id="40" idx="2"/>
          </p:cNvCxnSpPr>
          <p:nvPr/>
        </p:nvCxnSpPr>
        <p:spPr bwMode="auto">
          <a:xfrm flipV="1">
            <a:off x="6324600" y="398936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2209800" y="2200870"/>
            <a:ext cx="1600200" cy="1219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 flipV="1">
            <a:off x="4953000" y="2124670"/>
            <a:ext cx="1524000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9" name="Freeform 48"/>
          <p:cNvSpPr/>
          <p:nvPr/>
        </p:nvSpPr>
        <p:spPr>
          <a:xfrm>
            <a:off x="2438400" y="3733800"/>
            <a:ext cx="579362" cy="772736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loud 2"/>
          <p:cNvSpPr/>
          <p:nvPr/>
        </p:nvSpPr>
        <p:spPr bwMode="auto">
          <a:xfrm>
            <a:off x="2590800" y="2505670"/>
            <a:ext cx="3810000" cy="609600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648200" y="16002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47950" y="33528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67000" y="3352800"/>
            <a:ext cx="457200" cy="228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781800" y="3657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781800" y="34290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932634" y="1969912"/>
            <a:ext cx="1921615" cy="1420988"/>
          </a:xfrm>
          <a:custGeom>
            <a:avLst/>
            <a:gdLst>
              <a:gd name="connsiteX0" fmla="*/ 1066 w 1921615"/>
              <a:gd name="connsiteY0" fmla="*/ 1420988 h 1420988"/>
              <a:gd name="connsiteX1" fmla="*/ 255066 w 1921615"/>
              <a:gd name="connsiteY1" fmla="*/ 938388 h 1420988"/>
              <a:gd name="connsiteX2" fmla="*/ 1575866 w 1921615"/>
              <a:gd name="connsiteY2" fmla="*/ 417688 h 1420988"/>
              <a:gd name="connsiteX3" fmla="*/ 1575866 w 1921615"/>
              <a:gd name="connsiteY3" fmla="*/ 163688 h 1420988"/>
              <a:gd name="connsiteX4" fmla="*/ 1893366 w 1921615"/>
              <a:gd name="connsiteY4" fmla="*/ 11288 h 1420988"/>
              <a:gd name="connsiteX5" fmla="*/ 1906066 w 1921615"/>
              <a:gd name="connsiteY5" fmla="*/ 11288 h 14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1615" h="1420988">
                <a:moveTo>
                  <a:pt x="1066" y="1420988"/>
                </a:moveTo>
                <a:cubicBezTo>
                  <a:pt x="-3168" y="1263296"/>
                  <a:pt x="-7401" y="1105605"/>
                  <a:pt x="255066" y="938388"/>
                </a:cubicBezTo>
                <a:cubicBezTo>
                  <a:pt x="517533" y="771171"/>
                  <a:pt x="1355733" y="546805"/>
                  <a:pt x="1575866" y="417688"/>
                </a:cubicBezTo>
                <a:cubicBezTo>
                  <a:pt x="1795999" y="288571"/>
                  <a:pt x="1522949" y="231421"/>
                  <a:pt x="1575866" y="163688"/>
                </a:cubicBezTo>
                <a:cubicBezTo>
                  <a:pt x="1628783" y="95955"/>
                  <a:pt x="1838333" y="36688"/>
                  <a:pt x="1893366" y="11288"/>
                </a:cubicBezTo>
                <a:cubicBezTo>
                  <a:pt x="1948399" y="-14112"/>
                  <a:pt x="1906066" y="11288"/>
                  <a:pt x="1906066" y="11288"/>
                </a:cubicBezTo>
              </a:path>
            </a:pathLst>
          </a:custGeom>
          <a:ln w="28575" cmpd="sng">
            <a:solidFill>
              <a:srgbClr val="FF66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648200" y="1600200"/>
            <a:ext cx="457200" cy="228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7800" y="2209800"/>
            <a:ext cx="183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66"/>
                </a:solidFill>
              </a:rPr>
              <a:t>Flush on Close</a:t>
            </a:r>
            <a:endParaRPr lang="en-US" b="1" dirty="0">
              <a:solidFill>
                <a:srgbClr val="FF6666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6553200" y="3733800"/>
            <a:ext cx="579362" cy="772736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245100" y="2209800"/>
            <a:ext cx="2986956" cy="2159000"/>
            <a:chOff x="5245100" y="2209800"/>
            <a:chExt cx="2986956" cy="2159000"/>
          </a:xfrm>
        </p:grpSpPr>
        <p:sp>
          <p:nvSpPr>
            <p:cNvPr id="35" name="Freeform 34"/>
            <p:cNvSpPr/>
            <p:nvPr/>
          </p:nvSpPr>
          <p:spPr>
            <a:xfrm>
              <a:off x="5245100" y="2209800"/>
              <a:ext cx="1464673" cy="2159000"/>
            </a:xfrm>
            <a:custGeom>
              <a:avLst/>
              <a:gdLst>
                <a:gd name="connsiteX0" fmla="*/ 1308100 w 1464673"/>
                <a:gd name="connsiteY0" fmla="*/ 2159000 h 2159000"/>
                <a:gd name="connsiteX1" fmla="*/ 1447800 w 1464673"/>
                <a:gd name="connsiteY1" fmla="*/ 1473200 h 2159000"/>
                <a:gd name="connsiteX2" fmla="*/ 965200 w 1464673"/>
                <a:gd name="connsiteY2" fmla="*/ 825500 h 2159000"/>
                <a:gd name="connsiteX3" fmla="*/ 0 w 1464673"/>
                <a:gd name="connsiteY3" fmla="*/ 0 h 215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673" h="2159000">
                  <a:moveTo>
                    <a:pt x="1308100" y="2159000"/>
                  </a:moveTo>
                  <a:cubicBezTo>
                    <a:pt x="1406525" y="1927225"/>
                    <a:pt x="1504950" y="1695450"/>
                    <a:pt x="1447800" y="1473200"/>
                  </a:cubicBezTo>
                  <a:cubicBezTo>
                    <a:pt x="1390650" y="1250950"/>
                    <a:pt x="1206500" y="1071033"/>
                    <a:pt x="965200" y="825500"/>
                  </a:cubicBezTo>
                  <a:cubicBezTo>
                    <a:pt x="723900" y="579967"/>
                    <a:pt x="361950" y="289983"/>
                    <a:pt x="0" y="0"/>
                  </a:cubicBezTo>
                </a:path>
              </a:pathLst>
            </a:custGeom>
            <a:ln w="28575" cmpd="sng">
              <a:solidFill>
                <a:srgbClr val="FF6600"/>
              </a:solidFill>
              <a:headEnd type="arrow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24600" y="2819400"/>
              <a:ext cx="1907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6666"/>
                  </a:solidFill>
                </a:rPr>
                <a:t>GetAttr</a:t>
              </a:r>
              <a:r>
                <a:rPr lang="en-US" b="1" dirty="0" smtClean="0">
                  <a:solidFill>
                    <a:srgbClr val="FF6666"/>
                  </a:solidFill>
                </a:rPr>
                <a:t> on files</a:t>
              </a:r>
              <a:endParaRPr lang="en-US" b="1" dirty="0">
                <a:solidFill>
                  <a:srgbClr val="FF66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08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33" grpId="0" animBg="1"/>
      <p:bldP spid="33" grpId="1" animBg="1"/>
      <p:bldP spid="49" grpId="0" animBg="1"/>
      <p:bldP spid="53" grpId="0" animBg="1"/>
      <p:bldP spid="53" grpId="1" animBg="1"/>
      <p:bldP spid="50" grpId="0" animBg="1"/>
      <p:bldP spid="50" grpId="1" animBg="1"/>
      <p:bldP spid="55" grpId="0" animBg="1"/>
      <p:bldP spid="55" grpId="1" animBg="1"/>
      <p:bldP spid="56" grpId="0" animBg="1"/>
      <p:bldP spid="56" grpId="1" animBg="1"/>
      <p:bldP spid="14" grpId="0" animBg="1"/>
      <p:bldP spid="57" grpId="0" animBg="1"/>
      <p:bldP spid="34" grpId="0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can keep a “directory” of cached copies</a:t>
            </a:r>
          </a:p>
          <a:p>
            <a:r>
              <a:rPr lang="en-US" dirty="0" smtClean="0"/>
              <a:t>On update, sends invalidate to clients holding copies</a:t>
            </a:r>
          </a:p>
          <a:p>
            <a:r>
              <a:rPr lang="en-US" dirty="0" smtClean="0"/>
              <a:t>Or can send updates to clients</a:t>
            </a:r>
          </a:p>
          <a:p>
            <a:r>
              <a:rPr lang="en-US" dirty="0" smtClean="0"/>
              <a:t>Pros and Cons ???</a:t>
            </a:r>
          </a:p>
          <a:p>
            <a:endParaRPr lang="en-US" dirty="0"/>
          </a:p>
          <a:p>
            <a:r>
              <a:rPr lang="en-US" dirty="0" smtClean="0"/>
              <a:t>OS Consistency = Architecture Coherence requires invalidate copies prior to write</a:t>
            </a:r>
          </a:p>
          <a:p>
            <a:r>
              <a:rPr lang="en-US" dirty="0" smtClean="0"/>
              <a:t>Write buffer has be to be treated as primary copy</a:t>
            </a:r>
          </a:p>
          <a:p>
            <a:pPr lvl="1"/>
            <a:r>
              <a:rPr lang="en-US" dirty="0" smtClean="0"/>
              <a:t>like transaction log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8982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Servers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609600" y="5638800"/>
            <a:ext cx="7696200" cy="685800"/>
          </a:xfrm>
        </p:spPr>
        <p:txBody>
          <a:bodyPr/>
          <a:lstStyle/>
          <a:p>
            <a:r>
              <a:rPr lang="en-US" dirty="0" smtClean="0"/>
              <a:t>What happens if cannot update all the replicas?</a:t>
            </a:r>
          </a:p>
          <a:p>
            <a:r>
              <a:rPr lang="en-US" dirty="0" smtClean="0"/>
              <a:t>Availability =&gt; Inconsistency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505200" y="47244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1143000"/>
            <a:ext cx="2057400" cy="1371600"/>
            <a:chOff x="3429000" y="1143000"/>
            <a:chExt cx="1447800" cy="1371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 flipV="1">
            <a:off x="4114800" y="2514600"/>
            <a:ext cx="38100" cy="2209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495800" y="2133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657600" y="2286000"/>
            <a:ext cx="579362" cy="2359059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8800" y="1143000"/>
            <a:ext cx="2057400" cy="1371600"/>
            <a:chOff x="3429000" y="1143000"/>
            <a:chExt cx="1447800" cy="13716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7010400" y="2133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4191000" y="2667000"/>
            <a:ext cx="2514600" cy="2057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4343400" y="4800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419600" y="4724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648200" y="2057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086600" y="2057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56524" y="2539830"/>
            <a:ext cx="537427" cy="2061311"/>
          </a:xfrm>
          <a:custGeom>
            <a:avLst/>
            <a:gdLst>
              <a:gd name="connsiteX0" fmla="*/ 519019 w 537427"/>
              <a:gd name="connsiteY0" fmla="*/ 2061311 h 2061311"/>
              <a:gd name="connsiteX1" fmla="*/ 537427 w 537427"/>
              <a:gd name="connsiteY1" fmla="*/ 0 h 2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427" h="2061311">
                <a:moveTo>
                  <a:pt x="519019" y="2061311"/>
                </a:moveTo>
                <a:cubicBezTo>
                  <a:pt x="66498" y="1455494"/>
                  <a:pt x="-386023" y="849677"/>
                  <a:pt x="53742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307608" y="2190143"/>
            <a:ext cx="2595261" cy="2392593"/>
            <a:chOff x="4307608" y="2190143"/>
            <a:chExt cx="2595261" cy="2392593"/>
          </a:xfrm>
        </p:grpSpPr>
        <p:sp>
          <p:nvSpPr>
            <p:cNvPr id="43" name="Freeform 42"/>
            <p:cNvSpPr/>
            <p:nvPr/>
          </p:nvSpPr>
          <p:spPr>
            <a:xfrm>
              <a:off x="4534071" y="2429402"/>
              <a:ext cx="196695" cy="2153334"/>
            </a:xfrm>
            <a:custGeom>
              <a:avLst/>
              <a:gdLst>
                <a:gd name="connsiteX0" fmla="*/ 31026 w 196695"/>
                <a:gd name="connsiteY0" fmla="*/ 2153334 h 2153334"/>
                <a:gd name="connsiteX1" fmla="*/ 12618 w 196695"/>
                <a:gd name="connsiteY1" fmla="*/ 1251510 h 2153334"/>
                <a:gd name="connsiteX2" fmla="*/ 196695 w 196695"/>
                <a:gd name="connsiteY2" fmla="*/ 0 h 21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695" h="2153334">
                  <a:moveTo>
                    <a:pt x="31026" y="2153334"/>
                  </a:moveTo>
                  <a:cubicBezTo>
                    <a:pt x="8016" y="1881866"/>
                    <a:pt x="-14993" y="1610399"/>
                    <a:pt x="12618" y="1251510"/>
                  </a:cubicBezTo>
                  <a:cubicBezTo>
                    <a:pt x="40229" y="892621"/>
                    <a:pt x="196695" y="0"/>
                    <a:pt x="196695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307608" y="2190143"/>
              <a:ext cx="2595261" cy="2337379"/>
            </a:xfrm>
            <a:custGeom>
              <a:avLst/>
              <a:gdLst>
                <a:gd name="connsiteX0" fmla="*/ 202266 w 2595261"/>
                <a:gd name="connsiteY0" fmla="*/ 2337379 h 2337379"/>
                <a:gd name="connsiteX1" fmla="*/ 239081 w 2595261"/>
                <a:gd name="connsiteY1" fmla="*/ 1730029 h 2337379"/>
                <a:gd name="connsiteX2" fmla="*/ 2595261 w 2595261"/>
                <a:gd name="connsiteY2" fmla="*/ 0 h 233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5261" h="2337379">
                  <a:moveTo>
                    <a:pt x="202266" y="2337379"/>
                  </a:moveTo>
                  <a:cubicBezTo>
                    <a:pt x="21257" y="2228485"/>
                    <a:pt x="-159751" y="2119592"/>
                    <a:pt x="239081" y="1730029"/>
                  </a:cubicBezTo>
                  <a:cubicBezTo>
                    <a:pt x="637913" y="1340466"/>
                    <a:pt x="2595261" y="0"/>
                    <a:pt x="2595261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4648200" y="4648200"/>
            <a:ext cx="457200" cy="2286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57800" y="4038600"/>
            <a:ext cx="607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66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66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464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Durability and Atomicity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How do you make sure transaction results persist in the face of failures (e.g., </a:t>
            </a:r>
            <a:r>
              <a:rPr lang="en-US" dirty="0" smtClean="0">
                <a:latin typeface="Helvetica" charset="0"/>
                <a:ea typeface="MS PGothic" charset="0"/>
              </a:rPr>
              <a:t>server node </a:t>
            </a:r>
            <a:r>
              <a:rPr lang="en-US" dirty="0">
                <a:latin typeface="Helvetica" charset="0"/>
                <a:ea typeface="MS PGothic" charset="0"/>
              </a:rPr>
              <a:t>failures)? 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Replicate </a:t>
            </a:r>
            <a:r>
              <a:rPr lang="en-US" dirty="0" smtClean="0">
                <a:latin typeface="Helvetica" charset="0"/>
                <a:ea typeface="MS PGothic" charset="0"/>
              </a:rPr>
              <a:t>store / </a:t>
            </a:r>
            <a:r>
              <a:rPr lang="en-US" dirty="0" smtClean="0">
                <a:latin typeface="Helvetica" charset="0"/>
                <a:ea typeface="MS PGothic" charset="0"/>
                <a:sym typeface="Wingdings" charset="0"/>
              </a:rPr>
              <a:t>database</a:t>
            </a:r>
            <a:endParaRPr lang="en-US" dirty="0">
              <a:latin typeface="Helvetica" charset="0"/>
              <a:ea typeface="MS PGothic" charset="0"/>
              <a:sym typeface="Wingdings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Commit transaction to each replica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What happens if you have failures during a transaction commit?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Need to ensure atomicity: either transaction is committed on all replicas or none at all</a:t>
            </a:r>
          </a:p>
        </p:txBody>
      </p:sp>
    </p:spTree>
    <p:extLst>
      <p:ext uri="{BB962C8B-B14F-4D97-AF65-F5344CB8AC3E}">
        <p14:creationId xmlns:p14="http://schemas.microsoft.com/office/powerpoint/2010/main" val="30465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43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Summary: Reliability &amp; Flow Control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Flow control: three pairs of producer consumers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Sending process </a:t>
            </a:r>
            <a:r>
              <a:rPr lang="en-US" dirty="0">
                <a:latin typeface="Helvetica" charset="0"/>
                <a:ea typeface="ＭＳ Ｐゴシック" charset="0"/>
                <a:sym typeface="Wingdings" charset="0"/>
              </a:rPr>
              <a:t> sending TCP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  <a:sym typeface="Wingdings" charset="0"/>
              </a:rPr>
              <a:t>Sending TCP  receiving TCP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  <a:sym typeface="Wingdings" charset="0"/>
              </a:rPr>
              <a:t>Receiving TCP  receiving process</a:t>
            </a:r>
          </a:p>
          <a:p>
            <a:pPr>
              <a:lnSpc>
                <a:spcPct val="100000"/>
              </a:lnSpc>
            </a:pPr>
            <a:endParaRPr lang="en-US" dirty="0">
              <a:latin typeface="Helvetica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AdvertisedWindow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: tells sender how much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new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 data the receiver can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buffer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SenderWindow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: specifies how more the sender can transmit.</a:t>
            </a:r>
          </a:p>
          <a:p>
            <a:pPr marL="742950" lvl="2" indent="-285750">
              <a:lnSpc>
                <a:spcPct val="100000"/>
              </a:lnSpc>
              <a:buFontTx/>
              <a:buChar char="•"/>
            </a:pPr>
            <a:r>
              <a:rPr lang="en-US" dirty="0">
                <a:latin typeface="Helvetica" charset="0"/>
                <a:ea typeface="ＭＳ Ｐゴシック" charset="0"/>
                <a:sym typeface="Wingdings" charset="0"/>
              </a:rPr>
              <a:t>Depends on </a:t>
            </a:r>
            <a:r>
              <a:rPr lang="en-US" dirty="0" err="1">
                <a:latin typeface="Helvetica" charset="0"/>
                <a:ea typeface="ＭＳ Ｐゴシック" charset="0"/>
                <a:sym typeface="Wingdings" charset="0"/>
              </a:rPr>
              <a:t>AdvertisedWindow</a:t>
            </a:r>
            <a:r>
              <a:rPr lang="en-US" dirty="0">
                <a:latin typeface="Helvetica" charset="0"/>
                <a:ea typeface="ＭＳ Ｐゴシック" charset="0"/>
                <a:sym typeface="Wingdings" charset="0"/>
              </a:rPr>
              <a:t> and on data sent since sender received </a:t>
            </a:r>
            <a:r>
              <a:rPr lang="en-US" dirty="0" err="1" smtClean="0">
                <a:latin typeface="Helvetica" charset="0"/>
                <a:ea typeface="ＭＳ Ｐゴシック" charset="0"/>
                <a:sym typeface="Wingdings" charset="0"/>
              </a:rPr>
              <a:t>AdvertisedWindow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WriteWindow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: How much more the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sending application can send to the sending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31882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Two Phase (2PC) Commit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2PC is a distributed protocol</a:t>
            </a:r>
          </a:p>
          <a:p>
            <a:pPr lvl="1"/>
            <a:endParaRPr lang="sv-SE">
              <a:latin typeface="Helvetica" charset="0"/>
              <a:ea typeface="MS PGothic" charset="0"/>
            </a:endParaRPr>
          </a:p>
          <a:p>
            <a:r>
              <a:rPr lang="sv-SE">
                <a:latin typeface="Helvetica" charset="0"/>
                <a:ea typeface="MS PGothic" charset="0"/>
              </a:rPr>
              <a:t>High-level problem statement</a:t>
            </a:r>
          </a:p>
          <a:p>
            <a:pPr lvl="1"/>
            <a:r>
              <a:rPr lang="sv-SE">
                <a:latin typeface="Helvetica" charset="0"/>
                <a:ea typeface="MS PGothic" charset="0"/>
              </a:rPr>
              <a:t>If no node fails and all nodes are ready to commit, then all nodes </a:t>
            </a:r>
            <a:r>
              <a:rPr lang="sv-SE" b="1">
                <a:solidFill>
                  <a:srgbClr val="FF0000"/>
                </a:solidFill>
                <a:latin typeface="Helvetica" charset="0"/>
                <a:ea typeface="MS PGothic" charset="0"/>
              </a:rPr>
              <a:t>COMMIT</a:t>
            </a:r>
            <a:endParaRPr lang="sv-SE">
              <a:latin typeface="Helvetica" charset="0"/>
              <a:ea typeface="MS PGothic" charset="0"/>
            </a:endParaRPr>
          </a:p>
          <a:p>
            <a:pPr lvl="1"/>
            <a:r>
              <a:rPr lang="sv-SE">
                <a:latin typeface="Helvetica" charset="0"/>
                <a:ea typeface="MS PGothic" charset="0"/>
              </a:rPr>
              <a:t>Otherwise </a:t>
            </a:r>
            <a:r>
              <a:rPr lang="sv-SE" b="1">
                <a:solidFill>
                  <a:srgbClr val="FF0000"/>
                </a:solidFill>
                <a:latin typeface="Helvetica" charset="0"/>
                <a:ea typeface="MS PGothic" charset="0"/>
              </a:rPr>
              <a:t>ABORT </a:t>
            </a:r>
            <a:r>
              <a:rPr lang="sv-SE">
                <a:latin typeface="Helvetica" charset="0"/>
                <a:ea typeface="MS PGothic" charset="0"/>
              </a:rPr>
              <a:t>at all nodes</a:t>
            </a:r>
          </a:p>
          <a:p>
            <a:pPr lvl="1"/>
            <a:endParaRPr lang="sv-SE">
              <a:latin typeface="Helvetica" charset="0"/>
              <a:ea typeface="MS PGothic" charset="0"/>
            </a:endParaRPr>
          </a:p>
          <a:p>
            <a:pPr lvl="1">
              <a:buFontTx/>
              <a:buNone/>
            </a:pPr>
            <a:endParaRPr lang="sv-SE">
              <a:latin typeface="Helvetica" charset="0"/>
              <a:ea typeface="MS PGothic" charset="0"/>
            </a:endParaRPr>
          </a:p>
          <a:p>
            <a:r>
              <a:rPr lang="sv-SE">
                <a:latin typeface="Helvetica" charset="0"/>
                <a:ea typeface="MS PGothic" charset="0"/>
              </a:rPr>
              <a:t>Developed by Turing award winner Jim Gray (first Berkeley CS PhD, 1969)</a:t>
            </a:r>
          </a:p>
          <a:p>
            <a:pPr lvl="1"/>
            <a:endParaRPr lang="sv-SE">
              <a:latin typeface="Helvetica" charset="0"/>
              <a:ea typeface="MS PGothic" charset="0"/>
            </a:endParaRPr>
          </a:p>
          <a:p>
            <a:pPr>
              <a:buFontTx/>
              <a:buNone/>
            </a:pPr>
            <a:endParaRPr lang="sv-SE" b="1">
              <a:solidFill>
                <a:srgbClr val="FF0000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2PC Algorithm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49530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One coordinator </a:t>
            </a:r>
          </a:p>
          <a:p>
            <a:r>
              <a:rPr lang="en-US">
                <a:latin typeface="Helvetica" charset="0"/>
                <a:ea typeface="MS PGothic" charset="0"/>
              </a:rPr>
              <a:t>N workers (replicas) 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High level algorithm description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Coordinator asks all workers if they can commit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If all workers reply </a:t>
            </a:r>
            <a:r>
              <a:rPr lang="en-US" sz="2400">
                <a:latin typeface="Helvetica" charset="0"/>
                <a:ea typeface="MS PGothic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Helvetica" charset="0"/>
                <a:ea typeface="MS PGothic" charset="0"/>
              </a:rPr>
              <a:t>VOTE-COMMIT</a:t>
            </a:r>
            <a:r>
              <a:rPr lang="en-US">
                <a:latin typeface="Helvetica" charset="0"/>
                <a:ea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</a:rPr>
              <a:t>, then coordinator broadcasts </a:t>
            </a:r>
            <a:r>
              <a:rPr lang="en-US" sz="2400">
                <a:latin typeface="Helvetica" charset="0"/>
                <a:ea typeface="MS PGothic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Helvetica" charset="0"/>
                <a:ea typeface="MS PGothic" charset="0"/>
              </a:rPr>
              <a:t>GLOBAL-COMMIT</a:t>
            </a:r>
            <a:r>
              <a:rPr lang="en-US">
                <a:latin typeface="Helvetica" charset="0"/>
                <a:ea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</a:rPr>
              <a:t>, </a:t>
            </a:r>
          </a:p>
          <a:p>
            <a:pPr lvl="1">
              <a:buFontTx/>
              <a:buNone/>
            </a:pPr>
            <a:r>
              <a:rPr lang="en-US">
                <a:latin typeface="Helvetica" charset="0"/>
                <a:ea typeface="MS PGothic" charset="0"/>
              </a:rPr>
              <a:t>	Otherwise coordinator broadcasts </a:t>
            </a:r>
            <a:r>
              <a:rPr lang="en-US" sz="2400">
                <a:latin typeface="Helvetica" charset="0"/>
                <a:ea typeface="MS PGothic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Helvetica" charset="0"/>
                <a:ea typeface="MS PGothic" charset="0"/>
              </a:rPr>
              <a:t>GLOBAL-ABORT</a:t>
            </a:r>
            <a:r>
              <a:rPr lang="en-US">
                <a:latin typeface="Helvetica" charset="0"/>
                <a:ea typeface="MS PGothic" charset="0"/>
              </a:rPr>
              <a:t>”</a:t>
            </a:r>
            <a:endParaRPr lang="en-US" altLang="ja-JP">
              <a:latin typeface="Helvetica" charset="0"/>
              <a:ea typeface="MS PGothic" charset="0"/>
            </a:endParaRPr>
          </a:p>
          <a:p>
            <a:pPr lvl="1"/>
            <a:r>
              <a:rPr lang="en-US">
                <a:latin typeface="Helvetica" charset="0"/>
                <a:ea typeface="MS PGothic" charset="0"/>
              </a:rPr>
              <a:t>Workers obey the </a:t>
            </a:r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</a:rPr>
              <a:t>GLOBAL</a:t>
            </a:r>
            <a:r>
              <a:rPr lang="en-US">
                <a:latin typeface="Helvetica" charset="0"/>
                <a:ea typeface="MS PGothic" charset="0"/>
              </a:rPr>
              <a:t> messages</a:t>
            </a:r>
          </a:p>
        </p:txBody>
      </p:sp>
    </p:spTree>
    <p:extLst>
      <p:ext uri="{BB962C8B-B14F-4D97-AF65-F5344CB8AC3E}">
        <p14:creationId xmlns:p14="http://schemas.microsoft.com/office/powerpoint/2010/main" val="17999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Detailed Algorithm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495800" y="990600"/>
            <a:ext cx="0" cy="5410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76200" y="1219200"/>
            <a:ext cx="4267200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2000" b="0">
                <a:latin typeface="Calibri"/>
                <a:ea typeface="ＭＳ Ｐゴシック" charset="0"/>
                <a:cs typeface="Calibri"/>
              </a:rPr>
              <a:t>Coordinator sends </a:t>
            </a:r>
            <a:r>
              <a:rPr lang="en-US" sz="200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VOTE-REQ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000" b="0">
                <a:latin typeface="Calibri"/>
                <a:ea typeface="ＭＳ Ｐゴシック" charset="0"/>
                <a:cs typeface="Calibri"/>
              </a:rPr>
              <a:t>to all workers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1981200"/>
            <a:ext cx="44196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Wait for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VOTE-REQ </a:t>
            </a:r>
            <a:r>
              <a:rPr lang="en-US" sz="2000" b="0">
                <a:latin typeface="Calibri" charset="0"/>
              </a:rPr>
              <a:t>from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ready, send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VOTE-COMMIT </a:t>
            </a:r>
            <a:r>
              <a:rPr lang="en-US" sz="2000" b="0">
                <a:latin typeface="Calibri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not ready, send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VOTE-ABORT </a:t>
            </a:r>
            <a:r>
              <a:rPr lang="en-US" sz="2000" b="0">
                <a:latin typeface="Calibri" charset="0"/>
              </a:rPr>
              <a:t>to coordinator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And immediately abort</a:t>
            </a:r>
            <a:endParaRPr lang="en-US" sz="2000">
              <a:latin typeface="Calibri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" y="3276600"/>
            <a:ext cx="42672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VOTE-COMMIT </a:t>
            </a:r>
            <a:r>
              <a:rPr lang="en-US" sz="2000" b="0">
                <a:latin typeface="Calibri" charset="0"/>
              </a:rPr>
              <a:t>from all N workers, send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GLOBAL-COMMIT</a:t>
            </a:r>
            <a:r>
              <a:rPr lang="en-US" sz="2000" b="0">
                <a:latin typeface="Calibri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doesn’t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VOTE-COMMIT</a:t>
            </a:r>
            <a:r>
              <a:rPr lang="en-US" sz="2000" b="0">
                <a:solidFill>
                  <a:srgbClr val="7F7F7F"/>
                </a:solidFill>
                <a:latin typeface="Calibri" charset="0"/>
              </a:rPr>
              <a:t> </a:t>
            </a:r>
            <a:r>
              <a:rPr lang="en-US" sz="2000" b="0">
                <a:latin typeface="Calibri" charset="0"/>
              </a:rPr>
              <a:t>from all N workers, send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GLOBAL-ABORT</a:t>
            </a:r>
            <a:r>
              <a:rPr lang="en-US" sz="2000" b="0">
                <a:latin typeface="Calibri" charset="0"/>
              </a:rPr>
              <a:t> to all workers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48200" y="5029200"/>
            <a:ext cx="44196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GLOBAL-COMMIT </a:t>
            </a:r>
            <a:r>
              <a:rPr lang="en-US" sz="2000" b="0">
                <a:latin typeface="Calibri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GLOBAL-ABORT </a:t>
            </a:r>
            <a:r>
              <a:rPr lang="en-US" sz="2000" b="0">
                <a:latin typeface="Calibri" charset="0"/>
              </a:rPr>
              <a:t>then abort</a:t>
            </a:r>
            <a:endParaRPr lang="en-US" sz="2000" b="0">
              <a:solidFill>
                <a:srgbClr val="7F7F7F"/>
              </a:solidFill>
              <a:latin typeface="Calibri" charset="0"/>
            </a:endParaRPr>
          </a:p>
        </p:txBody>
      </p:sp>
      <p:sp>
        <p:nvSpPr>
          <p:cNvPr id="63495" name="TextBox 15"/>
          <p:cNvSpPr txBox="1">
            <a:spLocks noChangeArrowheads="1"/>
          </p:cNvSpPr>
          <p:nvPr/>
        </p:nvSpPr>
        <p:spPr bwMode="auto">
          <a:xfrm>
            <a:off x="0" y="685800"/>
            <a:ext cx="347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Helvetica" charset="0"/>
              </a:rPr>
              <a:t>Coordinator Algorithm</a:t>
            </a:r>
          </a:p>
        </p:txBody>
      </p:sp>
      <p:sp>
        <p:nvSpPr>
          <p:cNvPr id="63496" name="TextBox 16"/>
          <p:cNvSpPr txBox="1">
            <a:spLocks noChangeArrowheads="1"/>
          </p:cNvSpPr>
          <p:nvPr/>
        </p:nvSpPr>
        <p:spPr bwMode="auto">
          <a:xfrm>
            <a:off x="4724400" y="685800"/>
            <a:ext cx="2767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Helvetica" charset="0"/>
              </a:rPr>
              <a:t>Worker Algorithm</a:t>
            </a:r>
          </a:p>
        </p:txBody>
      </p:sp>
      <p:cxnSp>
        <p:nvCxnSpPr>
          <p:cNvPr id="19" name="Straight Arrow Connector 18"/>
          <p:cNvCxnSpPr>
            <a:cxnSpLocks noChangeShapeType="1"/>
            <a:stCxn id="6" idx="3"/>
          </p:cNvCxnSpPr>
          <p:nvPr/>
        </p:nvCxnSpPr>
        <p:spPr bwMode="auto">
          <a:xfrm>
            <a:off x="4343400" y="1676400"/>
            <a:ext cx="304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7" idx="1"/>
          </p:cNvCxnSpPr>
          <p:nvPr/>
        </p:nvCxnSpPr>
        <p:spPr bwMode="auto">
          <a:xfrm flipH="1">
            <a:off x="4343400" y="3086100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0" idx="3"/>
          </p:cNvCxnSpPr>
          <p:nvPr/>
        </p:nvCxnSpPr>
        <p:spPr bwMode="auto">
          <a:xfrm>
            <a:off x="4343400" y="4381500"/>
            <a:ext cx="304800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3604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Failure Free Example Execution</a:t>
            </a:r>
            <a:endParaRPr lang="en-US">
              <a:latin typeface="Helvetica" charset="0"/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174148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28067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38735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47800" y="49403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304800" y="12192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coordinator</a:t>
            </a:r>
            <a:endParaRPr lang="en-US">
              <a:latin typeface="Calibri" charset="0"/>
            </a:endParaRPr>
          </a:p>
        </p:txBody>
      </p:sp>
      <p:sp>
        <p:nvSpPr>
          <p:cNvPr id="64519" name="TextBox 12"/>
          <p:cNvSpPr txBox="1">
            <a:spLocks noChangeArrowheads="1"/>
          </p:cNvSpPr>
          <p:nvPr/>
        </p:nvSpPr>
        <p:spPr bwMode="auto">
          <a:xfrm>
            <a:off x="304800" y="23622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sp>
        <p:nvSpPr>
          <p:cNvPr id="64520" name="TextBox 15"/>
          <p:cNvSpPr txBox="1">
            <a:spLocks noChangeArrowheads="1"/>
          </p:cNvSpPr>
          <p:nvPr/>
        </p:nvSpPr>
        <p:spPr bwMode="auto">
          <a:xfrm>
            <a:off x="7924800" y="5029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</a:t>
            </a:r>
            <a:endParaRPr lang="en-US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1981200" y="1970088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1562100" y="2389188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952500" y="2998788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076700" y="2084388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695700" y="2617788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352800" y="3113088"/>
            <a:ext cx="32004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5867400" y="1970088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5448300" y="2389188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838700" y="2998788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0" name="TextBox 35"/>
          <p:cNvSpPr txBox="1">
            <a:spLocks noChangeArrowheads="1"/>
          </p:cNvSpPr>
          <p:nvPr/>
        </p:nvSpPr>
        <p:spPr bwMode="auto">
          <a:xfrm>
            <a:off x="2667000" y="18288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VOTE-REQ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1" name="TextBox 36"/>
          <p:cNvSpPr txBox="1">
            <a:spLocks noChangeArrowheads="1"/>
          </p:cNvSpPr>
          <p:nvPr/>
        </p:nvSpPr>
        <p:spPr bwMode="auto">
          <a:xfrm>
            <a:off x="3505200" y="3951288"/>
            <a:ext cx="144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VOTE-COMMIT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2" name="TextBox 37"/>
          <p:cNvSpPr txBox="1">
            <a:spLocks noChangeArrowheads="1"/>
          </p:cNvSpPr>
          <p:nvPr/>
        </p:nvSpPr>
        <p:spPr bwMode="auto">
          <a:xfrm>
            <a:off x="6781800" y="1817688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GLOBAL-COMMIT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3" name="TextBox 23"/>
          <p:cNvSpPr txBox="1">
            <a:spLocks noChangeArrowheads="1"/>
          </p:cNvSpPr>
          <p:nvPr/>
        </p:nvSpPr>
        <p:spPr bwMode="auto">
          <a:xfrm>
            <a:off x="304800" y="34242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64534" name="TextBox 24"/>
          <p:cNvSpPr txBox="1">
            <a:spLocks noChangeArrowheads="1"/>
          </p:cNvSpPr>
          <p:nvPr/>
        </p:nvSpPr>
        <p:spPr bwMode="auto">
          <a:xfrm>
            <a:off x="304800" y="44910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State Machine of Coordinator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Coordinator implements simple state machine</a:t>
            </a:r>
          </a:p>
          <a:p>
            <a:endParaRPr lang="sv-SE">
              <a:latin typeface="Helvetica" charset="0"/>
              <a:ea typeface="MS P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0" y="26670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0" y="38862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WAIT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19400" y="5105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0" y="5105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4229101" y="3543300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733800" y="4267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724400" y="4267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6" name="TextBox 29"/>
          <p:cNvSpPr txBox="1">
            <a:spLocks noChangeArrowheads="1"/>
          </p:cNvSpPr>
          <p:nvPr/>
        </p:nvSpPr>
        <p:spPr bwMode="auto">
          <a:xfrm>
            <a:off x="4648200" y="32258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START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VOTE-REQ</a:t>
            </a:r>
            <a:endParaRPr lang="en-US" sz="1800">
              <a:latin typeface="Calibri" charset="0"/>
            </a:endParaRPr>
          </a:p>
        </p:txBody>
      </p:sp>
      <p:sp>
        <p:nvSpPr>
          <p:cNvPr id="65547" name="TextBox 30"/>
          <p:cNvSpPr txBox="1">
            <a:spLocks noChangeArrowheads="1"/>
          </p:cNvSpPr>
          <p:nvPr/>
        </p:nvSpPr>
        <p:spPr bwMode="auto">
          <a:xfrm>
            <a:off x="1600200" y="4383088"/>
            <a:ext cx="289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VOTE-ABORT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GLOBAL-ABORT</a:t>
            </a:r>
            <a:endParaRPr lang="en-US" sz="1800">
              <a:latin typeface="Calibri" charset="0"/>
            </a:endParaRPr>
          </a:p>
        </p:txBody>
      </p:sp>
      <p:sp>
        <p:nvSpPr>
          <p:cNvPr id="65548" name="TextBox 31"/>
          <p:cNvSpPr txBox="1">
            <a:spLocks noChangeArrowheads="1"/>
          </p:cNvSpPr>
          <p:nvPr/>
        </p:nvSpPr>
        <p:spPr bwMode="auto">
          <a:xfrm>
            <a:off x="5334000" y="4383088"/>
            <a:ext cx="289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VOTE-COMMIT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GLOBAL-COMMIT</a:t>
            </a:r>
            <a:endParaRPr lang="en-US" sz="18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8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State Machine of </a:t>
            </a:r>
            <a:r>
              <a:rPr lang="en-US">
                <a:latin typeface="Helvetica" charset="0"/>
                <a:ea typeface="MS PGothic" charset="0"/>
              </a:rPr>
              <a:t>Worker</a:t>
            </a:r>
            <a:r>
              <a:rPr lang="sv-SE">
                <a:latin typeface="Helvetica" charset="0"/>
                <a:ea typeface="MS PGothic" charset="0"/>
              </a:rPr>
              <a:t>s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endParaRPr lang="sv-SE">
              <a:latin typeface="Helvetica" charset="0"/>
              <a:ea typeface="MS PGothic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0" y="22860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READY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19400" y="4724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00600" y="4724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rot="5400000">
            <a:off x="4229101" y="3162300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 rot="5400000">
            <a:off x="3733800" y="3886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9" idx="0"/>
          </p:cNvCxnSpPr>
          <p:nvPr/>
        </p:nvCxnSpPr>
        <p:spPr>
          <a:xfrm rot="16200000" flipH="1">
            <a:off x="4724400" y="3886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>
            <a:stCxn id="16" idx="2"/>
            <a:endCxn id="18" idx="1"/>
          </p:cNvCxnSpPr>
          <p:nvPr/>
        </p:nvCxnSpPr>
        <p:spPr>
          <a:xfrm rot="5400000">
            <a:off x="2609850" y="3028950"/>
            <a:ext cx="2171700" cy="1752600"/>
          </a:xfrm>
          <a:prstGeom prst="curvedConnector4">
            <a:avLst>
              <a:gd name="adj1" fmla="val 24386"/>
              <a:gd name="adj2" fmla="val 11304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1" name="TextBox 23"/>
          <p:cNvSpPr txBox="1">
            <a:spLocks noChangeArrowheads="1"/>
          </p:cNvSpPr>
          <p:nvPr/>
        </p:nvSpPr>
        <p:spPr bwMode="auto">
          <a:xfrm>
            <a:off x="2362200" y="27432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VOTE-ABORT</a:t>
            </a:r>
            <a:endParaRPr lang="en-US" sz="1800">
              <a:latin typeface="Calibri" charset="0"/>
            </a:endParaRPr>
          </a:p>
        </p:txBody>
      </p:sp>
      <p:sp>
        <p:nvSpPr>
          <p:cNvPr id="66572" name="TextBox 24"/>
          <p:cNvSpPr txBox="1">
            <a:spLocks noChangeArrowheads="1"/>
          </p:cNvSpPr>
          <p:nvPr/>
        </p:nvSpPr>
        <p:spPr bwMode="auto">
          <a:xfrm>
            <a:off x="4572000" y="28448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VOTE-COMMIT</a:t>
            </a:r>
            <a:endParaRPr lang="en-US" sz="1800">
              <a:latin typeface="Calibri" charset="0"/>
            </a:endParaRPr>
          </a:p>
        </p:txBody>
      </p:sp>
      <p:sp>
        <p:nvSpPr>
          <p:cNvPr id="66573" name="TextBox 25"/>
          <p:cNvSpPr txBox="1">
            <a:spLocks noChangeArrowheads="1"/>
          </p:cNvSpPr>
          <p:nvPr/>
        </p:nvSpPr>
        <p:spPr bwMode="auto">
          <a:xfrm>
            <a:off x="2514600" y="423386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GLOBAL-ABORT</a:t>
            </a:r>
          </a:p>
        </p:txBody>
      </p:sp>
      <p:sp>
        <p:nvSpPr>
          <p:cNvPr id="66574" name="TextBox 26"/>
          <p:cNvSpPr txBox="1">
            <a:spLocks noChangeArrowheads="1"/>
          </p:cNvSpPr>
          <p:nvPr/>
        </p:nvSpPr>
        <p:spPr bwMode="auto">
          <a:xfrm>
            <a:off x="4800600" y="4233863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GLOBAL-COMMIT</a:t>
            </a:r>
          </a:p>
        </p:txBody>
      </p:sp>
    </p:spTree>
    <p:extLst>
      <p:ext uri="{BB962C8B-B14F-4D97-AF65-F5344CB8AC3E}">
        <p14:creationId xmlns:p14="http://schemas.microsoft.com/office/powerpoint/2010/main" val="304717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Dealing with </a:t>
            </a:r>
            <a:r>
              <a:rPr lang="en-US">
                <a:latin typeface="Helvetica" charset="0"/>
                <a:ea typeface="MS PGothic" charset="0"/>
              </a:rPr>
              <a:t>Worker</a:t>
            </a:r>
            <a:r>
              <a:rPr lang="sv-SE">
                <a:latin typeface="Helvetica" charset="0"/>
                <a:ea typeface="MS PGothic" charset="0"/>
              </a:rPr>
              <a:t> Failures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How to deal with worker failures?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Failure only affects states in which the node is waiting for messages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Coordinator only waits for votes in “WAIT” state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In WAIT, if doesn’t receive </a:t>
            </a:r>
          </a:p>
          <a:p>
            <a:pPr lvl="1">
              <a:buFontTx/>
              <a:buNone/>
            </a:pPr>
            <a:r>
              <a:rPr lang="en-US">
                <a:latin typeface="Helvetica" charset="0"/>
                <a:ea typeface="MS PGothic" charset="0"/>
              </a:rPr>
              <a:t>	N votes, it times out and sends</a:t>
            </a:r>
          </a:p>
          <a:p>
            <a:pPr lvl="1">
              <a:buFontTx/>
              <a:buNone/>
            </a:pPr>
            <a:r>
              <a:rPr lang="en-US">
                <a:latin typeface="Helvetica" charset="0"/>
                <a:ea typeface="MS PGothic" charset="0"/>
              </a:rPr>
              <a:t>	GLOBAL-ABORT</a:t>
            </a:r>
          </a:p>
          <a:p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86400" y="29718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86400" y="4191000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WAIT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54102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77000" y="54102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5905501" y="3848100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 rot="5400000">
            <a:off x="5410200" y="45720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 rot="16200000" flipH="1">
            <a:off x="6400800" y="45720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4" name="TextBox 29"/>
          <p:cNvSpPr txBox="1">
            <a:spLocks noChangeArrowheads="1"/>
          </p:cNvSpPr>
          <p:nvPr/>
        </p:nvSpPr>
        <p:spPr bwMode="auto">
          <a:xfrm>
            <a:off x="6324600" y="35306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START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VOTE-REQ</a:t>
            </a:r>
            <a:endParaRPr lang="en-US" sz="1800">
              <a:latin typeface="Calibri" charset="0"/>
            </a:endParaRPr>
          </a:p>
        </p:txBody>
      </p:sp>
      <p:sp>
        <p:nvSpPr>
          <p:cNvPr id="67595" name="TextBox 30"/>
          <p:cNvSpPr txBox="1">
            <a:spLocks noChangeArrowheads="1"/>
          </p:cNvSpPr>
          <p:nvPr/>
        </p:nvSpPr>
        <p:spPr bwMode="auto">
          <a:xfrm>
            <a:off x="3657600" y="46878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VOTE-ABORT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GLOBAL-ABORT</a:t>
            </a:r>
            <a:endParaRPr lang="en-US" sz="1800">
              <a:latin typeface="Calibri" charset="0"/>
            </a:endParaRPr>
          </a:p>
        </p:txBody>
      </p:sp>
      <p:sp>
        <p:nvSpPr>
          <p:cNvPr id="67596" name="TextBox 31"/>
          <p:cNvSpPr txBox="1">
            <a:spLocks noChangeArrowheads="1"/>
          </p:cNvSpPr>
          <p:nvPr/>
        </p:nvSpPr>
        <p:spPr bwMode="auto">
          <a:xfrm>
            <a:off x="6629400" y="4687888"/>
            <a:ext cx="251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VOTE-COMMIT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GLOBAL-COMMIT</a:t>
            </a:r>
            <a:endParaRPr lang="en-US" sz="1800">
              <a:latin typeface="Calibri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562600" y="2590800"/>
            <a:ext cx="762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7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Example of </a:t>
            </a:r>
            <a:r>
              <a:rPr lang="en-US">
                <a:latin typeface="Helvetica" charset="0"/>
                <a:ea typeface="MS PGothic" charset="0"/>
              </a:rPr>
              <a:t>Worker</a:t>
            </a:r>
            <a:r>
              <a:rPr lang="sv-SE">
                <a:latin typeface="Helvetica" charset="0"/>
                <a:ea typeface="MS PGothic" charset="0"/>
              </a:rPr>
              <a:t> Failure</a:t>
            </a:r>
            <a:endParaRPr lang="en-US">
              <a:latin typeface="Helvetica" charset="0"/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000" y="2714625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3000" y="377983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43000" y="484663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43000" y="5903913"/>
            <a:ext cx="3657600" cy="95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4" name="TextBox 11"/>
          <p:cNvSpPr txBox="1">
            <a:spLocks noChangeArrowheads="1"/>
          </p:cNvSpPr>
          <p:nvPr/>
        </p:nvSpPr>
        <p:spPr bwMode="auto">
          <a:xfrm>
            <a:off x="152400" y="22860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coordinator</a:t>
            </a:r>
          </a:p>
        </p:txBody>
      </p:sp>
      <p:sp>
        <p:nvSpPr>
          <p:cNvPr id="68615" name="TextBox 12"/>
          <p:cNvSpPr txBox="1">
            <a:spLocks noChangeArrowheads="1"/>
          </p:cNvSpPr>
          <p:nvPr/>
        </p:nvSpPr>
        <p:spPr bwMode="auto">
          <a:xfrm>
            <a:off x="152400" y="3352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sp>
        <p:nvSpPr>
          <p:cNvPr id="68616" name="TextBox 15"/>
          <p:cNvSpPr txBox="1">
            <a:spLocks noChangeArrowheads="1"/>
          </p:cNvSpPr>
          <p:nvPr/>
        </p:nvSpPr>
        <p:spPr bwMode="auto">
          <a:xfrm>
            <a:off x="4876800" y="5599113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</a:t>
            </a:r>
            <a:endParaRPr lang="en-US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1676400" y="2943225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1181100" y="3362325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95300" y="3971925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771900" y="3057525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390900" y="3590925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2" name="TextBox 35"/>
          <p:cNvSpPr txBox="1">
            <a:spLocks noChangeArrowheads="1"/>
          </p:cNvSpPr>
          <p:nvPr/>
        </p:nvSpPr>
        <p:spPr bwMode="auto">
          <a:xfrm>
            <a:off x="2362200" y="3119438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971800" y="4010025"/>
            <a:ext cx="1676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VOTE-COMMIT</a:t>
            </a:r>
            <a:endParaRPr lang="en-US">
              <a:latin typeface="Calibri" charset="0"/>
            </a:endParaRP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248400" y="2714625"/>
            <a:ext cx="2590800" cy="2133600"/>
            <a:chOff x="5715000" y="2678668"/>
            <a:chExt cx="2590800" cy="2133603"/>
          </a:xfrm>
        </p:grpSpPr>
        <p:cxnSp>
          <p:nvCxnSpPr>
            <p:cNvPr id="33" name="Straight Arrow Connector 32"/>
            <p:cNvCxnSpPr/>
            <p:nvPr/>
          </p:nvCxnSpPr>
          <p:spPr>
            <a:xfrm rot="16200000" flipH="1">
              <a:off x="5562599" y="2907269"/>
              <a:ext cx="1066802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5067299" y="3326370"/>
              <a:ext cx="2133603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43" name="TextBox 37"/>
            <p:cNvSpPr txBox="1">
              <a:spLocks noChangeArrowheads="1"/>
            </p:cNvSpPr>
            <p:nvPr/>
          </p:nvSpPr>
          <p:spPr bwMode="auto">
            <a:xfrm>
              <a:off x="6477000" y="2754868"/>
              <a:ext cx="1828800" cy="83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>
                  <a:latin typeface="Calibri" charset="0"/>
                </a:rPr>
                <a:t>GLOBAL-ABORT</a:t>
              </a:r>
              <a:endParaRPr lang="en-US">
                <a:latin typeface="Calibri" charset="0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343400" y="5229225"/>
            <a:ext cx="304800" cy="685800"/>
            <a:chOff x="4343400" y="5193268"/>
            <a:chExt cx="304800" cy="685800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4267200" y="5650468"/>
              <a:ext cx="381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38" name="Group 30"/>
            <p:cNvGrpSpPr>
              <a:grpSpLocks/>
            </p:cNvGrpSpPr>
            <p:nvPr/>
          </p:nvGrpSpPr>
          <p:grpSpPr bwMode="auto">
            <a:xfrm>
              <a:off x="4343400" y="5193268"/>
              <a:ext cx="304800" cy="304800"/>
              <a:chOff x="4953000" y="1524000"/>
              <a:chExt cx="304800" cy="3048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4953000" y="1524000"/>
                <a:ext cx="304800" cy="3048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4953000" y="1524000"/>
                <a:ext cx="304800" cy="3048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626" name="Group 50"/>
          <p:cNvGrpSpPr>
            <a:grpSpLocks/>
          </p:cNvGrpSpPr>
          <p:nvPr/>
        </p:nvGrpSpPr>
        <p:grpSpPr bwMode="auto">
          <a:xfrm>
            <a:off x="3200400" y="990600"/>
            <a:ext cx="1752600" cy="1592263"/>
            <a:chOff x="3276600" y="2895600"/>
            <a:chExt cx="3505200" cy="2971800"/>
          </a:xfrm>
        </p:grpSpPr>
        <p:sp>
          <p:nvSpPr>
            <p:cNvPr id="52" name="Rounded Rectangle 51"/>
            <p:cNvSpPr/>
            <p:nvPr/>
          </p:nvSpPr>
          <p:spPr>
            <a:xfrm>
              <a:off x="4270376" y="2895600"/>
              <a:ext cx="151765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270376" y="4116319"/>
              <a:ext cx="1517650" cy="530362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WAIT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276600" y="5334076"/>
              <a:ext cx="152400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257800" y="5334076"/>
              <a:ext cx="152400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56" name="Straight Arrow Connector 55"/>
            <p:cNvCxnSpPr>
              <a:stCxn id="52" idx="2"/>
              <a:endCxn id="53" idx="0"/>
            </p:cNvCxnSpPr>
            <p:nvPr/>
          </p:nvCxnSpPr>
          <p:spPr>
            <a:xfrm rot="5400000">
              <a:off x="4685502" y="3772621"/>
              <a:ext cx="687395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2"/>
              <a:endCxn id="54" idx="0"/>
            </p:cNvCxnSpPr>
            <p:nvPr/>
          </p:nvCxnSpPr>
          <p:spPr>
            <a:xfrm rot="5400000">
              <a:off x="4188616" y="4493491"/>
              <a:ext cx="687395" cy="99377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2"/>
              <a:endCxn id="55" idx="0"/>
            </p:cNvCxnSpPr>
            <p:nvPr/>
          </p:nvCxnSpPr>
          <p:spPr>
            <a:xfrm rot="16200000" flipH="1">
              <a:off x="5182390" y="4493491"/>
              <a:ext cx="687395" cy="99377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257800" y="2205038"/>
            <a:ext cx="182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sp>
        <p:nvSpPr>
          <p:cNvPr id="68628" name="TextBox 12"/>
          <p:cNvSpPr txBox="1">
            <a:spLocks noChangeArrowheads="1"/>
          </p:cNvSpPr>
          <p:nvPr/>
        </p:nvSpPr>
        <p:spPr bwMode="auto">
          <a:xfrm>
            <a:off x="152400" y="44148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68629" name="TextBox 12"/>
          <p:cNvSpPr txBox="1">
            <a:spLocks noChangeArrowheads="1"/>
          </p:cNvSpPr>
          <p:nvPr/>
        </p:nvSpPr>
        <p:spPr bwMode="auto">
          <a:xfrm>
            <a:off x="152400" y="54816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3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Dealing with Coordinator Failure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How to deal with coordinator failures?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worker waits for VOTE-REQ in INIT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Worker can time out and abort (coordinator handles it)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worker waits for GLOBAL-* message in READY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If coordinator fails, workers must</a:t>
            </a:r>
          </a:p>
          <a:p>
            <a:pPr lvl="2">
              <a:buFontTx/>
              <a:buNone/>
              <a:defRPr/>
            </a:pPr>
            <a:r>
              <a:rPr lang="en-US" b="1" dirty="0" smtClean="0">
                <a:latin typeface="Helvetica" charset="0"/>
                <a:ea typeface="ＭＳ Ｐゴシック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BLOCK</a:t>
            </a:r>
            <a:r>
              <a:rPr lang="en-US" dirty="0" smtClean="0">
                <a:latin typeface="Helvetica" charset="0"/>
                <a:ea typeface="ＭＳ Ｐゴシック" charset="0"/>
              </a:rPr>
              <a:t> waiting for coordinator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	to recover and send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	GLOBAL_* message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43600" y="3048000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43600" y="4267200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READY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53000" y="5486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34200" y="5486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rot="5400000">
            <a:off x="6362701" y="3924300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5000" y="4648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6705600" y="4648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>
            <a:stCxn id="16" idx="2"/>
            <a:endCxn id="18" idx="1"/>
          </p:cNvCxnSpPr>
          <p:nvPr/>
        </p:nvCxnSpPr>
        <p:spPr>
          <a:xfrm rot="5400000">
            <a:off x="4743450" y="3790950"/>
            <a:ext cx="2171700" cy="1752600"/>
          </a:xfrm>
          <a:prstGeom prst="curvedConnector4">
            <a:avLst>
              <a:gd name="adj1" fmla="val 24386"/>
              <a:gd name="adj2" fmla="val 11304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43" name="TextBox 23"/>
          <p:cNvSpPr txBox="1">
            <a:spLocks noChangeArrowheads="1"/>
          </p:cNvSpPr>
          <p:nvPr/>
        </p:nvSpPr>
        <p:spPr bwMode="auto">
          <a:xfrm>
            <a:off x="4495800" y="35052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VOTE-ABORT</a:t>
            </a:r>
            <a:endParaRPr lang="en-US" sz="1800">
              <a:latin typeface="Calibri" charset="0"/>
            </a:endParaRPr>
          </a:p>
        </p:txBody>
      </p:sp>
      <p:sp>
        <p:nvSpPr>
          <p:cNvPr id="69644" name="TextBox 24"/>
          <p:cNvSpPr txBox="1">
            <a:spLocks noChangeArrowheads="1"/>
          </p:cNvSpPr>
          <p:nvPr/>
        </p:nvSpPr>
        <p:spPr bwMode="auto">
          <a:xfrm>
            <a:off x="6705600" y="36068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VOTE-COMMIT</a:t>
            </a:r>
            <a:endParaRPr lang="en-US" sz="1800">
              <a:latin typeface="Calibri" charset="0"/>
            </a:endParaRPr>
          </a:p>
        </p:txBody>
      </p:sp>
      <p:sp>
        <p:nvSpPr>
          <p:cNvPr id="69645" name="TextBox 25"/>
          <p:cNvSpPr txBox="1">
            <a:spLocks noChangeArrowheads="1"/>
          </p:cNvSpPr>
          <p:nvPr/>
        </p:nvSpPr>
        <p:spPr bwMode="auto">
          <a:xfrm>
            <a:off x="4495800" y="499586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GLOBAL-ABORT</a:t>
            </a:r>
          </a:p>
        </p:txBody>
      </p:sp>
      <p:sp>
        <p:nvSpPr>
          <p:cNvPr id="69646" name="TextBox 26"/>
          <p:cNvSpPr txBox="1">
            <a:spLocks noChangeArrowheads="1"/>
          </p:cNvSpPr>
          <p:nvPr/>
        </p:nvSpPr>
        <p:spPr bwMode="auto">
          <a:xfrm>
            <a:off x="6781800" y="4995863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GLOBAL-COMMIT</a:t>
            </a:r>
          </a:p>
        </p:txBody>
      </p:sp>
    </p:spTree>
    <p:extLst>
      <p:ext uri="{BB962C8B-B14F-4D97-AF65-F5344CB8AC3E}">
        <p14:creationId xmlns:p14="http://schemas.microsoft.com/office/powerpoint/2010/main" val="330919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Example of Coordinator Failure #1</a:t>
            </a:r>
            <a:endParaRPr lang="en-US">
              <a:latin typeface="Helvetica" charset="0"/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655888"/>
            <a:ext cx="1370013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37211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47879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8547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2" name="TextBox 11"/>
          <p:cNvSpPr txBox="1">
            <a:spLocks noChangeArrowheads="1"/>
          </p:cNvSpPr>
          <p:nvPr/>
        </p:nvSpPr>
        <p:spPr bwMode="auto">
          <a:xfrm>
            <a:off x="228600" y="23622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coordinator</a:t>
            </a:r>
            <a:endParaRPr lang="en-US">
              <a:latin typeface="Calibri" charset="0"/>
            </a:endParaRPr>
          </a:p>
        </p:txBody>
      </p:sp>
      <p:sp>
        <p:nvSpPr>
          <p:cNvPr id="70663" name="TextBox 12"/>
          <p:cNvSpPr txBox="1">
            <a:spLocks noChangeArrowheads="1"/>
          </p:cNvSpPr>
          <p:nvPr/>
        </p:nvSpPr>
        <p:spPr bwMode="auto">
          <a:xfrm>
            <a:off x="533400" y="3505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2578894" y="2743994"/>
            <a:ext cx="404812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2409825" y="2836863"/>
            <a:ext cx="596900" cy="234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220119" y="2950369"/>
            <a:ext cx="749300" cy="160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872956" y="3042444"/>
            <a:ext cx="105568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5404644" y="3423444"/>
            <a:ext cx="2144712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9" name="TextBox 35"/>
          <p:cNvSpPr txBox="1">
            <a:spLocks noChangeArrowheads="1"/>
          </p:cNvSpPr>
          <p:nvPr/>
        </p:nvSpPr>
        <p:spPr bwMode="auto">
          <a:xfrm>
            <a:off x="3124200" y="2960688"/>
            <a:ext cx="121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29400" y="39624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VOTE-ABORT</a:t>
            </a:r>
            <a:endParaRPr lang="en-US">
              <a:latin typeface="Calibri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4953000" y="3810000"/>
            <a:ext cx="32004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24400" y="54102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grpSp>
        <p:nvGrpSpPr>
          <p:cNvPr id="70673" name="Group 30"/>
          <p:cNvGrpSpPr>
            <a:grpSpLocks/>
          </p:cNvGrpSpPr>
          <p:nvPr/>
        </p:nvGrpSpPr>
        <p:grpSpPr bwMode="auto">
          <a:xfrm>
            <a:off x="2895600" y="3252788"/>
            <a:ext cx="304800" cy="304800"/>
            <a:chOff x="4953000" y="1524000"/>
            <a:chExt cx="304800" cy="304800"/>
          </a:xfrm>
        </p:grpSpPr>
        <p:cxnSp>
          <p:nvCxnSpPr>
            <p:cNvPr id="44" name="Straight Connector 43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74" name="Group 65"/>
          <p:cNvGrpSpPr>
            <a:grpSpLocks/>
          </p:cNvGrpSpPr>
          <p:nvPr/>
        </p:nvGrpSpPr>
        <p:grpSpPr bwMode="auto">
          <a:xfrm>
            <a:off x="4114800" y="838200"/>
            <a:ext cx="2057400" cy="1905000"/>
            <a:chOff x="1295400" y="2514600"/>
            <a:chExt cx="3505200" cy="2971800"/>
          </a:xfrm>
        </p:grpSpPr>
        <p:sp>
          <p:nvSpPr>
            <p:cNvPr id="67" name="Rounded Rectangle 66"/>
            <p:cNvSpPr/>
            <p:nvPr/>
          </p:nvSpPr>
          <p:spPr>
            <a:xfrm>
              <a:off x="2285294" y="2514600"/>
              <a:ext cx="1525411" cy="532448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285294" y="3735515"/>
              <a:ext cx="1525411" cy="52997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READY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295400" y="4953953"/>
              <a:ext cx="1522707" cy="53244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77894" y="4953953"/>
              <a:ext cx="1522706" cy="53244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71" name="Straight Arrow Connector 70"/>
            <p:cNvCxnSpPr>
              <a:stCxn id="67" idx="2"/>
              <a:endCxn id="68" idx="0"/>
            </p:cNvCxnSpPr>
            <p:nvPr/>
          </p:nvCxnSpPr>
          <p:spPr>
            <a:xfrm rot="5400000">
              <a:off x="2705004" y="3392520"/>
              <a:ext cx="685991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2"/>
              <a:endCxn id="69" idx="0"/>
            </p:cNvCxnSpPr>
            <p:nvPr/>
          </p:nvCxnSpPr>
          <p:spPr>
            <a:xfrm rot="5400000">
              <a:off x="2208819" y="4114773"/>
              <a:ext cx="688467" cy="9898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70" idx="0"/>
            </p:cNvCxnSpPr>
            <p:nvPr/>
          </p:nvCxnSpPr>
          <p:spPr>
            <a:xfrm rot="16200000" flipH="1">
              <a:off x="3198714" y="4114773"/>
              <a:ext cx="688467" cy="9898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23"/>
            <p:cNvCxnSpPr>
              <a:stCxn id="67" idx="2"/>
              <a:endCxn id="69" idx="1"/>
            </p:cNvCxnSpPr>
            <p:nvPr/>
          </p:nvCxnSpPr>
          <p:spPr>
            <a:xfrm rot="5400000">
              <a:off x="1084516" y="3257933"/>
              <a:ext cx="2174367" cy="1752600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724400" y="44196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24400" y="33528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sp>
        <p:nvSpPr>
          <p:cNvPr id="70677" name="TextBox 12"/>
          <p:cNvSpPr txBox="1">
            <a:spLocks noChangeArrowheads="1"/>
          </p:cNvSpPr>
          <p:nvPr/>
        </p:nvSpPr>
        <p:spPr bwMode="auto">
          <a:xfrm>
            <a:off x="533400" y="44958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70678" name="TextBox 12"/>
          <p:cNvSpPr txBox="1">
            <a:spLocks noChangeArrowheads="1"/>
          </p:cNvSpPr>
          <p:nvPr/>
        </p:nvSpPr>
        <p:spPr bwMode="auto">
          <a:xfrm>
            <a:off x="533400" y="55578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5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84" grpId="0"/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not have a huge buffer at the receiver (memory is cheap!)?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Sending window (</a:t>
            </a:r>
            <a:r>
              <a:rPr lang="en-US" dirty="0" err="1" smtClean="0"/>
              <a:t>SndWnd</a:t>
            </a:r>
            <a:r>
              <a:rPr lang="en-US" dirty="0" smtClean="0"/>
              <a:t>) also depends on network congestion</a:t>
            </a:r>
          </a:p>
          <a:p>
            <a:pPr lvl="1">
              <a:defRPr/>
            </a:pPr>
            <a:r>
              <a:rPr lang="en-US" b="1" dirty="0" smtClean="0"/>
              <a:t>Congestion control</a:t>
            </a:r>
            <a:r>
              <a:rPr lang="en-US" dirty="0" smtClean="0"/>
              <a:t>: ensure that  a fast sender doesn’t overwhelm a router in the network </a:t>
            </a:r>
          </a:p>
          <a:p>
            <a:pPr lvl="1">
              <a:defRPr/>
            </a:pPr>
            <a:r>
              <a:rPr lang="en-US" dirty="0" smtClean="0"/>
              <a:t>discussed in detail in CS168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In practice there is other sets of buffers in the protocol stack, at the </a:t>
            </a:r>
            <a:r>
              <a:rPr lang="en-US" b="1" dirty="0" smtClean="0"/>
              <a:t>link layer</a:t>
            </a:r>
            <a:r>
              <a:rPr lang="en-US" dirty="0" smtClean="0"/>
              <a:t> (i.e., Network Interface Card)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9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Example of Coordinator Failure #2</a:t>
            </a:r>
            <a:endParaRPr lang="en-US">
              <a:latin typeface="Helvetica" charset="0"/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400" y="2960688"/>
            <a:ext cx="3654425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5400" y="40259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95400" y="50927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5400" y="61595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H="1">
            <a:off x="1524000" y="3173413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H="1">
            <a:off x="1028700" y="3592513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H="1">
            <a:off x="342900" y="4202113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3467100" y="3287713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 flipH="1" flipV="1">
            <a:off x="3086100" y="3821113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1" name="TextBox 107"/>
          <p:cNvSpPr txBox="1">
            <a:spLocks noChangeArrowheads="1"/>
          </p:cNvSpPr>
          <p:nvPr/>
        </p:nvSpPr>
        <p:spPr bwMode="auto">
          <a:xfrm>
            <a:off x="2133600" y="3249613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2743200" y="4240213"/>
            <a:ext cx="1600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VOTE-COMMIT</a:t>
            </a:r>
            <a:endParaRPr lang="en-US">
              <a:latin typeface="Calibri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rot="5400000" flipH="1" flipV="1">
            <a:off x="2718593" y="4368007"/>
            <a:ext cx="3173413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572000" y="2819400"/>
            <a:ext cx="304800" cy="304800"/>
            <a:chOff x="4953000" y="1524000"/>
            <a:chExt cx="304800" cy="304800"/>
          </a:xfrm>
        </p:grpSpPr>
        <p:cxnSp>
          <p:nvCxnSpPr>
            <p:cNvPr id="113" name="Straight Connector 112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3730625" y="762000"/>
            <a:ext cx="1984375" cy="1752600"/>
            <a:chOff x="1295400" y="2514600"/>
            <a:chExt cx="3505200" cy="2971800"/>
          </a:xfrm>
        </p:grpSpPr>
        <p:sp>
          <p:nvSpPr>
            <p:cNvPr id="117" name="Rounded Rectangle 116"/>
            <p:cNvSpPr/>
            <p:nvPr/>
          </p:nvSpPr>
          <p:spPr>
            <a:xfrm>
              <a:off x="2285269" y="2514600"/>
              <a:ext cx="1525463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285269" y="3734008"/>
              <a:ext cx="1525463" cy="532986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READY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1295400" y="4953414"/>
              <a:ext cx="1522660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277942" y="4953414"/>
              <a:ext cx="1522658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121" name="Straight Arrow Connector 120"/>
            <p:cNvCxnSpPr>
              <a:stCxn id="117" idx="2"/>
              <a:endCxn id="118" idx="0"/>
            </p:cNvCxnSpPr>
            <p:nvPr/>
          </p:nvCxnSpPr>
          <p:spPr>
            <a:xfrm rot="5400000">
              <a:off x="2706135" y="3392144"/>
              <a:ext cx="68372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8" idx="2"/>
              <a:endCxn id="119" idx="0"/>
            </p:cNvCxnSpPr>
            <p:nvPr/>
          </p:nvCxnSpPr>
          <p:spPr>
            <a:xfrm rot="5400000">
              <a:off x="2209856" y="4115269"/>
              <a:ext cx="686420" cy="98986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8" idx="2"/>
              <a:endCxn id="120" idx="0"/>
            </p:cNvCxnSpPr>
            <p:nvPr/>
          </p:nvCxnSpPr>
          <p:spPr>
            <a:xfrm rot="16200000" flipH="1">
              <a:off x="3199725" y="4115269"/>
              <a:ext cx="686420" cy="98986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23"/>
            <p:cNvCxnSpPr>
              <a:stCxn id="117" idx="2"/>
              <a:endCxn id="119" idx="1"/>
            </p:cNvCxnSpPr>
            <p:nvPr/>
          </p:nvCxnSpPr>
          <p:spPr>
            <a:xfrm rot="5400000">
              <a:off x="1085539" y="3257447"/>
              <a:ext cx="2172322" cy="1752601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3962400" y="5334000"/>
            <a:ext cx="327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>
                <a:latin typeface="Calibri" charset="0"/>
              </a:rPr>
              <a:t>block waiting for coordinator</a:t>
            </a:r>
            <a:endParaRPr lang="en-US">
              <a:latin typeface="Calibri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957888" y="2971800"/>
            <a:ext cx="234791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5257800" y="25146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>
                <a:latin typeface="Calibri" charset="0"/>
              </a:rPr>
              <a:t>restarted</a:t>
            </a:r>
            <a:endParaRPr lang="en-US">
              <a:latin typeface="Calibri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rot="16200000" flipH="1">
            <a:off x="6324600" y="3200400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5676900" y="3619500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6934200" y="42672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GLOBAL-ABORT</a:t>
            </a:r>
            <a:endParaRPr lang="en-US">
              <a:latin typeface="Calibri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H="1">
            <a:off x="4953000" y="4191000"/>
            <a:ext cx="3276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3" name="TextBox 11"/>
          <p:cNvSpPr txBox="1">
            <a:spLocks noChangeArrowheads="1"/>
          </p:cNvSpPr>
          <p:nvPr/>
        </p:nvSpPr>
        <p:spPr bwMode="auto">
          <a:xfrm>
            <a:off x="-76200" y="25146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coordinator</a:t>
            </a:r>
            <a:endParaRPr lang="en-US">
              <a:latin typeface="Calibri" charset="0"/>
            </a:endParaRPr>
          </a:p>
        </p:txBody>
      </p:sp>
      <p:sp>
        <p:nvSpPr>
          <p:cNvPr id="71704" name="TextBox 12"/>
          <p:cNvSpPr txBox="1">
            <a:spLocks noChangeArrowheads="1"/>
          </p:cNvSpPr>
          <p:nvPr/>
        </p:nvSpPr>
        <p:spPr bwMode="auto">
          <a:xfrm>
            <a:off x="228600" y="36576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sp>
        <p:nvSpPr>
          <p:cNvPr id="71705" name="TextBox 12"/>
          <p:cNvSpPr txBox="1">
            <a:spLocks noChangeArrowheads="1"/>
          </p:cNvSpPr>
          <p:nvPr/>
        </p:nvSpPr>
        <p:spPr bwMode="auto">
          <a:xfrm>
            <a:off x="228600" y="4648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71706" name="TextBox 12"/>
          <p:cNvSpPr txBox="1">
            <a:spLocks noChangeArrowheads="1"/>
          </p:cNvSpPr>
          <p:nvPr/>
        </p:nvSpPr>
        <p:spPr bwMode="auto">
          <a:xfrm>
            <a:off x="228600" y="57102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9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5" grpId="0"/>
      <p:bldP spid="132" grpId="0"/>
      <p:bldP spid="1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sv-SE" dirty="0" err="1" smtClean="0">
                <a:latin typeface="Helvetica" charset="0"/>
                <a:ea typeface="MS PGothic" charset="0"/>
              </a:rPr>
              <a:t>Durability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cs typeface="ＭＳ Ｐゴシック" charset="-128"/>
              </a:rPr>
              <a:t>All nodes use stable storage* to store which state they are in</a:t>
            </a: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cs typeface="ＭＳ Ｐゴシック" charset="-128"/>
              </a:rPr>
              <a:t>Upon recovery, it can restore state and resume: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Coordinator aborts in INIT, WAIT, or ABORT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Coordinator commits in COMMIT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Worker aborts in INIT, ABORT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Worker commits in COMMIT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Worker asks Coordinator in READY</a:t>
            </a:r>
          </a:p>
          <a:p>
            <a:pPr lvl="1">
              <a:defRPr/>
            </a:pPr>
            <a:endParaRPr lang="en-US" dirty="0">
              <a:latin typeface="Helvetica" charset="0"/>
            </a:endParaRPr>
          </a:p>
          <a:p>
            <a:pPr marL="57150" indent="0">
              <a:buFontTx/>
              <a:buNone/>
              <a:defRPr/>
            </a:pPr>
            <a:r>
              <a:rPr lang="en-US" dirty="0" smtClean="0">
                <a:latin typeface="Helvetica" charset="0"/>
                <a:cs typeface="ＭＳ Ｐゴシック" charset="-128"/>
              </a:rPr>
              <a:t>* - stable storage is non-volatile storage (e.g. backed by disk) that guarantees atomic writes. </a:t>
            </a:r>
          </a:p>
          <a:p>
            <a:pPr lvl="1">
              <a:defRPr/>
            </a:pPr>
            <a:endParaRPr lang="en-US" dirty="0" smtClean="0">
              <a:latin typeface="Helvetica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-128"/>
            </a:endParaRP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6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sv-SE" dirty="0" smtClean="0">
                <a:ea typeface="ＭＳ Ｐゴシック" charset="-128"/>
                <a:cs typeface="ＭＳ Ｐゴシック" charset="-128"/>
              </a:rPr>
              <a:t>Blocking for Coordinator to Recover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562600" cy="53340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A worker waiting for global decision can ask fellow workers about their state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another worker is in ABORT or COMMIT state then coordinator must have sent GLOBAL-*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Thus, worker can safely abort or commit, respectively</a:t>
            </a: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another worker is still in INIT state</a:t>
            </a:r>
          </a:p>
          <a:p>
            <a:pPr lvl="1">
              <a:buFontTx/>
              <a:buNone/>
            </a:pPr>
            <a:r>
              <a:rPr lang="en-US" dirty="0">
                <a:latin typeface="Helvetica" charset="0"/>
                <a:ea typeface="MS PGothic" charset="0"/>
              </a:rPr>
              <a:t>	then both workers can decide to abort </a:t>
            </a: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all workers are in ready, need to 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BLOCK </a:t>
            </a:r>
            <a:r>
              <a:rPr lang="en-US" dirty="0">
                <a:latin typeface="Helvetica" charset="0"/>
                <a:ea typeface="MS PGothic" charset="0"/>
              </a:rPr>
              <a:t>(don’t know if coordinator wanted to abort or commit)</a:t>
            </a:r>
          </a:p>
        </p:txBody>
      </p:sp>
      <p:grpSp>
        <p:nvGrpSpPr>
          <p:cNvPr id="73731" name="Group 15"/>
          <p:cNvGrpSpPr>
            <a:grpSpLocks/>
          </p:cNvGrpSpPr>
          <p:nvPr/>
        </p:nvGrpSpPr>
        <p:grpSpPr bwMode="auto">
          <a:xfrm>
            <a:off x="5105400" y="2133600"/>
            <a:ext cx="4191000" cy="2514600"/>
            <a:chOff x="5008418" y="3810000"/>
            <a:chExt cx="4953001" cy="2971800"/>
          </a:xfrm>
        </p:grpSpPr>
        <p:sp>
          <p:nvSpPr>
            <p:cNvPr id="4" name="Rounded Rectangle 3"/>
            <p:cNvSpPr/>
            <p:nvPr/>
          </p:nvSpPr>
          <p:spPr>
            <a:xfrm>
              <a:off x="6552479" y="3810000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INIT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52479" y="5029489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READY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561879" y="6248977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ABORT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543079" y="6248977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COMMIT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rot="5400000">
              <a:off x="6972734" y="4686156"/>
              <a:ext cx="684789" cy="187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 rot="5400000">
              <a:off x="6477433" y="5410345"/>
              <a:ext cx="686666" cy="99060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7" idx="0"/>
            </p:cNvCxnSpPr>
            <p:nvPr/>
          </p:nvCxnSpPr>
          <p:spPr>
            <a:xfrm rot="16200000" flipH="1">
              <a:off x="7468033" y="5410345"/>
              <a:ext cx="686666" cy="99060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3"/>
            <p:cNvCxnSpPr>
              <a:stCxn id="4" idx="2"/>
              <a:endCxn id="6" idx="1"/>
            </p:cNvCxnSpPr>
            <p:nvPr/>
          </p:nvCxnSpPr>
          <p:spPr>
            <a:xfrm rot="5400000">
              <a:off x="5352689" y="4552013"/>
              <a:ext cx="2172566" cy="1754187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40" name="TextBox 11"/>
            <p:cNvSpPr txBox="1">
              <a:spLocks noChangeArrowheads="1"/>
            </p:cNvSpPr>
            <p:nvPr/>
          </p:nvSpPr>
          <p:spPr bwMode="auto">
            <a:xfrm>
              <a:off x="5105400" y="4267201"/>
              <a:ext cx="2285999" cy="69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VOTE-REQ</a:t>
              </a:r>
            </a:p>
            <a:p>
              <a:pPr eaLnBrk="1" hangingPunct="1"/>
              <a:r>
                <a:rPr lang="sv-SE" sz="1600">
                  <a:latin typeface="Calibri" charset="0"/>
                </a:rPr>
                <a:t>Send: VOTE-ABORT</a:t>
              </a:r>
              <a:endParaRPr lang="en-US" sz="1600">
                <a:latin typeface="Calibri" charset="0"/>
              </a:endParaRPr>
            </a:p>
          </p:txBody>
        </p:sp>
        <p:sp>
          <p:nvSpPr>
            <p:cNvPr id="73741" name="TextBox 12"/>
            <p:cNvSpPr txBox="1">
              <a:spLocks noChangeArrowheads="1"/>
            </p:cNvSpPr>
            <p:nvPr/>
          </p:nvSpPr>
          <p:spPr bwMode="auto">
            <a:xfrm>
              <a:off x="7315201" y="4368225"/>
              <a:ext cx="2556163" cy="69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VOTE-REQ</a:t>
              </a:r>
            </a:p>
            <a:p>
              <a:pPr eaLnBrk="1" hangingPunct="1"/>
              <a:r>
                <a:rPr lang="sv-SE" sz="1600">
                  <a:latin typeface="Calibri" charset="0"/>
                </a:rPr>
                <a:t>Send: VOTE-COMMIT</a:t>
              </a:r>
              <a:endParaRPr lang="en-US" sz="1600">
                <a:latin typeface="Calibri" charset="0"/>
              </a:endParaRPr>
            </a:p>
          </p:txBody>
        </p:sp>
        <p:sp>
          <p:nvSpPr>
            <p:cNvPr id="73742" name="TextBox 13"/>
            <p:cNvSpPr txBox="1">
              <a:spLocks noChangeArrowheads="1"/>
            </p:cNvSpPr>
            <p:nvPr/>
          </p:nvSpPr>
          <p:spPr bwMode="auto">
            <a:xfrm>
              <a:off x="5008418" y="5757446"/>
              <a:ext cx="253538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GLOBAL-ABORT</a:t>
              </a:r>
            </a:p>
          </p:txBody>
        </p:sp>
        <p:sp>
          <p:nvSpPr>
            <p:cNvPr id="73743" name="TextBox 14"/>
            <p:cNvSpPr txBox="1">
              <a:spLocks noChangeArrowheads="1"/>
            </p:cNvSpPr>
            <p:nvPr/>
          </p:nvSpPr>
          <p:spPr bwMode="auto">
            <a:xfrm>
              <a:off x="7315200" y="5757446"/>
              <a:ext cx="2646219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GLOBAL-COMMIT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05800" cy="5334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Internet Layering – engineering for intelligence and change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725613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47" name="TextBox 2"/>
          <p:cNvSpPr txBox="1">
            <a:spLocks noChangeArrowheads="1"/>
          </p:cNvSpPr>
          <p:nvPr/>
        </p:nvSpPr>
        <p:spPr bwMode="auto">
          <a:xfrm>
            <a:off x="1725613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77813" y="2057400"/>
            <a:ext cx="1295400" cy="7620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Transport Layer </a:t>
            </a:r>
          </a:p>
        </p:txBody>
      </p:sp>
      <p:sp>
        <p:nvSpPr>
          <p:cNvPr id="80901" name="Rectangle 45"/>
          <p:cNvSpPr>
            <a:spLocks noChangeArrowheads="1"/>
          </p:cNvSpPr>
          <p:nvPr/>
        </p:nvSpPr>
        <p:spPr bwMode="auto">
          <a:xfrm>
            <a:off x="2411413" y="2133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77813" y="320040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Network Layer </a:t>
            </a:r>
          </a:p>
        </p:txBody>
      </p:sp>
      <p:sp>
        <p:nvSpPr>
          <p:cNvPr id="80903" name="Rectangle 60"/>
          <p:cNvSpPr>
            <a:spLocks noChangeArrowheads="1"/>
          </p:cNvSpPr>
          <p:nvPr/>
        </p:nvSpPr>
        <p:spPr bwMode="auto">
          <a:xfrm>
            <a:off x="3048000" y="3276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362200" y="3276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77813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80906" name="Rectangle 70"/>
          <p:cNvSpPr>
            <a:spLocks noChangeArrowheads="1"/>
          </p:cNvSpPr>
          <p:nvPr/>
        </p:nvSpPr>
        <p:spPr bwMode="auto">
          <a:xfrm>
            <a:off x="3733800" y="4419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048000" y="4419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80908" name="Rectangle 73"/>
          <p:cNvSpPr>
            <a:spLocks noChangeArrowheads="1"/>
          </p:cNvSpPr>
          <p:nvPr/>
        </p:nvSpPr>
        <p:spPr bwMode="auto">
          <a:xfrm>
            <a:off x="23622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77813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80910" name="Rectangle 96"/>
          <p:cNvSpPr>
            <a:spLocks noChangeArrowheads="1"/>
          </p:cNvSpPr>
          <p:nvPr/>
        </p:nvSpPr>
        <p:spPr bwMode="auto">
          <a:xfrm>
            <a:off x="1725613" y="2133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80911" name="Rectangle 97"/>
          <p:cNvSpPr>
            <a:spLocks noChangeArrowheads="1"/>
          </p:cNvSpPr>
          <p:nvPr/>
        </p:nvSpPr>
        <p:spPr bwMode="auto">
          <a:xfrm>
            <a:off x="1725613" y="3276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80912" name="Rectangle 98"/>
          <p:cNvSpPr>
            <a:spLocks noChangeArrowheads="1"/>
          </p:cNvSpPr>
          <p:nvPr/>
        </p:nvSpPr>
        <p:spPr bwMode="auto">
          <a:xfrm>
            <a:off x="1725613" y="4419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80913" name="Up-Down Arrow 23"/>
          <p:cNvSpPr>
            <a:spLocks noChangeArrowheads="1"/>
          </p:cNvSpPr>
          <p:nvPr/>
        </p:nvSpPr>
        <p:spPr bwMode="auto">
          <a:xfrm>
            <a:off x="811213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80914" name="Up-Down Arrow 24"/>
          <p:cNvSpPr>
            <a:spLocks noChangeArrowheads="1"/>
          </p:cNvSpPr>
          <p:nvPr/>
        </p:nvSpPr>
        <p:spPr bwMode="auto">
          <a:xfrm>
            <a:off x="811213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80915" name="Up-Down Arrow 27"/>
          <p:cNvSpPr>
            <a:spLocks noChangeArrowheads="1"/>
          </p:cNvSpPr>
          <p:nvPr/>
        </p:nvSpPr>
        <p:spPr bwMode="auto">
          <a:xfrm>
            <a:off x="811213" y="2819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80916" name="Rectangle 90"/>
          <p:cNvSpPr>
            <a:spLocks noChangeArrowheads="1"/>
          </p:cNvSpPr>
          <p:nvPr/>
        </p:nvSpPr>
        <p:spPr bwMode="auto">
          <a:xfrm>
            <a:off x="1725613" y="10668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277813" y="914400"/>
            <a:ext cx="1295400" cy="7620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Arial Narrow"/>
                <a:ea typeface="ＭＳ Ｐゴシック" pitchFamily="1" charset="-128"/>
                <a:cs typeface="Arial Narrow"/>
              </a:rPr>
              <a:t>ApplicationLayer</a:t>
            </a:r>
            <a:r>
              <a:rPr lang="en-US" sz="2000" b="0" dirty="0">
                <a:latin typeface="Arial Narrow"/>
                <a:ea typeface="ＭＳ Ｐゴシック" pitchFamily="1" charset="-128"/>
                <a:cs typeface="Arial Narrow"/>
              </a:rPr>
              <a:t> </a:t>
            </a:r>
          </a:p>
        </p:txBody>
      </p:sp>
      <p:sp>
        <p:nvSpPr>
          <p:cNvPr id="80918" name="Up-Down Arrow 27"/>
          <p:cNvSpPr>
            <a:spLocks noChangeArrowheads="1"/>
          </p:cNvSpPr>
          <p:nvPr/>
        </p:nvSpPr>
        <p:spPr bwMode="auto">
          <a:xfrm>
            <a:off x="811213" y="1676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80919" name="Straight Connector 3"/>
          <p:cNvCxnSpPr>
            <a:cxnSpLocks noChangeShapeType="1"/>
          </p:cNvCxnSpPr>
          <p:nvPr/>
        </p:nvCxnSpPr>
        <p:spPr bwMode="auto">
          <a:xfrm>
            <a:off x="1420813" y="19050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0" name="Straight Connector 51"/>
          <p:cNvCxnSpPr>
            <a:cxnSpLocks noChangeShapeType="1"/>
          </p:cNvCxnSpPr>
          <p:nvPr/>
        </p:nvCxnSpPr>
        <p:spPr bwMode="auto">
          <a:xfrm>
            <a:off x="1344613" y="53340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1" name="Straight Connector 53"/>
          <p:cNvCxnSpPr>
            <a:cxnSpLocks noChangeShapeType="1"/>
          </p:cNvCxnSpPr>
          <p:nvPr/>
        </p:nvCxnSpPr>
        <p:spPr bwMode="auto">
          <a:xfrm>
            <a:off x="1344613" y="29718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2" name="Straight Connector 56"/>
          <p:cNvCxnSpPr>
            <a:cxnSpLocks noChangeShapeType="1"/>
          </p:cNvCxnSpPr>
          <p:nvPr/>
        </p:nvCxnSpPr>
        <p:spPr bwMode="auto">
          <a:xfrm>
            <a:off x="1344613" y="41148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23" name="TextBox 4"/>
          <p:cNvSpPr txBox="1">
            <a:spLocks noChangeArrowheads="1"/>
          </p:cNvSpPr>
          <p:nvPr/>
        </p:nvSpPr>
        <p:spPr bwMode="auto">
          <a:xfrm>
            <a:off x="5337175" y="838200"/>
            <a:ext cx="33496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Any distributed protocol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(e.g., HTTP, Skype, p2p,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 KV protocol in your project)</a:t>
            </a:r>
          </a:p>
        </p:txBody>
      </p:sp>
      <p:sp>
        <p:nvSpPr>
          <p:cNvPr id="80924" name="TextBox 57"/>
          <p:cNvSpPr txBox="1">
            <a:spLocks noChangeArrowheads="1"/>
          </p:cNvSpPr>
          <p:nvPr/>
        </p:nvSpPr>
        <p:spPr bwMode="auto">
          <a:xfrm>
            <a:off x="5330825" y="5334000"/>
            <a:ext cx="37369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bits</a:t>
            </a:r>
            <a:r>
              <a:rPr lang="en-US" sz="2000" b="0">
                <a:latin typeface="Helvetica" charset="0"/>
                <a:cs typeface="Helvetica" charset="0"/>
              </a:rPr>
              <a:t> to other node directly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connected to same physical 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80925" name="TextBox 59"/>
          <p:cNvSpPr txBox="1">
            <a:spLocks noChangeArrowheads="1"/>
          </p:cNvSpPr>
          <p:nvPr/>
        </p:nvSpPr>
        <p:spPr bwMode="auto">
          <a:xfrm>
            <a:off x="5349875" y="4114800"/>
            <a:ext cx="3236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frames </a:t>
            </a:r>
            <a:r>
              <a:rPr lang="en-US" sz="2000" b="0">
                <a:latin typeface="Helvetica" charset="0"/>
                <a:cs typeface="Helvetica" charset="0"/>
              </a:rPr>
              <a:t>to other node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directly connected to same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physical  network</a:t>
            </a:r>
          </a:p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80926" name="TextBox 60"/>
          <p:cNvSpPr txBox="1">
            <a:spLocks noChangeArrowheads="1"/>
          </p:cNvSpPr>
          <p:nvPr/>
        </p:nvSpPr>
        <p:spPr bwMode="auto">
          <a:xfrm>
            <a:off x="5383213" y="2971800"/>
            <a:ext cx="36083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packets </a:t>
            </a:r>
            <a:r>
              <a:rPr lang="en-US" sz="2000" b="0">
                <a:latin typeface="Helvetica" charset="0"/>
                <a:cs typeface="Helvetica" charset="0"/>
              </a:rPr>
              <a:t>to another node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possibly </a:t>
            </a:r>
            <a:r>
              <a:rPr lang="en-US" sz="2000" b="0" i="1">
                <a:latin typeface="Helvetica" charset="0"/>
                <a:cs typeface="Helvetica" charset="0"/>
              </a:rPr>
              <a:t>located </a:t>
            </a:r>
            <a:r>
              <a:rPr lang="en-US" sz="2000" b="0">
                <a:latin typeface="Helvetica" charset="0"/>
                <a:cs typeface="Helvetica" charset="0"/>
              </a:rPr>
              <a:t>in a different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network</a:t>
            </a:r>
          </a:p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80927" name="TextBox 62"/>
          <p:cNvSpPr txBox="1">
            <a:spLocks noChangeArrowheads="1"/>
          </p:cNvSpPr>
          <p:nvPr/>
        </p:nvSpPr>
        <p:spPr bwMode="auto">
          <a:xfrm>
            <a:off x="5383213" y="1876425"/>
            <a:ext cx="34178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segments</a:t>
            </a:r>
            <a:r>
              <a:rPr lang="en-US" sz="2000" b="0">
                <a:latin typeface="Helvetica" charset="0"/>
                <a:cs typeface="Helvetica" charset="0"/>
              </a:rPr>
              <a:t> to another</a:t>
            </a:r>
          </a:p>
          <a:p>
            <a:pPr eaLnBrk="1" hangingPunct="1"/>
            <a:r>
              <a:rPr lang="en-US" sz="2000" b="0" i="1">
                <a:latin typeface="Helvetica" charset="0"/>
                <a:cs typeface="Helvetica" charset="0"/>
              </a:rPr>
              <a:t>process </a:t>
            </a:r>
            <a:r>
              <a:rPr lang="en-US" sz="2000" b="0">
                <a:latin typeface="Helvetica" charset="0"/>
                <a:cs typeface="Helvetica" charset="0"/>
              </a:rPr>
              <a:t>running on same or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different node</a:t>
            </a:r>
          </a:p>
        </p:txBody>
      </p:sp>
    </p:spTree>
    <p:extLst>
      <p:ext uri="{BB962C8B-B14F-4D97-AF65-F5344CB8AC3E}">
        <p14:creationId xmlns:p14="http://schemas.microsoft.com/office/powerpoint/2010/main" val="22319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Shared Storage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(and therefore control) is communicated from one point of computation to another by</a:t>
            </a:r>
          </a:p>
          <a:p>
            <a:pPr lvl="1"/>
            <a:r>
              <a:rPr lang="en-US" dirty="0" smtClean="0"/>
              <a:t>The former storing/writing/sending to a location in a shared address space</a:t>
            </a:r>
          </a:p>
          <a:p>
            <a:pPr lvl="1"/>
            <a:r>
              <a:rPr lang="en-US" dirty="0" smtClean="0"/>
              <a:t>And the second later loading/reading/receiving the contents of that location</a:t>
            </a:r>
          </a:p>
          <a:p>
            <a:endParaRPr lang="en-US" dirty="0" smtClean="0"/>
          </a:p>
          <a:p>
            <a:r>
              <a:rPr lang="en-US" dirty="0" smtClean="0"/>
              <a:t>Memory (address) space of a process</a:t>
            </a:r>
          </a:p>
          <a:p>
            <a:r>
              <a:rPr lang="en-US" dirty="0" smtClean="0"/>
              <a:t>File systems</a:t>
            </a:r>
          </a:p>
          <a:p>
            <a:r>
              <a:rPr lang="en-US" dirty="0" err="1" smtClean="0"/>
              <a:t>Dropbox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Google Docs, …</a:t>
            </a:r>
          </a:p>
          <a:p>
            <a:r>
              <a:rPr lang="en-US" dirty="0" smtClean="0"/>
              <a:t>Facebook,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798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assuming?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Writes happen</a:t>
            </a:r>
          </a:p>
          <a:p>
            <a:pPr lvl="1"/>
            <a:r>
              <a:rPr lang="en-US" dirty="0" smtClean="0"/>
              <a:t>Eventually a write will become visible to readers</a:t>
            </a:r>
          </a:p>
          <a:p>
            <a:pPr lvl="1"/>
            <a:r>
              <a:rPr lang="en-US" dirty="0" smtClean="0"/>
              <a:t>Until another write happens to that location</a:t>
            </a:r>
          </a:p>
          <a:p>
            <a:r>
              <a:rPr lang="en-US" dirty="0" smtClean="0"/>
              <a:t>Within a sequential thread, a read following a write returns the value written by that write</a:t>
            </a:r>
          </a:p>
          <a:p>
            <a:pPr lvl="1"/>
            <a:r>
              <a:rPr lang="en-US" dirty="0" smtClean="0"/>
              <a:t>Dependences are respected</a:t>
            </a:r>
          </a:p>
          <a:p>
            <a:pPr lvl="1"/>
            <a:r>
              <a:rPr lang="en-US" dirty="0" smtClean="0"/>
              <a:t>Here a control dependence</a:t>
            </a:r>
          </a:p>
          <a:p>
            <a:pPr lvl="1"/>
            <a:r>
              <a:rPr lang="en-US" dirty="0" smtClean="0"/>
              <a:t>Each read returns the most recent value written to the location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6039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838200" y="2057400"/>
            <a:ext cx="168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A := 162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191000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print(A)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369023" y="2490819"/>
            <a:ext cx="544310" cy="1666044"/>
          </a:xfrm>
          <a:custGeom>
            <a:avLst/>
            <a:gdLst>
              <a:gd name="connsiteX0" fmla="*/ 329885 w 544310"/>
              <a:gd name="connsiteY0" fmla="*/ 0 h 1666044"/>
              <a:gd name="connsiteX1" fmla="*/ 0 w 544310"/>
              <a:gd name="connsiteY1" fmla="*/ 346405 h 1666044"/>
              <a:gd name="connsiteX2" fmla="*/ 445345 w 544310"/>
              <a:gd name="connsiteY2" fmla="*/ 692811 h 1666044"/>
              <a:gd name="connsiteX3" fmla="*/ 214425 w 544310"/>
              <a:gd name="connsiteY3" fmla="*/ 1006225 h 1666044"/>
              <a:gd name="connsiteX4" fmla="*/ 544310 w 544310"/>
              <a:gd name="connsiteY4" fmla="*/ 1418612 h 1666044"/>
              <a:gd name="connsiteX5" fmla="*/ 313391 w 544310"/>
              <a:gd name="connsiteY5" fmla="*/ 1666044 h 166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310" h="1666044">
                <a:moveTo>
                  <a:pt x="329885" y="0"/>
                </a:moveTo>
                <a:lnTo>
                  <a:pt x="0" y="346405"/>
                </a:lnTo>
                <a:lnTo>
                  <a:pt x="445345" y="692811"/>
                </a:lnTo>
                <a:lnTo>
                  <a:pt x="214425" y="1006225"/>
                </a:lnTo>
                <a:lnTo>
                  <a:pt x="544310" y="1418612"/>
                </a:lnTo>
                <a:lnTo>
                  <a:pt x="313391" y="1666044"/>
                </a:ln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2590800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print(A)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904942" y="1928423"/>
            <a:ext cx="1251684" cy="1769570"/>
          </a:xfrm>
          <a:custGeom>
            <a:avLst/>
            <a:gdLst>
              <a:gd name="connsiteX0" fmla="*/ 49482 w 1251684"/>
              <a:gd name="connsiteY0" fmla="*/ 1123243 h 1769570"/>
              <a:gd name="connsiteX1" fmla="*/ 395862 w 1251684"/>
              <a:gd name="connsiteY1" fmla="*/ 1766567 h 1769570"/>
              <a:gd name="connsiteX2" fmla="*/ 1171091 w 1251684"/>
              <a:gd name="connsiteY2" fmla="*/ 1321189 h 1769570"/>
              <a:gd name="connsiteX3" fmla="*/ 1138103 w 1251684"/>
              <a:gd name="connsiteY3" fmla="*/ 364450 h 1769570"/>
              <a:gd name="connsiteX4" fmla="*/ 379367 w 1251684"/>
              <a:gd name="connsiteY4" fmla="*/ 1549 h 1769570"/>
              <a:gd name="connsiteX5" fmla="*/ 0 w 1251684"/>
              <a:gd name="connsiteY5" fmla="*/ 479919 h 176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1684" h="1769570">
                <a:moveTo>
                  <a:pt x="49482" y="1123243"/>
                </a:moveTo>
                <a:cubicBezTo>
                  <a:pt x="129204" y="1428409"/>
                  <a:pt x="208927" y="1733576"/>
                  <a:pt x="395862" y="1766567"/>
                </a:cubicBezTo>
                <a:cubicBezTo>
                  <a:pt x="582797" y="1799558"/>
                  <a:pt x="1047384" y="1554875"/>
                  <a:pt x="1171091" y="1321189"/>
                </a:cubicBezTo>
                <a:cubicBezTo>
                  <a:pt x="1294798" y="1087503"/>
                  <a:pt x="1270057" y="584390"/>
                  <a:pt x="1138103" y="364450"/>
                </a:cubicBezTo>
                <a:cubicBezTo>
                  <a:pt x="1006149" y="144510"/>
                  <a:pt x="569051" y="-17696"/>
                  <a:pt x="379367" y="1549"/>
                </a:cubicBezTo>
                <a:cubicBezTo>
                  <a:pt x="189683" y="20794"/>
                  <a:pt x="0" y="479919"/>
                  <a:pt x="0" y="479919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6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assuming?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Writes happen</a:t>
            </a:r>
          </a:p>
          <a:p>
            <a:pPr lvl="1"/>
            <a:r>
              <a:rPr lang="en-US" dirty="0" smtClean="0"/>
              <a:t>Eventually a write will become visible to readers</a:t>
            </a:r>
          </a:p>
          <a:p>
            <a:pPr lvl="1"/>
            <a:r>
              <a:rPr lang="en-US" dirty="0" smtClean="0"/>
              <a:t>Until another write happens to that location</a:t>
            </a:r>
          </a:p>
          <a:p>
            <a:r>
              <a:rPr lang="en-US" dirty="0" smtClean="0"/>
              <a:t>Within a sequential thread, a read following a write returns the value written by that write</a:t>
            </a:r>
          </a:p>
          <a:p>
            <a:pPr lvl="1"/>
            <a:r>
              <a:rPr lang="en-US" dirty="0" smtClean="0"/>
              <a:t>Dependences are respected</a:t>
            </a:r>
          </a:p>
          <a:p>
            <a:pPr lvl="1"/>
            <a:r>
              <a:rPr lang="en-US" dirty="0" smtClean="0"/>
              <a:t>Here a control dependence</a:t>
            </a:r>
          </a:p>
          <a:p>
            <a:pPr lvl="1"/>
            <a:r>
              <a:rPr lang="en-US" dirty="0" smtClean="0"/>
              <a:t>Each read returns the most recent value written to the location</a:t>
            </a:r>
            <a:endParaRPr lang="en-US" dirty="0"/>
          </a:p>
          <a:p>
            <a:r>
              <a:rPr lang="en-US" dirty="0" smtClean="0"/>
              <a:t>A sequence of writes will be visible in order</a:t>
            </a:r>
          </a:p>
          <a:p>
            <a:pPr lvl="1"/>
            <a:r>
              <a:rPr lang="en-US" dirty="0" smtClean="0"/>
              <a:t>Control dependences</a:t>
            </a:r>
          </a:p>
          <a:p>
            <a:pPr lvl="1"/>
            <a:r>
              <a:rPr lang="en-US" dirty="0" smtClean="0"/>
              <a:t>Data dependences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7337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19732</TotalTime>
  <Pages>12</Pages>
  <Words>2303</Words>
  <Application>Microsoft Macintosh PowerPoint</Application>
  <PresentationFormat>Letter Paper (8.5x11 in)</PresentationFormat>
  <Paragraphs>538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cs162-fa14</vt:lpstr>
      <vt:lpstr>Consistency</vt:lpstr>
      <vt:lpstr>Recap: TCP Flow Control</vt:lpstr>
      <vt:lpstr>Summary: Reliability &amp; Flow Control</vt:lpstr>
      <vt:lpstr>Discussion</vt:lpstr>
      <vt:lpstr>Internet Layering – engineering for intelligence and change</vt:lpstr>
      <vt:lpstr>The Shared Storage Abstraction</vt:lpstr>
      <vt:lpstr>What are you assuming?</vt:lpstr>
      <vt:lpstr>For example</vt:lpstr>
      <vt:lpstr>What are you assuming?</vt:lpstr>
      <vt:lpstr>For example</vt:lpstr>
      <vt:lpstr>What are you assuming?</vt:lpstr>
      <vt:lpstr>For example</vt:lpstr>
      <vt:lpstr>Demo</vt:lpstr>
      <vt:lpstr>For example</vt:lpstr>
      <vt:lpstr>For example</vt:lpstr>
      <vt:lpstr>What is the key to performance AND reliability</vt:lpstr>
      <vt:lpstr>What is the source of inconsistency?</vt:lpstr>
      <vt:lpstr>Any Storage Abstraction</vt:lpstr>
      <vt:lpstr>Multiple Clients access server: OK</vt:lpstr>
      <vt:lpstr>Multi-level Storage Hierarchy: OK</vt:lpstr>
      <vt:lpstr>Multiple Clients and Multi-Level</vt:lpstr>
      <vt:lpstr>Multiple Servers</vt:lpstr>
      <vt:lpstr>Basic solution to multiple client replicas</vt:lpstr>
      <vt:lpstr>The Multi-processor/Core case</vt:lpstr>
      <vt:lpstr>The Multi-processor/Core case</vt:lpstr>
      <vt:lpstr>NFS “Eventual” Consistency</vt:lpstr>
      <vt:lpstr>Other Options</vt:lpstr>
      <vt:lpstr>Multiple Servers</vt:lpstr>
      <vt:lpstr>Durability and Atomicity</vt:lpstr>
      <vt:lpstr>Two Phase (2PC) Commit</vt:lpstr>
      <vt:lpstr>2PC Algorithm</vt:lpstr>
      <vt:lpstr>Detailed Algorithm</vt:lpstr>
      <vt:lpstr>Failure Free Example Execution</vt:lpstr>
      <vt:lpstr>State Machine of Coordinator</vt:lpstr>
      <vt:lpstr>State Machine of Workers</vt:lpstr>
      <vt:lpstr>Dealing with Worker Failures</vt:lpstr>
      <vt:lpstr>Example of Worker Failure</vt:lpstr>
      <vt:lpstr>Dealing with Coordinator Failure</vt:lpstr>
      <vt:lpstr>Example of Coordinator Failure #1</vt:lpstr>
      <vt:lpstr>Example of Coordinator Failure #2</vt:lpstr>
      <vt:lpstr>Durability</vt:lpstr>
      <vt:lpstr>Blocking for Coordinator to Recover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546</cp:revision>
  <cp:lastPrinted>1601-01-01T00:00:00Z</cp:lastPrinted>
  <dcterms:created xsi:type="dcterms:W3CDTF">2009-09-09T21:17:00Z</dcterms:created>
  <dcterms:modified xsi:type="dcterms:W3CDTF">2014-11-19T17:42:59Z</dcterms:modified>
</cp:coreProperties>
</file>