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321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257" r:id="rId21"/>
    <p:sldId id="258" r:id="rId22"/>
    <p:sldId id="262" r:id="rId23"/>
    <p:sldId id="259" r:id="rId24"/>
    <p:sldId id="263" r:id="rId25"/>
    <p:sldId id="279" r:id="rId26"/>
    <p:sldId id="264" r:id="rId27"/>
    <p:sldId id="265" r:id="rId28"/>
    <p:sldId id="266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7" r:id="rId37"/>
    <p:sldId id="278" r:id="rId38"/>
    <p:sldId id="280" r:id="rId39"/>
    <p:sldId id="281" r:id="rId40"/>
    <p:sldId id="284" r:id="rId41"/>
    <p:sldId id="283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oracle.com/javase/7/docs/api/java/lang/management/ThreadMXBean.html%23findDeadlockedThreads()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749" y="1259567"/>
            <a:ext cx="8397875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Distributed 2PC &amp; Deadlock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36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Nov 21,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369332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</a:t>
            </a:r>
            <a:r>
              <a:rPr lang="en-US" dirty="0"/>
              <a:t>OSC 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 smtClean="0"/>
              <a:t>7 (deadlock)</a:t>
            </a:r>
            <a:endParaRPr lang="en-US" dirty="0" smtClean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86" y="2283659"/>
            <a:ext cx="1591164" cy="2247835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9" y="280503"/>
            <a:ext cx="2019121" cy="1338765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2" y="5237088"/>
            <a:ext cx="2121858" cy="1305759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3659"/>
            <a:ext cx="1732338" cy="11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State Machine of Coordinator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Coordinator implements simple state machine</a:t>
            </a:r>
          </a:p>
          <a:p>
            <a:endParaRPr lang="sv-SE">
              <a:latin typeface="Helvetica" charset="0"/>
              <a:ea typeface="MS P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0" y="2667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0" y="3886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19400" y="5105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0" y="5105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4229101" y="35433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733800" y="4267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724400" y="4267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6" name="TextBox 29"/>
          <p:cNvSpPr txBox="1">
            <a:spLocks noChangeArrowheads="1"/>
          </p:cNvSpPr>
          <p:nvPr/>
        </p:nvSpPr>
        <p:spPr bwMode="auto">
          <a:xfrm>
            <a:off x="4648200" y="3225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START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VOTE-REQ</a:t>
            </a:r>
            <a:endParaRPr lang="en-US" sz="1800">
              <a:latin typeface="Calibri" charset="0"/>
            </a:endParaRPr>
          </a:p>
        </p:txBody>
      </p:sp>
      <p:sp>
        <p:nvSpPr>
          <p:cNvPr id="65547" name="TextBox 30"/>
          <p:cNvSpPr txBox="1">
            <a:spLocks noChangeArrowheads="1"/>
          </p:cNvSpPr>
          <p:nvPr/>
        </p:nvSpPr>
        <p:spPr bwMode="auto">
          <a:xfrm>
            <a:off x="1600200" y="43830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VOTE-ABORT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GLOBAL-ABORT</a:t>
            </a:r>
            <a:endParaRPr lang="en-US" sz="1800">
              <a:latin typeface="Calibri" charset="0"/>
            </a:endParaRPr>
          </a:p>
        </p:txBody>
      </p:sp>
      <p:sp>
        <p:nvSpPr>
          <p:cNvPr id="65548" name="TextBox 31"/>
          <p:cNvSpPr txBox="1">
            <a:spLocks noChangeArrowheads="1"/>
          </p:cNvSpPr>
          <p:nvPr/>
        </p:nvSpPr>
        <p:spPr bwMode="auto">
          <a:xfrm>
            <a:off x="5334000" y="4383088"/>
            <a:ext cx="289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 dirty="0" err="1">
                <a:latin typeface="Calibri" charset="0"/>
              </a:rPr>
              <a:t>Recv</a:t>
            </a:r>
            <a:r>
              <a:rPr lang="sv-SE" sz="1800" dirty="0">
                <a:latin typeface="Calibri" charset="0"/>
              </a:rPr>
              <a:t>: </a:t>
            </a:r>
            <a:r>
              <a:rPr lang="sv-SE" sz="1800" dirty="0" smtClean="0">
                <a:latin typeface="Calibri" charset="0"/>
              </a:rPr>
              <a:t>all VOTE</a:t>
            </a:r>
            <a:r>
              <a:rPr lang="sv-SE" sz="1800" dirty="0">
                <a:latin typeface="Calibri" charset="0"/>
              </a:rPr>
              <a:t>-COMMIT</a:t>
            </a:r>
          </a:p>
          <a:p>
            <a:pPr eaLnBrk="1" hangingPunct="1"/>
            <a:r>
              <a:rPr lang="sv-SE" sz="1800" dirty="0" err="1">
                <a:latin typeface="Calibri" charset="0"/>
              </a:rPr>
              <a:t>Send</a:t>
            </a:r>
            <a:r>
              <a:rPr lang="sv-SE" sz="1800" dirty="0">
                <a:latin typeface="Calibri" charset="0"/>
              </a:rPr>
              <a:t>: GLOBAL-COMMIT</a:t>
            </a:r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8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State Machine of </a:t>
            </a:r>
            <a:r>
              <a:rPr lang="en-US">
                <a:latin typeface="Helvetica" charset="0"/>
                <a:ea typeface="MS PGothic" charset="0"/>
              </a:rPr>
              <a:t>Worker</a:t>
            </a:r>
            <a:r>
              <a:rPr lang="sv-SE">
                <a:latin typeface="Helvetica" charset="0"/>
                <a:ea typeface="MS PGothic" charset="0"/>
              </a:rPr>
              <a:t>s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endParaRPr lang="sv-SE">
              <a:latin typeface="Helvetica" charset="0"/>
              <a:ea typeface="MS PGothic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10000" y="22860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0000" y="3505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READY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19400" y="4724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00600" y="47244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rot="5400000">
            <a:off x="4229101" y="31623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18" idx="0"/>
          </p:cNvCxnSpPr>
          <p:nvPr/>
        </p:nvCxnSpPr>
        <p:spPr>
          <a:xfrm rot="5400000">
            <a:off x="3733800" y="3886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9" idx="0"/>
          </p:cNvCxnSpPr>
          <p:nvPr/>
        </p:nvCxnSpPr>
        <p:spPr>
          <a:xfrm rot="16200000" flipH="1">
            <a:off x="4724400" y="38862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16" idx="2"/>
            <a:endCxn id="18" idx="1"/>
          </p:cNvCxnSpPr>
          <p:nvPr/>
        </p:nvCxnSpPr>
        <p:spPr>
          <a:xfrm rot="5400000">
            <a:off x="2609850" y="3028950"/>
            <a:ext cx="2171700" cy="1752600"/>
          </a:xfrm>
          <a:prstGeom prst="curvedConnector4">
            <a:avLst>
              <a:gd name="adj1" fmla="val 24386"/>
              <a:gd name="adj2" fmla="val 11304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71" name="TextBox 23"/>
          <p:cNvSpPr txBox="1">
            <a:spLocks noChangeArrowheads="1"/>
          </p:cNvSpPr>
          <p:nvPr/>
        </p:nvSpPr>
        <p:spPr bwMode="auto">
          <a:xfrm>
            <a:off x="2362200" y="27432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VOTE-ABORT</a:t>
            </a:r>
            <a:endParaRPr lang="en-US" sz="1800">
              <a:latin typeface="Calibri" charset="0"/>
            </a:endParaRPr>
          </a:p>
        </p:txBody>
      </p:sp>
      <p:sp>
        <p:nvSpPr>
          <p:cNvPr id="66572" name="TextBox 24"/>
          <p:cNvSpPr txBox="1">
            <a:spLocks noChangeArrowheads="1"/>
          </p:cNvSpPr>
          <p:nvPr/>
        </p:nvSpPr>
        <p:spPr bwMode="auto">
          <a:xfrm>
            <a:off x="4572000" y="28448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VOTE-COMMIT</a:t>
            </a:r>
            <a:endParaRPr lang="en-US" sz="1800">
              <a:latin typeface="Calibri" charset="0"/>
            </a:endParaRPr>
          </a:p>
        </p:txBody>
      </p:sp>
      <p:sp>
        <p:nvSpPr>
          <p:cNvPr id="66573" name="TextBox 25"/>
          <p:cNvSpPr txBox="1">
            <a:spLocks noChangeArrowheads="1"/>
          </p:cNvSpPr>
          <p:nvPr/>
        </p:nvSpPr>
        <p:spPr bwMode="auto">
          <a:xfrm>
            <a:off x="2514600" y="423386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GLOBAL-ABORT</a:t>
            </a:r>
          </a:p>
        </p:txBody>
      </p:sp>
      <p:sp>
        <p:nvSpPr>
          <p:cNvPr id="66574" name="TextBox 26"/>
          <p:cNvSpPr txBox="1">
            <a:spLocks noChangeArrowheads="1"/>
          </p:cNvSpPr>
          <p:nvPr/>
        </p:nvSpPr>
        <p:spPr bwMode="auto">
          <a:xfrm>
            <a:off x="4800600" y="4233863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GLOBAL-COMMIT</a:t>
            </a:r>
          </a:p>
        </p:txBody>
      </p:sp>
    </p:spTree>
    <p:extLst>
      <p:ext uri="{BB962C8B-B14F-4D97-AF65-F5344CB8AC3E}">
        <p14:creationId xmlns:p14="http://schemas.microsoft.com/office/powerpoint/2010/main" val="26329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Dealing with </a:t>
            </a:r>
            <a:r>
              <a:rPr lang="en-US">
                <a:latin typeface="Helvetica" charset="0"/>
                <a:ea typeface="MS PGothic" charset="0"/>
              </a:rPr>
              <a:t>Worker</a:t>
            </a:r>
            <a:r>
              <a:rPr lang="sv-SE">
                <a:latin typeface="Helvetica" charset="0"/>
                <a:ea typeface="MS PGothic" charset="0"/>
              </a:rPr>
              <a:t> Failures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charset="0"/>
                <a:ea typeface="MS PGothic" charset="0"/>
              </a:rPr>
              <a:t>How to deal with worker failures?</a:t>
            </a:r>
          </a:p>
          <a:p>
            <a:pPr lvl="1"/>
            <a:r>
              <a:rPr lang="en-US" sz="2400" dirty="0">
                <a:latin typeface="Helvetica" charset="0"/>
                <a:ea typeface="MS PGothic" charset="0"/>
              </a:rPr>
              <a:t>Failure only affects states in which the node is waiting for messages</a:t>
            </a:r>
          </a:p>
          <a:p>
            <a:pPr lvl="1"/>
            <a:r>
              <a:rPr lang="en-US" sz="2400" dirty="0">
                <a:latin typeface="Helvetica" charset="0"/>
                <a:ea typeface="MS PGothic" charset="0"/>
              </a:rPr>
              <a:t>Coordinator only waits for votes in “WAIT” state</a:t>
            </a:r>
          </a:p>
          <a:p>
            <a:pPr lvl="1"/>
            <a:r>
              <a:rPr lang="en-US" sz="2400" dirty="0">
                <a:latin typeface="Helvetica" charset="0"/>
                <a:ea typeface="MS PGothic" charset="0"/>
              </a:rPr>
              <a:t>In WAIT, if doesn’t receive </a:t>
            </a:r>
          </a:p>
          <a:p>
            <a:pPr lvl="1">
              <a:buFontTx/>
              <a:buNone/>
            </a:pPr>
            <a:r>
              <a:rPr lang="en-US" sz="2400" dirty="0">
                <a:latin typeface="Helvetica" charset="0"/>
                <a:ea typeface="MS PGothic" charset="0"/>
              </a:rPr>
              <a:t>	N votes, it times out and sends</a:t>
            </a:r>
          </a:p>
          <a:p>
            <a:pPr lvl="1">
              <a:buFontTx/>
              <a:buNone/>
            </a:pPr>
            <a:r>
              <a:rPr lang="en-US" sz="2400" dirty="0">
                <a:latin typeface="Helvetica" charset="0"/>
                <a:ea typeface="MS PGothic" charset="0"/>
              </a:rPr>
              <a:t>	GLOBAL-ABORT</a:t>
            </a:r>
          </a:p>
          <a:p>
            <a:endParaRPr lang="en-US" sz="2800" dirty="0">
              <a:latin typeface="Helvetica" charset="0"/>
              <a:ea typeface="MS PGothic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86400" y="29718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86400" y="4191000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WAIT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5410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7000" y="5410200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5400000">
            <a:off x="5905501" y="3848100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8" idx="0"/>
          </p:cNvCxnSpPr>
          <p:nvPr/>
        </p:nvCxnSpPr>
        <p:spPr>
          <a:xfrm rot="5400000">
            <a:off x="5410200" y="45720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9" idx="0"/>
          </p:cNvCxnSpPr>
          <p:nvPr/>
        </p:nvCxnSpPr>
        <p:spPr>
          <a:xfrm rot="16200000" flipH="1">
            <a:off x="6400800" y="4572000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4" name="TextBox 29"/>
          <p:cNvSpPr txBox="1">
            <a:spLocks noChangeArrowheads="1"/>
          </p:cNvSpPr>
          <p:nvPr/>
        </p:nvSpPr>
        <p:spPr bwMode="auto">
          <a:xfrm>
            <a:off x="6324600" y="35306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START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VOTE-REQ</a:t>
            </a:r>
            <a:endParaRPr lang="en-US" sz="1800">
              <a:latin typeface="Calibri" charset="0"/>
            </a:endParaRPr>
          </a:p>
        </p:txBody>
      </p:sp>
      <p:sp>
        <p:nvSpPr>
          <p:cNvPr id="67595" name="TextBox 30"/>
          <p:cNvSpPr txBox="1">
            <a:spLocks noChangeArrowheads="1"/>
          </p:cNvSpPr>
          <p:nvPr/>
        </p:nvSpPr>
        <p:spPr bwMode="auto">
          <a:xfrm>
            <a:off x="3657600" y="46878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VOTE-ABORT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GLOBAL-ABORT</a:t>
            </a:r>
            <a:endParaRPr lang="en-US" sz="1800">
              <a:latin typeface="Calibri" charset="0"/>
            </a:endParaRPr>
          </a:p>
        </p:txBody>
      </p:sp>
      <p:sp>
        <p:nvSpPr>
          <p:cNvPr id="67596" name="TextBox 31"/>
          <p:cNvSpPr txBox="1">
            <a:spLocks noChangeArrowheads="1"/>
          </p:cNvSpPr>
          <p:nvPr/>
        </p:nvSpPr>
        <p:spPr bwMode="auto">
          <a:xfrm>
            <a:off x="6629400" y="4687888"/>
            <a:ext cx="251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VOTE-COMMIT</a:t>
            </a:r>
          </a:p>
          <a:p>
            <a:pPr eaLnBrk="1" hangingPunct="1"/>
            <a:r>
              <a:rPr lang="sv-SE" sz="1800">
                <a:latin typeface="Calibri" charset="0"/>
              </a:rPr>
              <a:t>Send: GLOBAL-COMMIT</a:t>
            </a:r>
            <a:endParaRPr lang="en-US" sz="1800">
              <a:latin typeface="Calibri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562600" y="2590800"/>
            <a:ext cx="762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13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Example of </a:t>
            </a:r>
            <a:r>
              <a:rPr lang="en-US">
                <a:latin typeface="Helvetica" charset="0"/>
                <a:ea typeface="MS PGothic" charset="0"/>
              </a:rPr>
              <a:t>Worker</a:t>
            </a:r>
            <a:r>
              <a:rPr lang="sv-SE">
                <a:latin typeface="Helvetica" charset="0"/>
                <a:ea typeface="MS PGothic" charset="0"/>
              </a:rPr>
              <a:t> Failure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2714625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37798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43000" y="48466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43000" y="5903913"/>
            <a:ext cx="3657600" cy="95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Box 11"/>
          <p:cNvSpPr txBox="1">
            <a:spLocks noChangeArrowheads="1"/>
          </p:cNvSpPr>
          <p:nvPr/>
        </p:nvSpPr>
        <p:spPr bwMode="auto">
          <a:xfrm>
            <a:off x="152400" y="22860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coordinator</a:t>
            </a:r>
          </a:p>
        </p:txBody>
      </p:sp>
      <p:sp>
        <p:nvSpPr>
          <p:cNvPr id="68615" name="TextBox 12"/>
          <p:cNvSpPr txBox="1">
            <a:spLocks noChangeArrowheads="1"/>
          </p:cNvSpPr>
          <p:nvPr/>
        </p:nvSpPr>
        <p:spPr bwMode="auto">
          <a:xfrm>
            <a:off x="152400" y="3352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68616" name="TextBox 15"/>
          <p:cNvSpPr txBox="1">
            <a:spLocks noChangeArrowheads="1"/>
          </p:cNvSpPr>
          <p:nvPr/>
        </p:nvSpPr>
        <p:spPr bwMode="auto">
          <a:xfrm>
            <a:off x="4876800" y="5599113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1676400" y="2943225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181100" y="3362325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95300" y="3971925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771900" y="3057525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390900" y="3590925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2" name="TextBox 35"/>
          <p:cNvSpPr txBox="1">
            <a:spLocks noChangeArrowheads="1"/>
          </p:cNvSpPr>
          <p:nvPr/>
        </p:nvSpPr>
        <p:spPr bwMode="auto">
          <a:xfrm>
            <a:off x="2362200" y="311943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71800" y="4010025"/>
            <a:ext cx="1676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248400" y="2714625"/>
            <a:ext cx="2590800" cy="2133600"/>
            <a:chOff x="5715000" y="2678668"/>
            <a:chExt cx="2590800" cy="2133603"/>
          </a:xfrm>
        </p:grpSpPr>
        <p:cxnSp>
          <p:nvCxnSpPr>
            <p:cNvPr id="33" name="Straight Arrow Connector 32"/>
            <p:cNvCxnSpPr/>
            <p:nvPr/>
          </p:nvCxnSpPr>
          <p:spPr>
            <a:xfrm rot="16200000" flipH="1">
              <a:off x="5562599" y="2907269"/>
              <a:ext cx="1066802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5067299" y="3326370"/>
              <a:ext cx="2133603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43" name="TextBox 37"/>
            <p:cNvSpPr txBox="1">
              <a:spLocks noChangeArrowheads="1"/>
            </p:cNvSpPr>
            <p:nvPr/>
          </p:nvSpPr>
          <p:spPr bwMode="auto">
            <a:xfrm>
              <a:off x="6477000" y="2754868"/>
              <a:ext cx="1828800" cy="83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latin typeface="Calibri" charset="0"/>
                </a:rPr>
                <a:t>GLOBAL-ABORT</a:t>
              </a:r>
              <a:endParaRPr lang="en-US">
                <a:latin typeface="Calibri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343400" y="5229225"/>
            <a:ext cx="304800" cy="685800"/>
            <a:chOff x="4343400" y="5193268"/>
            <a:chExt cx="304800" cy="685800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4267200" y="5650468"/>
              <a:ext cx="381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38" name="Group 30"/>
            <p:cNvGrpSpPr>
              <a:grpSpLocks/>
            </p:cNvGrpSpPr>
            <p:nvPr/>
          </p:nvGrpSpPr>
          <p:grpSpPr bwMode="auto">
            <a:xfrm>
              <a:off x="4343400" y="5193268"/>
              <a:ext cx="304800" cy="304800"/>
              <a:chOff x="4953000" y="1524000"/>
              <a:chExt cx="304800" cy="3048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626" name="Group 50"/>
          <p:cNvGrpSpPr>
            <a:grpSpLocks/>
          </p:cNvGrpSpPr>
          <p:nvPr/>
        </p:nvGrpSpPr>
        <p:grpSpPr bwMode="auto">
          <a:xfrm>
            <a:off x="3200400" y="990600"/>
            <a:ext cx="1752600" cy="1592263"/>
            <a:chOff x="3276600" y="2895600"/>
            <a:chExt cx="3505200" cy="2971800"/>
          </a:xfrm>
        </p:grpSpPr>
        <p:sp>
          <p:nvSpPr>
            <p:cNvPr id="52" name="Rounded Rectangle 51"/>
            <p:cNvSpPr/>
            <p:nvPr/>
          </p:nvSpPr>
          <p:spPr>
            <a:xfrm>
              <a:off x="4270376" y="2895600"/>
              <a:ext cx="151765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270376" y="4116319"/>
              <a:ext cx="1517650" cy="530362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WAIT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2766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2578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rot="5400000">
              <a:off x="4685502" y="3772621"/>
              <a:ext cx="687395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  <a:endCxn id="54" idx="0"/>
            </p:cNvCxnSpPr>
            <p:nvPr/>
          </p:nvCxnSpPr>
          <p:spPr>
            <a:xfrm rot="5400000">
              <a:off x="4188616" y="4493491"/>
              <a:ext cx="687395" cy="99377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2"/>
              <a:endCxn id="55" idx="0"/>
            </p:cNvCxnSpPr>
            <p:nvPr/>
          </p:nvCxnSpPr>
          <p:spPr>
            <a:xfrm rot="16200000" flipH="1">
              <a:off x="5182390" y="4493491"/>
              <a:ext cx="687395" cy="99377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257800" y="2205038"/>
            <a:ext cx="182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68628" name="TextBox 12"/>
          <p:cNvSpPr txBox="1">
            <a:spLocks noChangeArrowheads="1"/>
          </p:cNvSpPr>
          <p:nvPr/>
        </p:nvSpPr>
        <p:spPr bwMode="auto">
          <a:xfrm>
            <a:off x="152400" y="44148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68629" name="TextBox 12"/>
          <p:cNvSpPr txBox="1">
            <a:spLocks noChangeArrowheads="1"/>
          </p:cNvSpPr>
          <p:nvPr/>
        </p:nvSpPr>
        <p:spPr bwMode="auto">
          <a:xfrm>
            <a:off x="152400" y="54816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39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Dealing with Coordinator Failure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0" y="942036"/>
            <a:ext cx="86868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How to deal with coordinator failures?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worker waits for VOTE-REQ in INIT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Worker can time out and abort (coordinator handles it)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worker waits for </a:t>
            </a:r>
            <a:r>
              <a:rPr lang="en-US" sz="2400" dirty="0" smtClean="0">
                <a:latin typeface="Helvetica" charset="0"/>
                <a:ea typeface="ＭＳ Ｐゴシック" charset="0"/>
              </a:rPr>
              <a:t>GLOBAL</a:t>
            </a:r>
            <a:r>
              <a:rPr lang="en-US" dirty="0" smtClean="0">
                <a:latin typeface="Helvetica" charset="0"/>
                <a:ea typeface="ＭＳ Ｐゴシック" charset="0"/>
              </a:rPr>
              <a:t>-* message in READY</a:t>
            </a:r>
          </a:p>
          <a:p>
            <a:pPr lvl="2"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If coordinator fails, workers must</a:t>
            </a:r>
          </a:p>
          <a:p>
            <a:pPr lvl="2">
              <a:buFontTx/>
              <a:buNone/>
              <a:defRPr/>
            </a:pPr>
            <a:r>
              <a:rPr lang="en-US" b="1" dirty="0" smtClean="0">
                <a:latin typeface="Helvetica" charset="0"/>
                <a:ea typeface="ＭＳ Ｐゴシック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BLOCK</a:t>
            </a:r>
            <a:r>
              <a:rPr lang="en-US" dirty="0" smtClean="0">
                <a:latin typeface="Helvetica" charset="0"/>
                <a:ea typeface="ＭＳ Ｐゴシック" charset="0"/>
              </a:rPr>
              <a:t> waiting for coordinator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	to recover and send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</a:rPr>
              <a:t>	GLOBAL_* message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19800" y="3592513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INIT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19800" y="4811713"/>
            <a:ext cx="1524000" cy="5334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READY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29200" y="6030913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ABORT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6030913"/>
            <a:ext cx="1524000" cy="533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defRPr/>
            </a:pPr>
            <a:r>
              <a:rPr lang="sv-SE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rPr>
              <a:t>COMMIT</a:t>
            </a:r>
            <a:endParaRPr lang="en-US">
              <a:solidFill>
                <a:schemeClr val="tx1"/>
              </a:solidFill>
              <a:latin typeface="Calibri"/>
              <a:ea typeface="ＭＳ Ｐゴシック" charset="0"/>
              <a:cs typeface="Calibri"/>
            </a:endParaRPr>
          </a:p>
        </p:txBody>
      </p:sp>
      <p:cxnSp>
        <p:nvCxnSpPr>
          <p:cNvPr id="20" name="Straight Arrow Connector 19"/>
          <p:cNvCxnSpPr>
            <a:stCxn id="16" idx="2"/>
            <a:endCxn id="17" idx="0"/>
          </p:cNvCxnSpPr>
          <p:nvPr/>
        </p:nvCxnSpPr>
        <p:spPr>
          <a:xfrm rot="5400000">
            <a:off x="6438901" y="4468813"/>
            <a:ext cx="685800" cy="31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91200" y="5192713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6781800" y="5192713"/>
            <a:ext cx="685800" cy="9906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3"/>
          <p:cNvCxnSpPr>
            <a:stCxn id="16" idx="2"/>
            <a:endCxn id="18" idx="1"/>
          </p:cNvCxnSpPr>
          <p:nvPr/>
        </p:nvCxnSpPr>
        <p:spPr>
          <a:xfrm rot="5400000">
            <a:off x="4819650" y="4335463"/>
            <a:ext cx="2171700" cy="1752600"/>
          </a:xfrm>
          <a:prstGeom prst="curvedConnector4">
            <a:avLst>
              <a:gd name="adj1" fmla="val 24386"/>
              <a:gd name="adj2" fmla="val 11304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43" name="TextBox 23"/>
          <p:cNvSpPr txBox="1">
            <a:spLocks noChangeArrowheads="1"/>
          </p:cNvSpPr>
          <p:nvPr/>
        </p:nvSpPr>
        <p:spPr bwMode="auto">
          <a:xfrm>
            <a:off x="4572000" y="4049713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VOTE-ABORT</a:t>
            </a:r>
            <a:endParaRPr lang="en-US" sz="1800">
              <a:latin typeface="Calibri" charset="0"/>
            </a:endParaRPr>
          </a:p>
        </p:txBody>
      </p:sp>
      <p:sp>
        <p:nvSpPr>
          <p:cNvPr id="69644" name="TextBox 24"/>
          <p:cNvSpPr txBox="1">
            <a:spLocks noChangeArrowheads="1"/>
          </p:cNvSpPr>
          <p:nvPr/>
        </p:nvSpPr>
        <p:spPr bwMode="auto">
          <a:xfrm>
            <a:off x="6781800" y="4151313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VOTE-REQ</a:t>
            </a:r>
          </a:p>
          <a:p>
            <a:pPr eaLnBrk="1" hangingPunct="1"/>
            <a:r>
              <a:rPr lang="sv-SE" sz="1800">
                <a:latin typeface="Calibri" charset="0"/>
              </a:rPr>
              <a:t>Send: VOTE-COMMIT</a:t>
            </a:r>
            <a:endParaRPr lang="en-US" sz="1800">
              <a:latin typeface="Calibri" charset="0"/>
            </a:endParaRPr>
          </a:p>
        </p:txBody>
      </p:sp>
      <p:sp>
        <p:nvSpPr>
          <p:cNvPr id="69645" name="TextBox 25"/>
          <p:cNvSpPr txBox="1">
            <a:spLocks noChangeArrowheads="1"/>
          </p:cNvSpPr>
          <p:nvPr/>
        </p:nvSpPr>
        <p:spPr bwMode="auto">
          <a:xfrm>
            <a:off x="4572000" y="5540376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GLOBAL-ABORT</a:t>
            </a:r>
          </a:p>
        </p:txBody>
      </p:sp>
      <p:sp>
        <p:nvSpPr>
          <p:cNvPr id="69646" name="TextBox 26"/>
          <p:cNvSpPr txBox="1">
            <a:spLocks noChangeArrowheads="1"/>
          </p:cNvSpPr>
          <p:nvPr/>
        </p:nvSpPr>
        <p:spPr bwMode="auto">
          <a:xfrm>
            <a:off x="6858000" y="5540376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 sz="1800">
                <a:latin typeface="Calibri" charset="0"/>
              </a:rPr>
              <a:t>Recv: GLOBAL-COMMIT</a:t>
            </a:r>
          </a:p>
        </p:txBody>
      </p:sp>
    </p:spTree>
    <p:extLst>
      <p:ext uri="{BB962C8B-B14F-4D97-AF65-F5344CB8AC3E}">
        <p14:creationId xmlns:p14="http://schemas.microsoft.com/office/powerpoint/2010/main" val="233408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Example of Coordinator Failure #1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55888"/>
            <a:ext cx="1370013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05000" y="37211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5000" y="47879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5854700"/>
            <a:ext cx="5410200" cy="12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2" name="TextBox 11"/>
          <p:cNvSpPr txBox="1">
            <a:spLocks noChangeArrowheads="1"/>
          </p:cNvSpPr>
          <p:nvPr/>
        </p:nvSpPr>
        <p:spPr bwMode="auto">
          <a:xfrm>
            <a:off x="228600" y="23622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70663" name="TextBox 12"/>
          <p:cNvSpPr txBox="1">
            <a:spLocks noChangeArrowheads="1"/>
          </p:cNvSpPr>
          <p:nvPr/>
        </p:nvSpPr>
        <p:spPr bwMode="auto">
          <a:xfrm>
            <a:off x="533400" y="3505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2578894" y="2743994"/>
            <a:ext cx="404812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2409825" y="2836863"/>
            <a:ext cx="596900" cy="234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220119" y="2950369"/>
            <a:ext cx="749300" cy="160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872956" y="3042444"/>
            <a:ext cx="1055688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5404644" y="3423444"/>
            <a:ext cx="2144712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9" name="TextBox 35"/>
          <p:cNvSpPr txBox="1">
            <a:spLocks noChangeArrowheads="1"/>
          </p:cNvSpPr>
          <p:nvPr/>
        </p:nvSpPr>
        <p:spPr bwMode="auto">
          <a:xfrm>
            <a:off x="3124200" y="2960688"/>
            <a:ext cx="121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29400" y="39624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VOTE-ABORT</a:t>
            </a:r>
            <a:endParaRPr lang="en-US">
              <a:latin typeface="Calibri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4953000" y="3810000"/>
            <a:ext cx="3200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724400" y="5410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grpSp>
        <p:nvGrpSpPr>
          <p:cNvPr id="70673" name="Group 30"/>
          <p:cNvGrpSpPr>
            <a:grpSpLocks/>
          </p:cNvGrpSpPr>
          <p:nvPr/>
        </p:nvGrpSpPr>
        <p:grpSpPr bwMode="auto">
          <a:xfrm>
            <a:off x="2895600" y="3252788"/>
            <a:ext cx="304800" cy="304800"/>
            <a:chOff x="4953000" y="1524000"/>
            <a:chExt cx="304800" cy="304800"/>
          </a:xfrm>
        </p:grpSpPr>
        <p:cxnSp>
          <p:nvCxnSpPr>
            <p:cNvPr id="44" name="Straight Connector 43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74" name="Group 65"/>
          <p:cNvGrpSpPr>
            <a:grpSpLocks/>
          </p:cNvGrpSpPr>
          <p:nvPr/>
        </p:nvGrpSpPr>
        <p:grpSpPr bwMode="auto">
          <a:xfrm>
            <a:off x="4114800" y="838200"/>
            <a:ext cx="2057400" cy="1905000"/>
            <a:chOff x="1295400" y="2514600"/>
            <a:chExt cx="3505200" cy="2971800"/>
          </a:xfrm>
        </p:grpSpPr>
        <p:sp>
          <p:nvSpPr>
            <p:cNvPr id="67" name="Rounded Rectangle 66"/>
            <p:cNvSpPr/>
            <p:nvPr/>
          </p:nvSpPr>
          <p:spPr>
            <a:xfrm>
              <a:off x="2285294" y="2514600"/>
              <a:ext cx="1525411" cy="532448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285294" y="3735515"/>
              <a:ext cx="1525411" cy="52997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READY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295400" y="4953953"/>
              <a:ext cx="1522707" cy="5324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7894" y="4953953"/>
              <a:ext cx="1522706" cy="53244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71" name="Straight Arrow Connector 70"/>
            <p:cNvCxnSpPr>
              <a:stCxn id="67" idx="2"/>
              <a:endCxn id="68" idx="0"/>
            </p:cNvCxnSpPr>
            <p:nvPr/>
          </p:nvCxnSpPr>
          <p:spPr>
            <a:xfrm rot="5400000">
              <a:off x="2705004" y="3392520"/>
              <a:ext cx="685991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8" idx="2"/>
              <a:endCxn id="69" idx="0"/>
            </p:cNvCxnSpPr>
            <p:nvPr/>
          </p:nvCxnSpPr>
          <p:spPr>
            <a:xfrm rot="5400000">
              <a:off x="2208819" y="4114773"/>
              <a:ext cx="688467" cy="9898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8" idx="2"/>
              <a:endCxn id="70" idx="0"/>
            </p:cNvCxnSpPr>
            <p:nvPr/>
          </p:nvCxnSpPr>
          <p:spPr>
            <a:xfrm rot="16200000" flipH="1">
              <a:off x="3198714" y="4114773"/>
              <a:ext cx="688467" cy="98989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23"/>
            <p:cNvCxnSpPr>
              <a:stCxn id="67" idx="2"/>
              <a:endCxn id="69" idx="1"/>
            </p:cNvCxnSpPr>
            <p:nvPr/>
          </p:nvCxnSpPr>
          <p:spPr>
            <a:xfrm rot="5400000">
              <a:off x="1084516" y="3257933"/>
              <a:ext cx="2174367" cy="1752600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4724400" y="44196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24400" y="3352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70677" name="TextBox 12"/>
          <p:cNvSpPr txBox="1">
            <a:spLocks noChangeArrowheads="1"/>
          </p:cNvSpPr>
          <p:nvPr/>
        </p:nvSpPr>
        <p:spPr bwMode="auto">
          <a:xfrm>
            <a:off x="533400" y="44958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70678" name="TextBox 12"/>
          <p:cNvSpPr txBox="1">
            <a:spLocks noChangeArrowheads="1"/>
          </p:cNvSpPr>
          <p:nvPr/>
        </p:nvSpPr>
        <p:spPr bwMode="auto">
          <a:xfrm>
            <a:off x="533400" y="55578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6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Example of Coordinator Failure #2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2960688"/>
            <a:ext cx="3654425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295400" y="40259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95400" y="5092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5400" y="6159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6200000" flipH="1">
            <a:off x="1524000" y="3173413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6200000" flipH="1">
            <a:off x="1028700" y="3592513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6200000" flipH="1">
            <a:off x="342900" y="4202113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3467100" y="3287713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3086100" y="3821113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1" name="TextBox 107"/>
          <p:cNvSpPr txBox="1">
            <a:spLocks noChangeArrowheads="1"/>
          </p:cNvSpPr>
          <p:nvPr/>
        </p:nvSpPr>
        <p:spPr bwMode="auto">
          <a:xfrm>
            <a:off x="2133600" y="3249613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2743200" y="4240213"/>
            <a:ext cx="1600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rot="5400000" flipH="1" flipV="1">
            <a:off x="2718593" y="4368007"/>
            <a:ext cx="3173413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2819400"/>
            <a:ext cx="304800" cy="304800"/>
            <a:chOff x="4953000" y="1524000"/>
            <a:chExt cx="304800" cy="304800"/>
          </a:xfrm>
        </p:grpSpPr>
        <p:cxnSp>
          <p:nvCxnSpPr>
            <p:cNvPr id="113" name="Straight Connector 112"/>
            <p:cNvCxnSpPr/>
            <p:nvPr/>
          </p:nvCxnSpPr>
          <p:spPr>
            <a:xfrm rot="16200000" flipH="1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953000" y="1524000"/>
              <a:ext cx="304800" cy="3048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3730625" y="762000"/>
            <a:ext cx="1984375" cy="1752600"/>
            <a:chOff x="1295400" y="2514600"/>
            <a:chExt cx="3505200" cy="2971800"/>
          </a:xfrm>
        </p:grpSpPr>
        <p:sp>
          <p:nvSpPr>
            <p:cNvPr id="117" name="Rounded Rectangle 116"/>
            <p:cNvSpPr/>
            <p:nvPr/>
          </p:nvSpPr>
          <p:spPr>
            <a:xfrm>
              <a:off x="2285269" y="2514600"/>
              <a:ext cx="1525463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285269" y="3734008"/>
              <a:ext cx="1525463" cy="532986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READY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1295400" y="4953414"/>
              <a:ext cx="1522660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277942" y="4953414"/>
              <a:ext cx="1522658" cy="53298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121" name="Straight Arrow Connector 120"/>
            <p:cNvCxnSpPr>
              <a:stCxn id="117" idx="2"/>
              <a:endCxn id="118" idx="0"/>
            </p:cNvCxnSpPr>
            <p:nvPr/>
          </p:nvCxnSpPr>
          <p:spPr>
            <a:xfrm rot="5400000">
              <a:off x="2706135" y="3392144"/>
              <a:ext cx="68372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8" idx="2"/>
              <a:endCxn id="119" idx="0"/>
            </p:cNvCxnSpPr>
            <p:nvPr/>
          </p:nvCxnSpPr>
          <p:spPr>
            <a:xfrm rot="5400000">
              <a:off x="2209856" y="4115269"/>
              <a:ext cx="686420" cy="9898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8" idx="2"/>
              <a:endCxn id="120" idx="0"/>
            </p:cNvCxnSpPr>
            <p:nvPr/>
          </p:nvCxnSpPr>
          <p:spPr>
            <a:xfrm rot="16200000" flipH="1">
              <a:off x="3199725" y="4115269"/>
              <a:ext cx="686420" cy="98986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23"/>
            <p:cNvCxnSpPr>
              <a:stCxn id="117" idx="2"/>
              <a:endCxn id="119" idx="1"/>
            </p:cNvCxnSpPr>
            <p:nvPr/>
          </p:nvCxnSpPr>
          <p:spPr>
            <a:xfrm rot="5400000">
              <a:off x="1085539" y="3257447"/>
              <a:ext cx="2172322" cy="1752601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3962400" y="5334000"/>
            <a:ext cx="327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>
                <a:latin typeface="Calibri" charset="0"/>
              </a:rPr>
              <a:t>block waiting for coordinator</a:t>
            </a:r>
            <a:endParaRPr lang="en-US">
              <a:latin typeface="Calibri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957888" y="2971800"/>
            <a:ext cx="234791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5257800" y="25146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sv-SE">
                <a:latin typeface="Calibri" charset="0"/>
              </a:rPr>
              <a:t>restarted</a:t>
            </a:r>
            <a:endParaRPr lang="en-US">
              <a:latin typeface="Calibri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rot="16200000" flipH="1">
            <a:off x="6324600" y="3200400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16200000" flipH="1">
            <a:off x="5676900" y="3619500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6934200" y="4267200"/>
            <a:ext cx="182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GLOBAL-ABORT</a:t>
            </a:r>
            <a:endParaRPr lang="en-US">
              <a:latin typeface="Calibri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16200000" flipH="1">
            <a:off x="4953000" y="4191000"/>
            <a:ext cx="3276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3" name="TextBox 11"/>
          <p:cNvSpPr txBox="1">
            <a:spLocks noChangeArrowheads="1"/>
          </p:cNvSpPr>
          <p:nvPr/>
        </p:nvSpPr>
        <p:spPr bwMode="auto">
          <a:xfrm>
            <a:off x="-76200" y="2514600"/>
            <a:ext cx="2209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71704" name="TextBox 12"/>
          <p:cNvSpPr txBox="1">
            <a:spLocks noChangeArrowheads="1"/>
          </p:cNvSpPr>
          <p:nvPr/>
        </p:nvSpPr>
        <p:spPr bwMode="auto">
          <a:xfrm>
            <a:off x="228600" y="36576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71705" name="TextBox 12"/>
          <p:cNvSpPr txBox="1">
            <a:spLocks noChangeArrowheads="1"/>
          </p:cNvSpPr>
          <p:nvPr/>
        </p:nvSpPr>
        <p:spPr bwMode="auto">
          <a:xfrm>
            <a:off x="228600" y="4648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71706" name="TextBox 12"/>
          <p:cNvSpPr txBox="1">
            <a:spLocks noChangeArrowheads="1"/>
          </p:cNvSpPr>
          <p:nvPr/>
        </p:nvSpPr>
        <p:spPr bwMode="auto">
          <a:xfrm>
            <a:off x="228600" y="57102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9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25" grpId="0"/>
      <p:bldP spid="132" grpId="0"/>
      <p:bldP spid="1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sv-SE" dirty="0" err="1" smtClean="0">
                <a:latin typeface="Helvetica" charset="0"/>
                <a:ea typeface="MS PGothic" charset="0"/>
              </a:rPr>
              <a:t>Durability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latin typeface="Helvetica" charset="0"/>
                <a:cs typeface="ＭＳ Ｐゴシック" charset="-128"/>
              </a:rPr>
              <a:t>All nodes use stable storage* to store which state they are in</a:t>
            </a: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cs typeface="ＭＳ Ｐゴシック" charset="-128"/>
              </a:rPr>
              <a:t>Upon recovery, it can restore state and resume: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Coordinator aborts in INIT, WAIT, or ABORT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Coordinator commits in COMMIT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Worker aborts in INIT, ABORT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Worker commits in COMMIT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Worker asks Coordinator in READY</a:t>
            </a:r>
          </a:p>
          <a:p>
            <a:pPr lvl="1">
              <a:defRPr/>
            </a:pPr>
            <a:endParaRPr lang="en-US" dirty="0">
              <a:latin typeface="Helvetica" charset="0"/>
            </a:endParaRPr>
          </a:p>
          <a:p>
            <a:pPr marL="57150" indent="0">
              <a:buFontTx/>
              <a:buNone/>
              <a:defRPr/>
            </a:pPr>
            <a:r>
              <a:rPr lang="en-US" dirty="0" smtClean="0">
                <a:latin typeface="Helvetica" charset="0"/>
                <a:cs typeface="ＭＳ Ｐゴシック" charset="-128"/>
              </a:rPr>
              <a:t>* - stable storage is non-volatile storage (e.g. backed by disk) that guarantees atomic writes. </a:t>
            </a:r>
          </a:p>
          <a:p>
            <a:pPr lvl="1">
              <a:defRPr/>
            </a:pPr>
            <a:endParaRPr lang="en-US" dirty="0" smtClean="0">
              <a:latin typeface="Helvetica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-128"/>
            </a:endParaRP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136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v-SE" dirty="0" smtClean="0">
                <a:ea typeface="ＭＳ Ｐゴシック" charset="-128"/>
                <a:cs typeface="ＭＳ Ｐゴシック" charset="-128"/>
              </a:rPr>
              <a:t>Blocking for Coordinator to Recover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562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A worker waiting for global decision can ask fellow workers about their state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another worker is in ABORT or COMMIT state then coordinator must have sent GLOBAL-*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Thus, worker can safely abort or commit, respectively</a:t>
            </a: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another worker is still in INIT state</a:t>
            </a:r>
          </a:p>
          <a:p>
            <a:pPr lvl="1">
              <a:buFontTx/>
              <a:buNone/>
            </a:pPr>
            <a:r>
              <a:rPr lang="en-US" dirty="0">
                <a:latin typeface="Helvetica" charset="0"/>
                <a:ea typeface="MS PGothic" charset="0"/>
              </a:rPr>
              <a:t>	then both workers can decide to abort </a:t>
            </a:r>
          </a:p>
          <a:p>
            <a:pPr lvl="2"/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all workers are in ready, need to </a:t>
            </a: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BLOCK </a:t>
            </a:r>
            <a:r>
              <a:rPr lang="en-US" dirty="0">
                <a:latin typeface="Helvetica" charset="0"/>
                <a:ea typeface="MS PGothic" charset="0"/>
              </a:rPr>
              <a:t>(don’t know if coordinator wanted to abort or commit)</a:t>
            </a:r>
          </a:p>
        </p:txBody>
      </p:sp>
      <p:grpSp>
        <p:nvGrpSpPr>
          <p:cNvPr id="73731" name="Group 15"/>
          <p:cNvGrpSpPr>
            <a:grpSpLocks/>
          </p:cNvGrpSpPr>
          <p:nvPr/>
        </p:nvGrpSpPr>
        <p:grpSpPr bwMode="auto">
          <a:xfrm>
            <a:off x="5105400" y="2133600"/>
            <a:ext cx="4191000" cy="2514600"/>
            <a:chOff x="5008418" y="3810000"/>
            <a:chExt cx="4953001" cy="2971800"/>
          </a:xfrm>
        </p:grpSpPr>
        <p:sp>
          <p:nvSpPr>
            <p:cNvPr id="4" name="Rounded Rectangle 3"/>
            <p:cNvSpPr/>
            <p:nvPr/>
          </p:nvSpPr>
          <p:spPr>
            <a:xfrm>
              <a:off x="6552479" y="3810000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INIT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52479" y="5029489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READY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561879" y="6248977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ABORT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543079" y="6248977"/>
              <a:ext cx="1525299" cy="5328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dirty="0">
                  <a:solidFill>
                    <a:schemeClr val="tx1"/>
                  </a:solidFill>
                  <a:latin typeface="Calibri"/>
                  <a:cs typeface="Calibri"/>
                </a:rPr>
                <a:t>COMMIT</a:t>
              </a:r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rot="5400000">
              <a:off x="6972734" y="4686156"/>
              <a:ext cx="684789" cy="187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 rot="5400000">
              <a:off x="6477433" y="5410345"/>
              <a:ext cx="686666" cy="99060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7" idx="0"/>
            </p:cNvCxnSpPr>
            <p:nvPr/>
          </p:nvCxnSpPr>
          <p:spPr>
            <a:xfrm rot="16200000" flipH="1">
              <a:off x="7468033" y="5410345"/>
              <a:ext cx="686666" cy="99060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3"/>
            <p:cNvCxnSpPr>
              <a:stCxn id="4" idx="2"/>
              <a:endCxn id="6" idx="1"/>
            </p:cNvCxnSpPr>
            <p:nvPr/>
          </p:nvCxnSpPr>
          <p:spPr>
            <a:xfrm rot="5400000">
              <a:off x="5352689" y="4552013"/>
              <a:ext cx="2172566" cy="1754187"/>
            </a:xfrm>
            <a:prstGeom prst="curvedConnector4">
              <a:avLst>
                <a:gd name="adj1" fmla="val 24386"/>
                <a:gd name="adj2" fmla="val 113043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40" name="TextBox 11"/>
            <p:cNvSpPr txBox="1">
              <a:spLocks noChangeArrowheads="1"/>
            </p:cNvSpPr>
            <p:nvPr/>
          </p:nvSpPr>
          <p:spPr bwMode="auto">
            <a:xfrm>
              <a:off x="5105400" y="4267201"/>
              <a:ext cx="2285999" cy="69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VOTE-REQ</a:t>
              </a:r>
            </a:p>
            <a:p>
              <a:pPr eaLnBrk="1" hangingPunct="1"/>
              <a:r>
                <a:rPr lang="sv-SE" sz="1600">
                  <a:latin typeface="Calibri" charset="0"/>
                </a:rPr>
                <a:t>Send: VOTE-ABORT</a:t>
              </a:r>
              <a:endParaRPr lang="en-US" sz="1600">
                <a:latin typeface="Calibri" charset="0"/>
              </a:endParaRPr>
            </a:p>
          </p:txBody>
        </p:sp>
        <p:sp>
          <p:nvSpPr>
            <p:cNvPr id="73741" name="TextBox 12"/>
            <p:cNvSpPr txBox="1">
              <a:spLocks noChangeArrowheads="1"/>
            </p:cNvSpPr>
            <p:nvPr/>
          </p:nvSpPr>
          <p:spPr bwMode="auto">
            <a:xfrm>
              <a:off x="7315201" y="4368225"/>
              <a:ext cx="2556163" cy="69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VOTE-REQ</a:t>
              </a:r>
            </a:p>
            <a:p>
              <a:pPr eaLnBrk="1" hangingPunct="1"/>
              <a:r>
                <a:rPr lang="sv-SE" sz="1600">
                  <a:latin typeface="Calibri" charset="0"/>
                </a:rPr>
                <a:t>Send: VOTE-COMMIT</a:t>
              </a:r>
              <a:endParaRPr lang="en-US" sz="1600">
                <a:latin typeface="Calibri" charset="0"/>
              </a:endParaRPr>
            </a:p>
          </p:txBody>
        </p:sp>
        <p:sp>
          <p:nvSpPr>
            <p:cNvPr id="73742" name="TextBox 13"/>
            <p:cNvSpPr txBox="1">
              <a:spLocks noChangeArrowheads="1"/>
            </p:cNvSpPr>
            <p:nvPr/>
          </p:nvSpPr>
          <p:spPr bwMode="auto">
            <a:xfrm>
              <a:off x="5008418" y="5757446"/>
              <a:ext cx="253538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GLOBAL-ABORT</a:t>
              </a:r>
            </a:p>
          </p:txBody>
        </p:sp>
        <p:sp>
          <p:nvSpPr>
            <p:cNvPr id="73743" name="TextBox 14"/>
            <p:cNvSpPr txBox="1">
              <a:spLocks noChangeArrowheads="1"/>
            </p:cNvSpPr>
            <p:nvPr/>
          </p:nvSpPr>
          <p:spPr bwMode="auto">
            <a:xfrm>
              <a:off x="7315200" y="5757446"/>
              <a:ext cx="264621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 sz="1600">
                  <a:latin typeface="Calibri" charset="0"/>
                </a:rPr>
                <a:t>Recv: GLOBAL-COMMIT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3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MidTerm</a:t>
            </a:r>
            <a:r>
              <a:rPr lang="en-US" dirty="0" smtClean="0"/>
              <a:t> (</a:t>
            </a:r>
            <a:r>
              <a:rPr lang="en-US" dirty="0" err="1" smtClean="0"/>
              <a:t>mult</a:t>
            </a:r>
            <a:r>
              <a:rPr lang="en-US" dirty="0" smtClean="0"/>
              <a:t> by 4/3)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Screen Shot 2014-11-20 at 10.4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3" y="1933595"/>
            <a:ext cx="4044653" cy="2659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76" y="3059397"/>
            <a:ext cx="4523544" cy="35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1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1" y="1088571"/>
            <a:ext cx="8814596" cy="52157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Problem: shared state replicated across multiple clients, do they see a consistent view?</a:t>
            </a:r>
          </a:p>
          <a:p>
            <a:pPr lvl="1"/>
            <a:r>
              <a:rPr lang="en-US" dirty="0" smtClean="0"/>
              <a:t>Propagation: Writes become visible to reads</a:t>
            </a:r>
          </a:p>
          <a:p>
            <a:pPr lvl="1"/>
            <a:r>
              <a:rPr lang="en-US" dirty="0" err="1" smtClean="0"/>
              <a:t>Serializability</a:t>
            </a:r>
            <a:r>
              <a:rPr lang="en-US" dirty="0" smtClean="0"/>
              <a:t>: The order of writes seen by each client’s series of reads and writes is </a:t>
            </a:r>
            <a:r>
              <a:rPr lang="en-US" i="1" dirty="0" smtClean="0"/>
              <a:t>consistent</a:t>
            </a:r>
            <a:r>
              <a:rPr lang="en-US" dirty="0" smtClean="0"/>
              <a:t> with a total order</a:t>
            </a:r>
          </a:p>
          <a:p>
            <a:pPr lvl="2"/>
            <a:r>
              <a:rPr lang="en-US" dirty="0" smtClean="0"/>
              <a:t>As if all writes and reads had been serviced at a single point</a:t>
            </a:r>
          </a:p>
          <a:p>
            <a:pPr lvl="2"/>
            <a:r>
              <a:rPr lang="en-US" dirty="0" smtClean="0"/>
              <a:t>The total order is not actually generated, but it could be</a:t>
            </a:r>
          </a:p>
          <a:p>
            <a:r>
              <a:rPr lang="en-US" dirty="0" smtClean="0"/>
              <a:t>Many distributed systems provide weaker semantics</a:t>
            </a:r>
          </a:p>
          <a:p>
            <a:pPr lvl="1"/>
            <a:r>
              <a:rPr lang="en-US" dirty="0" smtClean="0"/>
              <a:t>Eventual consistency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57" y="4004009"/>
            <a:ext cx="8656428" cy="242793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Situation where all entities (e.g., threads, clients, …) </a:t>
            </a:r>
          </a:p>
          <a:p>
            <a:pPr lvl="1"/>
            <a:r>
              <a:rPr lang="en-US" dirty="0" smtClean="0"/>
              <a:t>have acquired certain resources and </a:t>
            </a:r>
          </a:p>
          <a:p>
            <a:pPr lvl="1"/>
            <a:r>
              <a:rPr lang="en-US" dirty="0" smtClean="0"/>
              <a:t>need to acquire additional resources, </a:t>
            </a:r>
          </a:p>
          <a:p>
            <a:pPr lvl="1"/>
            <a:r>
              <a:rPr lang="en-US" dirty="0" smtClean="0"/>
              <a:t>but those additional resources are held some other entity that won’t release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39" y="1278849"/>
            <a:ext cx="3771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Bridge Crossing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69340"/>
            <a:ext cx="8229600" cy="363495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Car </a:t>
            </a:r>
            <a:r>
              <a:rPr lang="en-US" altLang="ko-KR" sz="2000" dirty="0" smtClean="0">
                <a:latin typeface="Helvetica" charset="0"/>
                <a:ea typeface="Gulim" charset="0"/>
                <a:cs typeface="Gulim" charset="0"/>
              </a:rPr>
              <a:t>“owns”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Must acquire segment that they are moving into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M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ust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acquire both halves 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of bridge to cross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Traffic only in one direction at a time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Problem occurs when two cars in opposite directions on bridge: each acquires one segment and needs next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If a deadlock occurs, it can be resolved if one car backs up (preempt resources and rollback)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Several cars may have to be backed up 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Starvation is possible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East-going traffic really fast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 no one goes west</a:t>
            </a:r>
          </a:p>
        </p:txBody>
      </p:sp>
      <p:grpSp>
        <p:nvGrpSpPr>
          <p:cNvPr id="54287" name="Group 5"/>
          <p:cNvGrpSpPr>
            <a:grpSpLocks/>
          </p:cNvGrpSpPr>
          <p:nvPr/>
        </p:nvGrpSpPr>
        <p:grpSpPr bwMode="auto">
          <a:xfrm>
            <a:off x="1157214" y="776288"/>
            <a:ext cx="6248400" cy="381000"/>
            <a:chOff x="672" y="1008"/>
            <a:chExt cx="3936" cy="240"/>
          </a:xfrm>
        </p:grpSpPr>
        <p:sp>
          <p:nvSpPr>
            <p:cNvPr id="54540" name="Line 6"/>
            <p:cNvSpPr>
              <a:spLocks noChangeShapeType="1"/>
            </p:cNvSpPr>
            <p:nvPr/>
          </p:nvSpPr>
          <p:spPr bwMode="auto">
            <a:xfrm>
              <a:off x="672" y="1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41" name="Line 7"/>
            <p:cNvSpPr>
              <a:spLocks noChangeShapeType="1"/>
            </p:cNvSpPr>
            <p:nvPr/>
          </p:nvSpPr>
          <p:spPr bwMode="auto">
            <a:xfrm>
              <a:off x="1824" y="100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42" name="Line 8"/>
            <p:cNvSpPr>
              <a:spLocks noChangeShapeType="1"/>
            </p:cNvSpPr>
            <p:nvPr/>
          </p:nvSpPr>
          <p:spPr bwMode="auto">
            <a:xfrm>
              <a:off x="2208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43" name="Line 9"/>
            <p:cNvSpPr>
              <a:spLocks noChangeShapeType="1"/>
            </p:cNvSpPr>
            <p:nvPr/>
          </p:nvSpPr>
          <p:spPr bwMode="auto">
            <a:xfrm flipV="1">
              <a:off x="3072" y="1026"/>
              <a:ext cx="38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44" name="Line 10"/>
            <p:cNvSpPr>
              <a:spLocks noChangeShapeType="1"/>
            </p:cNvSpPr>
            <p:nvPr/>
          </p:nvSpPr>
          <p:spPr bwMode="auto">
            <a:xfrm>
              <a:off x="3456" y="102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88" name="Group 11"/>
          <p:cNvGrpSpPr>
            <a:grpSpLocks/>
          </p:cNvGrpSpPr>
          <p:nvPr/>
        </p:nvGrpSpPr>
        <p:grpSpPr bwMode="auto">
          <a:xfrm flipV="1">
            <a:off x="1157214" y="1766888"/>
            <a:ext cx="6248400" cy="381000"/>
            <a:chOff x="672" y="1008"/>
            <a:chExt cx="3936" cy="240"/>
          </a:xfrm>
        </p:grpSpPr>
        <p:sp>
          <p:nvSpPr>
            <p:cNvPr id="54535" name="Line 12"/>
            <p:cNvSpPr>
              <a:spLocks noChangeShapeType="1"/>
            </p:cNvSpPr>
            <p:nvPr/>
          </p:nvSpPr>
          <p:spPr bwMode="auto">
            <a:xfrm>
              <a:off x="672" y="1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36" name="Line 13"/>
            <p:cNvSpPr>
              <a:spLocks noChangeShapeType="1"/>
            </p:cNvSpPr>
            <p:nvPr/>
          </p:nvSpPr>
          <p:spPr bwMode="auto">
            <a:xfrm>
              <a:off x="1824" y="100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37" name="Line 14"/>
            <p:cNvSpPr>
              <a:spLocks noChangeShapeType="1"/>
            </p:cNvSpPr>
            <p:nvPr/>
          </p:nvSpPr>
          <p:spPr bwMode="auto">
            <a:xfrm>
              <a:off x="2208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38" name="Line 15"/>
            <p:cNvSpPr>
              <a:spLocks noChangeShapeType="1"/>
            </p:cNvSpPr>
            <p:nvPr/>
          </p:nvSpPr>
          <p:spPr bwMode="auto">
            <a:xfrm flipV="1">
              <a:off x="3072" y="1026"/>
              <a:ext cx="38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39" name="Line 16"/>
            <p:cNvSpPr>
              <a:spLocks noChangeShapeType="1"/>
            </p:cNvSpPr>
            <p:nvPr/>
          </p:nvSpPr>
          <p:spPr bwMode="auto">
            <a:xfrm>
              <a:off x="3456" y="102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9" name="Line 20"/>
          <p:cNvSpPr>
            <a:spLocks noChangeShapeType="1"/>
          </p:cNvSpPr>
          <p:nvPr/>
        </p:nvSpPr>
        <p:spPr bwMode="auto">
          <a:xfrm>
            <a:off x="1128639" y="1443038"/>
            <a:ext cx="2019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Line 21"/>
          <p:cNvSpPr>
            <a:spLocks noChangeShapeType="1"/>
          </p:cNvSpPr>
          <p:nvPr/>
        </p:nvSpPr>
        <p:spPr bwMode="auto">
          <a:xfrm>
            <a:off x="5329164" y="1433513"/>
            <a:ext cx="2019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291" name="Picture 64" descr="j02129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31" y="1179865"/>
            <a:ext cx="762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2" name="Picture 65" descr="MCj0391414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57" y="1454595"/>
            <a:ext cx="762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93" name="Group 224"/>
          <p:cNvGrpSpPr>
            <a:grpSpLocks/>
          </p:cNvGrpSpPr>
          <p:nvPr/>
        </p:nvGrpSpPr>
        <p:grpSpPr bwMode="auto">
          <a:xfrm>
            <a:off x="5369792" y="914400"/>
            <a:ext cx="825500" cy="481013"/>
            <a:chOff x="4464" y="1825"/>
            <a:chExt cx="520" cy="303"/>
          </a:xfrm>
        </p:grpSpPr>
        <p:sp>
          <p:nvSpPr>
            <p:cNvPr id="54501" name="Freeform 188"/>
            <p:cNvSpPr>
              <a:spLocks/>
            </p:cNvSpPr>
            <p:nvPr/>
          </p:nvSpPr>
          <p:spPr bwMode="auto">
            <a:xfrm>
              <a:off x="4464" y="1825"/>
              <a:ext cx="520" cy="303"/>
            </a:xfrm>
            <a:custGeom>
              <a:avLst/>
              <a:gdLst>
                <a:gd name="T0" fmla="*/ 0 w 1141"/>
                <a:gd name="T1" fmla="*/ 0 h 663"/>
                <a:gd name="T2" fmla="*/ 0 w 1141"/>
                <a:gd name="T3" fmla="*/ 0 h 663"/>
                <a:gd name="T4" fmla="*/ 0 w 1141"/>
                <a:gd name="T5" fmla="*/ 0 h 663"/>
                <a:gd name="T6" fmla="*/ 0 w 1141"/>
                <a:gd name="T7" fmla="*/ 0 h 663"/>
                <a:gd name="T8" fmla="*/ 0 w 1141"/>
                <a:gd name="T9" fmla="*/ 0 h 663"/>
                <a:gd name="T10" fmla="*/ 0 w 1141"/>
                <a:gd name="T11" fmla="*/ 0 h 663"/>
                <a:gd name="T12" fmla="*/ 0 w 1141"/>
                <a:gd name="T13" fmla="*/ 0 h 663"/>
                <a:gd name="T14" fmla="*/ 0 w 1141"/>
                <a:gd name="T15" fmla="*/ 0 h 663"/>
                <a:gd name="T16" fmla="*/ 0 w 1141"/>
                <a:gd name="T17" fmla="*/ 0 h 663"/>
                <a:gd name="T18" fmla="*/ 0 w 1141"/>
                <a:gd name="T19" fmla="*/ 0 h 663"/>
                <a:gd name="T20" fmla="*/ 0 w 1141"/>
                <a:gd name="T21" fmla="*/ 0 h 663"/>
                <a:gd name="T22" fmla="*/ 0 w 1141"/>
                <a:gd name="T23" fmla="*/ 0 h 663"/>
                <a:gd name="T24" fmla="*/ 0 w 1141"/>
                <a:gd name="T25" fmla="*/ 0 h 663"/>
                <a:gd name="T26" fmla="*/ 0 w 1141"/>
                <a:gd name="T27" fmla="*/ 0 h 663"/>
                <a:gd name="T28" fmla="*/ 0 w 1141"/>
                <a:gd name="T29" fmla="*/ 0 h 663"/>
                <a:gd name="T30" fmla="*/ 0 w 1141"/>
                <a:gd name="T31" fmla="*/ 0 h 663"/>
                <a:gd name="T32" fmla="*/ 0 w 1141"/>
                <a:gd name="T33" fmla="*/ 0 h 663"/>
                <a:gd name="T34" fmla="*/ 0 w 1141"/>
                <a:gd name="T35" fmla="*/ 0 h 663"/>
                <a:gd name="T36" fmla="*/ 0 w 1141"/>
                <a:gd name="T37" fmla="*/ 0 h 663"/>
                <a:gd name="T38" fmla="*/ 0 w 1141"/>
                <a:gd name="T39" fmla="*/ 0 h 663"/>
                <a:gd name="T40" fmla="*/ 0 w 1141"/>
                <a:gd name="T41" fmla="*/ 0 h 663"/>
                <a:gd name="T42" fmla="*/ 0 w 1141"/>
                <a:gd name="T43" fmla="*/ 0 h 663"/>
                <a:gd name="T44" fmla="*/ 0 w 1141"/>
                <a:gd name="T45" fmla="*/ 0 h 663"/>
                <a:gd name="T46" fmla="*/ 0 w 1141"/>
                <a:gd name="T47" fmla="*/ 0 h 663"/>
                <a:gd name="T48" fmla="*/ 0 w 1141"/>
                <a:gd name="T49" fmla="*/ 0 h 663"/>
                <a:gd name="T50" fmla="*/ 0 w 1141"/>
                <a:gd name="T51" fmla="*/ 0 h 663"/>
                <a:gd name="T52" fmla="*/ 0 w 1141"/>
                <a:gd name="T53" fmla="*/ 0 h 663"/>
                <a:gd name="T54" fmla="*/ 0 w 1141"/>
                <a:gd name="T55" fmla="*/ 0 h 663"/>
                <a:gd name="T56" fmla="*/ 0 w 1141"/>
                <a:gd name="T57" fmla="*/ 0 h 663"/>
                <a:gd name="T58" fmla="*/ 0 w 1141"/>
                <a:gd name="T59" fmla="*/ 0 h 663"/>
                <a:gd name="T60" fmla="*/ 0 w 1141"/>
                <a:gd name="T61" fmla="*/ 0 h 663"/>
                <a:gd name="T62" fmla="*/ 0 w 1141"/>
                <a:gd name="T63" fmla="*/ 0 h 663"/>
                <a:gd name="T64" fmla="*/ 0 w 1141"/>
                <a:gd name="T65" fmla="*/ 0 h 663"/>
                <a:gd name="T66" fmla="*/ 0 w 1141"/>
                <a:gd name="T67" fmla="*/ 0 h 663"/>
                <a:gd name="T68" fmla="*/ 0 w 1141"/>
                <a:gd name="T69" fmla="*/ 0 h 663"/>
                <a:gd name="T70" fmla="*/ 0 w 1141"/>
                <a:gd name="T71" fmla="*/ 0 h 663"/>
                <a:gd name="T72" fmla="*/ 0 w 1141"/>
                <a:gd name="T73" fmla="*/ 0 h 663"/>
                <a:gd name="T74" fmla="*/ 0 w 1141"/>
                <a:gd name="T75" fmla="*/ 0 h 663"/>
                <a:gd name="T76" fmla="*/ 0 w 1141"/>
                <a:gd name="T77" fmla="*/ 0 h 663"/>
                <a:gd name="T78" fmla="*/ 0 w 1141"/>
                <a:gd name="T79" fmla="*/ 0 h 663"/>
                <a:gd name="T80" fmla="*/ 0 w 1141"/>
                <a:gd name="T81" fmla="*/ 0 h 663"/>
                <a:gd name="T82" fmla="*/ 0 w 1141"/>
                <a:gd name="T83" fmla="*/ 0 h 663"/>
                <a:gd name="T84" fmla="*/ 0 w 1141"/>
                <a:gd name="T85" fmla="*/ 0 h 663"/>
                <a:gd name="T86" fmla="*/ 0 w 1141"/>
                <a:gd name="T87" fmla="*/ 0 h 663"/>
                <a:gd name="T88" fmla="*/ 0 w 1141"/>
                <a:gd name="T89" fmla="*/ 0 h 663"/>
                <a:gd name="T90" fmla="*/ 0 w 1141"/>
                <a:gd name="T91" fmla="*/ 0 h 663"/>
                <a:gd name="T92" fmla="*/ 0 w 1141"/>
                <a:gd name="T93" fmla="*/ 0 h 663"/>
                <a:gd name="T94" fmla="*/ 0 w 1141"/>
                <a:gd name="T95" fmla="*/ 0 h 663"/>
                <a:gd name="T96" fmla="*/ 0 w 1141"/>
                <a:gd name="T97" fmla="*/ 0 h 663"/>
                <a:gd name="T98" fmla="*/ 0 w 1141"/>
                <a:gd name="T99" fmla="*/ 0 h 663"/>
                <a:gd name="T100" fmla="*/ 0 w 1141"/>
                <a:gd name="T101" fmla="*/ 0 h 663"/>
                <a:gd name="T102" fmla="*/ 0 w 1141"/>
                <a:gd name="T103" fmla="*/ 0 h 663"/>
                <a:gd name="T104" fmla="*/ 0 w 1141"/>
                <a:gd name="T105" fmla="*/ 0 h 663"/>
                <a:gd name="T106" fmla="*/ 0 w 1141"/>
                <a:gd name="T107" fmla="*/ 0 h 663"/>
                <a:gd name="T108" fmla="*/ 0 w 1141"/>
                <a:gd name="T109" fmla="*/ 0 h 663"/>
                <a:gd name="T110" fmla="*/ 0 w 1141"/>
                <a:gd name="T111" fmla="*/ 0 h 663"/>
                <a:gd name="T112" fmla="*/ 0 w 1141"/>
                <a:gd name="T113" fmla="*/ 0 h 663"/>
                <a:gd name="T114" fmla="*/ 0 w 1141"/>
                <a:gd name="T115" fmla="*/ 0 h 663"/>
                <a:gd name="T116" fmla="*/ 0 w 1141"/>
                <a:gd name="T117" fmla="*/ 0 h 663"/>
                <a:gd name="T118" fmla="*/ 0 w 1141"/>
                <a:gd name="T119" fmla="*/ 0 h 663"/>
                <a:gd name="T120" fmla="*/ 0 w 1141"/>
                <a:gd name="T121" fmla="*/ 0 h 663"/>
                <a:gd name="T122" fmla="*/ 0 w 1141"/>
                <a:gd name="T123" fmla="*/ 0 h 6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41"/>
                <a:gd name="T187" fmla="*/ 0 h 663"/>
                <a:gd name="T188" fmla="*/ 1141 w 1141"/>
                <a:gd name="T189" fmla="*/ 663 h 66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41" h="663">
                  <a:moveTo>
                    <a:pt x="1140" y="427"/>
                  </a:moveTo>
                  <a:lnTo>
                    <a:pt x="1138" y="420"/>
                  </a:lnTo>
                  <a:lnTo>
                    <a:pt x="1136" y="413"/>
                  </a:lnTo>
                  <a:lnTo>
                    <a:pt x="1133" y="406"/>
                  </a:lnTo>
                  <a:lnTo>
                    <a:pt x="1129" y="400"/>
                  </a:lnTo>
                  <a:lnTo>
                    <a:pt x="1125" y="393"/>
                  </a:lnTo>
                  <a:lnTo>
                    <a:pt x="1119" y="386"/>
                  </a:lnTo>
                  <a:lnTo>
                    <a:pt x="1112" y="379"/>
                  </a:lnTo>
                  <a:lnTo>
                    <a:pt x="1105" y="373"/>
                  </a:lnTo>
                  <a:lnTo>
                    <a:pt x="1105" y="338"/>
                  </a:lnTo>
                  <a:lnTo>
                    <a:pt x="1105" y="289"/>
                  </a:lnTo>
                  <a:lnTo>
                    <a:pt x="1105" y="245"/>
                  </a:lnTo>
                  <a:lnTo>
                    <a:pt x="1105" y="227"/>
                  </a:lnTo>
                  <a:lnTo>
                    <a:pt x="1059" y="67"/>
                  </a:lnTo>
                  <a:lnTo>
                    <a:pt x="1054" y="54"/>
                  </a:lnTo>
                  <a:lnTo>
                    <a:pt x="1047" y="41"/>
                  </a:lnTo>
                  <a:lnTo>
                    <a:pt x="1039" y="30"/>
                  </a:lnTo>
                  <a:lnTo>
                    <a:pt x="1029" y="19"/>
                  </a:lnTo>
                  <a:lnTo>
                    <a:pt x="1016" y="11"/>
                  </a:lnTo>
                  <a:lnTo>
                    <a:pt x="1004" y="5"/>
                  </a:lnTo>
                  <a:lnTo>
                    <a:pt x="989" y="1"/>
                  </a:lnTo>
                  <a:lnTo>
                    <a:pt x="972" y="0"/>
                  </a:lnTo>
                  <a:lnTo>
                    <a:pt x="967" y="0"/>
                  </a:lnTo>
                  <a:lnTo>
                    <a:pt x="951" y="0"/>
                  </a:lnTo>
                  <a:lnTo>
                    <a:pt x="926" y="0"/>
                  </a:lnTo>
                  <a:lnTo>
                    <a:pt x="895" y="0"/>
                  </a:lnTo>
                  <a:lnTo>
                    <a:pt x="857" y="0"/>
                  </a:lnTo>
                  <a:lnTo>
                    <a:pt x="815" y="0"/>
                  </a:lnTo>
                  <a:lnTo>
                    <a:pt x="770" y="0"/>
                  </a:lnTo>
                  <a:lnTo>
                    <a:pt x="724" y="0"/>
                  </a:lnTo>
                  <a:lnTo>
                    <a:pt x="678" y="0"/>
                  </a:lnTo>
                  <a:lnTo>
                    <a:pt x="633" y="0"/>
                  </a:lnTo>
                  <a:lnTo>
                    <a:pt x="590" y="0"/>
                  </a:lnTo>
                  <a:lnTo>
                    <a:pt x="553" y="0"/>
                  </a:lnTo>
                  <a:lnTo>
                    <a:pt x="521" y="0"/>
                  </a:lnTo>
                  <a:lnTo>
                    <a:pt x="497" y="0"/>
                  </a:lnTo>
                  <a:lnTo>
                    <a:pt x="480" y="0"/>
                  </a:lnTo>
                  <a:lnTo>
                    <a:pt x="475" y="0"/>
                  </a:lnTo>
                  <a:lnTo>
                    <a:pt x="451" y="1"/>
                  </a:lnTo>
                  <a:lnTo>
                    <a:pt x="430" y="6"/>
                  </a:lnTo>
                  <a:lnTo>
                    <a:pt x="411" y="13"/>
                  </a:lnTo>
                  <a:lnTo>
                    <a:pt x="396" y="21"/>
                  </a:lnTo>
                  <a:lnTo>
                    <a:pt x="384" y="29"/>
                  </a:lnTo>
                  <a:lnTo>
                    <a:pt x="374" y="36"/>
                  </a:lnTo>
                  <a:lnTo>
                    <a:pt x="368" y="41"/>
                  </a:lnTo>
                  <a:lnTo>
                    <a:pt x="364" y="45"/>
                  </a:lnTo>
                  <a:lnTo>
                    <a:pt x="365" y="45"/>
                  </a:lnTo>
                  <a:lnTo>
                    <a:pt x="364" y="46"/>
                  </a:lnTo>
                  <a:lnTo>
                    <a:pt x="362" y="47"/>
                  </a:lnTo>
                  <a:lnTo>
                    <a:pt x="361" y="49"/>
                  </a:lnTo>
                  <a:lnTo>
                    <a:pt x="358" y="51"/>
                  </a:lnTo>
                  <a:lnTo>
                    <a:pt x="354" y="55"/>
                  </a:lnTo>
                  <a:lnTo>
                    <a:pt x="341" y="69"/>
                  </a:lnTo>
                  <a:lnTo>
                    <a:pt x="323" y="87"/>
                  </a:lnTo>
                  <a:lnTo>
                    <a:pt x="302" y="110"/>
                  </a:lnTo>
                  <a:lnTo>
                    <a:pt x="280" y="132"/>
                  </a:lnTo>
                  <a:lnTo>
                    <a:pt x="262" y="153"/>
                  </a:lnTo>
                  <a:lnTo>
                    <a:pt x="247" y="169"/>
                  </a:lnTo>
                  <a:lnTo>
                    <a:pt x="239" y="177"/>
                  </a:lnTo>
                  <a:lnTo>
                    <a:pt x="229" y="181"/>
                  </a:lnTo>
                  <a:lnTo>
                    <a:pt x="213" y="185"/>
                  </a:lnTo>
                  <a:lnTo>
                    <a:pt x="194" y="192"/>
                  </a:lnTo>
                  <a:lnTo>
                    <a:pt x="172" y="199"/>
                  </a:lnTo>
                  <a:lnTo>
                    <a:pt x="150" y="206"/>
                  </a:lnTo>
                  <a:lnTo>
                    <a:pt x="131" y="212"/>
                  </a:lnTo>
                  <a:lnTo>
                    <a:pt x="119" y="216"/>
                  </a:lnTo>
                  <a:lnTo>
                    <a:pt x="114" y="218"/>
                  </a:lnTo>
                  <a:lnTo>
                    <a:pt x="112" y="219"/>
                  </a:lnTo>
                  <a:lnTo>
                    <a:pt x="92" y="229"/>
                  </a:lnTo>
                  <a:lnTo>
                    <a:pt x="77" y="242"/>
                  </a:lnTo>
                  <a:lnTo>
                    <a:pt x="63" y="257"/>
                  </a:lnTo>
                  <a:lnTo>
                    <a:pt x="54" y="272"/>
                  </a:lnTo>
                  <a:lnTo>
                    <a:pt x="46" y="288"/>
                  </a:lnTo>
                  <a:lnTo>
                    <a:pt x="40" y="305"/>
                  </a:lnTo>
                  <a:lnTo>
                    <a:pt x="38" y="321"/>
                  </a:lnTo>
                  <a:lnTo>
                    <a:pt x="37" y="337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7" y="342"/>
                  </a:lnTo>
                  <a:lnTo>
                    <a:pt x="37" y="348"/>
                  </a:lnTo>
                  <a:lnTo>
                    <a:pt x="37" y="356"/>
                  </a:lnTo>
                  <a:lnTo>
                    <a:pt x="37" y="366"/>
                  </a:lnTo>
                  <a:lnTo>
                    <a:pt x="29" y="371"/>
                  </a:lnTo>
                  <a:lnTo>
                    <a:pt x="22" y="376"/>
                  </a:lnTo>
                  <a:lnTo>
                    <a:pt x="16" y="383"/>
                  </a:lnTo>
                  <a:lnTo>
                    <a:pt x="12" y="390"/>
                  </a:lnTo>
                  <a:lnTo>
                    <a:pt x="8" y="397"/>
                  </a:lnTo>
                  <a:lnTo>
                    <a:pt x="5" y="404"/>
                  </a:lnTo>
                  <a:lnTo>
                    <a:pt x="2" y="411"/>
                  </a:lnTo>
                  <a:lnTo>
                    <a:pt x="1" y="418"/>
                  </a:lnTo>
                  <a:lnTo>
                    <a:pt x="1" y="419"/>
                  </a:lnTo>
                  <a:lnTo>
                    <a:pt x="0" y="421"/>
                  </a:lnTo>
                  <a:lnTo>
                    <a:pt x="0" y="485"/>
                  </a:lnTo>
                  <a:lnTo>
                    <a:pt x="0" y="486"/>
                  </a:lnTo>
                  <a:lnTo>
                    <a:pt x="2" y="502"/>
                  </a:lnTo>
                  <a:lnTo>
                    <a:pt x="7" y="517"/>
                  </a:lnTo>
                  <a:lnTo>
                    <a:pt x="14" y="530"/>
                  </a:lnTo>
                  <a:lnTo>
                    <a:pt x="23" y="541"/>
                  </a:lnTo>
                  <a:lnTo>
                    <a:pt x="33" y="552"/>
                  </a:lnTo>
                  <a:lnTo>
                    <a:pt x="45" y="560"/>
                  </a:lnTo>
                  <a:lnTo>
                    <a:pt x="56" y="565"/>
                  </a:lnTo>
                  <a:lnTo>
                    <a:pt x="69" y="570"/>
                  </a:lnTo>
                  <a:lnTo>
                    <a:pt x="70" y="570"/>
                  </a:lnTo>
                  <a:lnTo>
                    <a:pt x="71" y="571"/>
                  </a:lnTo>
                  <a:lnTo>
                    <a:pt x="73" y="571"/>
                  </a:lnTo>
                  <a:lnTo>
                    <a:pt x="77" y="572"/>
                  </a:lnTo>
                  <a:lnTo>
                    <a:pt x="84" y="573"/>
                  </a:lnTo>
                  <a:lnTo>
                    <a:pt x="92" y="575"/>
                  </a:lnTo>
                  <a:lnTo>
                    <a:pt x="101" y="577"/>
                  </a:lnTo>
                  <a:lnTo>
                    <a:pt x="111" y="578"/>
                  </a:lnTo>
                  <a:lnTo>
                    <a:pt x="120" y="580"/>
                  </a:lnTo>
                  <a:lnTo>
                    <a:pt x="128" y="581"/>
                  </a:lnTo>
                  <a:lnTo>
                    <a:pt x="139" y="599"/>
                  </a:lnTo>
                  <a:lnTo>
                    <a:pt x="153" y="615"/>
                  </a:lnTo>
                  <a:lnTo>
                    <a:pt x="168" y="629"/>
                  </a:lnTo>
                  <a:lnTo>
                    <a:pt x="184" y="641"/>
                  </a:lnTo>
                  <a:lnTo>
                    <a:pt x="203" y="651"/>
                  </a:lnTo>
                  <a:lnTo>
                    <a:pt x="222" y="657"/>
                  </a:lnTo>
                  <a:lnTo>
                    <a:pt x="243" y="662"/>
                  </a:lnTo>
                  <a:lnTo>
                    <a:pt x="265" y="663"/>
                  </a:lnTo>
                  <a:lnTo>
                    <a:pt x="285" y="662"/>
                  </a:lnTo>
                  <a:lnTo>
                    <a:pt x="304" y="659"/>
                  </a:lnTo>
                  <a:lnTo>
                    <a:pt x="323" y="652"/>
                  </a:lnTo>
                  <a:lnTo>
                    <a:pt x="340" y="644"/>
                  </a:lnTo>
                  <a:lnTo>
                    <a:pt x="356" y="633"/>
                  </a:lnTo>
                  <a:lnTo>
                    <a:pt x="371" y="621"/>
                  </a:lnTo>
                  <a:lnTo>
                    <a:pt x="384" y="607"/>
                  </a:lnTo>
                  <a:lnTo>
                    <a:pt x="395" y="591"/>
                  </a:lnTo>
                  <a:lnTo>
                    <a:pt x="404" y="591"/>
                  </a:lnTo>
                  <a:lnTo>
                    <a:pt x="417" y="591"/>
                  </a:lnTo>
                  <a:lnTo>
                    <a:pt x="434" y="591"/>
                  </a:lnTo>
                  <a:lnTo>
                    <a:pt x="456" y="591"/>
                  </a:lnTo>
                  <a:lnTo>
                    <a:pt x="479" y="591"/>
                  </a:lnTo>
                  <a:lnTo>
                    <a:pt x="506" y="591"/>
                  </a:lnTo>
                  <a:lnTo>
                    <a:pt x="532" y="591"/>
                  </a:lnTo>
                  <a:lnTo>
                    <a:pt x="561" y="591"/>
                  </a:lnTo>
                  <a:lnTo>
                    <a:pt x="589" y="591"/>
                  </a:lnTo>
                  <a:lnTo>
                    <a:pt x="615" y="591"/>
                  </a:lnTo>
                  <a:lnTo>
                    <a:pt x="642" y="591"/>
                  </a:lnTo>
                  <a:lnTo>
                    <a:pt x="665" y="591"/>
                  </a:lnTo>
                  <a:lnTo>
                    <a:pt x="687" y="591"/>
                  </a:lnTo>
                  <a:lnTo>
                    <a:pt x="704" y="591"/>
                  </a:lnTo>
                  <a:lnTo>
                    <a:pt x="717" y="591"/>
                  </a:lnTo>
                  <a:lnTo>
                    <a:pt x="726" y="591"/>
                  </a:lnTo>
                  <a:lnTo>
                    <a:pt x="737" y="607"/>
                  </a:lnTo>
                  <a:lnTo>
                    <a:pt x="750" y="621"/>
                  </a:lnTo>
                  <a:lnTo>
                    <a:pt x="765" y="633"/>
                  </a:lnTo>
                  <a:lnTo>
                    <a:pt x="781" y="644"/>
                  </a:lnTo>
                  <a:lnTo>
                    <a:pt x="800" y="652"/>
                  </a:lnTo>
                  <a:lnTo>
                    <a:pt x="818" y="659"/>
                  </a:lnTo>
                  <a:lnTo>
                    <a:pt x="838" y="662"/>
                  </a:lnTo>
                  <a:lnTo>
                    <a:pt x="857" y="663"/>
                  </a:lnTo>
                  <a:lnTo>
                    <a:pt x="878" y="662"/>
                  </a:lnTo>
                  <a:lnTo>
                    <a:pt x="899" y="657"/>
                  </a:lnTo>
                  <a:lnTo>
                    <a:pt x="918" y="651"/>
                  </a:lnTo>
                  <a:lnTo>
                    <a:pt x="937" y="640"/>
                  </a:lnTo>
                  <a:lnTo>
                    <a:pt x="954" y="629"/>
                  </a:lnTo>
                  <a:lnTo>
                    <a:pt x="969" y="614"/>
                  </a:lnTo>
                  <a:lnTo>
                    <a:pt x="983" y="598"/>
                  </a:lnTo>
                  <a:lnTo>
                    <a:pt x="994" y="580"/>
                  </a:lnTo>
                  <a:lnTo>
                    <a:pt x="1005" y="579"/>
                  </a:lnTo>
                  <a:lnTo>
                    <a:pt x="1017" y="577"/>
                  </a:lnTo>
                  <a:lnTo>
                    <a:pt x="1031" y="575"/>
                  </a:lnTo>
                  <a:lnTo>
                    <a:pt x="1045" y="572"/>
                  </a:lnTo>
                  <a:lnTo>
                    <a:pt x="1057" y="571"/>
                  </a:lnTo>
                  <a:lnTo>
                    <a:pt x="1068" y="569"/>
                  </a:lnTo>
                  <a:lnTo>
                    <a:pt x="1075" y="568"/>
                  </a:lnTo>
                  <a:lnTo>
                    <a:pt x="1077" y="568"/>
                  </a:lnTo>
                  <a:lnTo>
                    <a:pt x="1089" y="565"/>
                  </a:lnTo>
                  <a:lnTo>
                    <a:pt x="1100" y="560"/>
                  </a:lnTo>
                  <a:lnTo>
                    <a:pt x="1111" y="554"/>
                  </a:lnTo>
                  <a:lnTo>
                    <a:pt x="1120" y="545"/>
                  </a:lnTo>
                  <a:lnTo>
                    <a:pt x="1128" y="534"/>
                  </a:lnTo>
                  <a:lnTo>
                    <a:pt x="1135" y="522"/>
                  </a:lnTo>
                  <a:lnTo>
                    <a:pt x="1138" y="508"/>
                  </a:lnTo>
                  <a:lnTo>
                    <a:pt x="1141" y="492"/>
                  </a:lnTo>
                  <a:lnTo>
                    <a:pt x="1141" y="432"/>
                  </a:lnTo>
                  <a:lnTo>
                    <a:pt x="1140" y="4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2" name="Freeform 190"/>
            <p:cNvSpPr>
              <a:spLocks noEditPoints="1"/>
            </p:cNvSpPr>
            <p:nvPr/>
          </p:nvSpPr>
          <p:spPr bwMode="auto">
            <a:xfrm>
              <a:off x="4479" y="1839"/>
              <a:ext cx="490" cy="274"/>
            </a:xfrm>
            <a:custGeom>
              <a:avLst/>
              <a:gdLst>
                <a:gd name="T0" fmla="*/ 0 w 1076"/>
                <a:gd name="T1" fmla="*/ 0 h 599"/>
                <a:gd name="T2" fmla="*/ 0 w 1076"/>
                <a:gd name="T3" fmla="*/ 0 h 599"/>
                <a:gd name="T4" fmla="*/ 0 w 1076"/>
                <a:gd name="T5" fmla="*/ 0 h 599"/>
                <a:gd name="T6" fmla="*/ 0 w 1076"/>
                <a:gd name="T7" fmla="*/ 0 h 599"/>
                <a:gd name="T8" fmla="*/ 0 w 1076"/>
                <a:gd name="T9" fmla="*/ 0 h 599"/>
                <a:gd name="T10" fmla="*/ 0 w 1076"/>
                <a:gd name="T11" fmla="*/ 0 h 599"/>
                <a:gd name="T12" fmla="*/ 0 w 1076"/>
                <a:gd name="T13" fmla="*/ 0 h 599"/>
                <a:gd name="T14" fmla="*/ 0 w 1076"/>
                <a:gd name="T15" fmla="*/ 0 h 599"/>
                <a:gd name="T16" fmla="*/ 0 w 1076"/>
                <a:gd name="T17" fmla="*/ 0 h 599"/>
                <a:gd name="T18" fmla="*/ 0 w 1076"/>
                <a:gd name="T19" fmla="*/ 0 h 599"/>
                <a:gd name="T20" fmla="*/ 0 w 1076"/>
                <a:gd name="T21" fmla="*/ 0 h 599"/>
                <a:gd name="T22" fmla="*/ 0 w 1076"/>
                <a:gd name="T23" fmla="*/ 0 h 599"/>
                <a:gd name="T24" fmla="*/ 0 w 1076"/>
                <a:gd name="T25" fmla="*/ 0 h 599"/>
                <a:gd name="T26" fmla="*/ 0 w 1076"/>
                <a:gd name="T27" fmla="*/ 0 h 599"/>
                <a:gd name="T28" fmla="*/ 0 w 1076"/>
                <a:gd name="T29" fmla="*/ 0 h 599"/>
                <a:gd name="T30" fmla="*/ 0 w 1076"/>
                <a:gd name="T31" fmla="*/ 0 h 599"/>
                <a:gd name="T32" fmla="*/ 0 w 1076"/>
                <a:gd name="T33" fmla="*/ 0 h 599"/>
                <a:gd name="T34" fmla="*/ 0 w 1076"/>
                <a:gd name="T35" fmla="*/ 0 h 599"/>
                <a:gd name="T36" fmla="*/ 0 w 1076"/>
                <a:gd name="T37" fmla="*/ 0 h 599"/>
                <a:gd name="T38" fmla="*/ 0 w 1076"/>
                <a:gd name="T39" fmla="*/ 0 h 599"/>
                <a:gd name="T40" fmla="*/ 0 w 1076"/>
                <a:gd name="T41" fmla="*/ 0 h 599"/>
                <a:gd name="T42" fmla="*/ 0 w 1076"/>
                <a:gd name="T43" fmla="*/ 0 h 599"/>
                <a:gd name="T44" fmla="*/ 0 w 1076"/>
                <a:gd name="T45" fmla="*/ 0 h 599"/>
                <a:gd name="T46" fmla="*/ 0 w 1076"/>
                <a:gd name="T47" fmla="*/ 0 h 599"/>
                <a:gd name="T48" fmla="*/ 0 w 1076"/>
                <a:gd name="T49" fmla="*/ 0 h 599"/>
                <a:gd name="T50" fmla="*/ 0 w 1076"/>
                <a:gd name="T51" fmla="*/ 0 h 599"/>
                <a:gd name="T52" fmla="*/ 0 w 1076"/>
                <a:gd name="T53" fmla="*/ 0 h 599"/>
                <a:gd name="T54" fmla="*/ 0 w 1076"/>
                <a:gd name="T55" fmla="*/ 0 h 599"/>
                <a:gd name="T56" fmla="*/ 0 w 1076"/>
                <a:gd name="T57" fmla="*/ 0 h 599"/>
                <a:gd name="T58" fmla="*/ 0 w 1076"/>
                <a:gd name="T59" fmla="*/ 0 h 599"/>
                <a:gd name="T60" fmla="*/ 0 w 1076"/>
                <a:gd name="T61" fmla="*/ 0 h 599"/>
                <a:gd name="T62" fmla="*/ 0 w 1076"/>
                <a:gd name="T63" fmla="*/ 0 h 599"/>
                <a:gd name="T64" fmla="*/ 0 w 1076"/>
                <a:gd name="T65" fmla="*/ 0 h 599"/>
                <a:gd name="T66" fmla="*/ 0 w 1076"/>
                <a:gd name="T67" fmla="*/ 0 h 599"/>
                <a:gd name="T68" fmla="*/ 0 w 1076"/>
                <a:gd name="T69" fmla="*/ 0 h 599"/>
                <a:gd name="T70" fmla="*/ 0 w 1076"/>
                <a:gd name="T71" fmla="*/ 0 h 599"/>
                <a:gd name="T72" fmla="*/ 0 w 1076"/>
                <a:gd name="T73" fmla="*/ 0 h 599"/>
                <a:gd name="T74" fmla="*/ 0 w 1076"/>
                <a:gd name="T75" fmla="*/ 0 h 599"/>
                <a:gd name="T76" fmla="*/ 0 w 1076"/>
                <a:gd name="T77" fmla="*/ 0 h 599"/>
                <a:gd name="T78" fmla="*/ 0 w 1076"/>
                <a:gd name="T79" fmla="*/ 0 h 599"/>
                <a:gd name="T80" fmla="*/ 0 w 1076"/>
                <a:gd name="T81" fmla="*/ 0 h 599"/>
                <a:gd name="T82" fmla="*/ 0 w 1076"/>
                <a:gd name="T83" fmla="*/ 0 h 599"/>
                <a:gd name="T84" fmla="*/ 0 w 1076"/>
                <a:gd name="T85" fmla="*/ 0 h 599"/>
                <a:gd name="T86" fmla="*/ 0 w 1076"/>
                <a:gd name="T87" fmla="*/ 0 h 599"/>
                <a:gd name="T88" fmla="*/ 0 w 1076"/>
                <a:gd name="T89" fmla="*/ 0 h 599"/>
                <a:gd name="T90" fmla="*/ 0 w 1076"/>
                <a:gd name="T91" fmla="*/ 0 h 599"/>
                <a:gd name="T92" fmla="*/ 0 w 1076"/>
                <a:gd name="T93" fmla="*/ 0 h 599"/>
                <a:gd name="T94" fmla="*/ 0 w 1076"/>
                <a:gd name="T95" fmla="*/ 0 h 599"/>
                <a:gd name="T96" fmla="*/ 0 w 1076"/>
                <a:gd name="T97" fmla="*/ 0 h 599"/>
                <a:gd name="T98" fmla="*/ 0 w 1076"/>
                <a:gd name="T99" fmla="*/ 0 h 599"/>
                <a:gd name="T100" fmla="*/ 0 w 1076"/>
                <a:gd name="T101" fmla="*/ 0 h 599"/>
                <a:gd name="T102" fmla="*/ 0 w 1076"/>
                <a:gd name="T103" fmla="*/ 0 h 599"/>
                <a:gd name="T104" fmla="*/ 0 w 1076"/>
                <a:gd name="T105" fmla="*/ 0 h 599"/>
                <a:gd name="T106" fmla="*/ 0 w 1076"/>
                <a:gd name="T107" fmla="*/ 0 h 599"/>
                <a:gd name="T108" fmla="*/ 0 w 1076"/>
                <a:gd name="T109" fmla="*/ 0 h 599"/>
                <a:gd name="T110" fmla="*/ 0 w 1076"/>
                <a:gd name="T111" fmla="*/ 0 h 599"/>
                <a:gd name="T112" fmla="*/ 0 w 1076"/>
                <a:gd name="T113" fmla="*/ 0 h 599"/>
                <a:gd name="T114" fmla="*/ 0 w 1076"/>
                <a:gd name="T115" fmla="*/ 0 h 599"/>
                <a:gd name="T116" fmla="*/ 0 w 1076"/>
                <a:gd name="T117" fmla="*/ 0 h 599"/>
                <a:gd name="T118" fmla="*/ 0 w 1076"/>
                <a:gd name="T119" fmla="*/ 0 h 599"/>
                <a:gd name="T120" fmla="*/ 0 w 1076"/>
                <a:gd name="T121" fmla="*/ 0 h 599"/>
                <a:gd name="T122" fmla="*/ 0 w 1076"/>
                <a:gd name="T123" fmla="*/ 0 h 599"/>
                <a:gd name="T124" fmla="*/ 0 w 1076"/>
                <a:gd name="T125" fmla="*/ 0 h 5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76"/>
                <a:gd name="T190" fmla="*/ 0 h 599"/>
                <a:gd name="T191" fmla="*/ 1076 w 1076"/>
                <a:gd name="T192" fmla="*/ 599 h 59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76" h="599">
                  <a:moveTo>
                    <a:pt x="1076" y="401"/>
                  </a:moveTo>
                  <a:lnTo>
                    <a:pt x="1075" y="396"/>
                  </a:lnTo>
                  <a:lnTo>
                    <a:pt x="1073" y="391"/>
                  </a:lnTo>
                  <a:lnTo>
                    <a:pt x="1071" y="386"/>
                  </a:lnTo>
                  <a:lnTo>
                    <a:pt x="1066" y="380"/>
                  </a:lnTo>
                  <a:lnTo>
                    <a:pt x="1061" y="374"/>
                  </a:lnTo>
                  <a:lnTo>
                    <a:pt x="1056" y="369"/>
                  </a:lnTo>
                  <a:lnTo>
                    <a:pt x="1049" y="364"/>
                  </a:lnTo>
                  <a:lnTo>
                    <a:pt x="1041" y="359"/>
                  </a:lnTo>
                  <a:lnTo>
                    <a:pt x="1041" y="326"/>
                  </a:lnTo>
                  <a:lnTo>
                    <a:pt x="1041" y="272"/>
                  </a:lnTo>
                  <a:lnTo>
                    <a:pt x="1041" y="221"/>
                  </a:lnTo>
                  <a:lnTo>
                    <a:pt x="1041" y="199"/>
                  </a:lnTo>
                  <a:lnTo>
                    <a:pt x="997" y="44"/>
                  </a:lnTo>
                  <a:lnTo>
                    <a:pt x="995" y="37"/>
                  </a:lnTo>
                  <a:lnTo>
                    <a:pt x="990" y="30"/>
                  </a:lnTo>
                  <a:lnTo>
                    <a:pt x="985" y="22"/>
                  </a:lnTo>
                  <a:lnTo>
                    <a:pt x="980" y="15"/>
                  </a:lnTo>
                  <a:lnTo>
                    <a:pt x="972" y="9"/>
                  </a:lnTo>
                  <a:lnTo>
                    <a:pt x="962" y="4"/>
                  </a:lnTo>
                  <a:lnTo>
                    <a:pt x="952" y="1"/>
                  </a:lnTo>
                  <a:lnTo>
                    <a:pt x="940" y="0"/>
                  </a:lnTo>
                  <a:lnTo>
                    <a:pt x="443" y="0"/>
                  </a:lnTo>
                  <a:lnTo>
                    <a:pt x="423" y="1"/>
                  </a:lnTo>
                  <a:lnTo>
                    <a:pt x="407" y="5"/>
                  </a:lnTo>
                  <a:lnTo>
                    <a:pt x="392" y="11"/>
                  </a:lnTo>
                  <a:lnTo>
                    <a:pt x="379" y="16"/>
                  </a:lnTo>
                  <a:lnTo>
                    <a:pt x="370" y="22"/>
                  </a:lnTo>
                  <a:lnTo>
                    <a:pt x="362" y="28"/>
                  </a:lnTo>
                  <a:lnTo>
                    <a:pt x="357" y="32"/>
                  </a:lnTo>
                  <a:lnTo>
                    <a:pt x="355" y="35"/>
                  </a:lnTo>
                  <a:lnTo>
                    <a:pt x="351" y="39"/>
                  </a:lnTo>
                  <a:lnTo>
                    <a:pt x="338" y="53"/>
                  </a:lnTo>
                  <a:lnTo>
                    <a:pt x="319" y="73"/>
                  </a:lnTo>
                  <a:lnTo>
                    <a:pt x="296" y="96"/>
                  </a:lnTo>
                  <a:lnTo>
                    <a:pt x="273" y="120"/>
                  </a:lnTo>
                  <a:lnTo>
                    <a:pt x="253" y="143"/>
                  </a:lnTo>
                  <a:lnTo>
                    <a:pt x="235" y="161"/>
                  </a:lnTo>
                  <a:lnTo>
                    <a:pt x="224" y="173"/>
                  </a:lnTo>
                  <a:lnTo>
                    <a:pt x="216" y="175"/>
                  </a:lnTo>
                  <a:lnTo>
                    <a:pt x="201" y="181"/>
                  </a:lnTo>
                  <a:lnTo>
                    <a:pt x="180" y="188"/>
                  </a:lnTo>
                  <a:lnTo>
                    <a:pt x="156" y="195"/>
                  </a:lnTo>
                  <a:lnTo>
                    <a:pt x="133" y="203"/>
                  </a:lnTo>
                  <a:lnTo>
                    <a:pt x="113" y="209"/>
                  </a:lnTo>
                  <a:lnTo>
                    <a:pt x="99" y="213"/>
                  </a:lnTo>
                  <a:lnTo>
                    <a:pt x="94" y="216"/>
                  </a:lnTo>
                  <a:lnTo>
                    <a:pt x="76" y="226"/>
                  </a:lnTo>
                  <a:lnTo>
                    <a:pt x="62" y="237"/>
                  </a:lnTo>
                  <a:lnTo>
                    <a:pt x="52" y="251"/>
                  </a:lnTo>
                  <a:lnTo>
                    <a:pt x="45" y="264"/>
                  </a:lnTo>
                  <a:lnTo>
                    <a:pt x="41" y="278"/>
                  </a:lnTo>
                  <a:lnTo>
                    <a:pt x="37" y="289"/>
                  </a:lnTo>
                  <a:lnTo>
                    <a:pt x="36" y="298"/>
                  </a:lnTo>
                  <a:lnTo>
                    <a:pt x="36" y="305"/>
                  </a:lnTo>
                  <a:lnTo>
                    <a:pt x="36" y="306"/>
                  </a:lnTo>
                  <a:lnTo>
                    <a:pt x="36" y="308"/>
                  </a:lnTo>
                  <a:lnTo>
                    <a:pt x="36" y="315"/>
                  </a:lnTo>
                  <a:lnTo>
                    <a:pt x="36" y="326"/>
                  </a:lnTo>
                  <a:lnTo>
                    <a:pt x="36" y="341"/>
                  </a:lnTo>
                  <a:lnTo>
                    <a:pt x="36" y="355"/>
                  </a:lnTo>
                  <a:lnTo>
                    <a:pt x="28" y="357"/>
                  </a:lnTo>
                  <a:lnTo>
                    <a:pt x="21" y="362"/>
                  </a:lnTo>
                  <a:lnTo>
                    <a:pt x="14" y="366"/>
                  </a:lnTo>
                  <a:lnTo>
                    <a:pt x="9" y="371"/>
                  </a:lnTo>
                  <a:lnTo>
                    <a:pt x="6" y="377"/>
                  </a:lnTo>
                  <a:lnTo>
                    <a:pt x="4" y="381"/>
                  </a:lnTo>
                  <a:lnTo>
                    <a:pt x="1" y="386"/>
                  </a:lnTo>
                  <a:lnTo>
                    <a:pt x="0" y="391"/>
                  </a:lnTo>
                  <a:lnTo>
                    <a:pt x="0" y="392"/>
                  </a:lnTo>
                  <a:lnTo>
                    <a:pt x="0" y="453"/>
                  </a:lnTo>
                  <a:lnTo>
                    <a:pt x="1" y="464"/>
                  </a:lnTo>
                  <a:lnTo>
                    <a:pt x="6" y="475"/>
                  </a:lnTo>
                  <a:lnTo>
                    <a:pt x="11" y="484"/>
                  </a:lnTo>
                  <a:lnTo>
                    <a:pt x="18" y="491"/>
                  </a:lnTo>
                  <a:lnTo>
                    <a:pt x="24" y="497"/>
                  </a:lnTo>
                  <a:lnTo>
                    <a:pt x="31" y="501"/>
                  </a:lnTo>
                  <a:lnTo>
                    <a:pt x="38" y="505"/>
                  </a:lnTo>
                  <a:lnTo>
                    <a:pt x="45" y="507"/>
                  </a:lnTo>
                  <a:lnTo>
                    <a:pt x="46" y="508"/>
                  </a:lnTo>
                  <a:lnTo>
                    <a:pt x="118" y="521"/>
                  </a:lnTo>
                  <a:lnTo>
                    <a:pt x="126" y="537"/>
                  </a:lnTo>
                  <a:lnTo>
                    <a:pt x="136" y="552"/>
                  </a:lnTo>
                  <a:lnTo>
                    <a:pt x="149" y="566"/>
                  </a:lnTo>
                  <a:lnTo>
                    <a:pt x="163" y="577"/>
                  </a:lnTo>
                  <a:lnTo>
                    <a:pt x="178" y="586"/>
                  </a:lnTo>
                  <a:lnTo>
                    <a:pt x="195" y="593"/>
                  </a:lnTo>
                  <a:lnTo>
                    <a:pt x="213" y="598"/>
                  </a:lnTo>
                  <a:lnTo>
                    <a:pt x="233" y="599"/>
                  </a:lnTo>
                  <a:lnTo>
                    <a:pt x="251" y="598"/>
                  </a:lnTo>
                  <a:lnTo>
                    <a:pt x="269" y="593"/>
                  </a:lnTo>
                  <a:lnTo>
                    <a:pt x="285" y="587"/>
                  </a:lnTo>
                  <a:lnTo>
                    <a:pt x="300" y="578"/>
                  </a:lnTo>
                  <a:lnTo>
                    <a:pt x="314" y="568"/>
                  </a:lnTo>
                  <a:lnTo>
                    <a:pt x="326" y="555"/>
                  </a:lnTo>
                  <a:lnTo>
                    <a:pt x="337" y="541"/>
                  </a:lnTo>
                  <a:lnTo>
                    <a:pt x="345" y="526"/>
                  </a:lnTo>
                  <a:lnTo>
                    <a:pt x="712" y="526"/>
                  </a:lnTo>
                  <a:lnTo>
                    <a:pt x="720" y="541"/>
                  </a:lnTo>
                  <a:lnTo>
                    <a:pt x="731" y="555"/>
                  </a:lnTo>
                  <a:lnTo>
                    <a:pt x="743" y="568"/>
                  </a:lnTo>
                  <a:lnTo>
                    <a:pt x="757" y="578"/>
                  </a:lnTo>
                  <a:lnTo>
                    <a:pt x="772" y="587"/>
                  </a:lnTo>
                  <a:lnTo>
                    <a:pt x="790" y="593"/>
                  </a:lnTo>
                  <a:lnTo>
                    <a:pt x="807" y="598"/>
                  </a:lnTo>
                  <a:lnTo>
                    <a:pt x="825" y="599"/>
                  </a:lnTo>
                  <a:lnTo>
                    <a:pt x="845" y="598"/>
                  </a:lnTo>
                  <a:lnTo>
                    <a:pt x="863" y="593"/>
                  </a:lnTo>
                  <a:lnTo>
                    <a:pt x="879" y="586"/>
                  </a:lnTo>
                  <a:lnTo>
                    <a:pt x="896" y="576"/>
                  </a:lnTo>
                  <a:lnTo>
                    <a:pt x="911" y="564"/>
                  </a:lnTo>
                  <a:lnTo>
                    <a:pt x="922" y="551"/>
                  </a:lnTo>
                  <a:lnTo>
                    <a:pt x="932" y="536"/>
                  </a:lnTo>
                  <a:lnTo>
                    <a:pt x="940" y="518"/>
                  </a:lnTo>
                  <a:lnTo>
                    <a:pt x="1041" y="505"/>
                  </a:lnTo>
                  <a:lnTo>
                    <a:pt x="1045" y="503"/>
                  </a:lnTo>
                  <a:lnTo>
                    <a:pt x="1051" y="501"/>
                  </a:lnTo>
                  <a:lnTo>
                    <a:pt x="1058" y="498"/>
                  </a:lnTo>
                  <a:lnTo>
                    <a:pt x="1064" y="493"/>
                  </a:lnTo>
                  <a:lnTo>
                    <a:pt x="1068" y="487"/>
                  </a:lnTo>
                  <a:lnTo>
                    <a:pt x="1073" y="479"/>
                  </a:lnTo>
                  <a:lnTo>
                    <a:pt x="1075" y="470"/>
                  </a:lnTo>
                  <a:lnTo>
                    <a:pt x="1076" y="460"/>
                  </a:lnTo>
                  <a:lnTo>
                    <a:pt x="1076" y="402"/>
                  </a:lnTo>
                  <a:lnTo>
                    <a:pt x="1076" y="401"/>
                  </a:lnTo>
                  <a:close/>
                  <a:moveTo>
                    <a:pt x="68" y="306"/>
                  </a:moveTo>
                  <a:lnTo>
                    <a:pt x="68" y="306"/>
                  </a:lnTo>
                  <a:lnTo>
                    <a:pt x="68" y="305"/>
                  </a:lnTo>
                  <a:lnTo>
                    <a:pt x="68" y="304"/>
                  </a:lnTo>
                  <a:lnTo>
                    <a:pt x="68" y="300"/>
                  </a:lnTo>
                  <a:lnTo>
                    <a:pt x="69" y="294"/>
                  </a:lnTo>
                  <a:lnTo>
                    <a:pt x="71" y="286"/>
                  </a:lnTo>
                  <a:lnTo>
                    <a:pt x="74" y="278"/>
                  </a:lnTo>
                  <a:lnTo>
                    <a:pt x="79" y="268"/>
                  </a:lnTo>
                  <a:lnTo>
                    <a:pt x="86" y="259"/>
                  </a:lnTo>
                  <a:lnTo>
                    <a:pt x="95" y="251"/>
                  </a:lnTo>
                  <a:lnTo>
                    <a:pt x="106" y="244"/>
                  </a:lnTo>
                  <a:lnTo>
                    <a:pt x="113" y="242"/>
                  </a:lnTo>
                  <a:lnTo>
                    <a:pt x="128" y="237"/>
                  </a:lnTo>
                  <a:lnTo>
                    <a:pt x="150" y="230"/>
                  </a:lnTo>
                  <a:lnTo>
                    <a:pt x="174" y="222"/>
                  </a:lnTo>
                  <a:lnTo>
                    <a:pt x="200" y="214"/>
                  </a:lnTo>
                  <a:lnTo>
                    <a:pt x="220" y="207"/>
                  </a:lnTo>
                  <a:lnTo>
                    <a:pt x="235" y="203"/>
                  </a:lnTo>
                  <a:lnTo>
                    <a:pt x="241" y="201"/>
                  </a:lnTo>
                  <a:lnTo>
                    <a:pt x="379" y="57"/>
                  </a:lnTo>
                  <a:lnTo>
                    <a:pt x="381" y="55"/>
                  </a:lnTo>
                  <a:lnTo>
                    <a:pt x="384" y="52"/>
                  </a:lnTo>
                  <a:lnTo>
                    <a:pt x="390" y="49"/>
                  </a:lnTo>
                  <a:lnTo>
                    <a:pt x="397" y="44"/>
                  </a:lnTo>
                  <a:lnTo>
                    <a:pt x="406" y="39"/>
                  </a:lnTo>
                  <a:lnTo>
                    <a:pt x="416" y="36"/>
                  </a:lnTo>
                  <a:lnTo>
                    <a:pt x="429" y="34"/>
                  </a:lnTo>
                  <a:lnTo>
                    <a:pt x="443" y="32"/>
                  </a:lnTo>
                  <a:lnTo>
                    <a:pt x="942" y="32"/>
                  </a:lnTo>
                  <a:lnTo>
                    <a:pt x="953" y="35"/>
                  </a:lnTo>
                  <a:lnTo>
                    <a:pt x="960" y="43"/>
                  </a:lnTo>
                  <a:lnTo>
                    <a:pt x="965" y="50"/>
                  </a:lnTo>
                  <a:lnTo>
                    <a:pt x="966" y="53"/>
                  </a:lnTo>
                  <a:lnTo>
                    <a:pt x="967" y="59"/>
                  </a:lnTo>
                  <a:lnTo>
                    <a:pt x="972" y="74"/>
                  </a:lnTo>
                  <a:lnTo>
                    <a:pt x="979" y="96"/>
                  </a:lnTo>
                  <a:lnTo>
                    <a:pt x="985" y="121"/>
                  </a:lnTo>
                  <a:lnTo>
                    <a:pt x="993" y="149"/>
                  </a:lnTo>
                  <a:lnTo>
                    <a:pt x="1000" y="173"/>
                  </a:lnTo>
                  <a:lnTo>
                    <a:pt x="1005" y="192"/>
                  </a:lnTo>
                  <a:lnTo>
                    <a:pt x="1008" y="204"/>
                  </a:lnTo>
                  <a:lnTo>
                    <a:pt x="1008" y="225"/>
                  </a:lnTo>
                  <a:lnTo>
                    <a:pt x="1008" y="272"/>
                  </a:lnTo>
                  <a:lnTo>
                    <a:pt x="1008" y="325"/>
                  </a:lnTo>
                  <a:lnTo>
                    <a:pt x="1008" y="368"/>
                  </a:lnTo>
                  <a:lnTo>
                    <a:pt x="886" y="368"/>
                  </a:lnTo>
                  <a:lnTo>
                    <a:pt x="879" y="364"/>
                  </a:lnTo>
                  <a:lnTo>
                    <a:pt x="873" y="361"/>
                  </a:lnTo>
                  <a:lnTo>
                    <a:pt x="866" y="358"/>
                  </a:lnTo>
                  <a:lnTo>
                    <a:pt x="858" y="356"/>
                  </a:lnTo>
                  <a:lnTo>
                    <a:pt x="849" y="354"/>
                  </a:lnTo>
                  <a:lnTo>
                    <a:pt x="841" y="353"/>
                  </a:lnTo>
                  <a:lnTo>
                    <a:pt x="833" y="351"/>
                  </a:lnTo>
                  <a:lnTo>
                    <a:pt x="825" y="351"/>
                  </a:lnTo>
                  <a:lnTo>
                    <a:pt x="817" y="351"/>
                  </a:lnTo>
                  <a:lnTo>
                    <a:pt x="808" y="353"/>
                  </a:lnTo>
                  <a:lnTo>
                    <a:pt x="800" y="354"/>
                  </a:lnTo>
                  <a:lnTo>
                    <a:pt x="792" y="356"/>
                  </a:lnTo>
                  <a:lnTo>
                    <a:pt x="784" y="358"/>
                  </a:lnTo>
                  <a:lnTo>
                    <a:pt x="777" y="361"/>
                  </a:lnTo>
                  <a:lnTo>
                    <a:pt x="770" y="364"/>
                  </a:lnTo>
                  <a:lnTo>
                    <a:pt x="763" y="368"/>
                  </a:lnTo>
                  <a:lnTo>
                    <a:pt x="294" y="368"/>
                  </a:lnTo>
                  <a:lnTo>
                    <a:pt x="287" y="364"/>
                  </a:lnTo>
                  <a:lnTo>
                    <a:pt x="280" y="361"/>
                  </a:lnTo>
                  <a:lnTo>
                    <a:pt x="273" y="358"/>
                  </a:lnTo>
                  <a:lnTo>
                    <a:pt x="265" y="356"/>
                  </a:lnTo>
                  <a:lnTo>
                    <a:pt x="257" y="354"/>
                  </a:lnTo>
                  <a:lnTo>
                    <a:pt x="249" y="353"/>
                  </a:lnTo>
                  <a:lnTo>
                    <a:pt x="241" y="351"/>
                  </a:lnTo>
                  <a:lnTo>
                    <a:pt x="233" y="351"/>
                  </a:lnTo>
                  <a:lnTo>
                    <a:pt x="225" y="351"/>
                  </a:lnTo>
                  <a:lnTo>
                    <a:pt x="216" y="353"/>
                  </a:lnTo>
                  <a:lnTo>
                    <a:pt x="208" y="354"/>
                  </a:lnTo>
                  <a:lnTo>
                    <a:pt x="200" y="356"/>
                  </a:lnTo>
                  <a:lnTo>
                    <a:pt x="192" y="358"/>
                  </a:lnTo>
                  <a:lnTo>
                    <a:pt x="185" y="361"/>
                  </a:lnTo>
                  <a:lnTo>
                    <a:pt x="178" y="364"/>
                  </a:lnTo>
                  <a:lnTo>
                    <a:pt x="171" y="368"/>
                  </a:lnTo>
                  <a:lnTo>
                    <a:pt x="68" y="368"/>
                  </a:lnTo>
                  <a:lnTo>
                    <a:pt x="68" y="306"/>
                  </a:lnTo>
                  <a:close/>
                  <a:moveTo>
                    <a:pt x="109" y="487"/>
                  </a:moveTo>
                  <a:lnTo>
                    <a:pt x="101" y="485"/>
                  </a:lnTo>
                  <a:lnTo>
                    <a:pt x="91" y="484"/>
                  </a:lnTo>
                  <a:lnTo>
                    <a:pt x="82" y="482"/>
                  </a:lnTo>
                  <a:lnTo>
                    <a:pt x="74" y="480"/>
                  </a:lnTo>
                  <a:lnTo>
                    <a:pt x="66" y="479"/>
                  </a:lnTo>
                  <a:lnTo>
                    <a:pt x="59" y="477"/>
                  </a:lnTo>
                  <a:lnTo>
                    <a:pt x="56" y="477"/>
                  </a:lnTo>
                  <a:lnTo>
                    <a:pt x="53" y="476"/>
                  </a:lnTo>
                  <a:lnTo>
                    <a:pt x="49" y="475"/>
                  </a:lnTo>
                  <a:lnTo>
                    <a:pt x="42" y="470"/>
                  </a:lnTo>
                  <a:lnTo>
                    <a:pt x="36" y="463"/>
                  </a:lnTo>
                  <a:lnTo>
                    <a:pt x="33" y="452"/>
                  </a:lnTo>
                  <a:lnTo>
                    <a:pt x="33" y="444"/>
                  </a:lnTo>
                  <a:lnTo>
                    <a:pt x="33" y="425"/>
                  </a:lnTo>
                  <a:lnTo>
                    <a:pt x="33" y="406"/>
                  </a:lnTo>
                  <a:lnTo>
                    <a:pt x="33" y="395"/>
                  </a:lnTo>
                  <a:lnTo>
                    <a:pt x="34" y="392"/>
                  </a:lnTo>
                  <a:lnTo>
                    <a:pt x="37" y="388"/>
                  </a:lnTo>
                  <a:lnTo>
                    <a:pt x="43" y="386"/>
                  </a:lnTo>
                  <a:lnTo>
                    <a:pt x="53" y="384"/>
                  </a:lnTo>
                  <a:lnTo>
                    <a:pt x="58" y="384"/>
                  </a:lnTo>
                  <a:lnTo>
                    <a:pt x="149" y="384"/>
                  </a:lnTo>
                  <a:lnTo>
                    <a:pt x="140" y="393"/>
                  </a:lnTo>
                  <a:lnTo>
                    <a:pt x="132" y="402"/>
                  </a:lnTo>
                  <a:lnTo>
                    <a:pt x="125" y="414"/>
                  </a:lnTo>
                  <a:lnTo>
                    <a:pt x="119" y="424"/>
                  </a:lnTo>
                  <a:lnTo>
                    <a:pt x="114" y="437"/>
                  </a:lnTo>
                  <a:lnTo>
                    <a:pt x="111" y="448"/>
                  </a:lnTo>
                  <a:lnTo>
                    <a:pt x="110" y="462"/>
                  </a:lnTo>
                  <a:lnTo>
                    <a:pt x="109" y="475"/>
                  </a:lnTo>
                  <a:lnTo>
                    <a:pt x="109" y="478"/>
                  </a:lnTo>
                  <a:lnTo>
                    <a:pt x="109" y="480"/>
                  </a:lnTo>
                  <a:lnTo>
                    <a:pt x="109" y="484"/>
                  </a:lnTo>
                  <a:lnTo>
                    <a:pt x="109" y="487"/>
                  </a:lnTo>
                  <a:close/>
                  <a:moveTo>
                    <a:pt x="233" y="567"/>
                  </a:moveTo>
                  <a:lnTo>
                    <a:pt x="215" y="564"/>
                  </a:lnTo>
                  <a:lnTo>
                    <a:pt x="197" y="560"/>
                  </a:lnTo>
                  <a:lnTo>
                    <a:pt x="181" y="551"/>
                  </a:lnTo>
                  <a:lnTo>
                    <a:pt x="167" y="539"/>
                  </a:lnTo>
                  <a:lnTo>
                    <a:pt x="156" y="526"/>
                  </a:lnTo>
                  <a:lnTo>
                    <a:pt x="148" y="510"/>
                  </a:lnTo>
                  <a:lnTo>
                    <a:pt x="143" y="493"/>
                  </a:lnTo>
                  <a:lnTo>
                    <a:pt x="141" y="475"/>
                  </a:lnTo>
                  <a:lnTo>
                    <a:pt x="142" y="457"/>
                  </a:lnTo>
                  <a:lnTo>
                    <a:pt x="147" y="441"/>
                  </a:lnTo>
                  <a:lnTo>
                    <a:pt x="155" y="427"/>
                  </a:lnTo>
                  <a:lnTo>
                    <a:pt x="164" y="414"/>
                  </a:lnTo>
                  <a:lnTo>
                    <a:pt x="175" y="403"/>
                  </a:lnTo>
                  <a:lnTo>
                    <a:pt x="189" y="394"/>
                  </a:lnTo>
                  <a:lnTo>
                    <a:pt x="204" y="387"/>
                  </a:lnTo>
                  <a:lnTo>
                    <a:pt x="220" y="384"/>
                  </a:lnTo>
                  <a:lnTo>
                    <a:pt x="245" y="384"/>
                  </a:lnTo>
                  <a:lnTo>
                    <a:pt x="261" y="387"/>
                  </a:lnTo>
                  <a:lnTo>
                    <a:pt x="276" y="394"/>
                  </a:lnTo>
                  <a:lnTo>
                    <a:pt x="289" y="403"/>
                  </a:lnTo>
                  <a:lnTo>
                    <a:pt x="301" y="414"/>
                  </a:lnTo>
                  <a:lnTo>
                    <a:pt x="310" y="427"/>
                  </a:lnTo>
                  <a:lnTo>
                    <a:pt x="318" y="441"/>
                  </a:lnTo>
                  <a:lnTo>
                    <a:pt x="323" y="457"/>
                  </a:lnTo>
                  <a:lnTo>
                    <a:pt x="324" y="475"/>
                  </a:lnTo>
                  <a:lnTo>
                    <a:pt x="322" y="493"/>
                  </a:lnTo>
                  <a:lnTo>
                    <a:pt x="317" y="510"/>
                  </a:lnTo>
                  <a:lnTo>
                    <a:pt x="309" y="526"/>
                  </a:lnTo>
                  <a:lnTo>
                    <a:pt x="298" y="539"/>
                  </a:lnTo>
                  <a:lnTo>
                    <a:pt x="284" y="551"/>
                  </a:lnTo>
                  <a:lnTo>
                    <a:pt x="269" y="560"/>
                  </a:lnTo>
                  <a:lnTo>
                    <a:pt x="251" y="564"/>
                  </a:lnTo>
                  <a:lnTo>
                    <a:pt x="233" y="567"/>
                  </a:lnTo>
                  <a:close/>
                  <a:moveTo>
                    <a:pt x="702" y="495"/>
                  </a:moveTo>
                  <a:lnTo>
                    <a:pt x="355" y="495"/>
                  </a:lnTo>
                  <a:lnTo>
                    <a:pt x="356" y="490"/>
                  </a:lnTo>
                  <a:lnTo>
                    <a:pt x="356" y="485"/>
                  </a:lnTo>
                  <a:lnTo>
                    <a:pt x="356" y="479"/>
                  </a:lnTo>
                  <a:lnTo>
                    <a:pt x="356" y="475"/>
                  </a:lnTo>
                  <a:lnTo>
                    <a:pt x="355" y="462"/>
                  </a:lnTo>
                  <a:lnTo>
                    <a:pt x="354" y="448"/>
                  </a:lnTo>
                  <a:lnTo>
                    <a:pt x="351" y="437"/>
                  </a:lnTo>
                  <a:lnTo>
                    <a:pt x="346" y="424"/>
                  </a:lnTo>
                  <a:lnTo>
                    <a:pt x="340" y="414"/>
                  </a:lnTo>
                  <a:lnTo>
                    <a:pt x="333" y="402"/>
                  </a:lnTo>
                  <a:lnTo>
                    <a:pt x="325" y="393"/>
                  </a:lnTo>
                  <a:lnTo>
                    <a:pt x="316" y="384"/>
                  </a:lnTo>
                  <a:lnTo>
                    <a:pt x="741" y="384"/>
                  </a:lnTo>
                  <a:lnTo>
                    <a:pt x="732" y="393"/>
                  </a:lnTo>
                  <a:lnTo>
                    <a:pt x="724" y="402"/>
                  </a:lnTo>
                  <a:lnTo>
                    <a:pt x="717" y="414"/>
                  </a:lnTo>
                  <a:lnTo>
                    <a:pt x="711" y="424"/>
                  </a:lnTo>
                  <a:lnTo>
                    <a:pt x="707" y="437"/>
                  </a:lnTo>
                  <a:lnTo>
                    <a:pt x="703" y="448"/>
                  </a:lnTo>
                  <a:lnTo>
                    <a:pt x="702" y="462"/>
                  </a:lnTo>
                  <a:lnTo>
                    <a:pt x="701" y="475"/>
                  </a:lnTo>
                  <a:lnTo>
                    <a:pt x="701" y="479"/>
                  </a:lnTo>
                  <a:lnTo>
                    <a:pt x="701" y="485"/>
                  </a:lnTo>
                  <a:lnTo>
                    <a:pt x="701" y="490"/>
                  </a:lnTo>
                  <a:lnTo>
                    <a:pt x="702" y="495"/>
                  </a:lnTo>
                  <a:close/>
                  <a:moveTo>
                    <a:pt x="825" y="567"/>
                  </a:moveTo>
                  <a:lnTo>
                    <a:pt x="807" y="564"/>
                  </a:lnTo>
                  <a:lnTo>
                    <a:pt x="790" y="560"/>
                  </a:lnTo>
                  <a:lnTo>
                    <a:pt x="773" y="551"/>
                  </a:lnTo>
                  <a:lnTo>
                    <a:pt x="760" y="539"/>
                  </a:lnTo>
                  <a:lnTo>
                    <a:pt x="748" y="526"/>
                  </a:lnTo>
                  <a:lnTo>
                    <a:pt x="740" y="510"/>
                  </a:lnTo>
                  <a:lnTo>
                    <a:pt x="735" y="493"/>
                  </a:lnTo>
                  <a:lnTo>
                    <a:pt x="733" y="475"/>
                  </a:lnTo>
                  <a:lnTo>
                    <a:pt x="734" y="457"/>
                  </a:lnTo>
                  <a:lnTo>
                    <a:pt x="739" y="441"/>
                  </a:lnTo>
                  <a:lnTo>
                    <a:pt x="747" y="427"/>
                  </a:lnTo>
                  <a:lnTo>
                    <a:pt x="756" y="414"/>
                  </a:lnTo>
                  <a:lnTo>
                    <a:pt x="768" y="403"/>
                  </a:lnTo>
                  <a:lnTo>
                    <a:pt x="781" y="394"/>
                  </a:lnTo>
                  <a:lnTo>
                    <a:pt x="796" y="387"/>
                  </a:lnTo>
                  <a:lnTo>
                    <a:pt x="813" y="384"/>
                  </a:lnTo>
                  <a:lnTo>
                    <a:pt x="837" y="384"/>
                  </a:lnTo>
                  <a:lnTo>
                    <a:pt x="853" y="387"/>
                  </a:lnTo>
                  <a:lnTo>
                    <a:pt x="868" y="394"/>
                  </a:lnTo>
                  <a:lnTo>
                    <a:pt x="882" y="403"/>
                  </a:lnTo>
                  <a:lnTo>
                    <a:pt x="893" y="414"/>
                  </a:lnTo>
                  <a:lnTo>
                    <a:pt x="902" y="427"/>
                  </a:lnTo>
                  <a:lnTo>
                    <a:pt x="911" y="441"/>
                  </a:lnTo>
                  <a:lnTo>
                    <a:pt x="915" y="457"/>
                  </a:lnTo>
                  <a:lnTo>
                    <a:pt x="916" y="475"/>
                  </a:lnTo>
                  <a:lnTo>
                    <a:pt x="914" y="493"/>
                  </a:lnTo>
                  <a:lnTo>
                    <a:pt x="909" y="510"/>
                  </a:lnTo>
                  <a:lnTo>
                    <a:pt x="901" y="526"/>
                  </a:lnTo>
                  <a:lnTo>
                    <a:pt x="890" y="539"/>
                  </a:lnTo>
                  <a:lnTo>
                    <a:pt x="876" y="551"/>
                  </a:lnTo>
                  <a:lnTo>
                    <a:pt x="861" y="560"/>
                  </a:lnTo>
                  <a:lnTo>
                    <a:pt x="844" y="564"/>
                  </a:lnTo>
                  <a:lnTo>
                    <a:pt x="825" y="567"/>
                  </a:lnTo>
                  <a:close/>
                  <a:moveTo>
                    <a:pt x="1044" y="460"/>
                  </a:moveTo>
                  <a:lnTo>
                    <a:pt x="1043" y="465"/>
                  </a:lnTo>
                  <a:lnTo>
                    <a:pt x="1042" y="469"/>
                  </a:lnTo>
                  <a:lnTo>
                    <a:pt x="1038" y="471"/>
                  </a:lnTo>
                  <a:lnTo>
                    <a:pt x="1036" y="472"/>
                  </a:lnTo>
                  <a:lnTo>
                    <a:pt x="1034" y="472"/>
                  </a:lnTo>
                  <a:lnTo>
                    <a:pt x="1027" y="473"/>
                  </a:lnTo>
                  <a:lnTo>
                    <a:pt x="1017" y="475"/>
                  </a:lnTo>
                  <a:lnTo>
                    <a:pt x="1004" y="477"/>
                  </a:lnTo>
                  <a:lnTo>
                    <a:pt x="990" y="479"/>
                  </a:lnTo>
                  <a:lnTo>
                    <a:pt x="975" y="482"/>
                  </a:lnTo>
                  <a:lnTo>
                    <a:pt x="961" y="483"/>
                  </a:lnTo>
                  <a:lnTo>
                    <a:pt x="949" y="485"/>
                  </a:lnTo>
                  <a:lnTo>
                    <a:pt x="949" y="483"/>
                  </a:lnTo>
                  <a:lnTo>
                    <a:pt x="949" y="479"/>
                  </a:lnTo>
                  <a:lnTo>
                    <a:pt x="949" y="477"/>
                  </a:lnTo>
                  <a:lnTo>
                    <a:pt x="949" y="475"/>
                  </a:lnTo>
                  <a:lnTo>
                    <a:pt x="947" y="462"/>
                  </a:lnTo>
                  <a:lnTo>
                    <a:pt x="946" y="448"/>
                  </a:lnTo>
                  <a:lnTo>
                    <a:pt x="943" y="437"/>
                  </a:lnTo>
                  <a:lnTo>
                    <a:pt x="938" y="424"/>
                  </a:lnTo>
                  <a:lnTo>
                    <a:pt x="932" y="414"/>
                  </a:lnTo>
                  <a:lnTo>
                    <a:pt x="926" y="402"/>
                  </a:lnTo>
                  <a:lnTo>
                    <a:pt x="917" y="393"/>
                  </a:lnTo>
                  <a:lnTo>
                    <a:pt x="908" y="384"/>
                  </a:lnTo>
                  <a:lnTo>
                    <a:pt x="1013" y="384"/>
                  </a:lnTo>
                  <a:lnTo>
                    <a:pt x="1021" y="386"/>
                  </a:lnTo>
                  <a:lnTo>
                    <a:pt x="1033" y="391"/>
                  </a:lnTo>
                  <a:lnTo>
                    <a:pt x="1040" y="396"/>
                  </a:lnTo>
                  <a:lnTo>
                    <a:pt x="1043" y="402"/>
                  </a:lnTo>
                  <a:lnTo>
                    <a:pt x="1044" y="407"/>
                  </a:lnTo>
                  <a:lnTo>
                    <a:pt x="1044" y="416"/>
                  </a:lnTo>
                  <a:lnTo>
                    <a:pt x="1044" y="434"/>
                  </a:lnTo>
                  <a:lnTo>
                    <a:pt x="1044" y="452"/>
                  </a:lnTo>
                  <a:lnTo>
                    <a:pt x="1044" y="4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3" name="Freeform 191"/>
            <p:cNvSpPr>
              <a:spLocks/>
            </p:cNvSpPr>
            <p:nvPr/>
          </p:nvSpPr>
          <p:spPr bwMode="auto">
            <a:xfrm>
              <a:off x="4542" y="2014"/>
              <a:ext cx="84" cy="83"/>
            </a:xfrm>
            <a:custGeom>
              <a:avLst/>
              <a:gdLst>
                <a:gd name="T0" fmla="*/ 0 w 183"/>
                <a:gd name="T1" fmla="*/ 0 h 183"/>
                <a:gd name="T2" fmla="*/ 0 w 183"/>
                <a:gd name="T3" fmla="*/ 0 h 183"/>
                <a:gd name="T4" fmla="*/ 0 w 183"/>
                <a:gd name="T5" fmla="*/ 0 h 183"/>
                <a:gd name="T6" fmla="*/ 0 w 183"/>
                <a:gd name="T7" fmla="*/ 0 h 183"/>
                <a:gd name="T8" fmla="*/ 0 w 183"/>
                <a:gd name="T9" fmla="*/ 0 h 183"/>
                <a:gd name="T10" fmla="*/ 0 w 183"/>
                <a:gd name="T11" fmla="*/ 0 h 183"/>
                <a:gd name="T12" fmla="*/ 0 w 183"/>
                <a:gd name="T13" fmla="*/ 0 h 183"/>
                <a:gd name="T14" fmla="*/ 0 w 183"/>
                <a:gd name="T15" fmla="*/ 0 h 183"/>
                <a:gd name="T16" fmla="*/ 0 w 183"/>
                <a:gd name="T17" fmla="*/ 0 h 183"/>
                <a:gd name="T18" fmla="*/ 0 w 183"/>
                <a:gd name="T19" fmla="*/ 0 h 183"/>
                <a:gd name="T20" fmla="*/ 0 w 183"/>
                <a:gd name="T21" fmla="*/ 0 h 183"/>
                <a:gd name="T22" fmla="*/ 0 w 183"/>
                <a:gd name="T23" fmla="*/ 0 h 183"/>
                <a:gd name="T24" fmla="*/ 0 w 183"/>
                <a:gd name="T25" fmla="*/ 0 h 183"/>
                <a:gd name="T26" fmla="*/ 0 w 183"/>
                <a:gd name="T27" fmla="*/ 0 h 183"/>
                <a:gd name="T28" fmla="*/ 0 w 183"/>
                <a:gd name="T29" fmla="*/ 0 h 183"/>
                <a:gd name="T30" fmla="*/ 0 w 183"/>
                <a:gd name="T31" fmla="*/ 0 h 183"/>
                <a:gd name="T32" fmla="*/ 0 w 183"/>
                <a:gd name="T33" fmla="*/ 0 h 183"/>
                <a:gd name="T34" fmla="*/ 0 w 183"/>
                <a:gd name="T35" fmla="*/ 0 h 183"/>
                <a:gd name="T36" fmla="*/ 0 w 183"/>
                <a:gd name="T37" fmla="*/ 0 h 183"/>
                <a:gd name="T38" fmla="*/ 0 w 183"/>
                <a:gd name="T39" fmla="*/ 0 h 183"/>
                <a:gd name="T40" fmla="*/ 0 w 183"/>
                <a:gd name="T41" fmla="*/ 0 h 183"/>
                <a:gd name="T42" fmla="*/ 0 w 183"/>
                <a:gd name="T43" fmla="*/ 0 h 183"/>
                <a:gd name="T44" fmla="*/ 0 w 183"/>
                <a:gd name="T45" fmla="*/ 0 h 183"/>
                <a:gd name="T46" fmla="*/ 0 w 183"/>
                <a:gd name="T47" fmla="*/ 0 h 183"/>
                <a:gd name="T48" fmla="*/ 0 w 183"/>
                <a:gd name="T49" fmla="*/ 0 h 183"/>
                <a:gd name="T50" fmla="*/ 0 w 183"/>
                <a:gd name="T51" fmla="*/ 0 h 183"/>
                <a:gd name="T52" fmla="*/ 0 w 183"/>
                <a:gd name="T53" fmla="*/ 0 h 183"/>
                <a:gd name="T54" fmla="*/ 0 w 183"/>
                <a:gd name="T55" fmla="*/ 0 h 183"/>
                <a:gd name="T56" fmla="*/ 0 w 183"/>
                <a:gd name="T57" fmla="*/ 0 h 183"/>
                <a:gd name="T58" fmla="*/ 0 w 183"/>
                <a:gd name="T59" fmla="*/ 0 h 183"/>
                <a:gd name="T60" fmla="*/ 0 w 183"/>
                <a:gd name="T61" fmla="*/ 0 h 183"/>
                <a:gd name="T62" fmla="*/ 0 w 183"/>
                <a:gd name="T63" fmla="*/ 0 h 183"/>
                <a:gd name="T64" fmla="*/ 0 w 183"/>
                <a:gd name="T65" fmla="*/ 0 h 183"/>
                <a:gd name="T66" fmla="*/ 0 w 183"/>
                <a:gd name="T67" fmla="*/ 0 h 1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3"/>
                <a:gd name="T103" fmla="*/ 0 h 183"/>
                <a:gd name="T104" fmla="*/ 183 w 183"/>
                <a:gd name="T105" fmla="*/ 183 h 1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3" h="183">
                  <a:moveTo>
                    <a:pt x="104" y="0"/>
                  </a:moveTo>
                  <a:lnTo>
                    <a:pt x="79" y="0"/>
                  </a:lnTo>
                  <a:lnTo>
                    <a:pt x="63" y="3"/>
                  </a:lnTo>
                  <a:lnTo>
                    <a:pt x="48" y="10"/>
                  </a:lnTo>
                  <a:lnTo>
                    <a:pt x="34" y="19"/>
                  </a:lnTo>
                  <a:lnTo>
                    <a:pt x="23" y="30"/>
                  </a:lnTo>
                  <a:lnTo>
                    <a:pt x="14" y="43"/>
                  </a:lnTo>
                  <a:lnTo>
                    <a:pt x="6" y="57"/>
                  </a:lnTo>
                  <a:lnTo>
                    <a:pt x="1" y="73"/>
                  </a:lnTo>
                  <a:lnTo>
                    <a:pt x="0" y="91"/>
                  </a:lnTo>
                  <a:lnTo>
                    <a:pt x="2" y="109"/>
                  </a:lnTo>
                  <a:lnTo>
                    <a:pt x="7" y="126"/>
                  </a:lnTo>
                  <a:lnTo>
                    <a:pt x="15" y="142"/>
                  </a:lnTo>
                  <a:lnTo>
                    <a:pt x="26" y="155"/>
                  </a:lnTo>
                  <a:lnTo>
                    <a:pt x="40" y="167"/>
                  </a:lnTo>
                  <a:lnTo>
                    <a:pt x="56" y="176"/>
                  </a:lnTo>
                  <a:lnTo>
                    <a:pt x="74" y="180"/>
                  </a:lnTo>
                  <a:lnTo>
                    <a:pt x="92" y="183"/>
                  </a:lnTo>
                  <a:lnTo>
                    <a:pt x="110" y="180"/>
                  </a:lnTo>
                  <a:lnTo>
                    <a:pt x="128" y="176"/>
                  </a:lnTo>
                  <a:lnTo>
                    <a:pt x="143" y="167"/>
                  </a:lnTo>
                  <a:lnTo>
                    <a:pt x="157" y="155"/>
                  </a:lnTo>
                  <a:lnTo>
                    <a:pt x="168" y="142"/>
                  </a:lnTo>
                  <a:lnTo>
                    <a:pt x="176" y="126"/>
                  </a:lnTo>
                  <a:lnTo>
                    <a:pt x="181" y="109"/>
                  </a:lnTo>
                  <a:lnTo>
                    <a:pt x="183" y="91"/>
                  </a:lnTo>
                  <a:lnTo>
                    <a:pt x="182" y="73"/>
                  </a:lnTo>
                  <a:lnTo>
                    <a:pt x="177" y="57"/>
                  </a:lnTo>
                  <a:lnTo>
                    <a:pt x="169" y="43"/>
                  </a:lnTo>
                  <a:lnTo>
                    <a:pt x="160" y="30"/>
                  </a:lnTo>
                  <a:lnTo>
                    <a:pt x="148" y="19"/>
                  </a:lnTo>
                  <a:lnTo>
                    <a:pt x="135" y="10"/>
                  </a:lnTo>
                  <a:lnTo>
                    <a:pt x="120" y="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4" name="Freeform 192"/>
            <p:cNvSpPr>
              <a:spLocks/>
            </p:cNvSpPr>
            <p:nvPr/>
          </p:nvSpPr>
          <p:spPr bwMode="auto">
            <a:xfrm>
              <a:off x="4493" y="2014"/>
              <a:ext cx="53" cy="48"/>
            </a:xfrm>
            <a:custGeom>
              <a:avLst/>
              <a:gdLst>
                <a:gd name="T0" fmla="*/ 0 w 116"/>
                <a:gd name="T1" fmla="*/ 0 h 103"/>
                <a:gd name="T2" fmla="*/ 0 w 116"/>
                <a:gd name="T3" fmla="*/ 0 h 103"/>
                <a:gd name="T4" fmla="*/ 0 w 116"/>
                <a:gd name="T5" fmla="*/ 0 h 103"/>
                <a:gd name="T6" fmla="*/ 0 w 116"/>
                <a:gd name="T7" fmla="*/ 0 h 103"/>
                <a:gd name="T8" fmla="*/ 0 w 116"/>
                <a:gd name="T9" fmla="*/ 0 h 103"/>
                <a:gd name="T10" fmla="*/ 0 w 116"/>
                <a:gd name="T11" fmla="*/ 0 h 103"/>
                <a:gd name="T12" fmla="*/ 0 w 116"/>
                <a:gd name="T13" fmla="*/ 0 h 103"/>
                <a:gd name="T14" fmla="*/ 0 w 116"/>
                <a:gd name="T15" fmla="*/ 0 h 103"/>
                <a:gd name="T16" fmla="*/ 0 w 116"/>
                <a:gd name="T17" fmla="*/ 0 h 103"/>
                <a:gd name="T18" fmla="*/ 0 w 116"/>
                <a:gd name="T19" fmla="*/ 0 h 103"/>
                <a:gd name="T20" fmla="*/ 0 w 116"/>
                <a:gd name="T21" fmla="*/ 0 h 103"/>
                <a:gd name="T22" fmla="*/ 0 w 116"/>
                <a:gd name="T23" fmla="*/ 0 h 103"/>
                <a:gd name="T24" fmla="*/ 0 w 116"/>
                <a:gd name="T25" fmla="*/ 0 h 103"/>
                <a:gd name="T26" fmla="*/ 0 w 116"/>
                <a:gd name="T27" fmla="*/ 0 h 103"/>
                <a:gd name="T28" fmla="*/ 0 w 116"/>
                <a:gd name="T29" fmla="*/ 0 h 103"/>
                <a:gd name="T30" fmla="*/ 0 w 116"/>
                <a:gd name="T31" fmla="*/ 0 h 103"/>
                <a:gd name="T32" fmla="*/ 0 w 116"/>
                <a:gd name="T33" fmla="*/ 0 h 103"/>
                <a:gd name="T34" fmla="*/ 0 w 116"/>
                <a:gd name="T35" fmla="*/ 0 h 103"/>
                <a:gd name="T36" fmla="*/ 0 w 116"/>
                <a:gd name="T37" fmla="*/ 0 h 103"/>
                <a:gd name="T38" fmla="*/ 0 w 116"/>
                <a:gd name="T39" fmla="*/ 0 h 103"/>
                <a:gd name="T40" fmla="*/ 0 w 116"/>
                <a:gd name="T41" fmla="*/ 0 h 103"/>
                <a:gd name="T42" fmla="*/ 0 w 116"/>
                <a:gd name="T43" fmla="*/ 0 h 103"/>
                <a:gd name="T44" fmla="*/ 0 w 116"/>
                <a:gd name="T45" fmla="*/ 0 h 103"/>
                <a:gd name="T46" fmla="*/ 0 w 116"/>
                <a:gd name="T47" fmla="*/ 0 h 103"/>
                <a:gd name="T48" fmla="*/ 0 w 116"/>
                <a:gd name="T49" fmla="*/ 0 h 103"/>
                <a:gd name="T50" fmla="*/ 0 w 116"/>
                <a:gd name="T51" fmla="*/ 0 h 103"/>
                <a:gd name="T52" fmla="*/ 0 w 116"/>
                <a:gd name="T53" fmla="*/ 0 h 103"/>
                <a:gd name="T54" fmla="*/ 0 w 116"/>
                <a:gd name="T55" fmla="*/ 0 h 103"/>
                <a:gd name="T56" fmla="*/ 0 w 116"/>
                <a:gd name="T57" fmla="*/ 0 h 103"/>
                <a:gd name="T58" fmla="*/ 0 w 116"/>
                <a:gd name="T59" fmla="*/ 0 h 103"/>
                <a:gd name="T60" fmla="*/ 0 w 116"/>
                <a:gd name="T61" fmla="*/ 0 h 103"/>
                <a:gd name="T62" fmla="*/ 0 w 116"/>
                <a:gd name="T63" fmla="*/ 0 h 103"/>
                <a:gd name="T64" fmla="*/ 0 w 116"/>
                <a:gd name="T65" fmla="*/ 0 h 103"/>
                <a:gd name="T66" fmla="*/ 0 w 116"/>
                <a:gd name="T67" fmla="*/ 0 h 103"/>
                <a:gd name="T68" fmla="*/ 0 w 116"/>
                <a:gd name="T69" fmla="*/ 0 h 103"/>
                <a:gd name="T70" fmla="*/ 0 w 116"/>
                <a:gd name="T71" fmla="*/ 0 h 10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6"/>
                <a:gd name="T109" fmla="*/ 0 h 103"/>
                <a:gd name="T110" fmla="*/ 116 w 116"/>
                <a:gd name="T111" fmla="*/ 103 h 10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6" h="103">
                  <a:moveTo>
                    <a:pt x="25" y="0"/>
                  </a:moveTo>
                  <a:lnTo>
                    <a:pt x="25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0" y="41"/>
                  </a:lnTo>
                  <a:lnTo>
                    <a:pt x="0" y="60"/>
                  </a:lnTo>
                  <a:lnTo>
                    <a:pt x="0" y="68"/>
                  </a:lnTo>
                  <a:lnTo>
                    <a:pt x="3" y="79"/>
                  </a:lnTo>
                  <a:lnTo>
                    <a:pt x="9" y="86"/>
                  </a:lnTo>
                  <a:lnTo>
                    <a:pt x="16" y="91"/>
                  </a:lnTo>
                  <a:lnTo>
                    <a:pt x="20" y="92"/>
                  </a:lnTo>
                  <a:lnTo>
                    <a:pt x="23" y="93"/>
                  </a:lnTo>
                  <a:lnTo>
                    <a:pt x="26" y="93"/>
                  </a:lnTo>
                  <a:lnTo>
                    <a:pt x="33" y="95"/>
                  </a:lnTo>
                  <a:lnTo>
                    <a:pt x="41" y="96"/>
                  </a:lnTo>
                  <a:lnTo>
                    <a:pt x="49" y="98"/>
                  </a:lnTo>
                  <a:lnTo>
                    <a:pt x="58" y="100"/>
                  </a:lnTo>
                  <a:lnTo>
                    <a:pt x="68" y="101"/>
                  </a:lnTo>
                  <a:lnTo>
                    <a:pt x="76" y="103"/>
                  </a:lnTo>
                  <a:lnTo>
                    <a:pt x="76" y="100"/>
                  </a:lnTo>
                  <a:lnTo>
                    <a:pt x="76" y="96"/>
                  </a:lnTo>
                  <a:lnTo>
                    <a:pt x="76" y="94"/>
                  </a:lnTo>
                  <a:lnTo>
                    <a:pt x="76" y="91"/>
                  </a:lnTo>
                  <a:lnTo>
                    <a:pt x="77" y="78"/>
                  </a:lnTo>
                  <a:lnTo>
                    <a:pt x="78" y="64"/>
                  </a:lnTo>
                  <a:lnTo>
                    <a:pt x="81" y="53"/>
                  </a:lnTo>
                  <a:lnTo>
                    <a:pt x="86" y="40"/>
                  </a:lnTo>
                  <a:lnTo>
                    <a:pt x="92" y="30"/>
                  </a:lnTo>
                  <a:lnTo>
                    <a:pt x="99" y="18"/>
                  </a:lnTo>
                  <a:lnTo>
                    <a:pt x="107" y="9"/>
                  </a:lnTo>
                  <a:lnTo>
                    <a:pt x="116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5" name="Freeform 193"/>
            <p:cNvSpPr>
              <a:spLocks/>
            </p:cNvSpPr>
            <p:nvPr/>
          </p:nvSpPr>
          <p:spPr bwMode="auto">
            <a:xfrm>
              <a:off x="4510" y="1854"/>
              <a:ext cx="428" cy="153"/>
            </a:xfrm>
            <a:custGeom>
              <a:avLst/>
              <a:gdLst>
                <a:gd name="T0" fmla="*/ 0 w 940"/>
                <a:gd name="T1" fmla="*/ 0 h 336"/>
                <a:gd name="T2" fmla="*/ 0 w 940"/>
                <a:gd name="T3" fmla="*/ 0 h 336"/>
                <a:gd name="T4" fmla="*/ 0 w 940"/>
                <a:gd name="T5" fmla="*/ 0 h 336"/>
                <a:gd name="T6" fmla="*/ 0 w 940"/>
                <a:gd name="T7" fmla="*/ 0 h 336"/>
                <a:gd name="T8" fmla="*/ 0 w 940"/>
                <a:gd name="T9" fmla="*/ 0 h 336"/>
                <a:gd name="T10" fmla="*/ 0 w 940"/>
                <a:gd name="T11" fmla="*/ 0 h 336"/>
                <a:gd name="T12" fmla="*/ 0 w 940"/>
                <a:gd name="T13" fmla="*/ 0 h 336"/>
                <a:gd name="T14" fmla="*/ 0 w 940"/>
                <a:gd name="T15" fmla="*/ 0 h 336"/>
                <a:gd name="T16" fmla="*/ 0 w 940"/>
                <a:gd name="T17" fmla="*/ 0 h 336"/>
                <a:gd name="T18" fmla="*/ 0 w 940"/>
                <a:gd name="T19" fmla="*/ 0 h 336"/>
                <a:gd name="T20" fmla="*/ 0 w 940"/>
                <a:gd name="T21" fmla="*/ 0 h 336"/>
                <a:gd name="T22" fmla="*/ 0 w 940"/>
                <a:gd name="T23" fmla="*/ 0 h 336"/>
                <a:gd name="T24" fmla="*/ 0 w 940"/>
                <a:gd name="T25" fmla="*/ 0 h 336"/>
                <a:gd name="T26" fmla="*/ 0 w 940"/>
                <a:gd name="T27" fmla="*/ 0 h 336"/>
                <a:gd name="T28" fmla="*/ 0 w 940"/>
                <a:gd name="T29" fmla="*/ 0 h 336"/>
                <a:gd name="T30" fmla="*/ 0 w 940"/>
                <a:gd name="T31" fmla="*/ 0 h 336"/>
                <a:gd name="T32" fmla="*/ 0 w 940"/>
                <a:gd name="T33" fmla="*/ 0 h 336"/>
                <a:gd name="T34" fmla="*/ 0 w 940"/>
                <a:gd name="T35" fmla="*/ 0 h 336"/>
                <a:gd name="T36" fmla="*/ 0 w 940"/>
                <a:gd name="T37" fmla="*/ 0 h 336"/>
                <a:gd name="T38" fmla="*/ 0 w 940"/>
                <a:gd name="T39" fmla="*/ 0 h 336"/>
                <a:gd name="T40" fmla="*/ 0 w 940"/>
                <a:gd name="T41" fmla="*/ 0 h 336"/>
                <a:gd name="T42" fmla="*/ 0 w 940"/>
                <a:gd name="T43" fmla="*/ 0 h 336"/>
                <a:gd name="T44" fmla="*/ 0 w 940"/>
                <a:gd name="T45" fmla="*/ 0 h 336"/>
                <a:gd name="T46" fmla="*/ 0 w 940"/>
                <a:gd name="T47" fmla="*/ 0 h 336"/>
                <a:gd name="T48" fmla="*/ 0 w 940"/>
                <a:gd name="T49" fmla="*/ 0 h 336"/>
                <a:gd name="T50" fmla="*/ 0 w 940"/>
                <a:gd name="T51" fmla="*/ 0 h 336"/>
                <a:gd name="T52" fmla="*/ 0 w 940"/>
                <a:gd name="T53" fmla="*/ 0 h 336"/>
                <a:gd name="T54" fmla="*/ 0 w 940"/>
                <a:gd name="T55" fmla="*/ 0 h 336"/>
                <a:gd name="T56" fmla="*/ 0 w 940"/>
                <a:gd name="T57" fmla="*/ 0 h 336"/>
                <a:gd name="T58" fmla="*/ 0 w 940"/>
                <a:gd name="T59" fmla="*/ 0 h 336"/>
                <a:gd name="T60" fmla="*/ 0 w 940"/>
                <a:gd name="T61" fmla="*/ 0 h 336"/>
                <a:gd name="T62" fmla="*/ 0 w 940"/>
                <a:gd name="T63" fmla="*/ 0 h 336"/>
                <a:gd name="T64" fmla="*/ 0 w 940"/>
                <a:gd name="T65" fmla="*/ 0 h 336"/>
                <a:gd name="T66" fmla="*/ 0 w 940"/>
                <a:gd name="T67" fmla="*/ 0 h 336"/>
                <a:gd name="T68" fmla="*/ 0 w 940"/>
                <a:gd name="T69" fmla="*/ 0 h 336"/>
                <a:gd name="T70" fmla="*/ 0 w 940"/>
                <a:gd name="T71" fmla="*/ 0 h 336"/>
                <a:gd name="T72" fmla="*/ 0 w 940"/>
                <a:gd name="T73" fmla="*/ 0 h 336"/>
                <a:gd name="T74" fmla="*/ 0 w 940"/>
                <a:gd name="T75" fmla="*/ 0 h 336"/>
                <a:gd name="T76" fmla="*/ 0 w 940"/>
                <a:gd name="T77" fmla="*/ 0 h 336"/>
                <a:gd name="T78" fmla="*/ 0 w 940"/>
                <a:gd name="T79" fmla="*/ 0 h 336"/>
                <a:gd name="T80" fmla="*/ 0 w 940"/>
                <a:gd name="T81" fmla="*/ 0 h 336"/>
                <a:gd name="T82" fmla="*/ 0 w 940"/>
                <a:gd name="T83" fmla="*/ 0 h 3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40"/>
                <a:gd name="T127" fmla="*/ 0 h 336"/>
                <a:gd name="T128" fmla="*/ 940 w 940"/>
                <a:gd name="T129" fmla="*/ 336 h 3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40" h="336">
                  <a:moveTo>
                    <a:pt x="103" y="336"/>
                  </a:moveTo>
                  <a:lnTo>
                    <a:pt x="110" y="332"/>
                  </a:lnTo>
                  <a:lnTo>
                    <a:pt x="117" y="329"/>
                  </a:lnTo>
                  <a:lnTo>
                    <a:pt x="124" y="326"/>
                  </a:lnTo>
                  <a:lnTo>
                    <a:pt x="132" y="324"/>
                  </a:lnTo>
                  <a:lnTo>
                    <a:pt x="140" y="322"/>
                  </a:lnTo>
                  <a:lnTo>
                    <a:pt x="148" y="321"/>
                  </a:lnTo>
                  <a:lnTo>
                    <a:pt x="157" y="319"/>
                  </a:lnTo>
                  <a:lnTo>
                    <a:pt x="165" y="319"/>
                  </a:lnTo>
                  <a:lnTo>
                    <a:pt x="173" y="319"/>
                  </a:lnTo>
                  <a:lnTo>
                    <a:pt x="181" y="321"/>
                  </a:lnTo>
                  <a:lnTo>
                    <a:pt x="189" y="322"/>
                  </a:lnTo>
                  <a:lnTo>
                    <a:pt x="197" y="324"/>
                  </a:lnTo>
                  <a:lnTo>
                    <a:pt x="205" y="326"/>
                  </a:lnTo>
                  <a:lnTo>
                    <a:pt x="212" y="329"/>
                  </a:lnTo>
                  <a:lnTo>
                    <a:pt x="219" y="332"/>
                  </a:lnTo>
                  <a:lnTo>
                    <a:pt x="226" y="336"/>
                  </a:lnTo>
                  <a:lnTo>
                    <a:pt x="695" y="336"/>
                  </a:lnTo>
                  <a:lnTo>
                    <a:pt x="702" y="332"/>
                  </a:lnTo>
                  <a:lnTo>
                    <a:pt x="709" y="329"/>
                  </a:lnTo>
                  <a:lnTo>
                    <a:pt x="716" y="326"/>
                  </a:lnTo>
                  <a:lnTo>
                    <a:pt x="724" y="324"/>
                  </a:lnTo>
                  <a:lnTo>
                    <a:pt x="732" y="322"/>
                  </a:lnTo>
                  <a:lnTo>
                    <a:pt x="740" y="321"/>
                  </a:lnTo>
                  <a:lnTo>
                    <a:pt x="749" y="319"/>
                  </a:lnTo>
                  <a:lnTo>
                    <a:pt x="757" y="319"/>
                  </a:lnTo>
                  <a:lnTo>
                    <a:pt x="765" y="319"/>
                  </a:lnTo>
                  <a:lnTo>
                    <a:pt x="773" y="321"/>
                  </a:lnTo>
                  <a:lnTo>
                    <a:pt x="781" y="322"/>
                  </a:lnTo>
                  <a:lnTo>
                    <a:pt x="790" y="324"/>
                  </a:lnTo>
                  <a:lnTo>
                    <a:pt x="798" y="326"/>
                  </a:lnTo>
                  <a:lnTo>
                    <a:pt x="805" y="329"/>
                  </a:lnTo>
                  <a:lnTo>
                    <a:pt x="811" y="332"/>
                  </a:lnTo>
                  <a:lnTo>
                    <a:pt x="818" y="336"/>
                  </a:lnTo>
                  <a:lnTo>
                    <a:pt x="940" y="336"/>
                  </a:lnTo>
                  <a:lnTo>
                    <a:pt x="940" y="293"/>
                  </a:lnTo>
                  <a:lnTo>
                    <a:pt x="940" y="240"/>
                  </a:lnTo>
                  <a:lnTo>
                    <a:pt x="940" y="193"/>
                  </a:lnTo>
                  <a:lnTo>
                    <a:pt x="940" y="172"/>
                  </a:lnTo>
                  <a:lnTo>
                    <a:pt x="937" y="160"/>
                  </a:lnTo>
                  <a:lnTo>
                    <a:pt x="932" y="141"/>
                  </a:lnTo>
                  <a:lnTo>
                    <a:pt x="925" y="117"/>
                  </a:lnTo>
                  <a:lnTo>
                    <a:pt x="917" y="89"/>
                  </a:lnTo>
                  <a:lnTo>
                    <a:pt x="911" y="64"/>
                  </a:lnTo>
                  <a:lnTo>
                    <a:pt x="904" y="42"/>
                  </a:lnTo>
                  <a:lnTo>
                    <a:pt x="899" y="27"/>
                  </a:lnTo>
                  <a:lnTo>
                    <a:pt x="898" y="21"/>
                  </a:lnTo>
                  <a:lnTo>
                    <a:pt x="897" y="18"/>
                  </a:lnTo>
                  <a:lnTo>
                    <a:pt x="892" y="11"/>
                  </a:lnTo>
                  <a:lnTo>
                    <a:pt x="885" y="3"/>
                  </a:lnTo>
                  <a:lnTo>
                    <a:pt x="874" y="0"/>
                  </a:lnTo>
                  <a:lnTo>
                    <a:pt x="375" y="0"/>
                  </a:lnTo>
                  <a:lnTo>
                    <a:pt x="361" y="2"/>
                  </a:lnTo>
                  <a:lnTo>
                    <a:pt x="348" y="4"/>
                  </a:lnTo>
                  <a:lnTo>
                    <a:pt x="338" y="7"/>
                  </a:lnTo>
                  <a:lnTo>
                    <a:pt x="329" y="12"/>
                  </a:lnTo>
                  <a:lnTo>
                    <a:pt x="322" y="17"/>
                  </a:lnTo>
                  <a:lnTo>
                    <a:pt x="316" y="20"/>
                  </a:lnTo>
                  <a:lnTo>
                    <a:pt x="313" y="23"/>
                  </a:lnTo>
                  <a:lnTo>
                    <a:pt x="311" y="25"/>
                  </a:lnTo>
                  <a:lnTo>
                    <a:pt x="173" y="169"/>
                  </a:lnTo>
                  <a:lnTo>
                    <a:pt x="167" y="171"/>
                  </a:lnTo>
                  <a:lnTo>
                    <a:pt x="152" y="175"/>
                  </a:lnTo>
                  <a:lnTo>
                    <a:pt x="132" y="182"/>
                  </a:lnTo>
                  <a:lnTo>
                    <a:pt x="106" y="190"/>
                  </a:lnTo>
                  <a:lnTo>
                    <a:pt x="82" y="198"/>
                  </a:lnTo>
                  <a:lnTo>
                    <a:pt x="60" y="205"/>
                  </a:lnTo>
                  <a:lnTo>
                    <a:pt x="45" y="210"/>
                  </a:lnTo>
                  <a:lnTo>
                    <a:pt x="38" y="212"/>
                  </a:lnTo>
                  <a:lnTo>
                    <a:pt x="27" y="219"/>
                  </a:lnTo>
                  <a:lnTo>
                    <a:pt x="18" y="227"/>
                  </a:lnTo>
                  <a:lnTo>
                    <a:pt x="11" y="236"/>
                  </a:lnTo>
                  <a:lnTo>
                    <a:pt x="6" y="246"/>
                  </a:lnTo>
                  <a:lnTo>
                    <a:pt x="3" y="254"/>
                  </a:lnTo>
                  <a:lnTo>
                    <a:pt x="1" y="262"/>
                  </a:lnTo>
                  <a:lnTo>
                    <a:pt x="0" y="268"/>
                  </a:lnTo>
                  <a:lnTo>
                    <a:pt x="0" y="272"/>
                  </a:lnTo>
                  <a:lnTo>
                    <a:pt x="0" y="273"/>
                  </a:lnTo>
                  <a:lnTo>
                    <a:pt x="0" y="274"/>
                  </a:lnTo>
                  <a:lnTo>
                    <a:pt x="0" y="336"/>
                  </a:lnTo>
                  <a:lnTo>
                    <a:pt x="103" y="336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6" name="Freeform 194"/>
            <p:cNvSpPr>
              <a:spLocks/>
            </p:cNvSpPr>
            <p:nvPr/>
          </p:nvSpPr>
          <p:spPr bwMode="auto">
            <a:xfrm>
              <a:off x="4623" y="2014"/>
              <a:ext cx="194" cy="52"/>
            </a:xfrm>
            <a:custGeom>
              <a:avLst/>
              <a:gdLst>
                <a:gd name="T0" fmla="*/ 0 w 425"/>
                <a:gd name="T1" fmla="*/ 0 h 111"/>
                <a:gd name="T2" fmla="*/ 0 w 425"/>
                <a:gd name="T3" fmla="*/ 0 h 111"/>
                <a:gd name="T4" fmla="*/ 0 w 425"/>
                <a:gd name="T5" fmla="*/ 0 h 111"/>
                <a:gd name="T6" fmla="*/ 0 w 425"/>
                <a:gd name="T7" fmla="*/ 0 h 111"/>
                <a:gd name="T8" fmla="*/ 0 w 425"/>
                <a:gd name="T9" fmla="*/ 0 h 111"/>
                <a:gd name="T10" fmla="*/ 0 w 425"/>
                <a:gd name="T11" fmla="*/ 0 h 111"/>
                <a:gd name="T12" fmla="*/ 0 w 425"/>
                <a:gd name="T13" fmla="*/ 0 h 111"/>
                <a:gd name="T14" fmla="*/ 0 w 425"/>
                <a:gd name="T15" fmla="*/ 0 h 111"/>
                <a:gd name="T16" fmla="*/ 0 w 425"/>
                <a:gd name="T17" fmla="*/ 0 h 111"/>
                <a:gd name="T18" fmla="*/ 0 w 425"/>
                <a:gd name="T19" fmla="*/ 0 h 111"/>
                <a:gd name="T20" fmla="*/ 0 w 425"/>
                <a:gd name="T21" fmla="*/ 0 h 111"/>
                <a:gd name="T22" fmla="*/ 0 w 425"/>
                <a:gd name="T23" fmla="*/ 0 h 111"/>
                <a:gd name="T24" fmla="*/ 0 w 425"/>
                <a:gd name="T25" fmla="*/ 0 h 111"/>
                <a:gd name="T26" fmla="*/ 0 w 425"/>
                <a:gd name="T27" fmla="*/ 0 h 111"/>
                <a:gd name="T28" fmla="*/ 0 w 425"/>
                <a:gd name="T29" fmla="*/ 0 h 111"/>
                <a:gd name="T30" fmla="*/ 0 w 425"/>
                <a:gd name="T31" fmla="*/ 0 h 111"/>
                <a:gd name="T32" fmla="*/ 0 w 425"/>
                <a:gd name="T33" fmla="*/ 0 h 111"/>
                <a:gd name="T34" fmla="*/ 0 w 425"/>
                <a:gd name="T35" fmla="*/ 0 h 111"/>
                <a:gd name="T36" fmla="*/ 0 w 425"/>
                <a:gd name="T37" fmla="*/ 0 h 111"/>
                <a:gd name="T38" fmla="*/ 0 w 425"/>
                <a:gd name="T39" fmla="*/ 0 h 111"/>
                <a:gd name="T40" fmla="*/ 0 w 425"/>
                <a:gd name="T41" fmla="*/ 0 h 111"/>
                <a:gd name="T42" fmla="*/ 0 w 425"/>
                <a:gd name="T43" fmla="*/ 0 h 111"/>
                <a:gd name="T44" fmla="*/ 0 w 425"/>
                <a:gd name="T45" fmla="*/ 0 h 111"/>
                <a:gd name="T46" fmla="*/ 0 w 425"/>
                <a:gd name="T47" fmla="*/ 0 h 111"/>
                <a:gd name="T48" fmla="*/ 0 w 425"/>
                <a:gd name="T49" fmla="*/ 0 h 111"/>
                <a:gd name="T50" fmla="*/ 0 w 425"/>
                <a:gd name="T51" fmla="*/ 0 h 111"/>
                <a:gd name="T52" fmla="*/ 0 w 425"/>
                <a:gd name="T53" fmla="*/ 0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5"/>
                <a:gd name="T82" fmla="*/ 0 h 111"/>
                <a:gd name="T83" fmla="*/ 425 w 425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5" h="111">
                  <a:moveTo>
                    <a:pt x="0" y="0"/>
                  </a:moveTo>
                  <a:lnTo>
                    <a:pt x="9" y="9"/>
                  </a:lnTo>
                  <a:lnTo>
                    <a:pt x="17" y="18"/>
                  </a:lnTo>
                  <a:lnTo>
                    <a:pt x="24" y="30"/>
                  </a:lnTo>
                  <a:lnTo>
                    <a:pt x="30" y="40"/>
                  </a:lnTo>
                  <a:lnTo>
                    <a:pt x="35" y="53"/>
                  </a:lnTo>
                  <a:lnTo>
                    <a:pt x="38" y="64"/>
                  </a:lnTo>
                  <a:lnTo>
                    <a:pt x="39" y="78"/>
                  </a:lnTo>
                  <a:lnTo>
                    <a:pt x="40" y="91"/>
                  </a:lnTo>
                  <a:lnTo>
                    <a:pt x="40" y="95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39" y="111"/>
                  </a:lnTo>
                  <a:lnTo>
                    <a:pt x="386" y="111"/>
                  </a:lnTo>
                  <a:lnTo>
                    <a:pt x="385" y="106"/>
                  </a:lnTo>
                  <a:lnTo>
                    <a:pt x="385" y="101"/>
                  </a:lnTo>
                  <a:lnTo>
                    <a:pt x="385" y="95"/>
                  </a:lnTo>
                  <a:lnTo>
                    <a:pt x="385" y="91"/>
                  </a:lnTo>
                  <a:lnTo>
                    <a:pt x="386" y="78"/>
                  </a:lnTo>
                  <a:lnTo>
                    <a:pt x="387" y="64"/>
                  </a:lnTo>
                  <a:lnTo>
                    <a:pt x="391" y="53"/>
                  </a:lnTo>
                  <a:lnTo>
                    <a:pt x="395" y="40"/>
                  </a:lnTo>
                  <a:lnTo>
                    <a:pt x="401" y="30"/>
                  </a:lnTo>
                  <a:lnTo>
                    <a:pt x="408" y="18"/>
                  </a:lnTo>
                  <a:lnTo>
                    <a:pt x="416" y="9"/>
                  </a:lnTo>
                  <a:lnTo>
                    <a:pt x="4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7" name="Freeform 195"/>
            <p:cNvSpPr>
              <a:spLocks/>
            </p:cNvSpPr>
            <p:nvPr/>
          </p:nvSpPr>
          <p:spPr bwMode="auto">
            <a:xfrm>
              <a:off x="4893" y="2014"/>
              <a:ext cx="62" cy="46"/>
            </a:xfrm>
            <a:custGeom>
              <a:avLst/>
              <a:gdLst>
                <a:gd name="T0" fmla="*/ 0 w 136"/>
                <a:gd name="T1" fmla="*/ 0 h 101"/>
                <a:gd name="T2" fmla="*/ 0 w 136"/>
                <a:gd name="T3" fmla="*/ 0 h 101"/>
                <a:gd name="T4" fmla="*/ 0 w 136"/>
                <a:gd name="T5" fmla="*/ 0 h 101"/>
                <a:gd name="T6" fmla="*/ 0 w 136"/>
                <a:gd name="T7" fmla="*/ 0 h 101"/>
                <a:gd name="T8" fmla="*/ 0 w 136"/>
                <a:gd name="T9" fmla="*/ 0 h 101"/>
                <a:gd name="T10" fmla="*/ 0 w 136"/>
                <a:gd name="T11" fmla="*/ 0 h 101"/>
                <a:gd name="T12" fmla="*/ 0 w 136"/>
                <a:gd name="T13" fmla="*/ 0 h 101"/>
                <a:gd name="T14" fmla="*/ 0 w 136"/>
                <a:gd name="T15" fmla="*/ 0 h 101"/>
                <a:gd name="T16" fmla="*/ 0 w 136"/>
                <a:gd name="T17" fmla="*/ 0 h 101"/>
                <a:gd name="T18" fmla="*/ 0 w 136"/>
                <a:gd name="T19" fmla="*/ 0 h 101"/>
                <a:gd name="T20" fmla="*/ 0 w 136"/>
                <a:gd name="T21" fmla="*/ 0 h 101"/>
                <a:gd name="T22" fmla="*/ 0 w 136"/>
                <a:gd name="T23" fmla="*/ 0 h 101"/>
                <a:gd name="T24" fmla="*/ 0 w 136"/>
                <a:gd name="T25" fmla="*/ 0 h 101"/>
                <a:gd name="T26" fmla="*/ 0 w 136"/>
                <a:gd name="T27" fmla="*/ 0 h 101"/>
                <a:gd name="T28" fmla="*/ 0 w 136"/>
                <a:gd name="T29" fmla="*/ 0 h 101"/>
                <a:gd name="T30" fmla="*/ 0 w 136"/>
                <a:gd name="T31" fmla="*/ 0 h 101"/>
                <a:gd name="T32" fmla="*/ 0 w 136"/>
                <a:gd name="T33" fmla="*/ 0 h 101"/>
                <a:gd name="T34" fmla="*/ 0 w 136"/>
                <a:gd name="T35" fmla="*/ 0 h 101"/>
                <a:gd name="T36" fmla="*/ 0 w 136"/>
                <a:gd name="T37" fmla="*/ 0 h 101"/>
                <a:gd name="T38" fmla="*/ 0 w 136"/>
                <a:gd name="T39" fmla="*/ 0 h 101"/>
                <a:gd name="T40" fmla="*/ 0 w 136"/>
                <a:gd name="T41" fmla="*/ 0 h 101"/>
                <a:gd name="T42" fmla="*/ 0 w 136"/>
                <a:gd name="T43" fmla="*/ 0 h 101"/>
                <a:gd name="T44" fmla="*/ 0 w 136"/>
                <a:gd name="T45" fmla="*/ 0 h 101"/>
                <a:gd name="T46" fmla="*/ 0 w 136"/>
                <a:gd name="T47" fmla="*/ 0 h 101"/>
                <a:gd name="T48" fmla="*/ 0 w 136"/>
                <a:gd name="T49" fmla="*/ 0 h 101"/>
                <a:gd name="T50" fmla="*/ 0 w 136"/>
                <a:gd name="T51" fmla="*/ 0 h 101"/>
                <a:gd name="T52" fmla="*/ 0 w 136"/>
                <a:gd name="T53" fmla="*/ 0 h 101"/>
                <a:gd name="T54" fmla="*/ 0 w 136"/>
                <a:gd name="T55" fmla="*/ 0 h 101"/>
                <a:gd name="T56" fmla="*/ 0 w 136"/>
                <a:gd name="T57" fmla="*/ 0 h 101"/>
                <a:gd name="T58" fmla="*/ 0 w 136"/>
                <a:gd name="T59" fmla="*/ 0 h 101"/>
                <a:gd name="T60" fmla="*/ 0 w 136"/>
                <a:gd name="T61" fmla="*/ 0 h 101"/>
                <a:gd name="T62" fmla="*/ 0 w 136"/>
                <a:gd name="T63" fmla="*/ 0 h 101"/>
                <a:gd name="T64" fmla="*/ 0 w 136"/>
                <a:gd name="T65" fmla="*/ 0 h 101"/>
                <a:gd name="T66" fmla="*/ 0 w 136"/>
                <a:gd name="T67" fmla="*/ 0 h 101"/>
                <a:gd name="T68" fmla="*/ 0 w 136"/>
                <a:gd name="T69" fmla="*/ 0 h 10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6"/>
                <a:gd name="T106" fmla="*/ 0 h 101"/>
                <a:gd name="T107" fmla="*/ 136 w 136"/>
                <a:gd name="T108" fmla="*/ 101 h 10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6" h="101">
                  <a:moveTo>
                    <a:pt x="113" y="2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9" y="9"/>
                  </a:lnTo>
                  <a:lnTo>
                    <a:pt x="18" y="18"/>
                  </a:lnTo>
                  <a:lnTo>
                    <a:pt x="24" y="30"/>
                  </a:lnTo>
                  <a:lnTo>
                    <a:pt x="30" y="40"/>
                  </a:lnTo>
                  <a:lnTo>
                    <a:pt x="35" y="53"/>
                  </a:lnTo>
                  <a:lnTo>
                    <a:pt x="38" y="64"/>
                  </a:lnTo>
                  <a:lnTo>
                    <a:pt x="39" y="78"/>
                  </a:lnTo>
                  <a:lnTo>
                    <a:pt x="41" y="91"/>
                  </a:lnTo>
                  <a:lnTo>
                    <a:pt x="41" y="93"/>
                  </a:lnTo>
                  <a:lnTo>
                    <a:pt x="41" y="95"/>
                  </a:lnTo>
                  <a:lnTo>
                    <a:pt x="41" y="99"/>
                  </a:lnTo>
                  <a:lnTo>
                    <a:pt x="41" y="101"/>
                  </a:lnTo>
                  <a:lnTo>
                    <a:pt x="53" y="99"/>
                  </a:lnTo>
                  <a:lnTo>
                    <a:pt x="67" y="98"/>
                  </a:lnTo>
                  <a:lnTo>
                    <a:pt x="82" y="95"/>
                  </a:lnTo>
                  <a:lnTo>
                    <a:pt x="96" y="93"/>
                  </a:lnTo>
                  <a:lnTo>
                    <a:pt x="109" y="91"/>
                  </a:lnTo>
                  <a:lnTo>
                    <a:pt x="119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30" y="87"/>
                  </a:lnTo>
                  <a:lnTo>
                    <a:pt x="134" y="85"/>
                  </a:lnTo>
                  <a:lnTo>
                    <a:pt x="135" y="81"/>
                  </a:lnTo>
                  <a:lnTo>
                    <a:pt x="136" y="76"/>
                  </a:lnTo>
                  <a:lnTo>
                    <a:pt x="136" y="68"/>
                  </a:lnTo>
                  <a:lnTo>
                    <a:pt x="136" y="50"/>
                  </a:lnTo>
                  <a:lnTo>
                    <a:pt x="136" y="32"/>
                  </a:lnTo>
                  <a:lnTo>
                    <a:pt x="136" y="23"/>
                  </a:lnTo>
                  <a:lnTo>
                    <a:pt x="135" y="18"/>
                  </a:lnTo>
                  <a:lnTo>
                    <a:pt x="132" y="12"/>
                  </a:lnTo>
                  <a:lnTo>
                    <a:pt x="125" y="7"/>
                  </a:lnTo>
                  <a:lnTo>
                    <a:pt x="113" y="2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8" name="Freeform 196"/>
            <p:cNvSpPr>
              <a:spLocks/>
            </p:cNvSpPr>
            <p:nvPr/>
          </p:nvSpPr>
          <p:spPr bwMode="auto">
            <a:xfrm>
              <a:off x="4813" y="2014"/>
              <a:ext cx="83" cy="83"/>
            </a:xfrm>
            <a:custGeom>
              <a:avLst/>
              <a:gdLst>
                <a:gd name="T0" fmla="*/ 0 w 183"/>
                <a:gd name="T1" fmla="*/ 0 h 183"/>
                <a:gd name="T2" fmla="*/ 0 w 183"/>
                <a:gd name="T3" fmla="*/ 0 h 183"/>
                <a:gd name="T4" fmla="*/ 0 w 183"/>
                <a:gd name="T5" fmla="*/ 0 h 183"/>
                <a:gd name="T6" fmla="*/ 0 w 183"/>
                <a:gd name="T7" fmla="*/ 0 h 183"/>
                <a:gd name="T8" fmla="*/ 0 w 183"/>
                <a:gd name="T9" fmla="*/ 0 h 183"/>
                <a:gd name="T10" fmla="*/ 0 w 183"/>
                <a:gd name="T11" fmla="*/ 0 h 183"/>
                <a:gd name="T12" fmla="*/ 0 w 183"/>
                <a:gd name="T13" fmla="*/ 0 h 183"/>
                <a:gd name="T14" fmla="*/ 0 w 183"/>
                <a:gd name="T15" fmla="*/ 0 h 183"/>
                <a:gd name="T16" fmla="*/ 0 w 183"/>
                <a:gd name="T17" fmla="*/ 0 h 183"/>
                <a:gd name="T18" fmla="*/ 0 w 183"/>
                <a:gd name="T19" fmla="*/ 0 h 183"/>
                <a:gd name="T20" fmla="*/ 0 w 183"/>
                <a:gd name="T21" fmla="*/ 0 h 183"/>
                <a:gd name="T22" fmla="*/ 0 w 183"/>
                <a:gd name="T23" fmla="*/ 0 h 183"/>
                <a:gd name="T24" fmla="*/ 0 w 183"/>
                <a:gd name="T25" fmla="*/ 0 h 183"/>
                <a:gd name="T26" fmla="*/ 0 w 183"/>
                <a:gd name="T27" fmla="*/ 0 h 183"/>
                <a:gd name="T28" fmla="*/ 0 w 183"/>
                <a:gd name="T29" fmla="*/ 0 h 183"/>
                <a:gd name="T30" fmla="*/ 0 w 183"/>
                <a:gd name="T31" fmla="*/ 0 h 183"/>
                <a:gd name="T32" fmla="*/ 0 w 183"/>
                <a:gd name="T33" fmla="*/ 0 h 183"/>
                <a:gd name="T34" fmla="*/ 0 w 183"/>
                <a:gd name="T35" fmla="*/ 0 h 183"/>
                <a:gd name="T36" fmla="*/ 0 w 183"/>
                <a:gd name="T37" fmla="*/ 0 h 183"/>
                <a:gd name="T38" fmla="*/ 0 w 183"/>
                <a:gd name="T39" fmla="*/ 0 h 183"/>
                <a:gd name="T40" fmla="*/ 0 w 183"/>
                <a:gd name="T41" fmla="*/ 0 h 183"/>
                <a:gd name="T42" fmla="*/ 0 w 183"/>
                <a:gd name="T43" fmla="*/ 0 h 183"/>
                <a:gd name="T44" fmla="*/ 0 w 183"/>
                <a:gd name="T45" fmla="*/ 0 h 183"/>
                <a:gd name="T46" fmla="*/ 0 w 183"/>
                <a:gd name="T47" fmla="*/ 0 h 183"/>
                <a:gd name="T48" fmla="*/ 0 w 183"/>
                <a:gd name="T49" fmla="*/ 0 h 183"/>
                <a:gd name="T50" fmla="*/ 0 w 183"/>
                <a:gd name="T51" fmla="*/ 0 h 183"/>
                <a:gd name="T52" fmla="*/ 0 w 183"/>
                <a:gd name="T53" fmla="*/ 0 h 183"/>
                <a:gd name="T54" fmla="*/ 0 w 183"/>
                <a:gd name="T55" fmla="*/ 0 h 183"/>
                <a:gd name="T56" fmla="*/ 0 w 183"/>
                <a:gd name="T57" fmla="*/ 0 h 183"/>
                <a:gd name="T58" fmla="*/ 0 w 183"/>
                <a:gd name="T59" fmla="*/ 0 h 183"/>
                <a:gd name="T60" fmla="*/ 0 w 183"/>
                <a:gd name="T61" fmla="*/ 0 h 183"/>
                <a:gd name="T62" fmla="*/ 0 w 183"/>
                <a:gd name="T63" fmla="*/ 0 h 183"/>
                <a:gd name="T64" fmla="*/ 0 w 183"/>
                <a:gd name="T65" fmla="*/ 0 h 183"/>
                <a:gd name="T66" fmla="*/ 0 w 183"/>
                <a:gd name="T67" fmla="*/ 0 h 18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83"/>
                <a:gd name="T103" fmla="*/ 0 h 183"/>
                <a:gd name="T104" fmla="*/ 183 w 183"/>
                <a:gd name="T105" fmla="*/ 183 h 18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83" h="183">
                  <a:moveTo>
                    <a:pt x="104" y="0"/>
                  </a:moveTo>
                  <a:lnTo>
                    <a:pt x="80" y="0"/>
                  </a:lnTo>
                  <a:lnTo>
                    <a:pt x="63" y="3"/>
                  </a:lnTo>
                  <a:lnTo>
                    <a:pt x="48" y="10"/>
                  </a:lnTo>
                  <a:lnTo>
                    <a:pt x="35" y="19"/>
                  </a:lnTo>
                  <a:lnTo>
                    <a:pt x="23" y="30"/>
                  </a:lnTo>
                  <a:lnTo>
                    <a:pt x="14" y="43"/>
                  </a:lnTo>
                  <a:lnTo>
                    <a:pt x="6" y="57"/>
                  </a:lnTo>
                  <a:lnTo>
                    <a:pt x="1" y="73"/>
                  </a:lnTo>
                  <a:lnTo>
                    <a:pt x="0" y="91"/>
                  </a:lnTo>
                  <a:lnTo>
                    <a:pt x="2" y="109"/>
                  </a:lnTo>
                  <a:lnTo>
                    <a:pt x="7" y="126"/>
                  </a:lnTo>
                  <a:lnTo>
                    <a:pt x="15" y="142"/>
                  </a:lnTo>
                  <a:lnTo>
                    <a:pt x="27" y="155"/>
                  </a:lnTo>
                  <a:lnTo>
                    <a:pt x="40" y="167"/>
                  </a:lnTo>
                  <a:lnTo>
                    <a:pt x="57" y="176"/>
                  </a:lnTo>
                  <a:lnTo>
                    <a:pt x="74" y="180"/>
                  </a:lnTo>
                  <a:lnTo>
                    <a:pt x="92" y="183"/>
                  </a:lnTo>
                  <a:lnTo>
                    <a:pt x="111" y="180"/>
                  </a:lnTo>
                  <a:lnTo>
                    <a:pt x="128" y="176"/>
                  </a:lnTo>
                  <a:lnTo>
                    <a:pt x="143" y="167"/>
                  </a:lnTo>
                  <a:lnTo>
                    <a:pt x="157" y="155"/>
                  </a:lnTo>
                  <a:lnTo>
                    <a:pt x="168" y="142"/>
                  </a:lnTo>
                  <a:lnTo>
                    <a:pt x="176" y="126"/>
                  </a:lnTo>
                  <a:lnTo>
                    <a:pt x="181" y="109"/>
                  </a:lnTo>
                  <a:lnTo>
                    <a:pt x="183" y="91"/>
                  </a:lnTo>
                  <a:lnTo>
                    <a:pt x="182" y="73"/>
                  </a:lnTo>
                  <a:lnTo>
                    <a:pt x="178" y="57"/>
                  </a:lnTo>
                  <a:lnTo>
                    <a:pt x="169" y="43"/>
                  </a:lnTo>
                  <a:lnTo>
                    <a:pt x="160" y="30"/>
                  </a:lnTo>
                  <a:lnTo>
                    <a:pt x="149" y="19"/>
                  </a:lnTo>
                  <a:lnTo>
                    <a:pt x="135" y="10"/>
                  </a:lnTo>
                  <a:lnTo>
                    <a:pt x="120" y="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9" name="Freeform 197"/>
            <p:cNvSpPr>
              <a:spLocks noEditPoints="1"/>
            </p:cNvSpPr>
            <p:nvPr/>
          </p:nvSpPr>
          <p:spPr bwMode="auto">
            <a:xfrm>
              <a:off x="4548" y="2020"/>
              <a:ext cx="73" cy="73"/>
            </a:xfrm>
            <a:custGeom>
              <a:avLst/>
              <a:gdLst>
                <a:gd name="T0" fmla="*/ 0 w 161"/>
                <a:gd name="T1" fmla="*/ 0 h 160"/>
                <a:gd name="T2" fmla="*/ 0 w 161"/>
                <a:gd name="T3" fmla="*/ 0 h 160"/>
                <a:gd name="T4" fmla="*/ 0 w 161"/>
                <a:gd name="T5" fmla="*/ 0 h 160"/>
                <a:gd name="T6" fmla="*/ 0 w 161"/>
                <a:gd name="T7" fmla="*/ 0 h 160"/>
                <a:gd name="T8" fmla="*/ 0 w 161"/>
                <a:gd name="T9" fmla="*/ 0 h 160"/>
                <a:gd name="T10" fmla="*/ 0 w 161"/>
                <a:gd name="T11" fmla="*/ 0 h 160"/>
                <a:gd name="T12" fmla="*/ 0 w 161"/>
                <a:gd name="T13" fmla="*/ 0 h 160"/>
                <a:gd name="T14" fmla="*/ 0 w 161"/>
                <a:gd name="T15" fmla="*/ 0 h 160"/>
                <a:gd name="T16" fmla="*/ 0 w 161"/>
                <a:gd name="T17" fmla="*/ 0 h 160"/>
                <a:gd name="T18" fmla="*/ 0 w 161"/>
                <a:gd name="T19" fmla="*/ 0 h 160"/>
                <a:gd name="T20" fmla="*/ 0 w 161"/>
                <a:gd name="T21" fmla="*/ 0 h 160"/>
                <a:gd name="T22" fmla="*/ 0 w 161"/>
                <a:gd name="T23" fmla="*/ 0 h 160"/>
                <a:gd name="T24" fmla="*/ 0 w 161"/>
                <a:gd name="T25" fmla="*/ 0 h 160"/>
                <a:gd name="T26" fmla="*/ 0 w 161"/>
                <a:gd name="T27" fmla="*/ 0 h 160"/>
                <a:gd name="T28" fmla="*/ 0 w 161"/>
                <a:gd name="T29" fmla="*/ 0 h 160"/>
                <a:gd name="T30" fmla="*/ 0 w 161"/>
                <a:gd name="T31" fmla="*/ 0 h 160"/>
                <a:gd name="T32" fmla="*/ 0 w 161"/>
                <a:gd name="T33" fmla="*/ 0 h 160"/>
                <a:gd name="T34" fmla="*/ 0 w 161"/>
                <a:gd name="T35" fmla="*/ 0 h 160"/>
                <a:gd name="T36" fmla="*/ 0 w 161"/>
                <a:gd name="T37" fmla="*/ 0 h 160"/>
                <a:gd name="T38" fmla="*/ 0 w 161"/>
                <a:gd name="T39" fmla="*/ 0 h 160"/>
                <a:gd name="T40" fmla="*/ 0 w 161"/>
                <a:gd name="T41" fmla="*/ 0 h 160"/>
                <a:gd name="T42" fmla="*/ 0 w 161"/>
                <a:gd name="T43" fmla="*/ 0 h 160"/>
                <a:gd name="T44" fmla="*/ 0 w 161"/>
                <a:gd name="T45" fmla="*/ 0 h 160"/>
                <a:gd name="T46" fmla="*/ 0 w 161"/>
                <a:gd name="T47" fmla="*/ 0 h 160"/>
                <a:gd name="T48" fmla="*/ 0 w 161"/>
                <a:gd name="T49" fmla="*/ 0 h 160"/>
                <a:gd name="T50" fmla="*/ 0 w 161"/>
                <a:gd name="T51" fmla="*/ 0 h 160"/>
                <a:gd name="T52" fmla="*/ 0 w 161"/>
                <a:gd name="T53" fmla="*/ 0 h 160"/>
                <a:gd name="T54" fmla="*/ 0 w 161"/>
                <a:gd name="T55" fmla="*/ 0 h 160"/>
                <a:gd name="T56" fmla="*/ 0 w 161"/>
                <a:gd name="T57" fmla="*/ 0 h 160"/>
                <a:gd name="T58" fmla="*/ 0 w 161"/>
                <a:gd name="T59" fmla="*/ 0 h 160"/>
                <a:gd name="T60" fmla="*/ 0 w 161"/>
                <a:gd name="T61" fmla="*/ 0 h 160"/>
                <a:gd name="T62" fmla="*/ 0 w 161"/>
                <a:gd name="T63" fmla="*/ 0 h 160"/>
                <a:gd name="T64" fmla="*/ 0 w 161"/>
                <a:gd name="T65" fmla="*/ 0 h 1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1"/>
                <a:gd name="T100" fmla="*/ 0 h 160"/>
                <a:gd name="T101" fmla="*/ 161 w 161"/>
                <a:gd name="T102" fmla="*/ 160 h 1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1" h="160">
                  <a:moveTo>
                    <a:pt x="0" y="80"/>
                  </a:moveTo>
                  <a:lnTo>
                    <a:pt x="2" y="96"/>
                  </a:lnTo>
                  <a:lnTo>
                    <a:pt x="6" y="111"/>
                  </a:lnTo>
                  <a:lnTo>
                    <a:pt x="14" y="125"/>
                  </a:lnTo>
                  <a:lnTo>
                    <a:pt x="23" y="137"/>
                  </a:lnTo>
                  <a:lnTo>
                    <a:pt x="36" y="146"/>
                  </a:lnTo>
                  <a:lnTo>
                    <a:pt x="50" y="154"/>
                  </a:lnTo>
                  <a:lnTo>
                    <a:pt x="65" y="159"/>
                  </a:lnTo>
                  <a:lnTo>
                    <a:pt x="81" y="160"/>
                  </a:lnTo>
                  <a:lnTo>
                    <a:pt x="97" y="159"/>
                  </a:lnTo>
                  <a:lnTo>
                    <a:pt x="112" y="154"/>
                  </a:lnTo>
                  <a:lnTo>
                    <a:pt x="126" y="146"/>
                  </a:lnTo>
                  <a:lnTo>
                    <a:pt x="137" y="137"/>
                  </a:lnTo>
                  <a:lnTo>
                    <a:pt x="147" y="125"/>
                  </a:lnTo>
                  <a:lnTo>
                    <a:pt x="155" y="111"/>
                  </a:lnTo>
                  <a:lnTo>
                    <a:pt x="159" y="96"/>
                  </a:lnTo>
                  <a:lnTo>
                    <a:pt x="161" y="80"/>
                  </a:lnTo>
                  <a:lnTo>
                    <a:pt x="159" y="64"/>
                  </a:lnTo>
                  <a:lnTo>
                    <a:pt x="155" y="49"/>
                  </a:lnTo>
                  <a:lnTo>
                    <a:pt x="147" y="35"/>
                  </a:lnTo>
                  <a:lnTo>
                    <a:pt x="137" y="23"/>
                  </a:lnTo>
                  <a:lnTo>
                    <a:pt x="126" y="14"/>
                  </a:lnTo>
                  <a:lnTo>
                    <a:pt x="112" y="6"/>
                  </a:lnTo>
                  <a:lnTo>
                    <a:pt x="97" y="1"/>
                  </a:lnTo>
                  <a:lnTo>
                    <a:pt x="81" y="0"/>
                  </a:lnTo>
                  <a:lnTo>
                    <a:pt x="65" y="1"/>
                  </a:lnTo>
                  <a:lnTo>
                    <a:pt x="50" y="6"/>
                  </a:lnTo>
                  <a:lnTo>
                    <a:pt x="36" y="14"/>
                  </a:lnTo>
                  <a:lnTo>
                    <a:pt x="23" y="23"/>
                  </a:lnTo>
                  <a:lnTo>
                    <a:pt x="14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close/>
                  <a:moveTo>
                    <a:pt x="16" y="80"/>
                  </a:moveTo>
                  <a:lnTo>
                    <a:pt x="18" y="67"/>
                  </a:lnTo>
                  <a:lnTo>
                    <a:pt x="21" y="55"/>
                  </a:lnTo>
                  <a:lnTo>
                    <a:pt x="28" y="44"/>
                  </a:lnTo>
                  <a:lnTo>
                    <a:pt x="35" y="35"/>
                  </a:lnTo>
                  <a:lnTo>
                    <a:pt x="45" y="27"/>
                  </a:lnTo>
                  <a:lnTo>
                    <a:pt x="56" y="21"/>
                  </a:lnTo>
                  <a:lnTo>
                    <a:pt x="68" y="17"/>
                  </a:lnTo>
                  <a:lnTo>
                    <a:pt x="81" y="16"/>
                  </a:lnTo>
                  <a:lnTo>
                    <a:pt x="94" y="17"/>
                  </a:lnTo>
                  <a:lnTo>
                    <a:pt x="105" y="21"/>
                  </a:lnTo>
                  <a:lnTo>
                    <a:pt x="117" y="27"/>
                  </a:lnTo>
                  <a:lnTo>
                    <a:pt x="126" y="35"/>
                  </a:lnTo>
                  <a:lnTo>
                    <a:pt x="134" y="44"/>
                  </a:lnTo>
                  <a:lnTo>
                    <a:pt x="140" y="55"/>
                  </a:lnTo>
                  <a:lnTo>
                    <a:pt x="143" y="67"/>
                  </a:lnTo>
                  <a:lnTo>
                    <a:pt x="144" y="80"/>
                  </a:lnTo>
                  <a:lnTo>
                    <a:pt x="143" y="92"/>
                  </a:lnTo>
                  <a:lnTo>
                    <a:pt x="140" y="105"/>
                  </a:lnTo>
                  <a:lnTo>
                    <a:pt x="134" y="115"/>
                  </a:lnTo>
                  <a:lnTo>
                    <a:pt x="126" y="126"/>
                  </a:lnTo>
                  <a:lnTo>
                    <a:pt x="117" y="133"/>
                  </a:lnTo>
                  <a:lnTo>
                    <a:pt x="105" y="140"/>
                  </a:lnTo>
                  <a:lnTo>
                    <a:pt x="94" y="143"/>
                  </a:lnTo>
                  <a:lnTo>
                    <a:pt x="81" y="144"/>
                  </a:lnTo>
                  <a:lnTo>
                    <a:pt x="68" y="143"/>
                  </a:lnTo>
                  <a:lnTo>
                    <a:pt x="56" y="140"/>
                  </a:lnTo>
                  <a:lnTo>
                    <a:pt x="45" y="133"/>
                  </a:lnTo>
                  <a:lnTo>
                    <a:pt x="35" y="126"/>
                  </a:lnTo>
                  <a:lnTo>
                    <a:pt x="28" y="115"/>
                  </a:lnTo>
                  <a:lnTo>
                    <a:pt x="21" y="105"/>
                  </a:lnTo>
                  <a:lnTo>
                    <a:pt x="18" y="9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0" name="Freeform 198"/>
            <p:cNvSpPr>
              <a:spLocks noEditPoints="1"/>
            </p:cNvSpPr>
            <p:nvPr/>
          </p:nvSpPr>
          <p:spPr bwMode="auto">
            <a:xfrm>
              <a:off x="4818" y="2020"/>
              <a:ext cx="73" cy="73"/>
            </a:xfrm>
            <a:custGeom>
              <a:avLst/>
              <a:gdLst>
                <a:gd name="T0" fmla="*/ 0 w 160"/>
                <a:gd name="T1" fmla="*/ 0 h 160"/>
                <a:gd name="T2" fmla="*/ 0 w 160"/>
                <a:gd name="T3" fmla="*/ 0 h 160"/>
                <a:gd name="T4" fmla="*/ 0 w 160"/>
                <a:gd name="T5" fmla="*/ 0 h 160"/>
                <a:gd name="T6" fmla="*/ 0 w 160"/>
                <a:gd name="T7" fmla="*/ 0 h 160"/>
                <a:gd name="T8" fmla="*/ 0 w 160"/>
                <a:gd name="T9" fmla="*/ 0 h 160"/>
                <a:gd name="T10" fmla="*/ 0 w 160"/>
                <a:gd name="T11" fmla="*/ 0 h 160"/>
                <a:gd name="T12" fmla="*/ 0 w 160"/>
                <a:gd name="T13" fmla="*/ 0 h 160"/>
                <a:gd name="T14" fmla="*/ 0 w 160"/>
                <a:gd name="T15" fmla="*/ 0 h 160"/>
                <a:gd name="T16" fmla="*/ 0 w 160"/>
                <a:gd name="T17" fmla="*/ 0 h 160"/>
                <a:gd name="T18" fmla="*/ 0 w 160"/>
                <a:gd name="T19" fmla="*/ 0 h 160"/>
                <a:gd name="T20" fmla="*/ 0 w 160"/>
                <a:gd name="T21" fmla="*/ 0 h 160"/>
                <a:gd name="T22" fmla="*/ 0 w 160"/>
                <a:gd name="T23" fmla="*/ 0 h 160"/>
                <a:gd name="T24" fmla="*/ 0 w 160"/>
                <a:gd name="T25" fmla="*/ 0 h 160"/>
                <a:gd name="T26" fmla="*/ 0 w 160"/>
                <a:gd name="T27" fmla="*/ 0 h 160"/>
                <a:gd name="T28" fmla="*/ 0 w 160"/>
                <a:gd name="T29" fmla="*/ 0 h 160"/>
                <a:gd name="T30" fmla="*/ 0 w 160"/>
                <a:gd name="T31" fmla="*/ 0 h 160"/>
                <a:gd name="T32" fmla="*/ 0 w 160"/>
                <a:gd name="T33" fmla="*/ 0 h 160"/>
                <a:gd name="T34" fmla="*/ 0 w 160"/>
                <a:gd name="T35" fmla="*/ 0 h 160"/>
                <a:gd name="T36" fmla="*/ 0 w 160"/>
                <a:gd name="T37" fmla="*/ 0 h 160"/>
                <a:gd name="T38" fmla="*/ 0 w 160"/>
                <a:gd name="T39" fmla="*/ 0 h 160"/>
                <a:gd name="T40" fmla="*/ 0 w 160"/>
                <a:gd name="T41" fmla="*/ 0 h 160"/>
                <a:gd name="T42" fmla="*/ 0 w 160"/>
                <a:gd name="T43" fmla="*/ 0 h 160"/>
                <a:gd name="T44" fmla="*/ 0 w 160"/>
                <a:gd name="T45" fmla="*/ 0 h 160"/>
                <a:gd name="T46" fmla="*/ 0 w 160"/>
                <a:gd name="T47" fmla="*/ 0 h 160"/>
                <a:gd name="T48" fmla="*/ 0 w 160"/>
                <a:gd name="T49" fmla="*/ 0 h 160"/>
                <a:gd name="T50" fmla="*/ 0 w 160"/>
                <a:gd name="T51" fmla="*/ 0 h 160"/>
                <a:gd name="T52" fmla="*/ 0 w 160"/>
                <a:gd name="T53" fmla="*/ 0 h 160"/>
                <a:gd name="T54" fmla="*/ 0 w 160"/>
                <a:gd name="T55" fmla="*/ 0 h 160"/>
                <a:gd name="T56" fmla="*/ 0 w 160"/>
                <a:gd name="T57" fmla="*/ 0 h 160"/>
                <a:gd name="T58" fmla="*/ 0 w 160"/>
                <a:gd name="T59" fmla="*/ 0 h 160"/>
                <a:gd name="T60" fmla="*/ 0 w 160"/>
                <a:gd name="T61" fmla="*/ 0 h 160"/>
                <a:gd name="T62" fmla="*/ 0 w 160"/>
                <a:gd name="T63" fmla="*/ 0 h 160"/>
                <a:gd name="T64" fmla="*/ 0 w 160"/>
                <a:gd name="T65" fmla="*/ 0 h 1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0"/>
                <a:gd name="T100" fmla="*/ 0 h 160"/>
                <a:gd name="T101" fmla="*/ 160 w 160"/>
                <a:gd name="T102" fmla="*/ 160 h 1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0" h="160">
                  <a:moveTo>
                    <a:pt x="0" y="80"/>
                  </a:moveTo>
                  <a:lnTo>
                    <a:pt x="1" y="96"/>
                  </a:lnTo>
                  <a:lnTo>
                    <a:pt x="5" y="111"/>
                  </a:lnTo>
                  <a:lnTo>
                    <a:pt x="13" y="125"/>
                  </a:lnTo>
                  <a:lnTo>
                    <a:pt x="23" y="137"/>
                  </a:lnTo>
                  <a:lnTo>
                    <a:pt x="35" y="146"/>
                  </a:lnTo>
                  <a:lnTo>
                    <a:pt x="49" y="154"/>
                  </a:lnTo>
                  <a:lnTo>
                    <a:pt x="64" y="159"/>
                  </a:lnTo>
                  <a:lnTo>
                    <a:pt x="80" y="160"/>
                  </a:lnTo>
                  <a:lnTo>
                    <a:pt x="96" y="159"/>
                  </a:lnTo>
                  <a:lnTo>
                    <a:pt x="111" y="154"/>
                  </a:lnTo>
                  <a:lnTo>
                    <a:pt x="125" y="146"/>
                  </a:lnTo>
                  <a:lnTo>
                    <a:pt x="137" y="137"/>
                  </a:lnTo>
                  <a:lnTo>
                    <a:pt x="146" y="125"/>
                  </a:lnTo>
                  <a:lnTo>
                    <a:pt x="154" y="111"/>
                  </a:lnTo>
                  <a:lnTo>
                    <a:pt x="159" y="96"/>
                  </a:lnTo>
                  <a:lnTo>
                    <a:pt x="160" y="80"/>
                  </a:lnTo>
                  <a:lnTo>
                    <a:pt x="159" y="64"/>
                  </a:lnTo>
                  <a:lnTo>
                    <a:pt x="154" y="49"/>
                  </a:lnTo>
                  <a:lnTo>
                    <a:pt x="146" y="35"/>
                  </a:lnTo>
                  <a:lnTo>
                    <a:pt x="137" y="23"/>
                  </a:lnTo>
                  <a:lnTo>
                    <a:pt x="125" y="14"/>
                  </a:lnTo>
                  <a:lnTo>
                    <a:pt x="111" y="6"/>
                  </a:lnTo>
                  <a:lnTo>
                    <a:pt x="96" y="1"/>
                  </a:lnTo>
                  <a:lnTo>
                    <a:pt x="80" y="0"/>
                  </a:lnTo>
                  <a:lnTo>
                    <a:pt x="64" y="1"/>
                  </a:lnTo>
                  <a:lnTo>
                    <a:pt x="49" y="6"/>
                  </a:lnTo>
                  <a:lnTo>
                    <a:pt x="35" y="14"/>
                  </a:lnTo>
                  <a:lnTo>
                    <a:pt x="23" y="23"/>
                  </a:lnTo>
                  <a:lnTo>
                    <a:pt x="13" y="35"/>
                  </a:lnTo>
                  <a:lnTo>
                    <a:pt x="5" y="49"/>
                  </a:lnTo>
                  <a:lnTo>
                    <a:pt x="1" y="64"/>
                  </a:lnTo>
                  <a:lnTo>
                    <a:pt x="0" y="80"/>
                  </a:lnTo>
                  <a:close/>
                  <a:moveTo>
                    <a:pt x="16" y="80"/>
                  </a:moveTo>
                  <a:lnTo>
                    <a:pt x="17" y="67"/>
                  </a:lnTo>
                  <a:lnTo>
                    <a:pt x="20" y="55"/>
                  </a:lnTo>
                  <a:lnTo>
                    <a:pt x="27" y="44"/>
                  </a:lnTo>
                  <a:lnTo>
                    <a:pt x="34" y="35"/>
                  </a:lnTo>
                  <a:lnTo>
                    <a:pt x="45" y="27"/>
                  </a:lnTo>
                  <a:lnTo>
                    <a:pt x="55" y="21"/>
                  </a:lnTo>
                  <a:lnTo>
                    <a:pt x="68" y="17"/>
                  </a:lnTo>
                  <a:lnTo>
                    <a:pt x="80" y="16"/>
                  </a:lnTo>
                  <a:lnTo>
                    <a:pt x="93" y="17"/>
                  </a:lnTo>
                  <a:lnTo>
                    <a:pt x="104" y="21"/>
                  </a:lnTo>
                  <a:lnTo>
                    <a:pt x="116" y="27"/>
                  </a:lnTo>
                  <a:lnTo>
                    <a:pt x="125" y="35"/>
                  </a:lnTo>
                  <a:lnTo>
                    <a:pt x="133" y="44"/>
                  </a:lnTo>
                  <a:lnTo>
                    <a:pt x="139" y="55"/>
                  </a:lnTo>
                  <a:lnTo>
                    <a:pt x="142" y="67"/>
                  </a:lnTo>
                  <a:lnTo>
                    <a:pt x="144" y="80"/>
                  </a:lnTo>
                  <a:lnTo>
                    <a:pt x="142" y="92"/>
                  </a:lnTo>
                  <a:lnTo>
                    <a:pt x="139" y="105"/>
                  </a:lnTo>
                  <a:lnTo>
                    <a:pt x="133" y="115"/>
                  </a:lnTo>
                  <a:lnTo>
                    <a:pt x="125" y="126"/>
                  </a:lnTo>
                  <a:lnTo>
                    <a:pt x="116" y="133"/>
                  </a:lnTo>
                  <a:lnTo>
                    <a:pt x="104" y="140"/>
                  </a:lnTo>
                  <a:lnTo>
                    <a:pt x="93" y="143"/>
                  </a:lnTo>
                  <a:lnTo>
                    <a:pt x="80" y="144"/>
                  </a:lnTo>
                  <a:lnTo>
                    <a:pt x="68" y="143"/>
                  </a:lnTo>
                  <a:lnTo>
                    <a:pt x="55" y="140"/>
                  </a:lnTo>
                  <a:lnTo>
                    <a:pt x="45" y="133"/>
                  </a:lnTo>
                  <a:lnTo>
                    <a:pt x="34" y="126"/>
                  </a:lnTo>
                  <a:lnTo>
                    <a:pt x="27" y="115"/>
                  </a:lnTo>
                  <a:lnTo>
                    <a:pt x="20" y="105"/>
                  </a:lnTo>
                  <a:lnTo>
                    <a:pt x="17" y="9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1" name="Freeform 199"/>
            <p:cNvSpPr>
              <a:spLocks/>
            </p:cNvSpPr>
            <p:nvPr/>
          </p:nvSpPr>
          <p:spPr bwMode="auto">
            <a:xfrm>
              <a:off x="4555" y="2027"/>
              <a:ext cx="59" cy="59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0 h 128"/>
                <a:gd name="T4" fmla="*/ 0 w 128"/>
                <a:gd name="T5" fmla="*/ 0 h 128"/>
                <a:gd name="T6" fmla="*/ 0 w 128"/>
                <a:gd name="T7" fmla="*/ 0 h 128"/>
                <a:gd name="T8" fmla="*/ 0 w 128"/>
                <a:gd name="T9" fmla="*/ 0 h 128"/>
                <a:gd name="T10" fmla="*/ 0 w 128"/>
                <a:gd name="T11" fmla="*/ 0 h 128"/>
                <a:gd name="T12" fmla="*/ 0 w 128"/>
                <a:gd name="T13" fmla="*/ 0 h 128"/>
                <a:gd name="T14" fmla="*/ 0 w 128"/>
                <a:gd name="T15" fmla="*/ 0 h 128"/>
                <a:gd name="T16" fmla="*/ 0 w 128"/>
                <a:gd name="T17" fmla="*/ 0 h 128"/>
                <a:gd name="T18" fmla="*/ 0 w 128"/>
                <a:gd name="T19" fmla="*/ 0 h 128"/>
                <a:gd name="T20" fmla="*/ 0 w 128"/>
                <a:gd name="T21" fmla="*/ 0 h 128"/>
                <a:gd name="T22" fmla="*/ 0 w 128"/>
                <a:gd name="T23" fmla="*/ 0 h 128"/>
                <a:gd name="T24" fmla="*/ 0 w 128"/>
                <a:gd name="T25" fmla="*/ 0 h 128"/>
                <a:gd name="T26" fmla="*/ 0 w 128"/>
                <a:gd name="T27" fmla="*/ 0 h 128"/>
                <a:gd name="T28" fmla="*/ 0 w 128"/>
                <a:gd name="T29" fmla="*/ 0 h 128"/>
                <a:gd name="T30" fmla="*/ 0 w 128"/>
                <a:gd name="T31" fmla="*/ 0 h 128"/>
                <a:gd name="T32" fmla="*/ 0 w 128"/>
                <a:gd name="T33" fmla="*/ 0 h 128"/>
                <a:gd name="T34" fmla="*/ 0 w 128"/>
                <a:gd name="T35" fmla="*/ 0 h 128"/>
                <a:gd name="T36" fmla="*/ 0 w 128"/>
                <a:gd name="T37" fmla="*/ 0 h 128"/>
                <a:gd name="T38" fmla="*/ 0 w 128"/>
                <a:gd name="T39" fmla="*/ 0 h 128"/>
                <a:gd name="T40" fmla="*/ 0 w 128"/>
                <a:gd name="T41" fmla="*/ 0 h 128"/>
                <a:gd name="T42" fmla="*/ 0 w 128"/>
                <a:gd name="T43" fmla="*/ 0 h 128"/>
                <a:gd name="T44" fmla="*/ 0 w 128"/>
                <a:gd name="T45" fmla="*/ 0 h 128"/>
                <a:gd name="T46" fmla="*/ 0 w 128"/>
                <a:gd name="T47" fmla="*/ 0 h 128"/>
                <a:gd name="T48" fmla="*/ 0 w 128"/>
                <a:gd name="T49" fmla="*/ 0 h 128"/>
                <a:gd name="T50" fmla="*/ 0 w 128"/>
                <a:gd name="T51" fmla="*/ 0 h 128"/>
                <a:gd name="T52" fmla="*/ 0 w 128"/>
                <a:gd name="T53" fmla="*/ 0 h 128"/>
                <a:gd name="T54" fmla="*/ 0 w 128"/>
                <a:gd name="T55" fmla="*/ 0 h 128"/>
                <a:gd name="T56" fmla="*/ 0 w 128"/>
                <a:gd name="T57" fmla="*/ 0 h 128"/>
                <a:gd name="T58" fmla="*/ 0 w 128"/>
                <a:gd name="T59" fmla="*/ 0 h 128"/>
                <a:gd name="T60" fmla="*/ 0 w 128"/>
                <a:gd name="T61" fmla="*/ 0 h 128"/>
                <a:gd name="T62" fmla="*/ 0 w 128"/>
                <a:gd name="T63" fmla="*/ 0 h 128"/>
                <a:gd name="T64" fmla="*/ 0 w 128"/>
                <a:gd name="T65" fmla="*/ 0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8"/>
                <a:gd name="T100" fmla="*/ 0 h 128"/>
                <a:gd name="T101" fmla="*/ 128 w 128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8" h="128">
                  <a:moveTo>
                    <a:pt x="0" y="64"/>
                  </a:moveTo>
                  <a:lnTo>
                    <a:pt x="2" y="51"/>
                  </a:lnTo>
                  <a:lnTo>
                    <a:pt x="5" y="39"/>
                  </a:lnTo>
                  <a:lnTo>
                    <a:pt x="12" y="28"/>
                  </a:lnTo>
                  <a:lnTo>
                    <a:pt x="19" y="19"/>
                  </a:lnTo>
                  <a:lnTo>
                    <a:pt x="29" y="11"/>
                  </a:lnTo>
                  <a:lnTo>
                    <a:pt x="40" y="5"/>
                  </a:lnTo>
                  <a:lnTo>
                    <a:pt x="52" y="1"/>
                  </a:lnTo>
                  <a:lnTo>
                    <a:pt x="65" y="0"/>
                  </a:lnTo>
                  <a:lnTo>
                    <a:pt x="78" y="1"/>
                  </a:lnTo>
                  <a:lnTo>
                    <a:pt x="89" y="5"/>
                  </a:lnTo>
                  <a:lnTo>
                    <a:pt x="101" y="11"/>
                  </a:lnTo>
                  <a:lnTo>
                    <a:pt x="110" y="19"/>
                  </a:lnTo>
                  <a:lnTo>
                    <a:pt x="118" y="28"/>
                  </a:lnTo>
                  <a:lnTo>
                    <a:pt x="124" y="39"/>
                  </a:lnTo>
                  <a:lnTo>
                    <a:pt x="127" y="51"/>
                  </a:lnTo>
                  <a:lnTo>
                    <a:pt x="128" y="64"/>
                  </a:lnTo>
                  <a:lnTo>
                    <a:pt x="127" y="76"/>
                  </a:lnTo>
                  <a:lnTo>
                    <a:pt x="124" y="89"/>
                  </a:lnTo>
                  <a:lnTo>
                    <a:pt x="118" y="99"/>
                  </a:lnTo>
                  <a:lnTo>
                    <a:pt x="110" y="110"/>
                  </a:lnTo>
                  <a:lnTo>
                    <a:pt x="101" y="117"/>
                  </a:lnTo>
                  <a:lnTo>
                    <a:pt x="89" y="124"/>
                  </a:lnTo>
                  <a:lnTo>
                    <a:pt x="78" y="127"/>
                  </a:lnTo>
                  <a:lnTo>
                    <a:pt x="65" y="128"/>
                  </a:lnTo>
                  <a:lnTo>
                    <a:pt x="52" y="127"/>
                  </a:lnTo>
                  <a:lnTo>
                    <a:pt x="40" y="124"/>
                  </a:lnTo>
                  <a:lnTo>
                    <a:pt x="29" y="117"/>
                  </a:lnTo>
                  <a:lnTo>
                    <a:pt x="19" y="110"/>
                  </a:lnTo>
                  <a:lnTo>
                    <a:pt x="12" y="99"/>
                  </a:lnTo>
                  <a:lnTo>
                    <a:pt x="5" y="89"/>
                  </a:lnTo>
                  <a:lnTo>
                    <a:pt x="2" y="7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2" name="Freeform 200"/>
            <p:cNvSpPr>
              <a:spLocks/>
            </p:cNvSpPr>
            <p:nvPr/>
          </p:nvSpPr>
          <p:spPr bwMode="auto">
            <a:xfrm>
              <a:off x="4573" y="2034"/>
              <a:ext cx="34" cy="43"/>
            </a:xfrm>
            <a:custGeom>
              <a:avLst/>
              <a:gdLst>
                <a:gd name="T0" fmla="*/ 0 w 76"/>
                <a:gd name="T1" fmla="*/ 0 h 96"/>
                <a:gd name="T2" fmla="*/ 0 w 76"/>
                <a:gd name="T3" fmla="*/ 0 h 96"/>
                <a:gd name="T4" fmla="*/ 0 w 76"/>
                <a:gd name="T5" fmla="*/ 0 h 96"/>
                <a:gd name="T6" fmla="*/ 0 w 76"/>
                <a:gd name="T7" fmla="*/ 0 h 96"/>
                <a:gd name="T8" fmla="*/ 0 w 76"/>
                <a:gd name="T9" fmla="*/ 0 h 96"/>
                <a:gd name="T10" fmla="*/ 0 w 76"/>
                <a:gd name="T11" fmla="*/ 0 h 96"/>
                <a:gd name="T12" fmla="*/ 0 w 76"/>
                <a:gd name="T13" fmla="*/ 0 h 96"/>
                <a:gd name="T14" fmla="*/ 0 w 76"/>
                <a:gd name="T15" fmla="*/ 0 h 96"/>
                <a:gd name="T16" fmla="*/ 0 w 76"/>
                <a:gd name="T17" fmla="*/ 0 h 96"/>
                <a:gd name="T18" fmla="*/ 0 w 76"/>
                <a:gd name="T19" fmla="*/ 0 h 96"/>
                <a:gd name="T20" fmla="*/ 0 w 76"/>
                <a:gd name="T21" fmla="*/ 0 h 96"/>
                <a:gd name="T22" fmla="*/ 0 w 76"/>
                <a:gd name="T23" fmla="*/ 0 h 96"/>
                <a:gd name="T24" fmla="*/ 0 w 76"/>
                <a:gd name="T25" fmla="*/ 0 h 96"/>
                <a:gd name="T26" fmla="*/ 0 w 76"/>
                <a:gd name="T27" fmla="*/ 0 h 96"/>
                <a:gd name="T28" fmla="*/ 0 w 76"/>
                <a:gd name="T29" fmla="*/ 0 h 96"/>
                <a:gd name="T30" fmla="*/ 0 w 76"/>
                <a:gd name="T31" fmla="*/ 0 h 96"/>
                <a:gd name="T32" fmla="*/ 0 w 76"/>
                <a:gd name="T33" fmla="*/ 0 h 96"/>
                <a:gd name="T34" fmla="*/ 0 w 76"/>
                <a:gd name="T35" fmla="*/ 0 h 96"/>
                <a:gd name="T36" fmla="*/ 0 w 76"/>
                <a:gd name="T37" fmla="*/ 0 h 96"/>
                <a:gd name="T38" fmla="*/ 0 w 76"/>
                <a:gd name="T39" fmla="*/ 0 h 96"/>
                <a:gd name="T40" fmla="*/ 0 w 76"/>
                <a:gd name="T41" fmla="*/ 0 h 96"/>
                <a:gd name="T42" fmla="*/ 0 w 76"/>
                <a:gd name="T43" fmla="*/ 0 h 96"/>
                <a:gd name="T44" fmla="*/ 0 w 76"/>
                <a:gd name="T45" fmla="*/ 0 h 96"/>
                <a:gd name="T46" fmla="*/ 0 w 76"/>
                <a:gd name="T47" fmla="*/ 0 h 96"/>
                <a:gd name="T48" fmla="*/ 0 w 76"/>
                <a:gd name="T49" fmla="*/ 0 h 96"/>
                <a:gd name="T50" fmla="*/ 0 w 76"/>
                <a:gd name="T51" fmla="*/ 0 h 96"/>
                <a:gd name="T52" fmla="*/ 0 w 76"/>
                <a:gd name="T53" fmla="*/ 0 h 96"/>
                <a:gd name="T54" fmla="*/ 0 w 76"/>
                <a:gd name="T55" fmla="*/ 0 h 96"/>
                <a:gd name="T56" fmla="*/ 0 w 76"/>
                <a:gd name="T57" fmla="*/ 0 h 96"/>
                <a:gd name="T58" fmla="*/ 0 w 76"/>
                <a:gd name="T59" fmla="*/ 0 h 96"/>
                <a:gd name="T60" fmla="*/ 0 w 76"/>
                <a:gd name="T61" fmla="*/ 0 h 96"/>
                <a:gd name="T62" fmla="*/ 0 w 76"/>
                <a:gd name="T63" fmla="*/ 0 h 96"/>
                <a:gd name="T64" fmla="*/ 0 w 76"/>
                <a:gd name="T65" fmla="*/ 0 h 96"/>
                <a:gd name="T66" fmla="*/ 0 w 76"/>
                <a:gd name="T67" fmla="*/ 0 h 96"/>
                <a:gd name="T68" fmla="*/ 0 w 76"/>
                <a:gd name="T69" fmla="*/ 0 h 96"/>
                <a:gd name="T70" fmla="*/ 0 w 76"/>
                <a:gd name="T71" fmla="*/ 0 h 96"/>
                <a:gd name="T72" fmla="*/ 0 w 76"/>
                <a:gd name="T73" fmla="*/ 0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6"/>
                <a:gd name="T112" fmla="*/ 0 h 96"/>
                <a:gd name="T113" fmla="*/ 76 w 76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6" h="96">
                  <a:moveTo>
                    <a:pt x="5" y="6"/>
                  </a:moveTo>
                  <a:lnTo>
                    <a:pt x="4" y="6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8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27" y="7"/>
                  </a:lnTo>
                  <a:lnTo>
                    <a:pt x="35" y="9"/>
                  </a:lnTo>
                  <a:lnTo>
                    <a:pt x="42" y="13"/>
                  </a:lnTo>
                  <a:lnTo>
                    <a:pt x="49" y="19"/>
                  </a:lnTo>
                  <a:lnTo>
                    <a:pt x="56" y="26"/>
                  </a:lnTo>
                  <a:lnTo>
                    <a:pt x="60" y="34"/>
                  </a:lnTo>
                  <a:lnTo>
                    <a:pt x="65" y="51"/>
                  </a:lnTo>
                  <a:lnTo>
                    <a:pt x="64" y="68"/>
                  </a:lnTo>
                  <a:lnTo>
                    <a:pt x="56" y="84"/>
                  </a:lnTo>
                  <a:lnTo>
                    <a:pt x="43" y="96"/>
                  </a:lnTo>
                  <a:lnTo>
                    <a:pt x="44" y="96"/>
                  </a:lnTo>
                  <a:lnTo>
                    <a:pt x="46" y="95"/>
                  </a:lnTo>
                  <a:lnTo>
                    <a:pt x="48" y="95"/>
                  </a:lnTo>
                  <a:lnTo>
                    <a:pt x="49" y="94"/>
                  </a:lnTo>
                  <a:lnTo>
                    <a:pt x="57" y="89"/>
                  </a:lnTo>
                  <a:lnTo>
                    <a:pt x="64" y="82"/>
                  </a:lnTo>
                  <a:lnTo>
                    <a:pt x="69" y="74"/>
                  </a:lnTo>
                  <a:lnTo>
                    <a:pt x="74" y="66"/>
                  </a:lnTo>
                  <a:lnTo>
                    <a:pt x="76" y="57"/>
                  </a:lnTo>
                  <a:lnTo>
                    <a:pt x="76" y="46"/>
                  </a:lnTo>
                  <a:lnTo>
                    <a:pt x="75" y="37"/>
                  </a:lnTo>
                  <a:lnTo>
                    <a:pt x="72" y="28"/>
                  </a:lnTo>
                  <a:lnTo>
                    <a:pt x="66" y="20"/>
                  </a:lnTo>
                  <a:lnTo>
                    <a:pt x="59" y="13"/>
                  </a:lnTo>
                  <a:lnTo>
                    <a:pt x="52" y="7"/>
                  </a:lnTo>
                  <a:lnTo>
                    <a:pt x="43" y="3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14" y="3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3" name="Freeform 201"/>
            <p:cNvSpPr>
              <a:spLocks/>
            </p:cNvSpPr>
            <p:nvPr/>
          </p:nvSpPr>
          <p:spPr bwMode="auto">
            <a:xfrm>
              <a:off x="4825" y="2027"/>
              <a:ext cx="58" cy="59"/>
            </a:xfrm>
            <a:custGeom>
              <a:avLst/>
              <a:gdLst>
                <a:gd name="T0" fmla="*/ 0 w 128"/>
                <a:gd name="T1" fmla="*/ 0 h 128"/>
                <a:gd name="T2" fmla="*/ 0 w 128"/>
                <a:gd name="T3" fmla="*/ 0 h 128"/>
                <a:gd name="T4" fmla="*/ 0 w 128"/>
                <a:gd name="T5" fmla="*/ 0 h 128"/>
                <a:gd name="T6" fmla="*/ 0 w 128"/>
                <a:gd name="T7" fmla="*/ 0 h 128"/>
                <a:gd name="T8" fmla="*/ 0 w 128"/>
                <a:gd name="T9" fmla="*/ 0 h 128"/>
                <a:gd name="T10" fmla="*/ 0 w 128"/>
                <a:gd name="T11" fmla="*/ 0 h 128"/>
                <a:gd name="T12" fmla="*/ 0 w 128"/>
                <a:gd name="T13" fmla="*/ 0 h 128"/>
                <a:gd name="T14" fmla="*/ 0 w 128"/>
                <a:gd name="T15" fmla="*/ 0 h 128"/>
                <a:gd name="T16" fmla="*/ 0 w 128"/>
                <a:gd name="T17" fmla="*/ 0 h 128"/>
                <a:gd name="T18" fmla="*/ 0 w 128"/>
                <a:gd name="T19" fmla="*/ 0 h 128"/>
                <a:gd name="T20" fmla="*/ 0 w 128"/>
                <a:gd name="T21" fmla="*/ 0 h 128"/>
                <a:gd name="T22" fmla="*/ 0 w 128"/>
                <a:gd name="T23" fmla="*/ 0 h 128"/>
                <a:gd name="T24" fmla="*/ 0 w 128"/>
                <a:gd name="T25" fmla="*/ 0 h 128"/>
                <a:gd name="T26" fmla="*/ 0 w 128"/>
                <a:gd name="T27" fmla="*/ 0 h 128"/>
                <a:gd name="T28" fmla="*/ 0 w 128"/>
                <a:gd name="T29" fmla="*/ 0 h 128"/>
                <a:gd name="T30" fmla="*/ 0 w 128"/>
                <a:gd name="T31" fmla="*/ 0 h 128"/>
                <a:gd name="T32" fmla="*/ 0 w 128"/>
                <a:gd name="T33" fmla="*/ 0 h 128"/>
                <a:gd name="T34" fmla="*/ 0 w 128"/>
                <a:gd name="T35" fmla="*/ 0 h 128"/>
                <a:gd name="T36" fmla="*/ 0 w 128"/>
                <a:gd name="T37" fmla="*/ 0 h 128"/>
                <a:gd name="T38" fmla="*/ 0 w 128"/>
                <a:gd name="T39" fmla="*/ 0 h 128"/>
                <a:gd name="T40" fmla="*/ 0 w 128"/>
                <a:gd name="T41" fmla="*/ 0 h 128"/>
                <a:gd name="T42" fmla="*/ 0 w 128"/>
                <a:gd name="T43" fmla="*/ 0 h 128"/>
                <a:gd name="T44" fmla="*/ 0 w 128"/>
                <a:gd name="T45" fmla="*/ 0 h 128"/>
                <a:gd name="T46" fmla="*/ 0 w 128"/>
                <a:gd name="T47" fmla="*/ 0 h 128"/>
                <a:gd name="T48" fmla="*/ 0 w 128"/>
                <a:gd name="T49" fmla="*/ 0 h 128"/>
                <a:gd name="T50" fmla="*/ 0 w 128"/>
                <a:gd name="T51" fmla="*/ 0 h 128"/>
                <a:gd name="T52" fmla="*/ 0 w 128"/>
                <a:gd name="T53" fmla="*/ 0 h 128"/>
                <a:gd name="T54" fmla="*/ 0 w 128"/>
                <a:gd name="T55" fmla="*/ 0 h 128"/>
                <a:gd name="T56" fmla="*/ 0 w 128"/>
                <a:gd name="T57" fmla="*/ 0 h 128"/>
                <a:gd name="T58" fmla="*/ 0 w 128"/>
                <a:gd name="T59" fmla="*/ 0 h 128"/>
                <a:gd name="T60" fmla="*/ 0 w 128"/>
                <a:gd name="T61" fmla="*/ 0 h 128"/>
                <a:gd name="T62" fmla="*/ 0 w 128"/>
                <a:gd name="T63" fmla="*/ 0 h 128"/>
                <a:gd name="T64" fmla="*/ 0 w 128"/>
                <a:gd name="T65" fmla="*/ 0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8"/>
                <a:gd name="T100" fmla="*/ 0 h 128"/>
                <a:gd name="T101" fmla="*/ 128 w 128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8" h="128">
                  <a:moveTo>
                    <a:pt x="0" y="64"/>
                  </a:moveTo>
                  <a:lnTo>
                    <a:pt x="1" y="51"/>
                  </a:lnTo>
                  <a:lnTo>
                    <a:pt x="4" y="39"/>
                  </a:lnTo>
                  <a:lnTo>
                    <a:pt x="11" y="28"/>
                  </a:lnTo>
                  <a:lnTo>
                    <a:pt x="18" y="19"/>
                  </a:lnTo>
                  <a:lnTo>
                    <a:pt x="29" y="11"/>
                  </a:lnTo>
                  <a:lnTo>
                    <a:pt x="39" y="5"/>
                  </a:lnTo>
                  <a:lnTo>
                    <a:pt x="52" y="1"/>
                  </a:lnTo>
                  <a:lnTo>
                    <a:pt x="64" y="0"/>
                  </a:lnTo>
                  <a:lnTo>
                    <a:pt x="77" y="1"/>
                  </a:lnTo>
                  <a:lnTo>
                    <a:pt x="88" y="5"/>
                  </a:lnTo>
                  <a:lnTo>
                    <a:pt x="100" y="11"/>
                  </a:lnTo>
                  <a:lnTo>
                    <a:pt x="109" y="19"/>
                  </a:lnTo>
                  <a:lnTo>
                    <a:pt x="117" y="28"/>
                  </a:lnTo>
                  <a:lnTo>
                    <a:pt x="123" y="39"/>
                  </a:lnTo>
                  <a:lnTo>
                    <a:pt x="126" y="51"/>
                  </a:lnTo>
                  <a:lnTo>
                    <a:pt x="128" y="64"/>
                  </a:lnTo>
                  <a:lnTo>
                    <a:pt x="126" y="76"/>
                  </a:lnTo>
                  <a:lnTo>
                    <a:pt x="123" y="89"/>
                  </a:lnTo>
                  <a:lnTo>
                    <a:pt x="117" y="99"/>
                  </a:lnTo>
                  <a:lnTo>
                    <a:pt x="109" y="110"/>
                  </a:lnTo>
                  <a:lnTo>
                    <a:pt x="100" y="117"/>
                  </a:lnTo>
                  <a:lnTo>
                    <a:pt x="88" y="124"/>
                  </a:lnTo>
                  <a:lnTo>
                    <a:pt x="77" y="127"/>
                  </a:lnTo>
                  <a:lnTo>
                    <a:pt x="64" y="128"/>
                  </a:lnTo>
                  <a:lnTo>
                    <a:pt x="52" y="127"/>
                  </a:lnTo>
                  <a:lnTo>
                    <a:pt x="39" y="124"/>
                  </a:lnTo>
                  <a:lnTo>
                    <a:pt x="29" y="117"/>
                  </a:lnTo>
                  <a:lnTo>
                    <a:pt x="18" y="110"/>
                  </a:lnTo>
                  <a:lnTo>
                    <a:pt x="11" y="99"/>
                  </a:lnTo>
                  <a:lnTo>
                    <a:pt x="4" y="89"/>
                  </a:lnTo>
                  <a:lnTo>
                    <a:pt x="1" y="7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4" name="Freeform 202"/>
            <p:cNvSpPr>
              <a:spLocks noEditPoints="1"/>
            </p:cNvSpPr>
            <p:nvPr/>
          </p:nvSpPr>
          <p:spPr bwMode="auto">
            <a:xfrm>
              <a:off x="4604" y="1864"/>
              <a:ext cx="115" cy="68"/>
            </a:xfrm>
            <a:custGeom>
              <a:avLst/>
              <a:gdLst>
                <a:gd name="T0" fmla="*/ 0 w 252"/>
                <a:gd name="T1" fmla="*/ 0 h 151"/>
                <a:gd name="T2" fmla="*/ 0 w 252"/>
                <a:gd name="T3" fmla="*/ 0 h 151"/>
                <a:gd name="T4" fmla="*/ 0 w 252"/>
                <a:gd name="T5" fmla="*/ 0 h 151"/>
                <a:gd name="T6" fmla="*/ 0 w 252"/>
                <a:gd name="T7" fmla="*/ 0 h 151"/>
                <a:gd name="T8" fmla="*/ 0 w 252"/>
                <a:gd name="T9" fmla="*/ 0 h 151"/>
                <a:gd name="T10" fmla="*/ 0 w 252"/>
                <a:gd name="T11" fmla="*/ 0 h 151"/>
                <a:gd name="T12" fmla="*/ 0 w 252"/>
                <a:gd name="T13" fmla="*/ 0 h 151"/>
                <a:gd name="T14" fmla="*/ 0 w 252"/>
                <a:gd name="T15" fmla="*/ 0 h 151"/>
                <a:gd name="T16" fmla="*/ 0 w 252"/>
                <a:gd name="T17" fmla="*/ 0 h 151"/>
                <a:gd name="T18" fmla="*/ 0 w 252"/>
                <a:gd name="T19" fmla="*/ 0 h 151"/>
                <a:gd name="T20" fmla="*/ 0 w 252"/>
                <a:gd name="T21" fmla="*/ 0 h 151"/>
                <a:gd name="T22" fmla="*/ 0 w 252"/>
                <a:gd name="T23" fmla="*/ 0 h 151"/>
                <a:gd name="T24" fmla="*/ 0 w 252"/>
                <a:gd name="T25" fmla="*/ 0 h 151"/>
                <a:gd name="T26" fmla="*/ 0 w 252"/>
                <a:gd name="T27" fmla="*/ 0 h 151"/>
                <a:gd name="T28" fmla="*/ 0 w 252"/>
                <a:gd name="T29" fmla="*/ 0 h 151"/>
                <a:gd name="T30" fmla="*/ 0 w 252"/>
                <a:gd name="T31" fmla="*/ 0 h 151"/>
                <a:gd name="T32" fmla="*/ 0 w 252"/>
                <a:gd name="T33" fmla="*/ 0 h 151"/>
                <a:gd name="T34" fmla="*/ 0 w 252"/>
                <a:gd name="T35" fmla="*/ 0 h 151"/>
                <a:gd name="T36" fmla="*/ 0 w 252"/>
                <a:gd name="T37" fmla="*/ 0 h 151"/>
                <a:gd name="T38" fmla="*/ 0 w 252"/>
                <a:gd name="T39" fmla="*/ 0 h 151"/>
                <a:gd name="T40" fmla="*/ 0 w 252"/>
                <a:gd name="T41" fmla="*/ 0 h 151"/>
                <a:gd name="T42" fmla="*/ 0 w 252"/>
                <a:gd name="T43" fmla="*/ 0 h 151"/>
                <a:gd name="T44" fmla="*/ 0 w 252"/>
                <a:gd name="T45" fmla="*/ 0 h 151"/>
                <a:gd name="T46" fmla="*/ 0 w 252"/>
                <a:gd name="T47" fmla="*/ 0 h 151"/>
                <a:gd name="T48" fmla="*/ 0 w 252"/>
                <a:gd name="T49" fmla="*/ 0 h 151"/>
                <a:gd name="T50" fmla="*/ 0 w 252"/>
                <a:gd name="T51" fmla="*/ 0 h 151"/>
                <a:gd name="T52" fmla="*/ 0 w 252"/>
                <a:gd name="T53" fmla="*/ 0 h 151"/>
                <a:gd name="T54" fmla="*/ 0 w 252"/>
                <a:gd name="T55" fmla="*/ 0 h 151"/>
                <a:gd name="T56" fmla="*/ 0 w 252"/>
                <a:gd name="T57" fmla="*/ 0 h 151"/>
                <a:gd name="T58" fmla="*/ 0 w 252"/>
                <a:gd name="T59" fmla="*/ 0 h 151"/>
                <a:gd name="T60" fmla="*/ 0 w 252"/>
                <a:gd name="T61" fmla="*/ 0 h 151"/>
                <a:gd name="T62" fmla="*/ 0 w 252"/>
                <a:gd name="T63" fmla="*/ 0 h 151"/>
                <a:gd name="T64" fmla="*/ 0 w 252"/>
                <a:gd name="T65" fmla="*/ 0 h 15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51"/>
                <a:gd name="T101" fmla="*/ 252 w 252"/>
                <a:gd name="T102" fmla="*/ 151 h 15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51">
                  <a:moveTo>
                    <a:pt x="121" y="21"/>
                  </a:moveTo>
                  <a:lnTo>
                    <a:pt x="116" y="27"/>
                  </a:lnTo>
                  <a:lnTo>
                    <a:pt x="103" y="39"/>
                  </a:lnTo>
                  <a:lnTo>
                    <a:pt x="86" y="58"/>
                  </a:lnTo>
                  <a:lnTo>
                    <a:pt x="66" y="80"/>
                  </a:lnTo>
                  <a:lnTo>
                    <a:pt x="46" y="100"/>
                  </a:lnTo>
                  <a:lnTo>
                    <a:pt x="30" y="119"/>
                  </a:lnTo>
                  <a:lnTo>
                    <a:pt x="17" y="133"/>
                  </a:lnTo>
                  <a:lnTo>
                    <a:pt x="12" y="137"/>
                  </a:lnTo>
                  <a:lnTo>
                    <a:pt x="0" y="151"/>
                  </a:lnTo>
                  <a:lnTo>
                    <a:pt x="252" y="151"/>
                  </a:lnTo>
                  <a:lnTo>
                    <a:pt x="252" y="0"/>
                  </a:lnTo>
                  <a:lnTo>
                    <a:pt x="171" y="0"/>
                  </a:lnTo>
                  <a:lnTo>
                    <a:pt x="170" y="0"/>
                  </a:lnTo>
                  <a:lnTo>
                    <a:pt x="167" y="0"/>
                  </a:lnTo>
                  <a:lnTo>
                    <a:pt x="162" y="1"/>
                  </a:lnTo>
                  <a:lnTo>
                    <a:pt x="155" y="2"/>
                  </a:lnTo>
                  <a:lnTo>
                    <a:pt x="148" y="5"/>
                  </a:lnTo>
                  <a:lnTo>
                    <a:pt x="139" y="8"/>
                  </a:lnTo>
                  <a:lnTo>
                    <a:pt x="130" y="14"/>
                  </a:lnTo>
                  <a:lnTo>
                    <a:pt x="121" y="21"/>
                  </a:lnTo>
                  <a:close/>
                  <a:moveTo>
                    <a:pt x="131" y="32"/>
                  </a:moveTo>
                  <a:lnTo>
                    <a:pt x="139" y="27"/>
                  </a:lnTo>
                  <a:lnTo>
                    <a:pt x="146" y="22"/>
                  </a:lnTo>
                  <a:lnTo>
                    <a:pt x="153" y="20"/>
                  </a:lnTo>
                  <a:lnTo>
                    <a:pt x="159" y="17"/>
                  </a:lnTo>
                  <a:lnTo>
                    <a:pt x="163" y="16"/>
                  </a:lnTo>
                  <a:lnTo>
                    <a:pt x="168" y="16"/>
                  </a:lnTo>
                  <a:lnTo>
                    <a:pt x="170" y="16"/>
                  </a:lnTo>
                  <a:lnTo>
                    <a:pt x="171" y="16"/>
                  </a:lnTo>
                  <a:lnTo>
                    <a:pt x="174" y="16"/>
                  </a:lnTo>
                  <a:lnTo>
                    <a:pt x="179" y="16"/>
                  </a:lnTo>
                  <a:lnTo>
                    <a:pt x="189" y="16"/>
                  </a:lnTo>
                  <a:lnTo>
                    <a:pt x="199" y="16"/>
                  </a:lnTo>
                  <a:lnTo>
                    <a:pt x="209" y="16"/>
                  </a:lnTo>
                  <a:lnTo>
                    <a:pt x="221" y="16"/>
                  </a:lnTo>
                  <a:lnTo>
                    <a:pt x="229" y="16"/>
                  </a:lnTo>
                  <a:lnTo>
                    <a:pt x="236" y="16"/>
                  </a:lnTo>
                  <a:lnTo>
                    <a:pt x="236" y="38"/>
                  </a:lnTo>
                  <a:lnTo>
                    <a:pt x="236" y="75"/>
                  </a:lnTo>
                  <a:lnTo>
                    <a:pt x="236" y="113"/>
                  </a:lnTo>
                  <a:lnTo>
                    <a:pt x="236" y="135"/>
                  </a:lnTo>
                  <a:lnTo>
                    <a:pt x="231" y="135"/>
                  </a:lnTo>
                  <a:lnTo>
                    <a:pt x="224" y="135"/>
                  </a:lnTo>
                  <a:lnTo>
                    <a:pt x="215" y="135"/>
                  </a:lnTo>
                  <a:lnTo>
                    <a:pt x="204" y="135"/>
                  </a:lnTo>
                  <a:lnTo>
                    <a:pt x="190" y="135"/>
                  </a:lnTo>
                  <a:lnTo>
                    <a:pt x="175" y="135"/>
                  </a:lnTo>
                  <a:lnTo>
                    <a:pt x="159" y="135"/>
                  </a:lnTo>
                  <a:lnTo>
                    <a:pt x="143" y="135"/>
                  </a:lnTo>
                  <a:lnTo>
                    <a:pt x="125" y="135"/>
                  </a:lnTo>
                  <a:lnTo>
                    <a:pt x="109" y="135"/>
                  </a:lnTo>
                  <a:lnTo>
                    <a:pt x="93" y="135"/>
                  </a:lnTo>
                  <a:lnTo>
                    <a:pt x="78" y="135"/>
                  </a:lnTo>
                  <a:lnTo>
                    <a:pt x="65" y="135"/>
                  </a:lnTo>
                  <a:lnTo>
                    <a:pt x="53" y="135"/>
                  </a:lnTo>
                  <a:lnTo>
                    <a:pt x="43" y="135"/>
                  </a:lnTo>
                  <a:lnTo>
                    <a:pt x="37" y="135"/>
                  </a:lnTo>
                  <a:lnTo>
                    <a:pt x="46" y="125"/>
                  </a:lnTo>
                  <a:lnTo>
                    <a:pt x="60" y="110"/>
                  </a:lnTo>
                  <a:lnTo>
                    <a:pt x="75" y="93"/>
                  </a:lnTo>
                  <a:lnTo>
                    <a:pt x="91" y="76"/>
                  </a:lnTo>
                  <a:lnTo>
                    <a:pt x="107" y="59"/>
                  </a:lnTo>
                  <a:lnTo>
                    <a:pt x="119" y="45"/>
                  </a:lnTo>
                  <a:lnTo>
                    <a:pt x="128" y="36"/>
                  </a:lnTo>
                  <a:lnTo>
                    <a:pt x="13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5" name="Freeform 203"/>
            <p:cNvSpPr>
              <a:spLocks noEditPoints="1"/>
            </p:cNvSpPr>
            <p:nvPr/>
          </p:nvSpPr>
          <p:spPr bwMode="auto">
            <a:xfrm>
              <a:off x="4728" y="1864"/>
              <a:ext cx="197" cy="68"/>
            </a:xfrm>
            <a:custGeom>
              <a:avLst/>
              <a:gdLst>
                <a:gd name="T0" fmla="*/ 0 w 432"/>
                <a:gd name="T1" fmla="*/ 0 h 151"/>
                <a:gd name="T2" fmla="*/ 0 w 432"/>
                <a:gd name="T3" fmla="*/ 0 h 151"/>
                <a:gd name="T4" fmla="*/ 0 w 432"/>
                <a:gd name="T5" fmla="*/ 0 h 151"/>
                <a:gd name="T6" fmla="*/ 0 w 432"/>
                <a:gd name="T7" fmla="*/ 0 h 151"/>
                <a:gd name="T8" fmla="*/ 0 w 432"/>
                <a:gd name="T9" fmla="*/ 0 h 151"/>
                <a:gd name="T10" fmla="*/ 0 w 432"/>
                <a:gd name="T11" fmla="*/ 0 h 151"/>
                <a:gd name="T12" fmla="*/ 0 w 432"/>
                <a:gd name="T13" fmla="*/ 0 h 151"/>
                <a:gd name="T14" fmla="*/ 0 w 432"/>
                <a:gd name="T15" fmla="*/ 0 h 151"/>
                <a:gd name="T16" fmla="*/ 0 w 432"/>
                <a:gd name="T17" fmla="*/ 0 h 151"/>
                <a:gd name="T18" fmla="*/ 0 w 432"/>
                <a:gd name="T19" fmla="*/ 0 h 151"/>
                <a:gd name="T20" fmla="*/ 0 w 432"/>
                <a:gd name="T21" fmla="*/ 0 h 151"/>
                <a:gd name="T22" fmla="*/ 0 w 432"/>
                <a:gd name="T23" fmla="*/ 0 h 151"/>
                <a:gd name="T24" fmla="*/ 0 w 432"/>
                <a:gd name="T25" fmla="*/ 0 h 151"/>
                <a:gd name="T26" fmla="*/ 0 w 432"/>
                <a:gd name="T27" fmla="*/ 0 h 151"/>
                <a:gd name="T28" fmla="*/ 0 w 432"/>
                <a:gd name="T29" fmla="*/ 0 h 151"/>
                <a:gd name="T30" fmla="*/ 0 w 432"/>
                <a:gd name="T31" fmla="*/ 0 h 151"/>
                <a:gd name="T32" fmla="*/ 0 w 432"/>
                <a:gd name="T33" fmla="*/ 0 h 151"/>
                <a:gd name="T34" fmla="*/ 0 w 432"/>
                <a:gd name="T35" fmla="*/ 0 h 151"/>
                <a:gd name="T36" fmla="*/ 0 w 432"/>
                <a:gd name="T37" fmla="*/ 0 h 151"/>
                <a:gd name="T38" fmla="*/ 0 w 432"/>
                <a:gd name="T39" fmla="*/ 0 h 151"/>
                <a:gd name="T40" fmla="*/ 0 w 432"/>
                <a:gd name="T41" fmla="*/ 0 h 151"/>
                <a:gd name="T42" fmla="*/ 0 w 432"/>
                <a:gd name="T43" fmla="*/ 0 h 151"/>
                <a:gd name="T44" fmla="*/ 0 w 432"/>
                <a:gd name="T45" fmla="*/ 0 h 151"/>
                <a:gd name="T46" fmla="*/ 0 w 432"/>
                <a:gd name="T47" fmla="*/ 0 h 151"/>
                <a:gd name="T48" fmla="*/ 0 w 432"/>
                <a:gd name="T49" fmla="*/ 0 h 151"/>
                <a:gd name="T50" fmla="*/ 0 w 432"/>
                <a:gd name="T51" fmla="*/ 0 h 151"/>
                <a:gd name="T52" fmla="*/ 0 w 432"/>
                <a:gd name="T53" fmla="*/ 0 h 151"/>
                <a:gd name="T54" fmla="*/ 0 w 432"/>
                <a:gd name="T55" fmla="*/ 0 h 151"/>
                <a:gd name="T56" fmla="*/ 0 w 432"/>
                <a:gd name="T57" fmla="*/ 0 h 151"/>
                <a:gd name="T58" fmla="*/ 0 w 432"/>
                <a:gd name="T59" fmla="*/ 0 h 151"/>
                <a:gd name="T60" fmla="*/ 0 w 432"/>
                <a:gd name="T61" fmla="*/ 0 h 151"/>
                <a:gd name="T62" fmla="*/ 0 w 432"/>
                <a:gd name="T63" fmla="*/ 0 h 151"/>
                <a:gd name="T64" fmla="*/ 0 w 432"/>
                <a:gd name="T65" fmla="*/ 0 h 151"/>
                <a:gd name="T66" fmla="*/ 0 w 432"/>
                <a:gd name="T67" fmla="*/ 0 h 151"/>
                <a:gd name="T68" fmla="*/ 0 w 432"/>
                <a:gd name="T69" fmla="*/ 0 h 1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151"/>
                <a:gd name="T107" fmla="*/ 432 w 432"/>
                <a:gd name="T108" fmla="*/ 151 h 1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151">
                  <a:moveTo>
                    <a:pt x="400" y="25"/>
                  </a:moveTo>
                  <a:lnTo>
                    <a:pt x="395" y="17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78" y="4"/>
                  </a:lnTo>
                  <a:lnTo>
                    <a:pt x="372" y="1"/>
                  </a:lnTo>
                  <a:lnTo>
                    <a:pt x="367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432" y="151"/>
                  </a:lnTo>
                  <a:lnTo>
                    <a:pt x="400" y="25"/>
                  </a:lnTo>
                  <a:close/>
                  <a:moveTo>
                    <a:pt x="15" y="135"/>
                  </a:moveTo>
                  <a:lnTo>
                    <a:pt x="15" y="113"/>
                  </a:lnTo>
                  <a:lnTo>
                    <a:pt x="15" y="75"/>
                  </a:lnTo>
                  <a:lnTo>
                    <a:pt x="15" y="38"/>
                  </a:lnTo>
                  <a:lnTo>
                    <a:pt x="15" y="16"/>
                  </a:lnTo>
                  <a:lnTo>
                    <a:pt x="22" y="16"/>
                  </a:lnTo>
                  <a:lnTo>
                    <a:pt x="33" y="16"/>
                  </a:lnTo>
                  <a:lnTo>
                    <a:pt x="52" y="16"/>
                  </a:lnTo>
                  <a:lnTo>
                    <a:pt x="73" y="16"/>
                  </a:lnTo>
                  <a:lnTo>
                    <a:pt x="99" y="16"/>
                  </a:lnTo>
                  <a:lnTo>
                    <a:pt x="126" y="16"/>
                  </a:lnTo>
                  <a:lnTo>
                    <a:pt x="156" y="16"/>
                  </a:lnTo>
                  <a:lnTo>
                    <a:pt x="186" y="16"/>
                  </a:lnTo>
                  <a:lnTo>
                    <a:pt x="206" y="135"/>
                  </a:lnTo>
                  <a:lnTo>
                    <a:pt x="189" y="135"/>
                  </a:lnTo>
                  <a:lnTo>
                    <a:pt x="171" y="135"/>
                  </a:lnTo>
                  <a:lnTo>
                    <a:pt x="155" y="135"/>
                  </a:lnTo>
                  <a:lnTo>
                    <a:pt x="138" y="135"/>
                  </a:lnTo>
                  <a:lnTo>
                    <a:pt x="122" y="135"/>
                  </a:lnTo>
                  <a:lnTo>
                    <a:pt x="107" y="135"/>
                  </a:lnTo>
                  <a:lnTo>
                    <a:pt x="93" y="135"/>
                  </a:lnTo>
                  <a:lnTo>
                    <a:pt x="79" y="135"/>
                  </a:lnTo>
                  <a:lnTo>
                    <a:pt x="67" y="135"/>
                  </a:lnTo>
                  <a:lnTo>
                    <a:pt x="55" y="135"/>
                  </a:lnTo>
                  <a:lnTo>
                    <a:pt x="44" y="135"/>
                  </a:lnTo>
                  <a:lnTo>
                    <a:pt x="35" y="135"/>
                  </a:lnTo>
                  <a:lnTo>
                    <a:pt x="27" y="135"/>
                  </a:lnTo>
                  <a:lnTo>
                    <a:pt x="22" y="135"/>
                  </a:lnTo>
                  <a:lnTo>
                    <a:pt x="17" y="135"/>
                  </a:lnTo>
                  <a:lnTo>
                    <a:pt x="15" y="135"/>
                  </a:lnTo>
                  <a:close/>
                  <a:moveTo>
                    <a:pt x="211" y="16"/>
                  </a:moveTo>
                  <a:lnTo>
                    <a:pt x="239" y="16"/>
                  </a:lnTo>
                  <a:lnTo>
                    <a:pt x="268" y="16"/>
                  </a:lnTo>
                  <a:lnTo>
                    <a:pt x="294" y="16"/>
                  </a:lnTo>
                  <a:lnTo>
                    <a:pt x="315" y="16"/>
                  </a:lnTo>
                  <a:lnTo>
                    <a:pt x="335" y="16"/>
                  </a:lnTo>
                  <a:lnTo>
                    <a:pt x="349" y="16"/>
                  </a:lnTo>
                  <a:lnTo>
                    <a:pt x="358" y="16"/>
                  </a:lnTo>
                  <a:lnTo>
                    <a:pt x="362" y="16"/>
                  </a:lnTo>
                  <a:lnTo>
                    <a:pt x="365" y="16"/>
                  </a:lnTo>
                  <a:lnTo>
                    <a:pt x="372" y="17"/>
                  </a:lnTo>
                  <a:lnTo>
                    <a:pt x="379" y="22"/>
                  </a:lnTo>
                  <a:lnTo>
                    <a:pt x="385" y="30"/>
                  </a:lnTo>
                  <a:lnTo>
                    <a:pt x="388" y="43"/>
                  </a:lnTo>
                  <a:lnTo>
                    <a:pt x="395" y="72"/>
                  </a:lnTo>
                  <a:lnTo>
                    <a:pt x="404" y="107"/>
                  </a:lnTo>
                  <a:lnTo>
                    <a:pt x="411" y="135"/>
                  </a:lnTo>
                  <a:lnTo>
                    <a:pt x="404" y="135"/>
                  </a:lnTo>
                  <a:lnTo>
                    <a:pt x="391" y="135"/>
                  </a:lnTo>
                  <a:lnTo>
                    <a:pt x="374" y="135"/>
                  </a:lnTo>
                  <a:lnTo>
                    <a:pt x="351" y="135"/>
                  </a:lnTo>
                  <a:lnTo>
                    <a:pt x="325" y="135"/>
                  </a:lnTo>
                  <a:lnTo>
                    <a:pt x="295" y="135"/>
                  </a:lnTo>
                  <a:lnTo>
                    <a:pt x="264" y="135"/>
                  </a:lnTo>
                  <a:lnTo>
                    <a:pt x="230" y="135"/>
                  </a:lnTo>
                  <a:lnTo>
                    <a:pt x="21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6" name="Freeform 204"/>
            <p:cNvSpPr>
              <a:spLocks/>
            </p:cNvSpPr>
            <p:nvPr/>
          </p:nvSpPr>
          <p:spPr bwMode="auto">
            <a:xfrm>
              <a:off x="4835" y="2039"/>
              <a:ext cx="42" cy="38"/>
            </a:xfrm>
            <a:custGeom>
              <a:avLst/>
              <a:gdLst>
                <a:gd name="T0" fmla="*/ 0 w 91"/>
                <a:gd name="T1" fmla="*/ 0 h 84"/>
                <a:gd name="T2" fmla="*/ 0 w 91"/>
                <a:gd name="T3" fmla="*/ 0 h 84"/>
                <a:gd name="T4" fmla="*/ 0 w 91"/>
                <a:gd name="T5" fmla="*/ 0 h 84"/>
                <a:gd name="T6" fmla="*/ 0 w 91"/>
                <a:gd name="T7" fmla="*/ 0 h 84"/>
                <a:gd name="T8" fmla="*/ 0 w 91"/>
                <a:gd name="T9" fmla="*/ 0 h 84"/>
                <a:gd name="T10" fmla="*/ 0 w 91"/>
                <a:gd name="T11" fmla="*/ 0 h 84"/>
                <a:gd name="T12" fmla="*/ 0 w 91"/>
                <a:gd name="T13" fmla="*/ 0 h 84"/>
                <a:gd name="T14" fmla="*/ 0 w 91"/>
                <a:gd name="T15" fmla="*/ 0 h 84"/>
                <a:gd name="T16" fmla="*/ 0 w 91"/>
                <a:gd name="T17" fmla="*/ 0 h 84"/>
                <a:gd name="T18" fmla="*/ 0 w 91"/>
                <a:gd name="T19" fmla="*/ 0 h 84"/>
                <a:gd name="T20" fmla="*/ 0 w 91"/>
                <a:gd name="T21" fmla="*/ 0 h 84"/>
                <a:gd name="T22" fmla="*/ 0 w 91"/>
                <a:gd name="T23" fmla="*/ 0 h 84"/>
                <a:gd name="T24" fmla="*/ 0 w 91"/>
                <a:gd name="T25" fmla="*/ 0 h 84"/>
                <a:gd name="T26" fmla="*/ 0 w 91"/>
                <a:gd name="T27" fmla="*/ 0 h 84"/>
                <a:gd name="T28" fmla="*/ 0 w 91"/>
                <a:gd name="T29" fmla="*/ 0 h 84"/>
                <a:gd name="T30" fmla="*/ 0 w 91"/>
                <a:gd name="T31" fmla="*/ 0 h 84"/>
                <a:gd name="T32" fmla="*/ 0 w 91"/>
                <a:gd name="T33" fmla="*/ 0 h 84"/>
                <a:gd name="T34" fmla="*/ 0 w 91"/>
                <a:gd name="T35" fmla="*/ 0 h 84"/>
                <a:gd name="T36" fmla="*/ 0 w 91"/>
                <a:gd name="T37" fmla="*/ 0 h 84"/>
                <a:gd name="T38" fmla="*/ 0 w 91"/>
                <a:gd name="T39" fmla="*/ 0 h 84"/>
                <a:gd name="T40" fmla="*/ 0 w 91"/>
                <a:gd name="T41" fmla="*/ 0 h 84"/>
                <a:gd name="T42" fmla="*/ 0 w 91"/>
                <a:gd name="T43" fmla="*/ 0 h 84"/>
                <a:gd name="T44" fmla="*/ 0 w 91"/>
                <a:gd name="T45" fmla="*/ 0 h 84"/>
                <a:gd name="T46" fmla="*/ 0 w 91"/>
                <a:gd name="T47" fmla="*/ 0 h 84"/>
                <a:gd name="T48" fmla="*/ 0 w 91"/>
                <a:gd name="T49" fmla="*/ 0 h 84"/>
                <a:gd name="T50" fmla="*/ 0 w 91"/>
                <a:gd name="T51" fmla="*/ 0 h 84"/>
                <a:gd name="T52" fmla="*/ 0 w 91"/>
                <a:gd name="T53" fmla="*/ 0 h 84"/>
                <a:gd name="T54" fmla="*/ 0 w 91"/>
                <a:gd name="T55" fmla="*/ 0 h 84"/>
                <a:gd name="T56" fmla="*/ 0 w 91"/>
                <a:gd name="T57" fmla="*/ 0 h 84"/>
                <a:gd name="T58" fmla="*/ 0 w 91"/>
                <a:gd name="T59" fmla="*/ 0 h 84"/>
                <a:gd name="T60" fmla="*/ 0 w 91"/>
                <a:gd name="T61" fmla="*/ 0 h 84"/>
                <a:gd name="T62" fmla="*/ 0 w 91"/>
                <a:gd name="T63" fmla="*/ 0 h 84"/>
                <a:gd name="T64" fmla="*/ 0 w 91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1"/>
                <a:gd name="T100" fmla="*/ 0 h 84"/>
                <a:gd name="T101" fmla="*/ 91 w 91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1" h="84">
                  <a:moveTo>
                    <a:pt x="81" y="5"/>
                  </a:moveTo>
                  <a:lnTo>
                    <a:pt x="80" y="3"/>
                  </a:lnTo>
                  <a:lnTo>
                    <a:pt x="79" y="2"/>
                  </a:lnTo>
                  <a:lnTo>
                    <a:pt x="78" y="1"/>
                  </a:lnTo>
                  <a:lnTo>
                    <a:pt x="77" y="0"/>
                  </a:lnTo>
                  <a:lnTo>
                    <a:pt x="83" y="16"/>
                  </a:lnTo>
                  <a:lnTo>
                    <a:pt x="84" y="33"/>
                  </a:lnTo>
                  <a:lnTo>
                    <a:pt x="77" y="51"/>
                  </a:lnTo>
                  <a:lnTo>
                    <a:pt x="65" y="64"/>
                  </a:lnTo>
                  <a:lnTo>
                    <a:pt x="57" y="69"/>
                  </a:lnTo>
                  <a:lnTo>
                    <a:pt x="49" y="72"/>
                  </a:lnTo>
                  <a:lnTo>
                    <a:pt x="40" y="74"/>
                  </a:lnTo>
                  <a:lnTo>
                    <a:pt x="32" y="74"/>
                  </a:lnTo>
                  <a:lnTo>
                    <a:pt x="23" y="72"/>
                  </a:lnTo>
                  <a:lnTo>
                    <a:pt x="15" y="70"/>
                  </a:lnTo>
                  <a:lnTo>
                    <a:pt x="7" y="66"/>
                  </a:lnTo>
                  <a:lnTo>
                    <a:pt x="0" y="60"/>
                  </a:lnTo>
                  <a:lnTo>
                    <a:pt x="1" y="61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3" y="66"/>
                  </a:lnTo>
                  <a:lnTo>
                    <a:pt x="10" y="72"/>
                  </a:lnTo>
                  <a:lnTo>
                    <a:pt x="18" y="78"/>
                  </a:lnTo>
                  <a:lnTo>
                    <a:pt x="27" y="82"/>
                  </a:lnTo>
                  <a:lnTo>
                    <a:pt x="37" y="84"/>
                  </a:lnTo>
                  <a:lnTo>
                    <a:pt x="46" y="84"/>
                  </a:lnTo>
                  <a:lnTo>
                    <a:pt x="55" y="83"/>
                  </a:lnTo>
                  <a:lnTo>
                    <a:pt x="64" y="79"/>
                  </a:lnTo>
                  <a:lnTo>
                    <a:pt x="72" y="74"/>
                  </a:lnTo>
                  <a:lnTo>
                    <a:pt x="85" y="59"/>
                  </a:lnTo>
                  <a:lnTo>
                    <a:pt x="91" y="41"/>
                  </a:lnTo>
                  <a:lnTo>
                    <a:pt x="90" y="22"/>
                  </a:lnTo>
                  <a:lnTo>
                    <a:pt x="8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7" name="Freeform 205"/>
            <p:cNvSpPr>
              <a:spLocks/>
            </p:cNvSpPr>
            <p:nvPr/>
          </p:nvSpPr>
          <p:spPr bwMode="auto">
            <a:xfrm>
              <a:off x="4490" y="2066"/>
              <a:ext cx="3" cy="2"/>
            </a:xfrm>
            <a:custGeom>
              <a:avLst/>
              <a:gdLst>
                <a:gd name="T0" fmla="*/ 0 w 9"/>
                <a:gd name="T1" fmla="*/ 1 h 4"/>
                <a:gd name="T2" fmla="*/ 0 w 9"/>
                <a:gd name="T3" fmla="*/ 1 h 4"/>
                <a:gd name="T4" fmla="*/ 0 w 9"/>
                <a:gd name="T5" fmla="*/ 1 h 4"/>
                <a:gd name="T6" fmla="*/ 0 w 9"/>
                <a:gd name="T7" fmla="*/ 1 h 4"/>
                <a:gd name="T8" fmla="*/ 0 w 9"/>
                <a:gd name="T9" fmla="*/ 1 h 4"/>
                <a:gd name="T10" fmla="*/ 0 w 9"/>
                <a:gd name="T11" fmla="*/ 0 h 4"/>
                <a:gd name="T12" fmla="*/ 0 w 9"/>
                <a:gd name="T13" fmla="*/ 1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4"/>
                <a:gd name="T23" fmla="*/ 9 w 9"/>
                <a:gd name="T24" fmla="*/ 4 h 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4">
                  <a:moveTo>
                    <a:pt x="0" y="4"/>
                  </a:moveTo>
                  <a:lnTo>
                    <a:pt x="9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8" name="Freeform 206"/>
            <p:cNvSpPr>
              <a:spLocks/>
            </p:cNvSpPr>
            <p:nvPr/>
          </p:nvSpPr>
          <p:spPr bwMode="auto">
            <a:xfrm>
              <a:off x="4956" y="2068"/>
              <a:ext cx="2" cy="1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1 w 2"/>
                <a:gd name="T9" fmla="*/ 0 h 1"/>
                <a:gd name="T10" fmla="*/ 0 w 2"/>
                <a:gd name="T11" fmla="*/ 1 h 1"/>
                <a:gd name="T12" fmla="*/ 2 w 2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"/>
                <a:gd name="T22" fmla="*/ 0 h 1"/>
                <a:gd name="T23" fmla="*/ 2 w 2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" h="1">
                  <a:moveTo>
                    <a:pt x="2" y="1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19" name="Freeform 207"/>
            <p:cNvSpPr>
              <a:spLocks/>
            </p:cNvSpPr>
            <p:nvPr/>
          </p:nvSpPr>
          <p:spPr bwMode="auto">
            <a:xfrm>
              <a:off x="4493" y="2046"/>
              <a:ext cx="36" cy="16"/>
            </a:xfrm>
            <a:custGeom>
              <a:avLst/>
              <a:gdLst>
                <a:gd name="T0" fmla="*/ 0 w 78"/>
                <a:gd name="T1" fmla="*/ 0 h 33"/>
                <a:gd name="T2" fmla="*/ 0 w 78"/>
                <a:gd name="T3" fmla="*/ 0 h 33"/>
                <a:gd name="T4" fmla="*/ 0 w 78"/>
                <a:gd name="T5" fmla="*/ 0 h 33"/>
                <a:gd name="T6" fmla="*/ 0 w 78"/>
                <a:gd name="T7" fmla="*/ 0 h 33"/>
                <a:gd name="T8" fmla="*/ 0 w 78"/>
                <a:gd name="T9" fmla="*/ 0 h 33"/>
                <a:gd name="T10" fmla="*/ 0 w 78"/>
                <a:gd name="T11" fmla="*/ 0 h 33"/>
                <a:gd name="T12" fmla="*/ 0 w 78"/>
                <a:gd name="T13" fmla="*/ 0 h 33"/>
                <a:gd name="T14" fmla="*/ 0 w 78"/>
                <a:gd name="T15" fmla="*/ 0 h 33"/>
                <a:gd name="T16" fmla="*/ 0 w 78"/>
                <a:gd name="T17" fmla="*/ 0 h 33"/>
                <a:gd name="T18" fmla="*/ 0 w 78"/>
                <a:gd name="T19" fmla="*/ 0 h 33"/>
                <a:gd name="T20" fmla="*/ 0 w 78"/>
                <a:gd name="T21" fmla="*/ 0 h 33"/>
                <a:gd name="T22" fmla="*/ 0 w 78"/>
                <a:gd name="T23" fmla="*/ 0 h 33"/>
                <a:gd name="T24" fmla="*/ 0 w 78"/>
                <a:gd name="T25" fmla="*/ 0 h 33"/>
                <a:gd name="T26" fmla="*/ 0 w 78"/>
                <a:gd name="T27" fmla="*/ 0 h 33"/>
                <a:gd name="T28" fmla="*/ 0 w 78"/>
                <a:gd name="T29" fmla="*/ 0 h 33"/>
                <a:gd name="T30" fmla="*/ 0 w 78"/>
                <a:gd name="T31" fmla="*/ 0 h 33"/>
                <a:gd name="T32" fmla="*/ 0 w 78"/>
                <a:gd name="T33" fmla="*/ 0 h 33"/>
                <a:gd name="T34" fmla="*/ 0 w 78"/>
                <a:gd name="T35" fmla="*/ 0 h 33"/>
                <a:gd name="T36" fmla="*/ 0 w 78"/>
                <a:gd name="T37" fmla="*/ 0 h 33"/>
                <a:gd name="T38" fmla="*/ 0 w 78"/>
                <a:gd name="T39" fmla="*/ 0 h 33"/>
                <a:gd name="T40" fmla="*/ 0 w 78"/>
                <a:gd name="T41" fmla="*/ 0 h 33"/>
                <a:gd name="T42" fmla="*/ 0 w 78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8"/>
                <a:gd name="T67" fmla="*/ 0 h 33"/>
                <a:gd name="T68" fmla="*/ 78 w 78"/>
                <a:gd name="T69" fmla="*/ 33 h 3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8" h="33">
                  <a:moveTo>
                    <a:pt x="20" y="22"/>
                  </a:moveTo>
                  <a:lnTo>
                    <a:pt x="23" y="23"/>
                  </a:lnTo>
                  <a:lnTo>
                    <a:pt x="26" y="23"/>
                  </a:lnTo>
                  <a:lnTo>
                    <a:pt x="33" y="25"/>
                  </a:lnTo>
                  <a:lnTo>
                    <a:pt x="41" y="26"/>
                  </a:lnTo>
                  <a:lnTo>
                    <a:pt x="49" y="28"/>
                  </a:lnTo>
                  <a:lnTo>
                    <a:pt x="58" y="30"/>
                  </a:lnTo>
                  <a:lnTo>
                    <a:pt x="68" y="31"/>
                  </a:lnTo>
                  <a:lnTo>
                    <a:pt x="76" y="33"/>
                  </a:lnTo>
                  <a:lnTo>
                    <a:pt x="76" y="30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5"/>
                  </a:lnTo>
                  <a:lnTo>
                    <a:pt x="77" y="10"/>
                  </a:lnTo>
                  <a:lnTo>
                    <a:pt x="77" y="5"/>
                  </a:lnTo>
                  <a:lnTo>
                    <a:pt x="78" y="0"/>
                  </a:lnTo>
                  <a:lnTo>
                    <a:pt x="0" y="0"/>
                  </a:lnTo>
                  <a:lnTo>
                    <a:pt x="3" y="10"/>
                  </a:lnTo>
                  <a:lnTo>
                    <a:pt x="10" y="17"/>
                  </a:lnTo>
                  <a:lnTo>
                    <a:pt x="17" y="21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0" name="Freeform 208"/>
            <p:cNvSpPr>
              <a:spLocks/>
            </p:cNvSpPr>
            <p:nvPr/>
          </p:nvSpPr>
          <p:spPr bwMode="auto">
            <a:xfrm>
              <a:off x="4640" y="2046"/>
              <a:ext cx="160" cy="20"/>
            </a:xfrm>
            <a:custGeom>
              <a:avLst/>
              <a:gdLst>
                <a:gd name="T0" fmla="*/ 0 w 349"/>
                <a:gd name="T1" fmla="*/ 0 h 41"/>
                <a:gd name="T2" fmla="*/ 0 w 349"/>
                <a:gd name="T3" fmla="*/ 0 h 41"/>
                <a:gd name="T4" fmla="*/ 0 w 349"/>
                <a:gd name="T5" fmla="*/ 0 h 41"/>
                <a:gd name="T6" fmla="*/ 0 w 349"/>
                <a:gd name="T7" fmla="*/ 0 h 41"/>
                <a:gd name="T8" fmla="*/ 0 w 349"/>
                <a:gd name="T9" fmla="*/ 0 h 41"/>
                <a:gd name="T10" fmla="*/ 0 w 349"/>
                <a:gd name="T11" fmla="*/ 0 h 41"/>
                <a:gd name="T12" fmla="*/ 0 w 349"/>
                <a:gd name="T13" fmla="*/ 0 h 41"/>
                <a:gd name="T14" fmla="*/ 0 w 349"/>
                <a:gd name="T15" fmla="*/ 0 h 41"/>
                <a:gd name="T16" fmla="*/ 0 w 349"/>
                <a:gd name="T17" fmla="*/ 0 h 41"/>
                <a:gd name="T18" fmla="*/ 0 w 349"/>
                <a:gd name="T19" fmla="*/ 0 h 41"/>
                <a:gd name="T20" fmla="*/ 0 w 349"/>
                <a:gd name="T21" fmla="*/ 0 h 41"/>
                <a:gd name="T22" fmla="*/ 0 w 349"/>
                <a:gd name="T23" fmla="*/ 0 h 41"/>
                <a:gd name="T24" fmla="*/ 0 w 349"/>
                <a:gd name="T25" fmla="*/ 0 h 41"/>
                <a:gd name="T26" fmla="*/ 0 w 349"/>
                <a:gd name="T27" fmla="*/ 0 h 41"/>
                <a:gd name="T28" fmla="*/ 0 w 349"/>
                <a:gd name="T29" fmla="*/ 0 h 41"/>
                <a:gd name="T30" fmla="*/ 0 w 349"/>
                <a:gd name="T31" fmla="*/ 0 h 41"/>
                <a:gd name="T32" fmla="*/ 0 w 349"/>
                <a:gd name="T33" fmla="*/ 0 h 41"/>
                <a:gd name="T34" fmla="*/ 0 w 349"/>
                <a:gd name="T35" fmla="*/ 0 h 41"/>
                <a:gd name="T36" fmla="*/ 0 w 349"/>
                <a:gd name="T37" fmla="*/ 0 h 4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9"/>
                <a:gd name="T58" fmla="*/ 0 h 41"/>
                <a:gd name="T59" fmla="*/ 349 w 349"/>
                <a:gd name="T60" fmla="*/ 41 h 4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9" h="41">
                  <a:moveTo>
                    <a:pt x="1" y="41"/>
                  </a:moveTo>
                  <a:lnTo>
                    <a:pt x="348" y="41"/>
                  </a:lnTo>
                  <a:lnTo>
                    <a:pt x="347" y="36"/>
                  </a:lnTo>
                  <a:lnTo>
                    <a:pt x="347" y="31"/>
                  </a:lnTo>
                  <a:lnTo>
                    <a:pt x="347" y="25"/>
                  </a:lnTo>
                  <a:lnTo>
                    <a:pt x="347" y="21"/>
                  </a:lnTo>
                  <a:lnTo>
                    <a:pt x="347" y="15"/>
                  </a:lnTo>
                  <a:lnTo>
                    <a:pt x="348" y="10"/>
                  </a:lnTo>
                  <a:lnTo>
                    <a:pt x="348" y="5"/>
                  </a:lnTo>
                  <a:lnTo>
                    <a:pt x="349" y="0"/>
                  </a:lnTo>
                  <a:lnTo>
                    <a:pt x="0" y="0"/>
                  </a:lnTo>
                  <a:lnTo>
                    <a:pt x="1" y="5"/>
                  </a:lnTo>
                  <a:lnTo>
                    <a:pt x="1" y="10"/>
                  </a:lnTo>
                  <a:lnTo>
                    <a:pt x="2" y="15"/>
                  </a:lnTo>
                  <a:lnTo>
                    <a:pt x="2" y="21"/>
                  </a:lnTo>
                  <a:lnTo>
                    <a:pt x="2" y="25"/>
                  </a:lnTo>
                  <a:lnTo>
                    <a:pt x="2" y="31"/>
                  </a:lnTo>
                  <a:lnTo>
                    <a:pt x="2" y="36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1" name="Freeform 209"/>
            <p:cNvSpPr>
              <a:spLocks/>
            </p:cNvSpPr>
            <p:nvPr/>
          </p:nvSpPr>
          <p:spPr bwMode="auto">
            <a:xfrm>
              <a:off x="4910" y="2046"/>
              <a:ext cx="45" cy="14"/>
            </a:xfrm>
            <a:custGeom>
              <a:avLst/>
              <a:gdLst>
                <a:gd name="T0" fmla="*/ 0 w 98"/>
                <a:gd name="T1" fmla="*/ 0 h 31"/>
                <a:gd name="T2" fmla="*/ 0 w 98"/>
                <a:gd name="T3" fmla="*/ 0 h 31"/>
                <a:gd name="T4" fmla="*/ 0 w 98"/>
                <a:gd name="T5" fmla="*/ 0 h 31"/>
                <a:gd name="T6" fmla="*/ 0 w 98"/>
                <a:gd name="T7" fmla="*/ 0 h 31"/>
                <a:gd name="T8" fmla="*/ 0 w 98"/>
                <a:gd name="T9" fmla="*/ 0 h 31"/>
                <a:gd name="T10" fmla="*/ 0 w 98"/>
                <a:gd name="T11" fmla="*/ 0 h 31"/>
                <a:gd name="T12" fmla="*/ 0 w 98"/>
                <a:gd name="T13" fmla="*/ 0 h 31"/>
                <a:gd name="T14" fmla="*/ 0 w 98"/>
                <a:gd name="T15" fmla="*/ 0 h 31"/>
                <a:gd name="T16" fmla="*/ 0 w 98"/>
                <a:gd name="T17" fmla="*/ 0 h 31"/>
                <a:gd name="T18" fmla="*/ 0 w 98"/>
                <a:gd name="T19" fmla="*/ 0 h 31"/>
                <a:gd name="T20" fmla="*/ 0 w 98"/>
                <a:gd name="T21" fmla="*/ 0 h 31"/>
                <a:gd name="T22" fmla="*/ 0 w 98"/>
                <a:gd name="T23" fmla="*/ 0 h 31"/>
                <a:gd name="T24" fmla="*/ 0 w 98"/>
                <a:gd name="T25" fmla="*/ 0 h 31"/>
                <a:gd name="T26" fmla="*/ 0 w 98"/>
                <a:gd name="T27" fmla="*/ 0 h 31"/>
                <a:gd name="T28" fmla="*/ 0 w 98"/>
                <a:gd name="T29" fmla="*/ 0 h 31"/>
                <a:gd name="T30" fmla="*/ 0 w 98"/>
                <a:gd name="T31" fmla="*/ 0 h 31"/>
                <a:gd name="T32" fmla="*/ 0 w 98"/>
                <a:gd name="T33" fmla="*/ 0 h 31"/>
                <a:gd name="T34" fmla="*/ 0 w 98"/>
                <a:gd name="T35" fmla="*/ 0 h 31"/>
                <a:gd name="T36" fmla="*/ 0 w 98"/>
                <a:gd name="T37" fmla="*/ 0 h 31"/>
                <a:gd name="T38" fmla="*/ 0 w 98"/>
                <a:gd name="T39" fmla="*/ 0 h 31"/>
                <a:gd name="T40" fmla="*/ 0 w 98"/>
                <a:gd name="T41" fmla="*/ 0 h 31"/>
                <a:gd name="T42" fmla="*/ 0 w 98"/>
                <a:gd name="T43" fmla="*/ 0 h 31"/>
                <a:gd name="T44" fmla="*/ 0 w 98"/>
                <a:gd name="T45" fmla="*/ 0 h 31"/>
                <a:gd name="T46" fmla="*/ 0 w 98"/>
                <a:gd name="T47" fmla="*/ 0 h 31"/>
                <a:gd name="T48" fmla="*/ 0 w 98"/>
                <a:gd name="T49" fmla="*/ 0 h 31"/>
                <a:gd name="T50" fmla="*/ 0 w 98"/>
                <a:gd name="T51" fmla="*/ 0 h 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31"/>
                <a:gd name="T80" fmla="*/ 98 w 98"/>
                <a:gd name="T81" fmla="*/ 31 h 3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31">
                  <a:moveTo>
                    <a:pt x="3" y="31"/>
                  </a:moveTo>
                  <a:lnTo>
                    <a:pt x="15" y="29"/>
                  </a:lnTo>
                  <a:lnTo>
                    <a:pt x="29" y="28"/>
                  </a:lnTo>
                  <a:lnTo>
                    <a:pt x="44" y="25"/>
                  </a:lnTo>
                  <a:lnTo>
                    <a:pt x="58" y="23"/>
                  </a:lnTo>
                  <a:lnTo>
                    <a:pt x="71" y="21"/>
                  </a:lnTo>
                  <a:lnTo>
                    <a:pt x="81" y="19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2" y="17"/>
                  </a:lnTo>
                  <a:lnTo>
                    <a:pt x="96" y="15"/>
                  </a:lnTo>
                  <a:lnTo>
                    <a:pt x="97" y="11"/>
                  </a:lnTo>
                  <a:lnTo>
                    <a:pt x="98" y="6"/>
                  </a:lnTo>
                  <a:lnTo>
                    <a:pt x="98" y="5"/>
                  </a:lnTo>
                  <a:lnTo>
                    <a:pt x="98" y="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1" y="5"/>
                  </a:lnTo>
                  <a:lnTo>
                    <a:pt x="1" y="10"/>
                  </a:lnTo>
                  <a:lnTo>
                    <a:pt x="3" y="15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3" y="29"/>
                  </a:lnTo>
                  <a:lnTo>
                    <a:pt x="3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2" name="Freeform 210"/>
            <p:cNvSpPr>
              <a:spLocks/>
            </p:cNvSpPr>
            <p:nvPr/>
          </p:nvSpPr>
          <p:spPr bwMode="auto">
            <a:xfrm>
              <a:off x="4807" y="1871"/>
              <a:ext cx="15" cy="54"/>
            </a:xfrm>
            <a:custGeom>
              <a:avLst/>
              <a:gdLst>
                <a:gd name="T0" fmla="*/ 0 w 36"/>
                <a:gd name="T1" fmla="*/ 0 h 119"/>
                <a:gd name="T2" fmla="*/ 0 w 36"/>
                <a:gd name="T3" fmla="*/ 0 h 119"/>
                <a:gd name="T4" fmla="*/ 0 w 36"/>
                <a:gd name="T5" fmla="*/ 0 h 119"/>
                <a:gd name="T6" fmla="*/ 0 w 36"/>
                <a:gd name="T7" fmla="*/ 0 h 119"/>
                <a:gd name="T8" fmla="*/ 0 w 36"/>
                <a:gd name="T9" fmla="*/ 0 h 119"/>
                <a:gd name="T10" fmla="*/ 0 w 36"/>
                <a:gd name="T11" fmla="*/ 0 h 119"/>
                <a:gd name="T12" fmla="*/ 0 w 36"/>
                <a:gd name="T13" fmla="*/ 0 h 119"/>
                <a:gd name="T14" fmla="*/ 0 w 36"/>
                <a:gd name="T15" fmla="*/ 0 h 119"/>
                <a:gd name="T16" fmla="*/ 0 w 36"/>
                <a:gd name="T17" fmla="*/ 0 h 119"/>
                <a:gd name="T18" fmla="*/ 0 w 36"/>
                <a:gd name="T19" fmla="*/ 0 h 119"/>
                <a:gd name="T20" fmla="*/ 0 w 36"/>
                <a:gd name="T21" fmla="*/ 0 h 1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119"/>
                <a:gd name="T35" fmla="*/ 36 w 36"/>
                <a:gd name="T36" fmla="*/ 119 h 1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119">
                  <a:moveTo>
                    <a:pt x="16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22" y="119"/>
                  </a:lnTo>
                  <a:lnTo>
                    <a:pt x="26" y="119"/>
                  </a:lnTo>
                  <a:lnTo>
                    <a:pt x="29" y="119"/>
                  </a:lnTo>
                  <a:lnTo>
                    <a:pt x="33" y="119"/>
                  </a:lnTo>
                  <a:lnTo>
                    <a:pt x="36" y="1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3" name="Freeform 211"/>
            <p:cNvSpPr>
              <a:spLocks/>
            </p:cNvSpPr>
            <p:nvPr/>
          </p:nvSpPr>
          <p:spPr bwMode="auto">
            <a:xfrm>
              <a:off x="4736" y="1871"/>
              <a:ext cx="60" cy="54"/>
            </a:xfrm>
            <a:custGeom>
              <a:avLst/>
              <a:gdLst>
                <a:gd name="T0" fmla="*/ 0 w 132"/>
                <a:gd name="T1" fmla="*/ 0 h 119"/>
                <a:gd name="T2" fmla="*/ 0 w 132"/>
                <a:gd name="T3" fmla="*/ 0 h 119"/>
                <a:gd name="T4" fmla="*/ 0 w 132"/>
                <a:gd name="T5" fmla="*/ 0 h 119"/>
                <a:gd name="T6" fmla="*/ 0 w 132"/>
                <a:gd name="T7" fmla="*/ 0 h 119"/>
                <a:gd name="T8" fmla="*/ 0 w 132"/>
                <a:gd name="T9" fmla="*/ 0 h 119"/>
                <a:gd name="T10" fmla="*/ 0 w 132"/>
                <a:gd name="T11" fmla="*/ 0 h 119"/>
                <a:gd name="T12" fmla="*/ 0 w 132"/>
                <a:gd name="T13" fmla="*/ 0 h 119"/>
                <a:gd name="T14" fmla="*/ 0 w 132"/>
                <a:gd name="T15" fmla="*/ 0 h 119"/>
                <a:gd name="T16" fmla="*/ 0 w 132"/>
                <a:gd name="T17" fmla="*/ 0 h 119"/>
                <a:gd name="T18" fmla="*/ 0 w 132"/>
                <a:gd name="T19" fmla="*/ 0 h 119"/>
                <a:gd name="T20" fmla="*/ 0 w 132"/>
                <a:gd name="T21" fmla="*/ 0 h 119"/>
                <a:gd name="T22" fmla="*/ 0 w 132"/>
                <a:gd name="T23" fmla="*/ 0 h 119"/>
                <a:gd name="T24" fmla="*/ 0 w 132"/>
                <a:gd name="T25" fmla="*/ 0 h 119"/>
                <a:gd name="T26" fmla="*/ 0 w 132"/>
                <a:gd name="T27" fmla="*/ 0 h 119"/>
                <a:gd name="T28" fmla="*/ 0 w 132"/>
                <a:gd name="T29" fmla="*/ 0 h 119"/>
                <a:gd name="T30" fmla="*/ 0 w 132"/>
                <a:gd name="T31" fmla="*/ 0 h 119"/>
                <a:gd name="T32" fmla="*/ 0 w 132"/>
                <a:gd name="T33" fmla="*/ 0 h 119"/>
                <a:gd name="T34" fmla="*/ 0 w 132"/>
                <a:gd name="T35" fmla="*/ 0 h 119"/>
                <a:gd name="T36" fmla="*/ 0 w 132"/>
                <a:gd name="T37" fmla="*/ 0 h 119"/>
                <a:gd name="T38" fmla="*/ 0 w 132"/>
                <a:gd name="T39" fmla="*/ 0 h 119"/>
                <a:gd name="T40" fmla="*/ 0 w 132"/>
                <a:gd name="T41" fmla="*/ 0 h 119"/>
                <a:gd name="T42" fmla="*/ 0 w 132"/>
                <a:gd name="T43" fmla="*/ 0 h 11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"/>
                <a:gd name="T67" fmla="*/ 0 h 119"/>
                <a:gd name="T68" fmla="*/ 132 w 132"/>
                <a:gd name="T69" fmla="*/ 119 h 11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" h="119">
                  <a:moveTo>
                    <a:pt x="0" y="0"/>
                  </a:moveTo>
                  <a:lnTo>
                    <a:pt x="0" y="22"/>
                  </a:lnTo>
                  <a:lnTo>
                    <a:pt x="0" y="59"/>
                  </a:lnTo>
                  <a:lnTo>
                    <a:pt x="0" y="97"/>
                  </a:lnTo>
                  <a:lnTo>
                    <a:pt x="0" y="119"/>
                  </a:lnTo>
                  <a:lnTo>
                    <a:pt x="4" y="119"/>
                  </a:lnTo>
                  <a:lnTo>
                    <a:pt x="14" y="119"/>
                  </a:lnTo>
                  <a:lnTo>
                    <a:pt x="26" y="119"/>
                  </a:lnTo>
                  <a:lnTo>
                    <a:pt x="42" y="119"/>
                  </a:lnTo>
                  <a:lnTo>
                    <a:pt x="62" y="119"/>
                  </a:lnTo>
                  <a:lnTo>
                    <a:pt x="83" y="119"/>
                  </a:lnTo>
                  <a:lnTo>
                    <a:pt x="107" y="119"/>
                  </a:lnTo>
                  <a:lnTo>
                    <a:pt x="132" y="119"/>
                  </a:lnTo>
                  <a:lnTo>
                    <a:pt x="110" y="0"/>
                  </a:lnTo>
                  <a:lnTo>
                    <a:pt x="90" y="0"/>
                  </a:lnTo>
                  <a:lnTo>
                    <a:pt x="70" y="0"/>
                  </a:lnTo>
                  <a:lnTo>
                    <a:pt x="52" y="0"/>
                  </a:lnTo>
                  <a:lnTo>
                    <a:pt x="35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4" name="Freeform 212"/>
            <p:cNvSpPr>
              <a:spLocks/>
            </p:cNvSpPr>
            <p:nvPr/>
          </p:nvSpPr>
          <p:spPr bwMode="auto">
            <a:xfrm>
              <a:off x="4840" y="1871"/>
              <a:ext cx="16" cy="54"/>
            </a:xfrm>
            <a:custGeom>
              <a:avLst/>
              <a:gdLst>
                <a:gd name="T0" fmla="*/ 0 w 36"/>
                <a:gd name="T1" fmla="*/ 0 h 119"/>
                <a:gd name="T2" fmla="*/ 0 w 36"/>
                <a:gd name="T3" fmla="*/ 0 h 119"/>
                <a:gd name="T4" fmla="*/ 0 w 36"/>
                <a:gd name="T5" fmla="*/ 0 h 119"/>
                <a:gd name="T6" fmla="*/ 0 w 36"/>
                <a:gd name="T7" fmla="*/ 0 h 119"/>
                <a:gd name="T8" fmla="*/ 0 w 36"/>
                <a:gd name="T9" fmla="*/ 0 h 119"/>
                <a:gd name="T10" fmla="*/ 0 w 36"/>
                <a:gd name="T11" fmla="*/ 0 h 119"/>
                <a:gd name="T12" fmla="*/ 0 w 36"/>
                <a:gd name="T13" fmla="*/ 0 h 119"/>
                <a:gd name="T14" fmla="*/ 0 w 36"/>
                <a:gd name="T15" fmla="*/ 0 h 119"/>
                <a:gd name="T16" fmla="*/ 0 w 36"/>
                <a:gd name="T17" fmla="*/ 0 h 119"/>
                <a:gd name="T18" fmla="*/ 0 w 36"/>
                <a:gd name="T19" fmla="*/ 0 h 119"/>
                <a:gd name="T20" fmla="*/ 0 w 36"/>
                <a:gd name="T21" fmla="*/ 0 h 1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119"/>
                <a:gd name="T35" fmla="*/ 36 w 36"/>
                <a:gd name="T36" fmla="*/ 119 h 1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119">
                  <a:moveTo>
                    <a:pt x="0" y="0"/>
                  </a:moveTo>
                  <a:lnTo>
                    <a:pt x="21" y="119"/>
                  </a:lnTo>
                  <a:lnTo>
                    <a:pt x="24" y="119"/>
                  </a:lnTo>
                  <a:lnTo>
                    <a:pt x="29" y="119"/>
                  </a:lnTo>
                  <a:lnTo>
                    <a:pt x="32" y="119"/>
                  </a:lnTo>
                  <a:lnTo>
                    <a:pt x="36" y="119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5" name="Freeform 213"/>
            <p:cNvSpPr>
              <a:spLocks/>
            </p:cNvSpPr>
            <p:nvPr/>
          </p:nvSpPr>
          <p:spPr bwMode="auto">
            <a:xfrm>
              <a:off x="4855" y="1871"/>
              <a:ext cx="61" cy="54"/>
            </a:xfrm>
            <a:custGeom>
              <a:avLst/>
              <a:gdLst>
                <a:gd name="T0" fmla="*/ 0 w 134"/>
                <a:gd name="T1" fmla="*/ 0 h 119"/>
                <a:gd name="T2" fmla="*/ 0 w 134"/>
                <a:gd name="T3" fmla="*/ 0 h 119"/>
                <a:gd name="T4" fmla="*/ 0 w 134"/>
                <a:gd name="T5" fmla="*/ 0 h 119"/>
                <a:gd name="T6" fmla="*/ 0 w 134"/>
                <a:gd name="T7" fmla="*/ 0 h 119"/>
                <a:gd name="T8" fmla="*/ 0 w 134"/>
                <a:gd name="T9" fmla="*/ 0 h 119"/>
                <a:gd name="T10" fmla="*/ 0 w 134"/>
                <a:gd name="T11" fmla="*/ 0 h 119"/>
                <a:gd name="T12" fmla="*/ 0 w 134"/>
                <a:gd name="T13" fmla="*/ 0 h 119"/>
                <a:gd name="T14" fmla="*/ 0 w 134"/>
                <a:gd name="T15" fmla="*/ 0 h 119"/>
                <a:gd name="T16" fmla="*/ 0 w 134"/>
                <a:gd name="T17" fmla="*/ 0 h 119"/>
                <a:gd name="T18" fmla="*/ 0 w 134"/>
                <a:gd name="T19" fmla="*/ 0 h 119"/>
                <a:gd name="T20" fmla="*/ 0 w 134"/>
                <a:gd name="T21" fmla="*/ 0 h 119"/>
                <a:gd name="T22" fmla="*/ 0 w 134"/>
                <a:gd name="T23" fmla="*/ 0 h 119"/>
                <a:gd name="T24" fmla="*/ 0 w 134"/>
                <a:gd name="T25" fmla="*/ 0 h 119"/>
                <a:gd name="T26" fmla="*/ 0 w 134"/>
                <a:gd name="T27" fmla="*/ 0 h 119"/>
                <a:gd name="T28" fmla="*/ 0 w 134"/>
                <a:gd name="T29" fmla="*/ 0 h 119"/>
                <a:gd name="T30" fmla="*/ 0 w 134"/>
                <a:gd name="T31" fmla="*/ 0 h 119"/>
                <a:gd name="T32" fmla="*/ 0 w 134"/>
                <a:gd name="T33" fmla="*/ 0 h 119"/>
                <a:gd name="T34" fmla="*/ 0 w 134"/>
                <a:gd name="T35" fmla="*/ 0 h 119"/>
                <a:gd name="T36" fmla="*/ 0 w 134"/>
                <a:gd name="T37" fmla="*/ 0 h 119"/>
                <a:gd name="T38" fmla="*/ 0 w 134"/>
                <a:gd name="T39" fmla="*/ 0 h 119"/>
                <a:gd name="T40" fmla="*/ 0 w 134"/>
                <a:gd name="T41" fmla="*/ 0 h 119"/>
                <a:gd name="T42" fmla="*/ 0 w 134"/>
                <a:gd name="T43" fmla="*/ 0 h 119"/>
                <a:gd name="T44" fmla="*/ 0 w 134"/>
                <a:gd name="T45" fmla="*/ 0 h 119"/>
                <a:gd name="T46" fmla="*/ 0 w 134"/>
                <a:gd name="T47" fmla="*/ 0 h 119"/>
                <a:gd name="T48" fmla="*/ 0 w 134"/>
                <a:gd name="T49" fmla="*/ 0 h 119"/>
                <a:gd name="T50" fmla="*/ 0 w 134"/>
                <a:gd name="T51" fmla="*/ 0 h 1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4"/>
                <a:gd name="T79" fmla="*/ 0 h 119"/>
                <a:gd name="T80" fmla="*/ 134 w 134"/>
                <a:gd name="T81" fmla="*/ 119 h 1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4" h="119">
                  <a:moveTo>
                    <a:pt x="134" y="119"/>
                  </a:moveTo>
                  <a:lnTo>
                    <a:pt x="127" y="91"/>
                  </a:lnTo>
                  <a:lnTo>
                    <a:pt x="118" y="56"/>
                  </a:lnTo>
                  <a:lnTo>
                    <a:pt x="111" y="27"/>
                  </a:lnTo>
                  <a:lnTo>
                    <a:pt x="108" y="14"/>
                  </a:lnTo>
                  <a:lnTo>
                    <a:pt x="102" y="6"/>
                  </a:lnTo>
                  <a:lnTo>
                    <a:pt x="95" y="1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79" y="0"/>
                  </a:lnTo>
                  <a:lnTo>
                    <a:pt x="71" y="0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34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22" y="119"/>
                  </a:lnTo>
                  <a:lnTo>
                    <a:pt x="44" y="119"/>
                  </a:lnTo>
                  <a:lnTo>
                    <a:pt x="64" y="119"/>
                  </a:lnTo>
                  <a:lnTo>
                    <a:pt x="82" y="119"/>
                  </a:lnTo>
                  <a:lnTo>
                    <a:pt x="98" y="119"/>
                  </a:lnTo>
                  <a:lnTo>
                    <a:pt x="112" y="119"/>
                  </a:lnTo>
                  <a:lnTo>
                    <a:pt x="123" y="119"/>
                  </a:lnTo>
                  <a:lnTo>
                    <a:pt x="129" y="119"/>
                  </a:lnTo>
                  <a:lnTo>
                    <a:pt x="134" y="119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6" name="Freeform 214"/>
            <p:cNvSpPr>
              <a:spLocks/>
            </p:cNvSpPr>
            <p:nvPr/>
          </p:nvSpPr>
          <p:spPr bwMode="auto">
            <a:xfrm>
              <a:off x="4825" y="1871"/>
              <a:ext cx="24" cy="54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0 h 119"/>
                <a:gd name="T4" fmla="*/ 0 w 53"/>
                <a:gd name="T5" fmla="*/ 0 h 119"/>
                <a:gd name="T6" fmla="*/ 0 w 53"/>
                <a:gd name="T7" fmla="*/ 0 h 119"/>
                <a:gd name="T8" fmla="*/ 0 w 53"/>
                <a:gd name="T9" fmla="*/ 0 h 119"/>
                <a:gd name="T10" fmla="*/ 0 w 53"/>
                <a:gd name="T11" fmla="*/ 0 h 119"/>
                <a:gd name="T12" fmla="*/ 0 w 53"/>
                <a:gd name="T13" fmla="*/ 0 h 119"/>
                <a:gd name="T14" fmla="*/ 0 w 53"/>
                <a:gd name="T15" fmla="*/ 0 h 119"/>
                <a:gd name="T16" fmla="*/ 0 w 53"/>
                <a:gd name="T17" fmla="*/ 0 h 119"/>
                <a:gd name="T18" fmla="*/ 0 w 53"/>
                <a:gd name="T19" fmla="*/ 0 h 119"/>
                <a:gd name="T20" fmla="*/ 0 w 53"/>
                <a:gd name="T21" fmla="*/ 0 h 1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119"/>
                <a:gd name="T35" fmla="*/ 53 w 53"/>
                <a:gd name="T36" fmla="*/ 119 h 1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119">
                  <a:moveTo>
                    <a:pt x="0" y="0"/>
                  </a:moveTo>
                  <a:lnTo>
                    <a:pt x="19" y="119"/>
                  </a:lnTo>
                  <a:lnTo>
                    <a:pt x="27" y="119"/>
                  </a:lnTo>
                  <a:lnTo>
                    <a:pt x="36" y="119"/>
                  </a:lnTo>
                  <a:lnTo>
                    <a:pt x="45" y="119"/>
                  </a:lnTo>
                  <a:lnTo>
                    <a:pt x="53" y="119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7" name="Freeform 215"/>
            <p:cNvSpPr>
              <a:spLocks/>
            </p:cNvSpPr>
            <p:nvPr/>
          </p:nvSpPr>
          <p:spPr bwMode="auto">
            <a:xfrm>
              <a:off x="4846" y="1871"/>
              <a:ext cx="19" cy="54"/>
            </a:xfrm>
            <a:custGeom>
              <a:avLst/>
              <a:gdLst>
                <a:gd name="T0" fmla="*/ 0 w 41"/>
                <a:gd name="T1" fmla="*/ 0 h 119"/>
                <a:gd name="T2" fmla="*/ 0 w 41"/>
                <a:gd name="T3" fmla="*/ 0 h 119"/>
                <a:gd name="T4" fmla="*/ 0 w 41"/>
                <a:gd name="T5" fmla="*/ 0 h 119"/>
                <a:gd name="T6" fmla="*/ 0 w 41"/>
                <a:gd name="T7" fmla="*/ 0 h 119"/>
                <a:gd name="T8" fmla="*/ 0 w 41"/>
                <a:gd name="T9" fmla="*/ 0 h 119"/>
                <a:gd name="T10" fmla="*/ 0 w 41"/>
                <a:gd name="T11" fmla="*/ 0 h 119"/>
                <a:gd name="T12" fmla="*/ 0 w 41"/>
                <a:gd name="T13" fmla="*/ 0 h 119"/>
                <a:gd name="T14" fmla="*/ 0 w 41"/>
                <a:gd name="T15" fmla="*/ 0 h 119"/>
                <a:gd name="T16" fmla="*/ 0 w 41"/>
                <a:gd name="T17" fmla="*/ 0 h 119"/>
                <a:gd name="T18" fmla="*/ 0 w 41"/>
                <a:gd name="T19" fmla="*/ 0 h 119"/>
                <a:gd name="T20" fmla="*/ 0 w 41"/>
                <a:gd name="T21" fmla="*/ 0 h 1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"/>
                <a:gd name="T34" fmla="*/ 0 h 119"/>
                <a:gd name="T35" fmla="*/ 41 w 41"/>
                <a:gd name="T36" fmla="*/ 119 h 1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" h="119">
                  <a:moveTo>
                    <a:pt x="19" y="0"/>
                  </a:moveTo>
                  <a:lnTo>
                    <a:pt x="15" y="0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21" y="119"/>
                  </a:lnTo>
                  <a:lnTo>
                    <a:pt x="26" y="119"/>
                  </a:lnTo>
                  <a:lnTo>
                    <a:pt x="31" y="119"/>
                  </a:lnTo>
                  <a:lnTo>
                    <a:pt x="37" y="119"/>
                  </a:lnTo>
                  <a:lnTo>
                    <a:pt x="41" y="1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8" name="Freeform 216"/>
            <p:cNvSpPr>
              <a:spLocks/>
            </p:cNvSpPr>
            <p:nvPr/>
          </p:nvSpPr>
          <p:spPr bwMode="auto">
            <a:xfrm>
              <a:off x="4786" y="1871"/>
              <a:ext cx="31" cy="54"/>
            </a:xfrm>
            <a:custGeom>
              <a:avLst/>
              <a:gdLst>
                <a:gd name="T0" fmla="*/ 0 w 67"/>
                <a:gd name="T1" fmla="*/ 0 h 119"/>
                <a:gd name="T2" fmla="*/ 0 w 67"/>
                <a:gd name="T3" fmla="*/ 0 h 119"/>
                <a:gd name="T4" fmla="*/ 0 w 67"/>
                <a:gd name="T5" fmla="*/ 0 h 119"/>
                <a:gd name="T6" fmla="*/ 0 w 67"/>
                <a:gd name="T7" fmla="*/ 0 h 119"/>
                <a:gd name="T8" fmla="*/ 0 w 67"/>
                <a:gd name="T9" fmla="*/ 0 h 119"/>
                <a:gd name="T10" fmla="*/ 0 w 67"/>
                <a:gd name="T11" fmla="*/ 0 h 119"/>
                <a:gd name="T12" fmla="*/ 0 w 67"/>
                <a:gd name="T13" fmla="*/ 0 h 119"/>
                <a:gd name="T14" fmla="*/ 0 w 67"/>
                <a:gd name="T15" fmla="*/ 0 h 119"/>
                <a:gd name="T16" fmla="*/ 0 w 67"/>
                <a:gd name="T17" fmla="*/ 0 h 119"/>
                <a:gd name="T18" fmla="*/ 0 w 67"/>
                <a:gd name="T19" fmla="*/ 0 h 119"/>
                <a:gd name="T20" fmla="*/ 0 w 67"/>
                <a:gd name="T21" fmla="*/ 0 h 119"/>
                <a:gd name="T22" fmla="*/ 0 w 67"/>
                <a:gd name="T23" fmla="*/ 0 h 119"/>
                <a:gd name="T24" fmla="*/ 0 w 67"/>
                <a:gd name="T25" fmla="*/ 0 h 119"/>
                <a:gd name="T26" fmla="*/ 0 w 67"/>
                <a:gd name="T27" fmla="*/ 0 h 119"/>
                <a:gd name="T28" fmla="*/ 0 w 67"/>
                <a:gd name="T29" fmla="*/ 0 h 119"/>
                <a:gd name="T30" fmla="*/ 0 w 67"/>
                <a:gd name="T31" fmla="*/ 0 h 119"/>
                <a:gd name="T32" fmla="*/ 0 w 67"/>
                <a:gd name="T33" fmla="*/ 0 h 119"/>
                <a:gd name="T34" fmla="*/ 0 w 67"/>
                <a:gd name="T35" fmla="*/ 0 h 119"/>
                <a:gd name="T36" fmla="*/ 0 w 67"/>
                <a:gd name="T37" fmla="*/ 0 h 1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7"/>
                <a:gd name="T58" fmla="*/ 0 h 119"/>
                <a:gd name="T59" fmla="*/ 67 w 67"/>
                <a:gd name="T60" fmla="*/ 119 h 11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7" h="119">
                  <a:moveTo>
                    <a:pt x="0" y="0"/>
                  </a:moveTo>
                  <a:lnTo>
                    <a:pt x="22" y="119"/>
                  </a:lnTo>
                  <a:lnTo>
                    <a:pt x="28" y="119"/>
                  </a:lnTo>
                  <a:lnTo>
                    <a:pt x="34" y="119"/>
                  </a:lnTo>
                  <a:lnTo>
                    <a:pt x="39" y="119"/>
                  </a:lnTo>
                  <a:lnTo>
                    <a:pt x="45" y="119"/>
                  </a:lnTo>
                  <a:lnTo>
                    <a:pt x="50" y="119"/>
                  </a:lnTo>
                  <a:lnTo>
                    <a:pt x="56" y="119"/>
                  </a:lnTo>
                  <a:lnTo>
                    <a:pt x="61" y="119"/>
                  </a:lnTo>
                  <a:lnTo>
                    <a:pt x="67" y="119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9" name="Freeform 217"/>
            <p:cNvSpPr>
              <a:spLocks/>
            </p:cNvSpPr>
            <p:nvPr/>
          </p:nvSpPr>
          <p:spPr bwMode="auto">
            <a:xfrm>
              <a:off x="4621" y="1871"/>
              <a:ext cx="78" cy="54"/>
            </a:xfrm>
            <a:custGeom>
              <a:avLst/>
              <a:gdLst>
                <a:gd name="T0" fmla="*/ 0 w 171"/>
                <a:gd name="T1" fmla="*/ 0 h 119"/>
                <a:gd name="T2" fmla="*/ 0 w 171"/>
                <a:gd name="T3" fmla="*/ 0 h 119"/>
                <a:gd name="T4" fmla="*/ 0 w 171"/>
                <a:gd name="T5" fmla="*/ 0 h 119"/>
                <a:gd name="T6" fmla="*/ 0 w 171"/>
                <a:gd name="T7" fmla="*/ 0 h 119"/>
                <a:gd name="T8" fmla="*/ 0 w 171"/>
                <a:gd name="T9" fmla="*/ 0 h 119"/>
                <a:gd name="T10" fmla="*/ 0 w 171"/>
                <a:gd name="T11" fmla="*/ 0 h 119"/>
                <a:gd name="T12" fmla="*/ 0 w 171"/>
                <a:gd name="T13" fmla="*/ 0 h 119"/>
                <a:gd name="T14" fmla="*/ 0 w 171"/>
                <a:gd name="T15" fmla="*/ 0 h 119"/>
                <a:gd name="T16" fmla="*/ 0 w 171"/>
                <a:gd name="T17" fmla="*/ 0 h 119"/>
                <a:gd name="T18" fmla="*/ 0 w 171"/>
                <a:gd name="T19" fmla="*/ 0 h 119"/>
                <a:gd name="T20" fmla="*/ 0 w 171"/>
                <a:gd name="T21" fmla="*/ 0 h 119"/>
                <a:gd name="T22" fmla="*/ 0 w 171"/>
                <a:gd name="T23" fmla="*/ 0 h 119"/>
                <a:gd name="T24" fmla="*/ 0 w 171"/>
                <a:gd name="T25" fmla="*/ 0 h 119"/>
                <a:gd name="T26" fmla="*/ 0 w 171"/>
                <a:gd name="T27" fmla="*/ 0 h 119"/>
                <a:gd name="T28" fmla="*/ 0 w 171"/>
                <a:gd name="T29" fmla="*/ 0 h 119"/>
                <a:gd name="T30" fmla="*/ 0 w 171"/>
                <a:gd name="T31" fmla="*/ 0 h 119"/>
                <a:gd name="T32" fmla="*/ 0 w 171"/>
                <a:gd name="T33" fmla="*/ 0 h 119"/>
                <a:gd name="T34" fmla="*/ 0 w 171"/>
                <a:gd name="T35" fmla="*/ 0 h 119"/>
                <a:gd name="T36" fmla="*/ 0 w 171"/>
                <a:gd name="T37" fmla="*/ 0 h 119"/>
                <a:gd name="T38" fmla="*/ 0 w 171"/>
                <a:gd name="T39" fmla="*/ 0 h 119"/>
                <a:gd name="T40" fmla="*/ 0 w 171"/>
                <a:gd name="T41" fmla="*/ 0 h 119"/>
                <a:gd name="T42" fmla="*/ 0 w 171"/>
                <a:gd name="T43" fmla="*/ 0 h 119"/>
                <a:gd name="T44" fmla="*/ 0 w 171"/>
                <a:gd name="T45" fmla="*/ 0 h 119"/>
                <a:gd name="T46" fmla="*/ 0 w 171"/>
                <a:gd name="T47" fmla="*/ 0 h 119"/>
                <a:gd name="T48" fmla="*/ 0 w 171"/>
                <a:gd name="T49" fmla="*/ 0 h 119"/>
                <a:gd name="T50" fmla="*/ 0 w 171"/>
                <a:gd name="T51" fmla="*/ 0 h 119"/>
                <a:gd name="T52" fmla="*/ 0 w 171"/>
                <a:gd name="T53" fmla="*/ 0 h 119"/>
                <a:gd name="T54" fmla="*/ 0 w 171"/>
                <a:gd name="T55" fmla="*/ 0 h 119"/>
                <a:gd name="T56" fmla="*/ 0 w 171"/>
                <a:gd name="T57" fmla="*/ 0 h 119"/>
                <a:gd name="T58" fmla="*/ 0 w 171"/>
                <a:gd name="T59" fmla="*/ 0 h 119"/>
                <a:gd name="T60" fmla="*/ 0 w 171"/>
                <a:gd name="T61" fmla="*/ 0 h 119"/>
                <a:gd name="T62" fmla="*/ 0 w 171"/>
                <a:gd name="T63" fmla="*/ 0 h 119"/>
                <a:gd name="T64" fmla="*/ 0 w 171"/>
                <a:gd name="T65" fmla="*/ 0 h 119"/>
                <a:gd name="T66" fmla="*/ 0 w 171"/>
                <a:gd name="T67" fmla="*/ 0 h 1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1"/>
                <a:gd name="T103" fmla="*/ 0 h 119"/>
                <a:gd name="T104" fmla="*/ 171 w 171"/>
                <a:gd name="T105" fmla="*/ 119 h 1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1" h="119">
                  <a:moveTo>
                    <a:pt x="134" y="0"/>
                  </a:moveTo>
                  <a:lnTo>
                    <a:pt x="133" y="0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2" y="1"/>
                  </a:lnTo>
                  <a:lnTo>
                    <a:pt x="116" y="4"/>
                  </a:lnTo>
                  <a:lnTo>
                    <a:pt x="109" y="6"/>
                  </a:lnTo>
                  <a:lnTo>
                    <a:pt x="102" y="11"/>
                  </a:lnTo>
                  <a:lnTo>
                    <a:pt x="94" y="16"/>
                  </a:lnTo>
                  <a:lnTo>
                    <a:pt x="91" y="20"/>
                  </a:lnTo>
                  <a:lnTo>
                    <a:pt x="82" y="29"/>
                  </a:lnTo>
                  <a:lnTo>
                    <a:pt x="70" y="43"/>
                  </a:lnTo>
                  <a:lnTo>
                    <a:pt x="54" y="60"/>
                  </a:lnTo>
                  <a:lnTo>
                    <a:pt x="38" y="77"/>
                  </a:lnTo>
                  <a:lnTo>
                    <a:pt x="23" y="94"/>
                  </a:lnTo>
                  <a:lnTo>
                    <a:pt x="9" y="109"/>
                  </a:lnTo>
                  <a:lnTo>
                    <a:pt x="0" y="119"/>
                  </a:lnTo>
                  <a:lnTo>
                    <a:pt x="11" y="119"/>
                  </a:lnTo>
                  <a:lnTo>
                    <a:pt x="29" y="119"/>
                  </a:lnTo>
                  <a:lnTo>
                    <a:pt x="51" y="119"/>
                  </a:lnTo>
                  <a:lnTo>
                    <a:pt x="76" y="119"/>
                  </a:lnTo>
                  <a:lnTo>
                    <a:pt x="101" y="119"/>
                  </a:lnTo>
                  <a:lnTo>
                    <a:pt x="126" y="119"/>
                  </a:lnTo>
                  <a:lnTo>
                    <a:pt x="150" y="119"/>
                  </a:lnTo>
                  <a:lnTo>
                    <a:pt x="171" y="119"/>
                  </a:lnTo>
                  <a:lnTo>
                    <a:pt x="171" y="0"/>
                  </a:lnTo>
                  <a:lnTo>
                    <a:pt x="164" y="0"/>
                  </a:lnTo>
                  <a:lnTo>
                    <a:pt x="157" y="0"/>
                  </a:lnTo>
                  <a:lnTo>
                    <a:pt x="152" y="0"/>
                  </a:lnTo>
                  <a:lnTo>
                    <a:pt x="146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5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BF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0" name="Freeform 218"/>
            <p:cNvSpPr>
              <a:spLocks/>
            </p:cNvSpPr>
            <p:nvPr/>
          </p:nvSpPr>
          <p:spPr bwMode="auto">
            <a:xfrm>
              <a:off x="4699" y="1871"/>
              <a:ext cx="13" cy="54"/>
            </a:xfrm>
            <a:custGeom>
              <a:avLst/>
              <a:gdLst>
                <a:gd name="T0" fmla="*/ 0 w 28"/>
                <a:gd name="T1" fmla="*/ 0 h 119"/>
                <a:gd name="T2" fmla="*/ 0 w 28"/>
                <a:gd name="T3" fmla="*/ 0 h 119"/>
                <a:gd name="T4" fmla="*/ 0 w 28"/>
                <a:gd name="T5" fmla="*/ 0 h 119"/>
                <a:gd name="T6" fmla="*/ 0 w 28"/>
                <a:gd name="T7" fmla="*/ 0 h 119"/>
                <a:gd name="T8" fmla="*/ 0 w 28"/>
                <a:gd name="T9" fmla="*/ 0 h 119"/>
                <a:gd name="T10" fmla="*/ 0 w 28"/>
                <a:gd name="T11" fmla="*/ 0 h 119"/>
                <a:gd name="T12" fmla="*/ 0 w 28"/>
                <a:gd name="T13" fmla="*/ 0 h 119"/>
                <a:gd name="T14" fmla="*/ 0 w 28"/>
                <a:gd name="T15" fmla="*/ 0 h 119"/>
                <a:gd name="T16" fmla="*/ 0 w 28"/>
                <a:gd name="T17" fmla="*/ 0 h 119"/>
                <a:gd name="T18" fmla="*/ 0 w 28"/>
                <a:gd name="T19" fmla="*/ 0 h 119"/>
                <a:gd name="T20" fmla="*/ 0 w 28"/>
                <a:gd name="T21" fmla="*/ 0 h 119"/>
                <a:gd name="T22" fmla="*/ 0 w 28"/>
                <a:gd name="T23" fmla="*/ 0 h 119"/>
                <a:gd name="T24" fmla="*/ 0 w 28"/>
                <a:gd name="T25" fmla="*/ 0 h 119"/>
                <a:gd name="T26" fmla="*/ 0 w 28"/>
                <a:gd name="T27" fmla="*/ 0 h 1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119"/>
                <a:gd name="T44" fmla="*/ 28 w 28"/>
                <a:gd name="T45" fmla="*/ 119 h 11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119">
                  <a:moveTo>
                    <a:pt x="28" y="0"/>
                  </a:moveTo>
                  <a:lnTo>
                    <a:pt x="23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11" y="119"/>
                  </a:lnTo>
                  <a:lnTo>
                    <a:pt x="19" y="119"/>
                  </a:lnTo>
                  <a:lnTo>
                    <a:pt x="24" y="119"/>
                  </a:lnTo>
                  <a:lnTo>
                    <a:pt x="28" y="119"/>
                  </a:lnTo>
                  <a:lnTo>
                    <a:pt x="28" y="97"/>
                  </a:lnTo>
                  <a:lnTo>
                    <a:pt x="28" y="59"/>
                  </a:lnTo>
                  <a:lnTo>
                    <a:pt x="28" y="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1" name="Freeform 219"/>
            <p:cNvSpPr>
              <a:spLocks/>
            </p:cNvSpPr>
            <p:nvPr/>
          </p:nvSpPr>
          <p:spPr bwMode="auto">
            <a:xfrm>
              <a:off x="4517" y="1939"/>
              <a:ext cx="70" cy="35"/>
            </a:xfrm>
            <a:custGeom>
              <a:avLst/>
              <a:gdLst>
                <a:gd name="T0" fmla="*/ 0 w 156"/>
                <a:gd name="T1" fmla="*/ 0 h 78"/>
                <a:gd name="T2" fmla="*/ 0 w 156"/>
                <a:gd name="T3" fmla="*/ 0 h 78"/>
                <a:gd name="T4" fmla="*/ 0 w 156"/>
                <a:gd name="T5" fmla="*/ 0 h 78"/>
                <a:gd name="T6" fmla="*/ 0 w 156"/>
                <a:gd name="T7" fmla="*/ 0 h 78"/>
                <a:gd name="T8" fmla="*/ 0 w 156"/>
                <a:gd name="T9" fmla="*/ 0 h 78"/>
                <a:gd name="T10" fmla="*/ 0 w 156"/>
                <a:gd name="T11" fmla="*/ 0 h 78"/>
                <a:gd name="T12" fmla="*/ 0 w 156"/>
                <a:gd name="T13" fmla="*/ 0 h 78"/>
                <a:gd name="T14" fmla="*/ 0 w 156"/>
                <a:gd name="T15" fmla="*/ 0 h 78"/>
                <a:gd name="T16" fmla="*/ 0 w 156"/>
                <a:gd name="T17" fmla="*/ 0 h 78"/>
                <a:gd name="T18" fmla="*/ 0 w 156"/>
                <a:gd name="T19" fmla="*/ 0 h 78"/>
                <a:gd name="T20" fmla="*/ 0 w 156"/>
                <a:gd name="T21" fmla="*/ 0 h 78"/>
                <a:gd name="T22" fmla="*/ 0 w 156"/>
                <a:gd name="T23" fmla="*/ 0 h 78"/>
                <a:gd name="T24" fmla="*/ 0 w 156"/>
                <a:gd name="T25" fmla="*/ 0 h 78"/>
                <a:gd name="T26" fmla="*/ 0 w 156"/>
                <a:gd name="T27" fmla="*/ 0 h 78"/>
                <a:gd name="T28" fmla="*/ 0 w 156"/>
                <a:gd name="T29" fmla="*/ 0 h 78"/>
                <a:gd name="T30" fmla="*/ 0 w 156"/>
                <a:gd name="T31" fmla="*/ 0 h 78"/>
                <a:gd name="T32" fmla="*/ 0 w 156"/>
                <a:gd name="T33" fmla="*/ 0 h 78"/>
                <a:gd name="T34" fmla="*/ 0 w 156"/>
                <a:gd name="T35" fmla="*/ 0 h 78"/>
                <a:gd name="T36" fmla="*/ 0 w 156"/>
                <a:gd name="T37" fmla="*/ 0 h 78"/>
                <a:gd name="T38" fmla="*/ 0 w 156"/>
                <a:gd name="T39" fmla="*/ 0 h 78"/>
                <a:gd name="T40" fmla="*/ 0 w 156"/>
                <a:gd name="T41" fmla="*/ 0 h 78"/>
                <a:gd name="T42" fmla="*/ 0 w 156"/>
                <a:gd name="T43" fmla="*/ 0 h 78"/>
                <a:gd name="T44" fmla="*/ 0 w 156"/>
                <a:gd name="T45" fmla="*/ 0 h 78"/>
                <a:gd name="T46" fmla="*/ 0 w 156"/>
                <a:gd name="T47" fmla="*/ 0 h 78"/>
                <a:gd name="T48" fmla="*/ 0 w 156"/>
                <a:gd name="T49" fmla="*/ 0 h 78"/>
                <a:gd name="T50" fmla="*/ 0 w 156"/>
                <a:gd name="T51" fmla="*/ 0 h 7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8"/>
                <a:gd name="T80" fmla="*/ 156 w 156"/>
                <a:gd name="T81" fmla="*/ 78 h 7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8">
                  <a:moveTo>
                    <a:pt x="26" y="56"/>
                  </a:moveTo>
                  <a:lnTo>
                    <a:pt x="29" y="55"/>
                  </a:lnTo>
                  <a:lnTo>
                    <a:pt x="38" y="53"/>
                  </a:lnTo>
                  <a:lnTo>
                    <a:pt x="51" y="49"/>
                  </a:lnTo>
                  <a:lnTo>
                    <a:pt x="66" y="45"/>
                  </a:lnTo>
                  <a:lnTo>
                    <a:pt x="83" y="39"/>
                  </a:lnTo>
                  <a:lnTo>
                    <a:pt x="102" y="33"/>
                  </a:lnTo>
                  <a:lnTo>
                    <a:pt x="119" y="27"/>
                  </a:lnTo>
                  <a:lnTo>
                    <a:pt x="135" y="23"/>
                  </a:lnTo>
                  <a:lnTo>
                    <a:pt x="156" y="0"/>
                  </a:lnTo>
                  <a:lnTo>
                    <a:pt x="151" y="1"/>
                  </a:lnTo>
                  <a:lnTo>
                    <a:pt x="137" y="6"/>
                  </a:lnTo>
                  <a:lnTo>
                    <a:pt x="118" y="11"/>
                  </a:lnTo>
                  <a:lnTo>
                    <a:pt x="96" y="18"/>
                  </a:lnTo>
                  <a:lnTo>
                    <a:pt x="73" y="26"/>
                  </a:lnTo>
                  <a:lnTo>
                    <a:pt x="53" y="32"/>
                  </a:lnTo>
                  <a:lnTo>
                    <a:pt x="39" y="37"/>
                  </a:lnTo>
                  <a:lnTo>
                    <a:pt x="34" y="38"/>
                  </a:lnTo>
                  <a:lnTo>
                    <a:pt x="20" y="47"/>
                  </a:lnTo>
                  <a:lnTo>
                    <a:pt x="11" y="57"/>
                  </a:lnTo>
                  <a:lnTo>
                    <a:pt x="4" y="68"/>
                  </a:lnTo>
                  <a:lnTo>
                    <a:pt x="0" y="78"/>
                  </a:lnTo>
                  <a:lnTo>
                    <a:pt x="5" y="72"/>
                  </a:lnTo>
                  <a:lnTo>
                    <a:pt x="11" y="67"/>
                  </a:lnTo>
                  <a:lnTo>
                    <a:pt x="18" y="61"/>
                  </a:lnTo>
                  <a:lnTo>
                    <a:pt x="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2" name="Freeform 220"/>
            <p:cNvSpPr>
              <a:spLocks/>
            </p:cNvSpPr>
            <p:nvPr/>
          </p:nvSpPr>
          <p:spPr bwMode="auto">
            <a:xfrm>
              <a:off x="4493" y="2034"/>
              <a:ext cx="39" cy="4"/>
            </a:xfrm>
            <a:custGeom>
              <a:avLst/>
              <a:gdLst>
                <a:gd name="T0" fmla="*/ 0 w 86"/>
                <a:gd name="T1" fmla="*/ 0 h 12"/>
                <a:gd name="T2" fmla="*/ 0 w 86"/>
                <a:gd name="T3" fmla="*/ 0 h 12"/>
                <a:gd name="T4" fmla="*/ 0 w 86"/>
                <a:gd name="T5" fmla="*/ 0 h 12"/>
                <a:gd name="T6" fmla="*/ 0 w 86"/>
                <a:gd name="T7" fmla="*/ 0 h 12"/>
                <a:gd name="T8" fmla="*/ 0 w 86"/>
                <a:gd name="T9" fmla="*/ 0 h 12"/>
                <a:gd name="T10" fmla="*/ 0 w 86"/>
                <a:gd name="T11" fmla="*/ 0 h 12"/>
                <a:gd name="T12" fmla="*/ 0 w 86"/>
                <a:gd name="T13" fmla="*/ 0 h 12"/>
                <a:gd name="T14" fmla="*/ 0 w 86"/>
                <a:gd name="T15" fmla="*/ 0 h 12"/>
                <a:gd name="T16" fmla="*/ 0 w 86"/>
                <a:gd name="T17" fmla="*/ 0 h 12"/>
                <a:gd name="T18" fmla="*/ 0 w 86"/>
                <a:gd name="T19" fmla="*/ 0 h 12"/>
                <a:gd name="T20" fmla="*/ 0 w 86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"/>
                <a:gd name="T34" fmla="*/ 0 h 12"/>
                <a:gd name="T35" fmla="*/ 86 w 8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" h="12">
                  <a:moveTo>
                    <a:pt x="0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81" y="12"/>
                  </a:lnTo>
                  <a:lnTo>
                    <a:pt x="82" y="9"/>
                  </a:lnTo>
                  <a:lnTo>
                    <a:pt x="84" y="6"/>
                  </a:lnTo>
                  <a:lnTo>
                    <a:pt x="85" y="2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3" name="Freeform 221"/>
            <p:cNvSpPr>
              <a:spLocks/>
            </p:cNvSpPr>
            <p:nvPr/>
          </p:nvSpPr>
          <p:spPr bwMode="auto">
            <a:xfrm>
              <a:off x="4636" y="2034"/>
              <a:ext cx="167" cy="4"/>
            </a:xfrm>
            <a:custGeom>
              <a:avLst/>
              <a:gdLst>
                <a:gd name="T0" fmla="*/ 0 w 365"/>
                <a:gd name="T1" fmla="*/ 0 h 12"/>
                <a:gd name="T2" fmla="*/ 0 w 365"/>
                <a:gd name="T3" fmla="*/ 0 h 12"/>
                <a:gd name="T4" fmla="*/ 0 w 365"/>
                <a:gd name="T5" fmla="*/ 0 h 12"/>
                <a:gd name="T6" fmla="*/ 0 w 365"/>
                <a:gd name="T7" fmla="*/ 0 h 12"/>
                <a:gd name="T8" fmla="*/ 0 w 365"/>
                <a:gd name="T9" fmla="*/ 0 h 12"/>
                <a:gd name="T10" fmla="*/ 0 w 365"/>
                <a:gd name="T11" fmla="*/ 0 h 12"/>
                <a:gd name="T12" fmla="*/ 0 w 365"/>
                <a:gd name="T13" fmla="*/ 0 h 12"/>
                <a:gd name="T14" fmla="*/ 0 w 365"/>
                <a:gd name="T15" fmla="*/ 0 h 12"/>
                <a:gd name="T16" fmla="*/ 0 w 365"/>
                <a:gd name="T17" fmla="*/ 0 h 12"/>
                <a:gd name="T18" fmla="*/ 0 w 365"/>
                <a:gd name="T19" fmla="*/ 0 h 12"/>
                <a:gd name="T20" fmla="*/ 0 w 365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5"/>
                <a:gd name="T34" fmla="*/ 0 h 12"/>
                <a:gd name="T35" fmla="*/ 365 w 365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5" h="12">
                  <a:moveTo>
                    <a:pt x="0" y="0"/>
                  </a:moveTo>
                  <a:lnTo>
                    <a:pt x="1" y="2"/>
                  </a:lnTo>
                  <a:lnTo>
                    <a:pt x="2" y="6"/>
                  </a:lnTo>
                  <a:lnTo>
                    <a:pt x="3" y="9"/>
                  </a:lnTo>
                  <a:lnTo>
                    <a:pt x="5" y="12"/>
                  </a:lnTo>
                  <a:lnTo>
                    <a:pt x="361" y="12"/>
                  </a:lnTo>
                  <a:lnTo>
                    <a:pt x="362" y="9"/>
                  </a:lnTo>
                  <a:lnTo>
                    <a:pt x="363" y="6"/>
                  </a:lnTo>
                  <a:lnTo>
                    <a:pt x="364" y="2"/>
                  </a:lnTo>
                  <a:lnTo>
                    <a:pt x="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4" name="Freeform 222"/>
            <p:cNvSpPr>
              <a:spLocks/>
            </p:cNvSpPr>
            <p:nvPr/>
          </p:nvSpPr>
          <p:spPr bwMode="auto">
            <a:xfrm>
              <a:off x="4906" y="2034"/>
              <a:ext cx="49" cy="4"/>
            </a:xfrm>
            <a:custGeom>
              <a:avLst/>
              <a:gdLst>
                <a:gd name="T0" fmla="*/ 0 w 106"/>
                <a:gd name="T1" fmla="*/ 0 h 12"/>
                <a:gd name="T2" fmla="*/ 0 w 106"/>
                <a:gd name="T3" fmla="*/ 0 h 12"/>
                <a:gd name="T4" fmla="*/ 0 w 106"/>
                <a:gd name="T5" fmla="*/ 0 h 12"/>
                <a:gd name="T6" fmla="*/ 0 w 106"/>
                <a:gd name="T7" fmla="*/ 0 h 12"/>
                <a:gd name="T8" fmla="*/ 0 w 106"/>
                <a:gd name="T9" fmla="*/ 0 h 12"/>
                <a:gd name="T10" fmla="*/ 0 w 106"/>
                <a:gd name="T11" fmla="*/ 0 h 12"/>
                <a:gd name="T12" fmla="*/ 0 w 106"/>
                <a:gd name="T13" fmla="*/ 0 h 12"/>
                <a:gd name="T14" fmla="*/ 0 w 106"/>
                <a:gd name="T15" fmla="*/ 0 h 12"/>
                <a:gd name="T16" fmla="*/ 0 w 106"/>
                <a:gd name="T17" fmla="*/ 0 h 12"/>
                <a:gd name="T18" fmla="*/ 0 w 106"/>
                <a:gd name="T19" fmla="*/ 0 h 12"/>
                <a:gd name="T20" fmla="*/ 0 w 106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6"/>
                <a:gd name="T34" fmla="*/ 0 h 12"/>
                <a:gd name="T35" fmla="*/ 106 w 10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6" h="12">
                  <a:moveTo>
                    <a:pt x="0" y="0"/>
                  </a:moveTo>
                  <a:lnTo>
                    <a:pt x="1" y="2"/>
                  </a:lnTo>
                  <a:lnTo>
                    <a:pt x="2" y="6"/>
                  </a:lnTo>
                  <a:lnTo>
                    <a:pt x="4" y="9"/>
                  </a:lnTo>
                  <a:lnTo>
                    <a:pt x="5" y="12"/>
                  </a:lnTo>
                  <a:lnTo>
                    <a:pt x="106" y="12"/>
                  </a:lnTo>
                  <a:lnTo>
                    <a:pt x="106" y="9"/>
                  </a:lnTo>
                  <a:lnTo>
                    <a:pt x="106" y="6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94" name="Group 452"/>
          <p:cNvGrpSpPr>
            <a:grpSpLocks/>
          </p:cNvGrpSpPr>
          <p:nvPr/>
        </p:nvGrpSpPr>
        <p:grpSpPr bwMode="auto">
          <a:xfrm>
            <a:off x="3203468" y="1219845"/>
            <a:ext cx="1036638" cy="417513"/>
            <a:chOff x="4080" y="1165"/>
            <a:chExt cx="1278" cy="514"/>
          </a:xfrm>
        </p:grpSpPr>
        <p:sp>
          <p:nvSpPr>
            <p:cNvPr id="54296" name="Freeform 234"/>
            <p:cNvSpPr>
              <a:spLocks/>
            </p:cNvSpPr>
            <p:nvPr/>
          </p:nvSpPr>
          <p:spPr bwMode="auto">
            <a:xfrm>
              <a:off x="4177" y="1490"/>
              <a:ext cx="213" cy="90"/>
            </a:xfrm>
            <a:custGeom>
              <a:avLst/>
              <a:gdLst>
                <a:gd name="T0" fmla="*/ 0 w 853"/>
                <a:gd name="T1" fmla="*/ 0 h 362"/>
                <a:gd name="T2" fmla="*/ 0 w 853"/>
                <a:gd name="T3" fmla="*/ 0 h 362"/>
                <a:gd name="T4" fmla="*/ 0 w 853"/>
                <a:gd name="T5" fmla="*/ 0 h 362"/>
                <a:gd name="T6" fmla="*/ 0 w 853"/>
                <a:gd name="T7" fmla="*/ 0 h 362"/>
                <a:gd name="T8" fmla="*/ 0 w 853"/>
                <a:gd name="T9" fmla="*/ 0 h 362"/>
                <a:gd name="T10" fmla="*/ 0 w 853"/>
                <a:gd name="T11" fmla="*/ 0 h 362"/>
                <a:gd name="T12" fmla="*/ 0 w 853"/>
                <a:gd name="T13" fmla="*/ 0 h 362"/>
                <a:gd name="T14" fmla="*/ 0 w 853"/>
                <a:gd name="T15" fmla="*/ 0 h 362"/>
                <a:gd name="T16" fmla="*/ 0 w 853"/>
                <a:gd name="T17" fmla="*/ 0 h 362"/>
                <a:gd name="T18" fmla="*/ 0 w 853"/>
                <a:gd name="T19" fmla="*/ 0 h 362"/>
                <a:gd name="T20" fmla="*/ 0 w 853"/>
                <a:gd name="T21" fmla="*/ 0 h 362"/>
                <a:gd name="T22" fmla="*/ 0 w 853"/>
                <a:gd name="T23" fmla="*/ 0 h 362"/>
                <a:gd name="T24" fmla="*/ 0 w 853"/>
                <a:gd name="T25" fmla="*/ 0 h 362"/>
                <a:gd name="T26" fmla="*/ 0 w 853"/>
                <a:gd name="T27" fmla="*/ 0 h 362"/>
                <a:gd name="T28" fmla="*/ 0 w 853"/>
                <a:gd name="T29" fmla="*/ 0 h 362"/>
                <a:gd name="T30" fmla="*/ 0 w 853"/>
                <a:gd name="T31" fmla="*/ 0 h 362"/>
                <a:gd name="T32" fmla="*/ 0 w 853"/>
                <a:gd name="T33" fmla="*/ 0 h 362"/>
                <a:gd name="T34" fmla="*/ 0 w 853"/>
                <a:gd name="T35" fmla="*/ 0 h 362"/>
                <a:gd name="T36" fmla="*/ 0 w 853"/>
                <a:gd name="T37" fmla="*/ 0 h 362"/>
                <a:gd name="T38" fmla="*/ 0 w 853"/>
                <a:gd name="T39" fmla="*/ 0 h 362"/>
                <a:gd name="T40" fmla="*/ 0 w 853"/>
                <a:gd name="T41" fmla="*/ 0 h 362"/>
                <a:gd name="T42" fmla="*/ 0 w 853"/>
                <a:gd name="T43" fmla="*/ 0 h 362"/>
                <a:gd name="T44" fmla="*/ 0 w 853"/>
                <a:gd name="T45" fmla="*/ 0 h 362"/>
                <a:gd name="T46" fmla="*/ 0 w 853"/>
                <a:gd name="T47" fmla="*/ 0 h 362"/>
                <a:gd name="T48" fmla="*/ 0 w 853"/>
                <a:gd name="T49" fmla="*/ 0 h 362"/>
                <a:gd name="T50" fmla="*/ 0 w 853"/>
                <a:gd name="T51" fmla="*/ 0 h 362"/>
                <a:gd name="T52" fmla="*/ 0 w 853"/>
                <a:gd name="T53" fmla="*/ 0 h 362"/>
                <a:gd name="T54" fmla="*/ 0 w 853"/>
                <a:gd name="T55" fmla="*/ 0 h 362"/>
                <a:gd name="T56" fmla="*/ 0 w 853"/>
                <a:gd name="T57" fmla="*/ 0 h 362"/>
                <a:gd name="T58" fmla="*/ 0 w 853"/>
                <a:gd name="T59" fmla="*/ 0 h 362"/>
                <a:gd name="T60" fmla="*/ 0 w 853"/>
                <a:gd name="T61" fmla="*/ 0 h 362"/>
                <a:gd name="T62" fmla="*/ 0 w 853"/>
                <a:gd name="T63" fmla="*/ 0 h 362"/>
                <a:gd name="T64" fmla="*/ 0 w 853"/>
                <a:gd name="T65" fmla="*/ 0 h 36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3"/>
                <a:gd name="T100" fmla="*/ 0 h 362"/>
                <a:gd name="T101" fmla="*/ 853 w 853"/>
                <a:gd name="T102" fmla="*/ 362 h 3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3" h="362">
                  <a:moveTo>
                    <a:pt x="853" y="362"/>
                  </a:moveTo>
                  <a:lnTo>
                    <a:pt x="828" y="312"/>
                  </a:lnTo>
                  <a:lnTo>
                    <a:pt x="798" y="269"/>
                  </a:lnTo>
                  <a:lnTo>
                    <a:pt x="763" y="228"/>
                  </a:lnTo>
                  <a:lnTo>
                    <a:pt x="725" y="190"/>
                  </a:lnTo>
                  <a:lnTo>
                    <a:pt x="685" y="155"/>
                  </a:lnTo>
                  <a:lnTo>
                    <a:pt x="639" y="125"/>
                  </a:lnTo>
                  <a:lnTo>
                    <a:pt x="586" y="97"/>
                  </a:lnTo>
                  <a:lnTo>
                    <a:pt x="533" y="74"/>
                  </a:lnTo>
                  <a:lnTo>
                    <a:pt x="475" y="51"/>
                  </a:lnTo>
                  <a:lnTo>
                    <a:pt x="415" y="35"/>
                  </a:lnTo>
                  <a:lnTo>
                    <a:pt x="353" y="21"/>
                  </a:lnTo>
                  <a:lnTo>
                    <a:pt x="288" y="11"/>
                  </a:lnTo>
                  <a:lnTo>
                    <a:pt x="219" y="3"/>
                  </a:lnTo>
                  <a:lnTo>
                    <a:pt x="147" y="0"/>
                  </a:lnTo>
                  <a:lnTo>
                    <a:pt x="76" y="0"/>
                  </a:lnTo>
                  <a:lnTo>
                    <a:pt x="0" y="3"/>
                  </a:lnTo>
                  <a:lnTo>
                    <a:pt x="62" y="16"/>
                  </a:lnTo>
                  <a:lnTo>
                    <a:pt x="122" y="30"/>
                  </a:lnTo>
                  <a:lnTo>
                    <a:pt x="182" y="44"/>
                  </a:lnTo>
                  <a:lnTo>
                    <a:pt x="236" y="57"/>
                  </a:lnTo>
                  <a:lnTo>
                    <a:pt x="290" y="74"/>
                  </a:lnTo>
                  <a:lnTo>
                    <a:pt x="342" y="92"/>
                  </a:lnTo>
                  <a:lnTo>
                    <a:pt x="394" y="111"/>
                  </a:lnTo>
                  <a:lnTo>
                    <a:pt x="445" y="131"/>
                  </a:lnTo>
                  <a:lnTo>
                    <a:pt x="494" y="152"/>
                  </a:lnTo>
                  <a:lnTo>
                    <a:pt x="543" y="177"/>
                  </a:lnTo>
                  <a:lnTo>
                    <a:pt x="595" y="201"/>
                  </a:lnTo>
                  <a:lnTo>
                    <a:pt x="644" y="231"/>
                  </a:lnTo>
                  <a:lnTo>
                    <a:pt x="695" y="258"/>
                  </a:lnTo>
                  <a:lnTo>
                    <a:pt x="747" y="291"/>
                  </a:lnTo>
                  <a:lnTo>
                    <a:pt x="798" y="326"/>
                  </a:lnTo>
                  <a:lnTo>
                    <a:pt x="853" y="362"/>
                  </a:lnTo>
                  <a:close/>
                </a:path>
              </a:pathLst>
            </a:custGeom>
            <a:solidFill>
              <a:srgbClr val="999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Freeform 247"/>
            <p:cNvSpPr>
              <a:spLocks/>
            </p:cNvSpPr>
            <p:nvPr/>
          </p:nvSpPr>
          <p:spPr bwMode="auto">
            <a:xfrm>
              <a:off x="4080" y="1165"/>
              <a:ext cx="1278" cy="440"/>
            </a:xfrm>
            <a:custGeom>
              <a:avLst/>
              <a:gdLst>
                <a:gd name="T0" fmla="*/ 0 w 5110"/>
                <a:gd name="T1" fmla="*/ 0 h 1758"/>
                <a:gd name="T2" fmla="*/ 0 w 5110"/>
                <a:gd name="T3" fmla="*/ 0 h 1758"/>
                <a:gd name="T4" fmla="*/ 0 w 5110"/>
                <a:gd name="T5" fmla="*/ 0 h 1758"/>
                <a:gd name="T6" fmla="*/ 0 w 5110"/>
                <a:gd name="T7" fmla="*/ 0 h 1758"/>
                <a:gd name="T8" fmla="*/ 0 w 5110"/>
                <a:gd name="T9" fmla="*/ 0 h 1758"/>
                <a:gd name="T10" fmla="*/ 0 w 5110"/>
                <a:gd name="T11" fmla="*/ 0 h 1758"/>
                <a:gd name="T12" fmla="*/ 0 w 5110"/>
                <a:gd name="T13" fmla="*/ 0 h 1758"/>
                <a:gd name="T14" fmla="*/ 0 w 5110"/>
                <a:gd name="T15" fmla="*/ 0 h 1758"/>
                <a:gd name="T16" fmla="*/ 0 w 5110"/>
                <a:gd name="T17" fmla="*/ 0 h 1758"/>
                <a:gd name="T18" fmla="*/ 0 w 5110"/>
                <a:gd name="T19" fmla="*/ 0 h 1758"/>
                <a:gd name="T20" fmla="*/ 0 w 5110"/>
                <a:gd name="T21" fmla="*/ 0 h 1758"/>
                <a:gd name="T22" fmla="*/ 0 w 5110"/>
                <a:gd name="T23" fmla="*/ 0 h 1758"/>
                <a:gd name="T24" fmla="*/ 0 w 5110"/>
                <a:gd name="T25" fmla="*/ 0 h 1758"/>
                <a:gd name="T26" fmla="*/ 0 w 5110"/>
                <a:gd name="T27" fmla="*/ 0 h 1758"/>
                <a:gd name="T28" fmla="*/ 0 w 5110"/>
                <a:gd name="T29" fmla="*/ 0 h 1758"/>
                <a:gd name="T30" fmla="*/ 0 w 5110"/>
                <a:gd name="T31" fmla="*/ 0 h 1758"/>
                <a:gd name="T32" fmla="*/ 0 w 5110"/>
                <a:gd name="T33" fmla="*/ 0 h 1758"/>
                <a:gd name="T34" fmla="*/ 0 w 5110"/>
                <a:gd name="T35" fmla="*/ 0 h 1758"/>
                <a:gd name="T36" fmla="*/ 0 w 5110"/>
                <a:gd name="T37" fmla="*/ 0 h 1758"/>
                <a:gd name="T38" fmla="*/ 0 w 5110"/>
                <a:gd name="T39" fmla="*/ 0 h 1758"/>
                <a:gd name="T40" fmla="*/ 0 w 5110"/>
                <a:gd name="T41" fmla="*/ 0 h 1758"/>
                <a:gd name="T42" fmla="*/ 0 w 5110"/>
                <a:gd name="T43" fmla="*/ 0 h 1758"/>
                <a:gd name="T44" fmla="*/ 0 w 5110"/>
                <a:gd name="T45" fmla="*/ 0 h 1758"/>
                <a:gd name="T46" fmla="*/ 0 w 5110"/>
                <a:gd name="T47" fmla="*/ 0 h 1758"/>
                <a:gd name="T48" fmla="*/ 0 w 5110"/>
                <a:gd name="T49" fmla="*/ 0 h 1758"/>
                <a:gd name="T50" fmla="*/ 0 w 5110"/>
                <a:gd name="T51" fmla="*/ 0 h 1758"/>
                <a:gd name="T52" fmla="*/ 0 w 5110"/>
                <a:gd name="T53" fmla="*/ 0 h 1758"/>
                <a:gd name="T54" fmla="*/ 0 w 5110"/>
                <a:gd name="T55" fmla="*/ 0 h 1758"/>
                <a:gd name="T56" fmla="*/ 0 w 5110"/>
                <a:gd name="T57" fmla="*/ 0 h 1758"/>
                <a:gd name="T58" fmla="*/ 0 w 5110"/>
                <a:gd name="T59" fmla="*/ 0 h 1758"/>
                <a:gd name="T60" fmla="*/ 0 w 5110"/>
                <a:gd name="T61" fmla="*/ 0 h 1758"/>
                <a:gd name="T62" fmla="*/ 0 w 5110"/>
                <a:gd name="T63" fmla="*/ 0 h 1758"/>
                <a:gd name="T64" fmla="*/ 0 w 5110"/>
                <a:gd name="T65" fmla="*/ 0 h 1758"/>
                <a:gd name="T66" fmla="*/ 0 w 5110"/>
                <a:gd name="T67" fmla="*/ 0 h 1758"/>
                <a:gd name="T68" fmla="*/ 0 w 5110"/>
                <a:gd name="T69" fmla="*/ 0 h 1758"/>
                <a:gd name="T70" fmla="*/ 0 w 5110"/>
                <a:gd name="T71" fmla="*/ 0 h 1758"/>
                <a:gd name="T72" fmla="*/ 0 w 5110"/>
                <a:gd name="T73" fmla="*/ 0 h 1758"/>
                <a:gd name="T74" fmla="*/ 0 w 5110"/>
                <a:gd name="T75" fmla="*/ 0 h 1758"/>
                <a:gd name="T76" fmla="*/ 0 w 5110"/>
                <a:gd name="T77" fmla="*/ 0 h 1758"/>
                <a:gd name="T78" fmla="*/ 0 w 5110"/>
                <a:gd name="T79" fmla="*/ 0 h 1758"/>
                <a:gd name="T80" fmla="*/ 0 w 5110"/>
                <a:gd name="T81" fmla="*/ 0 h 1758"/>
                <a:gd name="T82" fmla="*/ 0 w 5110"/>
                <a:gd name="T83" fmla="*/ 0 h 1758"/>
                <a:gd name="T84" fmla="*/ 0 w 5110"/>
                <a:gd name="T85" fmla="*/ 0 h 1758"/>
                <a:gd name="T86" fmla="*/ 0 w 5110"/>
                <a:gd name="T87" fmla="*/ 0 h 1758"/>
                <a:gd name="T88" fmla="*/ 0 w 5110"/>
                <a:gd name="T89" fmla="*/ 0 h 1758"/>
                <a:gd name="T90" fmla="*/ 0 w 5110"/>
                <a:gd name="T91" fmla="*/ 0 h 1758"/>
                <a:gd name="T92" fmla="*/ 0 w 5110"/>
                <a:gd name="T93" fmla="*/ 0 h 1758"/>
                <a:gd name="T94" fmla="*/ 0 w 5110"/>
                <a:gd name="T95" fmla="*/ 0 h 1758"/>
                <a:gd name="T96" fmla="*/ 0 w 5110"/>
                <a:gd name="T97" fmla="*/ 0 h 1758"/>
                <a:gd name="T98" fmla="*/ 0 w 5110"/>
                <a:gd name="T99" fmla="*/ 0 h 1758"/>
                <a:gd name="T100" fmla="*/ 0 w 5110"/>
                <a:gd name="T101" fmla="*/ 0 h 1758"/>
                <a:gd name="T102" fmla="*/ 0 w 5110"/>
                <a:gd name="T103" fmla="*/ 0 h 1758"/>
                <a:gd name="T104" fmla="*/ 0 w 5110"/>
                <a:gd name="T105" fmla="*/ 0 h 1758"/>
                <a:gd name="T106" fmla="*/ 0 w 5110"/>
                <a:gd name="T107" fmla="*/ 0 h 1758"/>
                <a:gd name="T108" fmla="*/ 0 w 5110"/>
                <a:gd name="T109" fmla="*/ 0 h 1758"/>
                <a:gd name="T110" fmla="*/ 0 w 5110"/>
                <a:gd name="T111" fmla="*/ 0 h 1758"/>
                <a:gd name="T112" fmla="*/ 0 w 5110"/>
                <a:gd name="T113" fmla="*/ 0 h 1758"/>
                <a:gd name="T114" fmla="*/ 0 w 5110"/>
                <a:gd name="T115" fmla="*/ 0 h 17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110"/>
                <a:gd name="T175" fmla="*/ 0 h 1758"/>
                <a:gd name="T176" fmla="*/ 5110 w 5110"/>
                <a:gd name="T177" fmla="*/ 1758 h 17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110" h="1758">
                  <a:moveTo>
                    <a:pt x="0" y="1636"/>
                  </a:moveTo>
                  <a:lnTo>
                    <a:pt x="9" y="1535"/>
                  </a:lnTo>
                  <a:lnTo>
                    <a:pt x="30" y="1443"/>
                  </a:lnTo>
                  <a:lnTo>
                    <a:pt x="65" y="1359"/>
                  </a:lnTo>
                  <a:lnTo>
                    <a:pt x="114" y="1280"/>
                  </a:lnTo>
                  <a:lnTo>
                    <a:pt x="174" y="1209"/>
                  </a:lnTo>
                  <a:lnTo>
                    <a:pt x="245" y="1144"/>
                  </a:lnTo>
                  <a:lnTo>
                    <a:pt x="326" y="1084"/>
                  </a:lnTo>
                  <a:lnTo>
                    <a:pt x="416" y="1033"/>
                  </a:lnTo>
                  <a:lnTo>
                    <a:pt x="481" y="1008"/>
                  </a:lnTo>
                  <a:lnTo>
                    <a:pt x="540" y="987"/>
                  </a:lnTo>
                  <a:lnTo>
                    <a:pt x="598" y="962"/>
                  </a:lnTo>
                  <a:lnTo>
                    <a:pt x="644" y="935"/>
                  </a:lnTo>
                  <a:lnTo>
                    <a:pt x="676" y="900"/>
                  </a:lnTo>
                  <a:lnTo>
                    <a:pt x="693" y="856"/>
                  </a:lnTo>
                  <a:lnTo>
                    <a:pt x="688" y="801"/>
                  </a:lnTo>
                  <a:lnTo>
                    <a:pt x="660" y="731"/>
                  </a:lnTo>
                  <a:lnTo>
                    <a:pt x="706" y="709"/>
                  </a:lnTo>
                  <a:lnTo>
                    <a:pt x="744" y="682"/>
                  </a:lnTo>
                  <a:lnTo>
                    <a:pt x="769" y="646"/>
                  </a:lnTo>
                  <a:lnTo>
                    <a:pt x="785" y="609"/>
                  </a:lnTo>
                  <a:lnTo>
                    <a:pt x="788" y="570"/>
                  </a:lnTo>
                  <a:lnTo>
                    <a:pt x="776" y="533"/>
                  </a:lnTo>
                  <a:lnTo>
                    <a:pt x="755" y="498"/>
                  </a:lnTo>
                  <a:lnTo>
                    <a:pt x="718" y="464"/>
                  </a:lnTo>
                  <a:lnTo>
                    <a:pt x="760" y="457"/>
                  </a:lnTo>
                  <a:lnTo>
                    <a:pt x="806" y="446"/>
                  </a:lnTo>
                  <a:lnTo>
                    <a:pt x="850" y="429"/>
                  </a:lnTo>
                  <a:lnTo>
                    <a:pt x="891" y="411"/>
                  </a:lnTo>
                  <a:lnTo>
                    <a:pt x="924" y="381"/>
                  </a:lnTo>
                  <a:lnTo>
                    <a:pt x="945" y="342"/>
                  </a:lnTo>
                  <a:lnTo>
                    <a:pt x="954" y="291"/>
                  </a:lnTo>
                  <a:lnTo>
                    <a:pt x="942" y="223"/>
                  </a:lnTo>
                  <a:lnTo>
                    <a:pt x="1027" y="228"/>
                  </a:lnTo>
                  <a:lnTo>
                    <a:pt x="1095" y="226"/>
                  </a:lnTo>
                  <a:lnTo>
                    <a:pt x="1147" y="212"/>
                  </a:lnTo>
                  <a:lnTo>
                    <a:pt x="1184" y="187"/>
                  </a:lnTo>
                  <a:lnTo>
                    <a:pt x="1212" y="152"/>
                  </a:lnTo>
                  <a:lnTo>
                    <a:pt x="1231" y="111"/>
                  </a:lnTo>
                  <a:lnTo>
                    <a:pt x="1242" y="60"/>
                  </a:lnTo>
                  <a:lnTo>
                    <a:pt x="1249" y="0"/>
                  </a:lnTo>
                  <a:lnTo>
                    <a:pt x="2263" y="951"/>
                  </a:lnTo>
                  <a:lnTo>
                    <a:pt x="2530" y="951"/>
                  </a:lnTo>
                  <a:lnTo>
                    <a:pt x="2429" y="734"/>
                  </a:lnTo>
                  <a:lnTo>
                    <a:pt x="2434" y="676"/>
                  </a:lnTo>
                  <a:lnTo>
                    <a:pt x="2456" y="641"/>
                  </a:lnTo>
                  <a:lnTo>
                    <a:pt x="2491" y="623"/>
                  </a:lnTo>
                  <a:lnTo>
                    <a:pt x="2530" y="614"/>
                  </a:lnTo>
                  <a:lnTo>
                    <a:pt x="2572" y="623"/>
                  </a:lnTo>
                  <a:lnTo>
                    <a:pt x="2611" y="636"/>
                  </a:lnTo>
                  <a:lnTo>
                    <a:pt x="2641" y="658"/>
                  </a:lnTo>
                  <a:lnTo>
                    <a:pt x="2660" y="685"/>
                  </a:lnTo>
                  <a:lnTo>
                    <a:pt x="2826" y="965"/>
                  </a:lnTo>
                  <a:lnTo>
                    <a:pt x="3629" y="973"/>
                  </a:lnTo>
                  <a:lnTo>
                    <a:pt x="3697" y="718"/>
                  </a:lnTo>
                  <a:lnTo>
                    <a:pt x="3711" y="699"/>
                  </a:lnTo>
                  <a:lnTo>
                    <a:pt x="3722" y="682"/>
                  </a:lnTo>
                  <a:lnTo>
                    <a:pt x="3736" y="674"/>
                  </a:lnTo>
                  <a:lnTo>
                    <a:pt x="3747" y="671"/>
                  </a:lnTo>
                  <a:lnTo>
                    <a:pt x="3757" y="674"/>
                  </a:lnTo>
                  <a:lnTo>
                    <a:pt x="3768" y="685"/>
                  </a:lnTo>
                  <a:lnTo>
                    <a:pt x="3779" y="704"/>
                  </a:lnTo>
                  <a:lnTo>
                    <a:pt x="3789" y="731"/>
                  </a:lnTo>
                  <a:lnTo>
                    <a:pt x="3733" y="973"/>
                  </a:lnTo>
                  <a:lnTo>
                    <a:pt x="4056" y="987"/>
                  </a:lnTo>
                  <a:lnTo>
                    <a:pt x="4031" y="943"/>
                  </a:lnTo>
                  <a:lnTo>
                    <a:pt x="3999" y="900"/>
                  </a:lnTo>
                  <a:lnTo>
                    <a:pt x="3966" y="856"/>
                  </a:lnTo>
                  <a:lnTo>
                    <a:pt x="3931" y="810"/>
                  </a:lnTo>
                  <a:lnTo>
                    <a:pt x="3895" y="764"/>
                  </a:lnTo>
                  <a:lnTo>
                    <a:pt x="3860" y="720"/>
                  </a:lnTo>
                  <a:lnTo>
                    <a:pt x="3825" y="674"/>
                  </a:lnTo>
                  <a:lnTo>
                    <a:pt x="3795" y="630"/>
                  </a:lnTo>
                  <a:lnTo>
                    <a:pt x="3771" y="590"/>
                  </a:lnTo>
                  <a:lnTo>
                    <a:pt x="3752" y="549"/>
                  </a:lnTo>
                  <a:lnTo>
                    <a:pt x="3738" y="510"/>
                  </a:lnTo>
                  <a:lnTo>
                    <a:pt x="3736" y="475"/>
                  </a:lnTo>
                  <a:lnTo>
                    <a:pt x="3741" y="443"/>
                  </a:lnTo>
                  <a:lnTo>
                    <a:pt x="3759" y="413"/>
                  </a:lnTo>
                  <a:lnTo>
                    <a:pt x="3789" y="386"/>
                  </a:lnTo>
                  <a:lnTo>
                    <a:pt x="3833" y="364"/>
                  </a:lnTo>
                  <a:lnTo>
                    <a:pt x="4301" y="997"/>
                  </a:lnTo>
                  <a:lnTo>
                    <a:pt x="4357" y="1006"/>
                  </a:lnTo>
                  <a:lnTo>
                    <a:pt x="4409" y="1017"/>
                  </a:lnTo>
                  <a:lnTo>
                    <a:pt x="4458" y="1025"/>
                  </a:lnTo>
                  <a:lnTo>
                    <a:pt x="4504" y="1038"/>
                  </a:lnTo>
                  <a:lnTo>
                    <a:pt x="4545" y="1049"/>
                  </a:lnTo>
                  <a:lnTo>
                    <a:pt x="4586" y="1066"/>
                  </a:lnTo>
                  <a:lnTo>
                    <a:pt x="4622" y="1082"/>
                  </a:lnTo>
                  <a:lnTo>
                    <a:pt x="4654" y="1101"/>
                  </a:lnTo>
                  <a:lnTo>
                    <a:pt x="4687" y="1122"/>
                  </a:lnTo>
                  <a:lnTo>
                    <a:pt x="4714" y="1147"/>
                  </a:lnTo>
                  <a:lnTo>
                    <a:pt x="4740" y="1177"/>
                  </a:lnTo>
                  <a:lnTo>
                    <a:pt x="4768" y="1207"/>
                  </a:lnTo>
                  <a:lnTo>
                    <a:pt x="4793" y="1244"/>
                  </a:lnTo>
                  <a:lnTo>
                    <a:pt x="4816" y="1285"/>
                  </a:lnTo>
                  <a:lnTo>
                    <a:pt x="4841" y="1329"/>
                  </a:lnTo>
                  <a:lnTo>
                    <a:pt x="4863" y="1380"/>
                  </a:lnTo>
                  <a:lnTo>
                    <a:pt x="4964" y="1386"/>
                  </a:lnTo>
                  <a:lnTo>
                    <a:pt x="5040" y="1416"/>
                  </a:lnTo>
                  <a:lnTo>
                    <a:pt x="5088" y="1465"/>
                  </a:lnTo>
                  <a:lnTo>
                    <a:pt x="5110" y="1525"/>
                  </a:lnTo>
                  <a:lnTo>
                    <a:pt x="5102" y="1587"/>
                  </a:lnTo>
                  <a:lnTo>
                    <a:pt x="5066" y="1652"/>
                  </a:lnTo>
                  <a:lnTo>
                    <a:pt x="5001" y="1707"/>
                  </a:lnTo>
                  <a:lnTo>
                    <a:pt x="4906" y="1745"/>
                  </a:lnTo>
                  <a:lnTo>
                    <a:pt x="4881" y="1698"/>
                  </a:lnTo>
                  <a:lnTo>
                    <a:pt x="4539" y="1682"/>
                  </a:lnTo>
                  <a:lnTo>
                    <a:pt x="4542" y="1758"/>
                  </a:lnTo>
                  <a:lnTo>
                    <a:pt x="2953" y="1758"/>
                  </a:lnTo>
                  <a:lnTo>
                    <a:pt x="2962" y="1661"/>
                  </a:lnTo>
                  <a:lnTo>
                    <a:pt x="1992" y="1657"/>
                  </a:lnTo>
                  <a:lnTo>
                    <a:pt x="1992" y="1721"/>
                  </a:lnTo>
                  <a:lnTo>
                    <a:pt x="310" y="1712"/>
                  </a:lnTo>
                  <a:lnTo>
                    <a:pt x="312" y="1631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Freeform 248"/>
            <p:cNvSpPr>
              <a:spLocks/>
            </p:cNvSpPr>
            <p:nvPr/>
          </p:nvSpPr>
          <p:spPr bwMode="auto">
            <a:xfrm>
              <a:off x="4360" y="1200"/>
              <a:ext cx="270" cy="203"/>
            </a:xfrm>
            <a:custGeom>
              <a:avLst/>
              <a:gdLst>
                <a:gd name="T0" fmla="*/ 0 w 1081"/>
                <a:gd name="T1" fmla="*/ 0 h 812"/>
                <a:gd name="T2" fmla="*/ 0 w 1081"/>
                <a:gd name="T3" fmla="*/ 0 h 812"/>
                <a:gd name="T4" fmla="*/ 0 w 1081"/>
                <a:gd name="T5" fmla="*/ 0 h 812"/>
                <a:gd name="T6" fmla="*/ 0 w 1081"/>
                <a:gd name="T7" fmla="*/ 0 h 812"/>
                <a:gd name="T8" fmla="*/ 0 w 1081"/>
                <a:gd name="T9" fmla="*/ 0 h 812"/>
                <a:gd name="T10" fmla="*/ 0 w 1081"/>
                <a:gd name="T11" fmla="*/ 0 h 812"/>
                <a:gd name="T12" fmla="*/ 0 w 1081"/>
                <a:gd name="T13" fmla="*/ 0 h 812"/>
                <a:gd name="T14" fmla="*/ 0 w 1081"/>
                <a:gd name="T15" fmla="*/ 0 h 812"/>
                <a:gd name="T16" fmla="*/ 0 w 1081"/>
                <a:gd name="T17" fmla="*/ 0 h 812"/>
                <a:gd name="T18" fmla="*/ 0 w 1081"/>
                <a:gd name="T19" fmla="*/ 0 h 812"/>
                <a:gd name="T20" fmla="*/ 0 w 1081"/>
                <a:gd name="T21" fmla="*/ 0 h 812"/>
                <a:gd name="T22" fmla="*/ 0 w 1081"/>
                <a:gd name="T23" fmla="*/ 0 h 812"/>
                <a:gd name="T24" fmla="*/ 0 w 1081"/>
                <a:gd name="T25" fmla="*/ 0 h 812"/>
                <a:gd name="T26" fmla="*/ 0 w 1081"/>
                <a:gd name="T27" fmla="*/ 0 h 812"/>
                <a:gd name="T28" fmla="*/ 0 w 1081"/>
                <a:gd name="T29" fmla="*/ 0 h 812"/>
                <a:gd name="T30" fmla="*/ 0 w 1081"/>
                <a:gd name="T31" fmla="*/ 0 h 812"/>
                <a:gd name="T32" fmla="*/ 0 w 1081"/>
                <a:gd name="T33" fmla="*/ 0 h 812"/>
                <a:gd name="T34" fmla="*/ 0 w 1081"/>
                <a:gd name="T35" fmla="*/ 0 h 812"/>
                <a:gd name="T36" fmla="*/ 0 w 1081"/>
                <a:gd name="T37" fmla="*/ 0 h 812"/>
                <a:gd name="T38" fmla="*/ 0 w 1081"/>
                <a:gd name="T39" fmla="*/ 0 h 812"/>
                <a:gd name="T40" fmla="*/ 0 w 1081"/>
                <a:gd name="T41" fmla="*/ 0 h 812"/>
                <a:gd name="T42" fmla="*/ 0 w 1081"/>
                <a:gd name="T43" fmla="*/ 0 h 812"/>
                <a:gd name="T44" fmla="*/ 0 w 1081"/>
                <a:gd name="T45" fmla="*/ 0 h 812"/>
                <a:gd name="T46" fmla="*/ 0 w 1081"/>
                <a:gd name="T47" fmla="*/ 0 h 812"/>
                <a:gd name="T48" fmla="*/ 0 w 1081"/>
                <a:gd name="T49" fmla="*/ 0 h 812"/>
                <a:gd name="T50" fmla="*/ 0 w 1081"/>
                <a:gd name="T51" fmla="*/ 0 h 812"/>
                <a:gd name="T52" fmla="*/ 0 w 1081"/>
                <a:gd name="T53" fmla="*/ 0 h 812"/>
                <a:gd name="T54" fmla="*/ 0 w 1081"/>
                <a:gd name="T55" fmla="*/ 0 h 812"/>
                <a:gd name="T56" fmla="*/ 0 w 1081"/>
                <a:gd name="T57" fmla="*/ 0 h 812"/>
                <a:gd name="T58" fmla="*/ 0 w 1081"/>
                <a:gd name="T59" fmla="*/ 0 h 812"/>
                <a:gd name="T60" fmla="*/ 0 w 1081"/>
                <a:gd name="T61" fmla="*/ 0 h 812"/>
                <a:gd name="T62" fmla="*/ 0 w 1081"/>
                <a:gd name="T63" fmla="*/ 0 h 812"/>
                <a:gd name="T64" fmla="*/ 0 w 1081"/>
                <a:gd name="T65" fmla="*/ 0 h 812"/>
                <a:gd name="T66" fmla="*/ 0 w 1081"/>
                <a:gd name="T67" fmla="*/ 0 h 812"/>
                <a:gd name="T68" fmla="*/ 0 w 1081"/>
                <a:gd name="T69" fmla="*/ 0 h 812"/>
                <a:gd name="T70" fmla="*/ 0 w 1081"/>
                <a:gd name="T71" fmla="*/ 0 h 812"/>
                <a:gd name="T72" fmla="*/ 0 w 1081"/>
                <a:gd name="T73" fmla="*/ 0 h 812"/>
                <a:gd name="T74" fmla="*/ 0 w 1081"/>
                <a:gd name="T75" fmla="*/ 0 h 812"/>
                <a:gd name="T76" fmla="*/ 0 w 1081"/>
                <a:gd name="T77" fmla="*/ 0 h 812"/>
                <a:gd name="T78" fmla="*/ 0 w 1081"/>
                <a:gd name="T79" fmla="*/ 0 h 812"/>
                <a:gd name="T80" fmla="*/ 0 w 1081"/>
                <a:gd name="T81" fmla="*/ 0 h 8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81"/>
                <a:gd name="T124" fmla="*/ 0 h 812"/>
                <a:gd name="T125" fmla="*/ 1081 w 1081"/>
                <a:gd name="T126" fmla="*/ 812 h 8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81" h="812">
                  <a:moveTo>
                    <a:pt x="1081" y="812"/>
                  </a:moveTo>
                  <a:lnTo>
                    <a:pt x="1028" y="779"/>
                  </a:lnTo>
                  <a:lnTo>
                    <a:pt x="968" y="744"/>
                  </a:lnTo>
                  <a:lnTo>
                    <a:pt x="902" y="706"/>
                  </a:lnTo>
                  <a:lnTo>
                    <a:pt x="834" y="666"/>
                  </a:lnTo>
                  <a:lnTo>
                    <a:pt x="763" y="622"/>
                  </a:lnTo>
                  <a:lnTo>
                    <a:pt x="691" y="576"/>
                  </a:lnTo>
                  <a:lnTo>
                    <a:pt x="615" y="530"/>
                  </a:lnTo>
                  <a:lnTo>
                    <a:pt x="538" y="484"/>
                  </a:lnTo>
                  <a:lnTo>
                    <a:pt x="462" y="435"/>
                  </a:lnTo>
                  <a:lnTo>
                    <a:pt x="389" y="389"/>
                  </a:lnTo>
                  <a:lnTo>
                    <a:pt x="315" y="343"/>
                  </a:lnTo>
                  <a:lnTo>
                    <a:pt x="245" y="299"/>
                  </a:lnTo>
                  <a:lnTo>
                    <a:pt x="177" y="255"/>
                  </a:lnTo>
                  <a:lnTo>
                    <a:pt x="112" y="214"/>
                  </a:lnTo>
                  <a:lnTo>
                    <a:pt x="54" y="179"/>
                  </a:lnTo>
                  <a:lnTo>
                    <a:pt x="0" y="144"/>
                  </a:lnTo>
                  <a:lnTo>
                    <a:pt x="41" y="136"/>
                  </a:lnTo>
                  <a:lnTo>
                    <a:pt x="74" y="122"/>
                  </a:lnTo>
                  <a:lnTo>
                    <a:pt x="98" y="106"/>
                  </a:lnTo>
                  <a:lnTo>
                    <a:pt x="120" y="87"/>
                  </a:lnTo>
                  <a:lnTo>
                    <a:pt x="139" y="64"/>
                  </a:lnTo>
                  <a:lnTo>
                    <a:pt x="153" y="43"/>
                  </a:lnTo>
                  <a:lnTo>
                    <a:pt x="169" y="22"/>
                  </a:lnTo>
                  <a:lnTo>
                    <a:pt x="185" y="0"/>
                  </a:lnTo>
                  <a:lnTo>
                    <a:pt x="236" y="48"/>
                  </a:lnTo>
                  <a:lnTo>
                    <a:pt x="291" y="101"/>
                  </a:lnTo>
                  <a:lnTo>
                    <a:pt x="345" y="152"/>
                  </a:lnTo>
                  <a:lnTo>
                    <a:pt x="400" y="203"/>
                  </a:lnTo>
                  <a:lnTo>
                    <a:pt x="456" y="255"/>
                  </a:lnTo>
                  <a:lnTo>
                    <a:pt x="514" y="309"/>
                  </a:lnTo>
                  <a:lnTo>
                    <a:pt x="571" y="361"/>
                  </a:lnTo>
                  <a:lnTo>
                    <a:pt x="631" y="413"/>
                  </a:lnTo>
                  <a:lnTo>
                    <a:pt x="687" y="467"/>
                  </a:lnTo>
                  <a:lnTo>
                    <a:pt x="747" y="519"/>
                  </a:lnTo>
                  <a:lnTo>
                    <a:pt x="804" y="570"/>
                  </a:lnTo>
                  <a:lnTo>
                    <a:pt x="862" y="622"/>
                  </a:lnTo>
                  <a:lnTo>
                    <a:pt x="919" y="671"/>
                  </a:lnTo>
                  <a:lnTo>
                    <a:pt x="973" y="720"/>
                  </a:lnTo>
                  <a:lnTo>
                    <a:pt x="1028" y="766"/>
                  </a:lnTo>
                  <a:lnTo>
                    <a:pt x="1081" y="812"/>
                  </a:lnTo>
                  <a:close/>
                </a:path>
              </a:pathLst>
            </a:custGeom>
            <a:solidFill>
              <a:srgbClr val="AD4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Freeform 249"/>
            <p:cNvSpPr>
              <a:spLocks/>
            </p:cNvSpPr>
            <p:nvPr/>
          </p:nvSpPr>
          <p:spPr bwMode="auto">
            <a:xfrm>
              <a:off x="4296" y="1240"/>
              <a:ext cx="312" cy="162"/>
            </a:xfrm>
            <a:custGeom>
              <a:avLst/>
              <a:gdLst>
                <a:gd name="T0" fmla="*/ 0 w 1247"/>
                <a:gd name="T1" fmla="*/ 0 h 646"/>
                <a:gd name="T2" fmla="*/ 0 w 1247"/>
                <a:gd name="T3" fmla="*/ 0 h 646"/>
                <a:gd name="T4" fmla="*/ 0 w 1247"/>
                <a:gd name="T5" fmla="*/ 0 h 646"/>
                <a:gd name="T6" fmla="*/ 0 w 1247"/>
                <a:gd name="T7" fmla="*/ 0 h 646"/>
                <a:gd name="T8" fmla="*/ 0 w 1247"/>
                <a:gd name="T9" fmla="*/ 0 h 646"/>
                <a:gd name="T10" fmla="*/ 0 w 1247"/>
                <a:gd name="T11" fmla="*/ 0 h 646"/>
                <a:gd name="T12" fmla="*/ 0 w 1247"/>
                <a:gd name="T13" fmla="*/ 0 h 646"/>
                <a:gd name="T14" fmla="*/ 0 w 1247"/>
                <a:gd name="T15" fmla="*/ 0 h 646"/>
                <a:gd name="T16" fmla="*/ 0 w 1247"/>
                <a:gd name="T17" fmla="*/ 0 h 646"/>
                <a:gd name="T18" fmla="*/ 0 w 1247"/>
                <a:gd name="T19" fmla="*/ 0 h 646"/>
                <a:gd name="T20" fmla="*/ 0 w 1247"/>
                <a:gd name="T21" fmla="*/ 0 h 646"/>
                <a:gd name="T22" fmla="*/ 0 w 1247"/>
                <a:gd name="T23" fmla="*/ 0 h 646"/>
                <a:gd name="T24" fmla="*/ 0 w 1247"/>
                <a:gd name="T25" fmla="*/ 0 h 646"/>
                <a:gd name="T26" fmla="*/ 0 w 1247"/>
                <a:gd name="T27" fmla="*/ 0 h 646"/>
                <a:gd name="T28" fmla="*/ 0 w 1247"/>
                <a:gd name="T29" fmla="*/ 0 h 646"/>
                <a:gd name="T30" fmla="*/ 0 w 1247"/>
                <a:gd name="T31" fmla="*/ 0 h 646"/>
                <a:gd name="T32" fmla="*/ 0 w 1247"/>
                <a:gd name="T33" fmla="*/ 0 h 646"/>
                <a:gd name="T34" fmla="*/ 0 w 1247"/>
                <a:gd name="T35" fmla="*/ 0 h 646"/>
                <a:gd name="T36" fmla="*/ 0 w 1247"/>
                <a:gd name="T37" fmla="*/ 0 h 646"/>
                <a:gd name="T38" fmla="*/ 0 w 1247"/>
                <a:gd name="T39" fmla="*/ 0 h 646"/>
                <a:gd name="T40" fmla="*/ 0 w 1247"/>
                <a:gd name="T41" fmla="*/ 0 h 646"/>
                <a:gd name="T42" fmla="*/ 0 w 1247"/>
                <a:gd name="T43" fmla="*/ 0 h 646"/>
                <a:gd name="T44" fmla="*/ 0 w 1247"/>
                <a:gd name="T45" fmla="*/ 0 h 646"/>
                <a:gd name="T46" fmla="*/ 0 w 1247"/>
                <a:gd name="T47" fmla="*/ 0 h 646"/>
                <a:gd name="T48" fmla="*/ 0 w 1247"/>
                <a:gd name="T49" fmla="*/ 0 h 646"/>
                <a:gd name="T50" fmla="*/ 0 w 1247"/>
                <a:gd name="T51" fmla="*/ 0 h 646"/>
                <a:gd name="T52" fmla="*/ 0 w 1247"/>
                <a:gd name="T53" fmla="*/ 0 h 646"/>
                <a:gd name="T54" fmla="*/ 0 w 1247"/>
                <a:gd name="T55" fmla="*/ 0 h 646"/>
                <a:gd name="T56" fmla="*/ 0 w 1247"/>
                <a:gd name="T57" fmla="*/ 0 h 646"/>
                <a:gd name="T58" fmla="*/ 0 w 1247"/>
                <a:gd name="T59" fmla="*/ 0 h 646"/>
                <a:gd name="T60" fmla="*/ 0 w 1247"/>
                <a:gd name="T61" fmla="*/ 0 h 646"/>
                <a:gd name="T62" fmla="*/ 0 w 1247"/>
                <a:gd name="T63" fmla="*/ 0 h 646"/>
                <a:gd name="T64" fmla="*/ 0 w 1247"/>
                <a:gd name="T65" fmla="*/ 0 h 646"/>
                <a:gd name="T66" fmla="*/ 0 w 1247"/>
                <a:gd name="T67" fmla="*/ 0 h 646"/>
                <a:gd name="T68" fmla="*/ 0 w 1247"/>
                <a:gd name="T69" fmla="*/ 0 h 646"/>
                <a:gd name="T70" fmla="*/ 0 w 1247"/>
                <a:gd name="T71" fmla="*/ 0 h 646"/>
                <a:gd name="T72" fmla="*/ 0 w 1247"/>
                <a:gd name="T73" fmla="*/ 0 h 646"/>
                <a:gd name="T74" fmla="*/ 0 w 1247"/>
                <a:gd name="T75" fmla="*/ 0 h 646"/>
                <a:gd name="T76" fmla="*/ 0 w 1247"/>
                <a:gd name="T77" fmla="*/ 0 h 646"/>
                <a:gd name="T78" fmla="*/ 0 w 1247"/>
                <a:gd name="T79" fmla="*/ 0 h 646"/>
                <a:gd name="T80" fmla="*/ 0 w 1247"/>
                <a:gd name="T81" fmla="*/ 0 h 64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7"/>
                <a:gd name="T124" fmla="*/ 0 h 646"/>
                <a:gd name="T125" fmla="*/ 1247 w 1247"/>
                <a:gd name="T126" fmla="*/ 646 h 64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7" h="646">
                  <a:moveTo>
                    <a:pt x="1247" y="646"/>
                  </a:moveTo>
                  <a:lnTo>
                    <a:pt x="1179" y="628"/>
                  </a:lnTo>
                  <a:lnTo>
                    <a:pt x="1106" y="603"/>
                  </a:lnTo>
                  <a:lnTo>
                    <a:pt x="1032" y="579"/>
                  </a:lnTo>
                  <a:lnTo>
                    <a:pt x="953" y="552"/>
                  </a:lnTo>
                  <a:lnTo>
                    <a:pt x="872" y="524"/>
                  </a:lnTo>
                  <a:lnTo>
                    <a:pt x="791" y="494"/>
                  </a:lnTo>
                  <a:lnTo>
                    <a:pt x="706" y="464"/>
                  </a:lnTo>
                  <a:lnTo>
                    <a:pt x="622" y="434"/>
                  </a:lnTo>
                  <a:lnTo>
                    <a:pt x="538" y="402"/>
                  </a:lnTo>
                  <a:lnTo>
                    <a:pt x="454" y="372"/>
                  </a:lnTo>
                  <a:lnTo>
                    <a:pt x="372" y="339"/>
                  </a:lnTo>
                  <a:lnTo>
                    <a:pt x="293" y="309"/>
                  </a:lnTo>
                  <a:lnTo>
                    <a:pt x="214" y="280"/>
                  </a:lnTo>
                  <a:lnTo>
                    <a:pt x="138" y="252"/>
                  </a:lnTo>
                  <a:lnTo>
                    <a:pt x="68" y="226"/>
                  </a:lnTo>
                  <a:lnTo>
                    <a:pt x="0" y="201"/>
                  </a:lnTo>
                  <a:lnTo>
                    <a:pt x="35" y="182"/>
                  </a:lnTo>
                  <a:lnTo>
                    <a:pt x="65" y="162"/>
                  </a:lnTo>
                  <a:lnTo>
                    <a:pt x="92" y="141"/>
                  </a:lnTo>
                  <a:lnTo>
                    <a:pt x="117" y="116"/>
                  </a:lnTo>
                  <a:lnTo>
                    <a:pt x="136" y="90"/>
                  </a:lnTo>
                  <a:lnTo>
                    <a:pt x="149" y="62"/>
                  </a:lnTo>
                  <a:lnTo>
                    <a:pt x="163" y="32"/>
                  </a:lnTo>
                  <a:lnTo>
                    <a:pt x="171" y="0"/>
                  </a:lnTo>
                  <a:lnTo>
                    <a:pt x="209" y="24"/>
                  </a:lnTo>
                  <a:lnTo>
                    <a:pt x="258" y="54"/>
                  </a:lnTo>
                  <a:lnTo>
                    <a:pt x="318" y="90"/>
                  </a:lnTo>
                  <a:lnTo>
                    <a:pt x="383" y="130"/>
                  </a:lnTo>
                  <a:lnTo>
                    <a:pt x="456" y="176"/>
                  </a:lnTo>
                  <a:lnTo>
                    <a:pt x="533" y="222"/>
                  </a:lnTo>
                  <a:lnTo>
                    <a:pt x="614" y="272"/>
                  </a:lnTo>
                  <a:lnTo>
                    <a:pt x="695" y="323"/>
                  </a:lnTo>
                  <a:lnTo>
                    <a:pt x="780" y="374"/>
                  </a:lnTo>
                  <a:lnTo>
                    <a:pt x="861" y="423"/>
                  </a:lnTo>
                  <a:lnTo>
                    <a:pt x="940" y="470"/>
                  </a:lnTo>
                  <a:lnTo>
                    <a:pt x="1013" y="516"/>
                  </a:lnTo>
                  <a:lnTo>
                    <a:pt x="1084" y="557"/>
                  </a:lnTo>
                  <a:lnTo>
                    <a:pt x="1147" y="593"/>
                  </a:lnTo>
                  <a:lnTo>
                    <a:pt x="1200" y="623"/>
                  </a:lnTo>
                  <a:lnTo>
                    <a:pt x="1247" y="646"/>
                  </a:lnTo>
                  <a:close/>
                </a:path>
              </a:pathLst>
            </a:custGeom>
            <a:solidFill>
              <a:srgbClr val="CC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Freeform 250"/>
            <p:cNvSpPr>
              <a:spLocks/>
            </p:cNvSpPr>
            <p:nvPr/>
          </p:nvSpPr>
          <p:spPr bwMode="auto">
            <a:xfrm>
              <a:off x="4275" y="1306"/>
              <a:ext cx="294" cy="96"/>
            </a:xfrm>
            <a:custGeom>
              <a:avLst/>
              <a:gdLst>
                <a:gd name="T0" fmla="*/ 0 w 1176"/>
                <a:gd name="T1" fmla="*/ 0 h 383"/>
                <a:gd name="T2" fmla="*/ 0 w 1176"/>
                <a:gd name="T3" fmla="*/ 0 h 383"/>
                <a:gd name="T4" fmla="*/ 0 w 1176"/>
                <a:gd name="T5" fmla="*/ 0 h 383"/>
                <a:gd name="T6" fmla="*/ 0 w 1176"/>
                <a:gd name="T7" fmla="*/ 0 h 383"/>
                <a:gd name="T8" fmla="*/ 0 w 1176"/>
                <a:gd name="T9" fmla="*/ 0 h 383"/>
                <a:gd name="T10" fmla="*/ 0 w 1176"/>
                <a:gd name="T11" fmla="*/ 0 h 383"/>
                <a:gd name="T12" fmla="*/ 0 w 1176"/>
                <a:gd name="T13" fmla="*/ 0 h 383"/>
                <a:gd name="T14" fmla="*/ 0 w 1176"/>
                <a:gd name="T15" fmla="*/ 0 h 383"/>
                <a:gd name="T16" fmla="*/ 0 w 1176"/>
                <a:gd name="T17" fmla="*/ 0 h 383"/>
                <a:gd name="T18" fmla="*/ 0 w 1176"/>
                <a:gd name="T19" fmla="*/ 0 h 383"/>
                <a:gd name="T20" fmla="*/ 0 w 1176"/>
                <a:gd name="T21" fmla="*/ 0 h 383"/>
                <a:gd name="T22" fmla="*/ 0 w 1176"/>
                <a:gd name="T23" fmla="*/ 0 h 383"/>
                <a:gd name="T24" fmla="*/ 0 w 1176"/>
                <a:gd name="T25" fmla="*/ 0 h 383"/>
                <a:gd name="T26" fmla="*/ 0 w 1176"/>
                <a:gd name="T27" fmla="*/ 0 h 383"/>
                <a:gd name="T28" fmla="*/ 0 w 1176"/>
                <a:gd name="T29" fmla="*/ 0 h 383"/>
                <a:gd name="T30" fmla="*/ 0 w 1176"/>
                <a:gd name="T31" fmla="*/ 0 h 383"/>
                <a:gd name="T32" fmla="*/ 0 w 1176"/>
                <a:gd name="T33" fmla="*/ 0 h 383"/>
                <a:gd name="T34" fmla="*/ 0 w 1176"/>
                <a:gd name="T35" fmla="*/ 0 h 383"/>
                <a:gd name="T36" fmla="*/ 0 w 1176"/>
                <a:gd name="T37" fmla="*/ 0 h 383"/>
                <a:gd name="T38" fmla="*/ 0 w 1176"/>
                <a:gd name="T39" fmla="*/ 0 h 383"/>
                <a:gd name="T40" fmla="*/ 0 w 1176"/>
                <a:gd name="T41" fmla="*/ 0 h 383"/>
                <a:gd name="T42" fmla="*/ 0 w 1176"/>
                <a:gd name="T43" fmla="*/ 0 h 383"/>
                <a:gd name="T44" fmla="*/ 0 w 1176"/>
                <a:gd name="T45" fmla="*/ 0 h 383"/>
                <a:gd name="T46" fmla="*/ 0 w 1176"/>
                <a:gd name="T47" fmla="*/ 0 h 383"/>
                <a:gd name="T48" fmla="*/ 0 w 1176"/>
                <a:gd name="T49" fmla="*/ 0 h 383"/>
                <a:gd name="T50" fmla="*/ 0 w 1176"/>
                <a:gd name="T51" fmla="*/ 0 h 383"/>
                <a:gd name="T52" fmla="*/ 0 w 1176"/>
                <a:gd name="T53" fmla="*/ 0 h 383"/>
                <a:gd name="T54" fmla="*/ 0 w 1176"/>
                <a:gd name="T55" fmla="*/ 0 h 383"/>
                <a:gd name="T56" fmla="*/ 0 w 1176"/>
                <a:gd name="T57" fmla="*/ 0 h 383"/>
                <a:gd name="T58" fmla="*/ 0 w 1176"/>
                <a:gd name="T59" fmla="*/ 0 h 383"/>
                <a:gd name="T60" fmla="*/ 0 w 1176"/>
                <a:gd name="T61" fmla="*/ 0 h 383"/>
                <a:gd name="T62" fmla="*/ 0 w 1176"/>
                <a:gd name="T63" fmla="*/ 0 h 383"/>
                <a:gd name="T64" fmla="*/ 0 w 1176"/>
                <a:gd name="T65" fmla="*/ 0 h 383"/>
                <a:gd name="T66" fmla="*/ 0 w 1176"/>
                <a:gd name="T67" fmla="*/ 0 h 383"/>
                <a:gd name="T68" fmla="*/ 0 w 1176"/>
                <a:gd name="T69" fmla="*/ 0 h 383"/>
                <a:gd name="T70" fmla="*/ 0 w 1176"/>
                <a:gd name="T71" fmla="*/ 0 h 383"/>
                <a:gd name="T72" fmla="*/ 0 w 1176"/>
                <a:gd name="T73" fmla="*/ 0 h 383"/>
                <a:gd name="T74" fmla="*/ 0 w 1176"/>
                <a:gd name="T75" fmla="*/ 0 h 383"/>
                <a:gd name="T76" fmla="*/ 0 w 1176"/>
                <a:gd name="T77" fmla="*/ 0 h 383"/>
                <a:gd name="T78" fmla="*/ 0 w 1176"/>
                <a:gd name="T79" fmla="*/ 0 h 383"/>
                <a:gd name="T80" fmla="*/ 0 w 1176"/>
                <a:gd name="T81" fmla="*/ 0 h 3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76"/>
                <a:gd name="T124" fmla="*/ 0 h 383"/>
                <a:gd name="T125" fmla="*/ 1176 w 1176"/>
                <a:gd name="T126" fmla="*/ 383 h 3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76" h="383">
                  <a:moveTo>
                    <a:pt x="1176" y="383"/>
                  </a:moveTo>
                  <a:lnTo>
                    <a:pt x="1113" y="376"/>
                  </a:lnTo>
                  <a:lnTo>
                    <a:pt x="1046" y="365"/>
                  </a:lnTo>
                  <a:lnTo>
                    <a:pt x="975" y="351"/>
                  </a:lnTo>
                  <a:lnTo>
                    <a:pt x="901" y="337"/>
                  </a:lnTo>
                  <a:lnTo>
                    <a:pt x="823" y="324"/>
                  </a:lnTo>
                  <a:lnTo>
                    <a:pt x="744" y="310"/>
                  </a:lnTo>
                  <a:lnTo>
                    <a:pt x="665" y="294"/>
                  </a:lnTo>
                  <a:lnTo>
                    <a:pt x="584" y="277"/>
                  </a:lnTo>
                  <a:lnTo>
                    <a:pt x="502" y="261"/>
                  </a:lnTo>
                  <a:lnTo>
                    <a:pt x="423" y="247"/>
                  </a:lnTo>
                  <a:lnTo>
                    <a:pt x="345" y="231"/>
                  </a:lnTo>
                  <a:lnTo>
                    <a:pt x="268" y="215"/>
                  </a:lnTo>
                  <a:lnTo>
                    <a:pt x="195" y="201"/>
                  </a:lnTo>
                  <a:lnTo>
                    <a:pt x="125" y="185"/>
                  </a:lnTo>
                  <a:lnTo>
                    <a:pt x="60" y="174"/>
                  </a:lnTo>
                  <a:lnTo>
                    <a:pt x="0" y="160"/>
                  </a:lnTo>
                  <a:lnTo>
                    <a:pt x="26" y="141"/>
                  </a:lnTo>
                  <a:lnTo>
                    <a:pt x="46" y="123"/>
                  </a:lnTo>
                  <a:lnTo>
                    <a:pt x="60" y="104"/>
                  </a:lnTo>
                  <a:lnTo>
                    <a:pt x="67" y="85"/>
                  </a:lnTo>
                  <a:lnTo>
                    <a:pt x="70" y="65"/>
                  </a:lnTo>
                  <a:lnTo>
                    <a:pt x="70" y="46"/>
                  </a:lnTo>
                  <a:lnTo>
                    <a:pt x="67" y="25"/>
                  </a:lnTo>
                  <a:lnTo>
                    <a:pt x="65" y="0"/>
                  </a:lnTo>
                  <a:lnTo>
                    <a:pt x="125" y="22"/>
                  </a:lnTo>
                  <a:lnTo>
                    <a:pt x="190" y="44"/>
                  </a:lnTo>
                  <a:lnTo>
                    <a:pt x="255" y="65"/>
                  </a:lnTo>
                  <a:lnTo>
                    <a:pt x="326" y="90"/>
                  </a:lnTo>
                  <a:lnTo>
                    <a:pt x="397" y="117"/>
                  </a:lnTo>
                  <a:lnTo>
                    <a:pt x="469" y="141"/>
                  </a:lnTo>
                  <a:lnTo>
                    <a:pt x="543" y="169"/>
                  </a:lnTo>
                  <a:lnTo>
                    <a:pt x="617" y="196"/>
                  </a:lnTo>
                  <a:lnTo>
                    <a:pt x="690" y="220"/>
                  </a:lnTo>
                  <a:lnTo>
                    <a:pt x="766" y="247"/>
                  </a:lnTo>
                  <a:lnTo>
                    <a:pt x="839" y="272"/>
                  </a:lnTo>
                  <a:lnTo>
                    <a:pt x="910" y="296"/>
                  </a:lnTo>
                  <a:lnTo>
                    <a:pt x="980" y="321"/>
                  </a:lnTo>
                  <a:lnTo>
                    <a:pt x="1048" y="342"/>
                  </a:lnTo>
                  <a:lnTo>
                    <a:pt x="1113" y="365"/>
                  </a:lnTo>
                  <a:lnTo>
                    <a:pt x="1176" y="383"/>
                  </a:lnTo>
                  <a:close/>
                </a:path>
              </a:pathLst>
            </a:custGeom>
            <a:solidFill>
              <a:srgbClr val="AD4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Freeform 251"/>
            <p:cNvSpPr>
              <a:spLocks/>
            </p:cNvSpPr>
            <p:nvPr/>
          </p:nvSpPr>
          <p:spPr bwMode="auto">
            <a:xfrm>
              <a:off x="4266" y="1362"/>
              <a:ext cx="244" cy="42"/>
            </a:xfrm>
            <a:custGeom>
              <a:avLst/>
              <a:gdLst>
                <a:gd name="T0" fmla="*/ 0 w 978"/>
                <a:gd name="T1" fmla="*/ 0 h 168"/>
                <a:gd name="T2" fmla="*/ 0 w 978"/>
                <a:gd name="T3" fmla="*/ 0 h 168"/>
                <a:gd name="T4" fmla="*/ 0 w 978"/>
                <a:gd name="T5" fmla="*/ 0 h 168"/>
                <a:gd name="T6" fmla="*/ 0 w 978"/>
                <a:gd name="T7" fmla="*/ 0 h 168"/>
                <a:gd name="T8" fmla="*/ 0 w 978"/>
                <a:gd name="T9" fmla="*/ 0 h 168"/>
                <a:gd name="T10" fmla="*/ 0 w 978"/>
                <a:gd name="T11" fmla="*/ 0 h 168"/>
                <a:gd name="T12" fmla="*/ 0 w 978"/>
                <a:gd name="T13" fmla="*/ 0 h 168"/>
                <a:gd name="T14" fmla="*/ 0 w 978"/>
                <a:gd name="T15" fmla="*/ 0 h 168"/>
                <a:gd name="T16" fmla="*/ 0 w 978"/>
                <a:gd name="T17" fmla="*/ 0 h 168"/>
                <a:gd name="T18" fmla="*/ 0 w 978"/>
                <a:gd name="T19" fmla="*/ 0 h 168"/>
                <a:gd name="T20" fmla="*/ 0 w 978"/>
                <a:gd name="T21" fmla="*/ 0 h 168"/>
                <a:gd name="T22" fmla="*/ 0 w 978"/>
                <a:gd name="T23" fmla="*/ 0 h 168"/>
                <a:gd name="T24" fmla="*/ 0 w 978"/>
                <a:gd name="T25" fmla="*/ 0 h 168"/>
                <a:gd name="T26" fmla="*/ 0 w 978"/>
                <a:gd name="T27" fmla="*/ 0 h 168"/>
                <a:gd name="T28" fmla="*/ 0 w 978"/>
                <a:gd name="T29" fmla="*/ 0 h 168"/>
                <a:gd name="T30" fmla="*/ 0 w 978"/>
                <a:gd name="T31" fmla="*/ 0 h 168"/>
                <a:gd name="T32" fmla="*/ 0 w 978"/>
                <a:gd name="T33" fmla="*/ 0 h 168"/>
                <a:gd name="T34" fmla="*/ 0 w 978"/>
                <a:gd name="T35" fmla="*/ 0 h 168"/>
                <a:gd name="T36" fmla="*/ 0 w 978"/>
                <a:gd name="T37" fmla="*/ 0 h 168"/>
                <a:gd name="T38" fmla="*/ 0 w 978"/>
                <a:gd name="T39" fmla="*/ 0 h 168"/>
                <a:gd name="T40" fmla="*/ 0 w 978"/>
                <a:gd name="T41" fmla="*/ 0 h 168"/>
                <a:gd name="T42" fmla="*/ 0 w 978"/>
                <a:gd name="T43" fmla="*/ 0 h 168"/>
                <a:gd name="T44" fmla="*/ 0 w 978"/>
                <a:gd name="T45" fmla="*/ 0 h 168"/>
                <a:gd name="T46" fmla="*/ 0 w 978"/>
                <a:gd name="T47" fmla="*/ 0 h 168"/>
                <a:gd name="T48" fmla="*/ 0 w 978"/>
                <a:gd name="T49" fmla="*/ 0 h 168"/>
                <a:gd name="T50" fmla="*/ 0 w 978"/>
                <a:gd name="T51" fmla="*/ 0 h 168"/>
                <a:gd name="T52" fmla="*/ 0 w 978"/>
                <a:gd name="T53" fmla="*/ 0 h 168"/>
                <a:gd name="T54" fmla="*/ 0 w 978"/>
                <a:gd name="T55" fmla="*/ 0 h 168"/>
                <a:gd name="T56" fmla="*/ 0 w 978"/>
                <a:gd name="T57" fmla="*/ 0 h 168"/>
                <a:gd name="T58" fmla="*/ 0 w 978"/>
                <a:gd name="T59" fmla="*/ 0 h 168"/>
                <a:gd name="T60" fmla="*/ 0 w 978"/>
                <a:gd name="T61" fmla="*/ 0 h 168"/>
                <a:gd name="T62" fmla="*/ 0 w 978"/>
                <a:gd name="T63" fmla="*/ 0 h 168"/>
                <a:gd name="T64" fmla="*/ 0 w 978"/>
                <a:gd name="T65" fmla="*/ 0 h 168"/>
                <a:gd name="T66" fmla="*/ 0 w 978"/>
                <a:gd name="T67" fmla="*/ 0 h 168"/>
                <a:gd name="T68" fmla="*/ 0 w 978"/>
                <a:gd name="T69" fmla="*/ 0 h 168"/>
                <a:gd name="T70" fmla="*/ 0 w 978"/>
                <a:gd name="T71" fmla="*/ 0 h 168"/>
                <a:gd name="T72" fmla="*/ 0 w 978"/>
                <a:gd name="T73" fmla="*/ 0 h 1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78"/>
                <a:gd name="T112" fmla="*/ 0 h 168"/>
                <a:gd name="T113" fmla="*/ 978 w 978"/>
                <a:gd name="T114" fmla="*/ 168 h 16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78" h="168">
                  <a:moveTo>
                    <a:pt x="978" y="168"/>
                  </a:moveTo>
                  <a:lnTo>
                    <a:pt x="916" y="164"/>
                  </a:lnTo>
                  <a:lnTo>
                    <a:pt x="856" y="162"/>
                  </a:lnTo>
                  <a:lnTo>
                    <a:pt x="794" y="159"/>
                  </a:lnTo>
                  <a:lnTo>
                    <a:pt x="734" y="157"/>
                  </a:lnTo>
                  <a:lnTo>
                    <a:pt x="671" y="157"/>
                  </a:lnTo>
                  <a:lnTo>
                    <a:pt x="611" y="154"/>
                  </a:lnTo>
                  <a:lnTo>
                    <a:pt x="549" y="154"/>
                  </a:lnTo>
                  <a:lnTo>
                    <a:pt x="489" y="154"/>
                  </a:lnTo>
                  <a:lnTo>
                    <a:pt x="429" y="154"/>
                  </a:lnTo>
                  <a:lnTo>
                    <a:pt x="367" y="154"/>
                  </a:lnTo>
                  <a:lnTo>
                    <a:pt x="307" y="154"/>
                  </a:lnTo>
                  <a:lnTo>
                    <a:pt x="245" y="154"/>
                  </a:lnTo>
                  <a:lnTo>
                    <a:pt x="185" y="154"/>
                  </a:lnTo>
                  <a:lnTo>
                    <a:pt x="122" y="154"/>
                  </a:lnTo>
                  <a:lnTo>
                    <a:pt x="62" y="152"/>
                  </a:lnTo>
                  <a:lnTo>
                    <a:pt x="0" y="152"/>
                  </a:lnTo>
                  <a:lnTo>
                    <a:pt x="11" y="118"/>
                  </a:lnTo>
                  <a:lnTo>
                    <a:pt x="22" y="78"/>
                  </a:lnTo>
                  <a:lnTo>
                    <a:pt x="27" y="37"/>
                  </a:lnTo>
                  <a:lnTo>
                    <a:pt x="27" y="0"/>
                  </a:lnTo>
                  <a:lnTo>
                    <a:pt x="85" y="10"/>
                  </a:lnTo>
                  <a:lnTo>
                    <a:pt x="142" y="21"/>
                  </a:lnTo>
                  <a:lnTo>
                    <a:pt x="198" y="35"/>
                  </a:lnTo>
                  <a:lnTo>
                    <a:pt x="258" y="46"/>
                  </a:lnTo>
                  <a:lnTo>
                    <a:pt x="318" y="56"/>
                  </a:lnTo>
                  <a:lnTo>
                    <a:pt x="378" y="67"/>
                  </a:lnTo>
                  <a:lnTo>
                    <a:pt x="438" y="81"/>
                  </a:lnTo>
                  <a:lnTo>
                    <a:pt x="500" y="92"/>
                  </a:lnTo>
                  <a:lnTo>
                    <a:pt x="560" y="102"/>
                  </a:lnTo>
                  <a:lnTo>
                    <a:pt x="620" y="113"/>
                  </a:lnTo>
                  <a:lnTo>
                    <a:pt x="683" y="122"/>
                  </a:lnTo>
                  <a:lnTo>
                    <a:pt x="742" y="132"/>
                  </a:lnTo>
                  <a:lnTo>
                    <a:pt x="802" y="143"/>
                  </a:lnTo>
                  <a:lnTo>
                    <a:pt x="861" y="152"/>
                  </a:lnTo>
                  <a:lnTo>
                    <a:pt x="921" y="159"/>
                  </a:lnTo>
                  <a:lnTo>
                    <a:pt x="978" y="168"/>
                  </a:lnTo>
                  <a:close/>
                </a:path>
              </a:pathLst>
            </a:custGeom>
            <a:solidFill>
              <a:srgbClr val="CC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Freeform 252"/>
            <p:cNvSpPr>
              <a:spLocks/>
            </p:cNvSpPr>
            <p:nvPr/>
          </p:nvSpPr>
          <p:spPr bwMode="auto">
            <a:xfrm>
              <a:off x="4097" y="1414"/>
              <a:ext cx="588" cy="148"/>
            </a:xfrm>
            <a:custGeom>
              <a:avLst/>
              <a:gdLst>
                <a:gd name="T0" fmla="*/ 0 w 2352"/>
                <a:gd name="T1" fmla="*/ 0 h 590"/>
                <a:gd name="T2" fmla="*/ 0 w 2352"/>
                <a:gd name="T3" fmla="*/ 0 h 590"/>
                <a:gd name="T4" fmla="*/ 0 w 2352"/>
                <a:gd name="T5" fmla="*/ 0 h 590"/>
                <a:gd name="T6" fmla="*/ 0 w 2352"/>
                <a:gd name="T7" fmla="*/ 0 h 590"/>
                <a:gd name="T8" fmla="*/ 0 w 2352"/>
                <a:gd name="T9" fmla="*/ 0 h 590"/>
                <a:gd name="T10" fmla="*/ 0 w 2352"/>
                <a:gd name="T11" fmla="*/ 0 h 590"/>
                <a:gd name="T12" fmla="*/ 0 w 2352"/>
                <a:gd name="T13" fmla="*/ 0 h 590"/>
                <a:gd name="T14" fmla="*/ 0 w 2352"/>
                <a:gd name="T15" fmla="*/ 0 h 590"/>
                <a:gd name="T16" fmla="*/ 0 w 2352"/>
                <a:gd name="T17" fmla="*/ 0 h 590"/>
                <a:gd name="T18" fmla="*/ 0 w 2352"/>
                <a:gd name="T19" fmla="*/ 0 h 590"/>
                <a:gd name="T20" fmla="*/ 0 w 2352"/>
                <a:gd name="T21" fmla="*/ 0 h 590"/>
                <a:gd name="T22" fmla="*/ 0 w 2352"/>
                <a:gd name="T23" fmla="*/ 0 h 590"/>
                <a:gd name="T24" fmla="*/ 0 w 2352"/>
                <a:gd name="T25" fmla="*/ 0 h 590"/>
                <a:gd name="T26" fmla="*/ 0 w 2352"/>
                <a:gd name="T27" fmla="*/ 0 h 590"/>
                <a:gd name="T28" fmla="*/ 0 w 2352"/>
                <a:gd name="T29" fmla="*/ 0 h 590"/>
                <a:gd name="T30" fmla="*/ 0 w 2352"/>
                <a:gd name="T31" fmla="*/ 0 h 590"/>
                <a:gd name="T32" fmla="*/ 0 w 2352"/>
                <a:gd name="T33" fmla="*/ 0 h 590"/>
                <a:gd name="T34" fmla="*/ 0 w 2352"/>
                <a:gd name="T35" fmla="*/ 0 h 590"/>
                <a:gd name="T36" fmla="*/ 0 w 2352"/>
                <a:gd name="T37" fmla="*/ 0 h 590"/>
                <a:gd name="T38" fmla="*/ 0 w 2352"/>
                <a:gd name="T39" fmla="*/ 0 h 590"/>
                <a:gd name="T40" fmla="*/ 0 w 2352"/>
                <a:gd name="T41" fmla="*/ 0 h 590"/>
                <a:gd name="T42" fmla="*/ 0 w 2352"/>
                <a:gd name="T43" fmla="*/ 0 h 590"/>
                <a:gd name="T44" fmla="*/ 0 w 2352"/>
                <a:gd name="T45" fmla="*/ 0 h 590"/>
                <a:gd name="T46" fmla="*/ 0 w 2352"/>
                <a:gd name="T47" fmla="*/ 0 h 590"/>
                <a:gd name="T48" fmla="*/ 0 w 2352"/>
                <a:gd name="T49" fmla="*/ 0 h 590"/>
                <a:gd name="T50" fmla="*/ 0 w 2352"/>
                <a:gd name="T51" fmla="*/ 0 h 590"/>
                <a:gd name="T52" fmla="*/ 0 w 2352"/>
                <a:gd name="T53" fmla="*/ 0 h 590"/>
                <a:gd name="T54" fmla="*/ 0 w 2352"/>
                <a:gd name="T55" fmla="*/ 0 h 590"/>
                <a:gd name="T56" fmla="*/ 0 w 2352"/>
                <a:gd name="T57" fmla="*/ 0 h 590"/>
                <a:gd name="T58" fmla="*/ 0 w 2352"/>
                <a:gd name="T59" fmla="*/ 0 h 590"/>
                <a:gd name="T60" fmla="*/ 0 w 2352"/>
                <a:gd name="T61" fmla="*/ 0 h 590"/>
                <a:gd name="T62" fmla="*/ 0 w 2352"/>
                <a:gd name="T63" fmla="*/ 0 h 590"/>
                <a:gd name="T64" fmla="*/ 0 w 2352"/>
                <a:gd name="T65" fmla="*/ 0 h 590"/>
                <a:gd name="T66" fmla="*/ 0 w 2352"/>
                <a:gd name="T67" fmla="*/ 0 h 590"/>
                <a:gd name="T68" fmla="*/ 0 w 2352"/>
                <a:gd name="T69" fmla="*/ 0 h 590"/>
                <a:gd name="T70" fmla="*/ 0 w 2352"/>
                <a:gd name="T71" fmla="*/ 0 h 590"/>
                <a:gd name="T72" fmla="*/ 0 w 2352"/>
                <a:gd name="T73" fmla="*/ 0 h 590"/>
                <a:gd name="T74" fmla="*/ 0 w 2352"/>
                <a:gd name="T75" fmla="*/ 0 h 590"/>
                <a:gd name="T76" fmla="*/ 0 w 2352"/>
                <a:gd name="T77" fmla="*/ 0 h 590"/>
                <a:gd name="T78" fmla="*/ 0 w 2352"/>
                <a:gd name="T79" fmla="*/ 0 h 590"/>
                <a:gd name="T80" fmla="*/ 0 w 2352"/>
                <a:gd name="T81" fmla="*/ 0 h 590"/>
                <a:gd name="T82" fmla="*/ 0 w 2352"/>
                <a:gd name="T83" fmla="*/ 0 h 590"/>
                <a:gd name="T84" fmla="*/ 0 w 2352"/>
                <a:gd name="T85" fmla="*/ 0 h 590"/>
                <a:gd name="T86" fmla="*/ 0 w 2352"/>
                <a:gd name="T87" fmla="*/ 0 h 590"/>
                <a:gd name="T88" fmla="*/ 0 w 2352"/>
                <a:gd name="T89" fmla="*/ 0 h 590"/>
                <a:gd name="T90" fmla="*/ 0 w 2352"/>
                <a:gd name="T91" fmla="*/ 0 h 590"/>
                <a:gd name="T92" fmla="*/ 0 w 2352"/>
                <a:gd name="T93" fmla="*/ 0 h 590"/>
                <a:gd name="T94" fmla="*/ 0 w 2352"/>
                <a:gd name="T95" fmla="*/ 0 h 590"/>
                <a:gd name="T96" fmla="*/ 0 w 2352"/>
                <a:gd name="T97" fmla="*/ 0 h 590"/>
                <a:gd name="T98" fmla="*/ 0 w 2352"/>
                <a:gd name="T99" fmla="*/ 0 h 590"/>
                <a:gd name="T100" fmla="*/ 0 w 2352"/>
                <a:gd name="T101" fmla="*/ 0 h 590"/>
                <a:gd name="T102" fmla="*/ 0 w 2352"/>
                <a:gd name="T103" fmla="*/ 0 h 590"/>
                <a:gd name="T104" fmla="*/ 0 w 2352"/>
                <a:gd name="T105" fmla="*/ 0 h 590"/>
                <a:gd name="T106" fmla="*/ 0 w 2352"/>
                <a:gd name="T107" fmla="*/ 0 h 590"/>
                <a:gd name="T108" fmla="*/ 0 w 2352"/>
                <a:gd name="T109" fmla="*/ 0 h 590"/>
                <a:gd name="T110" fmla="*/ 0 w 2352"/>
                <a:gd name="T111" fmla="*/ 0 h 590"/>
                <a:gd name="T112" fmla="*/ 0 w 2352"/>
                <a:gd name="T113" fmla="*/ 0 h 590"/>
                <a:gd name="T114" fmla="*/ 0 w 2352"/>
                <a:gd name="T115" fmla="*/ 0 h 590"/>
                <a:gd name="T116" fmla="*/ 0 w 2352"/>
                <a:gd name="T117" fmla="*/ 0 h 5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52"/>
                <a:gd name="T178" fmla="*/ 0 h 590"/>
                <a:gd name="T179" fmla="*/ 2352 w 2352"/>
                <a:gd name="T180" fmla="*/ 590 h 59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52" h="590">
                  <a:moveTo>
                    <a:pt x="2350" y="20"/>
                  </a:moveTo>
                  <a:lnTo>
                    <a:pt x="2352" y="588"/>
                  </a:lnTo>
                  <a:lnTo>
                    <a:pt x="2322" y="588"/>
                  </a:lnTo>
                  <a:lnTo>
                    <a:pt x="2296" y="590"/>
                  </a:lnTo>
                  <a:lnTo>
                    <a:pt x="2266" y="590"/>
                  </a:lnTo>
                  <a:lnTo>
                    <a:pt x="2238" y="590"/>
                  </a:lnTo>
                  <a:lnTo>
                    <a:pt x="2209" y="590"/>
                  </a:lnTo>
                  <a:lnTo>
                    <a:pt x="2181" y="590"/>
                  </a:lnTo>
                  <a:lnTo>
                    <a:pt x="2155" y="590"/>
                  </a:lnTo>
                  <a:lnTo>
                    <a:pt x="2125" y="590"/>
                  </a:lnTo>
                  <a:lnTo>
                    <a:pt x="2097" y="590"/>
                  </a:lnTo>
                  <a:lnTo>
                    <a:pt x="2070" y="590"/>
                  </a:lnTo>
                  <a:lnTo>
                    <a:pt x="2043" y="590"/>
                  </a:lnTo>
                  <a:lnTo>
                    <a:pt x="2015" y="590"/>
                  </a:lnTo>
                  <a:lnTo>
                    <a:pt x="1986" y="588"/>
                  </a:lnTo>
                  <a:lnTo>
                    <a:pt x="1959" y="588"/>
                  </a:lnTo>
                  <a:lnTo>
                    <a:pt x="1931" y="588"/>
                  </a:lnTo>
                  <a:lnTo>
                    <a:pt x="1904" y="584"/>
                  </a:lnTo>
                  <a:lnTo>
                    <a:pt x="1850" y="473"/>
                  </a:lnTo>
                  <a:lnTo>
                    <a:pt x="1777" y="378"/>
                  </a:lnTo>
                  <a:lnTo>
                    <a:pt x="1687" y="299"/>
                  </a:lnTo>
                  <a:lnTo>
                    <a:pt x="1583" y="235"/>
                  </a:lnTo>
                  <a:lnTo>
                    <a:pt x="1470" y="185"/>
                  </a:lnTo>
                  <a:lnTo>
                    <a:pt x="1347" y="150"/>
                  </a:lnTo>
                  <a:lnTo>
                    <a:pt x="1217" y="128"/>
                  </a:lnTo>
                  <a:lnTo>
                    <a:pt x="1087" y="122"/>
                  </a:lnTo>
                  <a:lnTo>
                    <a:pt x="953" y="131"/>
                  </a:lnTo>
                  <a:lnTo>
                    <a:pt x="826" y="152"/>
                  </a:lnTo>
                  <a:lnTo>
                    <a:pt x="703" y="188"/>
                  </a:lnTo>
                  <a:lnTo>
                    <a:pt x="590" y="237"/>
                  </a:lnTo>
                  <a:lnTo>
                    <a:pt x="486" y="299"/>
                  </a:lnTo>
                  <a:lnTo>
                    <a:pt x="396" y="373"/>
                  </a:lnTo>
                  <a:lnTo>
                    <a:pt x="323" y="462"/>
                  </a:lnTo>
                  <a:lnTo>
                    <a:pt x="272" y="563"/>
                  </a:lnTo>
                  <a:lnTo>
                    <a:pt x="234" y="563"/>
                  </a:lnTo>
                  <a:lnTo>
                    <a:pt x="200" y="563"/>
                  </a:lnTo>
                  <a:lnTo>
                    <a:pt x="165" y="563"/>
                  </a:lnTo>
                  <a:lnTo>
                    <a:pt x="133" y="563"/>
                  </a:lnTo>
                  <a:lnTo>
                    <a:pt x="100" y="563"/>
                  </a:lnTo>
                  <a:lnTo>
                    <a:pt x="68" y="565"/>
                  </a:lnTo>
                  <a:lnTo>
                    <a:pt x="36" y="565"/>
                  </a:lnTo>
                  <a:lnTo>
                    <a:pt x="0" y="568"/>
                  </a:lnTo>
                  <a:lnTo>
                    <a:pt x="24" y="487"/>
                  </a:lnTo>
                  <a:lnTo>
                    <a:pt x="54" y="413"/>
                  </a:lnTo>
                  <a:lnTo>
                    <a:pt x="92" y="346"/>
                  </a:lnTo>
                  <a:lnTo>
                    <a:pt x="133" y="288"/>
                  </a:lnTo>
                  <a:lnTo>
                    <a:pt x="182" y="237"/>
                  </a:lnTo>
                  <a:lnTo>
                    <a:pt x="230" y="191"/>
                  </a:lnTo>
                  <a:lnTo>
                    <a:pt x="285" y="152"/>
                  </a:lnTo>
                  <a:lnTo>
                    <a:pt x="343" y="120"/>
                  </a:lnTo>
                  <a:lnTo>
                    <a:pt x="399" y="90"/>
                  </a:lnTo>
                  <a:lnTo>
                    <a:pt x="459" y="69"/>
                  </a:lnTo>
                  <a:lnTo>
                    <a:pt x="519" y="49"/>
                  </a:lnTo>
                  <a:lnTo>
                    <a:pt x="579" y="33"/>
                  </a:lnTo>
                  <a:lnTo>
                    <a:pt x="638" y="22"/>
                  </a:lnTo>
                  <a:lnTo>
                    <a:pt x="698" y="11"/>
                  </a:lnTo>
                  <a:lnTo>
                    <a:pt x="752" y="6"/>
                  </a:lnTo>
                  <a:lnTo>
                    <a:pt x="807" y="0"/>
                  </a:lnTo>
                  <a:lnTo>
                    <a:pt x="2350" y="20"/>
                  </a:lnTo>
                  <a:close/>
                </a:path>
              </a:pathLst>
            </a:custGeom>
            <a:solidFill>
              <a:srgbClr val="AD4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Freeform 253"/>
            <p:cNvSpPr>
              <a:spLocks/>
            </p:cNvSpPr>
            <p:nvPr/>
          </p:nvSpPr>
          <p:spPr bwMode="auto">
            <a:xfrm>
              <a:off x="5000" y="1422"/>
              <a:ext cx="286" cy="109"/>
            </a:xfrm>
            <a:custGeom>
              <a:avLst/>
              <a:gdLst>
                <a:gd name="T0" fmla="*/ 0 w 1147"/>
                <a:gd name="T1" fmla="*/ 0 h 438"/>
                <a:gd name="T2" fmla="*/ 0 w 1147"/>
                <a:gd name="T3" fmla="*/ 0 h 438"/>
                <a:gd name="T4" fmla="*/ 0 w 1147"/>
                <a:gd name="T5" fmla="*/ 0 h 438"/>
                <a:gd name="T6" fmla="*/ 0 w 1147"/>
                <a:gd name="T7" fmla="*/ 0 h 438"/>
                <a:gd name="T8" fmla="*/ 0 w 1147"/>
                <a:gd name="T9" fmla="*/ 0 h 438"/>
                <a:gd name="T10" fmla="*/ 0 w 1147"/>
                <a:gd name="T11" fmla="*/ 0 h 438"/>
                <a:gd name="T12" fmla="*/ 0 w 1147"/>
                <a:gd name="T13" fmla="*/ 0 h 438"/>
                <a:gd name="T14" fmla="*/ 0 w 1147"/>
                <a:gd name="T15" fmla="*/ 0 h 438"/>
                <a:gd name="T16" fmla="*/ 0 w 1147"/>
                <a:gd name="T17" fmla="*/ 0 h 438"/>
                <a:gd name="T18" fmla="*/ 0 w 1147"/>
                <a:gd name="T19" fmla="*/ 0 h 438"/>
                <a:gd name="T20" fmla="*/ 0 w 1147"/>
                <a:gd name="T21" fmla="*/ 0 h 438"/>
                <a:gd name="T22" fmla="*/ 0 w 1147"/>
                <a:gd name="T23" fmla="*/ 0 h 438"/>
                <a:gd name="T24" fmla="*/ 0 w 1147"/>
                <a:gd name="T25" fmla="*/ 0 h 438"/>
                <a:gd name="T26" fmla="*/ 0 w 1147"/>
                <a:gd name="T27" fmla="*/ 0 h 438"/>
                <a:gd name="T28" fmla="*/ 0 w 1147"/>
                <a:gd name="T29" fmla="*/ 0 h 438"/>
                <a:gd name="T30" fmla="*/ 0 w 1147"/>
                <a:gd name="T31" fmla="*/ 0 h 438"/>
                <a:gd name="T32" fmla="*/ 0 w 1147"/>
                <a:gd name="T33" fmla="*/ 0 h 438"/>
                <a:gd name="T34" fmla="*/ 0 w 1147"/>
                <a:gd name="T35" fmla="*/ 0 h 438"/>
                <a:gd name="T36" fmla="*/ 0 w 1147"/>
                <a:gd name="T37" fmla="*/ 0 h 438"/>
                <a:gd name="T38" fmla="*/ 0 w 1147"/>
                <a:gd name="T39" fmla="*/ 0 h 438"/>
                <a:gd name="T40" fmla="*/ 0 w 1147"/>
                <a:gd name="T41" fmla="*/ 0 h 438"/>
                <a:gd name="T42" fmla="*/ 0 w 1147"/>
                <a:gd name="T43" fmla="*/ 0 h 438"/>
                <a:gd name="T44" fmla="*/ 0 w 1147"/>
                <a:gd name="T45" fmla="*/ 0 h 438"/>
                <a:gd name="T46" fmla="*/ 0 w 1147"/>
                <a:gd name="T47" fmla="*/ 0 h 438"/>
                <a:gd name="T48" fmla="*/ 0 w 1147"/>
                <a:gd name="T49" fmla="*/ 0 h 438"/>
                <a:gd name="T50" fmla="*/ 0 w 1147"/>
                <a:gd name="T51" fmla="*/ 0 h 438"/>
                <a:gd name="T52" fmla="*/ 0 w 1147"/>
                <a:gd name="T53" fmla="*/ 0 h 438"/>
                <a:gd name="T54" fmla="*/ 0 w 1147"/>
                <a:gd name="T55" fmla="*/ 0 h 438"/>
                <a:gd name="T56" fmla="*/ 0 w 1147"/>
                <a:gd name="T57" fmla="*/ 0 h 438"/>
                <a:gd name="T58" fmla="*/ 0 w 1147"/>
                <a:gd name="T59" fmla="*/ 0 h 438"/>
                <a:gd name="T60" fmla="*/ 0 w 1147"/>
                <a:gd name="T61" fmla="*/ 0 h 438"/>
                <a:gd name="T62" fmla="*/ 0 w 1147"/>
                <a:gd name="T63" fmla="*/ 0 h 438"/>
                <a:gd name="T64" fmla="*/ 0 w 1147"/>
                <a:gd name="T65" fmla="*/ 0 h 438"/>
                <a:gd name="T66" fmla="*/ 0 w 1147"/>
                <a:gd name="T67" fmla="*/ 0 h 438"/>
                <a:gd name="T68" fmla="*/ 0 w 1147"/>
                <a:gd name="T69" fmla="*/ 0 h 438"/>
                <a:gd name="T70" fmla="*/ 0 w 1147"/>
                <a:gd name="T71" fmla="*/ 0 h 438"/>
                <a:gd name="T72" fmla="*/ 0 w 1147"/>
                <a:gd name="T73" fmla="*/ 0 h 438"/>
                <a:gd name="T74" fmla="*/ 0 w 1147"/>
                <a:gd name="T75" fmla="*/ 0 h 438"/>
                <a:gd name="T76" fmla="*/ 0 w 1147"/>
                <a:gd name="T77" fmla="*/ 0 h 438"/>
                <a:gd name="T78" fmla="*/ 0 w 1147"/>
                <a:gd name="T79" fmla="*/ 0 h 438"/>
                <a:gd name="T80" fmla="*/ 0 w 1147"/>
                <a:gd name="T81" fmla="*/ 0 h 438"/>
                <a:gd name="T82" fmla="*/ 0 w 1147"/>
                <a:gd name="T83" fmla="*/ 0 h 438"/>
                <a:gd name="T84" fmla="*/ 0 w 1147"/>
                <a:gd name="T85" fmla="*/ 0 h 438"/>
                <a:gd name="T86" fmla="*/ 0 w 1147"/>
                <a:gd name="T87" fmla="*/ 0 h 438"/>
                <a:gd name="T88" fmla="*/ 0 w 1147"/>
                <a:gd name="T89" fmla="*/ 0 h 438"/>
                <a:gd name="T90" fmla="*/ 0 w 1147"/>
                <a:gd name="T91" fmla="*/ 0 h 438"/>
                <a:gd name="T92" fmla="*/ 0 w 1147"/>
                <a:gd name="T93" fmla="*/ 0 h 438"/>
                <a:gd name="T94" fmla="*/ 0 w 1147"/>
                <a:gd name="T95" fmla="*/ 0 h 438"/>
                <a:gd name="T96" fmla="*/ 0 w 1147"/>
                <a:gd name="T97" fmla="*/ 0 h 438"/>
                <a:gd name="T98" fmla="*/ 0 w 1147"/>
                <a:gd name="T99" fmla="*/ 0 h 4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47"/>
                <a:gd name="T151" fmla="*/ 0 h 438"/>
                <a:gd name="T152" fmla="*/ 1147 w 1147"/>
                <a:gd name="T153" fmla="*/ 438 h 4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47" h="438">
                  <a:moveTo>
                    <a:pt x="36" y="117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136" y="3"/>
                  </a:lnTo>
                  <a:lnTo>
                    <a:pt x="201" y="6"/>
                  </a:lnTo>
                  <a:lnTo>
                    <a:pt x="267" y="6"/>
                  </a:lnTo>
                  <a:lnTo>
                    <a:pt x="330" y="11"/>
                  </a:lnTo>
                  <a:lnTo>
                    <a:pt x="392" y="14"/>
                  </a:lnTo>
                  <a:lnTo>
                    <a:pt x="454" y="16"/>
                  </a:lnTo>
                  <a:lnTo>
                    <a:pt x="514" y="22"/>
                  </a:lnTo>
                  <a:lnTo>
                    <a:pt x="571" y="27"/>
                  </a:lnTo>
                  <a:lnTo>
                    <a:pt x="628" y="33"/>
                  </a:lnTo>
                  <a:lnTo>
                    <a:pt x="683" y="41"/>
                  </a:lnTo>
                  <a:lnTo>
                    <a:pt x="734" y="49"/>
                  </a:lnTo>
                  <a:lnTo>
                    <a:pt x="783" y="57"/>
                  </a:lnTo>
                  <a:lnTo>
                    <a:pt x="831" y="69"/>
                  </a:lnTo>
                  <a:lnTo>
                    <a:pt x="875" y="79"/>
                  </a:lnTo>
                  <a:lnTo>
                    <a:pt x="919" y="92"/>
                  </a:lnTo>
                  <a:lnTo>
                    <a:pt x="960" y="125"/>
                  </a:lnTo>
                  <a:lnTo>
                    <a:pt x="997" y="163"/>
                  </a:lnTo>
                  <a:lnTo>
                    <a:pt x="1032" y="201"/>
                  </a:lnTo>
                  <a:lnTo>
                    <a:pt x="1062" y="245"/>
                  </a:lnTo>
                  <a:lnTo>
                    <a:pt x="1092" y="288"/>
                  </a:lnTo>
                  <a:lnTo>
                    <a:pt x="1115" y="334"/>
                  </a:lnTo>
                  <a:lnTo>
                    <a:pt x="1133" y="383"/>
                  </a:lnTo>
                  <a:lnTo>
                    <a:pt x="1147" y="432"/>
                  </a:lnTo>
                  <a:lnTo>
                    <a:pt x="1106" y="435"/>
                  </a:lnTo>
                  <a:lnTo>
                    <a:pt x="1060" y="435"/>
                  </a:lnTo>
                  <a:lnTo>
                    <a:pt x="1011" y="435"/>
                  </a:lnTo>
                  <a:lnTo>
                    <a:pt x="960" y="435"/>
                  </a:lnTo>
                  <a:lnTo>
                    <a:pt x="905" y="435"/>
                  </a:lnTo>
                  <a:lnTo>
                    <a:pt x="856" y="435"/>
                  </a:lnTo>
                  <a:lnTo>
                    <a:pt x="808" y="435"/>
                  </a:lnTo>
                  <a:lnTo>
                    <a:pt x="764" y="438"/>
                  </a:lnTo>
                  <a:lnTo>
                    <a:pt x="737" y="394"/>
                  </a:lnTo>
                  <a:lnTo>
                    <a:pt x="704" y="357"/>
                  </a:lnTo>
                  <a:lnTo>
                    <a:pt x="669" y="318"/>
                  </a:lnTo>
                  <a:lnTo>
                    <a:pt x="631" y="286"/>
                  </a:lnTo>
                  <a:lnTo>
                    <a:pt x="590" y="256"/>
                  </a:lnTo>
                  <a:lnTo>
                    <a:pt x="547" y="228"/>
                  </a:lnTo>
                  <a:lnTo>
                    <a:pt x="503" y="207"/>
                  </a:lnTo>
                  <a:lnTo>
                    <a:pt x="454" y="185"/>
                  </a:lnTo>
                  <a:lnTo>
                    <a:pt x="406" y="166"/>
                  </a:lnTo>
                  <a:lnTo>
                    <a:pt x="356" y="152"/>
                  </a:lnTo>
                  <a:lnTo>
                    <a:pt x="305" y="139"/>
                  </a:lnTo>
                  <a:lnTo>
                    <a:pt x="250" y="131"/>
                  </a:lnTo>
                  <a:lnTo>
                    <a:pt x="199" y="122"/>
                  </a:lnTo>
                  <a:lnTo>
                    <a:pt x="145" y="117"/>
                  </a:lnTo>
                  <a:lnTo>
                    <a:pt x="90" y="117"/>
                  </a:lnTo>
                  <a:lnTo>
                    <a:pt x="36" y="117"/>
                  </a:lnTo>
                  <a:close/>
                </a:path>
              </a:pathLst>
            </a:custGeom>
            <a:solidFill>
              <a:srgbClr val="CC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Freeform 254"/>
            <p:cNvSpPr>
              <a:spLocks/>
            </p:cNvSpPr>
            <p:nvPr/>
          </p:nvSpPr>
          <p:spPr bwMode="auto">
            <a:xfrm>
              <a:off x="4989" y="1422"/>
              <a:ext cx="30" cy="30"/>
            </a:xfrm>
            <a:custGeom>
              <a:avLst/>
              <a:gdLst>
                <a:gd name="T0" fmla="*/ 0 w 119"/>
                <a:gd name="T1" fmla="*/ 0 h 122"/>
                <a:gd name="T2" fmla="*/ 0 w 119"/>
                <a:gd name="T3" fmla="*/ 0 h 122"/>
                <a:gd name="T4" fmla="*/ 0 w 119"/>
                <a:gd name="T5" fmla="*/ 0 h 122"/>
                <a:gd name="T6" fmla="*/ 0 w 119"/>
                <a:gd name="T7" fmla="*/ 0 h 122"/>
                <a:gd name="T8" fmla="*/ 0 w 119"/>
                <a:gd name="T9" fmla="*/ 0 h 122"/>
                <a:gd name="T10" fmla="*/ 0 w 119"/>
                <a:gd name="T11" fmla="*/ 0 h 122"/>
                <a:gd name="T12" fmla="*/ 0 w 119"/>
                <a:gd name="T13" fmla="*/ 0 h 122"/>
                <a:gd name="T14" fmla="*/ 0 w 119"/>
                <a:gd name="T15" fmla="*/ 0 h 122"/>
                <a:gd name="T16" fmla="*/ 0 w 119"/>
                <a:gd name="T17" fmla="*/ 0 h 122"/>
                <a:gd name="T18" fmla="*/ 0 w 119"/>
                <a:gd name="T19" fmla="*/ 0 h 122"/>
                <a:gd name="T20" fmla="*/ 0 w 119"/>
                <a:gd name="T21" fmla="*/ 0 h 122"/>
                <a:gd name="T22" fmla="*/ 0 w 119"/>
                <a:gd name="T23" fmla="*/ 0 h 122"/>
                <a:gd name="T24" fmla="*/ 0 w 119"/>
                <a:gd name="T25" fmla="*/ 0 h 122"/>
                <a:gd name="T26" fmla="*/ 0 w 119"/>
                <a:gd name="T27" fmla="*/ 0 h 122"/>
                <a:gd name="T28" fmla="*/ 0 w 119"/>
                <a:gd name="T29" fmla="*/ 0 h 122"/>
                <a:gd name="T30" fmla="*/ 0 w 119"/>
                <a:gd name="T31" fmla="*/ 0 h 122"/>
                <a:gd name="T32" fmla="*/ 0 w 119"/>
                <a:gd name="T33" fmla="*/ 0 h 122"/>
                <a:gd name="T34" fmla="*/ 0 w 119"/>
                <a:gd name="T35" fmla="*/ 0 h 122"/>
                <a:gd name="T36" fmla="*/ 0 w 119"/>
                <a:gd name="T37" fmla="*/ 0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9"/>
                <a:gd name="T58" fmla="*/ 0 h 122"/>
                <a:gd name="T59" fmla="*/ 119 w 119"/>
                <a:gd name="T60" fmla="*/ 122 h 12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9" h="122">
                  <a:moveTo>
                    <a:pt x="86" y="0"/>
                  </a:moveTo>
                  <a:lnTo>
                    <a:pt x="119" y="117"/>
                  </a:lnTo>
                  <a:lnTo>
                    <a:pt x="109" y="117"/>
                  </a:lnTo>
                  <a:lnTo>
                    <a:pt x="95" y="117"/>
                  </a:lnTo>
                  <a:lnTo>
                    <a:pt x="84" y="120"/>
                  </a:lnTo>
                  <a:lnTo>
                    <a:pt x="73" y="120"/>
                  </a:lnTo>
                  <a:lnTo>
                    <a:pt x="63" y="120"/>
                  </a:lnTo>
                  <a:lnTo>
                    <a:pt x="51" y="122"/>
                  </a:lnTo>
                  <a:lnTo>
                    <a:pt x="40" y="122"/>
                  </a:lnTo>
                  <a:lnTo>
                    <a:pt x="30" y="12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3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65" y="0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CC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Freeform 255"/>
            <p:cNvSpPr>
              <a:spLocks/>
            </p:cNvSpPr>
            <p:nvPr/>
          </p:nvSpPr>
          <p:spPr bwMode="auto">
            <a:xfrm>
              <a:off x="4978" y="1422"/>
              <a:ext cx="30" cy="32"/>
            </a:xfrm>
            <a:custGeom>
              <a:avLst/>
              <a:gdLst>
                <a:gd name="T0" fmla="*/ 0 w 120"/>
                <a:gd name="T1" fmla="*/ 0 h 128"/>
                <a:gd name="T2" fmla="*/ 0 w 120"/>
                <a:gd name="T3" fmla="*/ 0 h 128"/>
                <a:gd name="T4" fmla="*/ 0 w 120"/>
                <a:gd name="T5" fmla="*/ 0 h 128"/>
                <a:gd name="T6" fmla="*/ 0 w 120"/>
                <a:gd name="T7" fmla="*/ 0 h 128"/>
                <a:gd name="T8" fmla="*/ 0 w 120"/>
                <a:gd name="T9" fmla="*/ 0 h 128"/>
                <a:gd name="T10" fmla="*/ 0 w 120"/>
                <a:gd name="T11" fmla="*/ 0 h 128"/>
                <a:gd name="T12" fmla="*/ 0 w 120"/>
                <a:gd name="T13" fmla="*/ 0 h 128"/>
                <a:gd name="T14" fmla="*/ 0 w 120"/>
                <a:gd name="T15" fmla="*/ 0 h 128"/>
                <a:gd name="T16" fmla="*/ 0 w 120"/>
                <a:gd name="T17" fmla="*/ 0 h 128"/>
                <a:gd name="T18" fmla="*/ 0 w 120"/>
                <a:gd name="T19" fmla="*/ 0 h 128"/>
                <a:gd name="T20" fmla="*/ 0 w 120"/>
                <a:gd name="T21" fmla="*/ 0 h 128"/>
                <a:gd name="T22" fmla="*/ 0 w 120"/>
                <a:gd name="T23" fmla="*/ 0 h 128"/>
                <a:gd name="T24" fmla="*/ 0 w 120"/>
                <a:gd name="T25" fmla="*/ 0 h 128"/>
                <a:gd name="T26" fmla="*/ 0 w 120"/>
                <a:gd name="T27" fmla="*/ 0 h 128"/>
                <a:gd name="T28" fmla="*/ 0 w 120"/>
                <a:gd name="T29" fmla="*/ 0 h 128"/>
                <a:gd name="T30" fmla="*/ 0 w 120"/>
                <a:gd name="T31" fmla="*/ 0 h 128"/>
                <a:gd name="T32" fmla="*/ 0 w 120"/>
                <a:gd name="T33" fmla="*/ 0 h 128"/>
                <a:gd name="T34" fmla="*/ 0 w 120"/>
                <a:gd name="T35" fmla="*/ 0 h 128"/>
                <a:gd name="T36" fmla="*/ 0 w 120"/>
                <a:gd name="T37" fmla="*/ 0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0"/>
                <a:gd name="T58" fmla="*/ 0 h 128"/>
                <a:gd name="T59" fmla="*/ 120 w 120"/>
                <a:gd name="T60" fmla="*/ 128 h 1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0" h="128">
                  <a:moveTo>
                    <a:pt x="84" y="0"/>
                  </a:moveTo>
                  <a:lnTo>
                    <a:pt x="120" y="117"/>
                  </a:lnTo>
                  <a:lnTo>
                    <a:pt x="109" y="120"/>
                  </a:lnTo>
                  <a:lnTo>
                    <a:pt x="98" y="120"/>
                  </a:lnTo>
                  <a:lnTo>
                    <a:pt x="87" y="122"/>
                  </a:lnTo>
                  <a:lnTo>
                    <a:pt x="77" y="122"/>
                  </a:lnTo>
                  <a:lnTo>
                    <a:pt x="65" y="122"/>
                  </a:lnTo>
                  <a:lnTo>
                    <a:pt x="54" y="125"/>
                  </a:lnTo>
                  <a:lnTo>
                    <a:pt x="41" y="125"/>
                  </a:lnTo>
                  <a:lnTo>
                    <a:pt x="30" y="128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3" y="0"/>
                  </a:lnTo>
                  <a:lnTo>
                    <a:pt x="7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C5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Freeform 256"/>
            <p:cNvSpPr>
              <a:spLocks/>
            </p:cNvSpPr>
            <p:nvPr/>
          </p:nvSpPr>
          <p:spPr bwMode="auto">
            <a:xfrm>
              <a:off x="4967" y="1422"/>
              <a:ext cx="30" cy="32"/>
            </a:xfrm>
            <a:custGeom>
              <a:avLst/>
              <a:gdLst>
                <a:gd name="T0" fmla="*/ 0 w 120"/>
                <a:gd name="T1" fmla="*/ 0 h 131"/>
                <a:gd name="T2" fmla="*/ 0 w 120"/>
                <a:gd name="T3" fmla="*/ 0 h 131"/>
                <a:gd name="T4" fmla="*/ 0 w 120"/>
                <a:gd name="T5" fmla="*/ 0 h 131"/>
                <a:gd name="T6" fmla="*/ 0 w 120"/>
                <a:gd name="T7" fmla="*/ 0 h 131"/>
                <a:gd name="T8" fmla="*/ 0 w 120"/>
                <a:gd name="T9" fmla="*/ 0 h 131"/>
                <a:gd name="T10" fmla="*/ 0 w 120"/>
                <a:gd name="T11" fmla="*/ 0 h 131"/>
                <a:gd name="T12" fmla="*/ 0 w 120"/>
                <a:gd name="T13" fmla="*/ 0 h 131"/>
                <a:gd name="T14" fmla="*/ 0 w 120"/>
                <a:gd name="T15" fmla="*/ 0 h 131"/>
                <a:gd name="T16" fmla="*/ 0 w 120"/>
                <a:gd name="T17" fmla="*/ 0 h 131"/>
                <a:gd name="T18" fmla="*/ 0 w 120"/>
                <a:gd name="T19" fmla="*/ 0 h 131"/>
                <a:gd name="T20" fmla="*/ 0 w 120"/>
                <a:gd name="T21" fmla="*/ 0 h 131"/>
                <a:gd name="T22" fmla="*/ 0 w 120"/>
                <a:gd name="T23" fmla="*/ 0 h 131"/>
                <a:gd name="T24" fmla="*/ 0 w 120"/>
                <a:gd name="T25" fmla="*/ 0 h 131"/>
                <a:gd name="T26" fmla="*/ 0 w 120"/>
                <a:gd name="T27" fmla="*/ 0 h 131"/>
                <a:gd name="T28" fmla="*/ 0 w 120"/>
                <a:gd name="T29" fmla="*/ 0 h 131"/>
                <a:gd name="T30" fmla="*/ 0 w 120"/>
                <a:gd name="T31" fmla="*/ 0 h 131"/>
                <a:gd name="T32" fmla="*/ 0 w 120"/>
                <a:gd name="T33" fmla="*/ 0 h 131"/>
                <a:gd name="T34" fmla="*/ 0 w 120"/>
                <a:gd name="T35" fmla="*/ 0 h 131"/>
                <a:gd name="T36" fmla="*/ 0 w 120"/>
                <a:gd name="T37" fmla="*/ 0 h 1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0"/>
                <a:gd name="T58" fmla="*/ 0 h 131"/>
                <a:gd name="T59" fmla="*/ 120 w 120"/>
                <a:gd name="T60" fmla="*/ 131 h 1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0" h="131">
                  <a:moveTo>
                    <a:pt x="90" y="0"/>
                  </a:moveTo>
                  <a:lnTo>
                    <a:pt x="120" y="122"/>
                  </a:lnTo>
                  <a:lnTo>
                    <a:pt x="109" y="122"/>
                  </a:lnTo>
                  <a:lnTo>
                    <a:pt x="98" y="122"/>
                  </a:lnTo>
                  <a:lnTo>
                    <a:pt x="90" y="125"/>
                  </a:lnTo>
                  <a:lnTo>
                    <a:pt x="79" y="125"/>
                  </a:lnTo>
                  <a:lnTo>
                    <a:pt x="68" y="128"/>
                  </a:lnTo>
                  <a:lnTo>
                    <a:pt x="57" y="131"/>
                  </a:lnTo>
                  <a:lnTo>
                    <a:pt x="46" y="131"/>
                  </a:lnTo>
                  <a:lnTo>
                    <a:pt x="35" y="131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C5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Freeform 257"/>
            <p:cNvSpPr>
              <a:spLocks/>
            </p:cNvSpPr>
            <p:nvPr/>
          </p:nvSpPr>
          <p:spPr bwMode="auto">
            <a:xfrm>
              <a:off x="4956" y="1422"/>
              <a:ext cx="30" cy="35"/>
            </a:xfrm>
            <a:custGeom>
              <a:avLst/>
              <a:gdLst>
                <a:gd name="T0" fmla="*/ 0 w 119"/>
                <a:gd name="T1" fmla="*/ 0 h 139"/>
                <a:gd name="T2" fmla="*/ 0 w 119"/>
                <a:gd name="T3" fmla="*/ 0 h 139"/>
                <a:gd name="T4" fmla="*/ 0 w 119"/>
                <a:gd name="T5" fmla="*/ 0 h 139"/>
                <a:gd name="T6" fmla="*/ 0 w 119"/>
                <a:gd name="T7" fmla="*/ 0 h 139"/>
                <a:gd name="T8" fmla="*/ 0 w 119"/>
                <a:gd name="T9" fmla="*/ 0 h 139"/>
                <a:gd name="T10" fmla="*/ 0 w 119"/>
                <a:gd name="T11" fmla="*/ 0 h 139"/>
                <a:gd name="T12" fmla="*/ 0 w 119"/>
                <a:gd name="T13" fmla="*/ 0 h 139"/>
                <a:gd name="T14" fmla="*/ 0 w 119"/>
                <a:gd name="T15" fmla="*/ 0 h 139"/>
                <a:gd name="T16" fmla="*/ 0 w 119"/>
                <a:gd name="T17" fmla="*/ 0 h 139"/>
                <a:gd name="T18" fmla="*/ 0 w 119"/>
                <a:gd name="T19" fmla="*/ 0 h 139"/>
                <a:gd name="T20" fmla="*/ 0 w 119"/>
                <a:gd name="T21" fmla="*/ 0 h 139"/>
                <a:gd name="T22" fmla="*/ 0 w 119"/>
                <a:gd name="T23" fmla="*/ 0 h 139"/>
                <a:gd name="T24" fmla="*/ 0 w 119"/>
                <a:gd name="T25" fmla="*/ 0 h 139"/>
                <a:gd name="T26" fmla="*/ 0 w 119"/>
                <a:gd name="T27" fmla="*/ 0 h 139"/>
                <a:gd name="T28" fmla="*/ 0 w 119"/>
                <a:gd name="T29" fmla="*/ 0 h 139"/>
                <a:gd name="T30" fmla="*/ 0 w 119"/>
                <a:gd name="T31" fmla="*/ 0 h 139"/>
                <a:gd name="T32" fmla="*/ 0 w 119"/>
                <a:gd name="T33" fmla="*/ 0 h 139"/>
                <a:gd name="T34" fmla="*/ 0 w 119"/>
                <a:gd name="T35" fmla="*/ 0 h 139"/>
                <a:gd name="T36" fmla="*/ 0 w 119"/>
                <a:gd name="T37" fmla="*/ 0 h 1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9"/>
                <a:gd name="T58" fmla="*/ 0 h 139"/>
                <a:gd name="T59" fmla="*/ 119 w 119"/>
                <a:gd name="T60" fmla="*/ 139 h 1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9" h="139">
                  <a:moveTo>
                    <a:pt x="89" y="0"/>
                  </a:moveTo>
                  <a:lnTo>
                    <a:pt x="119" y="128"/>
                  </a:lnTo>
                  <a:lnTo>
                    <a:pt x="108" y="128"/>
                  </a:lnTo>
                  <a:lnTo>
                    <a:pt x="97" y="131"/>
                  </a:lnTo>
                  <a:lnTo>
                    <a:pt x="87" y="131"/>
                  </a:lnTo>
                  <a:lnTo>
                    <a:pt x="76" y="133"/>
                  </a:lnTo>
                  <a:lnTo>
                    <a:pt x="65" y="136"/>
                  </a:lnTo>
                  <a:lnTo>
                    <a:pt x="57" y="136"/>
                  </a:lnTo>
                  <a:lnTo>
                    <a:pt x="46" y="139"/>
                  </a:lnTo>
                  <a:lnTo>
                    <a:pt x="35" y="13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53" y="0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CC5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Freeform 258"/>
            <p:cNvSpPr>
              <a:spLocks/>
            </p:cNvSpPr>
            <p:nvPr/>
          </p:nvSpPr>
          <p:spPr bwMode="auto">
            <a:xfrm>
              <a:off x="4944" y="1422"/>
              <a:ext cx="32" cy="36"/>
            </a:xfrm>
            <a:custGeom>
              <a:avLst/>
              <a:gdLst>
                <a:gd name="T0" fmla="*/ 0 w 125"/>
                <a:gd name="T1" fmla="*/ 0 h 147"/>
                <a:gd name="T2" fmla="*/ 0 w 125"/>
                <a:gd name="T3" fmla="*/ 0 h 147"/>
                <a:gd name="T4" fmla="*/ 0 w 125"/>
                <a:gd name="T5" fmla="*/ 0 h 147"/>
                <a:gd name="T6" fmla="*/ 0 w 125"/>
                <a:gd name="T7" fmla="*/ 0 h 147"/>
                <a:gd name="T8" fmla="*/ 0 w 125"/>
                <a:gd name="T9" fmla="*/ 0 h 147"/>
                <a:gd name="T10" fmla="*/ 0 w 125"/>
                <a:gd name="T11" fmla="*/ 0 h 147"/>
                <a:gd name="T12" fmla="*/ 0 w 125"/>
                <a:gd name="T13" fmla="*/ 0 h 147"/>
                <a:gd name="T14" fmla="*/ 0 w 125"/>
                <a:gd name="T15" fmla="*/ 0 h 147"/>
                <a:gd name="T16" fmla="*/ 0 w 125"/>
                <a:gd name="T17" fmla="*/ 0 h 147"/>
                <a:gd name="T18" fmla="*/ 0 w 125"/>
                <a:gd name="T19" fmla="*/ 0 h 147"/>
                <a:gd name="T20" fmla="*/ 0 w 125"/>
                <a:gd name="T21" fmla="*/ 0 h 147"/>
                <a:gd name="T22" fmla="*/ 0 w 125"/>
                <a:gd name="T23" fmla="*/ 0 h 147"/>
                <a:gd name="T24" fmla="*/ 0 w 125"/>
                <a:gd name="T25" fmla="*/ 0 h 147"/>
                <a:gd name="T26" fmla="*/ 0 w 125"/>
                <a:gd name="T27" fmla="*/ 0 h 147"/>
                <a:gd name="T28" fmla="*/ 0 w 125"/>
                <a:gd name="T29" fmla="*/ 0 h 147"/>
                <a:gd name="T30" fmla="*/ 0 w 125"/>
                <a:gd name="T31" fmla="*/ 0 h 147"/>
                <a:gd name="T32" fmla="*/ 0 w 125"/>
                <a:gd name="T33" fmla="*/ 0 h 147"/>
                <a:gd name="T34" fmla="*/ 0 w 125"/>
                <a:gd name="T35" fmla="*/ 0 h 147"/>
                <a:gd name="T36" fmla="*/ 0 w 125"/>
                <a:gd name="T37" fmla="*/ 0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5"/>
                <a:gd name="T58" fmla="*/ 0 h 147"/>
                <a:gd name="T59" fmla="*/ 125 w 125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5" h="147">
                  <a:moveTo>
                    <a:pt x="90" y="0"/>
                  </a:moveTo>
                  <a:lnTo>
                    <a:pt x="125" y="131"/>
                  </a:lnTo>
                  <a:lnTo>
                    <a:pt x="114" y="133"/>
                  </a:lnTo>
                  <a:lnTo>
                    <a:pt x="104" y="136"/>
                  </a:lnTo>
                  <a:lnTo>
                    <a:pt x="93" y="139"/>
                  </a:lnTo>
                  <a:lnTo>
                    <a:pt x="82" y="141"/>
                  </a:lnTo>
                  <a:lnTo>
                    <a:pt x="72" y="141"/>
                  </a:lnTo>
                  <a:lnTo>
                    <a:pt x="60" y="145"/>
                  </a:lnTo>
                  <a:lnTo>
                    <a:pt x="49" y="147"/>
                  </a:lnTo>
                  <a:lnTo>
                    <a:pt x="38" y="147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79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C5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Freeform 259"/>
            <p:cNvSpPr>
              <a:spLocks/>
            </p:cNvSpPr>
            <p:nvPr/>
          </p:nvSpPr>
          <p:spPr bwMode="auto">
            <a:xfrm>
              <a:off x="4934" y="1422"/>
              <a:ext cx="31" cy="40"/>
            </a:xfrm>
            <a:custGeom>
              <a:avLst/>
              <a:gdLst>
                <a:gd name="T0" fmla="*/ 0 w 123"/>
                <a:gd name="T1" fmla="*/ 0 h 161"/>
                <a:gd name="T2" fmla="*/ 0 w 123"/>
                <a:gd name="T3" fmla="*/ 0 h 161"/>
                <a:gd name="T4" fmla="*/ 0 w 123"/>
                <a:gd name="T5" fmla="*/ 0 h 161"/>
                <a:gd name="T6" fmla="*/ 0 w 123"/>
                <a:gd name="T7" fmla="*/ 0 h 161"/>
                <a:gd name="T8" fmla="*/ 0 w 123"/>
                <a:gd name="T9" fmla="*/ 0 h 161"/>
                <a:gd name="T10" fmla="*/ 0 w 123"/>
                <a:gd name="T11" fmla="*/ 0 h 161"/>
                <a:gd name="T12" fmla="*/ 0 w 123"/>
                <a:gd name="T13" fmla="*/ 0 h 161"/>
                <a:gd name="T14" fmla="*/ 0 w 123"/>
                <a:gd name="T15" fmla="*/ 0 h 161"/>
                <a:gd name="T16" fmla="*/ 0 w 123"/>
                <a:gd name="T17" fmla="*/ 0 h 161"/>
                <a:gd name="T18" fmla="*/ 0 w 123"/>
                <a:gd name="T19" fmla="*/ 0 h 161"/>
                <a:gd name="T20" fmla="*/ 0 w 123"/>
                <a:gd name="T21" fmla="*/ 0 h 161"/>
                <a:gd name="T22" fmla="*/ 0 w 123"/>
                <a:gd name="T23" fmla="*/ 0 h 161"/>
                <a:gd name="T24" fmla="*/ 0 w 123"/>
                <a:gd name="T25" fmla="*/ 0 h 161"/>
                <a:gd name="T26" fmla="*/ 0 w 123"/>
                <a:gd name="T27" fmla="*/ 0 h 161"/>
                <a:gd name="T28" fmla="*/ 0 w 123"/>
                <a:gd name="T29" fmla="*/ 0 h 161"/>
                <a:gd name="T30" fmla="*/ 0 w 123"/>
                <a:gd name="T31" fmla="*/ 0 h 161"/>
                <a:gd name="T32" fmla="*/ 0 w 123"/>
                <a:gd name="T33" fmla="*/ 0 h 161"/>
                <a:gd name="T34" fmla="*/ 0 w 123"/>
                <a:gd name="T35" fmla="*/ 0 h 161"/>
                <a:gd name="T36" fmla="*/ 0 w 123"/>
                <a:gd name="T37" fmla="*/ 0 h 1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3"/>
                <a:gd name="T58" fmla="*/ 0 h 161"/>
                <a:gd name="T59" fmla="*/ 123 w 123"/>
                <a:gd name="T60" fmla="*/ 161 h 1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3" h="161">
                  <a:moveTo>
                    <a:pt x="88" y="0"/>
                  </a:moveTo>
                  <a:lnTo>
                    <a:pt x="123" y="139"/>
                  </a:lnTo>
                  <a:lnTo>
                    <a:pt x="113" y="141"/>
                  </a:lnTo>
                  <a:lnTo>
                    <a:pt x="104" y="145"/>
                  </a:lnTo>
                  <a:lnTo>
                    <a:pt x="93" y="147"/>
                  </a:lnTo>
                  <a:lnTo>
                    <a:pt x="83" y="150"/>
                  </a:lnTo>
                  <a:lnTo>
                    <a:pt x="71" y="152"/>
                  </a:lnTo>
                  <a:lnTo>
                    <a:pt x="63" y="155"/>
                  </a:lnTo>
                  <a:lnTo>
                    <a:pt x="53" y="158"/>
                  </a:lnTo>
                  <a:lnTo>
                    <a:pt x="41" y="16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65" y="0"/>
                  </a:lnTo>
                  <a:lnTo>
                    <a:pt x="76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CE6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Freeform 260"/>
            <p:cNvSpPr>
              <a:spLocks/>
            </p:cNvSpPr>
            <p:nvPr/>
          </p:nvSpPr>
          <p:spPr bwMode="auto">
            <a:xfrm>
              <a:off x="4924" y="1422"/>
              <a:ext cx="30" cy="42"/>
            </a:xfrm>
            <a:custGeom>
              <a:avLst/>
              <a:gdLst>
                <a:gd name="T0" fmla="*/ 0 w 122"/>
                <a:gd name="T1" fmla="*/ 0 h 169"/>
                <a:gd name="T2" fmla="*/ 0 w 122"/>
                <a:gd name="T3" fmla="*/ 0 h 169"/>
                <a:gd name="T4" fmla="*/ 0 w 122"/>
                <a:gd name="T5" fmla="*/ 0 h 169"/>
                <a:gd name="T6" fmla="*/ 0 w 122"/>
                <a:gd name="T7" fmla="*/ 0 h 169"/>
                <a:gd name="T8" fmla="*/ 0 w 122"/>
                <a:gd name="T9" fmla="*/ 0 h 169"/>
                <a:gd name="T10" fmla="*/ 0 w 122"/>
                <a:gd name="T11" fmla="*/ 0 h 169"/>
                <a:gd name="T12" fmla="*/ 0 w 122"/>
                <a:gd name="T13" fmla="*/ 0 h 169"/>
                <a:gd name="T14" fmla="*/ 0 w 122"/>
                <a:gd name="T15" fmla="*/ 0 h 169"/>
                <a:gd name="T16" fmla="*/ 0 w 122"/>
                <a:gd name="T17" fmla="*/ 0 h 169"/>
                <a:gd name="T18" fmla="*/ 0 w 122"/>
                <a:gd name="T19" fmla="*/ 0 h 169"/>
                <a:gd name="T20" fmla="*/ 0 w 122"/>
                <a:gd name="T21" fmla="*/ 0 h 169"/>
                <a:gd name="T22" fmla="*/ 0 w 122"/>
                <a:gd name="T23" fmla="*/ 0 h 169"/>
                <a:gd name="T24" fmla="*/ 0 w 122"/>
                <a:gd name="T25" fmla="*/ 0 h 169"/>
                <a:gd name="T26" fmla="*/ 0 w 122"/>
                <a:gd name="T27" fmla="*/ 0 h 169"/>
                <a:gd name="T28" fmla="*/ 0 w 122"/>
                <a:gd name="T29" fmla="*/ 0 h 16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69"/>
                <a:gd name="T47" fmla="*/ 122 w 122"/>
                <a:gd name="T48" fmla="*/ 169 h 16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69">
                  <a:moveTo>
                    <a:pt x="84" y="0"/>
                  </a:moveTo>
                  <a:lnTo>
                    <a:pt x="122" y="147"/>
                  </a:lnTo>
                  <a:lnTo>
                    <a:pt x="103" y="152"/>
                  </a:lnTo>
                  <a:lnTo>
                    <a:pt x="82" y="158"/>
                  </a:lnTo>
                  <a:lnTo>
                    <a:pt x="62" y="163"/>
                  </a:lnTo>
                  <a:lnTo>
                    <a:pt x="43" y="16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16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1" name="Freeform 261"/>
            <p:cNvSpPr>
              <a:spLocks/>
            </p:cNvSpPr>
            <p:nvPr/>
          </p:nvSpPr>
          <p:spPr bwMode="auto">
            <a:xfrm>
              <a:off x="4912" y="1422"/>
              <a:ext cx="32" cy="46"/>
            </a:xfrm>
            <a:custGeom>
              <a:avLst/>
              <a:gdLst>
                <a:gd name="T0" fmla="*/ 0 w 130"/>
                <a:gd name="T1" fmla="*/ 0 h 185"/>
                <a:gd name="T2" fmla="*/ 0 w 130"/>
                <a:gd name="T3" fmla="*/ 0 h 185"/>
                <a:gd name="T4" fmla="*/ 0 w 130"/>
                <a:gd name="T5" fmla="*/ 0 h 185"/>
                <a:gd name="T6" fmla="*/ 0 w 130"/>
                <a:gd name="T7" fmla="*/ 0 h 185"/>
                <a:gd name="T8" fmla="*/ 0 w 130"/>
                <a:gd name="T9" fmla="*/ 0 h 185"/>
                <a:gd name="T10" fmla="*/ 0 w 130"/>
                <a:gd name="T11" fmla="*/ 0 h 185"/>
                <a:gd name="T12" fmla="*/ 0 w 130"/>
                <a:gd name="T13" fmla="*/ 0 h 185"/>
                <a:gd name="T14" fmla="*/ 0 w 130"/>
                <a:gd name="T15" fmla="*/ 0 h 185"/>
                <a:gd name="T16" fmla="*/ 0 w 130"/>
                <a:gd name="T17" fmla="*/ 0 h 185"/>
                <a:gd name="T18" fmla="*/ 0 w 130"/>
                <a:gd name="T19" fmla="*/ 0 h 185"/>
                <a:gd name="T20" fmla="*/ 0 w 130"/>
                <a:gd name="T21" fmla="*/ 0 h 185"/>
                <a:gd name="T22" fmla="*/ 0 w 130"/>
                <a:gd name="T23" fmla="*/ 0 h 185"/>
                <a:gd name="T24" fmla="*/ 0 w 130"/>
                <a:gd name="T25" fmla="*/ 0 h 185"/>
                <a:gd name="T26" fmla="*/ 0 w 130"/>
                <a:gd name="T27" fmla="*/ 0 h 185"/>
                <a:gd name="T28" fmla="*/ 0 w 130"/>
                <a:gd name="T29" fmla="*/ 0 h 185"/>
                <a:gd name="T30" fmla="*/ 0 w 130"/>
                <a:gd name="T31" fmla="*/ 0 h 185"/>
                <a:gd name="T32" fmla="*/ 0 w 130"/>
                <a:gd name="T33" fmla="*/ 0 h 185"/>
                <a:gd name="T34" fmla="*/ 0 w 130"/>
                <a:gd name="T35" fmla="*/ 0 h 185"/>
                <a:gd name="T36" fmla="*/ 0 w 130"/>
                <a:gd name="T37" fmla="*/ 0 h 1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0"/>
                <a:gd name="T58" fmla="*/ 0 h 185"/>
                <a:gd name="T59" fmla="*/ 130 w 130"/>
                <a:gd name="T60" fmla="*/ 185 h 18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0" h="185">
                  <a:moveTo>
                    <a:pt x="89" y="0"/>
                  </a:moveTo>
                  <a:lnTo>
                    <a:pt x="130" y="161"/>
                  </a:lnTo>
                  <a:lnTo>
                    <a:pt x="119" y="163"/>
                  </a:lnTo>
                  <a:lnTo>
                    <a:pt x="108" y="166"/>
                  </a:lnTo>
                  <a:lnTo>
                    <a:pt x="98" y="169"/>
                  </a:lnTo>
                  <a:lnTo>
                    <a:pt x="87" y="171"/>
                  </a:lnTo>
                  <a:lnTo>
                    <a:pt x="76" y="177"/>
                  </a:lnTo>
                  <a:lnTo>
                    <a:pt x="68" y="180"/>
                  </a:lnTo>
                  <a:lnTo>
                    <a:pt x="57" y="182"/>
                  </a:lnTo>
                  <a:lnTo>
                    <a:pt x="46" y="185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43" y="0"/>
                  </a:lnTo>
                  <a:lnTo>
                    <a:pt x="54" y="0"/>
                  </a:lnTo>
                  <a:lnTo>
                    <a:pt x="66" y="0"/>
                  </a:lnTo>
                  <a:lnTo>
                    <a:pt x="7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D16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Freeform 262"/>
            <p:cNvSpPr>
              <a:spLocks/>
            </p:cNvSpPr>
            <p:nvPr/>
          </p:nvSpPr>
          <p:spPr bwMode="auto">
            <a:xfrm>
              <a:off x="4900" y="1422"/>
              <a:ext cx="34" cy="49"/>
            </a:xfrm>
            <a:custGeom>
              <a:avLst/>
              <a:gdLst>
                <a:gd name="T0" fmla="*/ 0 w 136"/>
                <a:gd name="T1" fmla="*/ 0 h 198"/>
                <a:gd name="T2" fmla="*/ 0 w 136"/>
                <a:gd name="T3" fmla="*/ 0 h 198"/>
                <a:gd name="T4" fmla="*/ 0 w 136"/>
                <a:gd name="T5" fmla="*/ 0 h 198"/>
                <a:gd name="T6" fmla="*/ 0 w 136"/>
                <a:gd name="T7" fmla="*/ 0 h 198"/>
                <a:gd name="T8" fmla="*/ 0 w 136"/>
                <a:gd name="T9" fmla="*/ 0 h 198"/>
                <a:gd name="T10" fmla="*/ 0 w 136"/>
                <a:gd name="T11" fmla="*/ 0 h 198"/>
                <a:gd name="T12" fmla="*/ 0 w 136"/>
                <a:gd name="T13" fmla="*/ 0 h 198"/>
                <a:gd name="T14" fmla="*/ 0 w 136"/>
                <a:gd name="T15" fmla="*/ 0 h 198"/>
                <a:gd name="T16" fmla="*/ 0 w 136"/>
                <a:gd name="T17" fmla="*/ 0 h 198"/>
                <a:gd name="T18" fmla="*/ 0 w 136"/>
                <a:gd name="T19" fmla="*/ 0 h 198"/>
                <a:gd name="T20" fmla="*/ 0 w 136"/>
                <a:gd name="T21" fmla="*/ 0 h 198"/>
                <a:gd name="T22" fmla="*/ 0 w 136"/>
                <a:gd name="T23" fmla="*/ 0 h 198"/>
                <a:gd name="T24" fmla="*/ 0 w 136"/>
                <a:gd name="T25" fmla="*/ 0 h 198"/>
                <a:gd name="T26" fmla="*/ 0 w 136"/>
                <a:gd name="T27" fmla="*/ 0 h 198"/>
                <a:gd name="T28" fmla="*/ 0 w 136"/>
                <a:gd name="T29" fmla="*/ 0 h 198"/>
                <a:gd name="T30" fmla="*/ 0 w 136"/>
                <a:gd name="T31" fmla="*/ 0 h 198"/>
                <a:gd name="T32" fmla="*/ 0 w 136"/>
                <a:gd name="T33" fmla="*/ 0 h 198"/>
                <a:gd name="T34" fmla="*/ 0 w 136"/>
                <a:gd name="T35" fmla="*/ 0 h 198"/>
                <a:gd name="T36" fmla="*/ 0 w 136"/>
                <a:gd name="T37" fmla="*/ 0 h 1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"/>
                <a:gd name="T58" fmla="*/ 0 h 198"/>
                <a:gd name="T59" fmla="*/ 136 w 136"/>
                <a:gd name="T60" fmla="*/ 198 h 19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" h="198">
                  <a:moveTo>
                    <a:pt x="93" y="0"/>
                  </a:moveTo>
                  <a:lnTo>
                    <a:pt x="136" y="169"/>
                  </a:lnTo>
                  <a:lnTo>
                    <a:pt x="126" y="175"/>
                  </a:lnTo>
                  <a:lnTo>
                    <a:pt x="118" y="177"/>
                  </a:lnTo>
                  <a:lnTo>
                    <a:pt x="106" y="182"/>
                  </a:lnTo>
                  <a:lnTo>
                    <a:pt x="96" y="185"/>
                  </a:lnTo>
                  <a:lnTo>
                    <a:pt x="85" y="191"/>
                  </a:lnTo>
                  <a:lnTo>
                    <a:pt x="76" y="193"/>
                  </a:lnTo>
                  <a:lnTo>
                    <a:pt x="66" y="196"/>
                  </a:lnTo>
                  <a:lnTo>
                    <a:pt x="55" y="19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lnTo>
                    <a:pt x="36" y="0"/>
                  </a:lnTo>
                  <a:lnTo>
                    <a:pt x="47" y="0"/>
                  </a:lnTo>
                  <a:lnTo>
                    <a:pt x="58" y="0"/>
                  </a:lnTo>
                  <a:lnTo>
                    <a:pt x="71" y="0"/>
                  </a:lnTo>
                  <a:lnTo>
                    <a:pt x="8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D1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Freeform 263"/>
            <p:cNvSpPr>
              <a:spLocks/>
            </p:cNvSpPr>
            <p:nvPr/>
          </p:nvSpPr>
          <p:spPr bwMode="auto">
            <a:xfrm>
              <a:off x="4890" y="1422"/>
              <a:ext cx="34" cy="54"/>
            </a:xfrm>
            <a:custGeom>
              <a:avLst/>
              <a:gdLst>
                <a:gd name="T0" fmla="*/ 0 w 135"/>
                <a:gd name="T1" fmla="*/ 0 h 215"/>
                <a:gd name="T2" fmla="*/ 0 w 135"/>
                <a:gd name="T3" fmla="*/ 0 h 215"/>
                <a:gd name="T4" fmla="*/ 0 w 135"/>
                <a:gd name="T5" fmla="*/ 0 h 215"/>
                <a:gd name="T6" fmla="*/ 0 w 135"/>
                <a:gd name="T7" fmla="*/ 0 h 215"/>
                <a:gd name="T8" fmla="*/ 0 w 135"/>
                <a:gd name="T9" fmla="*/ 0 h 215"/>
                <a:gd name="T10" fmla="*/ 0 w 135"/>
                <a:gd name="T11" fmla="*/ 0 h 215"/>
                <a:gd name="T12" fmla="*/ 0 w 135"/>
                <a:gd name="T13" fmla="*/ 0 h 215"/>
                <a:gd name="T14" fmla="*/ 0 w 135"/>
                <a:gd name="T15" fmla="*/ 0 h 215"/>
                <a:gd name="T16" fmla="*/ 0 w 135"/>
                <a:gd name="T17" fmla="*/ 0 h 215"/>
                <a:gd name="T18" fmla="*/ 0 w 135"/>
                <a:gd name="T19" fmla="*/ 0 h 215"/>
                <a:gd name="T20" fmla="*/ 0 w 135"/>
                <a:gd name="T21" fmla="*/ 0 h 215"/>
                <a:gd name="T22" fmla="*/ 0 w 135"/>
                <a:gd name="T23" fmla="*/ 0 h 215"/>
                <a:gd name="T24" fmla="*/ 0 w 135"/>
                <a:gd name="T25" fmla="*/ 0 h 215"/>
                <a:gd name="T26" fmla="*/ 0 w 135"/>
                <a:gd name="T27" fmla="*/ 0 h 215"/>
                <a:gd name="T28" fmla="*/ 0 w 135"/>
                <a:gd name="T29" fmla="*/ 0 h 215"/>
                <a:gd name="T30" fmla="*/ 0 w 135"/>
                <a:gd name="T31" fmla="*/ 0 h 215"/>
                <a:gd name="T32" fmla="*/ 0 w 135"/>
                <a:gd name="T33" fmla="*/ 0 h 215"/>
                <a:gd name="T34" fmla="*/ 0 w 135"/>
                <a:gd name="T35" fmla="*/ 0 h 215"/>
                <a:gd name="T36" fmla="*/ 0 w 135"/>
                <a:gd name="T37" fmla="*/ 0 h 2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5"/>
                <a:gd name="T58" fmla="*/ 0 h 215"/>
                <a:gd name="T59" fmla="*/ 135 w 135"/>
                <a:gd name="T60" fmla="*/ 215 h 21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5" h="215">
                  <a:moveTo>
                    <a:pt x="89" y="0"/>
                  </a:moveTo>
                  <a:lnTo>
                    <a:pt x="135" y="185"/>
                  </a:lnTo>
                  <a:lnTo>
                    <a:pt x="125" y="187"/>
                  </a:lnTo>
                  <a:lnTo>
                    <a:pt x="116" y="193"/>
                  </a:lnTo>
                  <a:lnTo>
                    <a:pt x="106" y="196"/>
                  </a:lnTo>
                  <a:lnTo>
                    <a:pt x="95" y="198"/>
                  </a:lnTo>
                  <a:lnTo>
                    <a:pt x="83" y="205"/>
                  </a:lnTo>
                  <a:lnTo>
                    <a:pt x="76" y="207"/>
                  </a:lnTo>
                  <a:lnTo>
                    <a:pt x="65" y="212"/>
                  </a:lnTo>
                  <a:lnTo>
                    <a:pt x="54" y="21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4" y="0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D36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Freeform 264"/>
            <p:cNvSpPr>
              <a:spLocks/>
            </p:cNvSpPr>
            <p:nvPr/>
          </p:nvSpPr>
          <p:spPr bwMode="auto">
            <a:xfrm>
              <a:off x="4879" y="1422"/>
              <a:ext cx="35" cy="60"/>
            </a:xfrm>
            <a:custGeom>
              <a:avLst/>
              <a:gdLst>
                <a:gd name="T0" fmla="*/ 0 w 138"/>
                <a:gd name="T1" fmla="*/ 0 h 240"/>
                <a:gd name="T2" fmla="*/ 0 w 138"/>
                <a:gd name="T3" fmla="*/ 0 h 240"/>
                <a:gd name="T4" fmla="*/ 0 w 138"/>
                <a:gd name="T5" fmla="*/ 0 h 240"/>
                <a:gd name="T6" fmla="*/ 0 w 138"/>
                <a:gd name="T7" fmla="*/ 0 h 240"/>
                <a:gd name="T8" fmla="*/ 0 w 138"/>
                <a:gd name="T9" fmla="*/ 0 h 240"/>
                <a:gd name="T10" fmla="*/ 0 w 138"/>
                <a:gd name="T11" fmla="*/ 0 h 240"/>
                <a:gd name="T12" fmla="*/ 0 w 138"/>
                <a:gd name="T13" fmla="*/ 0 h 240"/>
                <a:gd name="T14" fmla="*/ 0 w 138"/>
                <a:gd name="T15" fmla="*/ 0 h 240"/>
                <a:gd name="T16" fmla="*/ 0 w 138"/>
                <a:gd name="T17" fmla="*/ 0 h 240"/>
                <a:gd name="T18" fmla="*/ 0 w 138"/>
                <a:gd name="T19" fmla="*/ 0 h 240"/>
                <a:gd name="T20" fmla="*/ 0 w 138"/>
                <a:gd name="T21" fmla="*/ 0 h 240"/>
                <a:gd name="T22" fmla="*/ 0 w 138"/>
                <a:gd name="T23" fmla="*/ 0 h 240"/>
                <a:gd name="T24" fmla="*/ 0 w 138"/>
                <a:gd name="T25" fmla="*/ 0 h 240"/>
                <a:gd name="T26" fmla="*/ 0 w 138"/>
                <a:gd name="T27" fmla="*/ 0 h 240"/>
                <a:gd name="T28" fmla="*/ 0 w 138"/>
                <a:gd name="T29" fmla="*/ 0 h 240"/>
                <a:gd name="T30" fmla="*/ 0 w 138"/>
                <a:gd name="T31" fmla="*/ 0 h 240"/>
                <a:gd name="T32" fmla="*/ 0 w 138"/>
                <a:gd name="T33" fmla="*/ 0 h 240"/>
                <a:gd name="T34" fmla="*/ 0 w 138"/>
                <a:gd name="T35" fmla="*/ 0 h 240"/>
                <a:gd name="T36" fmla="*/ 0 w 138"/>
                <a:gd name="T37" fmla="*/ 0 h 2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8"/>
                <a:gd name="T58" fmla="*/ 0 h 240"/>
                <a:gd name="T59" fmla="*/ 138 w 138"/>
                <a:gd name="T60" fmla="*/ 240 h 2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8" h="240">
                  <a:moveTo>
                    <a:pt x="83" y="0"/>
                  </a:moveTo>
                  <a:lnTo>
                    <a:pt x="138" y="198"/>
                  </a:lnTo>
                  <a:lnTo>
                    <a:pt x="127" y="205"/>
                  </a:lnTo>
                  <a:lnTo>
                    <a:pt x="119" y="207"/>
                  </a:lnTo>
                  <a:lnTo>
                    <a:pt x="108" y="212"/>
                  </a:lnTo>
                  <a:lnTo>
                    <a:pt x="97" y="217"/>
                  </a:lnTo>
                  <a:lnTo>
                    <a:pt x="87" y="223"/>
                  </a:lnTo>
                  <a:lnTo>
                    <a:pt x="78" y="228"/>
                  </a:lnTo>
                  <a:lnTo>
                    <a:pt x="67" y="233"/>
                  </a:lnTo>
                  <a:lnTo>
                    <a:pt x="57" y="24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7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D37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Freeform 265"/>
            <p:cNvSpPr>
              <a:spLocks/>
            </p:cNvSpPr>
            <p:nvPr/>
          </p:nvSpPr>
          <p:spPr bwMode="auto">
            <a:xfrm>
              <a:off x="4868" y="1422"/>
              <a:ext cx="35" cy="65"/>
            </a:xfrm>
            <a:custGeom>
              <a:avLst/>
              <a:gdLst>
                <a:gd name="T0" fmla="*/ 0 w 142"/>
                <a:gd name="T1" fmla="*/ 0 h 261"/>
                <a:gd name="T2" fmla="*/ 0 w 142"/>
                <a:gd name="T3" fmla="*/ 0 h 261"/>
                <a:gd name="T4" fmla="*/ 0 w 142"/>
                <a:gd name="T5" fmla="*/ 0 h 261"/>
                <a:gd name="T6" fmla="*/ 0 w 142"/>
                <a:gd name="T7" fmla="*/ 0 h 261"/>
                <a:gd name="T8" fmla="*/ 0 w 142"/>
                <a:gd name="T9" fmla="*/ 0 h 261"/>
                <a:gd name="T10" fmla="*/ 0 w 142"/>
                <a:gd name="T11" fmla="*/ 0 h 261"/>
                <a:gd name="T12" fmla="*/ 0 w 142"/>
                <a:gd name="T13" fmla="*/ 0 h 261"/>
                <a:gd name="T14" fmla="*/ 0 w 142"/>
                <a:gd name="T15" fmla="*/ 0 h 261"/>
                <a:gd name="T16" fmla="*/ 0 w 142"/>
                <a:gd name="T17" fmla="*/ 0 h 261"/>
                <a:gd name="T18" fmla="*/ 0 w 142"/>
                <a:gd name="T19" fmla="*/ 0 h 261"/>
                <a:gd name="T20" fmla="*/ 0 w 142"/>
                <a:gd name="T21" fmla="*/ 0 h 261"/>
                <a:gd name="T22" fmla="*/ 0 w 142"/>
                <a:gd name="T23" fmla="*/ 0 h 261"/>
                <a:gd name="T24" fmla="*/ 0 w 142"/>
                <a:gd name="T25" fmla="*/ 0 h 261"/>
                <a:gd name="T26" fmla="*/ 0 w 142"/>
                <a:gd name="T27" fmla="*/ 0 h 261"/>
                <a:gd name="T28" fmla="*/ 0 w 142"/>
                <a:gd name="T29" fmla="*/ 0 h 2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2"/>
                <a:gd name="T46" fmla="*/ 0 h 261"/>
                <a:gd name="T47" fmla="*/ 142 w 142"/>
                <a:gd name="T48" fmla="*/ 261 h 2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2" h="261">
                  <a:moveTo>
                    <a:pt x="88" y="0"/>
                  </a:moveTo>
                  <a:lnTo>
                    <a:pt x="142" y="215"/>
                  </a:lnTo>
                  <a:lnTo>
                    <a:pt x="123" y="226"/>
                  </a:lnTo>
                  <a:lnTo>
                    <a:pt x="104" y="237"/>
                  </a:lnTo>
                  <a:lnTo>
                    <a:pt x="88" y="251"/>
                  </a:lnTo>
                  <a:lnTo>
                    <a:pt x="68" y="261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5" y="0"/>
                  </a:lnTo>
                  <a:lnTo>
                    <a:pt x="77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67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Freeform 266"/>
            <p:cNvSpPr>
              <a:spLocks/>
            </p:cNvSpPr>
            <p:nvPr/>
          </p:nvSpPr>
          <p:spPr bwMode="auto">
            <a:xfrm>
              <a:off x="4857" y="1422"/>
              <a:ext cx="37" cy="71"/>
            </a:xfrm>
            <a:custGeom>
              <a:avLst/>
              <a:gdLst>
                <a:gd name="T0" fmla="*/ 0 w 147"/>
                <a:gd name="T1" fmla="*/ 0 h 286"/>
                <a:gd name="T2" fmla="*/ 0 w 147"/>
                <a:gd name="T3" fmla="*/ 0 h 286"/>
                <a:gd name="T4" fmla="*/ 0 w 147"/>
                <a:gd name="T5" fmla="*/ 0 h 286"/>
                <a:gd name="T6" fmla="*/ 0 w 147"/>
                <a:gd name="T7" fmla="*/ 0 h 286"/>
                <a:gd name="T8" fmla="*/ 0 w 147"/>
                <a:gd name="T9" fmla="*/ 0 h 286"/>
                <a:gd name="T10" fmla="*/ 0 w 147"/>
                <a:gd name="T11" fmla="*/ 0 h 286"/>
                <a:gd name="T12" fmla="*/ 0 w 147"/>
                <a:gd name="T13" fmla="*/ 0 h 286"/>
                <a:gd name="T14" fmla="*/ 0 w 147"/>
                <a:gd name="T15" fmla="*/ 0 h 286"/>
                <a:gd name="T16" fmla="*/ 0 w 147"/>
                <a:gd name="T17" fmla="*/ 0 h 286"/>
                <a:gd name="T18" fmla="*/ 0 w 147"/>
                <a:gd name="T19" fmla="*/ 0 h 286"/>
                <a:gd name="T20" fmla="*/ 0 w 147"/>
                <a:gd name="T21" fmla="*/ 0 h 286"/>
                <a:gd name="T22" fmla="*/ 0 w 147"/>
                <a:gd name="T23" fmla="*/ 0 h 286"/>
                <a:gd name="T24" fmla="*/ 0 w 147"/>
                <a:gd name="T25" fmla="*/ 0 h 286"/>
                <a:gd name="T26" fmla="*/ 0 w 147"/>
                <a:gd name="T27" fmla="*/ 0 h 286"/>
                <a:gd name="T28" fmla="*/ 0 w 147"/>
                <a:gd name="T29" fmla="*/ 0 h 2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286"/>
                <a:gd name="T47" fmla="*/ 147 w 147"/>
                <a:gd name="T48" fmla="*/ 286 h 2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286">
                  <a:moveTo>
                    <a:pt x="90" y="0"/>
                  </a:moveTo>
                  <a:lnTo>
                    <a:pt x="147" y="240"/>
                  </a:lnTo>
                  <a:lnTo>
                    <a:pt x="127" y="251"/>
                  </a:lnTo>
                  <a:lnTo>
                    <a:pt x="108" y="258"/>
                  </a:lnTo>
                  <a:lnTo>
                    <a:pt x="90" y="272"/>
                  </a:lnTo>
                  <a:lnTo>
                    <a:pt x="73" y="286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3" y="0"/>
                  </a:lnTo>
                  <a:lnTo>
                    <a:pt x="55" y="0"/>
                  </a:lnTo>
                  <a:lnTo>
                    <a:pt x="65" y="0"/>
                  </a:lnTo>
                  <a:lnTo>
                    <a:pt x="78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D675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7" name="Freeform 267"/>
            <p:cNvSpPr>
              <a:spLocks/>
            </p:cNvSpPr>
            <p:nvPr/>
          </p:nvSpPr>
          <p:spPr bwMode="auto">
            <a:xfrm>
              <a:off x="4846" y="1422"/>
              <a:ext cx="39" cy="77"/>
            </a:xfrm>
            <a:custGeom>
              <a:avLst/>
              <a:gdLst>
                <a:gd name="T0" fmla="*/ 0 w 157"/>
                <a:gd name="T1" fmla="*/ 0 h 311"/>
                <a:gd name="T2" fmla="*/ 0 w 157"/>
                <a:gd name="T3" fmla="*/ 0 h 311"/>
                <a:gd name="T4" fmla="*/ 0 w 157"/>
                <a:gd name="T5" fmla="*/ 0 h 311"/>
                <a:gd name="T6" fmla="*/ 0 w 157"/>
                <a:gd name="T7" fmla="*/ 0 h 311"/>
                <a:gd name="T8" fmla="*/ 0 w 157"/>
                <a:gd name="T9" fmla="*/ 0 h 311"/>
                <a:gd name="T10" fmla="*/ 0 w 157"/>
                <a:gd name="T11" fmla="*/ 0 h 311"/>
                <a:gd name="T12" fmla="*/ 0 w 157"/>
                <a:gd name="T13" fmla="*/ 0 h 311"/>
                <a:gd name="T14" fmla="*/ 0 w 157"/>
                <a:gd name="T15" fmla="*/ 0 h 311"/>
                <a:gd name="T16" fmla="*/ 0 w 157"/>
                <a:gd name="T17" fmla="*/ 0 h 311"/>
                <a:gd name="T18" fmla="*/ 0 w 157"/>
                <a:gd name="T19" fmla="*/ 0 h 311"/>
                <a:gd name="T20" fmla="*/ 0 w 157"/>
                <a:gd name="T21" fmla="*/ 0 h 311"/>
                <a:gd name="T22" fmla="*/ 0 w 157"/>
                <a:gd name="T23" fmla="*/ 0 h 311"/>
                <a:gd name="T24" fmla="*/ 0 w 157"/>
                <a:gd name="T25" fmla="*/ 0 h 311"/>
                <a:gd name="T26" fmla="*/ 0 w 157"/>
                <a:gd name="T27" fmla="*/ 0 h 311"/>
                <a:gd name="T28" fmla="*/ 0 w 157"/>
                <a:gd name="T29" fmla="*/ 0 h 3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7"/>
                <a:gd name="T46" fmla="*/ 0 h 311"/>
                <a:gd name="T47" fmla="*/ 157 w 157"/>
                <a:gd name="T48" fmla="*/ 311 h 3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7" h="311">
                  <a:moveTo>
                    <a:pt x="89" y="0"/>
                  </a:moveTo>
                  <a:lnTo>
                    <a:pt x="157" y="261"/>
                  </a:lnTo>
                  <a:lnTo>
                    <a:pt x="138" y="272"/>
                  </a:lnTo>
                  <a:lnTo>
                    <a:pt x="117" y="286"/>
                  </a:lnTo>
                  <a:lnTo>
                    <a:pt x="97" y="297"/>
                  </a:lnTo>
                  <a:lnTo>
                    <a:pt x="81" y="311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8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D67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Freeform 268"/>
            <p:cNvSpPr>
              <a:spLocks/>
            </p:cNvSpPr>
            <p:nvPr/>
          </p:nvSpPr>
          <p:spPr bwMode="auto">
            <a:xfrm>
              <a:off x="4835" y="1422"/>
              <a:ext cx="40" cy="85"/>
            </a:xfrm>
            <a:custGeom>
              <a:avLst/>
              <a:gdLst>
                <a:gd name="T0" fmla="*/ 0 w 163"/>
                <a:gd name="T1" fmla="*/ 0 h 340"/>
                <a:gd name="T2" fmla="*/ 0 w 163"/>
                <a:gd name="T3" fmla="*/ 0 h 340"/>
                <a:gd name="T4" fmla="*/ 0 w 163"/>
                <a:gd name="T5" fmla="*/ 0 h 340"/>
                <a:gd name="T6" fmla="*/ 0 w 163"/>
                <a:gd name="T7" fmla="*/ 0 h 340"/>
                <a:gd name="T8" fmla="*/ 0 w 163"/>
                <a:gd name="T9" fmla="*/ 0 h 340"/>
                <a:gd name="T10" fmla="*/ 0 w 163"/>
                <a:gd name="T11" fmla="*/ 0 h 340"/>
                <a:gd name="T12" fmla="*/ 0 w 163"/>
                <a:gd name="T13" fmla="*/ 0 h 340"/>
                <a:gd name="T14" fmla="*/ 0 w 163"/>
                <a:gd name="T15" fmla="*/ 0 h 340"/>
                <a:gd name="T16" fmla="*/ 0 w 163"/>
                <a:gd name="T17" fmla="*/ 0 h 340"/>
                <a:gd name="T18" fmla="*/ 0 w 163"/>
                <a:gd name="T19" fmla="*/ 0 h 340"/>
                <a:gd name="T20" fmla="*/ 0 w 163"/>
                <a:gd name="T21" fmla="*/ 0 h 340"/>
                <a:gd name="T22" fmla="*/ 0 w 163"/>
                <a:gd name="T23" fmla="*/ 0 h 340"/>
                <a:gd name="T24" fmla="*/ 0 w 163"/>
                <a:gd name="T25" fmla="*/ 0 h 340"/>
                <a:gd name="T26" fmla="*/ 0 w 163"/>
                <a:gd name="T27" fmla="*/ 0 h 340"/>
                <a:gd name="T28" fmla="*/ 0 w 163"/>
                <a:gd name="T29" fmla="*/ 0 h 3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3"/>
                <a:gd name="T46" fmla="*/ 0 h 340"/>
                <a:gd name="T47" fmla="*/ 163 w 163"/>
                <a:gd name="T48" fmla="*/ 340 h 3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3" h="340">
                  <a:moveTo>
                    <a:pt x="90" y="0"/>
                  </a:moveTo>
                  <a:lnTo>
                    <a:pt x="163" y="286"/>
                  </a:lnTo>
                  <a:lnTo>
                    <a:pt x="145" y="297"/>
                  </a:lnTo>
                  <a:lnTo>
                    <a:pt x="122" y="311"/>
                  </a:lnTo>
                  <a:lnTo>
                    <a:pt x="106" y="323"/>
                  </a:lnTo>
                  <a:lnTo>
                    <a:pt x="90" y="34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79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D67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Freeform 269"/>
            <p:cNvSpPr>
              <a:spLocks/>
            </p:cNvSpPr>
            <p:nvPr/>
          </p:nvSpPr>
          <p:spPr bwMode="auto">
            <a:xfrm>
              <a:off x="4823" y="1422"/>
              <a:ext cx="43" cy="94"/>
            </a:xfrm>
            <a:custGeom>
              <a:avLst/>
              <a:gdLst>
                <a:gd name="T0" fmla="*/ 0 w 171"/>
                <a:gd name="T1" fmla="*/ 0 h 378"/>
                <a:gd name="T2" fmla="*/ 0 w 171"/>
                <a:gd name="T3" fmla="*/ 0 h 378"/>
                <a:gd name="T4" fmla="*/ 0 w 171"/>
                <a:gd name="T5" fmla="*/ 0 h 378"/>
                <a:gd name="T6" fmla="*/ 0 w 171"/>
                <a:gd name="T7" fmla="*/ 0 h 378"/>
                <a:gd name="T8" fmla="*/ 0 w 171"/>
                <a:gd name="T9" fmla="*/ 0 h 378"/>
                <a:gd name="T10" fmla="*/ 0 w 171"/>
                <a:gd name="T11" fmla="*/ 0 h 378"/>
                <a:gd name="T12" fmla="*/ 0 w 171"/>
                <a:gd name="T13" fmla="*/ 0 h 378"/>
                <a:gd name="T14" fmla="*/ 0 w 171"/>
                <a:gd name="T15" fmla="*/ 0 h 378"/>
                <a:gd name="T16" fmla="*/ 0 w 171"/>
                <a:gd name="T17" fmla="*/ 0 h 378"/>
                <a:gd name="T18" fmla="*/ 0 w 171"/>
                <a:gd name="T19" fmla="*/ 0 h 378"/>
                <a:gd name="T20" fmla="*/ 0 w 171"/>
                <a:gd name="T21" fmla="*/ 0 h 378"/>
                <a:gd name="T22" fmla="*/ 0 w 171"/>
                <a:gd name="T23" fmla="*/ 0 h 378"/>
                <a:gd name="T24" fmla="*/ 0 w 171"/>
                <a:gd name="T25" fmla="*/ 0 h 378"/>
                <a:gd name="T26" fmla="*/ 0 w 171"/>
                <a:gd name="T27" fmla="*/ 0 h 378"/>
                <a:gd name="T28" fmla="*/ 0 w 171"/>
                <a:gd name="T29" fmla="*/ 0 h 3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378"/>
                <a:gd name="T47" fmla="*/ 171 w 171"/>
                <a:gd name="T48" fmla="*/ 378 h 3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378">
                  <a:moveTo>
                    <a:pt x="90" y="0"/>
                  </a:moveTo>
                  <a:lnTo>
                    <a:pt x="171" y="311"/>
                  </a:lnTo>
                  <a:lnTo>
                    <a:pt x="152" y="327"/>
                  </a:lnTo>
                  <a:lnTo>
                    <a:pt x="133" y="343"/>
                  </a:lnTo>
                  <a:lnTo>
                    <a:pt x="117" y="359"/>
                  </a:lnTo>
                  <a:lnTo>
                    <a:pt x="101" y="378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8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D67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Freeform 270"/>
            <p:cNvSpPr>
              <a:spLocks/>
            </p:cNvSpPr>
            <p:nvPr/>
          </p:nvSpPr>
          <p:spPr bwMode="auto">
            <a:xfrm>
              <a:off x="4813" y="1422"/>
              <a:ext cx="44" cy="105"/>
            </a:xfrm>
            <a:custGeom>
              <a:avLst/>
              <a:gdLst>
                <a:gd name="T0" fmla="*/ 0 w 176"/>
                <a:gd name="T1" fmla="*/ 0 h 422"/>
                <a:gd name="T2" fmla="*/ 0 w 176"/>
                <a:gd name="T3" fmla="*/ 0 h 422"/>
                <a:gd name="T4" fmla="*/ 0 w 176"/>
                <a:gd name="T5" fmla="*/ 0 h 422"/>
                <a:gd name="T6" fmla="*/ 0 w 176"/>
                <a:gd name="T7" fmla="*/ 0 h 422"/>
                <a:gd name="T8" fmla="*/ 0 w 176"/>
                <a:gd name="T9" fmla="*/ 0 h 422"/>
                <a:gd name="T10" fmla="*/ 0 w 176"/>
                <a:gd name="T11" fmla="*/ 0 h 422"/>
                <a:gd name="T12" fmla="*/ 0 w 176"/>
                <a:gd name="T13" fmla="*/ 0 h 422"/>
                <a:gd name="T14" fmla="*/ 0 w 176"/>
                <a:gd name="T15" fmla="*/ 0 h 422"/>
                <a:gd name="T16" fmla="*/ 0 w 176"/>
                <a:gd name="T17" fmla="*/ 0 h 422"/>
                <a:gd name="T18" fmla="*/ 0 w 176"/>
                <a:gd name="T19" fmla="*/ 0 h 422"/>
                <a:gd name="T20" fmla="*/ 0 w 176"/>
                <a:gd name="T21" fmla="*/ 0 h 422"/>
                <a:gd name="T22" fmla="*/ 0 w 176"/>
                <a:gd name="T23" fmla="*/ 0 h 422"/>
                <a:gd name="T24" fmla="*/ 0 w 176"/>
                <a:gd name="T25" fmla="*/ 0 h 422"/>
                <a:gd name="T26" fmla="*/ 0 w 176"/>
                <a:gd name="T27" fmla="*/ 0 h 422"/>
                <a:gd name="T28" fmla="*/ 0 w 176"/>
                <a:gd name="T29" fmla="*/ 0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6"/>
                <a:gd name="T46" fmla="*/ 0 h 422"/>
                <a:gd name="T47" fmla="*/ 176 w 176"/>
                <a:gd name="T48" fmla="*/ 422 h 4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6" h="422">
                  <a:moveTo>
                    <a:pt x="86" y="0"/>
                  </a:moveTo>
                  <a:lnTo>
                    <a:pt x="176" y="340"/>
                  </a:lnTo>
                  <a:lnTo>
                    <a:pt x="157" y="359"/>
                  </a:lnTo>
                  <a:lnTo>
                    <a:pt x="138" y="378"/>
                  </a:lnTo>
                  <a:lnTo>
                    <a:pt x="122" y="399"/>
                  </a:lnTo>
                  <a:lnTo>
                    <a:pt x="106" y="42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4" y="0"/>
                  </a:lnTo>
                  <a:lnTo>
                    <a:pt x="65" y="0"/>
                  </a:lnTo>
                  <a:lnTo>
                    <a:pt x="7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D87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Freeform 271"/>
            <p:cNvSpPr>
              <a:spLocks/>
            </p:cNvSpPr>
            <p:nvPr/>
          </p:nvSpPr>
          <p:spPr bwMode="auto">
            <a:xfrm>
              <a:off x="4802" y="1422"/>
              <a:ext cx="46" cy="117"/>
            </a:xfrm>
            <a:custGeom>
              <a:avLst/>
              <a:gdLst>
                <a:gd name="T0" fmla="*/ 0 w 185"/>
                <a:gd name="T1" fmla="*/ 0 h 470"/>
                <a:gd name="T2" fmla="*/ 0 w 185"/>
                <a:gd name="T3" fmla="*/ 0 h 470"/>
                <a:gd name="T4" fmla="*/ 0 w 185"/>
                <a:gd name="T5" fmla="*/ 0 h 470"/>
                <a:gd name="T6" fmla="*/ 0 w 185"/>
                <a:gd name="T7" fmla="*/ 0 h 470"/>
                <a:gd name="T8" fmla="*/ 0 w 185"/>
                <a:gd name="T9" fmla="*/ 0 h 470"/>
                <a:gd name="T10" fmla="*/ 0 w 185"/>
                <a:gd name="T11" fmla="*/ 0 h 470"/>
                <a:gd name="T12" fmla="*/ 0 w 185"/>
                <a:gd name="T13" fmla="*/ 0 h 470"/>
                <a:gd name="T14" fmla="*/ 0 w 185"/>
                <a:gd name="T15" fmla="*/ 0 h 470"/>
                <a:gd name="T16" fmla="*/ 0 w 185"/>
                <a:gd name="T17" fmla="*/ 0 h 470"/>
                <a:gd name="T18" fmla="*/ 0 w 185"/>
                <a:gd name="T19" fmla="*/ 0 h 470"/>
                <a:gd name="T20" fmla="*/ 0 w 185"/>
                <a:gd name="T21" fmla="*/ 0 h 470"/>
                <a:gd name="T22" fmla="*/ 0 w 185"/>
                <a:gd name="T23" fmla="*/ 0 h 470"/>
                <a:gd name="T24" fmla="*/ 0 w 185"/>
                <a:gd name="T25" fmla="*/ 0 h 470"/>
                <a:gd name="T26" fmla="*/ 0 w 185"/>
                <a:gd name="T27" fmla="*/ 0 h 470"/>
                <a:gd name="T28" fmla="*/ 0 w 185"/>
                <a:gd name="T29" fmla="*/ 0 h 4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5"/>
                <a:gd name="T46" fmla="*/ 0 h 470"/>
                <a:gd name="T47" fmla="*/ 185 w 185"/>
                <a:gd name="T48" fmla="*/ 470 h 4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5" h="470">
                  <a:moveTo>
                    <a:pt x="84" y="0"/>
                  </a:moveTo>
                  <a:lnTo>
                    <a:pt x="185" y="378"/>
                  </a:lnTo>
                  <a:lnTo>
                    <a:pt x="166" y="399"/>
                  </a:lnTo>
                  <a:lnTo>
                    <a:pt x="150" y="424"/>
                  </a:lnTo>
                  <a:lnTo>
                    <a:pt x="133" y="449"/>
                  </a:lnTo>
                  <a:lnTo>
                    <a:pt x="120" y="47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7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B8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Freeform 272"/>
            <p:cNvSpPr>
              <a:spLocks/>
            </p:cNvSpPr>
            <p:nvPr/>
          </p:nvSpPr>
          <p:spPr bwMode="auto">
            <a:xfrm>
              <a:off x="4790" y="1422"/>
              <a:ext cx="49" cy="134"/>
            </a:xfrm>
            <a:custGeom>
              <a:avLst/>
              <a:gdLst>
                <a:gd name="T0" fmla="*/ 0 w 196"/>
                <a:gd name="T1" fmla="*/ 0 h 538"/>
                <a:gd name="T2" fmla="*/ 0 w 196"/>
                <a:gd name="T3" fmla="*/ 0 h 538"/>
                <a:gd name="T4" fmla="*/ 0 w 196"/>
                <a:gd name="T5" fmla="*/ 0 h 538"/>
                <a:gd name="T6" fmla="*/ 0 w 196"/>
                <a:gd name="T7" fmla="*/ 0 h 538"/>
                <a:gd name="T8" fmla="*/ 0 w 196"/>
                <a:gd name="T9" fmla="*/ 0 h 538"/>
                <a:gd name="T10" fmla="*/ 0 w 196"/>
                <a:gd name="T11" fmla="*/ 0 h 538"/>
                <a:gd name="T12" fmla="*/ 0 w 196"/>
                <a:gd name="T13" fmla="*/ 0 h 538"/>
                <a:gd name="T14" fmla="*/ 0 w 196"/>
                <a:gd name="T15" fmla="*/ 0 h 538"/>
                <a:gd name="T16" fmla="*/ 0 w 196"/>
                <a:gd name="T17" fmla="*/ 0 h 538"/>
                <a:gd name="T18" fmla="*/ 0 w 196"/>
                <a:gd name="T19" fmla="*/ 0 h 538"/>
                <a:gd name="T20" fmla="*/ 0 w 196"/>
                <a:gd name="T21" fmla="*/ 0 h 538"/>
                <a:gd name="T22" fmla="*/ 0 w 196"/>
                <a:gd name="T23" fmla="*/ 0 h 538"/>
                <a:gd name="T24" fmla="*/ 0 w 196"/>
                <a:gd name="T25" fmla="*/ 0 h 538"/>
                <a:gd name="T26" fmla="*/ 0 w 196"/>
                <a:gd name="T27" fmla="*/ 0 h 538"/>
                <a:gd name="T28" fmla="*/ 0 w 196"/>
                <a:gd name="T29" fmla="*/ 0 h 5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6"/>
                <a:gd name="T46" fmla="*/ 0 h 538"/>
                <a:gd name="T47" fmla="*/ 196 w 196"/>
                <a:gd name="T48" fmla="*/ 538 h 5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6" h="538">
                  <a:moveTo>
                    <a:pt x="90" y="0"/>
                  </a:moveTo>
                  <a:lnTo>
                    <a:pt x="196" y="422"/>
                  </a:lnTo>
                  <a:lnTo>
                    <a:pt x="176" y="449"/>
                  </a:lnTo>
                  <a:lnTo>
                    <a:pt x="160" y="476"/>
                  </a:lnTo>
                  <a:lnTo>
                    <a:pt x="150" y="505"/>
                  </a:lnTo>
                  <a:lnTo>
                    <a:pt x="138" y="538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DB8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Freeform 273"/>
            <p:cNvSpPr>
              <a:spLocks/>
            </p:cNvSpPr>
            <p:nvPr/>
          </p:nvSpPr>
          <p:spPr bwMode="auto">
            <a:xfrm>
              <a:off x="4779" y="1422"/>
              <a:ext cx="53" cy="138"/>
            </a:xfrm>
            <a:custGeom>
              <a:avLst/>
              <a:gdLst>
                <a:gd name="T0" fmla="*/ 0 w 212"/>
                <a:gd name="T1" fmla="*/ 0 h 554"/>
                <a:gd name="T2" fmla="*/ 0 w 212"/>
                <a:gd name="T3" fmla="*/ 0 h 554"/>
                <a:gd name="T4" fmla="*/ 0 w 212"/>
                <a:gd name="T5" fmla="*/ 0 h 554"/>
                <a:gd name="T6" fmla="*/ 0 w 212"/>
                <a:gd name="T7" fmla="*/ 0 h 554"/>
                <a:gd name="T8" fmla="*/ 0 w 212"/>
                <a:gd name="T9" fmla="*/ 0 h 554"/>
                <a:gd name="T10" fmla="*/ 0 w 212"/>
                <a:gd name="T11" fmla="*/ 0 h 554"/>
                <a:gd name="T12" fmla="*/ 0 w 212"/>
                <a:gd name="T13" fmla="*/ 0 h 554"/>
                <a:gd name="T14" fmla="*/ 0 w 212"/>
                <a:gd name="T15" fmla="*/ 0 h 554"/>
                <a:gd name="T16" fmla="*/ 0 w 212"/>
                <a:gd name="T17" fmla="*/ 0 h 554"/>
                <a:gd name="T18" fmla="*/ 0 w 212"/>
                <a:gd name="T19" fmla="*/ 0 h 554"/>
                <a:gd name="T20" fmla="*/ 0 w 212"/>
                <a:gd name="T21" fmla="*/ 0 h 554"/>
                <a:gd name="T22" fmla="*/ 0 w 212"/>
                <a:gd name="T23" fmla="*/ 0 h 554"/>
                <a:gd name="T24" fmla="*/ 0 w 212"/>
                <a:gd name="T25" fmla="*/ 0 h 554"/>
                <a:gd name="T26" fmla="*/ 0 w 212"/>
                <a:gd name="T27" fmla="*/ 0 h 554"/>
                <a:gd name="T28" fmla="*/ 0 w 212"/>
                <a:gd name="T29" fmla="*/ 0 h 554"/>
                <a:gd name="T30" fmla="*/ 0 w 212"/>
                <a:gd name="T31" fmla="*/ 0 h 5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2"/>
                <a:gd name="T49" fmla="*/ 0 h 554"/>
                <a:gd name="T50" fmla="*/ 212 w 212"/>
                <a:gd name="T51" fmla="*/ 554 h 5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2" h="554">
                  <a:moveTo>
                    <a:pt x="92" y="0"/>
                  </a:moveTo>
                  <a:lnTo>
                    <a:pt x="212" y="470"/>
                  </a:lnTo>
                  <a:lnTo>
                    <a:pt x="201" y="492"/>
                  </a:lnTo>
                  <a:lnTo>
                    <a:pt x="192" y="512"/>
                  </a:lnTo>
                  <a:lnTo>
                    <a:pt x="187" y="533"/>
                  </a:lnTo>
                  <a:lnTo>
                    <a:pt x="182" y="554"/>
                  </a:lnTo>
                  <a:lnTo>
                    <a:pt x="146" y="554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7" y="0"/>
                  </a:lnTo>
                  <a:lnTo>
                    <a:pt x="70" y="0"/>
                  </a:lnTo>
                  <a:lnTo>
                    <a:pt x="81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DB8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Freeform 274"/>
            <p:cNvSpPr>
              <a:spLocks/>
            </p:cNvSpPr>
            <p:nvPr/>
          </p:nvSpPr>
          <p:spPr bwMode="auto">
            <a:xfrm>
              <a:off x="4768" y="1422"/>
              <a:ext cx="57" cy="138"/>
            </a:xfrm>
            <a:custGeom>
              <a:avLst/>
              <a:gdLst>
                <a:gd name="T0" fmla="*/ 0 w 228"/>
                <a:gd name="T1" fmla="*/ 0 h 554"/>
                <a:gd name="T2" fmla="*/ 0 w 228"/>
                <a:gd name="T3" fmla="*/ 0 h 554"/>
                <a:gd name="T4" fmla="*/ 0 w 228"/>
                <a:gd name="T5" fmla="*/ 0 h 554"/>
                <a:gd name="T6" fmla="*/ 0 w 228"/>
                <a:gd name="T7" fmla="*/ 0 h 554"/>
                <a:gd name="T8" fmla="*/ 0 w 228"/>
                <a:gd name="T9" fmla="*/ 0 h 554"/>
                <a:gd name="T10" fmla="*/ 0 w 228"/>
                <a:gd name="T11" fmla="*/ 0 h 554"/>
                <a:gd name="T12" fmla="*/ 0 w 228"/>
                <a:gd name="T13" fmla="*/ 0 h 554"/>
                <a:gd name="T14" fmla="*/ 0 w 228"/>
                <a:gd name="T15" fmla="*/ 0 h 554"/>
                <a:gd name="T16" fmla="*/ 0 w 228"/>
                <a:gd name="T17" fmla="*/ 0 h 554"/>
                <a:gd name="T18" fmla="*/ 0 w 228"/>
                <a:gd name="T19" fmla="*/ 0 h 554"/>
                <a:gd name="T20" fmla="*/ 0 w 228"/>
                <a:gd name="T21" fmla="*/ 0 h 554"/>
                <a:gd name="T22" fmla="*/ 0 w 228"/>
                <a:gd name="T23" fmla="*/ 0 h 554"/>
                <a:gd name="T24" fmla="*/ 0 w 228"/>
                <a:gd name="T25" fmla="*/ 0 h 554"/>
                <a:gd name="T26" fmla="*/ 0 w 228"/>
                <a:gd name="T27" fmla="*/ 0 h 554"/>
                <a:gd name="T28" fmla="*/ 0 w 228"/>
                <a:gd name="T29" fmla="*/ 0 h 554"/>
                <a:gd name="T30" fmla="*/ 0 w 228"/>
                <a:gd name="T31" fmla="*/ 0 h 5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554"/>
                <a:gd name="T50" fmla="*/ 228 w 228"/>
                <a:gd name="T51" fmla="*/ 554 h 55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554">
                  <a:moveTo>
                    <a:pt x="90" y="0"/>
                  </a:moveTo>
                  <a:lnTo>
                    <a:pt x="228" y="538"/>
                  </a:lnTo>
                  <a:lnTo>
                    <a:pt x="228" y="544"/>
                  </a:lnTo>
                  <a:lnTo>
                    <a:pt x="228" y="547"/>
                  </a:lnTo>
                  <a:lnTo>
                    <a:pt x="228" y="552"/>
                  </a:lnTo>
                  <a:lnTo>
                    <a:pt x="226" y="554"/>
                  </a:lnTo>
                  <a:lnTo>
                    <a:pt x="144" y="554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46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DD8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Freeform 275"/>
            <p:cNvSpPr>
              <a:spLocks/>
            </p:cNvSpPr>
            <p:nvPr/>
          </p:nvSpPr>
          <p:spPr bwMode="auto">
            <a:xfrm>
              <a:off x="4758" y="1422"/>
              <a:ext cx="58" cy="138"/>
            </a:xfrm>
            <a:custGeom>
              <a:avLst/>
              <a:gdLst>
                <a:gd name="T0" fmla="*/ 0 w 231"/>
                <a:gd name="T1" fmla="*/ 0 h 554"/>
                <a:gd name="T2" fmla="*/ 0 w 231"/>
                <a:gd name="T3" fmla="*/ 0 h 554"/>
                <a:gd name="T4" fmla="*/ 0 w 231"/>
                <a:gd name="T5" fmla="*/ 0 h 554"/>
                <a:gd name="T6" fmla="*/ 0 w 231"/>
                <a:gd name="T7" fmla="*/ 0 h 554"/>
                <a:gd name="T8" fmla="*/ 0 w 231"/>
                <a:gd name="T9" fmla="*/ 0 h 554"/>
                <a:gd name="T10" fmla="*/ 0 w 231"/>
                <a:gd name="T11" fmla="*/ 0 h 554"/>
                <a:gd name="T12" fmla="*/ 0 w 231"/>
                <a:gd name="T13" fmla="*/ 0 h 554"/>
                <a:gd name="T14" fmla="*/ 0 w 231"/>
                <a:gd name="T15" fmla="*/ 0 h 554"/>
                <a:gd name="T16" fmla="*/ 0 w 231"/>
                <a:gd name="T17" fmla="*/ 0 h 554"/>
                <a:gd name="T18" fmla="*/ 0 w 231"/>
                <a:gd name="T19" fmla="*/ 0 h 554"/>
                <a:gd name="T20" fmla="*/ 0 w 231"/>
                <a:gd name="T21" fmla="*/ 0 h 554"/>
                <a:gd name="T22" fmla="*/ 0 w 231"/>
                <a:gd name="T23" fmla="*/ 0 h 55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1"/>
                <a:gd name="T37" fmla="*/ 0 h 554"/>
                <a:gd name="T38" fmla="*/ 231 w 231"/>
                <a:gd name="T39" fmla="*/ 554 h 55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1" h="554">
                  <a:moveTo>
                    <a:pt x="85" y="0"/>
                  </a:moveTo>
                  <a:lnTo>
                    <a:pt x="231" y="554"/>
                  </a:lnTo>
                  <a:lnTo>
                    <a:pt x="142" y="554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7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D8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Freeform 276"/>
            <p:cNvSpPr>
              <a:spLocks/>
            </p:cNvSpPr>
            <p:nvPr/>
          </p:nvSpPr>
          <p:spPr bwMode="auto">
            <a:xfrm>
              <a:off x="4746" y="1421"/>
              <a:ext cx="58" cy="139"/>
            </a:xfrm>
            <a:custGeom>
              <a:avLst/>
              <a:gdLst>
                <a:gd name="T0" fmla="*/ 0 w 231"/>
                <a:gd name="T1" fmla="*/ 0 h 556"/>
                <a:gd name="T2" fmla="*/ 0 w 231"/>
                <a:gd name="T3" fmla="*/ 0 h 556"/>
                <a:gd name="T4" fmla="*/ 0 w 231"/>
                <a:gd name="T5" fmla="*/ 0 h 556"/>
                <a:gd name="T6" fmla="*/ 0 w 231"/>
                <a:gd name="T7" fmla="*/ 0 h 556"/>
                <a:gd name="T8" fmla="*/ 0 w 231"/>
                <a:gd name="T9" fmla="*/ 0 h 556"/>
                <a:gd name="T10" fmla="*/ 0 w 231"/>
                <a:gd name="T11" fmla="*/ 0 h 556"/>
                <a:gd name="T12" fmla="*/ 0 w 231"/>
                <a:gd name="T13" fmla="*/ 0 h 556"/>
                <a:gd name="T14" fmla="*/ 0 w 231"/>
                <a:gd name="T15" fmla="*/ 0 h 556"/>
                <a:gd name="T16" fmla="*/ 0 w 231"/>
                <a:gd name="T17" fmla="*/ 0 h 556"/>
                <a:gd name="T18" fmla="*/ 0 w 231"/>
                <a:gd name="T19" fmla="*/ 0 h 556"/>
                <a:gd name="T20" fmla="*/ 0 w 231"/>
                <a:gd name="T21" fmla="*/ 0 h 556"/>
                <a:gd name="T22" fmla="*/ 0 w 231"/>
                <a:gd name="T23" fmla="*/ 0 h 5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1"/>
                <a:gd name="T37" fmla="*/ 0 h 556"/>
                <a:gd name="T38" fmla="*/ 231 w 231"/>
                <a:gd name="T39" fmla="*/ 556 h 5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1" h="556">
                  <a:moveTo>
                    <a:pt x="87" y="2"/>
                  </a:moveTo>
                  <a:lnTo>
                    <a:pt x="231" y="556"/>
                  </a:lnTo>
                  <a:lnTo>
                    <a:pt x="142" y="556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2"/>
                  </a:lnTo>
                  <a:lnTo>
                    <a:pt x="32" y="2"/>
                  </a:lnTo>
                  <a:lnTo>
                    <a:pt x="43" y="2"/>
                  </a:lnTo>
                  <a:lnTo>
                    <a:pt x="55" y="2"/>
                  </a:lnTo>
                  <a:lnTo>
                    <a:pt x="66" y="2"/>
                  </a:lnTo>
                  <a:lnTo>
                    <a:pt x="76" y="2"/>
                  </a:lnTo>
                  <a:lnTo>
                    <a:pt x="87" y="2"/>
                  </a:lnTo>
                  <a:close/>
                </a:path>
              </a:pathLst>
            </a:custGeom>
            <a:solidFill>
              <a:srgbClr val="DD8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Freeform 277"/>
            <p:cNvSpPr>
              <a:spLocks/>
            </p:cNvSpPr>
            <p:nvPr/>
          </p:nvSpPr>
          <p:spPr bwMode="auto">
            <a:xfrm>
              <a:off x="4735" y="1421"/>
              <a:ext cx="58" cy="139"/>
            </a:xfrm>
            <a:custGeom>
              <a:avLst/>
              <a:gdLst>
                <a:gd name="T0" fmla="*/ 0 w 232"/>
                <a:gd name="T1" fmla="*/ 0 h 556"/>
                <a:gd name="T2" fmla="*/ 0 w 232"/>
                <a:gd name="T3" fmla="*/ 0 h 556"/>
                <a:gd name="T4" fmla="*/ 0 w 232"/>
                <a:gd name="T5" fmla="*/ 0 h 556"/>
                <a:gd name="T6" fmla="*/ 0 w 232"/>
                <a:gd name="T7" fmla="*/ 0 h 556"/>
                <a:gd name="T8" fmla="*/ 0 w 232"/>
                <a:gd name="T9" fmla="*/ 0 h 556"/>
                <a:gd name="T10" fmla="*/ 0 w 232"/>
                <a:gd name="T11" fmla="*/ 0 h 556"/>
                <a:gd name="T12" fmla="*/ 0 w 232"/>
                <a:gd name="T13" fmla="*/ 0 h 556"/>
                <a:gd name="T14" fmla="*/ 0 w 232"/>
                <a:gd name="T15" fmla="*/ 0 h 556"/>
                <a:gd name="T16" fmla="*/ 0 w 232"/>
                <a:gd name="T17" fmla="*/ 0 h 556"/>
                <a:gd name="T18" fmla="*/ 0 w 232"/>
                <a:gd name="T19" fmla="*/ 0 h 556"/>
                <a:gd name="T20" fmla="*/ 0 w 232"/>
                <a:gd name="T21" fmla="*/ 0 h 556"/>
                <a:gd name="T22" fmla="*/ 0 w 232"/>
                <a:gd name="T23" fmla="*/ 0 h 5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2"/>
                <a:gd name="T37" fmla="*/ 0 h 556"/>
                <a:gd name="T38" fmla="*/ 232 w 232"/>
                <a:gd name="T39" fmla="*/ 556 h 5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2" h="556">
                  <a:moveTo>
                    <a:pt x="90" y="2"/>
                  </a:moveTo>
                  <a:lnTo>
                    <a:pt x="232" y="556"/>
                  </a:lnTo>
                  <a:lnTo>
                    <a:pt x="142" y="556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5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0" y="2"/>
                  </a:lnTo>
                  <a:close/>
                </a:path>
              </a:pathLst>
            </a:custGeom>
            <a:solidFill>
              <a:srgbClr val="E09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Freeform 278"/>
            <p:cNvSpPr>
              <a:spLocks/>
            </p:cNvSpPr>
            <p:nvPr/>
          </p:nvSpPr>
          <p:spPr bwMode="auto">
            <a:xfrm>
              <a:off x="4724" y="1420"/>
              <a:ext cx="58" cy="140"/>
            </a:xfrm>
            <a:custGeom>
              <a:avLst/>
              <a:gdLst>
                <a:gd name="T0" fmla="*/ 0 w 232"/>
                <a:gd name="T1" fmla="*/ 0 h 562"/>
                <a:gd name="T2" fmla="*/ 0 w 232"/>
                <a:gd name="T3" fmla="*/ 0 h 562"/>
                <a:gd name="T4" fmla="*/ 0 w 232"/>
                <a:gd name="T5" fmla="*/ 0 h 562"/>
                <a:gd name="T6" fmla="*/ 0 w 232"/>
                <a:gd name="T7" fmla="*/ 0 h 562"/>
                <a:gd name="T8" fmla="*/ 0 w 232"/>
                <a:gd name="T9" fmla="*/ 0 h 562"/>
                <a:gd name="T10" fmla="*/ 0 w 232"/>
                <a:gd name="T11" fmla="*/ 0 h 562"/>
                <a:gd name="T12" fmla="*/ 0 w 232"/>
                <a:gd name="T13" fmla="*/ 0 h 562"/>
                <a:gd name="T14" fmla="*/ 0 w 232"/>
                <a:gd name="T15" fmla="*/ 0 h 562"/>
                <a:gd name="T16" fmla="*/ 0 w 232"/>
                <a:gd name="T17" fmla="*/ 0 h 562"/>
                <a:gd name="T18" fmla="*/ 0 w 232"/>
                <a:gd name="T19" fmla="*/ 0 h 562"/>
                <a:gd name="T20" fmla="*/ 0 w 232"/>
                <a:gd name="T21" fmla="*/ 0 h 562"/>
                <a:gd name="T22" fmla="*/ 0 w 232"/>
                <a:gd name="T23" fmla="*/ 0 h 5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2"/>
                <a:gd name="T37" fmla="*/ 0 h 562"/>
                <a:gd name="T38" fmla="*/ 232 w 232"/>
                <a:gd name="T39" fmla="*/ 562 h 5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2" h="562">
                  <a:moveTo>
                    <a:pt x="90" y="6"/>
                  </a:moveTo>
                  <a:lnTo>
                    <a:pt x="232" y="562"/>
                  </a:lnTo>
                  <a:lnTo>
                    <a:pt x="142" y="562"/>
                  </a:lnTo>
                  <a:lnTo>
                    <a:pt x="0" y="0"/>
                  </a:lnTo>
                  <a:lnTo>
                    <a:pt x="11" y="3"/>
                  </a:lnTo>
                  <a:lnTo>
                    <a:pt x="22" y="3"/>
                  </a:lnTo>
                  <a:lnTo>
                    <a:pt x="33" y="6"/>
                  </a:lnTo>
                  <a:lnTo>
                    <a:pt x="44" y="6"/>
                  </a:lnTo>
                  <a:lnTo>
                    <a:pt x="55" y="6"/>
                  </a:lnTo>
                  <a:lnTo>
                    <a:pt x="66" y="6"/>
                  </a:lnTo>
                  <a:lnTo>
                    <a:pt x="80" y="6"/>
                  </a:lnTo>
                  <a:lnTo>
                    <a:pt x="90" y="6"/>
                  </a:lnTo>
                  <a:close/>
                </a:path>
              </a:pathLst>
            </a:custGeom>
            <a:solidFill>
              <a:srgbClr val="E09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Freeform 279"/>
            <p:cNvSpPr>
              <a:spLocks/>
            </p:cNvSpPr>
            <p:nvPr/>
          </p:nvSpPr>
          <p:spPr bwMode="auto">
            <a:xfrm>
              <a:off x="4712" y="1420"/>
              <a:ext cx="59" cy="140"/>
            </a:xfrm>
            <a:custGeom>
              <a:avLst/>
              <a:gdLst>
                <a:gd name="T0" fmla="*/ 0 w 233"/>
                <a:gd name="T1" fmla="*/ 0 h 562"/>
                <a:gd name="T2" fmla="*/ 0 w 233"/>
                <a:gd name="T3" fmla="*/ 0 h 562"/>
                <a:gd name="T4" fmla="*/ 0 w 233"/>
                <a:gd name="T5" fmla="*/ 0 h 562"/>
                <a:gd name="T6" fmla="*/ 0 w 233"/>
                <a:gd name="T7" fmla="*/ 0 h 562"/>
                <a:gd name="T8" fmla="*/ 0 w 233"/>
                <a:gd name="T9" fmla="*/ 0 h 562"/>
                <a:gd name="T10" fmla="*/ 0 w 233"/>
                <a:gd name="T11" fmla="*/ 0 h 562"/>
                <a:gd name="T12" fmla="*/ 0 w 233"/>
                <a:gd name="T13" fmla="*/ 0 h 562"/>
                <a:gd name="T14" fmla="*/ 0 w 233"/>
                <a:gd name="T15" fmla="*/ 0 h 562"/>
                <a:gd name="T16" fmla="*/ 0 w 233"/>
                <a:gd name="T17" fmla="*/ 0 h 562"/>
                <a:gd name="T18" fmla="*/ 0 w 233"/>
                <a:gd name="T19" fmla="*/ 0 h 562"/>
                <a:gd name="T20" fmla="*/ 0 w 233"/>
                <a:gd name="T21" fmla="*/ 0 h 562"/>
                <a:gd name="T22" fmla="*/ 0 w 233"/>
                <a:gd name="T23" fmla="*/ 0 h 5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3"/>
                <a:gd name="T37" fmla="*/ 0 h 562"/>
                <a:gd name="T38" fmla="*/ 233 w 233"/>
                <a:gd name="T39" fmla="*/ 562 h 5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3" h="562">
                  <a:moveTo>
                    <a:pt x="91" y="6"/>
                  </a:moveTo>
                  <a:lnTo>
                    <a:pt x="233" y="562"/>
                  </a:lnTo>
                  <a:lnTo>
                    <a:pt x="146" y="5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5" y="0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70" y="3"/>
                  </a:lnTo>
                  <a:lnTo>
                    <a:pt x="81" y="3"/>
                  </a:lnTo>
                  <a:lnTo>
                    <a:pt x="91" y="6"/>
                  </a:lnTo>
                  <a:close/>
                </a:path>
              </a:pathLst>
            </a:custGeom>
            <a:solidFill>
              <a:srgbClr val="E0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Freeform 280"/>
            <p:cNvSpPr>
              <a:spLocks/>
            </p:cNvSpPr>
            <p:nvPr/>
          </p:nvSpPr>
          <p:spPr bwMode="auto">
            <a:xfrm>
              <a:off x="4701" y="1420"/>
              <a:ext cx="58" cy="140"/>
            </a:xfrm>
            <a:custGeom>
              <a:avLst/>
              <a:gdLst>
                <a:gd name="T0" fmla="*/ 0 w 231"/>
                <a:gd name="T1" fmla="*/ 0 h 562"/>
                <a:gd name="T2" fmla="*/ 0 w 231"/>
                <a:gd name="T3" fmla="*/ 0 h 562"/>
                <a:gd name="T4" fmla="*/ 0 w 231"/>
                <a:gd name="T5" fmla="*/ 0 h 562"/>
                <a:gd name="T6" fmla="*/ 0 w 231"/>
                <a:gd name="T7" fmla="*/ 0 h 562"/>
                <a:gd name="T8" fmla="*/ 0 w 231"/>
                <a:gd name="T9" fmla="*/ 0 h 562"/>
                <a:gd name="T10" fmla="*/ 0 w 231"/>
                <a:gd name="T11" fmla="*/ 0 h 562"/>
                <a:gd name="T12" fmla="*/ 0 w 231"/>
                <a:gd name="T13" fmla="*/ 0 h 562"/>
                <a:gd name="T14" fmla="*/ 0 w 231"/>
                <a:gd name="T15" fmla="*/ 0 h 562"/>
                <a:gd name="T16" fmla="*/ 0 w 231"/>
                <a:gd name="T17" fmla="*/ 0 h 562"/>
                <a:gd name="T18" fmla="*/ 0 w 231"/>
                <a:gd name="T19" fmla="*/ 0 h 562"/>
                <a:gd name="T20" fmla="*/ 0 w 231"/>
                <a:gd name="T21" fmla="*/ 0 h 562"/>
                <a:gd name="T22" fmla="*/ 0 w 231"/>
                <a:gd name="T23" fmla="*/ 0 h 5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1"/>
                <a:gd name="T37" fmla="*/ 0 h 562"/>
                <a:gd name="T38" fmla="*/ 231 w 231"/>
                <a:gd name="T39" fmla="*/ 562 h 5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1" h="562">
                  <a:moveTo>
                    <a:pt x="89" y="0"/>
                  </a:moveTo>
                  <a:lnTo>
                    <a:pt x="231" y="562"/>
                  </a:lnTo>
                  <a:lnTo>
                    <a:pt x="146" y="56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0"/>
                  </a:lnTo>
                  <a:lnTo>
                    <a:pt x="33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7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E09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1" name="Freeform 281"/>
            <p:cNvSpPr>
              <a:spLocks/>
            </p:cNvSpPr>
            <p:nvPr/>
          </p:nvSpPr>
          <p:spPr bwMode="auto">
            <a:xfrm>
              <a:off x="4700" y="1420"/>
              <a:ext cx="49" cy="140"/>
            </a:xfrm>
            <a:custGeom>
              <a:avLst/>
              <a:gdLst>
                <a:gd name="T0" fmla="*/ 0 w 198"/>
                <a:gd name="T1" fmla="*/ 0 h 562"/>
                <a:gd name="T2" fmla="*/ 0 w 198"/>
                <a:gd name="T3" fmla="*/ 0 h 562"/>
                <a:gd name="T4" fmla="*/ 0 w 198"/>
                <a:gd name="T5" fmla="*/ 0 h 562"/>
                <a:gd name="T6" fmla="*/ 0 w 198"/>
                <a:gd name="T7" fmla="*/ 0 h 562"/>
                <a:gd name="T8" fmla="*/ 0 w 198"/>
                <a:gd name="T9" fmla="*/ 0 h 562"/>
                <a:gd name="T10" fmla="*/ 0 w 198"/>
                <a:gd name="T11" fmla="*/ 0 h 562"/>
                <a:gd name="T12" fmla="*/ 0 w 198"/>
                <a:gd name="T13" fmla="*/ 0 h 562"/>
                <a:gd name="T14" fmla="*/ 0 w 198"/>
                <a:gd name="T15" fmla="*/ 0 h 562"/>
                <a:gd name="T16" fmla="*/ 0 w 198"/>
                <a:gd name="T17" fmla="*/ 0 h 5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8"/>
                <a:gd name="T28" fmla="*/ 0 h 562"/>
                <a:gd name="T29" fmla="*/ 198 w 198"/>
                <a:gd name="T30" fmla="*/ 562 h 5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8" h="562">
                  <a:moveTo>
                    <a:pt x="52" y="0"/>
                  </a:moveTo>
                  <a:lnTo>
                    <a:pt x="198" y="562"/>
                  </a:lnTo>
                  <a:lnTo>
                    <a:pt x="108" y="562"/>
                  </a:lnTo>
                  <a:lnTo>
                    <a:pt x="0" y="147"/>
                  </a:lnTo>
                  <a:lnTo>
                    <a:pt x="6" y="0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E29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2" name="Freeform 282"/>
            <p:cNvSpPr>
              <a:spLocks/>
            </p:cNvSpPr>
            <p:nvPr/>
          </p:nvSpPr>
          <p:spPr bwMode="auto">
            <a:xfrm>
              <a:off x="4700" y="1420"/>
              <a:ext cx="38" cy="140"/>
            </a:xfrm>
            <a:custGeom>
              <a:avLst/>
              <a:gdLst>
                <a:gd name="T0" fmla="*/ 0 w 154"/>
                <a:gd name="T1" fmla="*/ 0 h 562"/>
                <a:gd name="T2" fmla="*/ 0 w 154"/>
                <a:gd name="T3" fmla="*/ 0 h 562"/>
                <a:gd name="T4" fmla="*/ 0 w 154"/>
                <a:gd name="T5" fmla="*/ 0 h 562"/>
                <a:gd name="T6" fmla="*/ 0 w 154"/>
                <a:gd name="T7" fmla="*/ 0 h 562"/>
                <a:gd name="T8" fmla="*/ 0 w 154"/>
                <a:gd name="T9" fmla="*/ 0 h 562"/>
                <a:gd name="T10" fmla="*/ 0 w 154"/>
                <a:gd name="T11" fmla="*/ 0 h 5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"/>
                <a:gd name="T19" fmla="*/ 0 h 562"/>
                <a:gd name="T20" fmla="*/ 154 w 154"/>
                <a:gd name="T21" fmla="*/ 562 h 5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" h="562">
                  <a:moveTo>
                    <a:pt x="8" y="0"/>
                  </a:moveTo>
                  <a:lnTo>
                    <a:pt x="154" y="562"/>
                  </a:lnTo>
                  <a:lnTo>
                    <a:pt x="62" y="562"/>
                  </a:lnTo>
                  <a:lnTo>
                    <a:pt x="0" y="319"/>
                  </a:lnTo>
                  <a:lnTo>
                    <a:pt x="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5A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3" name="Freeform 283"/>
            <p:cNvSpPr>
              <a:spLocks/>
            </p:cNvSpPr>
            <p:nvPr/>
          </p:nvSpPr>
          <p:spPr bwMode="auto">
            <a:xfrm>
              <a:off x="4700" y="1457"/>
              <a:ext cx="27" cy="103"/>
            </a:xfrm>
            <a:custGeom>
              <a:avLst/>
              <a:gdLst>
                <a:gd name="T0" fmla="*/ 0 w 108"/>
                <a:gd name="T1" fmla="*/ 0 h 415"/>
                <a:gd name="T2" fmla="*/ 0 w 108"/>
                <a:gd name="T3" fmla="*/ 0 h 415"/>
                <a:gd name="T4" fmla="*/ 0 w 108"/>
                <a:gd name="T5" fmla="*/ 0 h 415"/>
                <a:gd name="T6" fmla="*/ 0 w 108"/>
                <a:gd name="T7" fmla="*/ 0 h 415"/>
                <a:gd name="T8" fmla="*/ 0 w 108"/>
                <a:gd name="T9" fmla="*/ 0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415"/>
                <a:gd name="T17" fmla="*/ 108 w 108"/>
                <a:gd name="T18" fmla="*/ 415 h 4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415">
                  <a:moveTo>
                    <a:pt x="0" y="0"/>
                  </a:moveTo>
                  <a:lnTo>
                    <a:pt x="108" y="415"/>
                  </a:lnTo>
                  <a:lnTo>
                    <a:pt x="18" y="415"/>
                  </a:lnTo>
                  <a:lnTo>
                    <a:pt x="0" y="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Freeform 284"/>
            <p:cNvSpPr>
              <a:spLocks/>
            </p:cNvSpPr>
            <p:nvPr/>
          </p:nvSpPr>
          <p:spPr bwMode="auto">
            <a:xfrm>
              <a:off x="4700" y="1499"/>
              <a:ext cx="15" cy="61"/>
            </a:xfrm>
            <a:custGeom>
              <a:avLst/>
              <a:gdLst>
                <a:gd name="T0" fmla="*/ 0 w 62"/>
                <a:gd name="T1" fmla="*/ 0 h 243"/>
                <a:gd name="T2" fmla="*/ 0 w 62"/>
                <a:gd name="T3" fmla="*/ 0 h 243"/>
                <a:gd name="T4" fmla="*/ 0 w 62"/>
                <a:gd name="T5" fmla="*/ 0 h 243"/>
                <a:gd name="T6" fmla="*/ 0 w 62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243"/>
                <a:gd name="T14" fmla="*/ 62 w 62"/>
                <a:gd name="T15" fmla="*/ 243 h 2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243">
                  <a:moveTo>
                    <a:pt x="0" y="0"/>
                  </a:moveTo>
                  <a:lnTo>
                    <a:pt x="62" y="243"/>
                  </a:lnTo>
                  <a:lnTo>
                    <a:pt x="0" y="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Freeform 285"/>
            <p:cNvSpPr>
              <a:spLocks/>
            </p:cNvSpPr>
            <p:nvPr/>
          </p:nvSpPr>
          <p:spPr bwMode="auto">
            <a:xfrm>
              <a:off x="4700" y="1543"/>
              <a:ext cx="4" cy="17"/>
            </a:xfrm>
            <a:custGeom>
              <a:avLst/>
              <a:gdLst>
                <a:gd name="T0" fmla="*/ 0 w 18"/>
                <a:gd name="T1" fmla="*/ 0 h 70"/>
                <a:gd name="T2" fmla="*/ 0 w 18"/>
                <a:gd name="T3" fmla="*/ 0 h 70"/>
                <a:gd name="T4" fmla="*/ 0 w 18"/>
                <a:gd name="T5" fmla="*/ 0 h 70"/>
                <a:gd name="T6" fmla="*/ 0 w 18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70"/>
                <a:gd name="T14" fmla="*/ 18 w 18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70">
                  <a:moveTo>
                    <a:pt x="0" y="0"/>
                  </a:moveTo>
                  <a:lnTo>
                    <a:pt x="18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A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Freeform 286"/>
            <p:cNvSpPr>
              <a:spLocks/>
            </p:cNvSpPr>
            <p:nvPr/>
          </p:nvSpPr>
          <p:spPr bwMode="auto">
            <a:xfrm>
              <a:off x="4188" y="1470"/>
              <a:ext cx="119" cy="100"/>
            </a:xfrm>
            <a:custGeom>
              <a:avLst/>
              <a:gdLst>
                <a:gd name="T0" fmla="*/ 0 w 475"/>
                <a:gd name="T1" fmla="*/ 0 h 400"/>
                <a:gd name="T2" fmla="*/ 0 w 475"/>
                <a:gd name="T3" fmla="*/ 0 h 400"/>
                <a:gd name="T4" fmla="*/ 0 w 475"/>
                <a:gd name="T5" fmla="*/ 0 h 400"/>
                <a:gd name="T6" fmla="*/ 0 w 475"/>
                <a:gd name="T7" fmla="*/ 0 h 400"/>
                <a:gd name="T8" fmla="*/ 0 w 475"/>
                <a:gd name="T9" fmla="*/ 0 h 400"/>
                <a:gd name="T10" fmla="*/ 0 w 475"/>
                <a:gd name="T11" fmla="*/ 0 h 400"/>
                <a:gd name="T12" fmla="*/ 0 w 475"/>
                <a:gd name="T13" fmla="*/ 0 h 400"/>
                <a:gd name="T14" fmla="*/ 0 w 475"/>
                <a:gd name="T15" fmla="*/ 0 h 400"/>
                <a:gd name="T16" fmla="*/ 0 w 475"/>
                <a:gd name="T17" fmla="*/ 0 h 400"/>
                <a:gd name="T18" fmla="*/ 0 w 475"/>
                <a:gd name="T19" fmla="*/ 0 h 400"/>
                <a:gd name="T20" fmla="*/ 0 w 475"/>
                <a:gd name="T21" fmla="*/ 0 h 400"/>
                <a:gd name="T22" fmla="*/ 0 w 475"/>
                <a:gd name="T23" fmla="*/ 0 h 400"/>
                <a:gd name="T24" fmla="*/ 0 w 475"/>
                <a:gd name="T25" fmla="*/ 0 h 400"/>
                <a:gd name="T26" fmla="*/ 0 w 475"/>
                <a:gd name="T27" fmla="*/ 0 h 400"/>
                <a:gd name="T28" fmla="*/ 0 w 475"/>
                <a:gd name="T29" fmla="*/ 0 h 400"/>
                <a:gd name="T30" fmla="*/ 0 w 475"/>
                <a:gd name="T31" fmla="*/ 0 h 400"/>
                <a:gd name="T32" fmla="*/ 0 w 475"/>
                <a:gd name="T33" fmla="*/ 0 h 400"/>
                <a:gd name="T34" fmla="*/ 0 w 475"/>
                <a:gd name="T35" fmla="*/ 0 h 400"/>
                <a:gd name="T36" fmla="*/ 0 w 475"/>
                <a:gd name="T37" fmla="*/ 0 h 400"/>
                <a:gd name="T38" fmla="*/ 0 w 475"/>
                <a:gd name="T39" fmla="*/ 0 h 400"/>
                <a:gd name="T40" fmla="*/ 0 w 475"/>
                <a:gd name="T41" fmla="*/ 0 h 400"/>
                <a:gd name="T42" fmla="*/ 0 w 475"/>
                <a:gd name="T43" fmla="*/ 0 h 400"/>
                <a:gd name="T44" fmla="*/ 0 w 475"/>
                <a:gd name="T45" fmla="*/ 0 h 400"/>
                <a:gd name="T46" fmla="*/ 0 w 475"/>
                <a:gd name="T47" fmla="*/ 0 h 400"/>
                <a:gd name="T48" fmla="*/ 0 w 475"/>
                <a:gd name="T49" fmla="*/ 0 h 400"/>
                <a:gd name="T50" fmla="*/ 0 w 475"/>
                <a:gd name="T51" fmla="*/ 0 h 400"/>
                <a:gd name="T52" fmla="*/ 0 w 475"/>
                <a:gd name="T53" fmla="*/ 0 h 400"/>
                <a:gd name="T54" fmla="*/ 0 w 475"/>
                <a:gd name="T55" fmla="*/ 0 h 400"/>
                <a:gd name="T56" fmla="*/ 0 w 475"/>
                <a:gd name="T57" fmla="*/ 0 h 400"/>
                <a:gd name="T58" fmla="*/ 0 w 475"/>
                <a:gd name="T59" fmla="*/ 0 h 400"/>
                <a:gd name="T60" fmla="*/ 0 w 475"/>
                <a:gd name="T61" fmla="*/ 0 h 400"/>
                <a:gd name="T62" fmla="*/ 0 w 475"/>
                <a:gd name="T63" fmla="*/ 0 h 400"/>
                <a:gd name="T64" fmla="*/ 0 w 475"/>
                <a:gd name="T65" fmla="*/ 0 h 400"/>
                <a:gd name="T66" fmla="*/ 0 w 475"/>
                <a:gd name="T67" fmla="*/ 0 h 4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5"/>
                <a:gd name="T103" fmla="*/ 0 h 400"/>
                <a:gd name="T104" fmla="*/ 475 w 475"/>
                <a:gd name="T105" fmla="*/ 400 h 4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5" h="400">
                  <a:moveTo>
                    <a:pt x="443" y="0"/>
                  </a:moveTo>
                  <a:lnTo>
                    <a:pt x="475" y="100"/>
                  </a:lnTo>
                  <a:lnTo>
                    <a:pt x="427" y="123"/>
                  </a:lnTo>
                  <a:lnTo>
                    <a:pt x="380" y="150"/>
                  </a:lnTo>
                  <a:lnTo>
                    <a:pt x="337" y="180"/>
                  </a:lnTo>
                  <a:lnTo>
                    <a:pt x="299" y="212"/>
                  </a:lnTo>
                  <a:lnTo>
                    <a:pt x="261" y="253"/>
                  </a:lnTo>
                  <a:lnTo>
                    <a:pt x="231" y="294"/>
                  </a:lnTo>
                  <a:lnTo>
                    <a:pt x="203" y="342"/>
                  </a:lnTo>
                  <a:lnTo>
                    <a:pt x="182" y="391"/>
                  </a:lnTo>
                  <a:lnTo>
                    <a:pt x="161" y="395"/>
                  </a:lnTo>
                  <a:lnTo>
                    <a:pt x="138" y="397"/>
                  </a:lnTo>
                  <a:lnTo>
                    <a:pt x="117" y="397"/>
                  </a:lnTo>
                  <a:lnTo>
                    <a:pt x="92" y="400"/>
                  </a:lnTo>
                  <a:lnTo>
                    <a:pt x="67" y="400"/>
                  </a:lnTo>
                  <a:lnTo>
                    <a:pt x="44" y="400"/>
                  </a:lnTo>
                  <a:lnTo>
                    <a:pt x="21" y="400"/>
                  </a:lnTo>
                  <a:lnTo>
                    <a:pt x="0" y="400"/>
                  </a:lnTo>
                  <a:lnTo>
                    <a:pt x="8" y="361"/>
                  </a:lnTo>
                  <a:lnTo>
                    <a:pt x="16" y="326"/>
                  </a:lnTo>
                  <a:lnTo>
                    <a:pt x="30" y="294"/>
                  </a:lnTo>
                  <a:lnTo>
                    <a:pt x="49" y="261"/>
                  </a:lnTo>
                  <a:lnTo>
                    <a:pt x="67" y="231"/>
                  </a:lnTo>
                  <a:lnTo>
                    <a:pt x="92" y="201"/>
                  </a:lnTo>
                  <a:lnTo>
                    <a:pt x="117" y="174"/>
                  </a:lnTo>
                  <a:lnTo>
                    <a:pt x="143" y="147"/>
                  </a:lnTo>
                  <a:lnTo>
                    <a:pt x="177" y="123"/>
                  </a:lnTo>
                  <a:lnTo>
                    <a:pt x="209" y="100"/>
                  </a:lnTo>
                  <a:lnTo>
                    <a:pt x="244" y="79"/>
                  </a:lnTo>
                  <a:lnTo>
                    <a:pt x="279" y="60"/>
                  </a:lnTo>
                  <a:lnTo>
                    <a:pt x="318" y="40"/>
                  </a:lnTo>
                  <a:lnTo>
                    <a:pt x="358" y="28"/>
                  </a:lnTo>
                  <a:lnTo>
                    <a:pt x="399" y="1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CC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Freeform 287"/>
            <p:cNvSpPr>
              <a:spLocks/>
            </p:cNvSpPr>
            <p:nvPr/>
          </p:nvSpPr>
          <p:spPr bwMode="auto">
            <a:xfrm>
              <a:off x="4293" y="1468"/>
              <a:ext cx="21" cy="29"/>
            </a:xfrm>
            <a:custGeom>
              <a:avLst/>
              <a:gdLst>
                <a:gd name="T0" fmla="*/ 0 w 81"/>
                <a:gd name="T1" fmla="*/ 0 h 117"/>
                <a:gd name="T2" fmla="*/ 0 w 81"/>
                <a:gd name="T3" fmla="*/ 0 h 117"/>
                <a:gd name="T4" fmla="*/ 0 w 81"/>
                <a:gd name="T5" fmla="*/ 0 h 117"/>
                <a:gd name="T6" fmla="*/ 0 w 81"/>
                <a:gd name="T7" fmla="*/ 0 h 117"/>
                <a:gd name="T8" fmla="*/ 0 w 81"/>
                <a:gd name="T9" fmla="*/ 0 h 117"/>
                <a:gd name="T10" fmla="*/ 0 w 81"/>
                <a:gd name="T11" fmla="*/ 0 h 117"/>
                <a:gd name="T12" fmla="*/ 0 w 81"/>
                <a:gd name="T13" fmla="*/ 0 h 117"/>
                <a:gd name="T14" fmla="*/ 0 w 81"/>
                <a:gd name="T15" fmla="*/ 0 h 117"/>
                <a:gd name="T16" fmla="*/ 0 w 81"/>
                <a:gd name="T17" fmla="*/ 0 h 117"/>
                <a:gd name="T18" fmla="*/ 0 w 81"/>
                <a:gd name="T19" fmla="*/ 0 h 117"/>
                <a:gd name="T20" fmla="*/ 0 w 81"/>
                <a:gd name="T21" fmla="*/ 0 h 1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"/>
                <a:gd name="T34" fmla="*/ 0 h 117"/>
                <a:gd name="T35" fmla="*/ 81 w 81"/>
                <a:gd name="T36" fmla="*/ 117 h 1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" h="117">
                  <a:moveTo>
                    <a:pt x="29" y="117"/>
                  </a:moveTo>
                  <a:lnTo>
                    <a:pt x="0" y="13"/>
                  </a:lnTo>
                  <a:lnTo>
                    <a:pt x="10" y="13"/>
                  </a:lnTo>
                  <a:lnTo>
                    <a:pt x="23" y="11"/>
                  </a:lnTo>
                  <a:lnTo>
                    <a:pt x="35" y="6"/>
                  </a:lnTo>
                  <a:lnTo>
                    <a:pt x="48" y="0"/>
                  </a:lnTo>
                  <a:lnTo>
                    <a:pt x="81" y="101"/>
                  </a:lnTo>
                  <a:lnTo>
                    <a:pt x="67" y="106"/>
                  </a:lnTo>
                  <a:lnTo>
                    <a:pt x="56" y="108"/>
                  </a:lnTo>
                  <a:lnTo>
                    <a:pt x="42" y="114"/>
                  </a:lnTo>
                  <a:lnTo>
                    <a:pt x="29" y="117"/>
                  </a:lnTo>
                  <a:close/>
                </a:path>
              </a:pathLst>
            </a:custGeom>
            <a:solidFill>
              <a:srgbClr val="CC5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Freeform 288"/>
            <p:cNvSpPr>
              <a:spLocks/>
            </p:cNvSpPr>
            <p:nvPr/>
          </p:nvSpPr>
          <p:spPr bwMode="auto">
            <a:xfrm>
              <a:off x="4299" y="1467"/>
              <a:ext cx="20" cy="28"/>
            </a:xfrm>
            <a:custGeom>
              <a:avLst/>
              <a:gdLst>
                <a:gd name="T0" fmla="*/ 0 w 81"/>
                <a:gd name="T1" fmla="*/ 0 h 111"/>
                <a:gd name="T2" fmla="*/ 0 w 81"/>
                <a:gd name="T3" fmla="*/ 0 h 111"/>
                <a:gd name="T4" fmla="*/ 0 w 81"/>
                <a:gd name="T5" fmla="*/ 0 h 111"/>
                <a:gd name="T6" fmla="*/ 0 w 81"/>
                <a:gd name="T7" fmla="*/ 0 h 111"/>
                <a:gd name="T8" fmla="*/ 0 w 81"/>
                <a:gd name="T9" fmla="*/ 0 h 111"/>
                <a:gd name="T10" fmla="*/ 0 w 81"/>
                <a:gd name="T11" fmla="*/ 0 h 111"/>
                <a:gd name="T12" fmla="*/ 0 w 81"/>
                <a:gd name="T13" fmla="*/ 0 h 111"/>
                <a:gd name="T14" fmla="*/ 0 w 81"/>
                <a:gd name="T15" fmla="*/ 0 h 111"/>
                <a:gd name="T16" fmla="*/ 0 w 81"/>
                <a:gd name="T17" fmla="*/ 0 h 111"/>
                <a:gd name="T18" fmla="*/ 0 w 81"/>
                <a:gd name="T19" fmla="*/ 0 h 111"/>
                <a:gd name="T20" fmla="*/ 0 w 81"/>
                <a:gd name="T21" fmla="*/ 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"/>
                <a:gd name="T34" fmla="*/ 0 h 111"/>
                <a:gd name="T35" fmla="*/ 81 w 81"/>
                <a:gd name="T36" fmla="*/ 111 h 1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" h="111">
                  <a:moveTo>
                    <a:pt x="32" y="111"/>
                  </a:moveTo>
                  <a:lnTo>
                    <a:pt x="0" y="11"/>
                  </a:lnTo>
                  <a:lnTo>
                    <a:pt x="14" y="9"/>
                  </a:lnTo>
                  <a:lnTo>
                    <a:pt x="27" y="5"/>
                  </a:lnTo>
                  <a:lnTo>
                    <a:pt x="37" y="3"/>
                  </a:lnTo>
                  <a:lnTo>
                    <a:pt x="51" y="0"/>
                  </a:lnTo>
                  <a:lnTo>
                    <a:pt x="81" y="95"/>
                  </a:lnTo>
                  <a:lnTo>
                    <a:pt x="70" y="99"/>
                  </a:lnTo>
                  <a:lnTo>
                    <a:pt x="60" y="104"/>
                  </a:lnTo>
                  <a:lnTo>
                    <a:pt x="46" y="106"/>
                  </a:lnTo>
                  <a:lnTo>
                    <a:pt x="32" y="111"/>
                  </a:lnTo>
                  <a:close/>
                </a:path>
              </a:pathLst>
            </a:custGeom>
            <a:solidFill>
              <a:srgbClr val="CC56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Freeform 289"/>
            <p:cNvSpPr>
              <a:spLocks/>
            </p:cNvSpPr>
            <p:nvPr/>
          </p:nvSpPr>
          <p:spPr bwMode="auto">
            <a:xfrm>
              <a:off x="4305" y="1466"/>
              <a:ext cx="21" cy="27"/>
            </a:xfrm>
            <a:custGeom>
              <a:avLst/>
              <a:gdLst>
                <a:gd name="T0" fmla="*/ 0 w 81"/>
                <a:gd name="T1" fmla="*/ 0 h 109"/>
                <a:gd name="T2" fmla="*/ 0 w 81"/>
                <a:gd name="T3" fmla="*/ 0 h 109"/>
                <a:gd name="T4" fmla="*/ 0 w 81"/>
                <a:gd name="T5" fmla="*/ 0 h 109"/>
                <a:gd name="T6" fmla="*/ 0 w 81"/>
                <a:gd name="T7" fmla="*/ 0 h 109"/>
                <a:gd name="T8" fmla="*/ 0 w 81"/>
                <a:gd name="T9" fmla="*/ 0 h 109"/>
                <a:gd name="T10" fmla="*/ 0 w 81"/>
                <a:gd name="T11" fmla="*/ 0 h 109"/>
                <a:gd name="T12" fmla="*/ 0 w 81"/>
                <a:gd name="T13" fmla="*/ 0 h 109"/>
                <a:gd name="T14" fmla="*/ 0 w 81"/>
                <a:gd name="T15" fmla="*/ 0 h 109"/>
                <a:gd name="T16" fmla="*/ 0 w 81"/>
                <a:gd name="T17" fmla="*/ 0 h 109"/>
                <a:gd name="T18" fmla="*/ 0 w 81"/>
                <a:gd name="T19" fmla="*/ 0 h 109"/>
                <a:gd name="T20" fmla="*/ 0 w 81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"/>
                <a:gd name="T34" fmla="*/ 0 h 109"/>
                <a:gd name="T35" fmla="*/ 81 w 81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" h="109">
                  <a:moveTo>
                    <a:pt x="33" y="109"/>
                  </a:moveTo>
                  <a:lnTo>
                    <a:pt x="0" y="8"/>
                  </a:lnTo>
                  <a:lnTo>
                    <a:pt x="14" y="8"/>
                  </a:lnTo>
                  <a:lnTo>
                    <a:pt x="27" y="5"/>
                  </a:lnTo>
                  <a:lnTo>
                    <a:pt x="38" y="3"/>
                  </a:lnTo>
                  <a:lnTo>
                    <a:pt x="52" y="0"/>
                  </a:lnTo>
                  <a:lnTo>
                    <a:pt x="81" y="92"/>
                  </a:lnTo>
                  <a:lnTo>
                    <a:pt x="70" y="95"/>
                  </a:lnTo>
                  <a:lnTo>
                    <a:pt x="57" y="100"/>
                  </a:lnTo>
                  <a:lnTo>
                    <a:pt x="43" y="104"/>
                  </a:lnTo>
                  <a:lnTo>
                    <a:pt x="33" y="109"/>
                  </a:lnTo>
                  <a:close/>
                </a:path>
              </a:pathLst>
            </a:custGeom>
            <a:solidFill>
              <a:srgbClr val="CC5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Freeform 290"/>
            <p:cNvSpPr>
              <a:spLocks/>
            </p:cNvSpPr>
            <p:nvPr/>
          </p:nvSpPr>
          <p:spPr bwMode="auto">
            <a:xfrm>
              <a:off x="4312" y="1465"/>
              <a:ext cx="21" cy="26"/>
            </a:xfrm>
            <a:custGeom>
              <a:avLst/>
              <a:gdLst>
                <a:gd name="T0" fmla="*/ 0 w 85"/>
                <a:gd name="T1" fmla="*/ 0 h 106"/>
                <a:gd name="T2" fmla="*/ 0 w 85"/>
                <a:gd name="T3" fmla="*/ 0 h 106"/>
                <a:gd name="T4" fmla="*/ 0 w 85"/>
                <a:gd name="T5" fmla="*/ 0 h 106"/>
                <a:gd name="T6" fmla="*/ 0 w 85"/>
                <a:gd name="T7" fmla="*/ 0 h 106"/>
                <a:gd name="T8" fmla="*/ 0 w 85"/>
                <a:gd name="T9" fmla="*/ 0 h 106"/>
                <a:gd name="T10" fmla="*/ 0 w 85"/>
                <a:gd name="T11" fmla="*/ 0 h 106"/>
                <a:gd name="T12" fmla="*/ 0 w 85"/>
                <a:gd name="T13" fmla="*/ 0 h 106"/>
                <a:gd name="T14" fmla="*/ 0 w 85"/>
                <a:gd name="T15" fmla="*/ 0 h 106"/>
                <a:gd name="T16" fmla="*/ 0 w 85"/>
                <a:gd name="T17" fmla="*/ 0 h 106"/>
                <a:gd name="T18" fmla="*/ 0 w 85"/>
                <a:gd name="T19" fmla="*/ 0 h 106"/>
                <a:gd name="T20" fmla="*/ 0 w 8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106"/>
                <a:gd name="T35" fmla="*/ 85 w 8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106">
                  <a:moveTo>
                    <a:pt x="30" y="106"/>
                  </a:moveTo>
                  <a:lnTo>
                    <a:pt x="0" y="11"/>
                  </a:lnTo>
                  <a:lnTo>
                    <a:pt x="14" y="9"/>
                  </a:lnTo>
                  <a:lnTo>
                    <a:pt x="28" y="6"/>
                  </a:lnTo>
                  <a:lnTo>
                    <a:pt x="41" y="4"/>
                  </a:lnTo>
                  <a:lnTo>
                    <a:pt x="55" y="0"/>
                  </a:lnTo>
                  <a:lnTo>
                    <a:pt x="85" y="92"/>
                  </a:lnTo>
                  <a:lnTo>
                    <a:pt x="71" y="96"/>
                  </a:lnTo>
                  <a:lnTo>
                    <a:pt x="57" y="101"/>
                  </a:lnTo>
                  <a:lnTo>
                    <a:pt x="44" y="104"/>
                  </a:lnTo>
                  <a:lnTo>
                    <a:pt x="30" y="106"/>
                  </a:lnTo>
                  <a:close/>
                </a:path>
              </a:pathLst>
            </a:custGeom>
            <a:solidFill>
              <a:srgbClr val="CC5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Freeform 291"/>
            <p:cNvSpPr>
              <a:spLocks/>
            </p:cNvSpPr>
            <p:nvPr/>
          </p:nvSpPr>
          <p:spPr bwMode="auto">
            <a:xfrm>
              <a:off x="4319" y="1464"/>
              <a:ext cx="20" cy="25"/>
            </a:xfrm>
            <a:custGeom>
              <a:avLst/>
              <a:gdLst>
                <a:gd name="T0" fmla="*/ 0 w 83"/>
                <a:gd name="T1" fmla="*/ 0 h 100"/>
                <a:gd name="T2" fmla="*/ 0 w 83"/>
                <a:gd name="T3" fmla="*/ 0 h 100"/>
                <a:gd name="T4" fmla="*/ 0 w 83"/>
                <a:gd name="T5" fmla="*/ 0 h 100"/>
                <a:gd name="T6" fmla="*/ 0 w 83"/>
                <a:gd name="T7" fmla="*/ 0 h 100"/>
                <a:gd name="T8" fmla="*/ 0 w 83"/>
                <a:gd name="T9" fmla="*/ 0 h 100"/>
                <a:gd name="T10" fmla="*/ 0 w 83"/>
                <a:gd name="T11" fmla="*/ 0 h 100"/>
                <a:gd name="T12" fmla="*/ 0 w 83"/>
                <a:gd name="T13" fmla="*/ 0 h 100"/>
                <a:gd name="T14" fmla="*/ 0 w 83"/>
                <a:gd name="T15" fmla="*/ 0 h 100"/>
                <a:gd name="T16" fmla="*/ 0 w 83"/>
                <a:gd name="T17" fmla="*/ 0 h 100"/>
                <a:gd name="T18" fmla="*/ 0 w 83"/>
                <a:gd name="T19" fmla="*/ 0 h 100"/>
                <a:gd name="T20" fmla="*/ 0 w 83"/>
                <a:gd name="T21" fmla="*/ 0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3"/>
                <a:gd name="T34" fmla="*/ 0 h 100"/>
                <a:gd name="T35" fmla="*/ 83 w 83"/>
                <a:gd name="T36" fmla="*/ 100 h 1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3" h="100">
                  <a:moveTo>
                    <a:pt x="29" y="100"/>
                  </a:moveTo>
                  <a:lnTo>
                    <a:pt x="0" y="8"/>
                  </a:lnTo>
                  <a:lnTo>
                    <a:pt x="13" y="6"/>
                  </a:lnTo>
                  <a:lnTo>
                    <a:pt x="29" y="2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83" y="92"/>
                  </a:lnTo>
                  <a:lnTo>
                    <a:pt x="71" y="92"/>
                  </a:lnTo>
                  <a:lnTo>
                    <a:pt x="57" y="94"/>
                  </a:lnTo>
                  <a:lnTo>
                    <a:pt x="43" y="98"/>
                  </a:lnTo>
                  <a:lnTo>
                    <a:pt x="29" y="100"/>
                  </a:lnTo>
                  <a:close/>
                </a:path>
              </a:pathLst>
            </a:custGeom>
            <a:solidFill>
              <a:srgbClr val="CC5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Freeform 292"/>
            <p:cNvSpPr>
              <a:spLocks/>
            </p:cNvSpPr>
            <p:nvPr/>
          </p:nvSpPr>
          <p:spPr bwMode="auto">
            <a:xfrm>
              <a:off x="4325" y="1462"/>
              <a:ext cx="21" cy="26"/>
            </a:xfrm>
            <a:custGeom>
              <a:avLst/>
              <a:gdLst>
                <a:gd name="T0" fmla="*/ 0 w 84"/>
                <a:gd name="T1" fmla="*/ 0 h 100"/>
                <a:gd name="T2" fmla="*/ 0 w 84"/>
                <a:gd name="T3" fmla="*/ 0 h 100"/>
                <a:gd name="T4" fmla="*/ 0 w 84"/>
                <a:gd name="T5" fmla="*/ 0 h 100"/>
                <a:gd name="T6" fmla="*/ 0 w 84"/>
                <a:gd name="T7" fmla="*/ 0 h 100"/>
                <a:gd name="T8" fmla="*/ 0 w 84"/>
                <a:gd name="T9" fmla="*/ 0 h 100"/>
                <a:gd name="T10" fmla="*/ 0 w 84"/>
                <a:gd name="T11" fmla="*/ 0 h 100"/>
                <a:gd name="T12" fmla="*/ 0 w 84"/>
                <a:gd name="T13" fmla="*/ 0 h 100"/>
                <a:gd name="T14" fmla="*/ 0 w 84"/>
                <a:gd name="T15" fmla="*/ 0 h 100"/>
                <a:gd name="T16" fmla="*/ 0 w 84"/>
                <a:gd name="T17" fmla="*/ 0 h 100"/>
                <a:gd name="T18" fmla="*/ 0 w 84"/>
                <a:gd name="T19" fmla="*/ 0 h 100"/>
                <a:gd name="T20" fmla="*/ 0 w 84"/>
                <a:gd name="T21" fmla="*/ 0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100"/>
                <a:gd name="T35" fmla="*/ 84 w 84"/>
                <a:gd name="T36" fmla="*/ 100 h 1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100">
                  <a:moveTo>
                    <a:pt x="30" y="100"/>
                  </a:moveTo>
                  <a:lnTo>
                    <a:pt x="0" y="8"/>
                  </a:lnTo>
                  <a:lnTo>
                    <a:pt x="14" y="6"/>
                  </a:lnTo>
                  <a:lnTo>
                    <a:pt x="30" y="6"/>
                  </a:lnTo>
                  <a:lnTo>
                    <a:pt x="44" y="3"/>
                  </a:lnTo>
                  <a:lnTo>
                    <a:pt x="56" y="0"/>
                  </a:lnTo>
                  <a:lnTo>
                    <a:pt x="84" y="93"/>
                  </a:lnTo>
                  <a:lnTo>
                    <a:pt x="70" y="93"/>
                  </a:lnTo>
                  <a:lnTo>
                    <a:pt x="56" y="95"/>
                  </a:lnTo>
                  <a:lnTo>
                    <a:pt x="44" y="98"/>
                  </a:lnTo>
                  <a:lnTo>
                    <a:pt x="30" y="100"/>
                  </a:lnTo>
                  <a:close/>
                </a:path>
              </a:pathLst>
            </a:custGeom>
            <a:solidFill>
              <a:srgbClr val="CE6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Freeform 293"/>
            <p:cNvSpPr>
              <a:spLocks/>
            </p:cNvSpPr>
            <p:nvPr/>
          </p:nvSpPr>
          <p:spPr bwMode="auto">
            <a:xfrm>
              <a:off x="4333" y="1462"/>
              <a:ext cx="20" cy="25"/>
            </a:xfrm>
            <a:custGeom>
              <a:avLst/>
              <a:gdLst>
                <a:gd name="T0" fmla="*/ 0 w 81"/>
                <a:gd name="T1" fmla="*/ 0 h 100"/>
                <a:gd name="T2" fmla="*/ 0 w 81"/>
                <a:gd name="T3" fmla="*/ 0 h 100"/>
                <a:gd name="T4" fmla="*/ 0 w 81"/>
                <a:gd name="T5" fmla="*/ 0 h 100"/>
                <a:gd name="T6" fmla="*/ 0 w 81"/>
                <a:gd name="T7" fmla="*/ 0 h 100"/>
                <a:gd name="T8" fmla="*/ 0 w 81"/>
                <a:gd name="T9" fmla="*/ 0 h 100"/>
                <a:gd name="T10" fmla="*/ 0 w 81"/>
                <a:gd name="T11" fmla="*/ 0 h 100"/>
                <a:gd name="T12" fmla="*/ 0 w 81"/>
                <a:gd name="T13" fmla="*/ 0 h 100"/>
                <a:gd name="T14" fmla="*/ 0 w 81"/>
                <a:gd name="T15" fmla="*/ 0 h 100"/>
                <a:gd name="T16" fmla="*/ 0 w 81"/>
                <a:gd name="T17" fmla="*/ 0 h 100"/>
                <a:gd name="T18" fmla="*/ 0 w 81"/>
                <a:gd name="T19" fmla="*/ 0 h 100"/>
                <a:gd name="T20" fmla="*/ 0 w 81"/>
                <a:gd name="T21" fmla="*/ 0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"/>
                <a:gd name="T34" fmla="*/ 0 h 100"/>
                <a:gd name="T35" fmla="*/ 81 w 81"/>
                <a:gd name="T36" fmla="*/ 100 h 1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" h="100">
                  <a:moveTo>
                    <a:pt x="26" y="100"/>
                  </a:moveTo>
                  <a:lnTo>
                    <a:pt x="0" y="8"/>
                  </a:lnTo>
                  <a:lnTo>
                    <a:pt x="14" y="8"/>
                  </a:lnTo>
                  <a:lnTo>
                    <a:pt x="26" y="5"/>
                  </a:lnTo>
                  <a:lnTo>
                    <a:pt x="40" y="2"/>
                  </a:lnTo>
                  <a:lnTo>
                    <a:pt x="54" y="0"/>
                  </a:lnTo>
                  <a:lnTo>
                    <a:pt x="81" y="92"/>
                  </a:lnTo>
                  <a:lnTo>
                    <a:pt x="67" y="92"/>
                  </a:lnTo>
                  <a:lnTo>
                    <a:pt x="54" y="95"/>
                  </a:lnTo>
                  <a:lnTo>
                    <a:pt x="40" y="97"/>
                  </a:lnTo>
                  <a:lnTo>
                    <a:pt x="26" y="100"/>
                  </a:lnTo>
                  <a:close/>
                </a:path>
              </a:pathLst>
            </a:custGeom>
            <a:solidFill>
              <a:srgbClr val="D16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Freeform 294"/>
            <p:cNvSpPr>
              <a:spLocks/>
            </p:cNvSpPr>
            <p:nvPr/>
          </p:nvSpPr>
          <p:spPr bwMode="auto">
            <a:xfrm>
              <a:off x="4339" y="1462"/>
              <a:ext cx="21" cy="24"/>
            </a:xfrm>
            <a:custGeom>
              <a:avLst/>
              <a:gdLst>
                <a:gd name="T0" fmla="*/ 0 w 82"/>
                <a:gd name="T1" fmla="*/ 0 h 95"/>
                <a:gd name="T2" fmla="*/ 0 w 82"/>
                <a:gd name="T3" fmla="*/ 0 h 95"/>
                <a:gd name="T4" fmla="*/ 0 w 82"/>
                <a:gd name="T5" fmla="*/ 0 h 95"/>
                <a:gd name="T6" fmla="*/ 0 w 82"/>
                <a:gd name="T7" fmla="*/ 0 h 95"/>
                <a:gd name="T8" fmla="*/ 0 w 82"/>
                <a:gd name="T9" fmla="*/ 0 h 95"/>
                <a:gd name="T10" fmla="*/ 0 w 82"/>
                <a:gd name="T11" fmla="*/ 0 h 95"/>
                <a:gd name="T12" fmla="*/ 0 w 82"/>
                <a:gd name="T13" fmla="*/ 0 h 95"/>
                <a:gd name="T14" fmla="*/ 0 w 82"/>
                <a:gd name="T15" fmla="*/ 0 h 95"/>
                <a:gd name="T16" fmla="*/ 0 w 82"/>
                <a:gd name="T17" fmla="*/ 0 h 95"/>
                <a:gd name="T18" fmla="*/ 0 w 82"/>
                <a:gd name="T19" fmla="*/ 0 h 95"/>
                <a:gd name="T20" fmla="*/ 0 w 82"/>
                <a:gd name="T21" fmla="*/ 0 h 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2"/>
                <a:gd name="T34" fmla="*/ 0 h 95"/>
                <a:gd name="T35" fmla="*/ 82 w 82"/>
                <a:gd name="T36" fmla="*/ 95 h 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2" h="95">
                  <a:moveTo>
                    <a:pt x="28" y="95"/>
                  </a:moveTo>
                  <a:lnTo>
                    <a:pt x="0" y="2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55" y="0"/>
                  </a:lnTo>
                  <a:lnTo>
                    <a:pt x="82" y="92"/>
                  </a:lnTo>
                  <a:lnTo>
                    <a:pt x="69" y="92"/>
                  </a:lnTo>
                  <a:lnTo>
                    <a:pt x="55" y="92"/>
                  </a:lnTo>
                  <a:lnTo>
                    <a:pt x="41" y="92"/>
                  </a:lnTo>
                  <a:lnTo>
                    <a:pt x="28" y="95"/>
                  </a:lnTo>
                  <a:close/>
                </a:path>
              </a:pathLst>
            </a:custGeom>
            <a:solidFill>
              <a:srgbClr val="D16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Freeform 295"/>
            <p:cNvSpPr>
              <a:spLocks/>
            </p:cNvSpPr>
            <p:nvPr/>
          </p:nvSpPr>
          <p:spPr bwMode="auto">
            <a:xfrm>
              <a:off x="4346" y="1462"/>
              <a:ext cx="21" cy="23"/>
            </a:xfrm>
            <a:custGeom>
              <a:avLst/>
              <a:gdLst>
                <a:gd name="T0" fmla="*/ 0 w 82"/>
                <a:gd name="T1" fmla="*/ 0 h 92"/>
                <a:gd name="T2" fmla="*/ 0 w 82"/>
                <a:gd name="T3" fmla="*/ 0 h 92"/>
                <a:gd name="T4" fmla="*/ 0 w 82"/>
                <a:gd name="T5" fmla="*/ 0 h 92"/>
                <a:gd name="T6" fmla="*/ 0 w 82"/>
                <a:gd name="T7" fmla="*/ 0 h 92"/>
                <a:gd name="T8" fmla="*/ 0 w 82"/>
                <a:gd name="T9" fmla="*/ 0 h 92"/>
                <a:gd name="T10" fmla="*/ 0 w 82"/>
                <a:gd name="T11" fmla="*/ 0 h 92"/>
                <a:gd name="T12" fmla="*/ 0 w 82"/>
                <a:gd name="T13" fmla="*/ 0 h 92"/>
                <a:gd name="T14" fmla="*/ 0 w 82"/>
                <a:gd name="T15" fmla="*/ 0 h 92"/>
                <a:gd name="T16" fmla="*/ 0 w 82"/>
                <a:gd name="T17" fmla="*/ 0 h 92"/>
                <a:gd name="T18" fmla="*/ 0 w 82"/>
                <a:gd name="T19" fmla="*/ 0 h 92"/>
                <a:gd name="T20" fmla="*/ 0 w 82"/>
                <a:gd name="T21" fmla="*/ 0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2"/>
                <a:gd name="T34" fmla="*/ 0 h 92"/>
                <a:gd name="T35" fmla="*/ 82 w 82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2" h="92">
                  <a:moveTo>
                    <a:pt x="27" y="9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54" y="0"/>
                  </a:lnTo>
                  <a:lnTo>
                    <a:pt x="82" y="92"/>
                  </a:lnTo>
                  <a:lnTo>
                    <a:pt x="68" y="92"/>
                  </a:lnTo>
                  <a:lnTo>
                    <a:pt x="54" y="92"/>
                  </a:lnTo>
                  <a:lnTo>
                    <a:pt x="41" y="92"/>
                  </a:lnTo>
                  <a:lnTo>
                    <a:pt x="27" y="92"/>
                  </a:lnTo>
                  <a:close/>
                </a:path>
              </a:pathLst>
            </a:custGeom>
            <a:solidFill>
              <a:srgbClr val="D1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6" name="Freeform 296"/>
            <p:cNvSpPr>
              <a:spLocks/>
            </p:cNvSpPr>
            <p:nvPr/>
          </p:nvSpPr>
          <p:spPr bwMode="auto">
            <a:xfrm>
              <a:off x="4353" y="1462"/>
              <a:ext cx="21" cy="23"/>
            </a:xfrm>
            <a:custGeom>
              <a:avLst/>
              <a:gdLst>
                <a:gd name="T0" fmla="*/ 0 w 85"/>
                <a:gd name="T1" fmla="*/ 0 h 92"/>
                <a:gd name="T2" fmla="*/ 0 w 85"/>
                <a:gd name="T3" fmla="*/ 0 h 92"/>
                <a:gd name="T4" fmla="*/ 0 w 85"/>
                <a:gd name="T5" fmla="*/ 0 h 92"/>
                <a:gd name="T6" fmla="*/ 0 w 85"/>
                <a:gd name="T7" fmla="*/ 0 h 92"/>
                <a:gd name="T8" fmla="*/ 0 w 85"/>
                <a:gd name="T9" fmla="*/ 0 h 92"/>
                <a:gd name="T10" fmla="*/ 0 w 85"/>
                <a:gd name="T11" fmla="*/ 0 h 92"/>
                <a:gd name="T12" fmla="*/ 0 w 85"/>
                <a:gd name="T13" fmla="*/ 0 h 92"/>
                <a:gd name="T14" fmla="*/ 0 w 85"/>
                <a:gd name="T15" fmla="*/ 0 h 92"/>
                <a:gd name="T16" fmla="*/ 0 w 85"/>
                <a:gd name="T17" fmla="*/ 0 h 92"/>
                <a:gd name="T18" fmla="*/ 0 w 85"/>
                <a:gd name="T19" fmla="*/ 0 h 92"/>
                <a:gd name="T20" fmla="*/ 0 w 85"/>
                <a:gd name="T21" fmla="*/ 0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2"/>
                <a:gd name="T35" fmla="*/ 85 w 85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2">
                  <a:moveTo>
                    <a:pt x="27" y="92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55" y="0"/>
                  </a:lnTo>
                  <a:lnTo>
                    <a:pt x="85" y="92"/>
                  </a:lnTo>
                  <a:lnTo>
                    <a:pt x="71" y="92"/>
                  </a:lnTo>
                  <a:lnTo>
                    <a:pt x="57" y="92"/>
                  </a:lnTo>
                  <a:lnTo>
                    <a:pt x="41" y="92"/>
                  </a:lnTo>
                  <a:lnTo>
                    <a:pt x="27" y="92"/>
                  </a:lnTo>
                  <a:close/>
                </a:path>
              </a:pathLst>
            </a:custGeom>
            <a:solidFill>
              <a:srgbClr val="D36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7" name="Freeform 297"/>
            <p:cNvSpPr>
              <a:spLocks/>
            </p:cNvSpPr>
            <p:nvPr/>
          </p:nvSpPr>
          <p:spPr bwMode="auto">
            <a:xfrm>
              <a:off x="4360" y="1462"/>
              <a:ext cx="21" cy="24"/>
            </a:xfrm>
            <a:custGeom>
              <a:avLst/>
              <a:gdLst>
                <a:gd name="T0" fmla="*/ 0 w 84"/>
                <a:gd name="T1" fmla="*/ 0 h 95"/>
                <a:gd name="T2" fmla="*/ 0 w 84"/>
                <a:gd name="T3" fmla="*/ 0 h 95"/>
                <a:gd name="T4" fmla="*/ 0 w 84"/>
                <a:gd name="T5" fmla="*/ 0 h 95"/>
                <a:gd name="T6" fmla="*/ 0 w 84"/>
                <a:gd name="T7" fmla="*/ 0 h 95"/>
                <a:gd name="T8" fmla="*/ 0 w 84"/>
                <a:gd name="T9" fmla="*/ 0 h 95"/>
                <a:gd name="T10" fmla="*/ 0 w 84"/>
                <a:gd name="T11" fmla="*/ 0 h 95"/>
                <a:gd name="T12" fmla="*/ 0 w 84"/>
                <a:gd name="T13" fmla="*/ 0 h 95"/>
                <a:gd name="T14" fmla="*/ 0 w 84"/>
                <a:gd name="T15" fmla="*/ 0 h 95"/>
                <a:gd name="T16" fmla="*/ 0 w 84"/>
                <a:gd name="T17" fmla="*/ 0 h 95"/>
                <a:gd name="T18" fmla="*/ 0 w 84"/>
                <a:gd name="T19" fmla="*/ 0 h 95"/>
                <a:gd name="T20" fmla="*/ 0 w 84"/>
                <a:gd name="T21" fmla="*/ 0 h 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95"/>
                <a:gd name="T35" fmla="*/ 84 w 84"/>
                <a:gd name="T36" fmla="*/ 95 h 9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95">
                  <a:moveTo>
                    <a:pt x="28" y="92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54" y="0"/>
                  </a:lnTo>
                  <a:lnTo>
                    <a:pt x="84" y="95"/>
                  </a:lnTo>
                  <a:lnTo>
                    <a:pt x="71" y="92"/>
                  </a:lnTo>
                  <a:lnTo>
                    <a:pt x="58" y="92"/>
                  </a:lnTo>
                  <a:lnTo>
                    <a:pt x="41" y="92"/>
                  </a:lnTo>
                  <a:lnTo>
                    <a:pt x="28" y="92"/>
                  </a:lnTo>
                  <a:close/>
                </a:path>
              </a:pathLst>
            </a:custGeom>
            <a:solidFill>
              <a:srgbClr val="D37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8" name="Freeform 298"/>
            <p:cNvSpPr>
              <a:spLocks/>
            </p:cNvSpPr>
            <p:nvPr/>
          </p:nvSpPr>
          <p:spPr bwMode="auto">
            <a:xfrm>
              <a:off x="4367" y="1462"/>
              <a:ext cx="22" cy="25"/>
            </a:xfrm>
            <a:custGeom>
              <a:avLst/>
              <a:gdLst>
                <a:gd name="T0" fmla="*/ 0 w 89"/>
                <a:gd name="T1" fmla="*/ 0 h 100"/>
                <a:gd name="T2" fmla="*/ 0 w 89"/>
                <a:gd name="T3" fmla="*/ 0 h 100"/>
                <a:gd name="T4" fmla="*/ 0 w 89"/>
                <a:gd name="T5" fmla="*/ 0 h 100"/>
                <a:gd name="T6" fmla="*/ 0 w 89"/>
                <a:gd name="T7" fmla="*/ 0 h 100"/>
                <a:gd name="T8" fmla="*/ 0 w 89"/>
                <a:gd name="T9" fmla="*/ 0 h 100"/>
                <a:gd name="T10" fmla="*/ 0 w 89"/>
                <a:gd name="T11" fmla="*/ 0 h 100"/>
                <a:gd name="T12" fmla="*/ 0 w 89"/>
                <a:gd name="T13" fmla="*/ 0 h 100"/>
                <a:gd name="T14" fmla="*/ 0 w 89"/>
                <a:gd name="T15" fmla="*/ 0 h 100"/>
                <a:gd name="T16" fmla="*/ 0 w 89"/>
                <a:gd name="T17" fmla="*/ 0 h 100"/>
                <a:gd name="T18" fmla="*/ 0 w 89"/>
                <a:gd name="T19" fmla="*/ 0 h 100"/>
                <a:gd name="T20" fmla="*/ 0 w 89"/>
                <a:gd name="T21" fmla="*/ 0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00"/>
                <a:gd name="T35" fmla="*/ 89 w 89"/>
                <a:gd name="T36" fmla="*/ 100 h 1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00">
                  <a:moveTo>
                    <a:pt x="30" y="9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30" y="0"/>
                  </a:lnTo>
                  <a:lnTo>
                    <a:pt x="43" y="0"/>
                  </a:lnTo>
                  <a:lnTo>
                    <a:pt x="56" y="0"/>
                  </a:lnTo>
                  <a:lnTo>
                    <a:pt x="89" y="100"/>
                  </a:lnTo>
                  <a:lnTo>
                    <a:pt x="72" y="97"/>
                  </a:lnTo>
                  <a:lnTo>
                    <a:pt x="59" y="95"/>
                  </a:lnTo>
                  <a:lnTo>
                    <a:pt x="43" y="95"/>
                  </a:lnTo>
                  <a:lnTo>
                    <a:pt x="30" y="92"/>
                  </a:lnTo>
                  <a:close/>
                </a:path>
              </a:pathLst>
            </a:custGeom>
            <a:solidFill>
              <a:srgbClr val="D67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Freeform 299"/>
            <p:cNvSpPr>
              <a:spLocks/>
            </p:cNvSpPr>
            <p:nvPr/>
          </p:nvSpPr>
          <p:spPr bwMode="auto">
            <a:xfrm>
              <a:off x="4373" y="1462"/>
              <a:ext cx="24" cy="27"/>
            </a:xfrm>
            <a:custGeom>
              <a:avLst/>
              <a:gdLst>
                <a:gd name="T0" fmla="*/ 0 w 93"/>
                <a:gd name="T1" fmla="*/ 0 h 108"/>
                <a:gd name="T2" fmla="*/ 0 w 93"/>
                <a:gd name="T3" fmla="*/ 0 h 108"/>
                <a:gd name="T4" fmla="*/ 0 w 93"/>
                <a:gd name="T5" fmla="*/ 0 h 108"/>
                <a:gd name="T6" fmla="*/ 0 w 93"/>
                <a:gd name="T7" fmla="*/ 0 h 108"/>
                <a:gd name="T8" fmla="*/ 0 w 93"/>
                <a:gd name="T9" fmla="*/ 0 h 108"/>
                <a:gd name="T10" fmla="*/ 0 w 93"/>
                <a:gd name="T11" fmla="*/ 0 h 108"/>
                <a:gd name="T12" fmla="*/ 0 w 93"/>
                <a:gd name="T13" fmla="*/ 0 h 108"/>
                <a:gd name="T14" fmla="*/ 0 w 93"/>
                <a:gd name="T15" fmla="*/ 0 h 108"/>
                <a:gd name="T16" fmla="*/ 0 w 93"/>
                <a:gd name="T17" fmla="*/ 0 h 108"/>
                <a:gd name="T18" fmla="*/ 0 w 93"/>
                <a:gd name="T19" fmla="*/ 0 h 108"/>
                <a:gd name="T20" fmla="*/ 0 w 93"/>
                <a:gd name="T21" fmla="*/ 0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3"/>
                <a:gd name="T34" fmla="*/ 0 h 108"/>
                <a:gd name="T35" fmla="*/ 93 w 93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3" h="108">
                  <a:moveTo>
                    <a:pt x="30" y="95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93" y="108"/>
                  </a:lnTo>
                  <a:lnTo>
                    <a:pt x="79" y="102"/>
                  </a:lnTo>
                  <a:lnTo>
                    <a:pt x="63" y="100"/>
                  </a:lnTo>
                  <a:lnTo>
                    <a:pt x="46" y="97"/>
                  </a:lnTo>
                  <a:lnTo>
                    <a:pt x="30" y="95"/>
                  </a:lnTo>
                  <a:close/>
                </a:path>
              </a:pathLst>
            </a:custGeom>
            <a:solidFill>
              <a:srgbClr val="D675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Freeform 300"/>
            <p:cNvSpPr>
              <a:spLocks/>
            </p:cNvSpPr>
            <p:nvPr/>
          </p:nvSpPr>
          <p:spPr bwMode="auto">
            <a:xfrm>
              <a:off x="4381" y="1462"/>
              <a:ext cx="22" cy="29"/>
            </a:xfrm>
            <a:custGeom>
              <a:avLst/>
              <a:gdLst>
                <a:gd name="T0" fmla="*/ 0 w 90"/>
                <a:gd name="T1" fmla="*/ 0 h 116"/>
                <a:gd name="T2" fmla="*/ 0 w 90"/>
                <a:gd name="T3" fmla="*/ 0 h 116"/>
                <a:gd name="T4" fmla="*/ 0 w 90"/>
                <a:gd name="T5" fmla="*/ 0 h 116"/>
                <a:gd name="T6" fmla="*/ 0 w 90"/>
                <a:gd name="T7" fmla="*/ 0 h 116"/>
                <a:gd name="T8" fmla="*/ 0 w 90"/>
                <a:gd name="T9" fmla="*/ 0 h 116"/>
                <a:gd name="T10" fmla="*/ 0 w 90"/>
                <a:gd name="T11" fmla="*/ 0 h 116"/>
                <a:gd name="T12" fmla="*/ 0 w 90"/>
                <a:gd name="T13" fmla="*/ 0 h 116"/>
                <a:gd name="T14" fmla="*/ 0 w 90"/>
                <a:gd name="T15" fmla="*/ 0 h 116"/>
                <a:gd name="T16" fmla="*/ 0 w 90"/>
                <a:gd name="T17" fmla="*/ 0 h 116"/>
                <a:gd name="T18" fmla="*/ 0 w 90"/>
                <a:gd name="T19" fmla="*/ 0 h 116"/>
                <a:gd name="T20" fmla="*/ 0 w 90"/>
                <a:gd name="T21" fmla="*/ 0 h 1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116"/>
                <a:gd name="T35" fmla="*/ 90 w 90"/>
                <a:gd name="T36" fmla="*/ 116 h 1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116">
                  <a:moveTo>
                    <a:pt x="33" y="10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41" y="0"/>
                  </a:lnTo>
                  <a:lnTo>
                    <a:pt x="55" y="0"/>
                  </a:lnTo>
                  <a:lnTo>
                    <a:pt x="90" y="116"/>
                  </a:lnTo>
                  <a:lnTo>
                    <a:pt x="76" y="111"/>
                  </a:lnTo>
                  <a:lnTo>
                    <a:pt x="63" y="106"/>
                  </a:lnTo>
                  <a:lnTo>
                    <a:pt x="49" y="102"/>
                  </a:lnTo>
                  <a:lnTo>
                    <a:pt x="33" y="100"/>
                  </a:lnTo>
                  <a:close/>
                </a:path>
              </a:pathLst>
            </a:custGeom>
            <a:solidFill>
              <a:srgbClr val="D67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Freeform 301"/>
            <p:cNvSpPr>
              <a:spLocks/>
            </p:cNvSpPr>
            <p:nvPr/>
          </p:nvSpPr>
          <p:spPr bwMode="auto">
            <a:xfrm>
              <a:off x="4388" y="1462"/>
              <a:ext cx="24" cy="31"/>
            </a:xfrm>
            <a:custGeom>
              <a:avLst/>
              <a:gdLst>
                <a:gd name="T0" fmla="*/ 0 w 97"/>
                <a:gd name="T1" fmla="*/ 0 h 125"/>
                <a:gd name="T2" fmla="*/ 0 w 97"/>
                <a:gd name="T3" fmla="*/ 0 h 125"/>
                <a:gd name="T4" fmla="*/ 0 w 97"/>
                <a:gd name="T5" fmla="*/ 0 h 125"/>
                <a:gd name="T6" fmla="*/ 0 w 97"/>
                <a:gd name="T7" fmla="*/ 0 h 125"/>
                <a:gd name="T8" fmla="*/ 0 w 97"/>
                <a:gd name="T9" fmla="*/ 0 h 125"/>
                <a:gd name="T10" fmla="*/ 0 w 97"/>
                <a:gd name="T11" fmla="*/ 0 h 125"/>
                <a:gd name="T12" fmla="*/ 0 w 97"/>
                <a:gd name="T13" fmla="*/ 0 h 125"/>
                <a:gd name="T14" fmla="*/ 0 w 97"/>
                <a:gd name="T15" fmla="*/ 0 h 125"/>
                <a:gd name="T16" fmla="*/ 0 w 97"/>
                <a:gd name="T17" fmla="*/ 0 h 125"/>
                <a:gd name="T18" fmla="*/ 0 w 97"/>
                <a:gd name="T19" fmla="*/ 0 h 125"/>
                <a:gd name="T20" fmla="*/ 0 w 97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7"/>
                <a:gd name="T34" fmla="*/ 0 h 125"/>
                <a:gd name="T35" fmla="*/ 97 w 97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7" h="125">
                  <a:moveTo>
                    <a:pt x="35" y="10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30" y="0"/>
                  </a:lnTo>
                  <a:lnTo>
                    <a:pt x="43" y="0"/>
                  </a:lnTo>
                  <a:lnTo>
                    <a:pt x="57" y="2"/>
                  </a:lnTo>
                  <a:lnTo>
                    <a:pt x="97" y="125"/>
                  </a:lnTo>
                  <a:lnTo>
                    <a:pt x="81" y="120"/>
                  </a:lnTo>
                  <a:lnTo>
                    <a:pt x="65" y="116"/>
                  </a:lnTo>
                  <a:lnTo>
                    <a:pt x="48" y="111"/>
                  </a:lnTo>
                  <a:lnTo>
                    <a:pt x="35" y="108"/>
                  </a:lnTo>
                  <a:close/>
                </a:path>
              </a:pathLst>
            </a:custGeom>
            <a:solidFill>
              <a:srgbClr val="D67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Freeform 302"/>
            <p:cNvSpPr>
              <a:spLocks/>
            </p:cNvSpPr>
            <p:nvPr/>
          </p:nvSpPr>
          <p:spPr bwMode="auto">
            <a:xfrm>
              <a:off x="4394" y="1462"/>
              <a:ext cx="26" cy="34"/>
            </a:xfrm>
            <a:custGeom>
              <a:avLst/>
              <a:gdLst>
                <a:gd name="T0" fmla="*/ 0 w 100"/>
                <a:gd name="T1" fmla="*/ 0 h 138"/>
                <a:gd name="T2" fmla="*/ 0 w 100"/>
                <a:gd name="T3" fmla="*/ 0 h 138"/>
                <a:gd name="T4" fmla="*/ 0 w 100"/>
                <a:gd name="T5" fmla="*/ 0 h 138"/>
                <a:gd name="T6" fmla="*/ 0 w 100"/>
                <a:gd name="T7" fmla="*/ 0 h 138"/>
                <a:gd name="T8" fmla="*/ 0 w 100"/>
                <a:gd name="T9" fmla="*/ 0 h 138"/>
                <a:gd name="T10" fmla="*/ 0 w 100"/>
                <a:gd name="T11" fmla="*/ 0 h 138"/>
                <a:gd name="T12" fmla="*/ 0 w 100"/>
                <a:gd name="T13" fmla="*/ 0 h 138"/>
                <a:gd name="T14" fmla="*/ 0 w 100"/>
                <a:gd name="T15" fmla="*/ 0 h 138"/>
                <a:gd name="T16" fmla="*/ 0 w 100"/>
                <a:gd name="T17" fmla="*/ 0 h 138"/>
                <a:gd name="T18" fmla="*/ 0 w 100"/>
                <a:gd name="T19" fmla="*/ 0 h 138"/>
                <a:gd name="T20" fmla="*/ 0 w 100"/>
                <a:gd name="T21" fmla="*/ 0 h 13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0"/>
                <a:gd name="T34" fmla="*/ 0 h 138"/>
                <a:gd name="T35" fmla="*/ 100 w 100"/>
                <a:gd name="T36" fmla="*/ 138 h 13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0" h="138">
                  <a:moveTo>
                    <a:pt x="35" y="116"/>
                  </a:moveTo>
                  <a:lnTo>
                    <a:pt x="0" y="0"/>
                  </a:lnTo>
                  <a:lnTo>
                    <a:pt x="14" y="2"/>
                  </a:lnTo>
                  <a:lnTo>
                    <a:pt x="30" y="5"/>
                  </a:lnTo>
                  <a:lnTo>
                    <a:pt x="46" y="8"/>
                  </a:lnTo>
                  <a:lnTo>
                    <a:pt x="62" y="8"/>
                  </a:lnTo>
                  <a:lnTo>
                    <a:pt x="100" y="138"/>
                  </a:lnTo>
                  <a:lnTo>
                    <a:pt x="84" y="132"/>
                  </a:lnTo>
                  <a:lnTo>
                    <a:pt x="68" y="127"/>
                  </a:lnTo>
                  <a:lnTo>
                    <a:pt x="51" y="122"/>
                  </a:lnTo>
                  <a:lnTo>
                    <a:pt x="35" y="116"/>
                  </a:lnTo>
                  <a:close/>
                </a:path>
              </a:pathLst>
            </a:custGeom>
            <a:solidFill>
              <a:srgbClr val="D67A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Freeform 303"/>
            <p:cNvSpPr>
              <a:spLocks/>
            </p:cNvSpPr>
            <p:nvPr/>
          </p:nvSpPr>
          <p:spPr bwMode="auto">
            <a:xfrm>
              <a:off x="4402" y="1462"/>
              <a:ext cx="26" cy="39"/>
            </a:xfrm>
            <a:custGeom>
              <a:avLst/>
              <a:gdLst>
                <a:gd name="T0" fmla="*/ 0 w 106"/>
                <a:gd name="T1" fmla="*/ 0 h 153"/>
                <a:gd name="T2" fmla="*/ 0 w 106"/>
                <a:gd name="T3" fmla="*/ 0 h 153"/>
                <a:gd name="T4" fmla="*/ 0 w 106"/>
                <a:gd name="T5" fmla="*/ 0 h 153"/>
                <a:gd name="T6" fmla="*/ 0 w 106"/>
                <a:gd name="T7" fmla="*/ 0 h 153"/>
                <a:gd name="T8" fmla="*/ 0 w 106"/>
                <a:gd name="T9" fmla="*/ 0 h 153"/>
                <a:gd name="T10" fmla="*/ 0 w 106"/>
                <a:gd name="T11" fmla="*/ 0 h 153"/>
                <a:gd name="T12" fmla="*/ 0 w 106"/>
                <a:gd name="T13" fmla="*/ 0 h 153"/>
                <a:gd name="T14" fmla="*/ 0 w 106"/>
                <a:gd name="T15" fmla="*/ 0 h 153"/>
                <a:gd name="T16" fmla="*/ 0 w 106"/>
                <a:gd name="T17" fmla="*/ 0 h 153"/>
                <a:gd name="T18" fmla="*/ 0 w 106"/>
                <a:gd name="T19" fmla="*/ 0 h 153"/>
                <a:gd name="T20" fmla="*/ 0 w 106"/>
                <a:gd name="T21" fmla="*/ 0 h 1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6"/>
                <a:gd name="T34" fmla="*/ 0 h 153"/>
                <a:gd name="T35" fmla="*/ 106 w 106"/>
                <a:gd name="T36" fmla="*/ 153 h 1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6" h="153">
                  <a:moveTo>
                    <a:pt x="40" y="123"/>
                  </a:moveTo>
                  <a:lnTo>
                    <a:pt x="0" y="0"/>
                  </a:lnTo>
                  <a:lnTo>
                    <a:pt x="16" y="3"/>
                  </a:lnTo>
                  <a:lnTo>
                    <a:pt x="30" y="6"/>
                  </a:lnTo>
                  <a:lnTo>
                    <a:pt x="46" y="6"/>
                  </a:lnTo>
                  <a:lnTo>
                    <a:pt x="60" y="8"/>
                  </a:lnTo>
                  <a:lnTo>
                    <a:pt x="106" y="153"/>
                  </a:lnTo>
                  <a:lnTo>
                    <a:pt x="90" y="144"/>
                  </a:lnTo>
                  <a:lnTo>
                    <a:pt x="74" y="136"/>
                  </a:lnTo>
                  <a:lnTo>
                    <a:pt x="56" y="128"/>
                  </a:lnTo>
                  <a:lnTo>
                    <a:pt x="40" y="123"/>
                  </a:lnTo>
                  <a:close/>
                </a:path>
              </a:pathLst>
            </a:custGeom>
            <a:solidFill>
              <a:srgbClr val="D87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Freeform 304"/>
            <p:cNvSpPr>
              <a:spLocks/>
            </p:cNvSpPr>
            <p:nvPr/>
          </p:nvSpPr>
          <p:spPr bwMode="auto">
            <a:xfrm>
              <a:off x="4410" y="1464"/>
              <a:ext cx="26" cy="41"/>
            </a:xfrm>
            <a:custGeom>
              <a:avLst/>
              <a:gdLst>
                <a:gd name="T0" fmla="*/ 0 w 104"/>
                <a:gd name="T1" fmla="*/ 0 h 163"/>
                <a:gd name="T2" fmla="*/ 0 w 104"/>
                <a:gd name="T3" fmla="*/ 0 h 163"/>
                <a:gd name="T4" fmla="*/ 0 w 104"/>
                <a:gd name="T5" fmla="*/ 0 h 163"/>
                <a:gd name="T6" fmla="*/ 0 w 104"/>
                <a:gd name="T7" fmla="*/ 0 h 163"/>
                <a:gd name="T8" fmla="*/ 0 w 104"/>
                <a:gd name="T9" fmla="*/ 0 h 163"/>
                <a:gd name="T10" fmla="*/ 0 w 104"/>
                <a:gd name="T11" fmla="*/ 0 h 163"/>
                <a:gd name="T12" fmla="*/ 0 w 104"/>
                <a:gd name="T13" fmla="*/ 0 h 163"/>
                <a:gd name="T14" fmla="*/ 0 w 104"/>
                <a:gd name="T15" fmla="*/ 0 h 163"/>
                <a:gd name="T16" fmla="*/ 0 w 104"/>
                <a:gd name="T17" fmla="*/ 0 h 163"/>
                <a:gd name="T18" fmla="*/ 0 w 104"/>
                <a:gd name="T19" fmla="*/ 0 h 163"/>
                <a:gd name="T20" fmla="*/ 0 w 104"/>
                <a:gd name="T21" fmla="*/ 0 h 1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"/>
                <a:gd name="T34" fmla="*/ 0 h 163"/>
                <a:gd name="T35" fmla="*/ 104 w 104"/>
                <a:gd name="T36" fmla="*/ 163 h 1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" h="163">
                  <a:moveTo>
                    <a:pt x="38" y="130"/>
                  </a:moveTo>
                  <a:lnTo>
                    <a:pt x="0" y="0"/>
                  </a:lnTo>
                  <a:lnTo>
                    <a:pt x="14" y="2"/>
                  </a:lnTo>
                  <a:lnTo>
                    <a:pt x="30" y="6"/>
                  </a:lnTo>
                  <a:lnTo>
                    <a:pt x="44" y="8"/>
                  </a:lnTo>
                  <a:lnTo>
                    <a:pt x="58" y="8"/>
                  </a:lnTo>
                  <a:lnTo>
                    <a:pt x="104" y="163"/>
                  </a:lnTo>
                  <a:lnTo>
                    <a:pt x="90" y="152"/>
                  </a:lnTo>
                  <a:lnTo>
                    <a:pt x="74" y="144"/>
                  </a:lnTo>
                  <a:lnTo>
                    <a:pt x="58" y="136"/>
                  </a:lnTo>
                  <a:lnTo>
                    <a:pt x="38" y="130"/>
                  </a:lnTo>
                  <a:close/>
                </a:path>
              </a:pathLst>
            </a:custGeom>
            <a:solidFill>
              <a:srgbClr val="DB8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Freeform 305"/>
            <p:cNvSpPr>
              <a:spLocks/>
            </p:cNvSpPr>
            <p:nvPr/>
          </p:nvSpPr>
          <p:spPr bwMode="auto">
            <a:xfrm>
              <a:off x="4417" y="1465"/>
              <a:ext cx="29" cy="46"/>
            </a:xfrm>
            <a:custGeom>
              <a:avLst/>
              <a:gdLst>
                <a:gd name="T0" fmla="*/ 0 w 114"/>
                <a:gd name="T1" fmla="*/ 0 h 186"/>
                <a:gd name="T2" fmla="*/ 0 w 114"/>
                <a:gd name="T3" fmla="*/ 0 h 186"/>
                <a:gd name="T4" fmla="*/ 0 w 114"/>
                <a:gd name="T5" fmla="*/ 0 h 186"/>
                <a:gd name="T6" fmla="*/ 0 w 114"/>
                <a:gd name="T7" fmla="*/ 0 h 186"/>
                <a:gd name="T8" fmla="*/ 0 w 114"/>
                <a:gd name="T9" fmla="*/ 0 h 186"/>
                <a:gd name="T10" fmla="*/ 0 w 114"/>
                <a:gd name="T11" fmla="*/ 0 h 186"/>
                <a:gd name="T12" fmla="*/ 0 w 114"/>
                <a:gd name="T13" fmla="*/ 0 h 186"/>
                <a:gd name="T14" fmla="*/ 0 w 114"/>
                <a:gd name="T15" fmla="*/ 0 h 186"/>
                <a:gd name="T16" fmla="*/ 0 w 114"/>
                <a:gd name="T17" fmla="*/ 0 h 186"/>
                <a:gd name="T18" fmla="*/ 0 w 114"/>
                <a:gd name="T19" fmla="*/ 0 h 186"/>
                <a:gd name="T20" fmla="*/ 0 w 114"/>
                <a:gd name="T21" fmla="*/ 0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4"/>
                <a:gd name="T34" fmla="*/ 0 h 186"/>
                <a:gd name="T35" fmla="*/ 114 w 114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4" h="186">
                  <a:moveTo>
                    <a:pt x="46" y="145"/>
                  </a:moveTo>
                  <a:lnTo>
                    <a:pt x="0" y="0"/>
                  </a:lnTo>
                  <a:lnTo>
                    <a:pt x="14" y="4"/>
                  </a:lnTo>
                  <a:lnTo>
                    <a:pt x="30" y="9"/>
                  </a:lnTo>
                  <a:lnTo>
                    <a:pt x="43" y="11"/>
                  </a:lnTo>
                  <a:lnTo>
                    <a:pt x="56" y="14"/>
                  </a:lnTo>
                  <a:lnTo>
                    <a:pt x="114" y="186"/>
                  </a:lnTo>
                  <a:lnTo>
                    <a:pt x="97" y="175"/>
                  </a:lnTo>
                  <a:lnTo>
                    <a:pt x="81" y="163"/>
                  </a:lnTo>
                  <a:lnTo>
                    <a:pt x="62" y="156"/>
                  </a:lnTo>
                  <a:lnTo>
                    <a:pt x="46" y="145"/>
                  </a:lnTo>
                  <a:close/>
                </a:path>
              </a:pathLst>
            </a:custGeom>
            <a:solidFill>
              <a:srgbClr val="DB8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Freeform 306"/>
            <p:cNvSpPr>
              <a:spLocks/>
            </p:cNvSpPr>
            <p:nvPr/>
          </p:nvSpPr>
          <p:spPr bwMode="auto">
            <a:xfrm>
              <a:off x="4424" y="1466"/>
              <a:ext cx="32" cy="54"/>
            </a:xfrm>
            <a:custGeom>
              <a:avLst/>
              <a:gdLst>
                <a:gd name="T0" fmla="*/ 0 w 125"/>
                <a:gd name="T1" fmla="*/ 0 h 215"/>
                <a:gd name="T2" fmla="*/ 0 w 125"/>
                <a:gd name="T3" fmla="*/ 0 h 215"/>
                <a:gd name="T4" fmla="*/ 0 w 125"/>
                <a:gd name="T5" fmla="*/ 0 h 215"/>
                <a:gd name="T6" fmla="*/ 0 w 125"/>
                <a:gd name="T7" fmla="*/ 0 h 215"/>
                <a:gd name="T8" fmla="*/ 0 w 125"/>
                <a:gd name="T9" fmla="*/ 0 h 215"/>
                <a:gd name="T10" fmla="*/ 0 w 125"/>
                <a:gd name="T11" fmla="*/ 0 h 215"/>
                <a:gd name="T12" fmla="*/ 0 w 125"/>
                <a:gd name="T13" fmla="*/ 0 h 215"/>
                <a:gd name="T14" fmla="*/ 0 w 125"/>
                <a:gd name="T15" fmla="*/ 0 h 215"/>
                <a:gd name="T16" fmla="*/ 0 w 125"/>
                <a:gd name="T17" fmla="*/ 0 h 215"/>
                <a:gd name="T18" fmla="*/ 0 w 125"/>
                <a:gd name="T19" fmla="*/ 0 h 215"/>
                <a:gd name="T20" fmla="*/ 0 w 125"/>
                <a:gd name="T21" fmla="*/ 0 h 2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215"/>
                <a:gd name="T35" fmla="*/ 125 w 125"/>
                <a:gd name="T36" fmla="*/ 215 h 2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215">
                  <a:moveTo>
                    <a:pt x="46" y="155"/>
                  </a:moveTo>
                  <a:lnTo>
                    <a:pt x="0" y="0"/>
                  </a:lnTo>
                  <a:lnTo>
                    <a:pt x="13" y="5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2" y="16"/>
                  </a:lnTo>
                  <a:lnTo>
                    <a:pt x="125" y="215"/>
                  </a:lnTo>
                  <a:lnTo>
                    <a:pt x="105" y="199"/>
                  </a:lnTo>
                  <a:lnTo>
                    <a:pt x="86" y="182"/>
                  </a:lnTo>
                  <a:lnTo>
                    <a:pt x="65" y="169"/>
                  </a:lnTo>
                  <a:lnTo>
                    <a:pt x="46" y="155"/>
                  </a:lnTo>
                  <a:close/>
                </a:path>
              </a:pathLst>
            </a:custGeom>
            <a:solidFill>
              <a:srgbClr val="DB8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Freeform 307"/>
            <p:cNvSpPr>
              <a:spLocks/>
            </p:cNvSpPr>
            <p:nvPr/>
          </p:nvSpPr>
          <p:spPr bwMode="auto">
            <a:xfrm>
              <a:off x="4431" y="1468"/>
              <a:ext cx="35" cy="63"/>
            </a:xfrm>
            <a:custGeom>
              <a:avLst/>
              <a:gdLst>
                <a:gd name="T0" fmla="*/ 0 w 139"/>
                <a:gd name="T1" fmla="*/ 0 h 253"/>
                <a:gd name="T2" fmla="*/ 0 w 139"/>
                <a:gd name="T3" fmla="*/ 0 h 253"/>
                <a:gd name="T4" fmla="*/ 0 w 139"/>
                <a:gd name="T5" fmla="*/ 0 h 253"/>
                <a:gd name="T6" fmla="*/ 0 w 139"/>
                <a:gd name="T7" fmla="*/ 0 h 253"/>
                <a:gd name="T8" fmla="*/ 0 w 139"/>
                <a:gd name="T9" fmla="*/ 0 h 253"/>
                <a:gd name="T10" fmla="*/ 0 w 139"/>
                <a:gd name="T11" fmla="*/ 0 h 253"/>
                <a:gd name="T12" fmla="*/ 0 w 139"/>
                <a:gd name="T13" fmla="*/ 0 h 253"/>
                <a:gd name="T14" fmla="*/ 0 w 139"/>
                <a:gd name="T15" fmla="*/ 0 h 253"/>
                <a:gd name="T16" fmla="*/ 0 w 139"/>
                <a:gd name="T17" fmla="*/ 0 h 253"/>
                <a:gd name="T18" fmla="*/ 0 w 139"/>
                <a:gd name="T19" fmla="*/ 0 h 253"/>
                <a:gd name="T20" fmla="*/ 0 w 139"/>
                <a:gd name="T21" fmla="*/ 0 h 253"/>
                <a:gd name="T22" fmla="*/ 0 w 139"/>
                <a:gd name="T23" fmla="*/ 0 h 253"/>
                <a:gd name="T24" fmla="*/ 0 w 139"/>
                <a:gd name="T25" fmla="*/ 0 h 253"/>
                <a:gd name="T26" fmla="*/ 0 w 139"/>
                <a:gd name="T27" fmla="*/ 0 h 253"/>
                <a:gd name="T28" fmla="*/ 0 w 139"/>
                <a:gd name="T29" fmla="*/ 0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"/>
                <a:gd name="T46" fmla="*/ 0 h 253"/>
                <a:gd name="T47" fmla="*/ 139 w 139"/>
                <a:gd name="T48" fmla="*/ 253 h 2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" h="253">
                  <a:moveTo>
                    <a:pt x="58" y="172"/>
                  </a:moveTo>
                  <a:lnTo>
                    <a:pt x="0" y="0"/>
                  </a:lnTo>
                  <a:lnTo>
                    <a:pt x="20" y="2"/>
                  </a:lnTo>
                  <a:lnTo>
                    <a:pt x="36" y="6"/>
                  </a:lnTo>
                  <a:lnTo>
                    <a:pt x="50" y="11"/>
                  </a:lnTo>
                  <a:lnTo>
                    <a:pt x="63" y="13"/>
                  </a:lnTo>
                  <a:lnTo>
                    <a:pt x="139" y="253"/>
                  </a:lnTo>
                  <a:lnTo>
                    <a:pt x="131" y="242"/>
                  </a:lnTo>
                  <a:lnTo>
                    <a:pt x="123" y="231"/>
                  </a:lnTo>
                  <a:lnTo>
                    <a:pt x="112" y="220"/>
                  </a:lnTo>
                  <a:lnTo>
                    <a:pt x="104" y="209"/>
                  </a:lnTo>
                  <a:lnTo>
                    <a:pt x="93" y="198"/>
                  </a:lnTo>
                  <a:lnTo>
                    <a:pt x="82" y="191"/>
                  </a:lnTo>
                  <a:lnTo>
                    <a:pt x="69" y="179"/>
                  </a:lnTo>
                  <a:lnTo>
                    <a:pt x="58" y="172"/>
                  </a:lnTo>
                  <a:close/>
                </a:path>
              </a:pathLst>
            </a:custGeom>
            <a:solidFill>
              <a:srgbClr val="DD8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Freeform 308"/>
            <p:cNvSpPr>
              <a:spLocks/>
            </p:cNvSpPr>
            <p:nvPr/>
          </p:nvSpPr>
          <p:spPr bwMode="auto">
            <a:xfrm>
              <a:off x="4440" y="1470"/>
              <a:ext cx="39" cy="82"/>
            </a:xfrm>
            <a:custGeom>
              <a:avLst/>
              <a:gdLst>
                <a:gd name="T0" fmla="*/ 0 w 158"/>
                <a:gd name="T1" fmla="*/ 0 h 329"/>
                <a:gd name="T2" fmla="*/ 0 w 158"/>
                <a:gd name="T3" fmla="*/ 0 h 329"/>
                <a:gd name="T4" fmla="*/ 0 w 158"/>
                <a:gd name="T5" fmla="*/ 0 h 329"/>
                <a:gd name="T6" fmla="*/ 0 w 158"/>
                <a:gd name="T7" fmla="*/ 0 h 329"/>
                <a:gd name="T8" fmla="*/ 0 w 158"/>
                <a:gd name="T9" fmla="*/ 0 h 329"/>
                <a:gd name="T10" fmla="*/ 0 w 158"/>
                <a:gd name="T11" fmla="*/ 0 h 329"/>
                <a:gd name="T12" fmla="*/ 0 w 158"/>
                <a:gd name="T13" fmla="*/ 0 h 329"/>
                <a:gd name="T14" fmla="*/ 0 w 158"/>
                <a:gd name="T15" fmla="*/ 0 h 329"/>
                <a:gd name="T16" fmla="*/ 0 w 158"/>
                <a:gd name="T17" fmla="*/ 0 h 329"/>
                <a:gd name="T18" fmla="*/ 0 w 158"/>
                <a:gd name="T19" fmla="*/ 0 h 329"/>
                <a:gd name="T20" fmla="*/ 0 w 158"/>
                <a:gd name="T21" fmla="*/ 0 h 329"/>
                <a:gd name="T22" fmla="*/ 0 w 158"/>
                <a:gd name="T23" fmla="*/ 0 h 329"/>
                <a:gd name="T24" fmla="*/ 0 w 158"/>
                <a:gd name="T25" fmla="*/ 0 h 329"/>
                <a:gd name="T26" fmla="*/ 0 w 158"/>
                <a:gd name="T27" fmla="*/ 0 h 329"/>
                <a:gd name="T28" fmla="*/ 0 w 158"/>
                <a:gd name="T29" fmla="*/ 0 h 3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8"/>
                <a:gd name="T46" fmla="*/ 0 h 329"/>
                <a:gd name="T47" fmla="*/ 158 w 158"/>
                <a:gd name="T48" fmla="*/ 329 h 3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8" h="329">
                  <a:moveTo>
                    <a:pt x="63" y="199"/>
                  </a:moveTo>
                  <a:lnTo>
                    <a:pt x="0" y="0"/>
                  </a:lnTo>
                  <a:lnTo>
                    <a:pt x="14" y="3"/>
                  </a:lnTo>
                  <a:lnTo>
                    <a:pt x="30" y="8"/>
                  </a:lnTo>
                  <a:lnTo>
                    <a:pt x="43" y="12"/>
                  </a:lnTo>
                  <a:lnTo>
                    <a:pt x="57" y="17"/>
                  </a:lnTo>
                  <a:lnTo>
                    <a:pt x="158" y="329"/>
                  </a:lnTo>
                  <a:lnTo>
                    <a:pt x="146" y="310"/>
                  </a:lnTo>
                  <a:lnTo>
                    <a:pt x="135" y="291"/>
                  </a:lnTo>
                  <a:lnTo>
                    <a:pt x="125" y="275"/>
                  </a:lnTo>
                  <a:lnTo>
                    <a:pt x="114" y="256"/>
                  </a:lnTo>
                  <a:lnTo>
                    <a:pt x="103" y="239"/>
                  </a:lnTo>
                  <a:lnTo>
                    <a:pt x="89" y="226"/>
                  </a:lnTo>
                  <a:lnTo>
                    <a:pt x="76" y="212"/>
                  </a:lnTo>
                  <a:lnTo>
                    <a:pt x="63" y="199"/>
                  </a:lnTo>
                  <a:close/>
                </a:path>
              </a:pathLst>
            </a:custGeom>
            <a:solidFill>
              <a:srgbClr val="DD8C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Freeform 309"/>
            <p:cNvSpPr>
              <a:spLocks/>
            </p:cNvSpPr>
            <p:nvPr/>
          </p:nvSpPr>
          <p:spPr bwMode="auto">
            <a:xfrm>
              <a:off x="4447" y="1471"/>
              <a:ext cx="46" cy="103"/>
            </a:xfrm>
            <a:custGeom>
              <a:avLst/>
              <a:gdLst>
                <a:gd name="T0" fmla="*/ 0 w 184"/>
                <a:gd name="T1" fmla="*/ 0 h 411"/>
                <a:gd name="T2" fmla="*/ 0 w 184"/>
                <a:gd name="T3" fmla="*/ 0 h 411"/>
                <a:gd name="T4" fmla="*/ 0 w 184"/>
                <a:gd name="T5" fmla="*/ 0 h 411"/>
                <a:gd name="T6" fmla="*/ 0 w 184"/>
                <a:gd name="T7" fmla="*/ 0 h 411"/>
                <a:gd name="T8" fmla="*/ 0 w 184"/>
                <a:gd name="T9" fmla="*/ 0 h 411"/>
                <a:gd name="T10" fmla="*/ 0 w 184"/>
                <a:gd name="T11" fmla="*/ 0 h 411"/>
                <a:gd name="T12" fmla="*/ 0 w 184"/>
                <a:gd name="T13" fmla="*/ 0 h 411"/>
                <a:gd name="T14" fmla="*/ 0 w 184"/>
                <a:gd name="T15" fmla="*/ 0 h 411"/>
                <a:gd name="T16" fmla="*/ 0 w 184"/>
                <a:gd name="T17" fmla="*/ 0 h 411"/>
                <a:gd name="T18" fmla="*/ 0 w 184"/>
                <a:gd name="T19" fmla="*/ 0 h 411"/>
                <a:gd name="T20" fmla="*/ 0 w 184"/>
                <a:gd name="T21" fmla="*/ 0 h 411"/>
                <a:gd name="T22" fmla="*/ 0 w 184"/>
                <a:gd name="T23" fmla="*/ 0 h 411"/>
                <a:gd name="T24" fmla="*/ 0 w 184"/>
                <a:gd name="T25" fmla="*/ 0 h 411"/>
                <a:gd name="T26" fmla="*/ 0 w 184"/>
                <a:gd name="T27" fmla="*/ 0 h 411"/>
                <a:gd name="T28" fmla="*/ 0 w 184"/>
                <a:gd name="T29" fmla="*/ 0 h 411"/>
                <a:gd name="T30" fmla="*/ 0 w 184"/>
                <a:gd name="T31" fmla="*/ 0 h 411"/>
                <a:gd name="T32" fmla="*/ 0 w 184"/>
                <a:gd name="T33" fmla="*/ 0 h 411"/>
                <a:gd name="T34" fmla="*/ 0 w 184"/>
                <a:gd name="T35" fmla="*/ 0 h 411"/>
                <a:gd name="T36" fmla="*/ 0 w 184"/>
                <a:gd name="T37" fmla="*/ 0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4"/>
                <a:gd name="T58" fmla="*/ 0 h 411"/>
                <a:gd name="T59" fmla="*/ 184 w 18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4" h="411">
                  <a:moveTo>
                    <a:pt x="76" y="240"/>
                  </a:moveTo>
                  <a:lnTo>
                    <a:pt x="0" y="0"/>
                  </a:lnTo>
                  <a:lnTo>
                    <a:pt x="16" y="7"/>
                  </a:lnTo>
                  <a:lnTo>
                    <a:pt x="33" y="12"/>
                  </a:lnTo>
                  <a:lnTo>
                    <a:pt x="49" y="19"/>
                  </a:lnTo>
                  <a:lnTo>
                    <a:pt x="66" y="25"/>
                  </a:lnTo>
                  <a:lnTo>
                    <a:pt x="184" y="411"/>
                  </a:lnTo>
                  <a:lnTo>
                    <a:pt x="182" y="411"/>
                  </a:lnTo>
                  <a:lnTo>
                    <a:pt x="177" y="411"/>
                  </a:lnTo>
                  <a:lnTo>
                    <a:pt x="172" y="411"/>
                  </a:lnTo>
                  <a:lnTo>
                    <a:pt x="166" y="411"/>
                  </a:lnTo>
                  <a:lnTo>
                    <a:pt x="158" y="386"/>
                  </a:lnTo>
                  <a:lnTo>
                    <a:pt x="149" y="362"/>
                  </a:lnTo>
                  <a:lnTo>
                    <a:pt x="138" y="340"/>
                  </a:lnTo>
                  <a:lnTo>
                    <a:pt x="128" y="316"/>
                  </a:lnTo>
                  <a:lnTo>
                    <a:pt x="117" y="297"/>
                  </a:lnTo>
                  <a:lnTo>
                    <a:pt x="103" y="275"/>
                  </a:lnTo>
                  <a:lnTo>
                    <a:pt x="89" y="259"/>
                  </a:lnTo>
                  <a:lnTo>
                    <a:pt x="76" y="240"/>
                  </a:lnTo>
                  <a:close/>
                </a:path>
              </a:pathLst>
            </a:custGeom>
            <a:solidFill>
              <a:srgbClr val="DD8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Freeform 310"/>
            <p:cNvSpPr>
              <a:spLocks/>
            </p:cNvSpPr>
            <p:nvPr/>
          </p:nvSpPr>
          <p:spPr bwMode="auto">
            <a:xfrm>
              <a:off x="4454" y="1474"/>
              <a:ext cx="46" cy="101"/>
            </a:xfrm>
            <a:custGeom>
              <a:avLst/>
              <a:gdLst>
                <a:gd name="T0" fmla="*/ 0 w 184"/>
                <a:gd name="T1" fmla="*/ 0 h 404"/>
                <a:gd name="T2" fmla="*/ 0 w 184"/>
                <a:gd name="T3" fmla="*/ 0 h 404"/>
                <a:gd name="T4" fmla="*/ 0 w 184"/>
                <a:gd name="T5" fmla="*/ 0 h 404"/>
                <a:gd name="T6" fmla="*/ 0 w 184"/>
                <a:gd name="T7" fmla="*/ 0 h 404"/>
                <a:gd name="T8" fmla="*/ 0 w 184"/>
                <a:gd name="T9" fmla="*/ 0 h 404"/>
                <a:gd name="T10" fmla="*/ 0 w 184"/>
                <a:gd name="T11" fmla="*/ 0 h 404"/>
                <a:gd name="T12" fmla="*/ 0 w 184"/>
                <a:gd name="T13" fmla="*/ 0 h 404"/>
                <a:gd name="T14" fmla="*/ 0 w 184"/>
                <a:gd name="T15" fmla="*/ 0 h 404"/>
                <a:gd name="T16" fmla="*/ 0 w 184"/>
                <a:gd name="T17" fmla="*/ 0 h 404"/>
                <a:gd name="T18" fmla="*/ 0 w 184"/>
                <a:gd name="T19" fmla="*/ 0 h 404"/>
                <a:gd name="T20" fmla="*/ 0 w 184"/>
                <a:gd name="T21" fmla="*/ 0 h 404"/>
                <a:gd name="T22" fmla="*/ 0 w 184"/>
                <a:gd name="T23" fmla="*/ 0 h 404"/>
                <a:gd name="T24" fmla="*/ 0 w 184"/>
                <a:gd name="T25" fmla="*/ 0 h 404"/>
                <a:gd name="T26" fmla="*/ 0 w 184"/>
                <a:gd name="T27" fmla="*/ 0 h 404"/>
                <a:gd name="T28" fmla="*/ 0 w 184"/>
                <a:gd name="T29" fmla="*/ 0 h 4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4"/>
                <a:gd name="T46" fmla="*/ 0 h 404"/>
                <a:gd name="T47" fmla="*/ 184 w 184"/>
                <a:gd name="T48" fmla="*/ 404 h 4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4" h="404">
                  <a:moveTo>
                    <a:pt x="101" y="312"/>
                  </a:moveTo>
                  <a:lnTo>
                    <a:pt x="0" y="0"/>
                  </a:lnTo>
                  <a:lnTo>
                    <a:pt x="19" y="5"/>
                  </a:lnTo>
                  <a:lnTo>
                    <a:pt x="36" y="13"/>
                  </a:lnTo>
                  <a:lnTo>
                    <a:pt x="52" y="21"/>
                  </a:lnTo>
                  <a:lnTo>
                    <a:pt x="66" y="27"/>
                  </a:lnTo>
                  <a:lnTo>
                    <a:pt x="184" y="404"/>
                  </a:lnTo>
                  <a:lnTo>
                    <a:pt x="172" y="402"/>
                  </a:lnTo>
                  <a:lnTo>
                    <a:pt x="160" y="399"/>
                  </a:lnTo>
                  <a:lnTo>
                    <a:pt x="147" y="399"/>
                  </a:lnTo>
                  <a:lnTo>
                    <a:pt x="136" y="399"/>
                  </a:lnTo>
                  <a:lnTo>
                    <a:pt x="130" y="378"/>
                  </a:lnTo>
                  <a:lnTo>
                    <a:pt x="122" y="353"/>
                  </a:lnTo>
                  <a:lnTo>
                    <a:pt x="112" y="331"/>
                  </a:lnTo>
                  <a:lnTo>
                    <a:pt x="101" y="312"/>
                  </a:lnTo>
                  <a:close/>
                </a:path>
              </a:pathLst>
            </a:custGeom>
            <a:solidFill>
              <a:srgbClr val="E09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Freeform 311"/>
            <p:cNvSpPr>
              <a:spLocks/>
            </p:cNvSpPr>
            <p:nvPr/>
          </p:nvSpPr>
          <p:spPr bwMode="auto">
            <a:xfrm>
              <a:off x="4463" y="1477"/>
              <a:ext cx="44" cy="98"/>
            </a:xfrm>
            <a:custGeom>
              <a:avLst/>
              <a:gdLst>
                <a:gd name="T0" fmla="*/ 0 w 176"/>
                <a:gd name="T1" fmla="*/ 0 h 391"/>
                <a:gd name="T2" fmla="*/ 0 w 176"/>
                <a:gd name="T3" fmla="*/ 0 h 391"/>
                <a:gd name="T4" fmla="*/ 0 w 176"/>
                <a:gd name="T5" fmla="*/ 0 h 391"/>
                <a:gd name="T6" fmla="*/ 0 w 176"/>
                <a:gd name="T7" fmla="*/ 0 h 391"/>
                <a:gd name="T8" fmla="*/ 0 w 176"/>
                <a:gd name="T9" fmla="*/ 0 h 391"/>
                <a:gd name="T10" fmla="*/ 0 w 176"/>
                <a:gd name="T11" fmla="*/ 0 h 391"/>
                <a:gd name="T12" fmla="*/ 0 w 176"/>
                <a:gd name="T13" fmla="*/ 0 h 391"/>
                <a:gd name="T14" fmla="*/ 0 w 176"/>
                <a:gd name="T15" fmla="*/ 0 h 391"/>
                <a:gd name="T16" fmla="*/ 0 w 176"/>
                <a:gd name="T17" fmla="*/ 0 h 391"/>
                <a:gd name="T18" fmla="*/ 0 w 176"/>
                <a:gd name="T19" fmla="*/ 0 h 391"/>
                <a:gd name="T20" fmla="*/ 0 w 176"/>
                <a:gd name="T21" fmla="*/ 0 h 39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6"/>
                <a:gd name="T34" fmla="*/ 0 h 391"/>
                <a:gd name="T35" fmla="*/ 176 w 176"/>
                <a:gd name="T36" fmla="*/ 391 h 39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6" h="391">
                  <a:moveTo>
                    <a:pt x="118" y="386"/>
                  </a:moveTo>
                  <a:lnTo>
                    <a:pt x="0" y="0"/>
                  </a:lnTo>
                  <a:lnTo>
                    <a:pt x="16" y="5"/>
                  </a:lnTo>
                  <a:lnTo>
                    <a:pt x="32" y="10"/>
                  </a:lnTo>
                  <a:lnTo>
                    <a:pt x="48" y="19"/>
                  </a:lnTo>
                  <a:lnTo>
                    <a:pt x="65" y="24"/>
                  </a:lnTo>
                  <a:lnTo>
                    <a:pt x="176" y="391"/>
                  </a:lnTo>
                  <a:lnTo>
                    <a:pt x="162" y="391"/>
                  </a:lnTo>
                  <a:lnTo>
                    <a:pt x="148" y="389"/>
                  </a:lnTo>
                  <a:lnTo>
                    <a:pt x="132" y="386"/>
                  </a:lnTo>
                  <a:lnTo>
                    <a:pt x="118" y="386"/>
                  </a:lnTo>
                  <a:close/>
                </a:path>
              </a:pathLst>
            </a:custGeom>
            <a:solidFill>
              <a:srgbClr val="E09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Freeform 312"/>
            <p:cNvSpPr>
              <a:spLocks/>
            </p:cNvSpPr>
            <p:nvPr/>
          </p:nvSpPr>
          <p:spPr bwMode="auto">
            <a:xfrm>
              <a:off x="4471" y="1481"/>
              <a:ext cx="44" cy="95"/>
            </a:xfrm>
            <a:custGeom>
              <a:avLst/>
              <a:gdLst>
                <a:gd name="T0" fmla="*/ 0 w 178"/>
                <a:gd name="T1" fmla="*/ 0 h 381"/>
                <a:gd name="T2" fmla="*/ 0 w 178"/>
                <a:gd name="T3" fmla="*/ 0 h 381"/>
                <a:gd name="T4" fmla="*/ 0 w 178"/>
                <a:gd name="T5" fmla="*/ 0 h 381"/>
                <a:gd name="T6" fmla="*/ 0 w 178"/>
                <a:gd name="T7" fmla="*/ 0 h 381"/>
                <a:gd name="T8" fmla="*/ 0 w 178"/>
                <a:gd name="T9" fmla="*/ 0 h 381"/>
                <a:gd name="T10" fmla="*/ 0 w 178"/>
                <a:gd name="T11" fmla="*/ 0 h 381"/>
                <a:gd name="T12" fmla="*/ 0 w 178"/>
                <a:gd name="T13" fmla="*/ 0 h 381"/>
                <a:gd name="T14" fmla="*/ 0 w 178"/>
                <a:gd name="T15" fmla="*/ 0 h 381"/>
                <a:gd name="T16" fmla="*/ 0 w 178"/>
                <a:gd name="T17" fmla="*/ 0 h 381"/>
                <a:gd name="T18" fmla="*/ 0 w 178"/>
                <a:gd name="T19" fmla="*/ 0 h 381"/>
                <a:gd name="T20" fmla="*/ 0 w 178"/>
                <a:gd name="T21" fmla="*/ 0 h 3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8"/>
                <a:gd name="T34" fmla="*/ 0 h 381"/>
                <a:gd name="T35" fmla="*/ 178 w 178"/>
                <a:gd name="T36" fmla="*/ 381 h 3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8" h="381">
                  <a:moveTo>
                    <a:pt x="118" y="377"/>
                  </a:moveTo>
                  <a:lnTo>
                    <a:pt x="0" y="0"/>
                  </a:lnTo>
                  <a:lnTo>
                    <a:pt x="16" y="5"/>
                  </a:lnTo>
                  <a:lnTo>
                    <a:pt x="32" y="14"/>
                  </a:lnTo>
                  <a:lnTo>
                    <a:pt x="48" y="21"/>
                  </a:lnTo>
                  <a:lnTo>
                    <a:pt x="64" y="32"/>
                  </a:lnTo>
                  <a:lnTo>
                    <a:pt x="178" y="381"/>
                  </a:lnTo>
                  <a:lnTo>
                    <a:pt x="164" y="377"/>
                  </a:lnTo>
                  <a:lnTo>
                    <a:pt x="148" y="377"/>
                  </a:lnTo>
                  <a:lnTo>
                    <a:pt x="132" y="377"/>
                  </a:lnTo>
                  <a:lnTo>
                    <a:pt x="118" y="377"/>
                  </a:lnTo>
                  <a:close/>
                </a:path>
              </a:pathLst>
            </a:custGeom>
            <a:solidFill>
              <a:srgbClr val="E09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Freeform 313"/>
            <p:cNvSpPr>
              <a:spLocks/>
            </p:cNvSpPr>
            <p:nvPr/>
          </p:nvSpPr>
          <p:spPr bwMode="auto">
            <a:xfrm>
              <a:off x="4479" y="1484"/>
              <a:ext cx="44" cy="92"/>
            </a:xfrm>
            <a:custGeom>
              <a:avLst/>
              <a:gdLst>
                <a:gd name="T0" fmla="*/ 0 w 173"/>
                <a:gd name="T1" fmla="*/ 0 h 371"/>
                <a:gd name="T2" fmla="*/ 0 w 173"/>
                <a:gd name="T3" fmla="*/ 0 h 371"/>
                <a:gd name="T4" fmla="*/ 0 w 173"/>
                <a:gd name="T5" fmla="*/ 0 h 371"/>
                <a:gd name="T6" fmla="*/ 0 w 173"/>
                <a:gd name="T7" fmla="*/ 0 h 371"/>
                <a:gd name="T8" fmla="*/ 0 w 173"/>
                <a:gd name="T9" fmla="*/ 0 h 371"/>
                <a:gd name="T10" fmla="*/ 0 w 173"/>
                <a:gd name="T11" fmla="*/ 0 h 371"/>
                <a:gd name="T12" fmla="*/ 0 w 173"/>
                <a:gd name="T13" fmla="*/ 0 h 371"/>
                <a:gd name="T14" fmla="*/ 0 w 173"/>
                <a:gd name="T15" fmla="*/ 0 h 371"/>
                <a:gd name="T16" fmla="*/ 0 w 173"/>
                <a:gd name="T17" fmla="*/ 0 h 371"/>
                <a:gd name="T18" fmla="*/ 0 w 173"/>
                <a:gd name="T19" fmla="*/ 0 h 371"/>
                <a:gd name="T20" fmla="*/ 0 w 173"/>
                <a:gd name="T21" fmla="*/ 0 h 3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3"/>
                <a:gd name="T34" fmla="*/ 0 h 371"/>
                <a:gd name="T35" fmla="*/ 173 w 173"/>
                <a:gd name="T36" fmla="*/ 371 h 37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3" h="371">
                  <a:moveTo>
                    <a:pt x="111" y="367"/>
                  </a:moveTo>
                  <a:lnTo>
                    <a:pt x="0" y="0"/>
                  </a:lnTo>
                  <a:lnTo>
                    <a:pt x="18" y="11"/>
                  </a:lnTo>
                  <a:lnTo>
                    <a:pt x="35" y="20"/>
                  </a:lnTo>
                  <a:lnTo>
                    <a:pt x="51" y="30"/>
                  </a:lnTo>
                  <a:lnTo>
                    <a:pt x="65" y="39"/>
                  </a:lnTo>
                  <a:lnTo>
                    <a:pt x="173" y="371"/>
                  </a:lnTo>
                  <a:lnTo>
                    <a:pt x="157" y="371"/>
                  </a:lnTo>
                  <a:lnTo>
                    <a:pt x="141" y="371"/>
                  </a:lnTo>
                  <a:lnTo>
                    <a:pt x="124" y="371"/>
                  </a:lnTo>
                  <a:lnTo>
                    <a:pt x="111" y="367"/>
                  </a:lnTo>
                  <a:close/>
                </a:path>
              </a:pathLst>
            </a:custGeom>
            <a:solidFill>
              <a:srgbClr val="E09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Freeform 314"/>
            <p:cNvSpPr>
              <a:spLocks/>
            </p:cNvSpPr>
            <p:nvPr/>
          </p:nvSpPr>
          <p:spPr bwMode="auto">
            <a:xfrm>
              <a:off x="4487" y="1489"/>
              <a:ext cx="43" cy="87"/>
            </a:xfrm>
            <a:custGeom>
              <a:avLst/>
              <a:gdLst>
                <a:gd name="T0" fmla="*/ 0 w 172"/>
                <a:gd name="T1" fmla="*/ 0 h 349"/>
                <a:gd name="T2" fmla="*/ 0 w 172"/>
                <a:gd name="T3" fmla="*/ 0 h 349"/>
                <a:gd name="T4" fmla="*/ 0 w 172"/>
                <a:gd name="T5" fmla="*/ 0 h 349"/>
                <a:gd name="T6" fmla="*/ 0 w 172"/>
                <a:gd name="T7" fmla="*/ 0 h 349"/>
                <a:gd name="T8" fmla="*/ 0 w 172"/>
                <a:gd name="T9" fmla="*/ 0 h 349"/>
                <a:gd name="T10" fmla="*/ 0 w 172"/>
                <a:gd name="T11" fmla="*/ 0 h 349"/>
                <a:gd name="T12" fmla="*/ 0 w 172"/>
                <a:gd name="T13" fmla="*/ 0 h 349"/>
                <a:gd name="T14" fmla="*/ 0 w 172"/>
                <a:gd name="T15" fmla="*/ 0 h 349"/>
                <a:gd name="T16" fmla="*/ 0 w 172"/>
                <a:gd name="T17" fmla="*/ 0 h 349"/>
                <a:gd name="T18" fmla="*/ 0 w 172"/>
                <a:gd name="T19" fmla="*/ 0 h 349"/>
                <a:gd name="T20" fmla="*/ 0 w 172"/>
                <a:gd name="T21" fmla="*/ 0 h 3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2"/>
                <a:gd name="T34" fmla="*/ 0 h 349"/>
                <a:gd name="T35" fmla="*/ 172 w 172"/>
                <a:gd name="T36" fmla="*/ 349 h 3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2" h="349">
                  <a:moveTo>
                    <a:pt x="114" y="349"/>
                  </a:moveTo>
                  <a:lnTo>
                    <a:pt x="0" y="0"/>
                  </a:lnTo>
                  <a:lnTo>
                    <a:pt x="19" y="8"/>
                  </a:lnTo>
                  <a:lnTo>
                    <a:pt x="38" y="17"/>
                  </a:lnTo>
                  <a:lnTo>
                    <a:pt x="54" y="30"/>
                  </a:lnTo>
                  <a:lnTo>
                    <a:pt x="71" y="42"/>
                  </a:lnTo>
                  <a:lnTo>
                    <a:pt x="172" y="349"/>
                  </a:lnTo>
                  <a:lnTo>
                    <a:pt x="158" y="349"/>
                  </a:lnTo>
                  <a:lnTo>
                    <a:pt x="144" y="349"/>
                  </a:lnTo>
                  <a:lnTo>
                    <a:pt x="128" y="349"/>
                  </a:lnTo>
                  <a:lnTo>
                    <a:pt x="114" y="349"/>
                  </a:lnTo>
                  <a:close/>
                </a:path>
              </a:pathLst>
            </a:custGeom>
            <a:solidFill>
              <a:srgbClr val="E29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Freeform 315"/>
            <p:cNvSpPr>
              <a:spLocks/>
            </p:cNvSpPr>
            <p:nvPr/>
          </p:nvSpPr>
          <p:spPr bwMode="auto">
            <a:xfrm>
              <a:off x="4496" y="1493"/>
              <a:ext cx="40" cy="83"/>
            </a:xfrm>
            <a:custGeom>
              <a:avLst/>
              <a:gdLst>
                <a:gd name="T0" fmla="*/ 0 w 163"/>
                <a:gd name="T1" fmla="*/ 0 h 332"/>
                <a:gd name="T2" fmla="*/ 0 w 163"/>
                <a:gd name="T3" fmla="*/ 0 h 332"/>
                <a:gd name="T4" fmla="*/ 0 w 163"/>
                <a:gd name="T5" fmla="*/ 0 h 332"/>
                <a:gd name="T6" fmla="*/ 0 w 163"/>
                <a:gd name="T7" fmla="*/ 0 h 332"/>
                <a:gd name="T8" fmla="*/ 0 w 163"/>
                <a:gd name="T9" fmla="*/ 0 h 332"/>
                <a:gd name="T10" fmla="*/ 0 w 163"/>
                <a:gd name="T11" fmla="*/ 0 h 332"/>
                <a:gd name="T12" fmla="*/ 0 w 163"/>
                <a:gd name="T13" fmla="*/ 0 h 332"/>
                <a:gd name="T14" fmla="*/ 0 w 163"/>
                <a:gd name="T15" fmla="*/ 0 h 332"/>
                <a:gd name="T16" fmla="*/ 0 w 163"/>
                <a:gd name="T17" fmla="*/ 0 h 332"/>
                <a:gd name="T18" fmla="*/ 0 w 163"/>
                <a:gd name="T19" fmla="*/ 0 h 332"/>
                <a:gd name="T20" fmla="*/ 0 w 163"/>
                <a:gd name="T21" fmla="*/ 0 h 3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332"/>
                <a:gd name="T35" fmla="*/ 163 w 163"/>
                <a:gd name="T36" fmla="*/ 332 h 3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332">
                  <a:moveTo>
                    <a:pt x="108" y="332"/>
                  </a:moveTo>
                  <a:lnTo>
                    <a:pt x="0" y="0"/>
                  </a:lnTo>
                  <a:lnTo>
                    <a:pt x="18" y="13"/>
                  </a:lnTo>
                  <a:lnTo>
                    <a:pt x="38" y="25"/>
                  </a:lnTo>
                  <a:lnTo>
                    <a:pt x="57" y="37"/>
                  </a:lnTo>
                  <a:lnTo>
                    <a:pt x="73" y="54"/>
                  </a:lnTo>
                  <a:lnTo>
                    <a:pt x="163" y="332"/>
                  </a:lnTo>
                  <a:lnTo>
                    <a:pt x="149" y="332"/>
                  </a:lnTo>
                  <a:lnTo>
                    <a:pt x="136" y="332"/>
                  </a:lnTo>
                  <a:lnTo>
                    <a:pt x="122" y="332"/>
                  </a:lnTo>
                  <a:lnTo>
                    <a:pt x="108" y="332"/>
                  </a:lnTo>
                  <a:close/>
                </a:path>
              </a:pathLst>
            </a:custGeom>
            <a:solidFill>
              <a:srgbClr val="E5A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Freeform 316"/>
            <p:cNvSpPr>
              <a:spLocks/>
            </p:cNvSpPr>
            <p:nvPr/>
          </p:nvSpPr>
          <p:spPr bwMode="auto">
            <a:xfrm>
              <a:off x="4505" y="1499"/>
              <a:ext cx="38" cy="77"/>
            </a:xfrm>
            <a:custGeom>
              <a:avLst/>
              <a:gdLst>
                <a:gd name="T0" fmla="*/ 0 w 154"/>
                <a:gd name="T1" fmla="*/ 0 h 307"/>
                <a:gd name="T2" fmla="*/ 0 w 154"/>
                <a:gd name="T3" fmla="*/ 0 h 307"/>
                <a:gd name="T4" fmla="*/ 0 w 154"/>
                <a:gd name="T5" fmla="*/ 0 h 307"/>
                <a:gd name="T6" fmla="*/ 0 w 154"/>
                <a:gd name="T7" fmla="*/ 0 h 307"/>
                <a:gd name="T8" fmla="*/ 0 w 154"/>
                <a:gd name="T9" fmla="*/ 0 h 307"/>
                <a:gd name="T10" fmla="*/ 0 w 154"/>
                <a:gd name="T11" fmla="*/ 0 h 307"/>
                <a:gd name="T12" fmla="*/ 0 w 154"/>
                <a:gd name="T13" fmla="*/ 0 h 307"/>
                <a:gd name="T14" fmla="*/ 0 w 154"/>
                <a:gd name="T15" fmla="*/ 0 h 307"/>
                <a:gd name="T16" fmla="*/ 0 w 154"/>
                <a:gd name="T17" fmla="*/ 0 h 307"/>
                <a:gd name="T18" fmla="*/ 0 w 154"/>
                <a:gd name="T19" fmla="*/ 0 h 307"/>
                <a:gd name="T20" fmla="*/ 0 w 154"/>
                <a:gd name="T21" fmla="*/ 0 h 3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4"/>
                <a:gd name="T34" fmla="*/ 0 h 307"/>
                <a:gd name="T35" fmla="*/ 154 w 154"/>
                <a:gd name="T36" fmla="*/ 307 h 3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4" h="307">
                  <a:moveTo>
                    <a:pt x="101" y="307"/>
                  </a:moveTo>
                  <a:lnTo>
                    <a:pt x="0" y="0"/>
                  </a:lnTo>
                  <a:lnTo>
                    <a:pt x="19" y="16"/>
                  </a:lnTo>
                  <a:lnTo>
                    <a:pt x="41" y="32"/>
                  </a:lnTo>
                  <a:lnTo>
                    <a:pt x="59" y="48"/>
                  </a:lnTo>
                  <a:lnTo>
                    <a:pt x="76" y="67"/>
                  </a:lnTo>
                  <a:lnTo>
                    <a:pt x="154" y="307"/>
                  </a:lnTo>
                  <a:lnTo>
                    <a:pt x="142" y="307"/>
                  </a:lnTo>
                  <a:lnTo>
                    <a:pt x="128" y="307"/>
                  </a:lnTo>
                  <a:lnTo>
                    <a:pt x="114" y="307"/>
                  </a:lnTo>
                  <a:lnTo>
                    <a:pt x="101" y="307"/>
                  </a:lnTo>
                  <a:close/>
                </a:path>
              </a:pathLst>
            </a:custGeom>
            <a:solidFill>
              <a:srgbClr val="E5A5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Freeform 317"/>
            <p:cNvSpPr>
              <a:spLocks/>
            </p:cNvSpPr>
            <p:nvPr/>
          </p:nvSpPr>
          <p:spPr bwMode="auto">
            <a:xfrm>
              <a:off x="4514" y="1507"/>
              <a:ext cx="37" cy="70"/>
            </a:xfrm>
            <a:custGeom>
              <a:avLst/>
              <a:gdLst>
                <a:gd name="T0" fmla="*/ 0 w 146"/>
                <a:gd name="T1" fmla="*/ 0 h 283"/>
                <a:gd name="T2" fmla="*/ 0 w 146"/>
                <a:gd name="T3" fmla="*/ 0 h 283"/>
                <a:gd name="T4" fmla="*/ 0 w 146"/>
                <a:gd name="T5" fmla="*/ 0 h 283"/>
                <a:gd name="T6" fmla="*/ 0 w 146"/>
                <a:gd name="T7" fmla="*/ 0 h 283"/>
                <a:gd name="T8" fmla="*/ 0 w 146"/>
                <a:gd name="T9" fmla="*/ 0 h 283"/>
                <a:gd name="T10" fmla="*/ 0 w 146"/>
                <a:gd name="T11" fmla="*/ 0 h 283"/>
                <a:gd name="T12" fmla="*/ 0 w 146"/>
                <a:gd name="T13" fmla="*/ 0 h 283"/>
                <a:gd name="T14" fmla="*/ 0 w 146"/>
                <a:gd name="T15" fmla="*/ 0 h 283"/>
                <a:gd name="T16" fmla="*/ 0 w 146"/>
                <a:gd name="T17" fmla="*/ 0 h 283"/>
                <a:gd name="T18" fmla="*/ 0 w 146"/>
                <a:gd name="T19" fmla="*/ 0 h 283"/>
                <a:gd name="T20" fmla="*/ 0 w 146"/>
                <a:gd name="T21" fmla="*/ 0 h 283"/>
                <a:gd name="T22" fmla="*/ 0 w 146"/>
                <a:gd name="T23" fmla="*/ 0 h 283"/>
                <a:gd name="T24" fmla="*/ 0 w 146"/>
                <a:gd name="T25" fmla="*/ 0 h 283"/>
                <a:gd name="T26" fmla="*/ 0 w 146"/>
                <a:gd name="T27" fmla="*/ 0 h 283"/>
                <a:gd name="T28" fmla="*/ 0 w 146"/>
                <a:gd name="T29" fmla="*/ 0 h 2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283"/>
                <a:gd name="T47" fmla="*/ 146 w 146"/>
                <a:gd name="T48" fmla="*/ 283 h 2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283">
                  <a:moveTo>
                    <a:pt x="90" y="278"/>
                  </a:moveTo>
                  <a:lnTo>
                    <a:pt x="0" y="0"/>
                  </a:lnTo>
                  <a:lnTo>
                    <a:pt x="11" y="8"/>
                  </a:lnTo>
                  <a:lnTo>
                    <a:pt x="24" y="19"/>
                  </a:lnTo>
                  <a:lnTo>
                    <a:pt x="35" y="29"/>
                  </a:lnTo>
                  <a:lnTo>
                    <a:pt x="46" y="41"/>
                  </a:lnTo>
                  <a:lnTo>
                    <a:pt x="57" y="52"/>
                  </a:lnTo>
                  <a:lnTo>
                    <a:pt x="65" y="65"/>
                  </a:lnTo>
                  <a:lnTo>
                    <a:pt x="76" y="76"/>
                  </a:lnTo>
                  <a:lnTo>
                    <a:pt x="84" y="89"/>
                  </a:lnTo>
                  <a:lnTo>
                    <a:pt x="146" y="283"/>
                  </a:lnTo>
                  <a:lnTo>
                    <a:pt x="134" y="283"/>
                  </a:lnTo>
                  <a:lnTo>
                    <a:pt x="120" y="280"/>
                  </a:lnTo>
                  <a:lnTo>
                    <a:pt x="104" y="278"/>
                  </a:lnTo>
                  <a:lnTo>
                    <a:pt x="90" y="278"/>
                  </a:lnTo>
                  <a:close/>
                </a:path>
              </a:pathLst>
            </a:custGeom>
            <a:solidFill>
              <a:srgbClr val="E8A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Freeform 318"/>
            <p:cNvSpPr>
              <a:spLocks/>
            </p:cNvSpPr>
            <p:nvPr/>
          </p:nvSpPr>
          <p:spPr bwMode="auto">
            <a:xfrm>
              <a:off x="4524" y="1516"/>
              <a:ext cx="31" cy="61"/>
            </a:xfrm>
            <a:custGeom>
              <a:avLst/>
              <a:gdLst>
                <a:gd name="T0" fmla="*/ 0 w 128"/>
                <a:gd name="T1" fmla="*/ 0 h 245"/>
                <a:gd name="T2" fmla="*/ 0 w 128"/>
                <a:gd name="T3" fmla="*/ 0 h 245"/>
                <a:gd name="T4" fmla="*/ 0 w 128"/>
                <a:gd name="T5" fmla="*/ 0 h 245"/>
                <a:gd name="T6" fmla="*/ 0 w 128"/>
                <a:gd name="T7" fmla="*/ 0 h 245"/>
                <a:gd name="T8" fmla="*/ 0 w 128"/>
                <a:gd name="T9" fmla="*/ 0 h 245"/>
                <a:gd name="T10" fmla="*/ 0 w 128"/>
                <a:gd name="T11" fmla="*/ 0 h 245"/>
                <a:gd name="T12" fmla="*/ 0 w 128"/>
                <a:gd name="T13" fmla="*/ 0 h 245"/>
                <a:gd name="T14" fmla="*/ 0 w 128"/>
                <a:gd name="T15" fmla="*/ 0 h 245"/>
                <a:gd name="T16" fmla="*/ 0 w 128"/>
                <a:gd name="T17" fmla="*/ 0 h 245"/>
                <a:gd name="T18" fmla="*/ 0 w 128"/>
                <a:gd name="T19" fmla="*/ 0 h 245"/>
                <a:gd name="T20" fmla="*/ 0 w 128"/>
                <a:gd name="T21" fmla="*/ 0 h 245"/>
                <a:gd name="T22" fmla="*/ 0 w 128"/>
                <a:gd name="T23" fmla="*/ 0 h 245"/>
                <a:gd name="T24" fmla="*/ 0 w 128"/>
                <a:gd name="T25" fmla="*/ 0 h 245"/>
                <a:gd name="T26" fmla="*/ 0 w 128"/>
                <a:gd name="T27" fmla="*/ 0 h 245"/>
                <a:gd name="T28" fmla="*/ 0 w 128"/>
                <a:gd name="T29" fmla="*/ 0 h 245"/>
                <a:gd name="T30" fmla="*/ 0 w 128"/>
                <a:gd name="T31" fmla="*/ 0 h 245"/>
                <a:gd name="T32" fmla="*/ 0 w 128"/>
                <a:gd name="T33" fmla="*/ 0 h 245"/>
                <a:gd name="T34" fmla="*/ 0 w 128"/>
                <a:gd name="T35" fmla="*/ 0 h 245"/>
                <a:gd name="T36" fmla="*/ 0 w 128"/>
                <a:gd name="T37" fmla="*/ 0 h 245"/>
                <a:gd name="T38" fmla="*/ 0 w 128"/>
                <a:gd name="T39" fmla="*/ 0 h 245"/>
                <a:gd name="T40" fmla="*/ 0 w 128"/>
                <a:gd name="T41" fmla="*/ 0 h 24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8"/>
                <a:gd name="T64" fmla="*/ 0 h 245"/>
                <a:gd name="T65" fmla="*/ 128 w 128"/>
                <a:gd name="T66" fmla="*/ 245 h 24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8" h="245">
                  <a:moveTo>
                    <a:pt x="78" y="240"/>
                  </a:moveTo>
                  <a:lnTo>
                    <a:pt x="0" y="0"/>
                  </a:lnTo>
                  <a:lnTo>
                    <a:pt x="19" y="19"/>
                  </a:lnTo>
                  <a:lnTo>
                    <a:pt x="36" y="38"/>
                  </a:lnTo>
                  <a:lnTo>
                    <a:pt x="52" y="57"/>
                  </a:lnTo>
                  <a:lnTo>
                    <a:pt x="68" y="79"/>
                  </a:lnTo>
                  <a:lnTo>
                    <a:pt x="82" y="100"/>
                  </a:lnTo>
                  <a:lnTo>
                    <a:pt x="92" y="122"/>
                  </a:lnTo>
                  <a:lnTo>
                    <a:pt x="103" y="147"/>
                  </a:lnTo>
                  <a:lnTo>
                    <a:pt x="114" y="171"/>
                  </a:lnTo>
                  <a:lnTo>
                    <a:pt x="117" y="174"/>
                  </a:lnTo>
                  <a:lnTo>
                    <a:pt x="117" y="176"/>
                  </a:lnTo>
                  <a:lnTo>
                    <a:pt x="124" y="206"/>
                  </a:lnTo>
                  <a:lnTo>
                    <a:pt x="124" y="215"/>
                  </a:lnTo>
                  <a:lnTo>
                    <a:pt x="128" y="222"/>
                  </a:lnTo>
                  <a:lnTo>
                    <a:pt x="128" y="234"/>
                  </a:lnTo>
                  <a:lnTo>
                    <a:pt x="128" y="245"/>
                  </a:lnTo>
                  <a:lnTo>
                    <a:pt x="117" y="245"/>
                  </a:lnTo>
                  <a:lnTo>
                    <a:pt x="106" y="245"/>
                  </a:lnTo>
                  <a:lnTo>
                    <a:pt x="92" y="242"/>
                  </a:lnTo>
                  <a:lnTo>
                    <a:pt x="78" y="240"/>
                  </a:lnTo>
                  <a:close/>
                </a:path>
              </a:pathLst>
            </a:custGeom>
            <a:solidFill>
              <a:srgbClr val="E8A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Freeform 319"/>
            <p:cNvSpPr>
              <a:spLocks/>
            </p:cNvSpPr>
            <p:nvPr/>
          </p:nvSpPr>
          <p:spPr bwMode="auto">
            <a:xfrm>
              <a:off x="4535" y="1529"/>
              <a:ext cx="20" cy="48"/>
            </a:xfrm>
            <a:custGeom>
              <a:avLst/>
              <a:gdLst>
                <a:gd name="T0" fmla="*/ 0 w 82"/>
                <a:gd name="T1" fmla="*/ 0 h 194"/>
                <a:gd name="T2" fmla="*/ 0 w 82"/>
                <a:gd name="T3" fmla="*/ 0 h 194"/>
                <a:gd name="T4" fmla="*/ 0 w 82"/>
                <a:gd name="T5" fmla="*/ 0 h 194"/>
                <a:gd name="T6" fmla="*/ 0 w 82"/>
                <a:gd name="T7" fmla="*/ 0 h 194"/>
                <a:gd name="T8" fmla="*/ 0 w 82"/>
                <a:gd name="T9" fmla="*/ 0 h 194"/>
                <a:gd name="T10" fmla="*/ 0 w 82"/>
                <a:gd name="T11" fmla="*/ 0 h 194"/>
                <a:gd name="T12" fmla="*/ 0 w 82"/>
                <a:gd name="T13" fmla="*/ 0 h 194"/>
                <a:gd name="T14" fmla="*/ 0 w 82"/>
                <a:gd name="T15" fmla="*/ 0 h 194"/>
                <a:gd name="T16" fmla="*/ 0 w 82"/>
                <a:gd name="T17" fmla="*/ 0 h 194"/>
                <a:gd name="T18" fmla="*/ 0 w 82"/>
                <a:gd name="T19" fmla="*/ 0 h 194"/>
                <a:gd name="T20" fmla="*/ 0 w 82"/>
                <a:gd name="T21" fmla="*/ 0 h 194"/>
                <a:gd name="T22" fmla="*/ 0 w 82"/>
                <a:gd name="T23" fmla="*/ 0 h 194"/>
                <a:gd name="T24" fmla="*/ 0 w 82"/>
                <a:gd name="T25" fmla="*/ 0 h 194"/>
                <a:gd name="T26" fmla="*/ 0 w 82"/>
                <a:gd name="T27" fmla="*/ 0 h 19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2"/>
                <a:gd name="T43" fmla="*/ 0 h 194"/>
                <a:gd name="T44" fmla="*/ 82 w 82"/>
                <a:gd name="T45" fmla="*/ 194 h 19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2" h="194">
                  <a:moveTo>
                    <a:pt x="62" y="194"/>
                  </a:moveTo>
                  <a:lnTo>
                    <a:pt x="0" y="0"/>
                  </a:lnTo>
                  <a:lnTo>
                    <a:pt x="20" y="30"/>
                  </a:lnTo>
                  <a:lnTo>
                    <a:pt x="38" y="60"/>
                  </a:lnTo>
                  <a:lnTo>
                    <a:pt x="55" y="90"/>
                  </a:lnTo>
                  <a:lnTo>
                    <a:pt x="68" y="120"/>
                  </a:lnTo>
                  <a:lnTo>
                    <a:pt x="73" y="136"/>
                  </a:lnTo>
                  <a:lnTo>
                    <a:pt x="78" y="155"/>
                  </a:lnTo>
                  <a:lnTo>
                    <a:pt x="82" y="175"/>
                  </a:lnTo>
                  <a:lnTo>
                    <a:pt x="82" y="194"/>
                  </a:lnTo>
                  <a:lnTo>
                    <a:pt x="78" y="194"/>
                  </a:lnTo>
                  <a:lnTo>
                    <a:pt x="73" y="194"/>
                  </a:lnTo>
                  <a:lnTo>
                    <a:pt x="68" y="194"/>
                  </a:lnTo>
                  <a:lnTo>
                    <a:pt x="62" y="194"/>
                  </a:lnTo>
                  <a:close/>
                </a:path>
              </a:pathLst>
            </a:custGeom>
            <a:solidFill>
              <a:srgbClr val="E8A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Freeform 320"/>
            <p:cNvSpPr>
              <a:spLocks/>
            </p:cNvSpPr>
            <p:nvPr/>
          </p:nvSpPr>
          <p:spPr bwMode="auto">
            <a:xfrm>
              <a:off x="4553" y="1560"/>
              <a:ext cx="2" cy="8"/>
            </a:xfrm>
            <a:custGeom>
              <a:avLst/>
              <a:gdLst>
                <a:gd name="T0" fmla="*/ 0 w 7"/>
                <a:gd name="T1" fmla="*/ 0 h 30"/>
                <a:gd name="T2" fmla="*/ 0 w 7"/>
                <a:gd name="T3" fmla="*/ 0 h 30"/>
                <a:gd name="T4" fmla="*/ 0 w 7"/>
                <a:gd name="T5" fmla="*/ 0 h 30"/>
                <a:gd name="T6" fmla="*/ 0 w 7"/>
                <a:gd name="T7" fmla="*/ 0 h 30"/>
                <a:gd name="T8" fmla="*/ 0 w 7"/>
                <a:gd name="T9" fmla="*/ 0 h 30"/>
                <a:gd name="T10" fmla="*/ 0 w 7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30"/>
                <a:gd name="T20" fmla="*/ 7 w 7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30">
                  <a:moveTo>
                    <a:pt x="7" y="3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" y="14"/>
                  </a:lnTo>
                  <a:lnTo>
                    <a:pt x="5" y="22"/>
                  </a:lnTo>
                  <a:lnTo>
                    <a:pt x="7" y="30"/>
                  </a:lnTo>
                  <a:close/>
                </a:path>
              </a:pathLst>
            </a:custGeom>
            <a:solidFill>
              <a:srgbClr val="EA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Freeform 321"/>
            <p:cNvSpPr>
              <a:spLocks/>
            </p:cNvSpPr>
            <p:nvPr/>
          </p:nvSpPr>
          <p:spPr bwMode="auto">
            <a:xfrm>
              <a:off x="4843" y="1572"/>
              <a:ext cx="9" cy="12"/>
            </a:xfrm>
            <a:custGeom>
              <a:avLst/>
              <a:gdLst>
                <a:gd name="T0" fmla="*/ 0 w 35"/>
                <a:gd name="T1" fmla="*/ 0 h 48"/>
                <a:gd name="T2" fmla="*/ 0 w 35"/>
                <a:gd name="T3" fmla="*/ 0 h 48"/>
                <a:gd name="T4" fmla="*/ 0 w 35"/>
                <a:gd name="T5" fmla="*/ 0 h 48"/>
                <a:gd name="T6" fmla="*/ 0 w 35"/>
                <a:gd name="T7" fmla="*/ 0 h 48"/>
                <a:gd name="T8" fmla="*/ 0 w 35"/>
                <a:gd name="T9" fmla="*/ 0 h 48"/>
                <a:gd name="T10" fmla="*/ 0 w 35"/>
                <a:gd name="T11" fmla="*/ 0 h 48"/>
                <a:gd name="T12" fmla="*/ 0 w 35"/>
                <a:gd name="T13" fmla="*/ 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48"/>
                <a:gd name="T23" fmla="*/ 35 w 35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48">
                  <a:moveTo>
                    <a:pt x="10" y="0"/>
                  </a:moveTo>
                  <a:lnTo>
                    <a:pt x="35" y="48"/>
                  </a:lnTo>
                  <a:lnTo>
                    <a:pt x="0" y="48"/>
                  </a:lnTo>
                  <a:lnTo>
                    <a:pt x="3" y="36"/>
                  </a:lnTo>
                  <a:lnTo>
                    <a:pt x="5" y="23"/>
                  </a:lnTo>
                  <a:lnTo>
                    <a:pt x="8" y="1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5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Freeform 322"/>
            <p:cNvSpPr>
              <a:spLocks/>
            </p:cNvSpPr>
            <p:nvPr/>
          </p:nvSpPr>
          <p:spPr bwMode="auto">
            <a:xfrm>
              <a:off x="4843" y="1563"/>
              <a:ext cx="18" cy="21"/>
            </a:xfrm>
            <a:custGeom>
              <a:avLst/>
              <a:gdLst>
                <a:gd name="T0" fmla="*/ 0 w 70"/>
                <a:gd name="T1" fmla="*/ 0 h 85"/>
                <a:gd name="T2" fmla="*/ 0 w 70"/>
                <a:gd name="T3" fmla="*/ 0 h 85"/>
                <a:gd name="T4" fmla="*/ 0 w 70"/>
                <a:gd name="T5" fmla="*/ 0 h 85"/>
                <a:gd name="T6" fmla="*/ 0 w 70"/>
                <a:gd name="T7" fmla="*/ 0 h 85"/>
                <a:gd name="T8" fmla="*/ 0 w 70"/>
                <a:gd name="T9" fmla="*/ 0 h 85"/>
                <a:gd name="T10" fmla="*/ 0 w 70"/>
                <a:gd name="T11" fmla="*/ 0 h 85"/>
                <a:gd name="T12" fmla="*/ 0 w 70"/>
                <a:gd name="T13" fmla="*/ 0 h 85"/>
                <a:gd name="T14" fmla="*/ 0 w 70"/>
                <a:gd name="T15" fmla="*/ 0 h 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85"/>
                <a:gd name="T26" fmla="*/ 70 w 70"/>
                <a:gd name="T27" fmla="*/ 85 h 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85">
                  <a:moveTo>
                    <a:pt x="3" y="85"/>
                  </a:moveTo>
                  <a:lnTo>
                    <a:pt x="0" y="78"/>
                  </a:lnTo>
                  <a:lnTo>
                    <a:pt x="5" y="60"/>
                  </a:lnTo>
                  <a:lnTo>
                    <a:pt x="13" y="37"/>
                  </a:lnTo>
                  <a:lnTo>
                    <a:pt x="19" y="19"/>
                  </a:lnTo>
                  <a:lnTo>
                    <a:pt x="24" y="0"/>
                  </a:lnTo>
                  <a:lnTo>
                    <a:pt x="70" y="85"/>
                  </a:lnTo>
                  <a:lnTo>
                    <a:pt x="3" y="85"/>
                  </a:lnTo>
                  <a:close/>
                </a:path>
              </a:pathLst>
            </a:custGeom>
            <a:solidFill>
              <a:srgbClr val="B55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Freeform 323"/>
            <p:cNvSpPr>
              <a:spLocks/>
            </p:cNvSpPr>
            <p:nvPr/>
          </p:nvSpPr>
          <p:spPr bwMode="auto">
            <a:xfrm>
              <a:off x="4846" y="1555"/>
              <a:ext cx="23" cy="29"/>
            </a:xfrm>
            <a:custGeom>
              <a:avLst/>
              <a:gdLst>
                <a:gd name="T0" fmla="*/ 0 w 90"/>
                <a:gd name="T1" fmla="*/ 0 h 115"/>
                <a:gd name="T2" fmla="*/ 0 w 90"/>
                <a:gd name="T3" fmla="*/ 0 h 115"/>
                <a:gd name="T4" fmla="*/ 0 w 90"/>
                <a:gd name="T5" fmla="*/ 0 h 115"/>
                <a:gd name="T6" fmla="*/ 0 w 90"/>
                <a:gd name="T7" fmla="*/ 0 h 115"/>
                <a:gd name="T8" fmla="*/ 0 w 90"/>
                <a:gd name="T9" fmla="*/ 0 h 115"/>
                <a:gd name="T10" fmla="*/ 0 w 90"/>
                <a:gd name="T11" fmla="*/ 0 h 115"/>
                <a:gd name="T12" fmla="*/ 0 w 90"/>
                <a:gd name="T13" fmla="*/ 0 h 115"/>
                <a:gd name="T14" fmla="*/ 0 w 90"/>
                <a:gd name="T15" fmla="*/ 0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115"/>
                <a:gd name="T26" fmla="*/ 90 w 90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115">
                  <a:moveTo>
                    <a:pt x="25" y="115"/>
                  </a:moveTo>
                  <a:lnTo>
                    <a:pt x="0" y="67"/>
                  </a:lnTo>
                  <a:lnTo>
                    <a:pt x="6" y="51"/>
                  </a:lnTo>
                  <a:lnTo>
                    <a:pt x="14" y="32"/>
                  </a:lnTo>
                  <a:lnTo>
                    <a:pt x="20" y="16"/>
                  </a:lnTo>
                  <a:lnTo>
                    <a:pt x="25" y="0"/>
                  </a:lnTo>
                  <a:lnTo>
                    <a:pt x="90" y="115"/>
                  </a:lnTo>
                  <a:lnTo>
                    <a:pt x="25" y="115"/>
                  </a:lnTo>
                  <a:close/>
                </a:path>
              </a:pathLst>
            </a:custGeom>
            <a:solidFill>
              <a:srgbClr val="B55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Freeform 324"/>
            <p:cNvSpPr>
              <a:spLocks/>
            </p:cNvSpPr>
            <p:nvPr/>
          </p:nvSpPr>
          <p:spPr bwMode="auto">
            <a:xfrm>
              <a:off x="4850" y="1547"/>
              <a:ext cx="28" cy="37"/>
            </a:xfrm>
            <a:custGeom>
              <a:avLst/>
              <a:gdLst>
                <a:gd name="T0" fmla="*/ 0 w 115"/>
                <a:gd name="T1" fmla="*/ 0 h 148"/>
                <a:gd name="T2" fmla="*/ 0 w 115"/>
                <a:gd name="T3" fmla="*/ 0 h 148"/>
                <a:gd name="T4" fmla="*/ 0 w 115"/>
                <a:gd name="T5" fmla="*/ 0 h 148"/>
                <a:gd name="T6" fmla="*/ 0 w 115"/>
                <a:gd name="T7" fmla="*/ 0 h 148"/>
                <a:gd name="T8" fmla="*/ 0 w 115"/>
                <a:gd name="T9" fmla="*/ 0 h 148"/>
                <a:gd name="T10" fmla="*/ 0 w 115"/>
                <a:gd name="T11" fmla="*/ 0 h 148"/>
                <a:gd name="T12" fmla="*/ 0 w 115"/>
                <a:gd name="T13" fmla="*/ 0 h 148"/>
                <a:gd name="T14" fmla="*/ 0 w 115"/>
                <a:gd name="T15" fmla="*/ 0 h 1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5"/>
                <a:gd name="T25" fmla="*/ 0 h 148"/>
                <a:gd name="T26" fmla="*/ 115 w 115"/>
                <a:gd name="T27" fmla="*/ 148 h 1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5" h="148">
                  <a:moveTo>
                    <a:pt x="46" y="148"/>
                  </a:moveTo>
                  <a:lnTo>
                    <a:pt x="0" y="63"/>
                  </a:lnTo>
                  <a:lnTo>
                    <a:pt x="6" y="47"/>
                  </a:lnTo>
                  <a:lnTo>
                    <a:pt x="11" y="30"/>
                  </a:lnTo>
                  <a:lnTo>
                    <a:pt x="16" y="17"/>
                  </a:lnTo>
                  <a:lnTo>
                    <a:pt x="25" y="0"/>
                  </a:lnTo>
                  <a:lnTo>
                    <a:pt x="115" y="148"/>
                  </a:lnTo>
                  <a:lnTo>
                    <a:pt x="46" y="148"/>
                  </a:lnTo>
                  <a:close/>
                </a:path>
              </a:pathLst>
            </a:custGeom>
            <a:solidFill>
              <a:srgbClr val="B75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Freeform 325"/>
            <p:cNvSpPr>
              <a:spLocks/>
            </p:cNvSpPr>
            <p:nvPr/>
          </p:nvSpPr>
          <p:spPr bwMode="auto">
            <a:xfrm>
              <a:off x="4852" y="1539"/>
              <a:ext cx="34" cy="45"/>
            </a:xfrm>
            <a:custGeom>
              <a:avLst/>
              <a:gdLst>
                <a:gd name="T0" fmla="*/ 0 w 136"/>
                <a:gd name="T1" fmla="*/ 0 h 178"/>
                <a:gd name="T2" fmla="*/ 0 w 136"/>
                <a:gd name="T3" fmla="*/ 0 h 178"/>
                <a:gd name="T4" fmla="*/ 0 w 136"/>
                <a:gd name="T5" fmla="*/ 0 h 178"/>
                <a:gd name="T6" fmla="*/ 0 w 136"/>
                <a:gd name="T7" fmla="*/ 0 h 178"/>
                <a:gd name="T8" fmla="*/ 0 w 136"/>
                <a:gd name="T9" fmla="*/ 0 h 178"/>
                <a:gd name="T10" fmla="*/ 0 w 136"/>
                <a:gd name="T11" fmla="*/ 0 h 178"/>
                <a:gd name="T12" fmla="*/ 0 w 136"/>
                <a:gd name="T13" fmla="*/ 0 h 178"/>
                <a:gd name="T14" fmla="*/ 0 w 136"/>
                <a:gd name="T15" fmla="*/ 0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78"/>
                <a:gd name="T26" fmla="*/ 136 w 136"/>
                <a:gd name="T27" fmla="*/ 178 h 1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78">
                  <a:moveTo>
                    <a:pt x="65" y="178"/>
                  </a:moveTo>
                  <a:lnTo>
                    <a:pt x="0" y="63"/>
                  </a:lnTo>
                  <a:lnTo>
                    <a:pt x="8" y="44"/>
                  </a:lnTo>
                  <a:lnTo>
                    <a:pt x="16" y="28"/>
                  </a:lnTo>
                  <a:lnTo>
                    <a:pt x="21" y="14"/>
                  </a:lnTo>
                  <a:lnTo>
                    <a:pt x="30" y="0"/>
                  </a:lnTo>
                  <a:lnTo>
                    <a:pt x="136" y="178"/>
                  </a:lnTo>
                  <a:lnTo>
                    <a:pt x="65" y="178"/>
                  </a:lnTo>
                  <a:close/>
                </a:path>
              </a:pathLst>
            </a:custGeom>
            <a:solidFill>
              <a:srgbClr val="B75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Freeform 326"/>
            <p:cNvSpPr>
              <a:spLocks/>
            </p:cNvSpPr>
            <p:nvPr/>
          </p:nvSpPr>
          <p:spPr bwMode="auto">
            <a:xfrm>
              <a:off x="4856" y="1532"/>
              <a:ext cx="36" cy="52"/>
            </a:xfrm>
            <a:custGeom>
              <a:avLst/>
              <a:gdLst>
                <a:gd name="T0" fmla="*/ 0 w 143"/>
                <a:gd name="T1" fmla="*/ 0 h 208"/>
                <a:gd name="T2" fmla="*/ 0 w 143"/>
                <a:gd name="T3" fmla="*/ 0 h 208"/>
                <a:gd name="T4" fmla="*/ 0 w 143"/>
                <a:gd name="T5" fmla="*/ 0 h 208"/>
                <a:gd name="T6" fmla="*/ 0 w 143"/>
                <a:gd name="T7" fmla="*/ 0 h 208"/>
                <a:gd name="T8" fmla="*/ 0 w 143"/>
                <a:gd name="T9" fmla="*/ 0 h 208"/>
                <a:gd name="T10" fmla="*/ 0 w 143"/>
                <a:gd name="T11" fmla="*/ 0 h 208"/>
                <a:gd name="T12" fmla="*/ 0 w 143"/>
                <a:gd name="T13" fmla="*/ 0 h 208"/>
                <a:gd name="T14" fmla="*/ 0 w 143"/>
                <a:gd name="T15" fmla="*/ 0 h 208"/>
                <a:gd name="T16" fmla="*/ 0 w 143"/>
                <a:gd name="T17" fmla="*/ 0 h 208"/>
                <a:gd name="T18" fmla="*/ 0 w 143"/>
                <a:gd name="T19" fmla="*/ 0 h 208"/>
                <a:gd name="T20" fmla="*/ 0 w 143"/>
                <a:gd name="T21" fmla="*/ 0 h 208"/>
                <a:gd name="T22" fmla="*/ 0 w 143"/>
                <a:gd name="T23" fmla="*/ 0 h 2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3"/>
                <a:gd name="T37" fmla="*/ 0 h 208"/>
                <a:gd name="T38" fmla="*/ 143 w 143"/>
                <a:gd name="T39" fmla="*/ 208 h 2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3" h="208">
                  <a:moveTo>
                    <a:pt x="90" y="208"/>
                  </a:moveTo>
                  <a:lnTo>
                    <a:pt x="0" y="60"/>
                  </a:lnTo>
                  <a:lnTo>
                    <a:pt x="10" y="44"/>
                  </a:lnTo>
                  <a:lnTo>
                    <a:pt x="19" y="30"/>
                  </a:lnTo>
                  <a:lnTo>
                    <a:pt x="27" y="17"/>
                  </a:lnTo>
                  <a:lnTo>
                    <a:pt x="32" y="0"/>
                  </a:lnTo>
                  <a:lnTo>
                    <a:pt x="143" y="185"/>
                  </a:lnTo>
                  <a:lnTo>
                    <a:pt x="141" y="190"/>
                  </a:lnTo>
                  <a:lnTo>
                    <a:pt x="138" y="196"/>
                  </a:lnTo>
                  <a:lnTo>
                    <a:pt x="136" y="201"/>
                  </a:lnTo>
                  <a:lnTo>
                    <a:pt x="136" y="208"/>
                  </a:lnTo>
                  <a:lnTo>
                    <a:pt x="90" y="208"/>
                  </a:lnTo>
                  <a:close/>
                </a:path>
              </a:pathLst>
            </a:custGeom>
            <a:solidFill>
              <a:srgbClr val="BA5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Freeform 327"/>
            <p:cNvSpPr>
              <a:spLocks/>
            </p:cNvSpPr>
            <p:nvPr/>
          </p:nvSpPr>
          <p:spPr bwMode="auto">
            <a:xfrm>
              <a:off x="4860" y="1526"/>
              <a:ext cx="34" cy="58"/>
            </a:xfrm>
            <a:custGeom>
              <a:avLst/>
              <a:gdLst>
                <a:gd name="T0" fmla="*/ 0 w 139"/>
                <a:gd name="T1" fmla="*/ 0 h 232"/>
                <a:gd name="T2" fmla="*/ 0 w 139"/>
                <a:gd name="T3" fmla="*/ 0 h 232"/>
                <a:gd name="T4" fmla="*/ 0 w 139"/>
                <a:gd name="T5" fmla="*/ 0 h 232"/>
                <a:gd name="T6" fmla="*/ 0 w 139"/>
                <a:gd name="T7" fmla="*/ 0 h 232"/>
                <a:gd name="T8" fmla="*/ 0 w 139"/>
                <a:gd name="T9" fmla="*/ 0 h 232"/>
                <a:gd name="T10" fmla="*/ 0 w 139"/>
                <a:gd name="T11" fmla="*/ 0 h 232"/>
                <a:gd name="T12" fmla="*/ 0 w 139"/>
                <a:gd name="T13" fmla="*/ 0 h 232"/>
                <a:gd name="T14" fmla="*/ 0 w 139"/>
                <a:gd name="T15" fmla="*/ 0 h 232"/>
                <a:gd name="T16" fmla="*/ 0 w 139"/>
                <a:gd name="T17" fmla="*/ 0 h 232"/>
                <a:gd name="T18" fmla="*/ 0 w 139"/>
                <a:gd name="T19" fmla="*/ 0 h 232"/>
                <a:gd name="T20" fmla="*/ 0 w 139"/>
                <a:gd name="T21" fmla="*/ 0 h 232"/>
                <a:gd name="T22" fmla="*/ 0 w 139"/>
                <a:gd name="T23" fmla="*/ 0 h 2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9"/>
                <a:gd name="T37" fmla="*/ 0 h 232"/>
                <a:gd name="T38" fmla="*/ 139 w 139"/>
                <a:gd name="T39" fmla="*/ 232 h 2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9" h="232">
                  <a:moveTo>
                    <a:pt x="106" y="232"/>
                  </a:moveTo>
                  <a:lnTo>
                    <a:pt x="0" y="54"/>
                  </a:lnTo>
                  <a:lnTo>
                    <a:pt x="8" y="41"/>
                  </a:lnTo>
                  <a:lnTo>
                    <a:pt x="19" y="27"/>
                  </a:lnTo>
                  <a:lnTo>
                    <a:pt x="27" y="13"/>
                  </a:lnTo>
                  <a:lnTo>
                    <a:pt x="35" y="0"/>
                  </a:lnTo>
                  <a:lnTo>
                    <a:pt x="139" y="177"/>
                  </a:lnTo>
                  <a:lnTo>
                    <a:pt x="132" y="190"/>
                  </a:lnTo>
                  <a:lnTo>
                    <a:pt x="130" y="202"/>
                  </a:lnTo>
                  <a:lnTo>
                    <a:pt x="125" y="214"/>
                  </a:lnTo>
                  <a:lnTo>
                    <a:pt x="120" y="232"/>
                  </a:lnTo>
                  <a:lnTo>
                    <a:pt x="106" y="232"/>
                  </a:lnTo>
                  <a:close/>
                </a:path>
              </a:pathLst>
            </a:custGeom>
            <a:solidFill>
              <a:srgbClr val="BA6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Freeform 328"/>
            <p:cNvSpPr>
              <a:spLocks/>
            </p:cNvSpPr>
            <p:nvPr/>
          </p:nvSpPr>
          <p:spPr bwMode="auto">
            <a:xfrm>
              <a:off x="4864" y="1520"/>
              <a:ext cx="34" cy="58"/>
            </a:xfrm>
            <a:custGeom>
              <a:avLst/>
              <a:gdLst>
                <a:gd name="T0" fmla="*/ 0 w 139"/>
                <a:gd name="T1" fmla="*/ 0 h 231"/>
                <a:gd name="T2" fmla="*/ 0 w 139"/>
                <a:gd name="T3" fmla="*/ 0 h 231"/>
                <a:gd name="T4" fmla="*/ 0 w 139"/>
                <a:gd name="T5" fmla="*/ 0 h 231"/>
                <a:gd name="T6" fmla="*/ 0 w 139"/>
                <a:gd name="T7" fmla="*/ 0 h 231"/>
                <a:gd name="T8" fmla="*/ 0 w 139"/>
                <a:gd name="T9" fmla="*/ 0 h 231"/>
                <a:gd name="T10" fmla="*/ 0 w 139"/>
                <a:gd name="T11" fmla="*/ 0 h 231"/>
                <a:gd name="T12" fmla="*/ 0 w 139"/>
                <a:gd name="T13" fmla="*/ 0 h 231"/>
                <a:gd name="T14" fmla="*/ 0 w 139"/>
                <a:gd name="T15" fmla="*/ 0 h 231"/>
                <a:gd name="T16" fmla="*/ 0 w 139"/>
                <a:gd name="T17" fmla="*/ 0 h 231"/>
                <a:gd name="T18" fmla="*/ 0 w 139"/>
                <a:gd name="T19" fmla="*/ 0 h 231"/>
                <a:gd name="T20" fmla="*/ 0 w 139"/>
                <a:gd name="T21" fmla="*/ 0 h 2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231"/>
                <a:gd name="T35" fmla="*/ 139 w 139"/>
                <a:gd name="T36" fmla="*/ 231 h 2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231">
                  <a:moveTo>
                    <a:pt x="111" y="231"/>
                  </a:moveTo>
                  <a:lnTo>
                    <a:pt x="0" y="46"/>
                  </a:lnTo>
                  <a:lnTo>
                    <a:pt x="8" y="35"/>
                  </a:lnTo>
                  <a:lnTo>
                    <a:pt x="19" y="22"/>
                  </a:lnTo>
                  <a:lnTo>
                    <a:pt x="30" y="11"/>
                  </a:lnTo>
                  <a:lnTo>
                    <a:pt x="38" y="0"/>
                  </a:lnTo>
                  <a:lnTo>
                    <a:pt x="139" y="169"/>
                  </a:lnTo>
                  <a:lnTo>
                    <a:pt x="134" y="185"/>
                  </a:lnTo>
                  <a:lnTo>
                    <a:pt x="125" y="201"/>
                  </a:lnTo>
                  <a:lnTo>
                    <a:pt x="116" y="215"/>
                  </a:lnTo>
                  <a:lnTo>
                    <a:pt x="111" y="231"/>
                  </a:lnTo>
                  <a:close/>
                </a:path>
              </a:pathLst>
            </a:custGeom>
            <a:solidFill>
              <a:srgbClr val="BA6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Freeform 329"/>
            <p:cNvSpPr>
              <a:spLocks/>
            </p:cNvSpPr>
            <p:nvPr/>
          </p:nvSpPr>
          <p:spPr bwMode="auto">
            <a:xfrm>
              <a:off x="4869" y="1516"/>
              <a:ext cx="34" cy="54"/>
            </a:xfrm>
            <a:custGeom>
              <a:avLst/>
              <a:gdLst>
                <a:gd name="T0" fmla="*/ 0 w 139"/>
                <a:gd name="T1" fmla="*/ 0 h 217"/>
                <a:gd name="T2" fmla="*/ 0 w 139"/>
                <a:gd name="T3" fmla="*/ 0 h 217"/>
                <a:gd name="T4" fmla="*/ 0 w 139"/>
                <a:gd name="T5" fmla="*/ 0 h 217"/>
                <a:gd name="T6" fmla="*/ 0 w 139"/>
                <a:gd name="T7" fmla="*/ 0 h 217"/>
                <a:gd name="T8" fmla="*/ 0 w 139"/>
                <a:gd name="T9" fmla="*/ 0 h 217"/>
                <a:gd name="T10" fmla="*/ 0 w 139"/>
                <a:gd name="T11" fmla="*/ 0 h 217"/>
                <a:gd name="T12" fmla="*/ 0 w 139"/>
                <a:gd name="T13" fmla="*/ 0 h 217"/>
                <a:gd name="T14" fmla="*/ 0 w 139"/>
                <a:gd name="T15" fmla="*/ 0 h 217"/>
                <a:gd name="T16" fmla="*/ 0 w 139"/>
                <a:gd name="T17" fmla="*/ 0 h 217"/>
                <a:gd name="T18" fmla="*/ 0 w 139"/>
                <a:gd name="T19" fmla="*/ 0 h 217"/>
                <a:gd name="T20" fmla="*/ 0 w 139"/>
                <a:gd name="T21" fmla="*/ 0 h 2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217"/>
                <a:gd name="T35" fmla="*/ 139 w 139"/>
                <a:gd name="T36" fmla="*/ 217 h 2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217">
                  <a:moveTo>
                    <a:pt x="104" y="217"/>
                  </a:moveTo>
                  <a:lnTo>
                    <a:pt x="0" y="40"/>
                  </a:lnTo>
                  <a:lnTo>
                    <a:pt x="11" y="29"/>
                  </a:lnTo>
                  <a:lnTo>
                    <a:pt x="22" y="18"/>
                  </a:lnTo>
                  <a:lnTo>
                    <a:pt x="32" y="7"/>
                  </a:lnTo>
                  <a:lnTo>
                    <a:pt x="44" y="0"/>
                  </a:lnTo>
                  <a:lnTo>
                    <a:pt x="139" y="162"/>
                  </a:lnTo>
                  <a:lnTo>
                    <a:pt x="131" y="176"/>
                  </a:lnTo>
                  <a:lnTo>
                    <a:pt x="122" y="189"/>
                  </a:lnTo>
                  <a:lnTo>
                    <a:pt x="115" y="203"/>
                  </a:lnTo>
                  <a:lnTo>
                    <a:pt x="104" y="217"/>
                  </a:lnTo>
                  <a:close/>
                </a:path>
              </a:pathLst>
            </a:custGeom>
            <a:solidFill>
              <a:srgbClr val="BC6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Freeform 330"/>
            <p:cNvSpPr>
              <a:spLocks/>
            </p:cNvSpPr>
            <p:nvPr/>
          </p:nvSpPr>
          <p:spPr bwMode="auto">
            <a:xfrm>
              <a:off x="4873" y="1510"/>
              <a:ext cx="35" cy="53"/>
            </a:xfrm>
            <a:custGeom>
              <a:avLst/>
              <a:gdLst>
                <a:gd name="T0" fmla="*/ 0 w 138"/>
                <a:gd name="T1" fmla="*/ 0 h 210"/>
                <a:gd name="T2" fmla="*/ 0 w 138"/>
                <a:gd name="T3" fmla="*/ 0 h 210"/>
                <a:gd name="T4" fmla="*/ 0 w 138"/>
                <a:gd name="T5" fmla="*/ 0 h 210"/>
                <a:gd name="T6" fmla="*/ 0 w 138"/>
                <a:gd name="T7" fmla="*/ 0 h 210"/>
                <a:gd name="T8" fmla="*/ 0 w 138"/>
                <a:gd name="T9" fmla="*/ 0 h 210"/>
                <a:gd name="T10" fmla="*/ 0 w 138"/>
                <a:gd name="T11" fmla="*/ 0 h 210"/>
                <a:gd name="T12" fmla="*/ 0 w 138"/>
                <a:gd name="T13" fmla="*/ 0 h 210"/>
                <a:gd name="T14" fmla="*/ 0 w 138"/>
                <a:gd name="T15" fmla="*/ 0 h 210"/>
                <a:gd name="T16" fmla="*/ 0 w 138"/>
                <a:gd name="T17" fmla="*/ 0 h 210"/>
                <a:gd name="T18" fmla="*/ 0 w 138"/>
                <a:gd name="T19" fmla="*/ 0 h 210"/>
                <a:gd name="T20" fmla="*/ 0 w 138"/>
                <a:gd name="T21" fmla="*/ 0 h 2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8"/>
                <a:gd name="T34" fmla="*/ 0 h 210"/>
                <a:gd name="T35" fmla="*/ 138 w 138"/>
                <a:gd name="T36" fmla="*/ 210 h 2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8" h="210">
                  <a:moveTo>
                    <a:pt x="101" y="210"/>
                  </a:moveTo>
                  <a:lnTo>
                    <a:pt x="0" y="41"/>
                  </a:lnTo>
                  <a:lnTo>
                    <a:pt x="11" y="30"/>
                  </a:lnTo>
                  <a:lnTo>
                    <a:pt x="22" y="20"/>
                  </a:lnTo>
                  <a:lnTo>
                    <a:pt x="32" y="9"/>
                  </a:lnTo>
                  <a:lnTo>
                    <a:pt x="43" y="0"/>
                  </a:lnTo>
                  <a:lnTo>
                    <a:pt x="138" y="159"/>
                  </a:lnTo>
                  <a:lnTo>
                    <a:pt x="128" y="172"/>
                  </a:lnTo>
                  <a:lnTo>
                    <a:pt x="120" y="185"/>
                  </a:lnTo>
                  <a:lnTo>
                    <a:pt x="108" y="196"/>
                  </a:lnTo>
                  <a:lnTo>
                    <a:pt x="101" y="210"/>
                  </a:lnTo>
                  <a:close/>
                </a:path>
              </a:pathLst>
            </a:custGeom>
            <a:solidFill>
              <a:srgbClr val="BC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Freeform 331"/>
            <p:cNvSpPr>
              <a:spLocks/>
            </p:cNvSpPr>
            <p:nvPr/>
          </p:nvSpPr>
          <p:spPr bwMode="auto">
            <a:xfrm>
              <a:off x="4879" y="1506"/>
              <a:ext cx="33" cy="50"/>
            </a:xfrm>
            <a:custGeom>
              <a:avLst/>
              <a:gdLst>
                <a:gd name="T0" fmla="*/ 0 w 130"/>
                <a:gd name="T1" fmla="*/ 0 h 201"/>
                <a:gd name="T2" fmla="*/ 0 w 130"/>
                <a:gd name="T3" fmla="*/ 0 h 201"/>
                <a:gd name="T4" fmla="*/ 0 w 130"/>
                <a:gd name="T5" fmla="*/ 0 h 201"/>
                <a:gd name="T6" fmla="*/ 0 w 130"/>
                <a:gd name="T7" fmla="*/ 0 h 201"/>
                <a:gd name="T8" fmla="*/ 0 w 130"/>
                <a:gd name="T9" fmla="*/ 0 h 201"/>
                <a:gd name="T10" fmla="*/ 0 w 130"/>
                <a:gd name="T11" fmla="*/ 0 h 201"/>
                <a:gd name="T12" fmla="*/ 0 w 130"/>
                <a:gd name="T13" fmla="*/ 0 h 201"/>
                <a:gd name="T14" fmla="*/ 0 w 130"/>
                <a:gd name="T15" fmla="*/ 0 h 201"/>
                <a:gd name="T16" fmla="*/ 0 w 130"/>
                <a:gd name="T17" fmla="*/ 0 h 201"/>
                <a:gd name="T18" fmla="*/ 0 w 130"/>
                <a:gd name="T19" fmla="*/ 0 h 201"/>
                <a:gd name="T20" fmla="*/ 0 w 130"/>
                <a:gd name="T21" fmla="*/ 0 h 2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0"/>
                <a:gd name="T34" fmla="*/ 0 h 201"/>
                <a:gd name="T35" fmla="*/ 130 w 130"/>
                <a:gd name="T36" fmla="*/ 201 h 20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0" h="201">
                  <a:moveTo>
                    <a:pt x="95" y="201"/>
                  </a:moveTo>
                  <a:lnTo>
                    <a:pt x="0" y="39"/>
                  </a:lnTo>
                  <a:lnTo>
                    <a:pt x="7" y="27"/>
                  </a:lnTo>
                  <a:lnTo>
                    <a:pt x="18" y="16"/>
                  </a:lnTo>
                  <a:lnTo>
                    <a:pt x="30" y="9"/>
                  </a:lnTo>
                  <a:lnTo>
                    <a:pt x="41" y="0"/>
                  </a:lnTo>
                  <a:lnTo>
                    <a:pt x="130" y="150"/>
                  </a:lnTo>
                  <a:lnTo>
                    <a:pt x="122" y="163"/>
                  </a:lnTo>
                  <a:lnTo>
                    <a:pt x="113" y="175"/>
                  </a:lnTo>
                  <a:lnTo>
                    <a:pt x="103" y="188"/>
                  </a:lnTo>
                  <a:lnTo>
                    <a:pt x="95" y="201"/>
                  </a:lnTo>
                  <a:close/>
                </a:path>
              </a:pathLst>
            </a:custGeom>
            <a:solidFill>
              <a:srgbClr val="BC6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Freeform 332"/>
            <p:cNvSpPr>
              <a:spLocks/>
            </p:cNvSpPr>
            <p:nvPr/>
          </p:nvSpPr>
          <p:spPr bwMode="auto">
            <a:xfrm>
              <a:off x="4884" y="1501"/>
              <a:ext cx="33" cy="49"/>
            </a:xfrm>
            <a:custGeom>
              <a:avLst/>
              <a:gdLst>
                <a:gd name="T0" fmla="*/ 0 w 131"/>
                <a:gd name="T1" fmla="*/ 0 h 196"/>
                <a:gd name="T2" fmla="*/ 0 w 131"/>
                <a:gd name="T3" fmla="*/ 0 h 196"/>
                <a:gd name="T4" fmla="*/ 0 w 131"/>
                <a:gd name="T5" fmla="*/ 0 h 196"/>
                <a:gd name="T6" fmla="*/ 0 w 131"/>
                <a:gd name="T7" fmla="*/ 0 h 196"/>
                <a:gd name="T8" fmla="*/ 0 w 131"/>
                <a:gd name="T9" fmla="*/ 0 h 196"/>
                <a:gd name="T10" fmla="*/ 0 w 131"/>
                <a:gd name="T11" fmla="*/ 0 h 196"/>
                <a:gd name="T12" fmla="*/ 0 w 131"/>
                <a:gd name="T13" fmla="*/ 0 h 196"/>
                <a:gd name="T14" fmla="*/ 0 w 131"/>
                <a:gd name="T15" fmla="*/ 0 h 196"/>
                <a:gd name="T16" fmla="*/ 0 w 131"/>
                <a:gd name="T17" fmla="*/ 0 h 196"/>
                <a:gd name="T18" fmla="*/ 0 w 131"/>
                <a:gd name="T19" fmla="*/ 0 h 196"/>
                <a:gd name="T20" fmla="*/ 0 w 131"/>
                <a:gd name="T21" fmla="*/ 0 h 1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1"/>
                <a:gd name="T34" fmla="*/ 0 h 196"/>
                <a:gd name="T35" fmla="*/ 131 w 131"/>
                <a:gd name="T36" fmla="*/ 196 h 1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1" h="196">
                  <a:moveTo>
                    <a:pt x="95" y="196"/>
                  </a:moveTo>
                  <a:lnTo>
                    <a:pt x="0" y="37"/>
                  </a:lnTo>
                  <a:lnTo>
                    <a:pt x="12" y="27"/>
                  </a:lnTo>
                  <a:lnTo>
                    <a:pt x="23" y="18"/>
                  </a:lnTo>
                  <a:lnTo>
                    <a:pt x="35" y="11"/>
                  </a:lnTo>
                  <a:lnTo>
                    <a:pt x="47" y="0"/>
                  </a:lnTo>
                  <a:lnTo>
                    <a:pt x="131" y="146"/>
                  </a:lnTo>
                  <a:lnTo>
                    <a:pt x="123" y="157"/>
                  </a:lnTo>
                  <a:lnTo>
                    <a:pt x="112" y="171"/>
                  </a:lnTo>
                  <a:lnTo>
                    <a:pt x="104" y="182"/>
                  </a:lnTo>
                  <a:lnTo>
                    <a:pt x="95" y="196"/>
                  </a:lnTo>
                  <a:close/>
                </a:path>
              </a:pathLst>
            </a:custGeom>
            <a:solidFill>
              <a:srgbClr val="BF6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Freeform 333"/>
            <p:cNvSpPr>
              <a:spLocks/>
            </p:cNvSpPr>
            <p:nvPr/>
          </p:nvSpPr>
          <p:spPr bwMode="auto">
            <a:xfrm>
              <a:off x="4890" y="1496"/>
              <a:ext cx="31" cy="48"/>
            </a:xfrm>
            <a:custGeom>
              <a:avLst/>
              <a:gdLst>
                <a:gd name="T0" fmla="*/ 0 w 127"/>
                <a:gd name="T1" fmla="*/ 0 h 188"/>
                <a:gd name="T2" fmla="*/ 0 w 127"/>
                <a:gd name="T3" fmla="*/ 0 h 188"/>
                <a:gd name="T4" fmla="*/ 0 w 127"/>
                <a:gd name="T5" fmla="*/ 0 h 188"/>
                <a:gd name="T6" fmla="*/ 0 w 127"/>
                <a:gd name="T7" fmla="*/ 0 h 188"/>
                <a:gd name="T8" fmla="*/ 0 w 127"/>
                <a:gd name="T9" fmla="*/ 0 h 188"/>
                <a:gd name="T10" fmla="*/ 0 w 127"/>
                <a:gd name="T11" fmla="*/ 0 h 188"/>
                <a:gd name="T12" fmla="*/ 0 w 127"/>
                <a:gd name="T13" fmla="*/ 0 h 188"/>
                <a:gd name="T14" fmla="*/ 0 w 127"/>
                <a:gd name="T15" fmla="*/ 0 h 188"/>
                <a:gd name="T16" fmla="*/ 0 w 127"/>
                <a:gd name="T17" fmla="*/ 0 h 188"/>
                <a:gd name="T18" fmla="*/ 0 w 127"/>
                <a:gd name="T19" fmla="*/ 0 h 188"/>
                <a:gd name="T20" fmla="*/ 0 w 127"/>
                <a:gd name="T21" fmla="*/ 0 h 1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7"/>
                <a:gd name="T34" fmla="*/ 0 h 188"/>
                <a:gd name="T35" fmla="*/ 127 w 127"/>
                <a:gd name="T36" fmla="*/ 188 h 1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7" h="188">
                  <a:moveTo>
                    <a:pt x="89" y="188"/>
                  </a:moveTo>
                  <a:lnTo>
                    <a:pt x="0" y="38"/>
                  </a:lnTo>
                  <a:lnTo>
                    <a:pt x="10" y="28"/>
                  </a:lnTo>
                  <a:lnTo>
                    <a:pt x="24" y="19"/>
                  </a:lnTo>
                  <a:lnTo>
                    <a:pt x="35" y="8"/>
                  </a:lnTo>
                  <a:lnTo>
                    <a:pt x="46" y="0"/>
                  </a:lnTo>
                  <a:lnTo>
                    <a:pt x="127" y="147"/>
                  </a:lnTo>
                  <a:lnTo>
                    <a:pt x="118" y="155"/>
                  </a:lnTo>
                  <a:lnTo>
                    <a:pt x="108" y="166"/>
                  </a:lnTo>
                  <a:lnTo>
                    <a:pt x="97" y="177"/>
                  </a:lnTo>
                  <a:lnTo>
                    <a:pt x="89" y="188"/>
                  </a:lnTo>
                  <a:close/>
                </a:path>
              </a:pathLst>
            </a:custGeom>
            <a:solidFill>
              <a:srgbClr val="BF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Freeform 334"/>
            <p:cNvSpPr>
              <a:spLocks/>
            </p:cNvSpPr>
            <p:nvPr/>
          </p:nvSpPr>
          <p:spPr bwMode="auto">
            <a:xfrm>
              <a:off x="4896" y="1493"/>
              <a:ext cx="32" cy="44"/>
            </a:xfrm>
            <a:custGeom>
              <a:avLst/>
              <a:gdLst>
                <a:gd name="T0" fmla="*/ 0 w 127"/>
                <a:gd name="T1" fmla="*/ 0 h 176"/>
                <a:gd name="T2" fmla="*/ 0 w 127"/>
                <a:gd name="T3" fmla="*/ 0 h 176"/>
                <a:gd name="T4" fmla="*/ 0 w 127"/>
                <a:gd name="T5" fmla="*/ 0 h 176"/>
                <a:gd name="T6" fmla="*/ 0 w 127"/>
                <a:gd name="T7" fmla="*/ 0 h 176"/>
                <a:gd name="T8" fmla="*/ 0 w 127"/>
                <a:gd name="T9" fmla="*/ 0 h 176"/>
                <a:gd name="T10" fmla="*/ 0 w 127"/>
                <a:gd name="T11" fmla="*/ 0 h 176"/>
                <a:gd name="T12" fmla="*/ 0 w 127"/>
                <a:gd name="T13" fmla="*/ 0 h 176"/>
                <a:gd name="T14" fmla="*/ 0 w 127"/>
                <a:gd name="T15" fmla="*/ 0 h 176"/>
                <a:gd name="T16" fmla="*/ 0 w 127"/>
                <a:gd name="T17" fmla="*/ 0 h 176"/>
                <a:gd name="T18" fmla="*/ 0 w 127"/>
                <a:gd name="T19" fmla="*/ 0 h 176"/>
                <a:gd name="T20" fmla="*/ 0 w 127"/>
                <a:gd name="T21" fmla="*/ 0 h 1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7"/>
                <a:gd name="T34" fmla="*/ 0 h 176"/>
                <a:gd name="T35" fmla="*/ 127 w 127"/>
                <a:gd name="T36" fmla="*/ 176 h 1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7" h="176">
                  <a:moveTo>
                    <a:pt x="84" y="176"/>
                  </a:moveTo>
                  <a:lnTo>
                    <a:pt x="0" y="30"/>
                  </a:lnTo>
                  <a:lnTo>
                    <a:pt x="11" y="21"/>
                  </a:lnTo>
                  <a:lnTo>
                    <a:pt x="22" y="13"/>
                  </a:lnTo>
                  <a:lnTo>
                    <a:pt x="36" y="7"/>
                  </a:lnTo>
                  <a:lnTo>
                    <a:pt x="48" y="0"/>
                  </a:lnTo>
                  <a:lnTo>
                    <a:pt x="127" y="138"/>
                  </a:lnTo>
                  <a:lnTo>
                    <a:pt x="117" y="149"/>
                  </a:lnTo>
                  <a:lnTo>
                    <a:pt x="106" y="157"/>
                  </a:lnTo>
                  <a:lnTo>
                    <a:pt x="94" y="166"/>
                  </a:lnTo>
                  <a:lnTo>
                    <a:pt x="84" y="176"/>
                  </a:lnTo>
                  <a:close/>
                </a:path>
              </a:pathLst>
            </a:custGeom>
            <a:solidFill>
              <a:srgbClr val="C17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Freeform 335"/>
            <p:cNvSpPr>
              <a:spLocks/>
            </p:cNvSpPr>
            <p:nvPr/>
          </p:nvSpPr>
          <p:spPr bwMode="auto">
            <a:xfrm>
              <a:off x="4901" y="1491"/>
              <a:ext cx="32" cy="42"/>
            </a:xfrm>
            <a:custGeom>
              <a:avLst/>
              <a:gdLst>
                <a:gd name="T0" fmla="*/ 0 w 127"/>
                <a:gd name="T1" fmla="*/ 0 h 171"/>
                <a:gd name="T2" fmla="*/ 0 w 127"/>
                <a:gd name="T3" fmla="*/ 0 h 171"/>
                <a:gd name="T4" fmla="*/ 0 w 127"/>
                <a:gd name="T5" fmla="*/ 0 h 171"/>
                <a:gd name="T6" fmla="*/ 0 w 127"/>
                <a:gd name="T7" fmla="*/ 0 h 171"/>
                <a:gd name="T8" fmla="*/ 0 w 127"/>
                <a:gd name="T9" fmla="*/ 0 h 171"/>
                <a:gd name="T10" fmla="*/ 0 w 127"/>
                <a:gd name="T11" fmla="*/ 0 h 171"/>
                <a:gd name="T12" fmla="*/ 0 w 127"/>
                <a:gd name="T13" fmla="*/ 0 h 171"/>
                <a:gd name="T14" fmla="*/ 0 w 127"/>
                <a:gd name="T15" fmla="*/ 0 h 171"/>
                <a:gd name="T16" fmla="*/ 0 w 127"/>
                <a:gd name="T17" fmla="*/ 0 h 171"/>
                <a:gd name="T18" fmla="*/ 0 w 127"/>
                <a:gd name="T19" fmla="*/ 0 h 171"/>
                <a:gd name="T20" fmla="*/ 0 w 127"/>
                <a:gd name="T21" fmla="*/ 0 h 1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7"/>
                <a:gd name="T34" fmla="*/ 0 h 171"/>
                <a:gd name="T35" fmla="*/ 127 w 127"/>
                <a:gd name="T36" fmla="*/ 171 h 17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7" h="171">
                  <a:moveTo>
                    <a:pt x="81" y="171"/>
                  </a:moveTo>
                  <a:lnTo>
                    <a:pt x="0" y="24"/>
                  </a:lnTo>
                  <a:lnTo>
                    <a:pt x="14" y="18"/>
                  </a:lnTo>
                  <a:lnTo>
                    <a:pt x="24" y="11"/>
                  </a:lnTo>
                  <a:lnTo>
                    <a:pt x="37" y="6"/>
                  </a:lnTo>
                  <a:lnTo>
                    <a:pt x="51" y="0"/>
                  </a:lnTo>
                  <a:lnTo>
                    <a:pt x="127" y="128"/>
                  </a:lnTo>
                  <a:lnTo>
                    <a:pt x="116" y="138"/>
                  </a:lnTo>
                  <a:lnTo>
                    <a:pt x="105" y="149"/>
                  </a:lnTo>
                  <a:lnTo>
                    <a:pt x="95" y="160"/>
                  </a:lnTo>
                  <a:lnTo>
                    <a:pt x="81" y="171"/>
                  </a:lnTo>
                  <a:close/>
                </a:path>
              </a:pathLst>
            </a:custGeom>
            <a:solidFill>
              <a:srgbClr val="C17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Freeform 336"/>
            <p:cNvSpPr>
              <a:spLocks/>
            </p:cNvSpPr>
            <p:nvPr/>
          </p:nvSpPr>
          <p:spPr bwMode="auto">
            <a:xfrm>
              <a:off x="4908" y="1487"/>
              <a:ext cx="31" cy="41"/>
            </a:xfrm>
            <a:custGeom>
              <a:avLst/>
              <a:gdLst>
                <a:gd name="T0" fmla="*/ 0 w 125"/>
                <a:gd name="T1" fmla="*/ 0 h 163"/>
                <a:gd name="T2" fmla="*/ 0 w 125"/>
                <a:gd name="T3" fmla="*/ 0 h 163"/>
                <a:gd name="T4" fmla="*/ 0 w 125"/>
                <a:gd name="T5" fmla="*/ 0 h 163"/>
                <a:gd name="T6" fmla="*/ 0 w 125"/>
                <a:gd name="T7" fmla="*/ 0 h 163"/>
                <a:gd name="T8" fmla="*/ 0 w 125"/>
                <a:gd name="T9" fmla="*/ 0 h 163"/>
                <a:gd name="T10" fmla="*/ 0 w 125"/>
                <a:gd name="T11" fmla="*/ 0 h 163"/>
                <a:gd name="T12" fmla="*/ 0 w 125"/>
                <a:gd name="T13" fmla="*/ 0 h 163"/>
                <a:gd name="T14" fmla="*/ 0 w 125"/>
                <a:gd name="T15" fmla="*/ 0 h 163"/>
                <a:gd name="T16" fmla="*/ 0 w 125"/>
                <a:gd name="T17" fmla="*/ 0 h 163"/>
                <a:gd name="T18" fmla="*/ 0 w 125"/>
                <a:gd name="T19" fmla="*/ 0 h 163"/>
                <a:gd name="T20" fmla="*/ 0 w 125"/>
                <a:gd name="T21" fmla="*/ 0 h 1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63"/>
                <a:gd name="T35" fmla="*/ 125 w 125"/>
                <a:gd name="T36" fmla="*/ 163 h 1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63">
                  <a:moveTo>
                    <a:pt x="79" y="163"/>
                  </a:moveTo>
                  <a:lnTo>
                    <a:pt x="0" y="25"/>
                  </a:lnTo>
                  <a:lnTo>
                    <a:pt x="11" y="20"/>
                  </a:lnTo>
                  <a:lnTo>
                    <a:pt x="25" y="11"/>
                  </a:lnTo>
                  <a:lnTo>
                    <a:pt x="36" y="6"/>
                  </a:lnTo>
                  <a:lnTo>
                    <a:pt x="46" y="0"/>
                  </a:lnTo>
                  <a:lnTo>
                    <a:pt x="125" y="125"/>
                  </a:lnTo>
                  <a:lnTo>
                    <a:pt x="115" y="133"/>
                  </a:lnTo>
                  <a:lnTo>
                    <a:pt x="101" y="144"/>
                  </a:lnTo>
                  <a:lnTo>
                    <a:pt x="90" y="152"/>
                  </a:lnTo>
                  <a:lnTo>
                    <a:pt x="79" y="163"/>
                  </a:lnTo>
                  <a:close/>
                </a:path>
              </a:pathLst>
            </a:custGeom>
            <a:solidFill>
              <a:srgbClr val="C17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Freeform 337"/>
            <p:cNvSpPr>
              <a:spLocks/>
            </p:cNvSpPr>
            <p:nvPr/>
          </p:nvSpPr>
          <p:spPr bwMode="auto">
            <a:xfrm>
              <a:off x="4914" y="1484"/>
              <a:ext cx="30" cy="38"/>
            </a:xfrm>
            <a:custGeom>
              <a:avLst/>
              <a:gdLst>
                <a:gd name="T0" fmla="*/ 0 w 122"/>
                <a:gd name="T1" fmla="*/ 0 h 156"/>
                <a:gd name="T2" fmla="*/ 0 w 122"/>
                <a:gd name="T3" fmla="*/ 0 h 156"/>
                <a:gd name="T4" fmla="*/ 0 w 122"/>
                <a:gd name="T5" fmla="*/ 0 h 156"/>
                <a:gd name="T6" fmla="*/ 0 w 122"/>
                <a:gd name="T7" fmla="*/ 0 h 156"/>
                <a:gd name="T8" fmla="*/ 0 w 122"/>
                <a:gd name="T9" fmla="*/ 0 h 156"/>
                <a:gd name="T10" fmla="*/ 0 w 122"/>
                <a:gd name="T11" fmla="*/ 0 h 156"/>
                <a:gd name="T12" fmla="*/ 0 w 122"/>
                <a:gd name="T13" fmla="*/ 0 h 156"/>
                <a:gd name="T14" fmla="*/ 0 w 122"/>
                <a:gd name="T15" fmla="*/ 0 h 156"/>
                <a:gd name="T16" fmla="*/ 0 w 122"/>
                <a:gd name="T17" fmla="*/ 0 h 156"/>
                <a:gd name="T18" fmla="*/ 0 w 122"/>
                <a:gd name="T19" fmla="*/ 0 h 156"/>
                <a:gd name="T20" fmla="*/ 0 w 122"/>
                <a:gd name="T21" fmla="*/ 0 h 1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2"/>
                <a:gd name="T34" fmla="*/ 0 h 156"/>
                <a:gd name="T35" fmla="*/ 122 w 122"/>
                <a:gd name="T36" fmla="*/ 156 h 1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2" h="156">
                  <a:moveTo>
                    <a:pt x="76" y="156"/>
                  </a:moveTo>
                  <a:lnTo>
                    <a:pt x="0" y="28"/>
                  </a:lnTo>
                  <a:lnTo>
                    <a:pt x="11" y="20"/>
                  </a:lnTo>
                  <a:lnTo>
                    <a:pt x="21" y="11"/>
                  </a:lnTo>
                  <a:lnTo>
                    <a:pt x="35" y="6"/>
                  </a:lnTo>
                  <a:lnTo>
                    <a:pt x="49" y="0"/>
                  </a:lnTo>
                  <a:lnTo>
                    <a:pt x="122" y="122"/>
                  </a:lnTo>
                  <a:lnTo>
                    <a:pt x="111" y="131"/>
                  </a:lnTo>
                  <a:lnTo>
                    <a:pt x="100" y="139"/>
                  </a:lnTo>
                  <a:lnTo>
                    <a:pt x="87" y="147"/>
                  </a:lnTo>
                  <a:lnTo>
                    <a:pt x="76" y="156"/>
                  </a:lnTo>
                  <a:close/>
                </a:path>
              </a:pathLst>
            </a:custGeom>
            <a:solidFill>
              <a:srgbClr val="C477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8" name="Freeform 338"/>
            <p:cNvSpPr>
              <a:spLocks/>
            </p:cNvSpPr>
            <p:nvPr/>
          </p:nvSpPr>
          <p:spPr bwMode="auto">
            <a:xfrm>
              <a:off x="4919" y="1482"/>
              <a:ext cx="32" cy="36"/>
            </a:xfrm>
            <a:custGeom>
              <a:avLst/>
              <a:gdLst>
                <a:gd name="T0" fmla="*/ 0 w 129"/>
                <a:gd name="T1" fmla="*/ 0 h 146"/>
                <a:gd name="T2" fmla="*/ 0 w 129"/>
                <a:gd name="T3" fmla="*/ 0 h 146"/>
                <a:gd name="T4" fmla="*/ 0 w 129"/>
                <a:gd name="T5" fmla="*/ 0 h 146"/>
                <a:gd name="T6" fmla="*/ 0 w 129"/>
                <a:gd name="T7" fmla="*/ 0 h 146"/>
                <a:gd name="T8" fmla="*/ 0 w 129"/>
                <a:gd name="T9" fmla="*/ 0 h 146"/>
                <a:gd name="T10" fmla="*/ 0 w 129"/>
                <a:gd name="T11" fmla="*/ 0 h 146"/>
                <a:gd name="T12" fmla="*/ 0 w 129"/>
                <a:gd name="T13" fmla="*/ 0 h 146"/>
                <a:gd name="T14" fmla="*/ 0 w 129"/>
                <a:gd name="T15" fmla="*/ 0 h 146"/>
                <a:gd name="T16" fmla="*/ 0 w 129"/>
                <a:gd name="T17" fmla="*/ 0 h 146"/>
                <a:gd name="T18" fmla="*/ 0 w 129"/>
                <a:gd name="T19" fmla="*/ 0 h 146"/>
                <a:gd name="T20" fmla="*/ 0 w 129"/>
                <a:gd name="T21" fmla="*/ 0 h 1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"/>
                <a:gd name="T34" fmla="*/ 0 h 146"/>
                <a:gd name="T35" fmla="*/ 129 w 129"/>
                <a:gd name="T36" fmla="*/ 146 h 1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" h="146">
                  <a:moveTo>
                    <a:pt x="79" y="146"/>
                  </a:moveTo>
                  <a:lnTo>
                    <a:pt x="0" y="21"/>
                  </a:lnTo>
                  <a:lnTo>
                    <a:pt x="14" y="16"/>
                  </a:lnTo>
                  <a:lnTo>
                    <a:pt x="28" y="11"/>
                  </a:lnTo>
                  <a:lnTo>
                    <a:pt x="42" y="5"/>
                  </a:lnTo>
                  <a:lnTo>
                    <a:pt x="55" y="0"/>
                  </a:lnTo>
                  <a:lnTo>
                    <a:pt x="129" y="117"/>
                  </a:lnTo>
                  <a:lnTo>
                    <a:pt x="115" y="124"/>
                  </a:lnTo>
                  <a:lnTo>
                    <a:pt x="101" y="129"/>
                  </a:lnTo>
                  <a:lnTo>
                    <a:pt x="90" y="138"/>
                  </a:lnTo>
                  <a:lnTo>
                    <a:pt x="79" y="146"/>
                  </a:lnTo>
                  <a:close/>
                </a:path>
              </a:pathLst>
            </a:custGeom>
            <a:solidFill>
              <a:srgbClr val="C4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Freeform 339"/>
            <p:cNvSpPr>
              <a:spLocks/>
            </p:cNvSpPr>
            <p:nvPr/>
          </p:nvSpPr>
          <p:spPr bwMode="auto">
            <a:xfrm>
              <a:off x="4926" y="1479"/>
              <a:ext cx="32" cy="35"/>
            </a:xfrm>
            <a:custGeom>
              <a:avLst/>
              <a:gdLst>
                <a:gd name="T0" fmla="*/ 0 w 125"/>
                <a:gd name="T1" fmla="*/ 0 h 141"/>
                <a:gd name="T2" fmla="*/ 0 w 125"/>
                <a:gd name="T3" fmla="*/ 0 h 141"/>
                <a:gd name="T4" fmla="*/ 0 w 125"/>
                <a:gd name="T5" fmla="*/ 0 h 141"/>
                <a:gd name="T6" fmla="*/ 0 w 125"/>
                <a:gd name="T7" fmla="*/ 0 h 141"/>
                <a:gd name="T8" fmla="*/ 0 w 125"/>
                <a:gd name="T9" fmla="*/ 0 h 141"/>
                <a:gd name="T10" fmla="*/ 0 w 125"/>
                <a:gd name="T11" fmla="*/ 0 h 141"/>
                <a:gd name="T12" fmla="*/ 0 w 125"/>
                <a:gd name="T13" fmla="*/ 0 h 141"/>
                <a:gd name="T14" fmla="*/ 0 w 125"/>
                <a:gd name="T15" fmla="*/ 0 h 141"/>
                <a:gd name="T16" fmla="*/ 0 w 125"/>
                <a:gd name="T17" fmla="*/ 0 h 141"/>
                <a:gd name="T18" fmla="*/ 0 w 125"/>
                <a:gd name="T19" fmla="*/ 0 h 141"/>
                <a:gd name="T20" fmla="*/ 0 w 125"/>
                <a:gd name="T21" fmla="*/ 0 h 1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41"/>
                <a:gd name="T35" fmla="*/ 125 w 125"/>
                <a:gd name="T36" fmla="*/ 141 h 1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41">
                  <a:moveTo>
                    <a:pt x="73" y="141"/>
                  </a:moveTo>
                  <a:lnTo>
                    <a:pt x="0" y="19"/>
                  </a:lnTo>
                  <a:lnTo>
                    <a:pt x="14" y="14"/>
                  </a:lnTo>
                  <a:lnTo>
                    <a:pt x="27" y="9"/>
                  </a:lnTo>
                  <a:lnTo>
                    <a:pt x="41" y="3"/>
                  </a:lnTo>
                  <a:lnTo>
                    <a:pt x="55" y="0"/>
                  </a:lnTo>
                  <a:lnTo>
                    <a:pt x="125" y="118"/>
                  </a:lnTo>
                  <a:lnTo>
                    <a:pt x="111" y="123"/>
                  </a:lnTo>
                  <a:lnTo>
                    <a:pt x="101" y="129"/>
                  </a:lnTo>
                  <a:lnTo>
                    <a:pt x="87" y="136"/>
                  </a:lnTo>
                  <a:lnTo>
                    <a:pt x="73" y="141"/>
                  </a:lnTo>
                  <a:close/>
                </a:path>
              </a:pathLst>
            </a:custGeom>
            <a:solidFill>
              <a:srgbClr val="C67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0" name="Freeform 340"/>
            <p:cNvSpPr>
              <a:spLocks/>
            </p:cNvSpPr>
            <p:nvPr/>
          </p:nvSpPr>
          <p:spPr bwMode="auto">
            <a:xfrm>
              <a:off x="4933" y="1476"/>
              <a:ext cx="31" cy="35"/>
            </a:xfrm>
            <a:custGeom>
              <a:avLst/>
              <a:gdLst>
                <a:gd name="T0" fmla="*/ 0 w 125"/>
                <a:gd name="T1" fmla="*/ 0 h 140"/>
                <a:gd name="T2" fmla="*/ 0 w 125"/>
                <a:gd name="T3" fmla="*/ 0 h 140"/>
                <a:gd name="T4" fmla="*/ 0 w 125"/>
                <a:gd name="T5" fmla="*/ 0 h 140"/>
                <a:gd name="T6" fmla="*/ 0 w 125"/>
                <a:gd name="T7" fmla="*/ 0 h 140"/>
                <a:gd name="T8" fmla="*/ 0 w 125"/>
                <a:gd name="T9" fmla="*/ 0 h 140"/>
                <a:gd name="T10" fmla="*/ 0 w 125"/>
                <a:gd name="T11" fmla="*/ 0 h 140"/>
                <a:gd name="T12" fmla="*/ 0 w 125"/>
                <a:gd name="T13" fmla="*/ 0 h 140"/>
                <a:gd name="T14" fmla="*/ 0 w 125"/>
                <a:gd name="T15" fmla="*/ 0 h 140"/>
                <a:gd name="T16" fmla="*/ 0 w 125"/>
                <a:gd name="T17" fmla="*/ 0 h 140"/>
                <a:gd name="T18" fmla="*/ 0 w 125"/>
                <a:gd name="T19" fmla="*/ 0 h 140"/>
                <a:gd name="T20" fmla="*/ 0 w 125"/>
                <a:gd name="T21" fmla="*/ 0 h 1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40"/>
                <a:gd name="T35" fmla="*/ 125 w 125"/>
                <a:gd name="T36" fmla="*/ 140 h 1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40">
                  <a:moveTo>
                    <a:pt x="74" y="140"/>
                  </a:moveTo>
                  <a:lnTo>
                    <a:pt x="0" y="23"/>
                  </a:lnTo>
                  <a:lnTo>
                    <a:pt x="14" y="16"/>
                  </a:lnTo>
                  <a:lnTo>
                    <a:pt x="28" y="11"/>
                  </a:lnTo>
                  <a:lnTo>
                    <a:pt x="41" y="6"/>
                  </a:lnTo>
                  <a:lnTo>
                    <a:pt x="54" y="0"/>
                  </a:lnTo>
                  <a:lnTo>
                    <a:pt x="125" y="115"/>
                  </a:lnTo>
                  <a:lnTo>
                    <a:pt x="111" y="120"/>
                  </a:lnTo>
                  <a:lnTo>
                    <a:pt x="98" y="126"/>
                  </a:lnTo>
                  <a:lnTo>
                    <a:pt x="84" y="134"/>
                  </a:lnTo>
                  <a:lnTo>
                    <a:pt x="74" y="140"/>
                  </a:lnTo>
                  <a:close/>
                </a:path>
              </a:pathLst>
            </a:custGeom>
            <a:solidFill>
              <a:srgbClr val="C97F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1" name="Freeform 341"/>
            <p:cNvSpPr>
              <a:spLocks/>
            </p:cNvSpPr>
            <p:nvPr/>
          </p:nvSpPr>
          <p:spPr bwMode="auto">
            <a:xfrm>
              <a:off x="4940" y="1474"/>
              <a:ext cx="31" cy="34"/>
            </a:xfrm>
            <a:custGeom>
              <a:avLst/>
              <a:gdLst>
                <a:gd name="T0" fmla="*/ 0 w 125"/>
                <a:gd name="T1" fmla="*/ 0 h 136"/>
                <a:gd name="T2" fmla="*/ 0 w 125"/>
                <a:gd name="T3" fmla="*/ 0 h 136"/>
                <a:gd name="T4" fmla="*/ 0 w 125"/>
                <a:gd name="T5" fmla="*/ 0 h 136"/>
                <a:gd name="T6" fmla="*/ 0 w 125"/>
                <a:gd name="T7" fmla="*/ 0 h 136"/>
                <a:gd name="T8" fmla="*/ 0 w 125"/>
                <a:gd name="T9" fmla="*/ 0 h 136"/>
                <a:gd name="T10" fmla="*/ 0 w 125"/>
                <a:gd name="T11" fmla="*/ 0 h 136"/>
                <a:gd name="T12" fmla="*/ 0 w 125"/>
                <a:gd name="T13" fmla="*/ 0 h 136"/>
                <a:gd name="T14" fmla="*/ 0 w 125"/>
                <a:gd name="T15" fmla="*/ 0 h 136"/>
                <a:gd name="T16" fmla="*/ 0 w 125"/>
                <a:gd name="T17" fmla="*/ 0 h 136"/>
                <a:gd name="T18" fmla="*/ 0 w 125"/>
                <a:gd name="T19" fmla="*/ 0 h 136"/>
                <a:gd name="T20" fmla="*/ 0 w 125"/>
                <a:gd name="T21" fmla="*/ 0 h 1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36"/>
                <a:gd name="T35" fmla="*/ 125 w 125"/>
                <a:gd name="T36" fmla="*/ 136 h 1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36">
                  <a:moveTo>
                    <a:pt x="70" y="136"/>
                  </a:moveTo>
                  <a:lnTo>
                    <a:pt x="0" y="18"/>
                  </a:lnTo>
                  <a:lnTo>
                    <a:pt x="13" y="13"/>
                  </a:lnTo>
                  <a:lnTo>
                    <a:pt x="26" y="7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125" y="113"/>
                  </a:lnTo>
                  <a:lnTo>
                    <a:pt x="108" y="119"/>
                  </a:lnTo>
                  <a:lnTo>
                    <a:pt x="95" y="124"/>
                  </a:lnTo>
                  <a:lnTo>
                    <a:pt x="81" y="130"/>
                  </a:lnTo>
                  <a:lnTo>
                    <a:pt x="70" y="136"/>
                  </a:lnTo>
                  <a:close/>
                </a:path>
              </a:pathLst>
            </a:custGeom>
            <a:solidFill>
              <a:srgbClr val="C97F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2" name="Freeform 342"/>
            <p:cNvSpPr>
              <a:spLocks/>
            </p:cNvSpPr>
            <p:nvPr/>
          </p:nvSpPr>
          <p:spPr bwMode="auto">
            <a:xfrm>
              <a:off x="4947" y="1472"/>
              <a:ext cx="30" cy="33"/>
            </a:xfrm>
            <a:custGeom>
              <a:avLst/>
              <a:gdLst>
                <a:gd name="T0" fmla="*/ 0 w 122"/>
                <a:gd name="T1" fmla="*/ 0 h 131"/>
                <a:gd name="T2" fmla="*/ 0 w 122"/>
                <a:gd name="T3" fmla="*/ 0 h 131"/>
                <a:gd name="T4" fmla="*/ 0 w 122"/>
                <a:gd name="T5" fmla="*/ 0 h 131"/>
                <a:gd name="T6" fmla="*/ 0 w 122"/>
                <a:gd name="T7" fmla="*/ 0 h 131"/>
                <a:gd name="T8" fmla="*/ 0 w 122"/>
                <a:gd name="T9" fmla="*/ 0 h 131"/>
                <a:gd name="T10" fmla="*/ 0 w 122"/>
                <a:gd name="T11" fmla="*/ 0 h 131"/>
                <a:gd name="T12" fmla="*/ 0 w 122"/>
                <a:gd name="T13" fmla="*/ 0 h 131"/>
                <a:gd name="T14" fmla="*/ 0 w 122"/>
                <a:gd name="T15" fmla="*/ 0 h 131"/>
                <a:gd name="T16" fmla="*/ 0 w 122"/>
                <a:gd name="T17" fmla="*/ 0 h 131"/>
                <a:gd name="T18" fmla="*/ 0 w 122"/>
                <a:gd name="T19" fmla="*/ 0 h 131"/>
                <a:gd name="T20" fmla="*/ 0 w 122"/>
                <a:gd name="T21" fmla="*/ 0 h 1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2"/>
                <a:gd name="T34" fmla="*/ 0 h 131"/>
                <a:gd name="T35" fmla="*/ 122 w 122"/>
                <a:gd name="T36" fmla="*/ 131 h 1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2" h="131">
                  <a:moveTo>
                    <a:pt x="71" y="131"/>
                  </a:moveTo>
                  <a:lnTo>
                    <a:pt x="0" y="16"/>
                  </a:lnTo>
                  <a:lnTo>
                    <a:pt x="14" y="14"/>
                  </a:lnTo>
                  <a:lnTo>
                    <a:pt x="30" y="9"/>
                  </a:lnTo>
                  <a:lnTo>
                    <a:pt x="44" y="6"/>
                  </a:lnTo>
                  <a:lnTo>
                    <a:pt x="57" y="0"/>
                  </a:lnTo>
                  <a:lnTo>
                    <a:pt x="122" y="115"/>
                  </a:lnTo>
                  <a:lnTo>
                    <a:pt x="110" y="117"/>
                  </a:lnTo>
                  <a:lnTo>
                    <a:pt x="96" y="120"/>
                  </a:lnTo>
                  <a:lnTo>
                    <a:pt x="82" y="126"/>
                  </a:lnTo>
                  <a:lnTo>
                    <a:pt x="71" y="131"/>
                  </a:lnTo>
                  <a:close/>
                </a:path>
              </a:pathLst>
            </a:custGeom>
            <a:solidFill>
              <a:srgbClr val="CC8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3" name="Freeform 343"/>
            <p:cNvSpPr>
              <a:spLocks/>
            </p:cNvSpPr>
            <p:nvPr/>
          </p:nvSpPr>
          <p:spPr bwMode="auto">
            <a:xfrm>
              <a:off x="4953" y="1471"/>
              <a:ext cx="31" cy="32"/>
            </a:xfrm>
            <a:custGeom>
              <a:avLst/>
              <a:gdLst>
                <a:gd name="T0" fmla="*/ 0 w 123"/>
                <a:gd name="T1" fmla="*/ 0 h 125"/>
                <a:gd name="T2" fmla="*/ 0 w 123"/>
                <a:gd name="T3" fmla="*/ 0 h 125"/>
                <a:gd name="T4" fmla="*/ 0 w 123"/>
                <a:gd name="T5" fmla="*/ 0 h 125"/>
                <a:gd name="T6" fmla="*/ 0 w 123"/>
                <a:gd name="T7" fmla="*/ 0 h 125"/>
                <a:gd name="T8" fmla="*/ 0 w 123"/>
                <a:gd name="T9" fmla="*/ 0 h 125"/>
                <a:gd name="T10" fmla="*/ 0 w 123"/>
                <a:gd name="T11" fmla="*/ 0 h 125"/>
                <a:gd name="T12" fmla="*/ 0 w 123"/>
                <a:gd name="T13" fmla="*/ 0 h 125"/>
                <a:gd name="T14" fmla="*/ 0 w 123"/>
                <a:gd name="T15" fmla="*/ 0 h 125"/>
                <a:gd name="T16" fmla="*/ 0 w 123"/>
                <a:gd name="T17" fmla="*/ 0 h 125"/>
                <a:gd name="T18" fmla="*/ 0 w 123"/>
                <a:gd name="T19" fmla="*/ 0 h 125"/>
                <a:gd name="T20" fmla="*/ 0 w 123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25"/>
                <a:gd name="T35" fmla="*/ 123 w 123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25">
                  <a:moveTo>
                    <a:pt x="72" y="125"/>
                  </a:moveTo>
                  <a:lnTo>
                    <a:pt x="0" y="12"/>
                  </a:lnTo>
                  <a:lnTo>
                    <a:pt x="17" y="9"/>
                  </a:lnTo>
                  <a:lnTo>
                    <a:pt x="33" y="7"/>
                  </a:lnTo>
                  <a:lnTo>
                    <a:pt x="47" y="3"/>
                  </a:lnTo>
                  <a:lnTo>
                    <a:pt x="63" y="0"/>
                  </a:lnTo>
                  <a:lnTo>
                    <a:pt x="123" y="109"/>
                  </a:lnTo>
                  <a:lnTo>
                    <a:pt x="109" y="113"/>
                  </a:lnTo>
                  <a:lnTo>
                    <a:pt x="95" y="115"/>
                  </a:lnTo>
                  <a:lnTo>
                    <a:pt x="83" y="120"/>
                  </a:lnTo>
                  <a:lnTo>
                    <a:pt x="72" y="125"/>
                  </a:lnTo>
                  <a:close/>
                </a:path>
              </a:pathLst>
            </a:custGeom>
            <a:solidFill>
              <a:srgbClr val="CC8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4" name="Freeform 344"/>
            <p:cNvSpPr>
              <a:spLocks/>
            </p:cNvSpPr>
            <p:nvPr/>
          </p:nvSpPr>
          <p:spPr bwMode="auto">
            <a:xfrm>
              <a:off x="4961" y="1470"/>
              <a:ext cx="31" cy="31"/>
            </a:xfrm>
            <a:custGeom>
              <a:avLst/>
              <a:gdLst>
                <a:gd name="T0" fmla="*/ 0 w 125"/>
                <a:gd name="T1" fmla="*/ 0 h 123"/>
                <a:gd name="T2" fmla="*/ 0 w 125"/>
                <a:gd name="T3" fmla="*/ 0 h 123"/>
                <a:gd name="T4" fmla="*/ 0 w 125"/>
                <a:gd name="T5" fmla="*/ 0 h 123"/>
                <a:gd name="T6" fmla="*/ 0 w 125"/>
                <a:gd name="T7" fmla="*/ 0 h 123"/>
                <a:gd name="T8" fmla="*/ 0 w 125"/>
                <a:gd name="T9" fmla="*/ 0 h 123"/>
                <a:gd name="T10" fmla="*/ 0 w 125"/>
                <a:gd name="T11" fmla="*/ 0 h 123"/>
                <a:gd name="T12" fmla="*/ 0 w 125"/>
                <a:gd name="T13" fmla="*/ 0 h 123"/>
                <a:gd name="T14" fmla="*/ 0 w 125"/>
                <a:gd name="T15" fmla="*/ 0 h 123"/>
                <a:gd name="T16" fmla="*/ 0 w 125"/>
                <a:gd name="T17" fmla="*/ 0 h 123"/>
                <a:gd name="T18" fmla="*/ 0 w 125"/>
                <a:gd name="T19" fmla="*/ 0 h 123"/>
                <a:gd name="T20" fmla="*/ 0 w 125"/>
                <a:gd name="T21" fmla="*/ 0 h 1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123"/>
                <a:gd name="T35" fmla="*/ 125 w 125"/>
                <a:gd name="T36" fmla="*/ 123 h 1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123">
                  <a:moveTo>
                    <a:pt x="65" y="123"/>
                  </a:moveTo>
                  <a:lnTo>
                    <a:pt x="0" y="8"/>
                  </a:lnTo>
                  <a:lnTo>
                    <a:pt x="17" y="5"/>
                  </a:lnTo>
                  <a:lnTo>
                    <a:pt x="33" y="3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125" y="106"/>
                  </a:lnTo>
                  <a:lnTo>
                    <a:pt x="112" y="109"/>
                  </a:lnTo>
                  <a:lnTo>
                    <a:pt x="95" y="112"/>
                  </a:lnTo>
                  <a:lnTo>
                    <a:pt x="82" y="118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CC8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5" name="Freeform 345"/>
            <p:cNvSpPr>
              <a:spLocks/>
            </p:cNvSpPr>
            <p:nvPr/>
          </p:nvSpPr>
          <p:spPr bwMode="auto">
            <a:xfrm>
              <a:off x="4969" y="1469"/>
              <a:ext cx="31" cy="30"/>
            </a:xfrm>
            <a:custGeom>
              <a:avLst/>
              <a:gdLst>
                <a:gd name="T0" fmla="*/ 0 w 122"/>
                <a:gd name="T1" fmla="*/ 0 h 116"/>
                <a:gd name="T2" fmla="*/ 0 w 122"/>
                <a:gd name="T3" fmla="*/ 0 h 116"/>
                <a:gd name="T4" fmla="*/ 0 w 122"/>
                <a:gd name="T5" fmla="*/ 0 h 116"/>
                <a:gd name="T6" fmla="*/ 0 w 122"/>
                <a:gd name="T7" fmla="*/ 0 h 116"/>
                <a:gd name="T8" fmla="*/ 0 w 122"/>
                <a:gd name="T9" fmla="*/ 0 h 116"/>
                <a:gd name="T10" fmla="*/ 0 w 122"/>
                <a:gd name="T11" fmla="*/ 0 h 116"/>
                <a:gd name="T12" fmla="*/ 0 w 122"/>
                <a:gd name="T13" fmla="*/ 0 h 116"/>
                <a:gd name="T14" fmla="*/ 0 w 122"/>
                <a:gd name="T15" fmla="*/ 0 h 116"/>
                <a:gd name="T16" fmla="*/ 0 w 122"/>
                <a:gd name="T17" fmla="*/ 0 h 116"/>
                <a:gd name="T18" fmla="*/ 0 w 122"/>
                <a:gd name="T19" fmla="*/ 0 h 116"/>
                <a:gd name="T20" fmla="*/ 0 w 122"/>
                <a:gd name="T21" fmla="*/ 0 h 1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2"/>
                <a:gd name="T34" fmla="*/ 0 h 116"/>
                <a:gd name="T35" fmla="*/ 122 w 122"/>
                <a:gd name="T36" fmla="*/ 116 h 1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2" h="116">
                  <a:moveTo>
                    <a:pt x="60" y="116"/>
                  </a:moveTo>
                  <a:lnTo>
                    <a:pt x="0" y="7"/>
                  </a:lnTo>
                  <a:lnTo>
                    <a:pt x="14" y="5"/>
                  </a:lnTo>
                  <a:lnTo>
                    <a:pt x="30" y="2"/>
                  </a:lnTo>
                  <a:lnTo>
                    <a:pt x="44" y="2"/>
                  </a:lnTo>
                  <a:lnTo>
                    <a:pt x="57" y="0"/>
                  </a:lnTo>
                  <a:lnTo>
                    <a:pt x="122" y="102"/>
                  </a:lnTo>
                  <a:lnTo>
                    <a:pt x="109" y="102"/>
                  </a:lnTo>
                  <a:lnTo>
                    <a:pt x="92" y="106"/>
                  </a:lnTo>
                  <a:lnTo>
                    <a:pt x="76" y="111"/>
                  </a:lnTo>
                  <a:lnTo>
                    <a:pt x="60" y="116"/>
                  </a:lnTo>
                  <a:close/>
                </a:path>
              </a:pathLst>
            </a:custGeom>
            <a:solidFill>
              <a:srgbClr val="D18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6" name="Freeform 346"/>
            <p:cNvSpPr>
              <a:spLocks/>
            </p:cNvSpPr>
            <p:nvPr/>
          </p:nvSpPr>
          <p:spPr bwMode="auto">
            <a:xfrm>
              <a:off x="4977" y="1468"/>
              <a:ext cx="30" cy="28"/>
            </a:xfrm>
            <a:custGeom>
              <a:avLst/>
              <a:gdLst>
                <a:gd name="T0" fmla="*/ 0 w 122"/>
                <a:gd name="T1" fmla="*/ 0 h 114"/>
                <a:gd name="T2" fmla="*/ 0 w 122"/>
                <a:gd name="T3" fmla="*/ 0 h 114"/>
                <a:gd name="T4" fmla="*/ 0 w 122"/>
                <a:gd name="T5" fmla="*/ 0 h 114"/>
                <a:gd name="T6" fmla="*/ 0 w 122"/>
                <a:gd name="T7" fmla="*/ 0 h 114"/>
                <a:gd name="T8" fmla="*/ 0 w 122"/>
                <a:gd name="T9" fmla="*/ 0 h 114"/>
                <a:gd name="T10" fmla="*/ 0 w 122"/>
                <a:gd name="T11" fmla="*/ 0 h 114"/>
                <a:gd name="T12" fmla="*/ 0 w 122"/>
                <a:gd name="T13" fmla="*/ 0 h 114"/>
                <a:gd name="T14" fmla="*/ 0 w 122"/>
                <a:gd name="T15" fmla="*/ 0 h 114"/>
                <a:gd name="T16" fmla="*/ 0 w 122"/>
                <a:gd name="T17" fmla="*/ 0 h 114"/>
                <a:gd name="T18" fmla="*/ 0 w 122"/>
                <a:gd name="T19" fmla="*/ 0 h 114"/>
                <a:gd name="T20" fmla="*/ 0 w 122"/>
                <a:gd name="T21" fmla="*/ 0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2"/>
                <a:gd name="T34" fmla="*/ 0 h 114"/>
                <a:gd name="T35" fmla="*/ 122 w 122"/>
                <a:gd name="T36" fmla="*/ 114 h 11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2" h="114">
                  <a:moveTo>
                    <a:pt x="62" y="114"/>
                  </a:moveTo>
                  <a:lnTo>
                    <a:pt x="0" y="8"/>
                  </a:lnTo>
                  <a:lnTo>
                    <a:pt x="14" y="6"/>
                  </a:lnTo>
                  <a:lnTo>
                    <a:pt x="30" y="2"/>
                  </a:lnTo>
                  <a:lnTo>
                    <a:pt x="46" y="0"/>
                  </a:lnTo>
                  <a:lnTo>
                    <a:pt x="62" y="0"/>
                  </a:lnTo>
                  <a:lnTo>
                    <a:pt x="122" y="106"/>
                  </a:lnTo>
                  <a:lnTo>
                    <a:pt x="106" y="108"/>
                  </a:lnTo>
                  <a:lnTo>
                    <a:pt x="92" y="108"/>
                  </a:lnTo>
                  <a:lnTo>
                    <a:pt x="76" y="112"/>
                  </a:lnTo>
                  <a:lnTo>
                    <a:pt x="62" y="114"/>
                  </a:lnTo>
                  <a:close/>
                </a:path>
              </a:pathLst>
            </a:custGeom>
            <a:solidFill>
              <a:srgbClr val="D18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7" name="Freeform 347"/>
            <p:cNvSpPr>
              <a:spLocks/>
            </p:cNvSpPr>
            <p:nvPr/>
          </p:nvSpPr>
          <p:spPr bwMode="auto">
            <a:xfrm>
              <a:off x="4983" y="1468"/>
              <a:ext cx="32" cy="27"/>
            </a:xfrm>
            <a:custGeom>
              <a:avLst/>
              <a:gdLst>
                <a:gd name="T0" fmla="*/ 0 w 128"/>
                <a:gd name="T1" fmla="*/ 0 h 108"/>
                <a:gd name="T2" fmla="*/ 0 w 128"/>
                <a:gd name="T3" fmla="*/ 0 h 108"/>
                <a:gd name="T4" fmla="*/ 0 w 128"/>
                <a:gd name="T5" fmla="*/ 0 h 108"/>
                <a:gd name="T6" fmla="*/ 0 w 128"/>
                <a:gd name="T7" fmla="*/ 0 h 108"/>
                <a:gd name="T8" fmla="*/ 0 w 128"/>
                <a:gd name="T9" fmla="*/ 0 h 108"/>
                <a:gd name="T10" fmla="*/ 0 w 128"/>
                <a:gd name="T11" fmla="*/ 0 h 108"/>
                <a:gd name="T12" fmla="*/ 0 w 128"/>
                <a:gd name="T13" fmla="*/ 0 h 108"/>
                <a:gd name="T14" fmla="*/ 0 w 128"/>
                <a:gd name="T15" fmla="*/ 0 h 108"/>
                <a:gd name="T16" fmla="*/ 0 w 128"/>
                <a:gd name="T17" fmla="*/ 0 h 108"/>
                <a:gd name="T18" fmla="*/ 0 w 128"/>
                <a:gd name="T19" fmla="*/ 0 h 108"/>
                <a:gd name="T20" fmla="*/ 0 w 128"/>
                <a:gd name="T21" fmla="*/ 0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8"/>
                <a:gd name="T34" fmla="*/ 0 h 108"/>
                <a:gd name="T35" fmla="*/ 128 w 128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8" h="108">
                  <a:moveTo>
                    <a:pt x="65" y="108"/>
                  </a:moveTo>
                  <a:lnTo>
                    <a:pt x="0" y="6"/>
                  </a:lnTo>
                  <a:lnTo>
                    <a:pt x="19" y="2"/>
                  </a:lnTo>
                  <a:lnTo>
                    <a:pt x="35" y="0"/>
                  </a:lnTo>
                  <a:lnTo>
                    <a:pt x="52" y="0"/>
                  </a:lnTo>
                  <a:lnTo>
                    <a:pt x="65" y="0"/>
                  </a:lnTo>
                  <a:lnTo>
                    <a:pt x="128" y="106"/>
                  </a:lnTo>
                  <a:lnTo>
                    <a:pt x="111" y="106"/>
                  </a:lnTo>
                  <a:lnTo>
                    <a:pt x="98" y="106"/>
                  </a:lnTo>
                  <a:lnTo>
                    <a:pt x="81" y="106"/>
                  </a:lnTo>
                  <a:lnTo>
                    <a:pt x="65" y="108"/>
                  </a:lnTo>
                  <a:close/>
                </a:path>
              </a:pathLst>
            </a:custGeom>
            <a:solidFill>
              <a:srgbClr val="D19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8" name="Freeform 348"/>
            <p:cNvSpPr>
              <a:spLocks/>
            </p:cNvSpPr>
            <p:nvPr/>
          </p:nvSpPr>
          <p:spPr bwMode="auto">
            <a:xfrm>
              <a:off x="4992" y="1467"/>
              <a:ext cx="31" cy="28"/>
            </a:xfrm>
            <a:custGeom>
              <a:avLst/>
              <a:gdLst>
                <a:gd name="T0" fmla="*/ 0 w 123"/>
                <a:gd name="T1" fmla="*/ 0 h 109"/>
                <a:gd name="T2" fmla="*/ 0 w 123"/>
                <a:gd name="T3" fmla="*/ 0 h 109"/>
                <a:gd name="T4" fmla="*/ 0 w 123"/>
                <a:gd name="T5" fmla="*/ 0 h 109"/>
                <a:gd name="T6" fmla="*/ 0 w 123"/>
                <a:gd name="T7" fmla="*/ 0 h 109"/>
                <a:gd name="T8" fmla="*/ 0 w 123"/>
                <a:gd name="T9" fmla="*/ 0 h 109"/>
                <a:gd name="T10" fmla="*/ 0 w 123"/>
                <a:gd name="T11" fmla="*/ 0 h 109"/>
                <a:gd name="T12" fmla="*/ 0 w 123"/>
                <a:gd name="T13" fmla="*/ 0 h 109"/>
                <a:gd name="T14" fmla="*/ 0 w 123"/>
                <a:gd name="T15" fmla="*/ 0 h 109"/>
                <a:gd name="T16" fmla="*/ 0 w 123"/>
                <a:gd name="T17" fmla="*/ 0 h 109"/>
                <a:gd name="T18" fmla="*/ 0 w 123"/>
                <a:gd name="T19" fmla="*/ 0 h 109"/>
                <a:gd name="T20" fmla="*/ 0 w 123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"/>
                <a:gd name="T34" fmla="*/ 0 h 109"/>
                <a:gd name="T35" fmla="*/ 123 w 12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" h="109">
                  <a:moveTo>
                    <a:pt x="60" y="109"/>
                  </a:moveTo>
                  <a:lnTo>
                    <a:pt x="0" y="3"/>
                  </a:lnTo>
                  <a:lnTo>
                    <a:pt x="14" y="3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60" y="0"/>
                  </a:lnTo>
                  <a:lnTo>
                    <a:pt x="123" y="109"/>
                  </a:lnTo>
                  <a:lnTo>
                    <a:pt x="109" y="106"/>
                  </a:lnTo>
                  <a:lnTo>
                    <a:pt x="93" y="106"/>
                  </a:lnTo>
                  <a:lnTo>
                    <a:pt x="76" y="109"/>
                  </a:lnTo>
                  <a:lnTo>
                    <a:pt x="60" y="109"/>
                  </a:lnTo>
                  <a:close/>
                </a:path>
              </a:pathLst>
            </a:custGeom>
            <a:solidFill>
              <a:srgbClr val="D39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99" name="Freeform 349"/>
            <p:cNvSpPr>
              <a:spLocks/>
            </p:cNvSpPr>
            <p:nvPr/>
          </p:nvSpPr>
          <p:spPr bwMode="auto">
            <a:xfrm>
              <a:off x="5000" y="1467"/>
              <a:ext cx="32" cy="28"/>
            </a:xfrm>
            <a:custGeom>
              <a:avLst/>
              <a:gdLst>
                <a:gd name="T0" fmla="*/ 0 w 129"/>
                <a:gd name="T1" fmla="*/ 0 h 109"/>
                <a:gd name="T2" fmla="*/ 0 w 129"/>
                <a:gd name="T3" fmla="*/ 0 h 109"/>
                <a:gd name="T4" fmla="*/ 0 w 129"/>
                <a:gd name="T5" fmla="*/ 0 h 109"/>
                <a:gd name="T6" fmla="*/ 0 w 129"/>
                <a:gd name="T7" fmla="*/ 0 h 109"/>
                <a:gd name="T8" fmla="*/ 0 w 129"/>
                <a:gd name="T9" fmla="*/ 0 h 109"/>
                <a:gd name="T10" fmla="*/ 0 w 129"/>
                <a:gd name="T11" fmla="*/ 0 h 109"/>
                <a:gd name="T12" fmla="*/ 0 w 129"/>
                <a:gd name="T13" fmla="*/ 0 h 109"/>
                <a:gd name="T14" fmla="*/ 0 w 129"/>
                <a:gd name="T15" fmla="*/ 0 h 109"/>
                <a:gd name="T16" fmla="*/ 0 w 129"/>
                <a:gd name="T17" fmla="*/ 0 h 109"/>
                <a:gd name="T18" fmla="*/ 0 w 129"/>
                <a:gd name="T19" fmla="*/ 0 h 109"/>
                <a:gd name="T20" fmla="*/ 0 w 129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9"/>
                <a:gd name="T34" fmla="*/ 0 h 109"/>
                <a:gd name="T35" fmla="*/ 129 w 129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9" h="109">
                  <a:moveTo>
                    <a:pt x="63" y="109"/>
                  </a:moveTo>
                  <a:lnTo>
                    <a:pt x="0" y="3"/>
                  </a:lnTo>
                  <a:lnTo>
                    <a:pt x="16" y="0"/>
                  </a:lnTo>
                  <a:lnTo>
                    <a:pt x="33" y="0"/>
                  </a:lnTo>
                  <a:lnTo>
                    <a:pt x="46" y="0"/>
                  </a:lnTo>
                  <a:lnTo>
                    <a:pt x="63" y="0"/>
                  </a:lnTo>
                  <a:lnTo>
                    <a:pt x="129" y="109"/>
                  </a:lnTo>
                  <a:lnTo>
                    <a:pt x="111" y="109"/>
                  </a:lnTo>
                  <a:lnTo>
                    <a:pt x="95" y="106"/>
                  </a:lnTo>
                  <a:lnTo>
                    <a:pt x="79" y="106"/>
                  </a:lnTo>
                  <a:lnTo>
                    <a:pt x="63" y="109"/>
                  </a:lnTo>
                  <a:close/>
                </a:path>
              </a:pathLst>
            </a:custGeom>
            <a:solidFill>
              <a:srgbClr val="D396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0" name="Freeform 350"/>
            <p:cNvSpPr>
              <a:spLocks/>
            </p:cNvSpPr>
            <p:nvPr/>
          </p:nvSpPr>
          <p:spPr bwMode="auto">
            <a:xfrm>
              <a:off x="5007" y="1467"/>
              <a:ext cx="34" cy="28"/>
            </a:xfrm>
            <a:custGeom>
              <a:avLst/>
              <a:gdLst>
                <a:gd name="T0" fmla="*/ 0 w 136"/>
                <a:gd name="T1" fmla="*/ 0 h 111"/>
                <a:gd name="T2" fmla="*/ 0 w 136"/>
                <a:gd name="T3" fmla="*/ 0 h 111"/>
                <a:gd name="T4" fmla="*/ 0 w 136"/>
                <a:gd name="T5" fmla="*/ 0 h 111"/>
                <a:gd name="T6" fmla="*/ 0 w 136"/>
                <a:gd name="T7" fmla="*/ 0 h 111"/>
                <a:gd name="T8" fmla="*/ 0 w 136"/>
                <a:gd name="T9" fmla="*/ 0 h 111"/>
                <a:gd name="T10" fmla="*/ 0 w 136"/>
                <a:gd name="T11" fmla="*/ 0 h 111"/>
                <a:gd name="T12" fmla="*/ 0 w 136"/>
                <a:gd name="T13" fmla="*/ 0 h 111"/>
                <a:gd name="T14" fmla="*/ 0 w 136"/>
                <a:gd name="T15" fmla="*/ 0 h 111"/>
                <a:gd name="T16" fmla="*/ 0 w 136"/>
                <a:gd name="T17" fmla="*/ 0 h 111"/>
                <a:gd name="T18" fmla="*/ 0 w 136"/>
                <a:gd name="T19" fmla="*/ 0 h 111"/>
                <a:gd name="T20" fmla="*/ 0 w 136"/>
                <a:gd name="T21" fmla="*/ 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11"/>
                <a:gd name="T35" fmla="*/ 136 w 136"/>
                <a:gd name="T36" fmla="*/ 111 h 1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11">
                  <a:moveTo>
                    <a:pt x="63" y="109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35" y="0"/>
                  </a:lnTo>
                  <a:lnTo>
                    <a:pt x="55" y="0"/>
                  </a:lnTo>
                  <a:lnTo>
                    <a:pt x="71" y="0"/>
                  </a:lnTo>
                  <a:lnTo>
                    <a:pt x="136" y="111"/>
                  </a:lnTo>
                  <a:lnTo>
                    <a:pt x="120" y="111"/>
                  </a:lnTo>
                  <a:lnTo>
                    <a:pt x="101" y="109"/>
                  </a:lnTo>
                  <a:lnTo>
                    <a:pt x="81" y="109"/>
                  </a:lnTo>
                  <a:lnTo>
                    <a:pt x="63" y="109"/>
                  </a:lnTo>
                  <a:close/>
                </a:path>
              </a:pathLst>
            </a:custGeom>
            <a:solidFill>
              <a:srgbClr val="D89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1" name="Freeform 351"/>
            <p:cNvSpPr>
              <a:spLocks/>
            </p:cNvSpPr>
            <p:nvPr/>
          </p:nvSpPr>
          <p:spPr bwMode="auto">
            <a:xfrm>
              <a:off x="5015" y="1467"/>
              <a:ext cx="35" cy="29"/>
            </a:xfrm>
            <a:custGeom>
              <a:avLst/>
              <a:gdLst>
                <a:gd name="T0" fmla="*/ 0 w 138"/>
                <a:gd name="T1" fmla="*/ 0 h 117"/>
                <a:gd name="T2" fmla="*/ 0 w 138"/>
                <a:gd name="T3" fmla="*/ 0 h 117"/>
                <a:gd name="T4" fmla="*/ 0 w 138"/>
                <a:gd name="T5" fmla="*/ 0 h 117"/>
                <a:gd name="T6" fmla="*/ 0 w 138"/>
                <a:gd name="T7" fmla="*/ 0 h 117"/>
                <a:gd name="T8" fmla="*/ 0 w 138"/>
                <a:gd name="T9" fmla="*/ 0 h 117"/>
                <a:gd name="T10" fmla="*/ 0 w 138"/>
                <a:gd name="T11" fmla="*/ 0 h 117"/>
                <a:gd name="T12" fmla="*/ 0 w 138"/>
                <a:gd name="T13" fmla="*/ 0 h 117"/>
                <a:gd name="T14" fmla="*/ 0 w 138"/>
                <a:gd name="T15" fmla="*/ 0 h 117"/>
                <a:gd name="T16" fmla="*/ 0 w 138"/>
                <a:gd name="T17" fmla="*/ 0 h 117"/>
                <a:gd name="T18" fmla="*/ 0 w 138"/>
                <a:gd name="T19" fmla="*/ 0 h 117"/>
                <a:gd name="T20" fmla="*/ 0 w 138"/>
                <a:gd name="T21" fmla="*/ 0 h 1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8"/>
                <a:gd name="T34" fmla="*/ 0 h 117"/>
                <a:gd name="T35" fmla="*/ 138 w 138"/>
                <a:gd name="T36" fmla="*/ 117 h 1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8" h="117">
                  <a:moveTo>
                    <a:pt x="66" y="109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36" y="0"/>
                  </a:lnTo>
                  <a:lnTo>
                    <a:pt x="52" y="3"/>
                  </a:lnTo>
                  <a:lnTo>
                    <a:pt x="68" y="3"/>
                  </a:lnTo>
                  <a:lnTo>
                    <a:pt x="138" y="117"/>
                  </a:lnTo>
                  <a:lnTo>
                    <a:pt x="119" y="115"/>
                  </a:lnTo>
                  <a:lnTo>
                    <a:pt x="103" y="111"/>
                  </a:lnTo>
                  <a:lnTo>
                    <a:pt x="84" y="111"/>
                  </a:lnTo>
                  <a:lnTo>
                    <a:pt x="66" y="109"/>
                  </a:lnTo>
                  <a:close/>
                </a:path>
              </a:pathLst>
            </a:custGeom>
            <a:solidFill>
              <a:srgbClr val="D89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2" name="Freeform 352"/>
            <p:cNvSpPr>
              <a:spLocks/>
            </p:cNvSpPr>
            <p:nvPr/>
          </p:nvSpPr>
          <p:spPr bwMode="auto">
            <a:xfrm>
              <a:off x="5025" y="1467"/>
              <a:ext cx="34" cy="32"/>
            </a:xfrm>
            <a:custGeom>
              <a:avLst/>
              <a:gdLst>
                <a:gd name="T0" fmla="*/ 0 w 139"/>
                <a:gd name="T1" fmla="*/ 0 h 129"/>
                <a:gd name="T2" fmla="*/ 0 w 139"/>
                <a:gd name="T3" fmla="*/ 0 h 129"/>
                <a:gd name="T4" fmla="*/ 0 w 139"/>
                <a:gd name="T5" fmla="*/ 0 h 129"/>
                <a:gd name="T6" fmla="*/ 0 w 139"/>
                <a:gd name="T7" fmla="*/ 0 h 129"/>
                <a:gd name="T8" fmla="*/ 0 w 139"/>
                <a:gd name="T9" fmla="*/ 0 h 129"/>
                <a:gd name="T10" fmla="*/ 0 w 139"/>
                <a:gd name="T11" fmla="*/ 0 h 129"/>
                <a:gd name="T12" fmla="*/ 0 w 139"/>
                <a:gd name="T13" fmla="*/ 0 h 129"/>
                <a:gd name="T14" fmla="*/ 0 w 139"/>
                <a:gd name="T15" fmla="*/ 0 h 129"/>
                <a:gd name="T16" fmla="*/ 0 w 139"/>
                <a:gd name="T17" fmla="*/ 0 h 129"/>
                <a:gd name="T18" fmla="*/ 0 w 139"/>
                <a:gd name="T19" fmla="*/ 0 h 129"/>
                <a:gd name="T20" fmla="*/ 0 w 139"/>
                <a:gd name="T21" fmla="*/ 0 h 1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9"/>
                <a:gd name="T34" fmla="*/ 0 h 129"/>
                <a:gd name="T35" fmla="*/ 139 w 139"/>
                <a:gd name="T36" fmla="*/ 129 h 1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9" h="129">
                  <a:moveTo>
                    <a:pt x="65" y="111"/>
                  </a:moveTo>
                  <a:lnTo>
                    <a:pt x="0" y="0"/>
                  </a:lnTo>
                  <a:lnTo>
                    <a:pt x="16" y="3"/>
                  </a:lnTo>
                  <a:lnTo>
                    <a:pt x="33" y="3"/>
                  </a:lnTo>
                  <a:lnTo>
                    <a:pt x="49" y="3"/>
                  </a:lnTo>
                  <a:lnTo>
                    <a:pt x="65" y="3"/>
                  </a:lnTo>
                  <a:lnTo>
                    <a:pt x="139" y="129"/>
                  </a:lnTo>
                  <a:lnTo>
                    <a:pt x="122" y="123"/>
                  </a:lnTo>
                  <a:lnTo>
                    <a:pt x="103" y="120"/>
                  </a:lnTo>
                  <a:lnTo>
                    <a:pt x="84" y="115"/>
                  </a:lnTo>
                  <a:lnTo>
                    <a:pt x="65" y="111"/>
                  </a:lnTo>
                  <a:close/>
                </a:path>
              </a:pathLst>
            </a:custGeom>
            <a:solidFill>
              <a:srgbClr val="D89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3" name="Freeform 353"/>
            <p:cNvSpPr>
              <a:spLocks/>
            </p:cNvSpPr>
            <p:nvPr/>
          </p:nvSpPr>
          <p:spPr bwMode="auto">
            <a:xfrm>
              <a:off x="5032" y="1468"/>
              <a:ext cx="38" cy="35"/>
            </a:xfrm>
            <a:custGeom>
              <a:avLst/>
              <a:gdLst>
                <a:gd name="T0" fmla="*/ 0 w 152"/>
                <a:gd name="T1" fmla="*/ 0 h 138"/>
                <a:gd name="T2" fmla="*/ 0 w 152"/>
                <a:gd name="T3" fmla="*/ 0 h 138"/>
                <a:gd name="T4" fmla="*/ 0 w 152"/>
                <a:gd name="T5" fmla="*/ 0 h 138"/>
                <a:gd name="T6" fmla="*/ 0 w 152"/>
                <a:gd name="T7" fmla="*/ 0 h 138"/>
                <a:gd name="T8" fmla="*/ 0 w 152"/>
                <a:gd name="T9" fmla="*/ 0 h 138"/>
                <a:gd name="T10" fmla="*/ 0 w 152"/>
                <a:gd name="T11" fmla="*/ 0 h 138"/>
                <a:gd name="T12" fmla="*/ 0 w 152"/>
                <a:gd name="T13" fmla="*/ 0 h 138"/>
                <a:gd name="T14" fmla="*/ 0 w 152"/>
                <a:gd name="T15" fmla="*/ 0 h 138"/>
                <a:gd name="T16" fmla="*/ 0 w 152"/>
                <a:gd name="T17" fmla="*/ 0 h 138"/>
                <a:gd name="T18" fmla="*/ 0 w 152"/>
                <a:gd name="T19" fmla="*/ 0 h 138"/>
                <a:gd name="T20" fmla="*/ 0 w 152"/>
                <a:gd name="T21" fmla="*/ 0 h 138"/>
                <a:gd name="T22" fmla="*/ 0 w 152"/>
                <a:gd name="T23" fmla="*/ 0 h 138"/>
                <a:gd name="T24" fmla="*/ 0 w 152"/>
                <a:gd name="T25" fmla="*/ 0 h 138"/>
                <a:gd name="T26" fmla="*/ 0 w 152"/>
                <a:gd name="T27" fmla="*/ 0 h 138"/>
                <a:gd name="T28" fmla="*/ 0 w 152"/>
                <a:gd name="T29" fmla="*/ 0 h 1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2"/>
                <a:gd name="T46" fmla="*/ 0 h 138"/>
                <a:gd name="T47" fmla="*/ 152 w 152"/>
                <a:gd name="T48" fmla="*/ 138 h 1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2" h="138">
                  <a:moveTo>
                    <a:pt x="70" y="114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38" y="2"/>
                  </a:lnTo>
                  <a:lnTo>
                    <a:pt x="54" y="6"/>
                  </a:lnTo>
                  <a:lnTo>
                    <a:pt x="70" y="8"/>
                  </a:lnTo>
                  <a:lnTo>
                    <a:pt x="152" y="138"/>
                  </a:lnTo>
                  <a:lnTo>
                    <a:pt x="141" y="136"/>
                  </a:lnTo>
                  <a:lnTo>
                    <a:pt x="133" y="133"/>
                  </a:lnTo>
                  <a:lnTo>
                    <a:pt x="122" y="131"/>
                  </a:lnTo>
                  <a:lnTo>
                    <a:pt x="111" y="126"/>
                  </a:lnTo>
                  <a:lnTo>
                    <a:pt x="100" y="122"/>
                  </a:lnTo>
                  <a:lnTo>
                    <a:pt x="92" y="120"/>
                  </a:lnTo>
                  <a:lnTo>
                    <a:pt x="81" y="117"/>
                  </a:lnTo>
                  <a:lnTo>
                    <a:pt x="70" y="114"/>
                  </a:lnTo>
                  <a:close/>
                </a:path>
              </a:pathLst>
            </a:custGeom>
            <a:solidFill>
              <a:srgbClr val="DB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4" name="Freeform 354"/>
            <p:cNvSpPr>
              <a:spLocks/>
            </p:cNvSpPr>
            <p:nvPr/>
          </p:nvSpPr>
          <p:spPr bwMode="auto">
            <a:xfrm>
              <a:off x="5041" y="1468"/>
              <a:ext cx="39" cy="40"/>
            </a:xfrm>
            <a:custGeom>
              <a:avLst/>
              <a:gdLst>
                <a:gd name="T0" fmla="*/ 0 w 157"/>
                <a:gd name="T1" fmla="*/ 0 h 161"/>
                <a:gd name="T2" fmla="*/ 0 w 157"/>
                <a:gd name="T3" fmla="*/ 0 h 161"/>
                <a:gd name="T4" fmla="*/ 0 w 157"/>
                <a:gd name="T5" fmla="*/ 0 h 161"/>
                <a:gd name="T6" fmla="*/ 0 w 157"/>
                <a:gd name="T7" fmla="*/ 0 h 161"/>
                <a:gd name="T8" fmla="*/ 0 w 157"/>
                <a:gd name="T9" fmla="*/ 0 h 161"/>
                <a:gd name="T10" fmla="*/ 0 w 157"/>
                <a:gd name="T11" fmla="*/ 0 h 161"/>
                <a:gd name="T12" fmla="*/ 0 w 157"/>
                <a:gd name="T13" fmla="*/ 0 h 161"/>
                <a:gd name="T14" fmla="*/ 0 w 157"/>
                <a:gd name="T15" fmla="*/ 0 h 161"/>
                <a:gd name="T16" fmla="*/ 0 w 157"/>
                <a:gd name="T17" fmla="*/ 0 h 161"/>
                <a:gd name="T18" fmla="*/ 0 w 157"/>
                <a:gd name="T19" fmla="*/ 0 h 161"/>
                <a:gd name="T20" fmla="*/ 0 w 157"/>
                <a:gd name="T21" fmla="*/ 0 h 161"/>
                <a:gd name="T22" fmla="*/ 0 w 157"/>
                <a:gd name="T23" fmla="*/ 0 h 161"/>
                <a:gd name="T24" fmla="*/ 0 w 157"/>
                <a:gd name="T25" fmla="*/ 0 h 161"/>
                <a:gd name="T26" fmla="*/ 0 w 157"/>
                <a:gd name="T27" fmla="*/ 0 h 161"/>
                <a:gd name="T28" fmla="*/ 0 w 157"/>
                <a:gd name="T29" fmla="*/ 0 h 1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7"/>
                <a:gd name="T46" fmla="*/ 0 h 161"/>
                <a:gd name="T47" fmla="*/ 157 w 157"/>
                <a:gd name="T48" fmla="*/ 161 h 1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7" h="161">
                  <a:moveTo>
                    <a:pt x="74" y="126"/>
                  </a:moveTo>
                  <a:lnTo>
                    <a:pt x="0" y="0"/>
                  </a:lnTo>
                  <a:lnTo>
                    <a:pt x="19" y="2"/>
                  </a:lnTo>
                  <a:lnTo>
                    <a:pt x="38" y="6"/>
                  </a:lnTo>
                  <a:lnTo>
                    <a:pt x="57" y="11"/>
                  </a:lnTo>
                  <a:lnTo>
                    <a:pt x="74" y="13"/>
                  </a:lnTo>
                  <a:lnTo>
                    <a:pt x="157" y="161"/>
                  </a:lnTo>
                  <a:lnTo>
                    <a:pt x="150" y="155"/>
                  </a:lnTo>
                  <a:lnTo>
                    <a:pt x="139" y="149"/>
                  </a:lnTo>
                  <a:lnTo>
                    <a:pt x="128" y="144"/>
                  </a:lnTo>
                  <a:lnTo>
                    <a:pt x="120" y="142"/>
                  </a:lnTo>
                  <a:lnTo>
                    <a:pt x="109" y="136"/>
                  </a:lnTo>
                  <a:lnTo>
                    <a:pt x="98" y="133"/>
                  </a:lnTo>
                  <a:lnTo>
                    <a:pt x="84" y="128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rgbClr val="DBA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5" name="Freeform 355"/>
            <p:cNvSpPr>
              <a:spLocks/>
            </p:cNvSpPr>
            <p:nvPr/>
          </p:nvSpPr>
          <p:spPr bwMode="auto">
            <a:xfrm>
              <a:off x="5050" y="1470"/>
              <a:ext cx="43" cy="44"/>
            </a:xfrm>
            <a:custGeom>
              <a:avLst/>
              <a:gdLst>
                <a:gd name="T0" fmla="*/ 0 w 175"/>
                <a:gd name="T1" fmla="*/ 0 h 176"/>
                <a:gd name="T2" fmla="*/ 0 w 175"/>
                <a:gd name="T3" fmla="*/ 0 h 176"/>
                <a:gd name="T4" fmla="*/ 0 w 175"/>
                <a:gd name="T5" fmla="*/ 0 h 176"/>
                <a:gd name="T6" fmla="*/ 0 w 175"/>
                <a:gd name="T7" fmla="*/ 0 h 176"/>
                <a:gd name="T8" fmla="*/ 0 w 175"/>
                <a:gd name="T9" fmla="*/ 0 h 176"/>
                <a:gd name="T10" fmla="*/ 0 w 175"/>
                <a:gd name="T11" fmla="*/ 0 h 176"/>
                <a:gd name="T12" fmla="*/ 0 w 175"/>
                <a:gd name="T13" fmla="*/ 0 h 176"/>
                <a:gd name="T14" fmla="*/ 0 w 175"/>
                <a:gd name="T15" fmla="*/ 0 h 176"/>
                <a:gd name="T16" fmla="*/ 0 w 175"/>
                <a:gd name="T17" fmla="*/ 0 h 176"/>
                <a:gd name="T18" fmla="*/ 0 w 175"/>
                <a:gd name="T19" fmla="*/ 0 h 176"/>
                <a:gd name="T20" fmla="*/ 0 w 175"/>
                <a:gd name="T21" fmla="*/ 0 h 176"/>
                <a:gd name="T22" fmla="*/ 0 w 175"/>
                <a:gd name="T23" fmla="*/ 0 h 176"/>
                <a:gd name="T24" fmla="*/ 0 w 175"/>
                <a:gd name="T25" fmla="*/ 0 h 176"/>
                <a:gd name="T26" fmla="*/ 0 w 175"/>
                <a:gd name="T27" fmla="*/ 0 h 176"/>
                <a:gd name="T28" fmla="*/ 0 w 175"/>
                <a:gd name="T29" fmla="*/ 0 h 1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5"/>
                <a:gd name="T46" fmla="*/ 0 h 176"/>
                <a:gd name="T47" fmla="*/ 175 w 175"/>
                <a:gd name="T48" fmla="*/ 176 h 1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5" h="176">
                  <a:moveTo>
                    <a:pt x="82" y="13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39" y="3"/>
                  </a:lnTo>
                  <a:lnTo>
                    <a:pt x="55" y="5"/>
                  </a:lnTo>
                  <a:lnTo>
                    <a:pt x="74" y="8"/>
                  </a:lnTo>
                  <a:lnTo>
                    <a:pt x="175" y="176"/>
                  </a:lnTo>
                  <a:lnTo>
                    <a:pt x="164" y="171"/>
                  </a:lnTo>
                  <a:lnTo>
                    <a:pt x="152" y="166"/>
                  </a:lnTo>
                  <a:lnTo>
                    <a:pt x="141" y="158"/>
                  </a:lnTo>
                  <a:lnTo>
                    <a:pt x="129" y="153"/>
                  </a:lnTo>
                  <a:lnTo>
                    <a:pt x="117" y="147"/>
                  </a:lnTo>
                  <a:lnTo>
                    <a:pt x="106" y="141"/>
                  </a:lnTo>
                  <a:lnTo>
                    <a:pt x="93" y="136"/>
                  </a:lnTo>
                  <a:lnTo>
                    <a:pt x="82" y="130"/>
                  </a:lnTo>
                  <a:close/>
                </a:path>
              </a:pathLst>
            </a:custGeom>
            <a:solidFill>
              <a:srgbClr val="DBA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6" name="Freeform 356"/>
            <p:cNvSpPr>
              <a:spLocks noEditPoints="1"/>
            </p:cNvSpPr>
            <p:nvPr/>
          </p:nvSpPr>
          <p:spPr bwMode="auto">
            <a:xfrm>
              <a:off x="5059" y="1471"/>
              <a:ext cx="85" cy="117"/>
            </a:xfrm>
            <a:custGeom>
              <a:avLst/>
              <a:gdLst>
                <a:gd name="T0" fmla="*/ 0 w 339"/>
                <a:gd name="T1" fmla="*/ 0 h 466"/>
                <a:gd name="T2" fmla="*/ 0 w 339"/>
                <a:gd name="T3" fmla="*/ 0 h 466"/>
                <a:gd name="T4" fmla="*/ 0 w 339"/>
                <a:gd name="T5" fmla="*/ 0 h 466"/>
                <a:gd name="T6" fmla="*/ 0 w 339"/>
                <a:gd name="T7" fmla="*/ 0 h 466"/>
                <a:gd name="T8" fmla="*/ 0 w 339"/>
                <a:gd name="T9" fmla="*/ 0 h 466"/>
                <a:gd name="T10" fmla="*/ 0 w 339"/>
                <a:gd name="T11" fmla="*/ 0 h 466"/>
                <a:gd name="T12" fmla="*/ 0 w 339"/>
                <a:gd name="T13" fmla="*/ 0 h 466"/>
                <a:gd name="T14" fmla="*/ 0 w 339"/>
                <a:gd name="T15" fmla="*/ 0 h 466"/>
                <a:gd name="T16" fmla="*/ 0 w 339"/>
                <a:gd name="T17" fmla="*/ 0 h 466"/>
                <a:gd name="T18" fmla="*/ 0 w 339"/>
                <a:gd name="T19" fmla="*/ 0 h 466"/>
                <a:gd name="T20" fmla="*/ 0 w 339"/>
                <a:gd name="T21" fmla="*/ 0 h 466"/>
                <a:gd name="T22" fmla="*/ 0 w 339"/>
                <a:gd name="T23" fmla="*/ 0 h 466"/>
                <a:gd name="T24" fmla="*/ 0 w 339"/>
                <a:gd name="T25" fmla="*/ 0 h 466"/>
                <a:gd name="T26" fmla="*/ 0 w 339"/>
                <a:gd name="T27" fmla="*/ 0 h 466"/>
                <a:gd name="T28" fmla="*/ 0 w 339"/>
                <a:gd name="T29" fmla="*/ 0 h 466"/>
                <a:gd name="T30" fmla="*/ 0 w 339"/>
                <a:gd name="T31" fmla="*/ 0 h 466"/>
                <a:gd name="T32" fmla="*/ 0 w 339"/>
                <a:gd name="T33" fmla="*/ 0 h 466"/>
                <a:gd name="T34" fmla="*/ 0 w 339"/>
                <a:gd name="T35" fmla="*/ 0 h 466"/>
                <a:gd name="T36" fmla="*/ 0 w 339"/>
                <a:gd name="T37" fmla="*/ 0 h 466"/>
                <a:gd name="T38" fmla="*/ 0 w 339"/>
                <a:gd name="T39" fmla="*/ 0 h 466"/>
                <a:gd name="T40" fmla="*/ 0 w 339"/>
                <a:gd name="T41" fmla="*/ 0 h 466"/>
                <a:gd name="T42" fmla="*/ 0 w 339"/>
                <a:gd name="T43" fmla="*/ 0 h 466"/>
                <a:gd name="T44" fmla="*/ 0 w 339"/>
                <a:gd name="T45" fmla="*/ 0 h 466"/>
                <a:gd name="T46" fmla="*/ 0 w 339"/>
                <a:gd name="T47" fmla="*/ 0 h 466"/>
                <a:gd name="T48" fmla="*/ 0 w 339"/>
                <a:gd name="T49" fmla="*/ 0 h 4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39"/>
                <a:gd name="T76" fmla="*/ 0 h 466"/>
                <a:gd name="T77" fmla="*/ 339 w 339"/>
                <a:gd name="T78" fmla="*/ 466 h 4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39" h="466">
                  <a:moveTo>
                    <a:pt x="83" y="148"/>
                  </a:moveTo>
                  <a:lnTo>
                    <a:pt x="0" y="0"/>
                  </a:lnTo>
                  <a:lnTo>
                    <a:pt x="19" y="3"/>
                  </a:lnTo>
                  <a:lnTo>
                    <a:pt x="37" y="7"/>
                  </a:lnTo>
                  <a:lnTo>
                    <a:pt x="56" y="12"/>
                  </a:lnTo>
                  <a:lnTo>
                    <a:pt x="73" y="17"/>
                  </a:lnTo>
                  <a:lnTo>
                    <a:pt x="190" y="213"/>
                  </a:lnTo>
                  <a:lnTo>
                    <a:pt x="178" y="205"/>
                  </a:lnTo>
                  <a:lnTo>
                    <a:pt x="168" y="194"/>
                  </a:lnTo>
                  <a:lnTo>
                    <a:pt x="155" y="185"/>
                  </a:lnTo>
                  <a:lnTo>
                    <a:pt x="143" y="178"/>
                  </a:lnTo>
                  <a:lnTo>
                    <a:pt x="130" y="169"/>
                  </a:lnTo>
                  <a:lnTo>
                    <a:pt x="113" y="161"/>
                  </a:lnTo>
                  <a:lnTo>
                    <a:pt x="100" y="153"/>
                  </a:lnTo>
                  <a:lnTo>
                    <a:pt x="83" y="148"/>
                  </a:lnTo>
                  <a:close/>
                  <a:moveTo>
                    <a:pt x="326" y="436"/>
                  </a:moveTo>
                  <a:lnTo>
                    <a:pt x="339" y="466"/>
                  </a:lnTo>
                  <a:lnTo>
                    <a:pt x="337" y="466"/>
                  </a:lnTo>
                  <a:lnTo>
                    <a:pt x="333" y="466"/>
                  </a:lnTo>
                  <a:lnTo>
                    <a:pt x="331" y="466"/>
                  </a:lnTo>
                  <a:lnTo>
                    <a:pt x="328" y="466"/>
                  </a:lnTo>
                  <a:lnTo>
                    <a:pt x="328" y="457"/>
                  </a:lnTo>
                  <a:lnTo>
                    <a:pt x="328" y="450"/>
                  </a:lnTo>
                  <a:lnTo>
                    <a:pt x="328" y="441"/>
                  </a:lnTo>
                  <a:lnTo>
                    <a:pt x="326" y="436"/>
                  </a:lnTo>
                  <a:close/>
                </a:path>
              </a:pathLst>
            </a:custGeom>
            <a:solidFill>
              <a:srgbClr val="DDA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7" name="Freeform 357"/>
            <p:cNvSpPr>
              <a:spLocks/>
            </p:cNvSpPr>
            <p:nvPr/>
          </p:nvSpPr>
          <p:spPr bwMode="auto">
            <a:xfrm>
              <a:off x="5068" y="1472"/>
              <a:ext cx="85" cy="116"/>
            </a:xfrm>
            <a:custGeom>
              <a:avLst/>
              <a:gdLst>
                <a:gd name="T0" fmla="*/ 0 w 339"/>
                <a:gd name="T1" fmla="*/ 0 h 463"/>
                <a:gd name="T2" fmla="*/ 0 w 339"/>
                <a:gd name="T3" fmla="*/ 0 h 463"/>
                <a:gd name="T4" fmla="*/ 0 w 339"/>
                <a:gd name="T5" fmla="*/ 0 h 463"/>
                <a:gd name="T6" fmla="*/ 0 w 339"/>
                <a:gd name="T7" fmla="*/ 0 h 463"/>
                <a:gd name="T8" fmla="*/ 0 w 339"/>
                <a:gd name="T9" fmla="*/ 0 h 463"/>
                <a:gd name="T10" fmla="*/ 0 w 339"/>
                <a:gd name="T11" fmla="*/ 0 h 463"/>
                <a:gd name="T12" fmla="*/ 0 w 339"/>
                <a:gd name="T13" fmla="*/ 0 h 463"/>
                <a:gd name="T14" fmla="*/ 0 w 339"/>
                <a:gd name="T15" fmla="*/ 0 h 463"/>
                <a:gd name="T16" fmla="*/ 0 w 339"/>
                <a:gd name="T17" fmla="*/ 0 h 463"/>
                <a:gd name="T18" fmla="*/ 0 w 339"/>
                <a:gd name="T19" fmla="*/ 0 h 463"/>
                <a:gd name="T20" fmla="*/ 0 w 339"/>
                <a:gd name="T21" fmla="*/ 0 h 463"/>
                <a:gd name="T22" fmla="*/ 0 w 339"/>
                <a:gd name="T23" fmla="*/ 0 h 463"/>
                <a:gd name="T24" fmla="*/ 0 w 339"/>
                <a:gd name="T25" fmla="*/ 0 h 463"/>
                <a:gd name="T26" fmla="*/ 0 w 339"/>
                <a:gd name="T27" fmla="*/ 0 h 463"/>
                <a:gd name="T28" fmla="*/ 0 w 339"/>
                <a:gd name="T29" fmla="*/ 0 h 463"/>
                <a:gd name="T30" fmla="*/ 0 w 339"/>
                <a:gd name="T31" fmla="*/ 0 h 463"/>
                <a:gd name="T32" fmla="*/ 0 w 339"/>
                <a:gd name="T33" fmla="*/ 0 h 463"/>
                <a:gd name="T34" fmla="*/ 0 w 339"/>
                <a:gd name="T35" fmla="*/ 0 h 463"/>
                <a:gd name="T36" fmla="*/ 0 w 339"/>
                <a:gd name="T37" fmla="*/ 0 h 463"/>
                <a:gd name="T38" fmla="*/ 0 w 339"/>
                <a:gd name="T39" fmla="*/ 0 h 463"/>
                <a:gd name="T40" fmla="*/ 0 w 339"/>
                <a:gd name="T41" fmla="*/ 0 h 463"/>
                <a:gd name="T42" fmla="*/ 0 w 339"/>
                <a:gd name="T43" fmla="*/ 0 h 463"/>
                <a:gd name="T44" fmla="*/ 0 w 339"/>
                <a:gd name="T45" fmla="*/ 0 h 4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9"/>
                <a:gd name="T70" fmla="*/ 0 h 463"/>
                <a:gd name="T71" fmla="*/ 339 w 339"/>
                <a:gd name="T72" fmla="*/ 463 h 4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9" h="463">
                  <a:moveTo>
                    <a:pt x="101" y="168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1" y="6"/>
                  </a:lnTo>
                  <a:lnTo>
                    <a:pt x="30" y="9"/>
                  </a:lnTo>
                  <a:lnTo>
                    <a:pt x="41" y="11"/>
                  </a:lnTo>
                  <a:lnTo>
                    <a:pt x="51" y="14"/>
                  </a:lnTo>
                  <a:lnTo>
                    <a:pt x="62" y="16"/>
                  </a:lnTo>
                  <a:lnTo>
                    <a:pt x="71" y="20"/>
                  </a:lnTo>
                  <a:lnTo>
                    <a:pt x="81" y="22"/>
                  </a:lnTo>
                  <a:lnTo>
                    <a:pt x="339" y="463"/>
                  </a:lnTo>
                  <a:lnTo>
                    <a:pt x="328" y="463"/>
                  </a:lnTo>
                  <a:lnTo>
                    <a:pt x="318" y="459"/>
                  </a:lnTo>
                  <a:lnTo>
                    <a:pt x="307" y="459"/>
                  </a:lnTo>
                  <a:lnTo>
                    <a:pt x="293" y="463"/>
                  </a:lnTo>
                  <a:lnTo>
                    <a:pt x="285" y="417"/>
                  </a:lnTo>
                  <a:lnTo>
                    <a:pt x="274" y="370"/>
                  </a:lnTo>
                  <a:lnTo>
                    <a:pt x="256" y="329"/>
                  </a:lnTo>
                  <a:lnTo>
                    <a:pt x="231" y="291"/>
                  </a:lnTo>
                  <a:lnTo>
                    <a:pt x="203" y="256"/>
                  </a:lnTo>
                  <a:lnTo>
                    <a:pt x="173" y="223"/>
                  </a:lnTo>
                  <a:lnTo>
                    <a:pt x="138" y="193"/>
                  </a:lnTo>
                  <a:lnTo>
                    <a:pt x="101" y="168"/>
                  </a:lnTo>
                  <a:close/>
                </a:path>
              </a:pathLst>
            </a:custGeom>
            <a:solidFill>
              <a:srgbClr val="E0A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8" name="Freeform 358"/>
            <p:cNvSpPr>
              <a:spLocks/>
            </p:cNvSpPr>
            <p:nvPr/>
          </p:nvSpPr>
          <p:spPr bwMode="auto">
            <a:xfrm>
              <a:off x="5078" y="1476"/>
              <a:ext cx="84" cy="112"/>
            </a:xfrm>
            <a:custGeom>
              <a:avLst/>
              <a:gdLst>
                <a:gd name="T0" fmla="*/ 0 w 336"/>
                <a:gd name="T1" fmla="*/ 0 h 449"/>
                <a:gd name="T2" fmla="*/ 0 w 336"/>
                <a:gd name="T3" fmla="*/ 0 h 449"/>
                <a:gd name="T4" fmla="*/ 0 w 336"/>
                <a:gd name="T5" fmla="*/ 0 h 449"/>
                <a:gd name="T6" fmla="*/ 0 w 336"/>
                <a:gd name="T7" fmla="*/ 0 h 449"/>
                <a:gd name="T8" fmla="*/ 0 w 336"/>
                <a:gd name="T9" fmla="*/ 0 h 449"/>
                <a:gd name="T10" fmla="*/ 0 w 336"/>
                <a:gd name="T11" fmla="*/ 0 h 449"/>
                <a:gd name="T12" fmla="*/ 0 w 336"/>
                <a:gd name="T13" fmla="*/ 0 h 449"/>
                <a:gd name="T14" fmla="*/ 0 w 336"/>
                <a:gd name="T15" fmla="*/ 0 h 449"/>
                <a:gd name="T16" fmla="*/ 0 w 336"/>
                <a:gd name="T17" fmla="*/ 0 h 449"/>
                <a:gd name="T18" fmla="*/ 0 w 336"/>
                <a:gd name="T19" fmla="*/ 0 h 449"/>
                <a:gd name="T20" fmla="*/ 0 w 336"/>
                <a:gd name="T21" fmla="*/ 0 h 449"/>
                <a:gd name="T22" fmla="*/ 0 w 336"/>
                <a:gd name="T23" fmla="*/ 0 h 449"/>
                <a:gd name="T24" fmla="*/ 0 w 336"/>
                <a:gd name="T25" fmla="*/ 0 h 449"/>
                <a:gd name="T26" fmla="*/ 0 w 336"/>
                <a:gd name="T27" fmla="*/ 0 h 449"/>
                <a:gd name="T28" fmla="*/ 0 w 336"/>
                <a:gd name="T29" fmla="*/ 0 h 449"/>
                <a:gd name="T30" fmla="*/ 0 w 336"/>
                <a:gd name="T31" fmla="*/ 0 h 449"/>
                <a:gd name="T32" fmla="*/ 0 w 336"/>
                <a:gd name="T33" fmla="*/ 0 h 449"/>
                <a:gd name="T34" fmla="*/ 0 w 336"/>
                <a:gd name="T35" fmla="*/ 0 h 449"/>
                <a:gd name="T36" fmla="*/ 0 w 336"/>
                <a:gd name="T37" fmla="*/ 0 h 449"/>
                <a:gd name="T38" fmla="*/ 0 w 336"/>
                <a:gd name="T39" fmla="*/ 0 h 449"/>
                <a:gd name="T40" fmla="*/ 0 w 336"/>
                <a:gd name="T41" fmla="*/ 0 h 449"/>
                <a:gd name="T42" fmla="*/ 0 w 336"/>
                <a:gd name="T43" fmla="*/ 0 h 449"/>
                <a:gd name="T44" fmla="*/ 0 w 336"/>
                <a:gd name="T45" fmla="*/ 0 h 449"/>
                <a:gd name="T46" fmla="*/ 0 w 336"/>
                <a:gd name="T47" fmla="*/ 0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6"/>
                <a:gd name="T73" fmla="*/ 0 h 449"/>
                <a:gd name="T74" fmla="*/ 336 w 336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6" h="449">
                  <a:moveTo>
                    <a:pt x="266" y="449"/>
                  </a:moveTo>
                  <a:lnTo>
                    <a:pt x="253" y="419"/>
                  </a:lnTo>
                  <a:lnTo>
                    <a:pt x="244" y="385"/>
                  </a:lnTo>
                  <a:lnTo>
                    <a:pt x="234" y="356"/>
                  </a:lnTo>
                  <a:lnTo>
                    <a:pt x="220" y="326"/>
                  </a:lnTo>
                  <a:lnTo>
                    <a:pt x="204" y="297"/>
                  </a:lnTo>
                  <a:lnTo>
                    <a:pt x="185" y="269"/>
                  </a:lnTo>
                  <a:lnTo>
                    <a:pt x="165" y="244"/>
                  </a:lnTo>
                  <a:lnTo>
                    <a:pt x="141" y="220"/>
                  </a:lnTo>
                  <a:lnTo>
                    <a:pt x="117" y="196"/>
                  </a:lnTo>
                  <a:lnTo>
                    <a:pt x="0" y="0"/>
                  </a:lnTo>
                  <a:lnTo>
                    <a:pt x="10" y="2"/>
                  </a:lnTo>
                  <a:lnTo>
                    <a:pt x="22" y="2"/>
                  </a:lnTo>
                  <a:lnTo>
                    <a:pt x="29" y="6"/>
                  </a:lnTo>
                  <a:lnTo>
                    <a:pt x="40" y="8"/>
                  </a:lnTo>
                  <a:lnTo>
                    <a:pt x="52" y="11"/>
                  </a:lnTo>
                  <a:lnTo>
                    <a:pt x="63" y="16"/>
                  </a:lnTo>
                  <a:lnTo>
                    <a:pt x="70" y="18"/>
                  </a:lnTo>
                  <a:lnTo>
                    <a:pt x="82" y="22"/>
                  </a:lnTo>
                  <a:lnTo>
                    <a:pt x="336" y="449"/>
                  </a:lnTo>
                  <a:lnTo>
                    <a:pt x="320" y="449"/>
                  </a:lnTo>
                  <a:lnTo>
                    <a:pt x="301" y="445"/>
                  </a:lnTo>
                  <a:lnTo>
                    <a:pt x="285" y="445"/>
                  </a:lnTo>
                  <a:lnTo>
                    <a:pt x="266" y="449"/>
                  </a:lnTo>
                  <a:close/>
                </a:path>
              </a:pathLst>
            </a:custGeom>
            <a:solidFill>
              <a:srgbClr val="E2B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09" name="Freeform 359"/>
            <p:cNvSpPr>
              <a:spLocks/>
            </p:cNvSpPr>
            <p:nvPr/>
          </p:nvSpPr>
          <p:spPr bwMode="auto">
            <a:xfrm>
              <a:off x="5089" y="1477"/>
              <a:ext cx="82" cy="112"/>
            </a:xfrm>
            <a:custGeom>
              <a:avLst/>
              <a:gdLst>
                <a:gd name="T0" fmla="*/ 0 w 329"/>
                <a:gd name="T1" fmla="*/ 0 h 446"/>
                <a:gd name="T2" fmla="*/ 0 w 329"/>
                <a:gd name="T3" fmla="*/ 0 h 446"/>
                <a:gd name="T4" fmla="*/ 0 w 329"/>
                <a:gd name="T5" fmla="*/ 0 h 446"/>
                <a:gd name="T6" fmla="*/ 0 w 329"/>
                <a:gd name="T7" fmla="*/ 0 h 446"/>
                <a:gd name="T8" fmla="*/ 0 w 329"/>
                <a:gd name="T9" fmla="*/ 0 h 446"/>
                <a:gd name="T10" fmla="*/ 0 w 329"/>
                <a:gd name="T11" fmla="*/ 0 h 446"/>
                <a:gd name="T12" fmla="*/ 0 w 329"/>
                <a:gd name="T13" fmla="*/ 0 h 446"/>
                <a:gd name="T14" fmla="*/ 0 w 329"/>
                <a:gd name="T15" fmla="*/ 0 h 446"/>
                <a:gd name="T16" fmla="*/ 0 w 329"/>
                <a:gd name="T17" fmla="*/ 0 h 446"/>
                <a:gd name="T18" fmla="*/ 0 w 329"/>
                <a:gd name="T19" fmla="*/ 0 h 446"/>
                <a:gd name="T20" fmla="*/ 0 w 329"/>
                <a:gd name="T21" fmla="*/ 0 h 446"/>
                <a:gd name="T22" fmla="*/ 0 w 329"/>
                <a:gd name="T23" fmla="*/ 0 h 446"/>
                <a:gd name="T24" fmla="*/ 0 w 329"/>
                <a:gd name="T25" fmla="*/ 0 h 446"/>
                <a:gd name="T26" fmla="*/ 0 w 329"/>
                <a:gd name="T27" fmla="*/ 0 h 446"/>
                <a:gd name="T28" fmla="*/ 0 w 329"/>
                <a:gd name="T29" fmla="*/ 0 h 4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9"/>
                <a:gd name="T46" fmla="*/ 0 h 446"/>
                <a:gd name="T47" fmla="*/ 329 w 329"/>
                <a:gd name="T48" fmla="*/ 446 h 4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9" h="446">
                  <a:moveTo>
                    <a:pt x="258" y="441"/>
                  </a:moveTo>
                  <a:lnTo>
                    <a:pt x="0" y="0"/>
                  </a:lnTo>
                  <a:lnTo>
                    <a:pt x="11" y="3"/>
                  </a:lnTo>
                  <a:lnTo>
                    <a:pt x="22" y="5"/>
                  </a:lnTo>
                  <a:lnTo>
                    <a:pt x="32" y="8"/>
                  </a:lnTo>
                  <a:lnTo>
                    <a:pt x="41" y="14"/>
                  </a:lnTo>
                  <a:lnTo>
                    <a:pt x="52" y="17"/>
                  </a:lnTo>
                  <a:lnTo>
                    <a:pt x="62" y="22"/>
                  </a:lnTo>
                  <a:lnTo>
                    <a:pt x="74" y="24"/>
                  </a:lnTo>
                  <a:lnTo>
                    <a:pt x="82" y="30"/>
                  </a:lnTo>
                  <a:lnTo>
                    <a:pt x="329" y="446"/>
                  </a:lnTo>
                  <a:lnTo>
                    <a:pt x="311" y="443"/>
                  </a:lnTo>
                  <a:lnTo>
                    <a:pt x="293" y="441"/>
                  </a:lnTo>
                  <a:lnTo>
                    <a:pt x="277" y="441"/>
                  </a:lnTo>
                  <a:lnTo>
                    <a:pt x="258" y="441"/>
                  </a:lnTo>
                  <a:close/>
                </a:path>
              </a:pathLst>
            </a:custGeom>
            <a:solidFill>
              <a:srgbClr val="E2B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0" name="Freeform 360"/>
            <p:cNvSpPr>
              <a:spLocks/>
            </p:cNvSpPr>
            <p:nvPr/>
          </p:nvSpPr>
          <p:spPr bwMode="auto">
            <a:xfrm>
              <a:off x="5098" y="1481"/>
              <a:ext cx="80" cy="109"/>
            </a:xfrm>
            <a:custGeom>
              <a:avLst/>
              <a:gdLst>
                <a:gd name="T0" fmla="*/ 0 w 320"/>
                <a:gd name="T1" fmla="*/ 0 h 434"/>
                <a:gd name="T2" fmla="*/ 0 w 320"/>
                <a:gd name="T3" fmla="*/ 0 h 434"/>
                <a:gd name="T4" fmla="*/ 0 w 320"/>
                <a:gd name="T5" fmla="*/ 0 h 434"/>
                <a:gd name="T6" fmla="*/ 0 w 320"/>
                <a:gd name="T7" fmla="*/ 0 h 434"/>
                <a:gd name="T8" fmla="*/ 0 w 320"/>
                <a:gd name="T9" fmla="*/ 0 h 434"/>
                <a:gd name="T10" fmla="*/ 0 w 320"/>
                <a:gd name="T11" fmla="*/ 0 h 434"/>
                <a:gd name="T12" fmla="*/ 0 w 320"/>
                <a:gd name="T13" fmla="*/ 0 h 434"/>
                <a:gd name="T14" fmla="*/ 0 w 320"/>
                <a:gd name="T15" fmla="*/ 0 h 434"/>
                <a:gd name="T16" fmla="*/ 0 w 320"/>
                <a:gd name="T17" fmla="*/ 0 h 434"/>
                <a:gd name="T18" fmla="*/ 0 w 320"/>
                <a:gd name="T19" fmla="*/ 0 h 434"/>
                <a:gd name="T20" fmla="*/ 0 w 320"/>
                <a:gd name="T21" fmla="*/ 0 h 434"/>
                <a:gd name="T22" fmla="*/ 0 w 320"/>
                <a:gd name="T23" fmla="*/ 0 h 434"/>
                <a:gd name="T24" fmla="*/ 0 w 320"/>
                <a:gd name="T25" fmla="*/ 0 h 434"/>
                <a:gd name="T26" fmla="*/ 0 w 320"/>
                <a:gd name="T27" fmla="*/ 0 h 434"/>
                <a:gd name="T28" fmla="*/ 0 w 320"/>
                <a:gd name="T29" fmla="*/ 0 h 4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0"/>
                <a:gd name="T46" fmla="*/ 0 h 434"/>
                <a:gd name="T47" fmla="*/ 320 w 320"/>
                <a:gd name="T48" fmla="*/ 434 h 4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0" h="434">
                  <a:moveTo>
                    <a:pt x="254" y="427"/>
                  </a:moveTo>
                  <a:lnTo>
                    <a:pt x="0" y="0"/>
                  </a:lnTo>
                  <a:lnTo>
                    <a:pt x="11" y="3"/>
                  </a:lnTo>
                  <a:lnTo>
                    <a:pt x="21" y="8"/>
                  </a:lnTo>
                  <a:lnTo>
                    <a:pt x="35" y="10"/>
                  </a:lnTo>
                  <a:lnTo>
                    <a:pt x="46" y="16"/>
                  </a:lnTo>
                  <a:lnTo>
                    <a:pt x="57" y="19"/>
                  </a:lnTo>
                  <a:lnTo>
                    <a:pt x="67" y="24"/>
                  </a:lnTo>
                  <a:lnTo>
                    <a:pt x="78" y="26"/>
                  </a:lnTo>
                  <a:lnTo>
                    <a:pt x="89" y="32"/>
                  </a:lnTo>
                  <a:lnTo>
                    <a:pt x="320" y="434"/>
                  </a:lnTo>
                  <a:lnTo>
                    <a:pt x="300" y="432"/>
                  </a:lnTo>
                  <a:lnTo>
                    <a:pt x="284" y="429"/>
                  </a:lnTo>
                  <a:lnTo>
                    <a:pt x="268" y="427"/>
                  </a:lnTo>
                  <a:lnTo>
                    <a:pt x="254" y="427"/>
                  </a:lnTo>
                  <a:close/>
                </a:path>
              </a:pathLst>
            </a:custGeom>
            <a:solidFill>
              <a:srgbClr val="E5B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1" name="Freeform 361"/>
            <p:cNvSpPr>
              <a:spLocks/>
            </p:cNvSpPr>
            <p:nvPr/>
          </p:nvSpPr>
          <p:spPr bwMode="auto">
            <a:xfrm>
              <a:off x="5109" y="1485"/>
              <a:ext cx="78" cy="104"/>
            </a:xfrm>
            <a:custGeom>
              <a:avLst/>
              <a:gdLst>
                <a:gd name="T0" fmla="*/ 0 w 312"/>
                <a:gd name="T1" fmla="*/ 0 h 416"/>
                <a:gd name="T2" fmla="*/ 0 w 312"/>
                <a:gd name="T3" fmla="*/ 0 h 416"/>
                <a:gd name="T4" fmla="*/ 0 w 312"/>
                <a:gd name="T5" fmla="*/ 0 h 416"/>
                <a:gd name="T6" fmla="*/ 0 w 312"/>
                <a:gd name="T7" fmla="*/ 0 h 416"/>
                <a:gd name="T8" fmla="*/ 0 w 312"/>
                <a:gd name="T9" fmla="*/ 0 h 416"/>
                <a:gd name="T10" fmla="*/ 0 w 312"/>
                <a:gd name="T11" fmla="*/ 0 h 416"/>
                <a:gd name="T12" fmla="*/ 0 w 312"/>
                <a:gd name="T13" fmla="*/ 0 h 416"/>
                <a:gd name="T14" fmla="*/ 0 w 312"/>
                <a:gd name="T15" fmla="*/ 0 h 416"/>
                <a:gd name="T16" fmla="*/ 0 w 312"/>
                <a:gd name="T17" fmla="*/ 0 h 416"/>
                <a:gd name="T18" fmla="*/ 0 w 312"/>
                <a:gd name="T19" fmla="*/ 0 h 416"/>
                <a:gd name="T20" fmla="*/ 0 w 312"/>
                <a:gd name="T21" fmla="*/ 0 h 416"/>
                <a:gd name="T22" fmla="*/ 0 w 312"/>
                <a:gd name="T23" fmla="*/ 0 h 416"/>
                <a:gd name="T24" fmla="*/ 0 w 312"/>
                <a:gd name="T25" fmla="*/ 0 h 416"/>
                <a:gd name="T26" fmla="*/ 0 w 312"/>
                <a:gd name="T27" fmla="*/ 0 h 416"/>
                <a:gd name="T28" fmla="*/ 0 w 312"/>
                <a:gd name="T29" fmla="*/ 0 h 4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12"/>
                <a:gd name="T46" fmla="*/ 0 h 416"/>
                <a:gd name="T47" fmla="*/ 312 w 312"/>
                <a:gd name="T48" fmla="*/ 416 h 4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12" h="416">
                  <a:moveTo>
                    <a:pt x="247" y="416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24" y="8"/>
                  </a:lnTo>
                  <a:lnTo>
                    <a:pt x="35" y="14"/>
                  </a:lnTo>
                  <a:lnTo>
                    <a:pt x="46" y="19"/>
                  </a:lnTo>
                  <a:lnTo>
                    <a:pt x="60" y="24"/>
                  </a:lnTo>
                  <a:lnTo>
                    <a:pt x="70" y="30"/>
                  </a:lnTo>
                  <a:lnTo>
                    <a:pt x="81" y="35"/>
                  </a:lnTo>
                  <a:lnTo>
                    <a:pt x="93" y="40"/>
                  </a:lnTo>
                  <a:lnTo>
                    <a:pt x="312" y="416"/>
                  </a:lnTo>
                  <a:lnTo>
                    <a:pt x="293" y="416"/>
                  </a:lnTo>
                  <a:lnTo>
                    <a:pt x="277" y="416"/>
                  </a:lnTo>
                  <a:lnTo>
                    <a:pt x="261" y="416"/>
                  </a:lnTo>
                  <a:lnTo>
                    <a:pt x="247" y="416"/>
                  </a:lnTo>
                  <a:close/>
                </a:path>
              </a:pathLst>
            </a:custGeom>
            <a:solidFill>
              <a:srgbClr val="E8C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2" name="Freeform 362"/>
            <p:cNvSpPr>
              <a:spLocks/>
            </p:cNvSpPr>
            <p:nvPr/>
          </p:nvSpPr>
          <p:spPr bwMode="auto">
            <a:xfrm>
              <a:off x="5120" y="1489"/>
              <a:ext cx="72" cy="101"/>
            </a:xfrm>
            <a:custGeom>
              <a:avLst/>
              <a:gdLst>
                <a:gd name="T0" fmla="*/ 0 w 285"/>
                <a:gd name="T1" fmla="*/ 0 h 402"/>
                <a:gd name="T2" fmla="*/ 0 w 285"/>
                <a:gd name="T3" fmla="*/ 0 h 402"/>
                <a:gd name="T4" fmla="*/ 0 w 285"/>
                <a:gd name="T5" fmla="*/ 0 h 402"/>
                <a:gd name="T6" fmla="*/ 0 w 285"/>
                <a:gd name="T7" fmla="*/ 0 h 402"/>
                <a:gd name="T8" fmla="*/ 0 w 285"/>
                <a:gd name="T9" fmla="*/ 0 h 402"/>
                <a:gd name="T10" fmla="*/ 0 w 285"/>
                <a:gd name="T11" fmla="*/ 0 h 402"/>
                <a:gd name="T12" fmla="*/ 0 w 285"/>
                <a:gd name="T13" fmla="*/ 0 h 402"/>
                <a:gd name="T14" fmla="*/ 0 w 285"/>
                <a:gd name="T15" fmla="*/ 0 h 402"/>
                <a:gd name="T16" fmla="*/ 0 w 285"/>
                <a:gd name="T17" fmla="*/ 0 h 402"/>
                <a:gd name="T18" fmla="*/ 0 w 285"/>
                <a:gd name="T19" fmla="*/ 0 h 402"/>
                <a:gd name="T20" fmla="*/ 0 w 285"/>
                <a:gd name="T21" fmla="*/ 0 h 402"/>
                <a:gd name="T22" fmla="*/ 0 w 285"/>
                <a:gd name="T23" fmla="*/ 0 h 402"/>
                <a:gd name="T24" fmla="*/ 0 w 285"/>
                <a:gd name="T25" fmla="*/ 0 h 402"/>
                <a:gd name="T26" fmla="*/ 0 w 285"/>
                <a:gd name="T27" fmla="*/ 0 h 402"/>
                <a:gd name="T28" fmla="*/ 0 w 285"/>
                <a:gd name="T29" fmla="*/ 0 h 402"/>
                <a:gd name="T30" fmla="*/ 0 w 285"/>
                <a:gd name="T31" fmla="*/ 0 h 402"/>
                <a:gd name="T32" fmla="*/ 0 w 285"/>
                <a:gd name="T33" fmla="*/ 0 h 402"/>
                <a:gd name="T34" fmla="*/ 0 w 285"/>
                <a:gd name="T35" fmla="*/ 0 h 402"/>
                <a:gd name="T36" fmla="*/ 0 w 285"/>
                <a:gd name="T37" fmla="*/ 0 h 4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5"/>
                <a:gd name="T58" fmla="*/ 0 h 402"/>
                <a:gd name="T59" fmla="*/ 285 w 285"/>
                <a:gd name="T60" fmla="*/ 402 h 4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5" h="402">
                  <a:moveTo>
                    <a:pt x="231" y="402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24" y="17"/>
                  </a:lnTo>
                  <a:lnTo>
                    <a:pt x="38" y="22"/>
                  </a:lnTo>
                  <a:lnTo>
                    <a:pt x="49" y="30"/>
                  </a:lnTo>
                  <a:lnTo>
                    <a:pt x="63" y="38"/>
                  </a:lnTo>
                  <a:lnTo>
                    <a:pt x="73" y="44"/>
                  </a:lnTo>
                  <a:lnTo>
                    <a:pt x="87" y="52"/>
                  </a:lnTo>
                  <a:lnTo>
                    <a:pt x="100" y="60"/>
                  </a:lnTo>
                  <a:lnTo>
                    <a:pt x="285" y="370"/>
                  </a:lnTo>
                  <a:lnTo>
                    <a:pt x="285" y="379"/>
                  </a:lnTo>
                  <a:lnTo>
                    <a:pt x="283" y="384"/>
                  </a:lnTo>
                  <a:lnTo>
                    <a:pt x="280" y="391"/>
                  </a:lnTo>
                  <a:lnTo>
                    <a:pt x="280" y="400"/>
                  </a:lnTo>
                  <a:lnTo>
                    <a:pt x="269" y="402"/>
                  </a:lnTo>
                  <a:lnTo>
                    <a:pt x="258" y="402"/>
                  </a:lnTo>
                  <a:lnTo>
                    <a:pt x="245" y="402"/>
                  </a:lnTo>
                  <a:lnTo>
                    <a:pt x="231" y="402"/>
                  </a:lnTo>
                  <a:close/>
                </a:path>
              </a:pathLst>
            </a:custGeom>
            <a:solidFill>
              <a:srgbClr val="E8C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3" name="Freeform 363"/>
            <p:cNvSpPr>
              <a:spLocks/>
            </p:cNvSpPr>
            <p:nvPr/>
          </p:nvSpPr>
          <p:spPr bwMode="auto">
            <a:xfrm>
              <a:off x="5132" y="1495"/>
              <a:ext cx="59" cy="94"/>
            </a:xfrm>
            <a:custGeom>
              <a:avLst/>
              <a:gdLst>
                <a:gd name="T0" fmla="*/ 0 w 236"/>
                <a:gd name="T1" fmla="*/ 0 h 376"/>
                <a:gd name="T2" fmla="*/ 0 w 236"/>
                <a:gd name="T3" fmla="*/ 0 h 376"/>
                <a:gd name="T4" fmla="*/ 0 w 236"/>
                <a:gd name="T5" fmla="*/ 0 h 376"/>
                <a:gd name="T6" fmla="*/ 0 w 236"/>
                <a:gd name="T7" fmla="*/ 0 h 376"/>
                <a:gd name="T8" fmla="*/ 0 w 236"/>
                <a:gd name="T9" fmla="*/ 0 h 376"/>
                <a:gd name="T10" fmla="*/ 0 w 236"/>
                <a:gd name="T11" fmla="*/ 0 h 376"/>
                <a:gd name="T12" fmla="*/ 0 w 236"/>
                <a:gd name="T13" fmla="*/ 0 h 376"/>
                <a:gd name="T14" fmla="*/ 0 w 236"/>
                <a:gd name="T15" fmla="*/ 0 h 376"/>
                <a:gd name="T16" fmla="*/ 0 w 236"/>
                <a:gd name="T17" fmla="*/ 0 h 376"/>
                <a:gd name="T18" fmla="*/ 0 w 236"/>
                <a:gd name="T19" fmla="*/ 0 h 376"/>
                <a:gd name="T20" fmla="*/ 0 w 236"/>
                <a:gd name="T21" fmla="*/ 0 h 376"/>
                <a:gd name="T22" fmla="*/ 0 w 236"/>
                <a:gd name="T23" fmla="*/ 0 h 376"/>
                <a:gd name="T24" fmla="*/ 0 w 236"/>
                <a:gd name="T25" fmla="*/ 0 h 376"/>
                <a:gd name="T26" fmla="*/ 0 w 236"/>
                <a:gd name="T27" fmla="*/ 0 h 376"/>
                <a:gd name="T28" fmla="*/ 0 w 236"/>
                <a:gd name="T29" fmla="*/ 0 h 376"/>
                <a:gd name="T30" fmla="*/ 0 w 236"/>
                <a:gd name="T31" fmla="*/ 0 h 376"/>
                <a:gd name="T32" fmla="*/ 0 w 236"/>
                <a:gd name="T33" fmla="*/ 0 h 376"/>
                <a:gd name="T34" fmla="*/ 0 w 236"/>
                <a:gd name="T35" fmla="*/ 0 h 376"/>
                <a:gd name="T36" fmla="*/ 0 w 236"/>
                <a:gd name="T37" fmla="*/ 0 h 3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76"/>
                <a:gd name="T59" fmla="*/ 236 w 236"/>
                <a:gd name="T60" fmla="*/ 376 h 3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76">
                  <a:moveTo>
                    <a:pt x="219" y="376"/>
                  </a:moveTo>
                  <a:lnTo>
                    <a:pt x="0" y="0"/>
                  </a:lnTo>
                  <a:lnTo>
                    <a:pt x="16" y="9"/>
                  </a:lnTo>
                  <a:lnTo>
                    <a:pt x="29" y="20"/>
                  </a:lnTo>
                  <a:lnTo>
                    <a:pt x="46" y="30"/>
                  </a:lnTo>
                  <a:lnTo>
                    <a:pt x="62" y="41"/>
                  </a:lnTo>
                  <a:lnTo>
                    <a:pt x="76" y="53"/>
                  </a:lnTo>
                  <a:lnTo>
                    <a:pt x="88" y="64"/>
                  </a:lnTo>
                  <a:lnTo>
                    <a:pt x="102" y="74"/>
                  </a:lnTo>
                  <a:lnTo>
                    <a:pt x="113" y="85"/>
                  </a:lnTo>
                  <a:lnTo>
                    <a:pt x="230" y="278"/>
                  </a:lnTo>
                  <a:lnTo>
                    <a:pt x="233" y="300"/>
                  </a:lnTo>
                  <a:lnTo>
                    <a:pt x="236" y="325"/>
                  </a:lnTo>
                  <a:lnTo>
                    <a:pt x="236" y="348"/>
                  </a:lnTo>
                  <a:lnTo>
                    <a:pt x="233" y="376"/>
                  </a:lnTo>
                  <a:lnTo>
                    <a:pt x="230" y="376"/>
                  </a:lnTo>
                  <a:lnTo>
                    <a:pt x="228" y="376"/>
                  </a:lnTo>
                  <a:lnTo>
                    <a:pt x="222" y="376"/>
                  </a:lnTo>
                  <a:lnTo>
                    <a:pt x="219" y="376"/>
                  </a:lnTo>
                  <a:close/>
                </a:path>
              </a:pathLst>
            </a:custGeom>
            <a:solidFill>
              <a:srgbClr val="E8C4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4" name="Freeform 364"/>
            <p:cNvSpPr>
              <a:spLocks/>
            </p:cNvSpPr>
            <p:nvPr/>
          </p:nvSpPr>
          <p:spPr bwMode="auto">
            <a:xfrm>
              <a:off x="5146" y="1504"/>
              <a:ext cx="46" cy="77"/>
            </a:xfrm>
            <a:custGeom>
              <a:avLst/>
              <a:gdLst>
                <a:gd name="T0" fmla="*/ 0 w 185"/>
                <a:gd name="T1" fmla="*/ 0 h 310"/>
                <a:gd name="T2" fmla="*/ 0 w 185"/>
                <a:gd name="T3" fmla="*/ 0 h 310"/>
                <a:gd name="T4" fmla="*/ 0 w 185"/>
                <a:gd name="T5" fmla="*/ 0 h 310"/>
                <a:gd name="T6" fmla="*/ 0 w 185"/>
                <a:gd name="T7" fmla="*/ 0 h 310"/>
                <a:gd name="T8" fmla="*/ 0 w 185"/>
                <a:gd name="T9" fmla="*/ 0 h 310"/>
                <a:gd name="T10" fmla="*/ 0 w 185"/>
                <a:gd name="T11" fmla="*/ 0 h 310"/>
                <a:gd name="T12" fmla="*/ 0 w 185"/>
                <a:gd name="T13" fmla="*/ 0 h 310"/>
                <a:gd name="T14" fmla="*/ 0 w 185"/>
                <a:gd name="T15" fmla="*/ 0 h 310"/>
                <a:gd name="T16" fmla="*/ 0 w 185"/>
                <a:gd name="T17" fmla="*/ 0 h 310"/>
                <a:gd name="T18" fmla="*/ 0 w 185"/>
                <a:gd name="T19" fmla="*/ 0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5"/>
                <a:gd name="T31" fmla="*/ 0 h 310"/>
                <a:gd name="T32" fmla="*/ 185 w 185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5" h="310">
                  <a:moveTo>
                    <a:pt x="185" y="310"/>
                  </a:moveTo>
                  <a:lnTo>
                    <a:pt x="0" y="0"/>
                  </a:lnTo>
                  <a:lnTo>
                    <a:pt x="41" y="30"/>
                  </a:lnTo>
                  <a:lnTo>
                    <a:pt x="76" y="63"/>
                  </a:lnTo>
                  <a:lnTo>
                    <a:pt x="109" y="98"/>
                  </a:lnTo>
                  <a:lnTo>
                    <a:pt x="134" y="136"/>
                  </a:lnTo>
                  <a:lnTo>
                    <a:pt x="155" y="176"/>
                  </a:lnTo>
                  <a:lnTo>
                    <a:pt x="171" y="218"/>
                  </a:lnTo>
                  <a:lnTo>
                    <a:pt x="183" y="264"/>
                  </a:lnTo>
                  <a:lnTo>
                    <a:pt x="185" y="310"/>
                  </a:lnTo>
                  <a:close/>
                </a:path>
              </a:pathLst>
            </a:custGeom>
            <a:solidFill>
              <a:srgbClr val="EDC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5" name="Freeform 365"/>
            <p:cNvSpPr>
              <a:spLocks/>
            </p:cNvSpPr>
            <p:nvPr/>
          </p:nvSpPr>
          <p:spPr bwMode="auto">
            <a:xfrm>
              <a:off x="5161" y="1516"/>
              <a:ext cx="29" cy="48"/>
            </a:xfrm>
            <a:custGeom>
              <a:avLst/>
              <a:gdLst>
                <a:gd name="T0" fmla="*/ 0 w 117"/>
                <a:gd name="T1" fmla="*/ 0 h 193"/>
                <a:gd name="T2" fmla="*/ 0 w 117"/>
                <a:gd name="T3" fmla="*/ 0 h 193"/>
                <a:gd name="T4" fmla="*/ 0 w 117"/>
                <a:gd name="T5" fmla="*/ 0 h 193"/>
                <a:gd name="T6" fmla="*/ 0 w 117"/>
                <a:gd name="T7" fmla="*/ 0 h 193"/>
                <a:gd name="T8" fmla="*/ 0 w 117"/>
                <a:gd name="T9" fmla="*/ 0 h 193"/>
                <a:gd name="T10" fmla="*/ 0 w 117"/>
                <a:gd name="T11" fmla="*/ 0 h 193"/>
                <a:gd name="T12" fmla="*/ 0 w 117"/>
                <a:gd name="T13" fmla="*/ 0 h 193"/>
                <a:gd name="T14" fmla="*/ 0 w 117"/>
                <a:gd name="T15" fmla="*/ 0 h 193"/>
                <a:gd name="T16" fmla="*/ 0 w 117"/>
                <a:gd name="T17" fmla="*/ 0 h 193"/>
                <a:gd name="T18" fmla="*/ 0 w 117"/>
                <a:gd name="T19" fmla="*/ 0 h 1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7"/>
                <a:gd name="T31" fmla="*/ 0 h 193"/>
                <a:gd name="T32" fmla="*/ 117 w 117"/>
                <a:gd name="T33" fmla="*/ 193 h 19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7" h="193">
                  <a:moveTo>
                    <a:pt x="117" y="193"/>
                  </a:moveTo>
                  <a:lnTo>
                    <a:pt x="0" y="0"/>
                  </a:lnTo>
                  <a:lnTo>
                    <a:pt x="23" y="21"/>
                  </a:lnTo>
                  <a:lnTo>
                    <a:pt x="41" y="44"/>
                  </a:lnTo>
                  <a:lnTo>
                    <a:pt x="58" y="65"/>
                  </a:lnTo>
                  <a:lnTo>
                    <a:pt x="74" y="90"/>
                  </a:lnTo>
                  <a:lnTo>
                    <a:pt x="87" y="114"/>
                  </a:lnTo>
                  <a:lnTo>
                    <a:pt x="98" y="141"/>
                  </a:lnTo>
                  <a:lnTo>
                    <a:pt x="109" y="166"/>
                  </a:lnTo>
                  <a:lnTo>
                    <a:pt x="117" y="193"/>
                  </a:lnTo>
                  <a:close/>
                </a:path>
              </a:pathLst>
            </a:custGeom>
            <a:solidFill>
              <a:srgbClr val="EDCE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6" name="Freeform 366"/>
            <p:cNvSpPr>
              <a:spLocks/>
            </p:cNvSpPr>
            <p:nvPr/>
          </p:nvSpPr>
          <p:spPr bwMode="auto">
            <a:xfrm>
              <a:off x="5304" y="1526"/>
              <a:ext cx="36" cy="50"/>
            </a:xfrm>
            <a:custGeom>
              <a:avLst/>
              <a:gdLst>
                <a:gd name="T0" fmla="*/ 0 w 147"/>
                <a:gd name="T1" fmla="*/ 0 h 202"/>
                <a:gd name="T2" fmla="*/ 0 w 147"/>
                <a:gd name="T3" fmla="*/ 0 h 202"/>
                <a:gd name="T4" fmla="*/ 0 w 147"/>
                <a:gd name="T5" fmla="*/ 0 h 202"/>
                <a:gd name="T6" fmla="*/ 0 w 147"/>
                <a:gd name="T7" fmla="*/ 0 h 202"/>
                <a:gd name="T8" fmla="*/ 0 w 147"/>
                <a:gd name="T9" fmla="*/ 0 h 202"/>
                <a:gd name="T10" fmla="*/ 0 w 147"/>
                <a:gd name="T11" fmla="*/ 0 h 202"/>
                <a:gd name="T12" fmla="*/ 0 w 147"/>
                <a:gd name="T13" fmla="*/ 0 h 202"/>
                <a:gd name="T14" fmla="*/ 0 w 147"/>
                <a:gd name="T15" fmla="*/ 0 h 202"/>
                <a:gd name="T16" fmla="*/ 0 w 147"/>
                <a:gd name="T17" fmla="*/ 0 h 202"/>
                <a:gd name="T18" fmla="*/ 0 w 147"/>
                <a:gd name="T19" fmla="*/ 0 h 202"/>
                <a:gd name="T20" fmla="*/ 0 w 147"/>
                <a:gd name="T21" fmla="*/ 0 h 202"/>
                <a:gd name="T22" fmla="*/ 0 w 147"/>
                <a:gd name="T23" fmla="*/ 0 h 202"/>
                <a:gd name="T24" fmla="*/ 0 w 147"/>
                <a:gd name="T25" fmla="*/ 0 h 2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7"/>
                <a:gd name="T40" fmla="*/ 0 h 202"/>
                <a:gd name="T41" fmla="*/ 147 w 147"/>
                <a:gd name="T42" fmla="*/ 202 h 2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7" h="202">
                  <a:moveTo>
                    <a:pt x="69" y="202"/>
                  </a:moveTo>
                  <a:lnTo>
                    <a:pt x="55" y="147"/>
                  </a:lnTo>
                  <a:lnTo>
                    <a:pt x="39" y="98"/>
                  </a:lnTo>
                  <a:lnTo>
                    <a:pt x="22" y="49"/>
                  </a:lnTo>
                  <a:lnTo>
                    <a:pt x="0" y="0"/>
                  </a:lnTo>
                  <a:lnTo>
                    <a:pt x="55" y="3"/>
                  </a:lnTo>
                  <a:lnTo>
                    <a:pt x="96" y="19"/>
                  </a:lnTo>
                  <a:lnTo>
                    <a:pt x="129" y="46"/>
                  </a:lnTo>
                  <a:lnTo>
                    <a:pt x="145" y="79"/>
                  </a:lnTo>
                  <a:lnTo>
                    <a:pt x="147" y="117"/>
                  </a:lnTo>
                  <a:lnTo>
                    <a:pt x="136" y="152"/>
                  </a:lnTo>
                  <a:lnTo>
                    <a:pt x="112" y="182"/>
                  </a:lnTo>
                  <a:lnTo>
                    <a:pt x="69" y="202"/>
                  </a:lnTo>
                  <a:close/>
                </a:path>
              </a:pathLst>
            </a:custGeom>
            <a:solidFill>
              <a:srgbClr val="F9E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7" name="Freeform 367"/>
            <p:cNvSpPr>
              <a:spLocks/>
            </p:cNvSpPr>
            <p:nvPr/>
          </p:nvSpPr>
          <p:spPr bwMode="auto">
            <a:xfrm>
              <a:off x="5208" y="1545"/>
              <a:ext cx="90" cy="25"/>
            </a:xfrm>
            <a:custGeom>
              <a:avLst/>
              <a:gdLst>
                <a:gd name="T0" fmla="*/ 0 w 359"/>
                <a:gd name="T1" fmla="*/ 0 h 98"/>
                <a:gd name="T2" fmla="*/ 0 w 359"/>
                <a:gd name="T3" fmla="*/ 0 h 98"/>
                <a:gd name="T4" fmla="*/ 0 w 359"/>
                <a:gd name="T5" fmla="*/ 0 h 98"/>
                <a:gd name="T6" fmla="*/ 0 w 359"/>
                <a:gd name="T7" fmla="*/ 0 h 98"/>
                <a:gd name="T8" fmla="*/ 0 w 359"/>
                <a:gd name="T9" fmla="*/ 0 h 98"/>
                <a:gd name="T10" fmla="*/ 0 w 359"/>
                <a:gd name="T11" fmla="*/ 0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9"/>
                <a:gd name="T19" fmla="*/ 0 h 98"/>
                <a:gd name="T20" fmla="*/ 359 w 359"/>
                <a:gd name="T21" fmla="*/ 98 h 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9" h="98">
                  <a:moveTo>
                    <a:pt x="359" y="89"/>
                  </a:moveTo>
                  <a:lnTo>
                    <a:pt x="36" y="98"/>
                  </a:lnTo>
                  <a:lnTo>
                    <a:pt x="0" y="0"/>
                  </a:lnTo>
                  <a:lnTo>
                    <a:pt x="341" y="0"/>
                  </a:lnTo>
                  <a:lnTo>
                    <a:pt x="341" y="17"/>
                  </a:lnTo>
                  <a:lnTo>
                    <a:pt x="359" y="89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8" name="Freeform 368"/>
            <p:cNvSpPr>
              <a:spLocks/>
            </p:cNvSpPr>
            <p:nvPr/>
          </p:nvSpPr>
          <p:spPr bwMode="auto">
            <a:xfrm>
              <a:off x="4250" y="1489"/>
              <a:ext cx="227" cy="190"/>
            </a:xfrm>
            <a:custGeom>
              <a:avLst/>
              <a:gdLst>
                <a:gd name="T0" fmla="*/ 0 w 907"/>
                <a:gd name="T1" fmla="*/ 0 h 758"/>
                <a:gd name="T2" fmla="*/ 0 w 907"/>
                <a:gd name="T3" fmla="*/ 0 h 758"/>
                <a:gd name="T4" fmla="*/ 0 w 907"/>
                <a:gd name="T5" fmla="*/ 0 h 758"/>
                <a:gd name="T6" fmla="*/ 0 w 907"/>
                <a:gd name="T7" fmla="*/ 0 h 758"/>
                <a:gd name="T8" fmla="*/ 0 w 907"/>
                <a:gd name="T9" fmla="*/ 0 h 758"/>
                <a:gd name="T10" fmla="*/ 0 w 907"/>
                <a:gd name="T11" fmla="*/ 0 h 758"/>
                <a:gd name="T12" fmla="*/ 0 w 907"/>
                <a:gd name="T13" fmla="*/ 0 h 758"/>
                <a:gd name="T14" fmla="*/ 0 w 907"/>
                <a:gd name="T15" fmla="*/ 0 h 758"/>
                <a:gd name="T16" fmla="*/ 0 w 907"/>
                <a:gd name="T17" fmla="*/ 0 h 758"/>
                <a:gd name="T18" fmla="*/ 0 w 907"/>
                <a:gd name="T19" fmla="*/ 0 h 758"/>
                <a:gd name="T20" fmla="*/ 0 w 907"/>
                <a:gd name="T21" fmla="*/ 0 h 758"/>
                <a:gd name="T22" fmla="*/ 0 w 907"/>
                <a:gd name="T23" fmla="*/ 0 h 758"/>
                <a:gd name="T24" fmla="*/ 0 w 907"/>
                <a:gd name="T25" fmla="*/ 0 h 758"/>
                <a:gd name="T26" fmla="*/ 0 w 907"/>
                <a:gd name="T27" fmla="*/ 0 h 758"/>
                <a:gd name="T28" fmla="*/ 0 w 907"/>
                <a:gd name="T29" fmla="*/ 0 h 758"/>
                <a:gd name="T30" fmla="*/ 0 w 907"/>
                <a:gd name="T31" fmla="*/ 0 h 758"/>
                <a:gd name="T32" fmla="*/ 0 w 907"/>
                <a:gd name="T33" fmla="*/ 0 h 758"/>
                <a:gd name="T34" fmla="*/ 0 w 907"/>
                <a:gd name="T35" fmla="*/ 0 h 758"/>
                <a:gd name="T36" fmla="*/ 0 w 907"/>
                <a:gd name="T37" fmla="*/ 0 h 758"/>
                <a:gd name="T38" fmla="*/ 0 w 907"/>
                <a:gd name="T39" fmla="*/ 0 h 758"/>
                <a:gd name="T40" fmla="*/ 0 w 907"/>
                <a:gd name="T41" fmla="*/ 0 h 758"/>
                <a:gd name="T42" fmla="*/ 0 w 907"/>
                <a:gd name="T43" fmla="*/ 0 h 758"/>
                <a:gd name="T44" fmla="*/ 0 w 907"/>
                <a:gd name="T45" fmla="*/ 0 h 758"/>
                <a:gd name="T46" fmla="*/ 0 w 907"/>
                <a:gd name="T47" fmla="*/ 0 h 758"/>
                <a:gd name="T48" fmla="*/ 0 w 907"/>
                <a:gd name="T49" fmla="*/ 0 h 758"/>
                <a:gd name="T50" fmla="*/ 0 w 907"/>
                <a:gd name="T51" fmla="*/ 0 h 758"/>
                <a:gd name="T52" fmla="*/ 0 w 907"/>
                <a:gd name="T53" fmla="*/ 0 h 758"/>
                <a:gd name="T54" fmla="*/ 0 w 907"/>
                <a:gd name="T55" fmla="*/ 0 h 758"/>
                <a:gd name="T56" fmla="*/ 0 w 907"/>
                <a:gd name="T57" fmla="*/ 0 h 758"/>
                <a:gd name="T58" fmla="*/ 0 w 907"/>
                <a:gd name="T59" fmla="*/ 0 h 758"/>
                <a:gd name="T60" fmla="*/ 0 w 907"/>
                <a:gd name="T61" fmla="*/ 0 h 758"/>
                <a:gd name="T62" fmla="*/ 0 w 907"/>
                <a:gd name="T63" fmla="*/ 0 h 7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7"/>
                <a:gd name="T97" fmla="*/ 0 h 758"/>
                <a:gd name="T98" fmla="*/ 907 w 907"/>
                <a:gd name="T99" fmla="*/ 758 h 75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7" h="758">
                  <a:moveTo>
                    <a:pt x="457" y="0"/>
                  </a:moveTo>
                  <a:lnTo>
                    <a:pt x="503" y="3"/>
                  </a:lnTo>
                  <a:lnTo>
                    <a:pt x="549" y="8"/>
                  </a:lnTo>
                  <a:lnTo>
                    <a:pt x="589" y="17"/>
                  </a:lnTo>
                  <a:lnTo>
                    <a:pt x="633" y="30"/>
                  </a:lnTo>
                  <a:lnTo>
                    <a:pt x="671" y="47"/>
                  </a:lnTo>
                  <a:lnTo>
                    <a:pt x="709" y="65"/>
                  </a:lnTo>
                  <a:lnTo>
                    <a:pt x="745" y="88"/>
                  </a:lnTo>
                  <a:lnTo>
                    <a:pt x="777" y="112"/>
                  </a:lnTo>
                  <a:lnTo>
                    <a:pt x="804" y="139"/>
                  </a:lnTo>
                  <a:lnTo>
                    <a:pt x="831" y="169"/>
                  </a:lnTo>
                  <a:lnTo>
                    <a:pt x="854" y="199"/>
                  </a:lnTo>
                  <a:lnTo>
                    <a:pt x="872" y="231"/>
                  </a:lnTo>
                  <a:lnTo>
                    <a:pt x="889" y="266"/>
                  </a:lnTo>
                  <a:lnTo>
                    <a:pt x="900" y="302"/>
                  </a:lnTo>
                  <a:lnTo>
                    <a:pt x="905" y="340"/>
                  </a:lnTo>
                  <a:lnTo>
                    <a:pt x="907" y="379"/>
                  </a:lnTo>
                  <a:lnTo>
                    <a:pt x="905" y="416"/>
                  </a:lnTo>
                  <a:lnTo>
                    <a:pt x="900" y="455"/>
                  </a:lnTo>
                  <a:lnTo>
                    <a:pt x="889" y="492"/>
                  </a:lnTo>
                  <a:lnTo>
                    <a:pt x="872" y="525"/>
                  </a:lnTo>
                  <a:lnTo>
                    <a:pt x="854" y="560"/>
                  </a:lnTo>
                  <a:lnTo>
                    <a:pt x="831" y="590"/>
                  </a:lnTo>
                  <a:lnTo>
                    <a:pt x="804" y="620"/>
                  </a:lnTo>
                  <a:lnTo>
                    <a:pt x="777" y="647"/>
                  </a:lnTo>
                  <a:lnTo>
                    <a:pt x="745" y="672"/>
                  </a:lnTo>
                  <a:lnTo>
                    <a:pt x="709" y="693"/>
                  </a:lnTo>
                  <a:lnTo>
                    <a:pt x="671" y="712"/>
                  </a:lnTo>
                  <a:lnTo>
                    <a:pt x="633" y="728"/>
                  </a:lnTo>
                  <a:lnTo>
                    <a:pt x="589" y="742"/>
                  </a:lnTo>
                  <a:lnTo>
                    <a:pt x="549" y="750"/>
                  </a:lnTo>
                  <a:lnTo>
                    <a:pt x="503" y="756"/>
                  </a:lnTo>
                  <a:lnTo>
                    <a:pt x="457" y="758"/>
                  </a:lnTo>
                  <a:lnTo>
                    <a:pt x="411" y="756"/>
                  </a:lnTo>
                  <a:lnTo>
                    <a:pt x="364" y="750"/>
                  </a:lnTo>
                  <a:lnTo>
                    <a:pt x="321" y="742"/>
                  </a:lnTo>
                  <a:lnTo>
                    <a:pt x="280" y="728"/>
                  </a:lnTo>
                  <a:lnTo>
                    <a:pt x="240" y="712"/>
                  </a:lnTo>
                  <a:lnTo>
                    <a:pt x="201" y="693"/>
                  </a:lnTo>
                  <a:lnTo>
                    <a:pt x="166" y="672"/>
                  </a:lnTo>
                  <a:lnTo>
                    <a:pt x="133" y="647"/>
                  </a:lnTo>
                  <a:lnTo>
                    <a:pt x="104" y="620"/>
                  </a:lnTo>
                  <a:lnTo>
                    <a:pt x="79" y="590"/>
                  </a:lnTo>
                  <a:lnTo>
                    <a:pt x="55" y="560"/>
                  </a:lnTo>
                  <a:lnTo>
                    <a:pt x="35" y="525"/>
                  </a:lnTo>
                  <a:lnTo>
                    <a:pt x="22" y="492"/>
                  </a:lnTo>
                  <a:lnTo>
                    <a:pt x="9" y="455"/>
                  </a:lnTo>
                  <a:lnTo>
                    <a:pt x="3" y="416"/>
                  </a:lnTo>
                  <a:lnTo>
                    <a:pt x="0" y="379"/>
                  </a:lnTo>
                  <a:lnTo>
                    <a:pt x="3" y="340"/>
                  </a:lnTo>
                  <a:lnTo>
                    <a:pt x="9" y="302"/>
                  </a:lnTo>
                  <a:lnTo>
                    <a:pt x="22" y="266"/>
                  </a:lnTo>
                  <a:lnTo>
                    <a:pt x="35" y="231"/>
                  </a:lnTo>
                  <a:lnTo>
                    <a:pt x="55" y="199"/>
                  </a:lnTo>
                  <a:lnTo>
                    <a:pt x="79" y="169"/>
                  </a:lnTo>
                  <a:lnTo>
                    <a:pt x="104" y="139"/>
                  </a:lnTo>
                  <a:lnTo>
                    <a:pt x="133" y="112"/>
                  </a:lnTo>
                  <a:lnTo>
                    <a:pt x="166" y="88"/>
                  </a:lnTo>
                  <a:lnTo>
                    <a:pt x="201" y="65"/>
                  </a:lnTo>
                  <a:lnTo>
                    <a:pt x="240" y="47"/>
                  </a:lnTo>
                  <a:lnTo>
                    <a:pt x="280" y="30"/>
                  </a:lnTo>
                  <a:lnTo>
                    <a:pt x="321" y="17"/>
                  </a:lnTo>
                  <a:lnTo>
                    <a:pt x="364" y="8"/>
                  </a:lnTo>
                  <a:lnTo>
                    <a:pt x="411" y="3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19" name="Freeform 369"/>
            <p:cNvSpPr>
              <a:spLocks/>
            </p:cNvSpPr>
            <p:nvPr/>
          </p:nvSpPr>
          <p:spPr bwMode="auto">
            <a:xfrm>
              <a:off x="4272" y="1507"/>
              <a:ext cx="184" cy="154"/>
            </a:xfrm>
            <a:custGeom>
              <a:avLst/>
              <a:gdLst>
                <a:gd name="T0" fmla="*/ 0 w 734"/>
                <a:gd name="T1" fmla="*/ 0 h 617"/>
                <a:gd name="T2" fmla="*/ 0 w 734"/>
                <a:gd name="T3" fmla="*/ 0 h 617"/>
                <a:gd name="T4" fmla="*/ 0 w 734"/>
                <a:gd name="T5" fmla="*/ 0 h 617"/>
                <a:gd name="T6" fmla="*/ 0 w 734"/>
                <a:gd name="T7" fmla="*/ 0 h 617"/>
                <a:gd name="T8" fmla="*/ 0 w 734"/>
                <a:gd name="T9" fmla="*/ 0 h 617"/>
                <a:gd name="T10" fmla="*/ 0 w 734"/>
                <a:gd name="T11" fmla="*/ 0 h 617"/>
                <a:gd name="T12" fmla="*/ 0 w 734"/>
                <a:gd name="T13" fmla="*/ 0 h 617"/>
                <a:gd name="T14" fmla="*/ 0 w 734"/>
                <a:gd name="T15" fmla="*/ 0 h 617"/>
                <a:gd name="T16" fmla="*/ 0 w 734"/>
                <a:gd name="T17" fmla="*/ 0 h 617"/>
                <a:gd name="T18" fmla="*/ 0 w 734"/>
                <a:gd name="T19" fmla="*/ 0 h 617"/>
                <a:gd name="T20" fmla="*/ 0 w 734"/>
                <a:gd name="T21" fmla="*/ 0 h 617"/>
                <a:gd name="T22" fmla="*/ 0 w 734"/>
                <a:gd name="T23" fmla="*/ 0 h 617"/>
                <a:gd name="T24" fmla="*/ 0 w 734"/>
                <a:gd name="T25" fmla="*/ 0 h 617"/>
                <a:gd name="T26" fmla="*/ 0 w 734"/>
                <a:gd name="T27" fmla="*/ 0 h 617"/>
                <a:gd name="T28" fmla="*/ 0 w 734"/>
                <a:gd name="T29" fmla="*/ 0 h 617"/>
                <a:gd name="T30" fmla="*/ 0 w 734"/>
                <a:gd name="T31" fmla="*/ 0 h 617"/>
                <a:gd name="T32" fmla="*/ 0 w 734"/>
                <a:gd name="T33" fmla="*/ 0 h 617"/>
                <a:gd name="T34" fmla="*/ 0 w 734"/>
                <a:gd name="T35" fmla="*/ 0 h 617"/>
                <a:gd name="T36" fmla="*/ 0 w 734"/>
                <a:gd name="T37" fmla="*/ 0 h 617"/>
                <a:gd name="T38" fmla="*/ 0 w 734"/>
                <a:gd name="T39" fmla="*/ 0 h 617"/>
                <a:gd name="T40" fmla="*/ 0 w 734"/>
                <a:gd name="T41" fmla="*/ 0 h 617"/>
                <a:gd name="T42" fmla="*/ 0 w 734"/>
                <a:gd name="T43" fmla="*/ 0 h 617"/>
                <a:gd name="T44" fmla="*/ 0 w 734"/>
                <a:gd name="T45" fmla="*/ 0 h 617"/>
                <a:gd name="T46" fmla="*/ 0 w 734"/>
                <a:gd name="T47" fmla="*/ 0 h 617"/>
                <a:gd name="T48" fmla="*/ 0 w 734"/>
                <a:gd name="T49" fmla="*/ 0 h 617"/>
                <a:gd name="T50" fmla="*/ 0 w 734"/>
                <a:gd name="T51" fmla="*/ 0 h 617"/>
                <a:gd name="T52" fmla="*/ 0 w 734"/>
                <a:gd name="T53" fmla="*/ 0 h 617"/>
                <a:gd name="T54" fmla="*/ 0 w 734"/>
                <a:gd name="T55" fmla="*/ 0 h 617"/>
                <a:gd name="T56" fmla="*/ 0 w 734"/>
                <a:gd name="T57" fmla="*/ 0 h 617"/>
                <a:gd name="T58" fmla="*/ 0 w 734"/>
                <a:gd name="T59" fmla="*/ 0 h 617"/>
                <a:gd name="T60" fmla="*/ 0 w 734"/>
                <a:gd name="T61" fmla="*/ 0 h 617"/>
                <a:gd name="T62" fmla="*/ 0 w 734"/>
                <a:gd name="T63" fmla="*/ 0 h 617"/>
                <a:gd name="T64" fmla="*/ 0 w 734"/>
                <a:gd name="T65" fmla="*/ 0 h 6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34"/>
                <a:gd name="T100" fmla="*/ 0 h 617"/>
                <a:gd name="T101" fmla="*/ 734 w 734"/>
                <a:gd name="T102" fmla="*/ 617 h 6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34" h="617">
                  <a:moveTo>
                    <a:pt x="367" y="0"/>
                  </a:moveTo>
                  <a:lnTo>
                    <a:pt x="440" y="6"/>
                  </a:lnTo>
                  <a:lnTo>
                    <a:pt x="508" y="24"/>
                  </a:lnTo>
                  <a:lnTo>
                    <a:pt x="570" y="52"/>
                  </a:lnTo>
                  <a:lnTo>
                    <a:pt x="625" y="89"/>
                  </a:lnTo>
                  <a:lnTo>
                    <a:pt x="671" y="136"/>
                  </a:lnTo>
                  <a:lnTo>
                    <a:pt x="704" y="188"/>
                  </a:lnTo>
                  <a:lnTo>
                    <a:pt x="725" y="244"/>
                  </a:lnTo>
                  <a:lnTo>
                    <a:pt x="734" y="308"/>
                  </a:lnTo>
                  <a:lnTo>
                    <a:pt x="725" y="370"/>
                  </a:lnTo>
                  <a:lnTo>
                    <a:pt x="704" y="426"/>
                  </a:lnTo>
                  <a:lnTo>
                    <a:pt x="671" y="481"/>
                  </a:lnTo>
                  <a:lnTo>
                    <a:pt x="625" y="527"/>
                  </a:lnTo>
                  <a:lnTo>
                    <a:pt x="570" y="565"/>
                  </a:lnTo>
                  <a:lnTo>
                    <a:pt x="508" y="592"/>
                  </a:lnTo>
                  <a:lnTo>
                    <a:pt x="440" y="611"/>
                  </a:lnTo>
                  <a:lnTo>
                    <a:pt x="367" y="617"/>
                  </a:lnTo>
                  <a:lnTo>
                    <a:pt x="291" y="611"/>
                  </a:lnTo>
                  <a:lnTo>
                    <a:pt x="222" y="592"/>
                  </a:lnTo>
                  <a:lnTo>
                    <a:pt x="160" y="565"/>
                  </a:lnTo>
                  <a:lnTo>
                    <a:pt x="106" y="527"/>
                  </a:lnTo>
                  <a:lnTo>
                    <a:pt x="62" y="481"/>
                  </a:lnTo>
                  <a:lnTo>
                    <a:pt x="27" y="426"/>
                  </a:lnTo>
                  <a:lnTo>
                    <a:pt x="7" y="370"/>
                  </a:lnTo>
                  <a:lnTo>
                    <a:pt x="0" y="308"/>
                  </a:lnTo>
                  <a:lnTo>
                    <a:pt x="7" y="244"/>
                  </a:lnTo>
                  <a:lnTo>
                    <a:pt x="27" y="188"/>
                  </a:lnTo>
                  <a:lnTo>
                    <a:pt x="62" y="136"/>
                  </a:lnTo>
                  <a:lnTo>
                    <a:pt x="106" y="89"/>
                  </a:lnTo>
                  <a:lnTo>
                    <a:pt x="160" y="52"/>
                  </a:lnTo>
                  <a:lnTo>
                    <a:pt x="222" y="24"/>
                  </a:lnTo>
                  <a:lnTo>
                    <a:pt x="291" y="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877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0" name="Freeform 370"/>
            <p:cNvSpPr>
              <a:spLocks/>
            </p:cNvSpPr>
            <p:nvPr/>
          </p:nvSpPr>
          <p:spPr bwMode="auto">
            <a:xfrm>
              <a:off x="4298" y="1529"/>
              <a:ext cx="131" cy="110"/>
            </a:xfrm>
            <a:custGeom>
              <a:avLst/>
              <a:gdLst>
                <a:gd name="T0" fmla="*/ 0 w 525"/>
                <a:gd name="T1" fmla="*/ 0 h 441"/>
                <a:gd name="T2" fmla="*/ 0 w 525"/>
                <a:gd name="T3" fmla="*/ 0 h 441"/>
                <a:gd name="T4" fmla="*/ 0 w 525"/>
                <a:gd name="T5" fmla="*/ 0 h 441"/>
                <a:gd name="T6" fmla="*/ 0 w 525"/>
                <a:gd name="T7" fmla="*/ 0 h 441"/>
                <a:gd name="T8" fmla="*/ 0 w 525"/>
                <a:gd name="T9" fmla="*/ 0 h 441"/>
                <a:gd name="T10" fmla="*/ 0 w 525"/>
                <a:gd name="T11" fmla="*/ 0 h 441"/>
                <a:gd name="T12" fmla="*/ 0 w 525"/>
                <a:gd name="T13" fmla="*/ 0 h 441"/>
                <a:gd name="T14" fmla="*/ 0 w 525"/>
                <a:gd name="T15" fmla="*/ 0 h 441"/>
                <a:gd name="T16" fmla="*/ 0 w 525"/>
                <a:gd name="T17" fmla="*/ 0 h 441"/>
                <a:gd name="T18" fmla="*/ 0 w 525"/>
                <a:gd name="T19" fmla="*/ 0 h 441"/>
                <a:gd name="T20" fmla="*/ 0 w 525"/>
                <a:gd name="T21" fmla="*/ 0 h 441"/>
                <a:gd name="T22" fmla="*/ 0 w 525"/>
                <a:gd name="T23" fmla="*/ 0 h 441"/>
                <a:gd name="T24" fmla="*/ 0 w 525"/>
                <a:gd name="T25" fmla="*/ 0 h 441"/>
                <a:gd name="T26" fmla="*/ 0 w 525"/>
                <a:gd name="T27" fmla="*/ 0 h 441"/>
                <a:gd name="T28" fmla="*/ 0 w 525"/>
                <a:gd name="T29" fmla="*/ 0 h 441"/>
                <a:gd name="T30" fmla="*/ 0 w 525"/>
                <a:gd name="T31" fmla="*/ 0 h 441"/>
                <a:gd name="T32" fmla="*/ 0 w 525"/>
                <a:gd name="T33" fmla="*/ 0 h 441"/>
                <a:gd name="T34" fmla="*/ 0 w 525"/>
                <a:gd name="T35" fmla="*/ 0 h 441"/>
                <a:gd name="T36" fmla="*/ 0 w 525"/>
                <a:gd name="T37" fmla="*/ 0 h 441"/>
                <a:gd name="T38" fmla="*/ 0 w 525"/>
                <a:gd name="T39" fmla="*/ 0 h 441"/>
                <a:gd name="T40" fmla="*/ 0 w 525"/>
                <a:gd name="T41" fmla="*/ 0 h 441"/>
                <a:gd name="T42" fmla="*/ 0 w 525"/>
                <a:gd name="T43" fmla="*/ 0 h 441"/>
                <a:gd name="T44" fmla="*/ 0 w 525"/>
                <a:gd name="T45" fmla="*/ 0 h 441"/>
                <a:gd name="T46" fmla="*/ 0 w 525"/>
                <a:gd name="T47" fmla="*/ 0 h 441"/>
                <a:gd name="T48" fmla="*/ 0 w 525"/>
                <a:gd name="T49" fmla="*/ 0 h 441"/>
                <a:gd name="T50" fmla="*/ 0 w 525"/>
                <a:gd name="T51" fmla="*/ 0 h 441"/>
                <a:gd name="T52" fmla="*/ 0 w 525"/>
                <a:gd name="T53" fmla="*/ 0 h 441"/>
                <a:gd name="T54" fmla="*/ 0 w 525"/>
                <a:gd name="T55" fmla="*/ 0 h 441"/>
                <a:gd name="T56" fmla="*/ 0 w 525"/>
                <a:gd name="T57" fmla="*/ 0 h 441"/>
                <a:gd name="T58" fmla="*/ 0 w 525"/>
                <a:gd name="T59" fmla="*/ 0 h 441"/>
                <a:gd name="T60" fmla="*/ 0 w 525"/>
                <a:gd name="T61" fmla="*/ 0 h 441"/>
                <a:gd name="T62" fmla="*/ 0 w 525"/>
                <a:gd name="T63" fmla="*/ 0 h 441"/>
                <a:gd name="T64" fmla="*/ 0 w 525"/>
                <a:gd name="T65" fmla="*/ 0 h 4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5"/>
                <a:gd name="T100" fmla="*/ 0 h 441"/>
                <a:gd name="T101" fmla="*/ 525 w 525"/>
                <a:gd name="T102" fmla="*/ 441 h 4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5" h="441">
                  <a:moveTo>
                    <a:pt x="264" y="0"/>
                  </a:moveTo>
                  <a:lnTo>
                    <a:pt x="315" y="6"/>
                  </a:lnTo>
                  <a:lnTo>
                    <a:pt x="364" y="17"/>
                  </a:lnTo>
                  <a:lnTo>
                    <a:pt x="407" y="36"/>
                  </a:lnTo>
                  <a:lnTo>
                    <a:pt x="448" y="63"/>
                  </a:lnTo>
                  <a:lnTo>
                    <a:pt x="478" y="96"/>
                  </a:lnTo>
                  <a:lnTo>
                    <a:pt x="502" y="134"/>
                  </a:lnTo>
                  <a:lnTo>
                    <a:pt x="519" y="175"/>
                  </a:lnTo>
                  <a:lnTo>
                    <a:pt x="525" y="219"/>
                  </a:lnTo>
                  <a:lnTo>
                    <a:pt x="519" y="265"/>
                  </a:lnTo>
                  <a:lnTo>
                    <a:pt x="502" y="305"/>
                  </a:lnTo>
                  <a:lnTo>
                    <a:pt x="478" y="343"/>
                  </a:lnTo>
                  <a:lnTo>
                    <a:pt x="448" y="376"/>
                  </a:lnTo>
                  <a:lnTo>
                    <a:pt x="407" y="403"/>
                  </a:lnTo>
                  <a:lnTo>
                    <a:pt x="364" y="425"/>
                  </a:lnTo>
                  <a:lnTo>
                    <a:pt x="315" y="436"/>
                  </a:lnTo>
                  <a:lnTo>
                    <a:pt x="264" y="441"/>
                  </a:lnTo>
                  <a:lnTo>
                    <a:pt x="211" y="436"/>
                  </a:lnTo>
                  <a:lnTo>
                    <a:pt x="160" y="425"/>
                  </a:lnTo>
                  <a:lnTo>
                    <a:pt x="117" y="403"/>
                  </a:lnTo>
                  <a:lnTo>
                    <a:pt x="79" y="376"/>
                  </a:lnTo>
                  <a:lnTo>
                    <a:pt x="47" y="343"/>
                  </a:lnTo>
                  <a:lnTo>
                    <a:pt x="22" y="305"/>
                  </a:lnTo>
                  <a:lnTo>
                    <a:pt x="5" y="265"/>
                  </a:lnTo>
                  <a:lnTo>
                    <a:pt x="0" y="219"/>
                  </a:lnTo>
                  <a:lnTo>
                    <a:pt x="5" y="175"/>
                  </a:lnTo>
                  <a:lnTo>
                    <a:pt x="22" y="134"/>
                  </a:lnTo>
                  <a:lnTo>
                    <a:pt x="47" y="96"/>
                  </a:lnTo>
                  <a:lnTo>
                    <a:pt x="79" y="63"/>
                  </a:lnTo>
                  <a:lnTo>
                    <a:pt x="117" y="36"/>
                  </a:lnTo>
                  <a:lnTo>
                    <a:pt x="160" y="17"/>
                  </a:lnTo>
                  <a:lnTo>
                    <a:pt x="211" y="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1" name="Freeform 371"/>
            <p:cNvSpPr>
              <a:spLocks/>
            </p:cNvSpPr>
            <p:nvPr/>
          </p:nvSpPr>
          <p:spPr bwMode="auto">
            <a:xfrm>
              <a:off x="4331" y="1556"/>
              <a:ext cx="66" cy="56"/>
            </a:xfrm>
            <a:custGeom>
              <a:avLst/>
              <a:gdLst>
                <a:gd name="T0" fmla="*/ 0 w 264"/>
                <a:gd name="T1" fmla="*/ 0 h 223"/>
                <a:gd name="T2" fmla="*/ 0 w 264"/>
                <a:gd name="T3" fmla="*/ 0 h 223"/>
                <a:gd name="T4" fmla="*/ 0 w 264"/>
                <a:gd name="T5" fmla="*/ 0 h 223"/>
                <a:gd name="T6" fmla="*/ 0 w 264"/>
                <a:gd name="T7" fmla="*/ 0 h 223"/>
                <a:gd name="T8" fmla="*/ 0 w 264"/>
                <a:gd name="T9" fmla="*/ 0 h 223"/>
                <a:gd name="T10" fmla="*/ 0 w 264"/>
                <a:gd name="T11" fmla="*/ 0 h 223"/>
                <a:gd name="T12" fmla="*/ 0 w 264"/>
                <a:gd name="T13" fmla="*/ 0 h 223"/>
                <a:gd name="T14" fmla="*/ 0 w 264"/>
                <a:gd name="T15" fmla="*/ 0 h 223"/>
                <a:gd name="T16" fmla="*/ 0 w 264"/>
                <a:gd name="T17" fmla="*/ 0 h 223"/>
                <a:gd name="T18" fmla="*/ 0 w 264"/>
                <a:gd name="T19" fmla="*/ 0 h 223"/>
                <a:gd name="T20" fmla="*/ 0 w 264"/>
                <a:gd name="T21" fmla="*/ 0 h 223"/>
                <a:gd name="T22" fmla="*/ 0 w 264"/>
                <a:gd name="T23" fmla="*/ 0 h 223"/>
                <a:gd name="T24" fmla="*/ 0 w 264"/>
                <a:gd name="T25" fmla="*/ 0 h 223"/>
                <a:gd name="T26" fmla="*/ 0 w 264"/>
                <a:gd name="T27" fmla="*/ 0 h 223"/>
                <a:gd name="T28" fmla="*/ 0 w 264"/>
                <a:gd name="T29" fmla="*/ 0 h 223"/>
                <a:gd name="T30" fmla="*/ 0 w 264"/>
                <a:gd name="T31" fmla="*/ 0 h 223"/>
                <a:gd name="T32" fmla="*/ 0 w 264"/>
                <a:gd name="T33" fmla="*/ 0 h 223"/>
                <a:gd name="T34" fmla="*/ 0 w 264"/>
                <a:gd name="T35" fmla="*/ 0 h 223"/>
                <a:gd name="T36" fmla="*/ 0 w 264"/>
                <a:gd name="T37" fmla="*/ 0 h 223"/>
                <a:gd name="T38" fmla="*/ 0 w 264"/>
                <a:gd name="T39" fmla="*/ 0 h 223"/>
                <a:gd name="T40" fmla="*/ 0 w 264"/>
                <a:gd name="T41" fmla="*/ 0 h 223"/>
                <a:gd name="T42" fmla="*/ 0 w 264"/>
                <a:gd name="T43" fmla="*/ 0 h 223"/>
                <a:gd name="T44" fmla="*/ 0 w 264"/>
                <a:gd name="T45" fmla="*/ 0 h 223"/>
                <a:gd name="T46" fmla="*/ 0 w 264"/>
                <a:gd name="T47" fmla="*/ 0 h 223"/>
                <a:gd name="T48" fmla="*/ 0 w 264"/>
                <a:gd name="T49" fmla="*/ 0 h 223"/>
                <a:gd name="T50" fmla="*/ 0 w 264"/>
                <a:gd name="T51" fmla="*/ 0 h 223"/>
                <a:gd name="T52" fmla="*/ 0 w 264"/>
                <a:gd name="T53" fmla="*/ 0 h 223"/>
                <a:gd name="T54" fmla="*/ 0 w 264"/>
                <a:gd name="T55" fmla="*/ 0 h 223"/>
                <a:gd name="T56" fmla="*/ 0 w 264"/>
                <a:gd name="T57" fmla="*/ 0 h 223"/>
                <a:gd name="T58" fmla="*/ 0 w 264"/>
                <a:gd name="T59" fmla="*/ 0 h 223"/>
                <a:gd name="T60" fmla="*/ 0 w 264"/>
                <a:gd name="T61" fmla="*/ 0 h 223"/>
                <a:gd name="T62" fmla="*/ 0 w 264"/>
                <a:gd name="T63" fmla="*/ 0 h 223"/>
                <a:gd name="T64" fmla="*/ 0 w 264"/>
                <a:gd name="T65" fmla="*/ 0 h 2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4"/>
                <a:gd name="T100" fmla="*/ 0 h 223"/>
                <a:gd name="T101" fmla="*/ 264 w 264"/>
                <a:gd name="T102" fmla="*/ 223 h 22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4" h="223">
                  <a:moveTo>
                    <a:pt x="134" y="0"/>
                  </a:moveTo>
                  <a:lnTo>
                    <a:pt x="158" y="3"/>
                  </a:lnTo>
                  <a:lnTo>
                    <a:pt x="182" y="9"/>
                  </a:lnTo>
                  <a:lnTo>
                    <a:pt x="204" y="20"/>
                  </a:lnTo>
                  <a:lnTo>
                    <a:pt x="224" y="33"/>
                  </a:lnTo>
                  <a:lnTo>
                    <a:pt x="240" y="50"/>
                  </a:lnTo>
                  <a:lnTo>
                    <a:pt x="253" y="66"/>
                  </a:lnTo>
                  <a:lnTo>
                    <a:pt x="261" y="87"/>
                  </a:lnTo>
                  <a:lnTo>
                    <a:pt x="264" y="110"/>
                  </a:lnTo>
                  <a:lnTo>
                    <a:pt x="261" y="131"/>
                  </a:lnTo>
                  <a:lnTo>
                    <a:pt x="253" y="152"/>
                  </a:lnTo>
                  <a:lnTo>
                    <a:pt x="240" y="172"/>
                  </a:lnTo>
                  <a:lnTo>
                    <a:pt x="224" y="191"/>
                  </a:lnTo>
                  <a:lnTo>
                    <a:pt x="204" y="204"/>
                  </a:lnTo>
                  <a:lnTo>
                    <a:pt x="182" y="215"/>
                  </a:lnTo>
                  <a:lnTo>
                    <a:pt x="158" y="221"/>
                  </a:lnTo>
                  <a:lnTo>
                    <a:pt x="134" y="223"/>
                  </a:lnTo>
                  <a:lnTo>
                    <a:pt x="106" y="221"/>
                  </a:lnTo>
                  <a:lnTo>
                    <a:pt x="81" y="215"/>
                  </a:lnTo>
                  <a:lnTo>
                    <a:pt x="60" y="204"/>
                  </a:lnTo>
                  <a:lnTo>
                    <a:pt x="39" y="191"/>
                  </a:lnTo>
                  <a:lnTo>
                    <a:pt x="23" y="172"/>
                  </a:lnTo>
                  <a:lnTo>
                    <a:pt x="11" y="152"/>
                  </a:lnTo>
                  <a:lnTo>
                    <a:pt x="3" y="131"/>
                  </a:lnTo>
                  <a:lnTo>
                    <a:pt x="0" y="110"/>
                  </a:lnTo>
                  <a:lnTo>
                    <a:pt x="3" y="87"/>
                  </a:lnTo>
                  <a:lnTo>
                    <a:pt x="11" y="66"/>
                  </a:lnTo>
                  <a:lnTo>
                    <a:pt x="23" y="50"/>
                  </a:lnTo>
                  <a:lnTo>
                    <a:pt x="39" y="33"/>
                  </a:lnTo>
                  <a:lnTo>
                    <a:pt x="60" y="20"/>
                  </a:lnTo>
                  <a:lnTo>
                    <a:pt x="81" y="9"/>
                  </a:lnTo>
                  <a:lnTo>
                    <a:pt x="106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2" name="Freeform 372"/>
            <p:cNvSpPr>
              <a:spLocks/>
            </p:cNvSpPr>
            <p:nvPr/>
          </p:nvSpPr>
          <p:spPr bwMode="auto">
            <a:xfrm>
              <a:off x="4346" y="1570"/>
              <a:ext cx="35" cy="28"/>
            </a:xfrm>
            <a:custGeom>
              <a:avLst/>
              <a:gdLst>
                <a:gd name="T0" fmla="*/ 0 w 138"/>
                <a:gd name="T1" fmla="*/ 0 h 111"/>
                <a:gd name="T2" fmla="*/ 0 w 138"/>
                <a:gd name="T3" fmla="*/ 0 h 111"/>
                <a:gd name="T4" fmla="*/ 0 w 138"/>
                <a:gd name="T5" fmla="*/ 0 h 111"/>
                <a:gd name="T6" fmla="*/ 0 w 138"/>
                <a:gd name="T7" fmla="*/ 0 h 111"/>
                <a:gd name="T8" fmla="*/ 0 w 138"/>
                <a:gd name="T9" fmla="*/ 0 h 111"/>
                <a:gd name="T10" fmla="*/ 0 w 138"/>
                <a:gd name="T11" fmla="*/ 0 h 111"/>
                <a:gd name="T12" fmla="*/ 0 w 138"/>
                <a:gd name="T13" fmla="*/ 0 h 111"/>
                <a:gd name="T14" fmla="*/ 0 w 138"/>
                <a:gd name="T15" fmla="*/ 0 h 111"/>
                <a:gd name="T16" fmla="*/ 0 w 138"/>
                <a:gd name="T17" fmla="*/ 0 h 111"/>
                <a:gd name="T18" fmla="*/ 0 w 138"/>
                <a:gd name="T19" fmla="*/ 0 h 111"/>
                <a:gd name="T20" fmla="*/ 0 w 138"/>
                <a:gd name="T21" fmla="*/ 0 h 111"/>
                <a:gd name="T22" fmla="*/ 0 w 138"/>
                <a:gd name="T23" fmla="*/ 0 h 111"/>
                <a:gd name="T24" fmla="*/ 0 w 138"/>
                <a:gd name="T25" fmla="*/ 0 h 111"/>
                <a:gd name="T26" fmla="*/ 0 w 138"/>
                <a:gd name="T27" fmla="*/ 0 h 111"/>
                <a:gd name="T28" fmla="*/ 0 w 138"/>
                <a:gd name="T29" fmla="*/ 0 h 111"/>
                <a:gd name="T30" fmla="*/ 0 w 138"/>
                <a:gd name="T31" fmla="*/ 0 h 111"/>
                <a:gd name="T32" fmla="*/ 0 w 138"/>
                <a:gd name="T33" fmla="*/ 0 h 1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111"/>
                <a:gd name="T53" fmla="*/ 138 w 138"/>
                <a:gd name="T54" fmla="*/ 111 h 1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111">
                  <a:moveTo>
                    <a:pt x="71" y="0"/>
                  </a:moveTo>
                  <a:lnTo>
                    <a:pt x="95" y="5"/>
                  </a:lnTo>
                  <a:lnTo>
                    <a:pt x="117" y="16"/>
                  </a:lnTo>
                  <a:lnTo>
                    <a:pt x="133" y="32"/>
                  </a:lnTo>
                  <a:lnTo>
                    <a:pt x="138" y="55"/>
                  </a:lnTo>
                  <a:lnTo>
                    <a:pt x="133" y="76"/>
                  </a:lnTo>
                  <a:lnTo>
                    <a:pt x="117" y="95"/>
                  </a:lnTo>
                  <a:lnTo>
                    <a:pt x="95" y="106"/>
                  </a:lnTo>
                  <a:lnTo>
                    <a:pt x="71" y="111"/>
                  </a:lnTo>
                  <a:lnTo>
                    <a:pt x="43" y="106"/>
                  </a:lnTo>
                  <a:lnTo>
                    <a:pt x="18" y="95"/>
                  </a:lnTo>
                  <a:lnTo>
                    <a:pt x="6" y="76"/>
                  </a:lnTo>
                  <a:lnTo>
                    <a:pt x="0" y="55"/>
                  </a:lnTo>
                  <a:lnTo>
                    <a:pt x="6" y="32"/>
                  </a:lnTo>
                  <a:lnTo>
                    <a:pt x="18" y="16"/>
                  </a:lnTo>
                  <a:lnTo>
                    <a:pt x="43" y="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3" name="Freeform 373"/>
            <p:cNvSpPr>
              <a:spLocks/>
            </p:cNvSpPr>
            <p:nvPr/>
          </p:nvSpPr>
          <p:spPr bwMode="auto">
            <a:xfrm>
              <a:off x="4903" y="1489"/>
              <a:ext cx="227" cy="190"/>
            </a:xfrm>
            <a:custGeom>
              <a:avLst/>
              <a:gdLst>
                <a:gd name="T0" fmla="*/ 0 w 907"/>
                <a:gd name="T1" fmla="*/ 0 h 758"/>
                <a:gd name="T2" fmla="*/ 0 w 907"/>
                <a:gd name="T3" fmla="*/ 0 h 758"/>
                <a:gd name="T4" fmla="*/ 0 w 907"/>
                <a:gd name="T5" fmla="*/ 0 h 758"/>
                <a:gd name="T6" fmla="*/ 0 w 907"/>
                <a:gd name="T7" fmla="*/ 0 h 758"/>
                <a:gd name="T8" fmla="*/ 0 w 907"/>
                <a:gd name="T9" fmla="*/ 0 h 758"/>
                <a:gd name="T10" fmla="*/ 0 w 907"/>
                <a:gd name="T11" fmla="*/ 0 h 758"/>
                <a:gd name="T12" fmla="*/ 0 w 907"/>
                <a:gd name="T13" fmla="*/ 0 h 758"/>
                <a:gd name="T14" fmla="*/ 0 w 907"/>
                <a:gd name="T15" fmla="*/ 0 h 758"/>
                <a:gd name="T16" fmla="*/ 0 w 907"/>
                <a:gd name="T17" fmla="*/ 0 h 758"/>
                <a:gd name="T18" fmla="*/ 0 w 907"/>
                <a:gd name="T19" fmla="*/ 0 h 758"/>
                <a:gd name="T20" fmla="*/ 0 w 907"/>
                <a:gd name="T21" fmla="*/ 0 h 758"/>
                <a:gd name="T22" fmla="*/ 0 w 907"/>
                <a:gd name="T23" fmla="*/ 0 h 758"/>
                <a:gd name="T24" fmla="*/ 0 w 907"/>
                <a:gd name="T25" fmla="*/ 0 h 758"/>
                <a:gd name="T26" fmla="*/ 0 w 907"/>
                <a:gd name="T27" fmla="*/ 0 h 758"/>
                <a:gd name="T28" fmla="*/ 0 w 907"/>
                <a:gd name="T29" fmla="*/ 0 h 758"/>
                <a:gd name="T30" fmla="*/ 0 w 907"/>
                <a:gd name="T31" fmla="*/ 0 h 758"/>
                <a:gd name="T32" fmla="*/ 0 w 907"/>
                <a:gd name="T33" fmla="*/ 0 h 758"/>
                <a:gd name="T34" fmla="*/ 0 w 907"/>
                <a:gd name="T35" fmla="*/ 0 h 758"/>
                <a:gd name="T36" fmla="*/ 0 w 907"/>
                <a:gd name="T37" fmla="*/ 0 h 758"/>
                <a:gd name="T38" fmla="*/ 0 w 907"/>
                <a:gd name="T39" fmla="*/ 0 h 758"/>
                <a:gd name="T40" fmla="*/ 0 w 907"/>
                <a:gd name="T41" fmla="*/ 0 h 758"/>
                <a:gd name="T42" fmla="*/ 0 w 907"/>
                <a:gd name="T43" fmla="*/ 0 h 758"/>
                <a:gd name="T44" fmla="*/ 0 w 907"/>
                <a:gd name="T45" fmla="*/ 0 h 758"/>
                <a:gd name="T46" fmla="*/ 0 w 907"/>
                <a:gd name="T47" fmla="*/ 0 h 758"/>
                <a:gd name="T48" fmla="*/ 0 w 907"/>
                <a:gd name="T49" fmla="*/ 0 h 758"/>
                <a:gd name="T50" fmla="*/ 0 w 907"/>
                <a:gd name="T51" fmla="*/ 0 h 758"/>
                <a:gd name="T52" fmla="*/ 0 w 907"/>
                <a:gd name="T53" fmla="*/ 0 h 758"/>
                <a:gd name="T54" fmla="*/ 0 w 907"/>
                <a:gd name="T55" fmla="*/ 0 h 758"/>
                <a:gd name="T56" fmla="*/ 0 w 907"/>
                <a:gd name="T57" fmla="*/ 0 h 758"/>
                <a:gd name="T58" fmla="*/ 0 w 907"/>
                <a:gd name="T59" fmla="*/ 0 h 758"/>
                <a:gd name="T60" fmla="*/ 0 w 907"/>
                <a:gd name="T61" fmla="*/ 0 h 758"/>
                <a:gd name="T62" fmla="*/ 0 w 907"/>
                <a:gd name="T63" fmla="*/ 0 h 7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07"/>
                <a:gd name="T97" fmla="*/ 0 h 758"/>
                <a:gd name="T98" fmla="*/ 907 w 907"/>
                <a:gd name="T99" fmla="*/ 758 h 75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07" h="758">
                  <a:moveTo>
                    <a:pt x="450" y="0"/>
                  </a:moveTo>
                  <a:lnTo>
                    <a:pt x="496" y="3"/>
                  </a:lnTo>
                  <a:lnTo>
                    <a:pt x="543" y="8"/>
                  </a:lnTo>
                  <a:lnTo>
                    <a:pt x="586" y="17"/>
                  </a:lnTo>
                  <a:lnTo>
                    <a:pt x="627" y="30"/>
                  </a:lnTo>
                  <a:lnTo>
                    <a:pt x="668" y="47"/>
                  </a:lnTo>
                  <a:lnTo>
                    <a:pt x="706" y="65"/>
                  </a:lnTo>
                  <a:lnTo>
                    <a:pt x="741" y="88"/>
                  </a:lnTo>
                  <a:lnTo>
                    <a:pt x="773" y="112"/>
                  </a:lnTo>
                  <a:lnTo>
                    <a:pt x="803" y="139"/>
                  </a:lnTo>
                  <a:lnTo>
                    <a:pt x="828" y="169"/>
                  </a:lnTo>
                  <a:lnTo>
                    <a:pt x="853" y="199"/>
                  </a:lnTo>
                  <a:lnTo>
                    <a:pt x="872" y="231"/>
                  </a:lnTo>
                  <a:lnTo>
                    <a:pt x="886" y="266"/>
                  </a:lnTo>
                  <a:lnTo>
                    <a:pt x="899" y="302"/>
                  </a:lnTo>
                  <a:lnTo>
                    <a:pt x="904" y="340"/>
                  </a:lnTo>
                  <a:lnTo>
                    <a:pt x="907" y="379"/>
                  </a:lnTo>
                  <a:lnTo>
                    <a:pt x="904" y="416"/>
                  </a:lnTo>
                  <a:lnTo>
                    <a:pt x="899" y="455"/>
                  </a:lnTo>
                  <a:lnTo>
                    <a:pt x="886" y="492"/>
                  </a:lnTo>
                  <a:lnTo>
                    <a:pt x="872" y="525"/>
                  </a:lnTo>
                  <a:lnTo>
                    <a:pt x="853" y="560"/>
                  </a:lnTo>
                  <a:lnTo>
                    <a:pt x="828" y="590"/>
                  </a:lnTo>
                  <a:lnTo>
                    <a:pt x="803" y="620"/>
                  </a:lnTo>
                  <a:lnTo>
                    <a:pt x="773" y="647"/>
                  </a:lnTo>
                  <a:lnTo>
                    <a:pt x="741" y="672"/>
                  </a:lnTo>
                  <a:lnTo>
                    <a:pt x="706" y="693"/>
                  </a:lnTo>
                  <a:lnTo>
                    <a:pt x="668" y="712"/>
                  </a:lnTo>
                  <a:lnTo>
                    <a:pt x="627" y="728"/>
                  </a:lnTo>
                  <a:lnTo>
                    <a:pt x="586" y="742"/>
                  </a:lnTo>
                  <a:lnTo>
                    <a:pt x="543" y="750"/>
                  </a:lnTo>
                  <a:lnTo>
                    <a:pt x="496" y="756"/>
                  </a:lnTo>
                  <a:lnTo>
                    <a:pt x="450" y="758"/>
                  </a:lnTo>
                  <a:lnTo>
                    <a:pt x="404" y="756"/>
                  </a:lnTo>
                  <a:lnTo>
                    <a:pt x="358" y="750"/>
                  </a:lnTo>
                  <a:lnTo>
                    <a:pt x="318" y="742"/>
                  </a:lnTo>
                  <a:lnTo>
                    <a:pt x="274" y="728"/>
                  </a:lnTo>
                  <a:lnTo>
                    <a:pt x="237" y="712"/>
                  </a:lnTo>
                  <a:lnTo>
                    <a:pt x="198" y="693"/>
                  </a:lnTo>
                  <a:lnTo>
                    <a:pt x="163" y="672"/>
                  </a:lnTo>
                  <a:lnTo>
                    <a:pt x="133" y="647"/>
                  </a:lnTo>
                  <a:lnTo>
                    <a:pt x="103" y="620"/>
                  </a:lnTo>
                  <a:lnTo>
                    <a:pt x="76" y="590"/>
                  </a:lnTo>
                  <a:lnTo>
                    <a:pt x="54" y="560"/>
                  </a:lnTo>
                  <a:lnTo>
                    <a:pt x="35" y="525"/>
                  </a:lnTo>
                  <a:lnTo>
                    <a:pt x="18" y="492"/>
                  </a:lnTo>
                  <a:lnTo>
                    <a:pt x="8" y="455"/>
                  </a:lnTo>
                  <a:lnTo>
                    <a:pt x="2" y="416"/>
                  </a:lnTo>
                  <a:lnTo>
                    <a:pt x="0" y="379"/>
                  </a:lnTo>
                  <a:lnTo>
                    <a:pt x="2" y="340"/>
                  </a:lnTo>
                  <a:lnTo>
                    <a:pt x="8" y="302"/>
                  </a:lnTo>
                  <a:lnTo>
                    <a:pt x="18" y="266"/>
                  </a:lnTo>
                  <a:lnTo>
                    <a:pt x="35" y="231"/>
                  </a:lnTo>
                  <a:lnTo>
                    <a:pt x="54" y="199"/>
                  </a:lnTo>
                  <a:lnTo>
                    <a:pt x="76" y="169"/>
                  </a:lnTo>
                  <a:lnTo>
                    <a:pt x="103" y="139"/>
                  </a:lnTo>
                  <a:lnTo>
                    <a:pt x="133" y="112"/>
                  </a:lnTo>
                  <a:lnTo>
                    <a:pt x="163" y="88"/>
                  </a:lnTo>
                  <a:lnTo>
                    <a:pt x="198" y="65"/>
                  </a:lnTo>
                  <a:lnTo>
                    <a:pt x="237" y="47"/>
                  </a:lnTo>
                  <a:lnTo>
                    <a:pt x="274" y="30"/>
                  </a:lnTo>
                  <a:lnTo>
                    <a:pt x="318" y="17"/>
                  </a:lnTo>
                  <a:lnTo>
                    <a:pt x="358" y="8"/>
                  </a:lnTo>
                  <a:lnTo>
                    <a:pt x="404" y="3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4" name="Freeform 374"/>
            <p:cNvSpPr>
              <a:spLocks/>
            </p:cNvSpPr>
            <p:nvPr/>
          </p:nvSpPr>
          <p:spPr bwMode="auto">
            <a:xfrm>
              <a:off x="4924" y="1507"/>
              <a:ext cx="184" cy="154"/>
            </a:xfrm>
            <a:custGeom>
              <a:avLst/>
              <a:gdLst>
                <a:gd name="T0" fmla="*/ 0 w 733"/>
                <a:gd name="T1" fmla="*/ 0 h 617"/>
                <a:gd name="T2" fmla="*/ 0 w 733"/>
                <a:gd name="T3" fmla="*/ 0 h 617"/>
                <a:gd name="T4" fmla="*/ 0 w 733"/>
                <a:gd name="T5" fmla="*/ 0 h 617"/>
                <a:gd name="T6" fmla="*/ 0 w 733"/>
                <a:gd name="T7" fmla="*/ 0 h 617"/>
                <a:gd name="T8" fmla="*/ 0 w 733"/>
                <a:gd name="T9" fmla="*/ 0 h 617"/>
                <a:gd name="T10" fmla="*/ 0 w 733"/>
                <a:gd name="T11" fmla="*/ 0 h 617"/>
                <a:gd name="T12" fmla="*/ 0 w 733"/>
                <a:gd name="T13" fmla="*/ 0 h 617"/>
                <a:gd name="T14" fmla="*/ 0 w 733"/>
                <a:gd name="T15" fmla="*/ 0 h 617"/>
                <a:gd name="T16" fmla="*/ 0 w 733"/>
                <a:gd name="T17" fmla="*/ 0 h 617"/>
                <a:gd name="T18" fmla="*/ 0 w 733"/>
                <a:gd name="T19" fmla="*/ 0 h 617"/>
                <a:gd name="T20" fmla="*/ 0 w 733"/>
                <a:gd name="T21" fmla="*/ 0 h 617"/>
                <a:gd name="T22" fmla="*/ 0 w 733"/>
                <a:gd name="T23" fmla="*/ 0 h 617"/>
                <a:gd name="T24" fmla="*/ 0 w 733"/>
                <a:gd name="T25" fmla="*/ 0 h 617"/>
                <a:gd name="T26" fmla="*/ 0 w 733"/>
                <a:gd name="T27" fmla="*/ 0 h 617"/>
                <a:gd name="T28" fmla="*/ 0 w 733"/>
                <a:gd name="T29" fmla="*/ 0 h 617"/>
                <a:gd name="T30" fmla="*/ 0 w 733"/>
                <a:gd name="T31" fmla="*/ 0 h 617"/>
                <a:gd name="T32" fmla="*/ 0 w 733"/>
                <a:gd name="T33" fmla="*/ 0 h 617"/>
                <a:gd name="T34" fmla="*/ 0 w 733"/>
                <a:gd name="T35" fmla="*/ 0 h 617"/>
                <a:gd name="T36" fmla="*/ 0 w 733"/>
                <a:gd name="T37" fmla="*/ 0 h 617"/>
                <a:gd name="T38" fmla="*/ 0 w 733"/>
                <a:gd name="T39" fmla="*/ 0 h 617"/>
                <a:gd name="T40" fmla="*/ 0 w 733"/>
                <a:gd name="T41" fmla="*/ 0 h 617"/>
                <a:gd name="T42" fmla="*/ 0 w 733"/>
                <a:gd name="T43" fmla="*/ 0 h 617"/>
                <a:gd name="T44" fmla="*/ 0 w 733"/>
                <a:gd name="T45" fmla="*/ 0 h 617"/>
                <a:gd name="T46" fmla="*/ 0 w 733"/>
                <a:gd name="T47" fmla="*/ 0 h 617"/>
                <a:gd name="T48" fmla="*/ 0 w 733"/>
                <a:gd name="T49" fmla="*/ 0 h 617"/>
                <a:gd name="T50" fmla="*/ 0 w 733"/>
                <a:gd name="T51" fmla="*/ 0 h 617"/>
                <a:gd name="T52" fmla="*/ 0 w 733"/>
                <a:gd name="T53" fmla="*/ 0 h 617"/>
                <a:gd name="T54" fmla="*/ 0 w 733"/>
                <a:gd name="T55" fmla="*/ 0 h 617"/>
                <a:gd name="T56" fmla="*/ 0 w 733"/>
                <a:gd name="T57" fmla="*/ 0 h 617"/>
                <a:gd name="T58" fmla="*/ 0 w 733"/>
                <a:gd name="T59" fmla="*/ 0 h 617"/>
                <a:gd name="T60" fmla="*/ 0 w 733"/>
                <a:gd name="T61" fmla="*/ 0 h 617"/>
                <a:gd name="T62" fmla="*/ 0 w 733"/>
                <a:gd name="T63" fmla="*/ 0 h 617"/>
                <a:gd name="T64" fmla="*/ 0 w 733"/>
                <a:gd name="T65" fmla="*/ 0 h 6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33"/>
                <a:gd name="T100" fmla="*/ 0 h 617"/>
                <a:gd name="T101" fmla="*/ 733 w 733"/>
                <a:gd name="T102" fmla="*/ 617 h 6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33" h="617">
                  <a:moveTo>
                    <a:pt x="366" y="0"/>
                  </a:moveTo>
                  <a:lnTo>
                    <a:pt x="442" y="6"/>
                  </a:lnTo>
                  <a:lnTo>
                    <a:pt x="511" y="24"/>
                  </a:lnTo>
                  <a:lnTo>
                    <a:pt x="573" y="52"/>
                  </a:lnTo>
                  <a:lnTo>
                    <a:pt x="627" y="89"/>
                  </a:lnTo>
                  <a:lnTo>
                    <a:pt x="671" y="136"/>
                  </a:lnTo>
                  <a:lnTo>
                    <a:pt x="707" y="188"/>
                  </a:lnTo>
                  <a:lnTo>
                    <a:pt x="725" y="244"/>
                  </a:lnTo>
                  <a:lnTo>
                    <a:pt x="733" y="308"/>
                  </a:lnTo>
                  <a:lnTo>
                    <a:pt x="725" y="370"/>
                  </a:lnTo>
                  <a:lnTo>
                    <a:pt x="707" y="426"/>
                  </a:lnTo>
                  <a:lnTo>
                    <a:pt x="671" y="481"/>
                  </a:lnTo>
                  <a:lnTo>
                    <a:pt x="627" y="527"/>
                  </a:lnTo>
                  <a:lnTo>
                    <a:pt x="573" y="565"/>
                  </a:lnTo>
                  <a:lnTo>
                    <a:pt x="511" y="592"/>
                  </a:lnTo>
                  <a:lnTo>
                    <a:pt x="442" y="611"/>
                  </a:lnTo>
                  <a:lnTo>
                    <a:pt x="366" y="617"/>
                  </a:lnTo>
                  <a:lnTo>
                    <a:pt x="294" y="611"/>
                  </a:lnTo>
                  <a:lnTo>
                    <a:pt x="225" y="592"/>
                  </a:lnTo>
                  <a:lnTo>
                    <a:pt x="163" y="565"/>
                  </a:lnTo>
                  <a:lnTo>
                    <a:pt x="109" y="527"/>
                  </a:lnTo>
                  <a:lnTo>
                    <a:pt x="63" y="481"/>
                  </a:lnTo>
                  <a:lnTo>
                    <a:pt x="30" y="426"/>
                  </a:lnTo>
                  <a:lnTo>
                    <a:pt x="8" y="370"/>
                  </a:lnTo>
                  <a:lnTo>
                    <a:pt x="0" y="308"/>
                  </a:lnTo>
                  <a:lnTo>
                    <a:pt x="8" y="244"/>
                  </a:lnTo>
                  <a:lnTo>
                    <a:pt x="30" y="188"/>
                  </a:lnTo>
                  <a:lnTo>
                    <a:pt x="63" y="136"/>
                  </a:lnTo>
                  <a:lnTo>
                    <a:pt x="109" y="89"/>
                  </a:lnTo>
                  <a:lnTo>
                    <a:pt x="163" y="52"/>
                  </a:lnTo>
                  <a:lnTo>
                    <a:pt x="225" y="24"/>
                  </a:lnTo>
                  <a:lnTo>
                    <a:pt x="294" y="6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877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5" name="Freeform 375"/>
            <p:cNvSpPr>
              <a:spLocks/>
            </p:cNvSpPr>
            <p:nvPr/>
          </p:nvSpPr>
          <p:spPr bwMode="auto">
            <a:xfrm>
              <a:off x="4951" y="1529"/>
              <a:ext cx="131" cy="110"/>
            </a:xfrm>
            <a:custGeom>
              <a:avLst/>
              <a:gdLst>
                <a:gd name="T0" fmla="*/ 0 w 526"/>
                <a:gd name="T1" fmla="*/ 0 h 441"/>
                <a:gd name="T2" fmla="*/ 0 w 526"/>
                <a:gd name="T3" fmla="*/ 0 h 441"/>
                <a:gd name="T4" fmla="*/ 0 w 526"/>
                <a:gd name="T5" fmla="*/ 0 h 441"/>
                <a:gd name="T6" fmla="*/ 0 w 526"/>
                <a:gd name="T7" fmla="*/ 0 h 441"/>
                <a:gd name="T8" fmla="*/ 0 w 526"/>
                <a:gd name="T9" fmla="*/ 0 h 441"/>
                <a:gd name="T10" fmla="*/ 0 w 526"/>
                <a:gd name="T11" fmla="*/ 0 h 441"/>
                <a:gd name="T12" fmla="*/ 0 w 526"/>
                <a:gd name="T13" fmla="*/ 0 h 441"/>
                <a:gd name="T14" fmla="*/ 0 w 526"/>
                <a:gd name="T15" fmla="*/ 0 h 441"/>
                <a:gd name="T16" fmla="*/ 0 w 526"/>
                <a:gd name="T17" fmla="*/ 0 h 441"/>
                <a:gd name="T18" fmla="*/ 0 w 526"/>
                <a:gd name="T19" fmla="*/ 0 h 441"/>
                <a:gd name="T20" fmla="*/ 0 w 526"/>
                <a:gd name="T21" fmla="*/ 0 h 441"/>
                <a:gd name="T22" fmla="*/ 0 w 526"/>
                <a:gd name="T23" fmla="*/ 0 h 441"/>
                <a:gd name="T24" fmla="*/ 0 w 526"/>
                <a:gd name="T25" fmla="*/ 0 h 441"/>
                <a:gd name="T26" fmla="*/ 0 w 526"/>
                <a:gd name="T27" fmla="*/ 0 h 441"/>
                <a:gd name="T28" fmla="*/ 0 w 526"/>
                <a:gd name="T29" fmla="*/ 0 h 441"/>
                <a:gd name="T30" fmla="*/ 0 w 526"/>
                <a:gd name="T31" fmla="*/ 0 h 441"/>
                <a:gd name="T32" fmla="*/ 0 w 526"/>
                <a:gd name="T33" fmla="*/ 0 h 441"/>
                <a:gd name="T34" fmla="*/ 0 w 526"/>
                <a:gd name="T35" fmla="*/ 0 h 441"/>
                <a:gd name="T36" fmla="*/ 0 w 526"/>
                <a:gd name="T37" fmla="*/ 0 h 441"/>
                <a:gd name="T38" fmla="*/ 0 w 526"/>
                <a:gd name="T39" fmla="*/ 0 h 441"/>
                <a:gd name="T40" fmla="*/ 0 w 526"/>
                <a:gd name="T41" fmla="*/ 0 h 441"/>
                <a:gd name="T42" fmla="*/ 0 w 526"/>
                <a:gd name="T43" fmla="*/ 0 h 441"/>
                <a:gd name="T44" fmla="*/ 0 w 526"/>
                <a:gd name="T45" fmla="*/ 0 h 441"/>
                <a:gd name="T46" fmla="*/ 0 w 526"/>
                <a:gd name="T47" fmla="*/ 0 h 441"/>
                <a:gd name="T48" fmla="*/ 0 w 526"/>
                <a:gd name="T49" fmla="*/ 0 h 441"/>
                <a:gd name="T50" fmla="*/ 0 w 526"/>
                <a:gd name="T51" fmla="*/ 0 h 441"/>
                <a:gd name="T52" fmla="*/ 0 w 526"/>
                <a:gd name="T53" fmla="*/ 0 h 441"/>
                <a:gd name="T54" fmla="*/ 0 w 526"/>
                <a:gd name="T55" fmla="*/ 0 h 441"/>
                <a:gd name="T56" fmla="*/ 0 w 526"/>
                <a:gd name="T57" fmla="*/ 0 h 441"/>
                <a:gd name="T58" fmla="*/ 0 w 526"/>
                <a:gd name="T59" fmla="*/ 0 h 441"/>
                <a:gd name="T60" fmla="*/ 0 w 526"/>
                <a:gd name="T61" fmla="*/ 0 h 441"/>
                <a:gd name="T62" fmla="*/ 0 w 526"/>
                <a:gd name="T63" fmla="*/ 0 h 441"/>
                <a:gd name="T64" fmla="*/ 0 w 526"/>
                <a:gd name="T65" fmla="*/ 0 h 4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6"/>
                <a:gd name="T100" fmla="*/ 0 h 441"/>
                <a:gd name="T101" fmla="*/ 526 w 526"/>
                <a:gd name="T102" fmla="*/ 441 h 44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6" h="441">
                  <a:moveTo>
                    <a:pt x="261" y="0"/>
                  </a:moveTo>
                  <a:lnTo>
                    <a:pt x="313" y="6"/>
                  </a:lnTo>
                  <a:lnTo>
                    <a:pt x="365" y="17"/>
                  </a:lnTo>
                  <a:lnTo>
                    <a:pt x="408" y="39"/>
                  </a:lnTo>
                  <a:lnTo>
                    <a:pt x="446" y="66"/>
                  </a:lnTo>
                  <a:lnTo>
                    <a:pt x="479" y="99"/>
                  </a:lnTo>
                  <a:lnTo>
                    <a:pt x="503" y="134"/>
                  </a:lnTo>
                  <a:lnTo>
                    <a:pt x="519" y="175"/>
                  </a:lnTo>
                  <a:lnTo>
                    <a:pt x="526" y="219"/>
                  </a:lnTo>
                  <a:lnTo>
                    <a:pt x="519" y="265"/>
                  </a:lnTo>
                  <a:lnTo>
                    <a:pt x="503" y="305"/>
                  </a:lnTo>
                  <a:lnTo>
                    <a:pt x="479" y="343"/>
                  </a:lnTo>
                  <a:lnTo>
                    <a:pt x="446" y="376"/>
                  </a:lnTo>
                  <a:lnTo>
                    <a:pt x="408" y="403"/>
                  </a:lnTo>
                  <a:lnTo>
                    <a:pt x="365" y="425"/>
                  </a:lnTo>
                  <a:lnTo>
                    <a:pt x="313" y="436"/>
                  </a:lnTo>
                  <a:lnTo>
                    <a:pt x="261" y="441"/>
                  </a:lnTo>
                  <a:lnTo>
                    <a:pt x="210" y="436"/>
                  </a:lnTo>
                  <a:lnTo>
                    <a:pt x="161" y="425"/>
                  </a:lnTo>
                  <a:lnTo>
                    <a:pt x="118" y="403"/>
                  </a:lnTo>
                  <a:lnTo>
                    <a:pt x="80" y="376"/>
                  </a:lnTo>
                  <a:lnTo>
                    <a:pt x="48" y="343"/>
                  </a:lnTo>
                  <a:lnTo>
                    <a:pt x="23" y="305"/>
                  </a:lnTo>
                  <a:lnTo>
                    <a:pt x="6" y="265"/>
                  </a:lnTo>
                  <a:lnTo>
                    <a:pt x="0" y="219"/>
                  </a:lnTo>
                  <a:lnTo>
                    <a:pt x="6" y="175"/>
                  </a:lnTo>
                  <a:lnTo>
                    <a:pt x="23" y="134"/>
                  </a:lnTo>
                  <a:lnTo>
                    <a:pt x="48" y="99"/>
                  </a:lnTo>
                  <a:lnTo>
                    <a:pt x="80" y="66"/>
                  </a:lnTo>
                  <a:lnTo>
                    <a:pt x="118" y="39"/>
                  </a:lnTo>
                  <a:lnTo>
                    <a:pt x="161" y="17"/>
                  </a:lnTo>
                  <a:lnTo>
                    <a:pt x="210" y="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6" name="Freeform 376"/>
            <p:cNvSpPr>
              <a:spLocks/>
            </p:cNvSpPr>
            <p:nvPr/>
          </p:nvSpPr>
          <p:spPr bwMode="auto">
            <a:xfrm>
              <a:off x="4983" y="1556"/>
              <a:ext cx="66" cy="56"/>
            </a:xfrm>
            <a:custGeom>
              <a:avLst/>
              <a:gdLst>
                <a:gd name="T0" fmla="*/ 0 w 264"/>
                <a:gd name="T1" fmla="*/ 0 h 223"/>
                <a:gd name="T2" fmla="*/ 0 w 264"/>
                <a:gd name="T3" fmla="*/ 0 h 223"/>
                <a:gd name="T4" fmla="*/ 0 w 264"/>
                <a:gd name="T5" fmla="*/ 0 h 223"/>
                <a:gd name="T6" fmla="*/ 0 w 264"/>
                <a:gd name="T7" fmla="*/ 0 h 223"/>
                <a:gd name="T8" fmla="*/ 0 w 264"/>
                <a:gd name="T9" fmla="*/ 0 h 223"/>
                <a:gd name="T10" fmla="*/ 0 w 264"/>
                <a:gd name="T11" fmla="*/ 0 h 223"/>
                <a:gd name="T12" fmla="*/ 0 w 264"/>
                <a:gd name="T13" fmla="*/ 0 h 223"/>
                <a:gd name="T14" fmla="*/ 0 w 264"/>
                <a:gd name="T15" fmla="*/ 0 h 223"/>
                <a:gd name="T16" fmla="*/ 0 w 264"/>
                <a:gd name="T17" fmla="*/ 0 h 223"/>
                <a:gd name="T18" fmla="*/ 0 w 264"/>
                <a:gd name="T19" fmla="*/ 0 h 223"/>
                <a:gd name="T20" fmla="*/ 0 w 264"/>
                <a:gd name="T21" fmla="*/ 0 h 223"/>
                <a:gd name="T22" fmla="*/ 0 w 264"/>
                <a:gd name="T23" fmla="*/ 0 h 223"/>
                <a:gd name="T24" fmla="*/ 0 w 264"/>
                <a:gd name="T25" fmla="*/ 0 h 223"/>
                <a:gd name="T26" fmla="*/ 0 w 264"/>
                <a:gd name="T27" fmla="*/ 0 h 223"/>
                <a:gd name="T28" fmla="*/ 0 w 264"/>
                <a:gd name="T29" fmla="*/ 0 h 223"/>
                <a:gd name="T30" fmla="*/ 0 w 264"/>
                <a:gd name="T31" fmla="*/ 0 h 223"/>
                <a:gd name="T32" fmla="*/ 0 w 264"/>
                <a:gd name="T33" fmla="*/ 0 h 223"/>
                <a:gd name="T34" fmla="*/ 0 w 264"/>
                <a:gd name="T35" fmla="*/ 0 h 223"/>
                <a:gd name="T36" fmla="*/ 0 w 264"/>
                <a:gd name="T37" fmla="*/ 0 h 223"/>
                <a:gd name="T38" fmla="*/ 0 w 264"/>
                <a:gd name="T39" fmla="*/ 0 h 223"/>
                <a:gd name="T40" fmla="*/ 0 w 264"/>
                <a:gd name="T41" fmla="*/ 0 h 223"/>
                <a:gd name="T42" fmla="*/ 0 w 264"/>
                <a:gd name="T43" fmla="*/ 0 h 223"/>
                <a:gd name="T44" fmla="*/ 0 w 264"/>
                <a:gd name="T45" fmla="*/ 0 h 223"/>
                <a:gd name="T46" fmla="*/ 0 w 264"/>
                <a:gd name="T47" fmla="*/ 0 h 223"/>
                <a:gd name="T48" fmla="*/ 0 w 264"/>
                <a:gd name="T49" fmla="*/ 0 h 223"/>
                <a:gd name="T50" fmla="*/ 0 w 264"/>
                <a:gd name="T51" fmla="*/ 0 h 223"/>
                <a:gd name="T52" fmla="*/ 0 w 264"/>
                <a:gd name="T53" fmla="*/ 0 h 223"/>
                <a:gd name="T54" fmla="*/ 0 w 264"/>
                <a:gd name="T55" fmla="*/ 0 h 223"/>
                <a:gd name="T56" fmla="*/ 0 w 264"/>
                <a:gd name="T57" fmla="*/ 0 h 223"/>
                <a:gd name="T58" fmla="*/ 0 w 264"/>
                <a:gd name="T59" fmla="*/ 0 h 223"/>
                <a:gd name="T60" fmla="*/ 0 w 264"/>
                <a:gd name="T61" fmla="*/ 0 h 223"/>
                <a:gd name="T62" fmla="*/ 0 w 264"/>
                <a:gd name="T63" fmla="*/ 0 h 223"/>
                <a:gd name="T64" fmla="*/ 0 w 264"/>
                <a:gd name="T65" fmla="*/ 0 h 2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4"/>
                <a:gd name="T100" fmla="*/ 0 h 223"/>
                <a:gd name="T101" fmla="*/ 264 w 264"/>
                <a:gd name="T102" fmla="*/ 223 h 22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4" h="223">
                  <a:moveTo>
                    <a:pt x="130" y="0"/>
                  </a:moveTo>
                  <a:lnTo>
                    <a:pt x="158" y="3"/>
                  </a:lnTo>
                  <a:lnTo>
                    <a:pt x="182" y="9"/>
                  </a:lnTo>
                  <a:lnTo>
                    <a:pt x="204" y="20"/>
                  </a:lnTo>
                  <a:lnTo>
                    <a:pt x="226" y="33"/>
                  </a:lnTo>
                  <a:lnTo>
                    <a:pt x="242" y="50"/>
                  </a:lnTo>
                  <a:lnTo>
                    <a:pt x="252" y="66"/>
                  </a:lnTo>
                  <a:lnTo>
                    <a:pt x="261" y="87"/>
                  </a:lnTo>
                  <a:lnTo>
                    <a:pt x="264" y="110"/>
                  </a:lnTo>
                  <a:lnTo>
                    <a:pt x="261" y="131"/>
                  </a:lnTo>
                  <a:lnTo>
                    <a:pt x="252" y="152"/>
                  </a:lnTo>
                  <a:lnTo>
                    <a:pt x="242" y="172"/>
                  </a:lnTo>
                  <a:lnTo>
                    <a:pt x="226" y="191"/>
                  </a:lnTo>
                  <a:lnTo>
                    <a:pt x="204" y="204"/>
                  </a:lnTo>
                  <a:lnTo>
                    <a:pt x="182" y="215"/>
                  </a:lnTo>
                  <a:lnTo>
                    <a:pt x="158" y="221"/>
                  </a:lnTo>
                  <a:lnTo>
                    <a:pt x="130" y="223"/>
                  </a:lnTo>
                  <a:lnTo>
                    <a:pt x="106" y="221"/>
                  </a:lnTo>
                  <a:lnTo>
                    <a:pt x="81" y="215"/>
                  </a:lnTo>
                  <a:lnTo>
                    <a:pt x="60" y="204"/>
                  </a:lnTo>
                  <a:lnTo>
                    <a:pt x="41" y="191"/>
                  </a:lnTo>
                  <a:lnTo>
                    <a:pt x="25" y="172"/>
                  </a:lnTo>
                  <a:lnTo>
                    <a:pt x="11" y="152"/>
                  </a:lnTo>
                  <a:lnTo>
                    <a:pt x="3" y="131"/>
                  </a:lnTo>
                  <a:lnTo>
                    <a:pt x="0" y="110"/>
                  </a:lnTo>
                  <a:lnTo>
                    <a:pt x="3" y="87"/>
                  </a:lnTo>
                  <a:lnTo>
                    <a:pt x="11" y="66"/>
                  </a:lnTo>
                  <a:lnTo>
                    <a:pt x="25" y="50"/>
                  </a:lnTo>
                  <a:lnTo>
                    <a:pt x="41" y="33"/>
                  </a:lnTo>
                  <a:lnTo>
                    <a:pt x="60" y="20"/>
                  </a:lnTo>
                  <a:lnTo>
                    <a:pt x="81" y="9"/>
                  </a:lnTo>
                  <a:lnTo>
                    <a:pt x="106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7" name="Freeform 377"/>
            <p:cNvSpPr>
              <a:spLocks/>
            </p:cNvSpPr>
            <p:nvPr/>
          </p:nvSpPr>
          <p:spPr bwMode="auto">
            <a:xfrm>
              <a:off x="5000" y="1570"/>
              <a:ext cx="34" cy="28"/>
            </a:xfrm>
            <a:custGeom>
              <a:avLst/>
              <a:gdLst>
                <a:gd name="T0" fmla="*/ 0 w 136"/>
                <a:gd name="T1" fmla="*/ 0 h 111"/>
                <a:gd name="T2" fmla="*/ 0 w 136"/>
                <a:gd name="T3" fmla="*/ 0 h 111"/>
                <a:gd name="T4" fmla="*/ 0 w 136"/>
                <a:gd name="T5" fmla="*/ 0 h 111"/>
                <a:gd name="T6" fmla="*/ 0 w 136"/>
                <a:gd name="T7" fmla="*/ 0 h 111"/>
                <a:gd name="T8" fmla="*/ 0 w 136"/>
                <a:gd name="T9" fmla="*/ 0 h 111"/>
                <a:gd name="T10" fmla="*/ 0 w 136"/>
                <a:gd name="T11" fmla="*/ 0 h 111"/>
                <a:gd name="T12" fmla="*/ 0 w 136"/>
                <a:gd name="T13" fmla="*/ 0 h 111"/>
                <a:gd name="T14" fmla="*/ 0 w 136"/>
                <a:gd name="T15" fmla="*/ 0 h 111"/>
                <a:gd name="T16" fmla="*/ 0 w 136"/>
                <a:gd name="T17" fmla="*/ 0 h 111"/>
                <a:gd name="T18" fmla="*/ 0 w 136"/>
                <a:gd name="T19" fmla="*/ 0 h 111"/>
                <a:gd name="T20" fmla="*/ 0 w 136"/>
                <a:gd name="T21" fmla="*/ 0 h 111"/>
                <a:gd name="T22" fmla="*/ 0 w 136"/>
                <a:gd name="T23" fmla="*/ 0 h 111"/>
                <a:gd name="T24" fmla="*/ 0 w 136"/>
                <a:gd name="T25" fmla="*/ 0 h 111"/>
                <a:gd name="T26" fmla="*/ 0 w 136"/>
                <a:gd name="T27" fmla="*/ 0 h 111"/>
                <a:gd name="T28" fmla="*/ 0 w 136"/>
                <a:gd name="T29" fmla="*/ 0 h 111"/>
                <a:gd name="T30" fmla="*/ 0 w 136"/>
                <a:gd name="T31" fmla="*/ 0 h 111"/>
                <a:gd name="T32" fmla="*/ 0 w 136"/>
                <a:gd name="T33" fmla="*/ 0 h 1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6"/>
                <a:gd name="T52" fmla="*/ 0 h 111"/>
                <a:gd name="T53" fmla="*/ 136 w 136"/>
                <a:gd name="T54" fmla="*/ 111 h 1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6" h="111">
                  <a:moveTo>
                    <a:pt x="65" y="0"/>
                  </a:moveTo>
                  <a:lnTo>
                    <a:pt x="93" y="5"/>
                  </a:lnTo>
                  <a:lnTo>
                    <a:pt x="115" y="16"/>
                  </a:lnTo>
                  <a:lnTo>
                    <a:pt x="131" y="32"/>
                  </a:lnTo>
                  <a:lnTo>
                    <a:pt x="136" y="55"/>
                  </a:lnTo>
                  <a:lnTo>
                    <a:pt x="131" y="76"/>
                  </a:lnTo>
                  <a:lnTo>
                    <a:pt x="115" y="95"/>
                  </a:lnTo>
                  <a:lnTo>
                    <a:pt x="93" y="106"/>
                  </a:lnTo>
                  <a:lnTo>
                    <a:pt x="65" y="111"/>
                  </a:lnTo>
                  <a:lnTo>
                    <a:pt x="39" y="106"/>
                  </a:lnTo>
                  <a:lnTo>
                    <a:pt x="19" y="95"/>
                  </a:lnTo>
                  <a:lnTo>
                    <a:pt x="6" y="76"/>
                  </a:lnTo>
                  <a:lnTo>
                    <a:pt x="0" y="55"/>
                  </a:lnTo>
                  <a:lnTo>
                    <a:pt x="6" y="32"/>
                  </a:lnTo>
                  <a:lnTo>
                    <a:pt x="19" y="16"/>
                  </a:lnTo>
                  <a:lnTo>
                    <a:pt x="39" y="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8" name="Freeform 378"/>
            <p:cNvSpPr>
              <a:spLocks/>
            </p:cNvSpPr>
            <p:nvPr/>
          </p:nvSpPr>
          <p:spPr bwMode="auto">
            <a:xfrm>
              <a:off x="4705" y="1334"/>
              <a:ext cx="54" cy="71"/>
            </a:xfrm>
            <a:custGeom>
              <a:avLst/>
              <a:gdLst>
                <a:gd name="T0" fmla="*/ 0 w 213"/>
                <a:gd name="T1" fmla="*/ 0 h 288"/>
                <a:gd name="T2" fmla="*/ 0 w 213"/>
                <a:gd name="T3" fmla="*/ 0 h 288"/>
                <a:gd name="T4" fmla="*/ 0 w 213"/>
                <a:gd name="T5" fmla="*/ 0 h 288"/>
                <a:gd name="T6" fmla="*/ 0 w 213"/>
                <a:gd name="T7" fmla="*/ 0 h 288"/>
                <a:gd name="T8" fmla="*/ 0 w 213"/>
                <a:gd name="T9" fmla="*/ 0 h 288"/>
                <a:gd name="T10" fmla="*/ 0 w 213"/>
                <a:gd name="T11" fmla="*/ 0 h 288"/>
                <a:gd name="T12" fmla="*/ 0 w 213"/>
                <a:gd name="T13" fmla="*/ 0 h 288"/>
                <a:gd name="T14" fmla="*/ 0 w 213"/>
                <a:gd name="T15" fmla="*/ 0 h 288"/>
                <a:gd name="T16" fmla="*/ 0 w 213"/>
                <a:gd name="T17" fmla="*/ 0 h 288"/>
                <a:gd name="T18" fmla="*/ 0 w 213"/>
                <a:gd name="T19" fmla="*/ 0 h 288"/>
                <a:gd name="T20" fmla="*/ 0 w 213"/>
                <a:gd name="T21" fmla="*/ 0 h 288"/>
                <a:gd name="T22" fmla="*/ 0 w 213"/>
                <a:gd name="T23" fmla="*/ 0 h 288"/>
                <a:gd name="T24" fmla="*/ 0 w 213"/>
                <a:gd name="T25" fmla="*/ 0 h 2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3"/>
                <a:gd name="T40" fmla="*/ 0 h 288"/>
                <a:gd name="T41" fmla="*/ 213 w 213"/>
                <a:gd name="T42" fmla="*/ 288 h 2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3" h="288">
                  <a:moveTo>
                    <a:pt x="90" y="27"/>
                  </a:moveTo>
                  <a:lnTo>
                    <a:pt x="213" y="288"/>
                  </a:lnTo>
                  <a:lnTo>
                    <a:pt x="119" y="283"/>
                  </a:lnTo>
                  <a:lnTo>
                    <a:pt x="103" y="283"/>
                  </a:lnTo>
                  <a:lnTo>
                    <a:pt x="3" y="65"/>
                  </a:lnTo>
                  <a:lnTo>
                    <a:pt x="0" y="46"/>
                  </a:lnTo>
                  <a:lnTo>
                    <a:pt x="3" y="30"/>
                  </a:lnTo>
                  <a:lnTo>
                    <a:pt x="8" y="14"/>
                  </a:lnTo>
                  <a:lnTo>
                    <a:pt x="19" y="5"/>
                  </a:lnTo>
                  <a:lnTo>
                    <a:pt x="30" y="0"/>
                  </a:lnTo>
                  <a:lnTo>
                    <a:pt x="47" y="0"/>
                  </a:lnTo>
                  <a:lnTo>
                    <a:pt x="65" y="11"/>
                  </a:lnTo>
                  <a:lnTo>
                    <a:pt x="90" y="27"/>
                  </a:lnTo>
                  <a:close/>
                </a:path>
              </a:pathLst>
            </a:custGeom>
            <a:solidFill>
              <a:srgbClr val="774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9" name="Freeform 379"/>
            <p:cNvSpPr>
              <a:spLocks/>
            </p:cNvSpPr>
            <p:nvPr/>
          </p:nvSpPr>
          <p:spPr bwMode="auto">
            <a:xfrm>
              <a:off x="5026" y="1272"/>
              <a:ext cx="118" cy="144"/>
            </a:xfrm>
            <a:custGeom>
              <a:avLst/>
              <a:gdLst>
                <a:gd name="T0" fmla="*/ 0 w 471"/>
                <a:gd name="T1" fmla="*/ 0 h 574"/>
                <a:gd name="T2" fmla="*/ 0 w 471"/>
                <a:gd name="T3" fmla="*/ 0 h 574"/>
                <a:gd name="T4" fmla="*/ 0 w 471"/>
                <a:gd name="T5" fmla="*/ 0 h 574"/>
                <a:gd name="T6" fmla="*/ 0 w 471"/>
                <a:gd name="T7" fmla="*/ 0 h 574"/>
                <a:gd name="T8" fmla="*/ 0 w 471"/>
                <a:gd name="T9" fmla="*/ 0 h 574"/>
                <a:gd name="T10" fmla="*/ 0 w 471"/>
                <a:gd name="T11" fmla="*/ 0 h 574"/>
                <a:gd name="T12" fmla="*/ 0 w 471"/>
                <a:gd name="T13" fmla="*/ 0 h 574"/>
                <a:gd name="T14" fmla="*/ 0 w 471"/>
                <a:gd name="T15" fmla="*/ 0 h 574"/>
                <a:gd name="T16" fmla="*/ 0 w 471"/>
                <a:gd name="T17" fmla="*/ 0 h 574"/>
                <a:gd name="T18" fmla="*/ 0 w 471"/>
                <a:gd name="T19" fmla="*/ 0 h 574"/>
                <a:gd name="T20" fmla="*/ 0 w 471"/>
                <a:gd name="T21" fmla="*/ 0 h 574"/>
                <a:gd name="T22" fmla="*/ 0 w 471"/>
                <a:gd name="T23" fmla="*/ 0 h 574"/>
                <a:gd name="T24" fmla="*/ 0 w 471"/>
                <a:gd name="T25" fmla="*/ 0 h 574"/>
                <a:gd name="T26" fmla="*/ 0 w 471"/>
                <a:gd name="T27" fmla="*/ 0 h 574"/>
                <a:gd name="T28" fmla="*/ 0 w 471"/>
                <a:gd name="T29" fmla="*/ 0 h 574"/>
                <a:gd name="T30" fmla="*/ 0 w 471"/>
                <a:gd name="T31" fmla="*/ 0 h 574"/>
                <a:gd name="T32" fmla="*/ 0 w 471"/>
                <a:gd name="T33" fmla="*/ 0 h 574"/>
                <a:gd name="T34" fmla="*/ 0 w 471"/>
                <a:gd name="T35" fmla="*/ 0 h 574"/>
                <a:gd name="T36" fmla="*/ 0 w 471"/>
                <a:gd name="T37" fmla="*/ 0 h 574"/>
                <a:gd name="T38" fmla="*/ 0 w 471"/>
                <a:gd name="T39" fmla="*/ 0 h 574"/>
                <a:gd name="T40" fmla="*/ 0 w 471"/>
                <a:gd name="T41" fmla="*/ 0 h 574"/>
                <a:gd name="T42" fmla="*/ 0 w 471"/>
                <a:gd name="T43" fmla="*/ 0 h 574"/>
                <a:gd name="T44" fmla="*/ 0 w 471"/>
                <a:gd name="T45" fmla="*/ 0 h 5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71"/>
                <a:gd name="T70" fmla="*/ 0 h 574"/>
                <a:gd name="T71" fmla="*/ 471 w 471"/>
                <a:gd name="T72" fmla="*/ 574 h 57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71" h="574">
                  <a:moveTo>
                    <a:pt x="471" y="574"/>
                  </a:moveTo>
                  <a:lnTo>
                    <a:pt x="351" y="560"/>
                  </a:lnTo>
                  <a:lnTo>
                    <a:pt x="41" y="158"/>
                  </a:lnTo>
                  <a:lnTo>
                    <a:pt x="11" y="104"/>
                  </a:lnTo>
                  <a:lnTo>
                    <a:pt x="0" y="63"/>
                  </a:lnTo>
                  <a:lnTo>
                    <a:pt x="11" y="28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9" y="3"/>
                  </a:lnTo>
                  <a:lnTo>
                    <a:pt x="46" y="11"/>
                  </a:lnTo>
                  <a:lnTo>
                    <a:pt x="55" y="23"/>
                  </a:lnTo>
                  <a:lnTo>
                    <a:pt x="65" y="35"/>
                  </a:lnTo>
                  <a:lnTo>
                    <a:pt x="81" y="55"/>
                  </a:lnTo>
                  <a:lnTo>
                    <a:pt x="98" y="79"/>
                  </a:lnTo>
                  <a:lnTo>
                    <a:pt x="123" y="109"/>
                  </a:lnTo>
                  <a:lnTo>
                    <a:pt x="147" y="145"/>
                  </a:lnTo>
                  <a:lnTo>
                    <a:pt x="177" y="185"/>
                  </a:lnTo>
                  <a:lnTo>
                    <a:pt x="212" y="231"/>
                  </a:lnTo>
                  <a:lnTo>
                    <a:pt x="253" y="286"/>
                  </a:lnTo>
                  <a:lnTo>
                    <a:pt x="300" y="346"/>
                  </a:lnTo>
                  <a:lnTo>
                    <a:pt x="351" y="413"/>
                  </a:lnTo>
                  <a:lnTo>
                    <a:pt x="408" y="489"/>
                  </a:lnTo>
                  <a:lnTo>
                    <a:pt x="471" y="574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0" name="Freeform 380"/>
            <p:cNvSpPr>
              <a:spLocks/>
            </p:cNvSpPr>
            <p:nvPr/>
          </p:nvSpPr>
          <p:spPr bwMode="auto">
            <a:xfrm>
              <a:off x="5040" y="1281"/>
              <a:ext cx="104" cy="135"/>
            </a:xfrm>
            <a:custGeom>
              <a:avLst/>
              <a:gdLst>
                <a:gd name="T0" fmla="*/ 0 w 413"/>
                <a:gd name="T1" fmla="*/ 0 h 539"/>
                <a:gd name="T2" fmla="*/ 0 w 413"/>
                <a:gd name="T3" fmla="*/ 0 h 539"/>
                <a:gd name="T4" fmla="*/ 0 w 413"/>
                <a:gd name="T5" fmla="*/ 0 h 539"/>
                <a:gd name="T6" fmla="*/ 0 w 413"/>
                <a:gd name="T7" fmla="*/ 0 h 539"/>
                <a:gd name="T8" fmla="*/ 0 w 413"/>
                <a:gd name="T9" fmla="*/ 0 h 539"/>
                <a:gd name="T10" fmla="*/ 0 w 413"/>
                <a:gd name="T11" fmla="*/ 0 h 539"/>
                <a:gd name="T12" fmla="*/ 0 w 413"/>
                <a:gd name="T13" fmla="*/ 0 h 539"/>
                <a:gd name="T14" fmla="*/ 0 w 413"/>
                <a:gd name="T15" fmla="*/ 0 h 539"/>
                <a:gd name="T16" fmla="*/ 0 w 413"/>
                <a:gd name="T17" fmla="*/ 0 h 539"/>
                <a:gd name="T18" fmla="*/ 0 w 413"/>
                <a:gd name="T19" fmla="*/ 0 h 539"/>
                <a:gd name="T20" fmla="*/ 0 w 413"/>
                <a:gd name="T21" fmla="*/ 0 h 539"/>
                <a:gd name="T22" fmla="*/ 0 w 413"/>
                <a:gd name="T23" fmla="*/ 0 h 539"/>
                <a:gd name="T24" fmla="*/ 0 w 413"/>
                <a:gd name="T25" fmla="*/ 0 h 539"/>
                <a:gd name="T26" fmla="*/ 0 w 413"/>
                <a:gd name="T27" fmla="*/ 0 h 539"/>
                <a:gd name="T28" fmla="*/ 0 w 413"/>
                <a:gd name="T29" fmla="*/ 0 h 5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3"/>
                <a:gd name="T46" fmla="*/ 0 h 539"/>
                <a:gd name="T47" fmla="*/ 413 w 413"/>
                <a:gd name="T48" fmla="*/ 539 h 5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3" h="539">
                  <a:moveTo>
                    <a:pt x="342" y="531"/>
                  </a:moveTo>
                  <a:lnTo>
                    <a:pt x="37" y="136"/>
                  </a:lnTo>
                  <a:lnTo>
                    <a:pt x="13" y="94"/>
                  </a:lnTo>
                  <a:lnTo>
                    <a:pt x="0" y="55"/>
                  </a:lnTo>
                  <a:lnTo>
                    <a:pt x="0" y="25"/>
                  </a:lnTo>
                  <a:lnTo>
                    <a:pt x="11" y="0"/>
                  </a:lnTo>
                  <a:lnTo>
                    <a:pt x="32" y="30"/>
                  </a:lnTo>
                  <a:lnTo>
                    <a:pt x="59" y="66"/>
                  </a:lnTo>
                  <a:lnTo>
                    <a:pt x="95" y="115"/>
                  </a:lnTo>
                  <a:lnTo>
                    <a:pt x="138" y="172"/>
                  </a:lnTo>
                  <a:lnTo>
                    <a:pt x="189" y="242"/>
                  </a:lnTo>
                  <a:lnTo>
                    <a:pt x="252" y="327"/>
                  </a:lnTo>
                  <a:lnTo>
                    <a:pt x="325" y="425"/>
                  </a:lnTo>
                  <a:lnTo>
                    <a:pt x="413" y="539"/>
                  </a:lnTo>
                  <a:lnTo>
                    <a:pt x="342" y="531"/>
                  </a:lnTo>
                  <a:close/>
                </a:path>
              </a:pathLst>
            </a:custGeom>
            <a:solidFill>
              <a:srgbClr val="A8B2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1" name="Freeform 381"/>
            <p:cNvSpPr>
              <a:spLocks/>
            </p:cNvSpPr>
            <p:nvPr/>
          </p:nvSpPr>
          <p:spPr bwMode="auto">
            <a:xfrm>
              <a:off x="4722" y="1177"/>
              <a:ext cx="291" cy="288"/>
            </a:xfrm>
            <a:custGeom>
              <a:avLst/>
              <a:gdLst>
                <a:gd name="T0" fmla="*/ 0 w 1166"/>
                <a:gd name="T1" fmla="*/ 0 h 1153"/>
                <a:gd name="T2" fmla="*/ 0 w 1166"/>
                <a:gd name="T3" fmla="*/ 0 h 1153"/>
                <a:gd name="T4" fmla="*/ 0 w 1166"/>
                <a:gd name="T5" fmla="*/ 0 h 1153"/>
                <a:gd name="T6" fmla="*/ 0 w 1166"/>
                <a:gd name="T7" fmla="*/ 0 h 1153"/>
                <a:gd name="T8" fmla="*/ 0 w 1166"/>
                <a:gd name="T9" fmla="*/ 0 h 1153"/>
                <a:gd name="T10" fmla="*/ 0 w 1166"/>
                <a:gd name="T11" fmla="*/ 0 h 1153"/>
                <a:gd name="T12" fmla="*/ 0 w 1166"/>
                <a:gd name="T13" fmla="*/ 0 h 1153"/>
                <a:gd name="T14" fmla="*/ 0 w 1166"/>
                <a:gd name="T15" fmla="*/ 0 h 1153"/>
                <a:gd name="T16" fmla="*/ 0 w 1166"/>
                <a:gd name="T17" fmla="*/ 0 h 1153"/>
                <a:gd name="T18" fmla="*/ 0 w 1166"/>
                <a:gd name="T19" fmla="*/ 0 h 1153"/>
                <a:gd name="T20" fmla="*/ 0 w 1166"/>
                <a:gd name="T21" fmla="*/ 0 h 1153"/>
                <a:gd name="T22" fmla="*/ 0 w 1166"/>
                <a:gd name="T23" fmla="*/ 0 h 1153"/>
                <a:gd name="T24" fmla="*/ 0 w 1166"/>
                <a:gd name="T25" fmla="*/ 0 h 1153"/>
                <a:gd name="T26" fmla="*/ 0 w 1166"/>
                <a:gd name="T27" fmla="*/ 0 h 1153"/>
                <a:gd name="T28" fmla="*/ 0 w 1166"/>
                <a:gd name="T29" fmla="*/ 0 h 1153"/>
                <a:gd name="T30" fmla="*/ 0 w 1166"/>
                <a:gd name="T31" fmla="*/ 0 h 1153"/>
                <a:gd name="T32" fmla="*/ 0 w 1166"/>
                <a:gd name="T33" fmla="*/ 0 h 1153"/>
                <a:gd name="T34" fmla="*/ 0 w 1166"/>
                <a:gd name="T35" fmla="*/ 0 h 1153"/>
                <a:gd name="T36" fmla="*/ 0 w 1166"/>
                <a:gd name="T37" fmla="*/ 0 h 1153"/>
                <a:gd name="T38" fmla="*/ 0 w 1166"/>
                <a:gd name="T39" fmla="*/ 0 h 1153"/>
                <a:gd name="T40" fmla="*/ 0 w 1166"/>
                <a:gd name="T41" fmla="*/ 0 h 1153"/>
                <a:gd name="T42" fmla="*/ 0 w 1166"/>
                <a:gd name="T43" fmla="*/ 0 h 1153"/>
                <a:gd name="T44" fmla="*/ 0 w 1166"/>
                <a:gd name="T45" fmla="*/ 0 h 1153"/>
                <a:gd name="T46" fmla="*/ 0 w 1166"/>
                <a:gd name="T47" fmla="*/ 0 h 1153"/>
                <a:gd name="T48" fmla="*/ 0 w 1166"/>
                <a:gd name="T49" fmla="*/ 0 h 1153"/>
                <a:gd name="T50" fmla="*/ 0 w 1166"/>
                <a:gd name="T51" fmla="*/ 0 h 1153"/>
                <a:gd name="T52" fmla="*/ 0 w 1166"/>
                <a:gd name="T53" fmla="*/ 0 h 1153"/>
                <a:gd name="T54" fmla="*/ 0 w 1166"/>
                <a:gd name="T55" fmla="*/ 0 h 1153"/>
                <a:gd name="T56" fmla="*/ 0 w 1166"/>
                <a:gd name="T57" fmla="*/ 0 h 1153"/>
                <a:gd name="T58" fmla="*/ 0 w 1166"/>
                <a:gd name="T59" fmla="*/ 0 h 1153"/>
                <a:gd name="T60" fmla="*/ 0 w 1166"/>
                <a:gd name="T61" fmla="*/ 0 h 1153"/>
                <a:gd name="T62" fmla="*/ 0 w 1166"/>
                <a:gd name="T63" fmla="*/ 0 h 115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66"/>
                <a:gd name="T97" fmla="*/ 0 h 1153"/>
                <a:gd name="T98" fmla="*/ 1166 w 1166"/>
                <a:gd name="T99" fmla="*/ 1153 h 115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66" h="1153">
                  <a:moveTo>
                    <a:pt x="1166" y="627"/>
                  </a:moveTo>
                  <a:lnTo>
                    <a:pt x="1130" y="647"/>
                  </a:lnTo>
                  <a:lnTo>
                    <a:pt x="1101" y="663"/>
                  </a:lnTo>
                  <a:lnTo>
                    <a:pt x="1071" y="676"/>
                  </a:lnTo>
                  <a:lnTo>
                    <a:pt x="1044" y="687"/>
                  </a:lnTo>
                  <a:lnTo>
                    <a:pt x="1016" y="698"/>
                  </a:lnTo>
                  <a:lnTo>
                    <a:pt x="991" y="704"/>
                  </a:lnTo>
                  <a:lnTo>
                    <a:pt x="968" y="706"/>
                  </a:lnTo>
                  <a:lnTo>
                    <a:pt x="943" y="710"/>
                  </a:lnTo>
                  <a:lnTo>
                    <a:pt x="919" y="710"/>
                  </a:lnTo>
                  <a:lnTo>
                    <a:pt x="894" y="706"/>
                  </a:lnTo>
                  <a:lnTo>
                    <a:pt x="869" y="701"/>
                  </a:lnTo>
                  <a:lnTo>
                    <a:pt x="843" y="693"/>
                  </a:lnTo>
                  <a:lnTo>
                    <a:pt x="815" y="685"/>
                  </a:lnTo>
                  <a:lnTo>
                    <a:pt x="783" y="674"/>
                  </a:lnTo>
                  <a:lnTo>
                    <a:pt x="750" y="660"/>
                  </a:lnTo>
                  <a:lnTo>
                    <a:pt x="714" y="644"/>
                  </a:lnTo>
                  <a:lnTo>
                    <a:pt x="734" y="527"/>
                  </a:lnTo>
                  <a:lnTo>
                    <a:pt x="563" y="470"/>
                  </a:lnTo>
                  <a:lnTo>
                    <a:pt x="563" y="383"/>
                  </a:lnTo>
                  <a:lnTo>
                    <a:pt x="560" y="299"/>
                  </a:lnTo>
                  <a:lnTo>
                    <a:pt x="552" y="214"/>
                  </a:lnTo>
                  <a:lnTo>
                    <a:pt x="533" y="128"/>
                  </a:lnTo>
                  <a:lnTo>
                    <a:pt x="497" y="87"/>
                  </a:lnTo>
                  <a:lnTo>
                    <a:pt x="457" y="52"/>
                  </a:lnTo>
                  <a:lnTo>
                    <a:pt x="416" y="30"/>
                  </a:lnTo>
                  <a:lnTo>
                    <a:pt x="375" y="13"/>
                  </a:lnTo>
                  <a:lnTo>
                    <a:pt x="329" y="2"/>
                  </a:lnTo>
                  <a:lnTo>
                    <a:pt x="280" y="0"/>
                  </a:lnTo>
                  <a:lnTo>
                    <a:pt x="231" y="6"/>
                  </a:lnTo>
                  <a:lnTo>
                    <a:pt x="176" y="13"/>
                  </a:lnTo>
                  <a:lnTo>
                    <a:pt x="123" y="55"/>
                  </a:lnTo>
                  <a:lnTo>
                    <a:pt x="79" y="98"/>
                  </a:lnTo>
                  <a:lnTo>
                    <a:pt x="47" y="144"/>
                  </a:lnTo>
                  <a:lnTo>
                    <a:pt x="22" y="196"/>
                  </a:lnTo>
                  <a:lnTo>
                    <a:pt x="8" y="247"/>
                  </a:lnTo>
                  <a:lnTo>
                    <a:pt x="0" y="307"/>
                  </a:lnTo>
                  <a:lnTo>
                    <a:pt x="0" y="373"/>
                  </a:lnTo>
                  <a:lnTo>
                    <a:pt x="8" y="443"/>
                  </a:lnTo>
                  <a:lnTo>
                    <a:pt x="148" y="546"/>
                  </a:lnTo>
                  <a:lnTo>
                    <a:pt x="125" y="622"/>
                  </a:lnTo>
                  <a:lnTo>
                    <a:pt x="130" y="701"/>
                  </a:lnTo>
                  <a:lnTo>
                    <a:pt x="158" y="777"/>
                  </a:lnTo>
                  <a:lnTo>
                    <a:pt x="204" y="853"/>
                  </a:lnTo>
                  <a:lnTo>
                    <a:pt x="264" y="924"/>
                  </a:lnTo>
                  <a:lnTo>
                    <a:pt x="326" y="989"/>
                  </a:lnTo>
                  <a:lnTo>
                    <a:pt x="389" y="1047"/>
                  </a:lnTo>
                  <a:lnTo>
                    <a:pt x="448" y="1093"/>
                  </a:lnTo>
                  <a:lnTo>
                    <a:pt x="522" y="1125"/>
                  </a:lnTo>
                  <a:lnTo>
                    <a:pt x="587" y="1147"/>
                  </a:lnTo>
                  <a:lnTo>
                    <a:pt x="642" y="1153"/>
                  </a:lnTo>
                  <a:lnTo>
                    <a:pt x="684" y="1144"/>
                  </a:lnTo>
                  <a:lnTo>
                    <a:pt x="720" y="1119"/>
                  </a:lnTo>
                  <a:lnTo>
                    <a:pt x="748" y="1076"/>
                  </a:lnTo>
                  <a:lnTo>
                    <a:pt x="767" y="1011"/>
                  </a:lnTo>
                  <a:lnTo>
                    <a:pt x="778" y="924"/>
                  </a:lnTo>
                  <a:lnTo>
                    <a:pt x="848" y="904"/>
                  </a:lnTo>
                  <a:lnTo>
                    <a:pt x="910" y="883"/>
                  </a:lnTo>
                  <a:lnTo>
                    <a:pt x="968" y="858"/>
                  </a:lnTo>
                  <a:lnTo>
                    <a:pt x="1021" y="828"/>
                  </a:lnTo>
                  <a:lnTo>
                    <a:pt x="1065" y="793"/>
                  </a:lnTo>
                  <a:lnTo>
                    <a:pt x="1106" y="750"/>
                  </a:lnTo>
                  <a:lnTo>
                    <a:pt x="1139" y="696"/>
                  </a:lnTo>
                  <a:lnTo>
                    <a:pt x="1166" y="627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2" name="Freeform 382"/>
            <p:cNvSpPr>
              <a:spLocks/>
            </p:cNvSpPr>
            <p:nvPr/>
          </p:nvSpPr>
          <p:spPr bwMode="auto">
            <a:xfrm>
              <a:off x="4731" y="1187"/>
              <a:ext cx="115" cy="124"/>
            </a:xfrm>
            <a:custGeom>
              <a:avLst/>
              <a:gdLst>
                <a:gd name="T0" fmla="*/ 0 w 460"/>
                <a:gd name="T1" fmla="*/ 0 h 492"/>
                <a:gd name="T2" fmla="*/ 0 w 460"/>
                <a:gd name="T3" fmla="*/ 0 h 492"/>
                <a:gd name="T4" fmla="*/ 0 w 460"/>
                <a:gd name="T5" fmla="*/ 0 h 492"/>
                <a:gd name="T6" fmla="*/ 0 w 460"/>
                <a:gd name="T7" fmla="*/ 0 h 492"/>
                <a:gd name="T8" fmla="*/ 0 w 460"/>
                <a:gd name="T9" fmla="*/ 0 h 492"/>
                <a:gd name="T10" fmla="*/ 0 w 460"/>
                <a:gd name="T11" fmla="*/ 0 h 492"/>
                <a:gd name="T12" fmla="*/ 0 w 460"/>
                <a:gd name="T13" fmla="*/ 0 h 492"/>
                <a:gd name="T14" fmla="*/ 0 w 460"/>
                <a:gd name="T15" fmla="*/ 0 h 492"/>
                <a:gd name="T16" fmla="*/ 0 w 460"/>
                <a:gd name="T17" fmla="*/ 0 h 492"/>
                <a:gd name="T18" fmla="*/ 0 w 460"/>
                <a:gd name="T19" fmla="*/ 0 h 492"/>
                <a:gd name="T20" fmla="*/ 0 w 460"/>
                <a:gd name="T21" fmla="*/ 0 h 492"/>
                <a:gd name="T22" fmla="*/ 0 w 460"/>
                <a:gd name="T23" fmla="*/ 0 h 492"/>
                <a:gd name="T24" fmla="*/ 0 w 460"/>
                <a:gd name="T25" fmla="*/ 0 h 492"/>
                <a:gd name="T26" fmla="*/ 0 w 460"/>
                <a:gd name="T27" fmla="*/ 0 h 492"/>
                <a:gd name="T28" fmla="*/ 0 w 460"/>
                <a:gd name="T29" fmla="*/ 0 h 492"/>
                <a:gd name="T30" fmla="*/ 0 w 460"/>
                <a:gd name="T31" fmla="*/ 0 h 492"/>
                <a:gd name="T32" fmla="*/ 0 w 460"/>
                <a:gd name="T33" fmla="*/ 0 h 492"/>
                <a:gd name="T34" fmla="*/ 0 w 460"/>
                <a:gd name="T35" fmla="*/ 0 h 492"/>
                <a:gd name="T36" fmla="*/ 0 w 460"/>
                <a:gd name="T37" fmla="*/ 0 h 492"/>
                <a:gd name="T38" fmla="*/ 0 w 460"/>
                <a:gd name="T39" fmla="*/ 0 h 492"/>
                <a:gd name="T40" fmla="*/ 0 w 460"/>
                <a:gd name="T41" fmla="*/ 0 h 492"/>
                <a:gd name="T42" fmla="*/ 0 w 460"/>
                <a:gd name="T43" fmla="*/ 0 h 492"/>
                <a:gd name="T44" fmla="*/ 0 w 460"/>
                <a:gd name="T45" fmla="*/ 0 h 492"/>
                <a:gd name="T46" fmla="*/ 0 w 460"/>
                <a:gd name="T47" fmla="*/ 0 h 492"/>
                <a:gd name="T48" fmla="*/ 0 w 460"/>
                <a:gd name="T49" fmla="*/ 0 h 492"/>
                <a:gd name="T50" fmla="*/ 0 w 460"/>
                <a:gd name="T51" fmla="*/ 0 h 492"/>
                <a:gd name="T52" fmla="*/ 0 w 460"/>
                <a:gd name="T53" fmla="*/ 0 h 492"/>
                <a:gd name="T54" fmla="*/ 0 w 460"/>
                <a:gd name="T55" fmla="*/ 0 h 492"/>
                <a:gd name="T56" fmla="*/ 0 w 460"/>
                <a:gd name="T57" fmla="*/ 0 h 492"/>
                <a:gd name="T58" fmla="*/ 0 w 460"/>
                <a:gd name="T59" fmla="*/ 0 h 492"/>
                <a:gd name="T60" fmla="*/ 0 w 460"/>
                <a:gd name="T61" fmla="*/ 0 h 492"/>
                <a:gd name="T62" fmla="*/ 0 w 460"/>
                <a:gd name="T63" fmla="*/ 0 h 492"/>
                <a:gd name="T64" fmla="*/ 0 w 460"/>
                <a:gd name="T65" fmla="*/ 0 h 492"/>
                <a:gd name="T66" fmla="*/ 0 w 460"/>
                <a:gd name="T67" fmla="*/ 0 h 492"/>
                <a:gd name="T68" fmla="*/ 0 w 460"/>
                <a:gd name="T69" fmla="*/ 0 h 492"/>
                <a:gd name="T70" fmla="*/ 0 w 460"/>
                <a:gd name="T71" fmla="*/ 0 h 492"/>
                <a:gd name="T72" fmla="*/ 0 w 460"/>
                <a:gd name="T73" fmla="*/ 0 h 492"/>
                <a:gd name="T74" fmla="*/ 0 w 460"/>
                <a:gd name="T75" fmla="*/ 0 h 492"/>
                <a:gd name="T76" fmla="*/ 0 w 460"/>
                <a:gd name="T77" fmla="*/ 0 h 492"/>
                <a:gd name="T78" fmla="*/ 0 w 460"/>
                <a:gd name="T79" fmla="*/ 0 h 492"/>
                <a:gd name="T80" fmla="*/ 0 w 460"/>
                <a:gd name="T81" fmla="*/ 0 h 492"/>
                <a:gd name="T82" fmla="*/ 0 w 460"/>
                <a:gd name="T83" fmla="*/ 0 h 492"/>
                <a:gd name="T84" fmla="*/ 0 w 460"/>
                <a:gd name="T85" fmla="*/ 0 h 492"/>
                <a:gd name="T86" fmla="*/ 0 w 460"/>
                <a:gd name="T87" fmla="*/ 0 h 492"/>
                <a:gd name="T88" fmla="*/ 0 w 460"/>
                <a:gd name="T89" fmla="*/ 0 h 492"/>
                <a:gd name="T90" fmla="*/ 0 w 460"/>
                <a:gd name="T91" fmla="*/ 0 h 492"/>
                <a:gd name="T92" fmla="*/ 0 w 460"/>
                <a:gd name="T93" fmla="*/ 0 h 492"/>
                <a:gd name="T94" fmla="*/ 0 w 460"/>
                <a:gd name="T95" fmla="*/ 0 h 492"/>
                <a:gd name="T96" fmla="*/ 0 w 460"/>
                <a:gd name="T97" fmla="*/ 0 h 492"/>
                <a:gd name="T98" fmla="*/ 0 w 460"/>
                <a:gd name="T99" fmla="*/ 0 h 492"/>
                <a:gd name="T100" fmla="*/ 0 w 460"/>
                <a:gd name="T101" fmla="*/ 0 h 492"/>
                <a:gd name="T102" fmla="*/ 0 w 460"/>
                <a:gd name="T103" fmla="*/ 0 h 492"/>
                <a:gd name="T104" fmla="*/ 0 w 460"/>
                <a:gd name="T105" fmla="*/ 0 h 492"/>
                <a:gd name="T106" fmla="*/ 0 w 460"/>
                <a:gd name="T107" fmla="*/ 0 h 4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60"/>
                <a:gd name="T163" fmla="*/ 0 h 492"/>
                <a:gd name="T164" fmla="*/ 460 w 460"/>
                <a:gd name="T165" fmla="*/ 492 h 49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60" h="492">
                  <a:moveTo>
                    <a:pt x="12" y="356"/>
                  </a:moveTo>
                  <a:lnTo>
                    <a:pt x="30" y="385"/>
                  </a:lnTo>
                  <a:lnTo>
                    <a:pt x="60" y="418"/>
                  </a:lnTo>
                  <a:lnTo>
                    <a:pt x="101" y="445"/>
                  </a:lnTo>
                  <a:lnTo>
                    <a:pt x="145" y="470"/>
                  </a:lnTo>
                  <a:lnTo>
                    <a:pt x="185" y="486"/>
                  </a:lnTo>
                  <a:lnTo>
                    <a:pt x="221" y="492"/>
                  </a:lnTo>
                  <a:lnTo>
                    <a:pt x="242" y="486"/>
                  </a:lnTo>
                  <a:lnTo>
                    <a:pt x="251" y="468"/>
                  </a:lnTo>
                  <a:lnTo>
                    <a:pt x="234" y="454"/>
                  </a:lnTo>
                  <a:lnTo>
                    <a:pt x="207" y="432"/>
                  </a:lnTo>
                  <a:lnTo>
                    <a:pt x="177" y="410"/>
                  </a:lnTo>
                  <a:lnTo>
                    <a:pt x="145" y="385"/>
                  </a:lnTo>
                  <a:lnTo>
                    <a:pt x="113" y="362"/>
                  </a:lnTo>
                  <a:lnTo>
                    <a:pt x="88" y="337"/>
                  </a:lnTo>
                  <a:lnTo>
                    <a:pt x="71" y="315"/>
                  </a:lnTo>
                  <a:lnTo>
                    <a:pt x="65" y="296"/>
                  </a:lnTo>
                  <a:lnTo>
                    <a:pt x="69" y="291"/>
                  </a:lnTo>
                  <a:lnTo>
                    <a:pt x="74" y="288"/>
                  </a:lnTo>
                  <a:lnTo>
                    <a:pt x="83" y="288"/>
                  </a:lnTo>
                  <a:lnTo>
                    <a:pt x="88" y="288"/>
                  </a:lnTo>
                  <a:lnTo>
                    <a:pt x="259" y="418"/>
                  </a:lnTo>
                  <a:lnTo>
                    <a:pt x="267" y="397"/>
                  </a:lnTo>
                  <a:lnTo>
                    <a:pt x="277" y="378"/>
                  </a:lnTo>
                  <a:lnTo>
                    <a:pt x="294" y="358"/>
                  </a:lnTo>
                  <a:lnTo>
                    <a:pt x="313" y="342"/>
                  </a:lnTo>
                  <a:lnTo>
                    <a:pt x="316" y="304"/>
                  </a:lnTo>
                  <a:lnTo>
                    <a:pt x="321" y="268"/>
                  </a:lnTo>
                  <a:lnTo>
                    <a:pt x="332" y="236"/>
                  </a:lnTo>
                  <a:lnTo>
                    <a:pt x="348" y="203"/>
                  </a:lnTo>
                  <a:lnTo>
                    <a:pt x="370" y="176"/>
                  </a:lnTo>
                  <a:lnTo>
                    <a:pt x="395" y="152"/>
                  </a:lnTo>
                  <a:lnTo>
                    <a:pt x="425" y="130"/>
                  </a:lnTo>
                  <a:lnTo>
                    <a:pt x="460" y="117"/>
                  </a:lnTo>
                  <a:lnTo>
                    <a:pt x="455" y="95"/>
                  </a:lnTo>
                  <a:lnTo>
                    <a:pt x="441" y="78"/>
                  </a:lnTo>
                  <a:lnTo>
                    <a:pt x="422" y="62"/>
                  </a:lnTo>
                  <a:lnTo>
                    <a:pt x="402" y="49"/>
                  </a:lnTo>
                  <a:lnTo>
                    <a:pt x="362" y="25"/>
                  </a:lnTo>
                  <a:lnTo>
                    <a:pt x="321" y="7"/>
                  </a:lnTo>
                  <a:lnTo>
                    <a:pt x="280" y="0"/>
                  </a:lnTo>
                  <a:lnTo>
                    <a:pt x="240" y="0"/>
                  </a:lnTo>
                  <a:lnTo>
                    <a:pt x="201" y="5"/>
                  </a:lnTo>
                  <a:lnTo>
                    <a:pt x="166" y="19"/>
                  </a:lnTo>
                  <a:lnTo>
                    <a:pt x="131" y="35"/>
                  </a:lnTo>
                  <a:lnTo>
                    <a:pt x="101" y="60"/>
                  </a:lnTo>
                  <a:lnTo>
                    <a:pt x="74" y="87"/>
                  </a:lnTo>
                  <a:lnTo>
                    <a:pt x="49" y="117"/>
                  </a:lnTo>
                  <a:lnTo>
                    <a:pt x="30" y="152"/>
                  </a:lnTo>
                  <a:lnTo>
                    <a:pt x="14" y="190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3" y="312"/>
                  </a:lnTo>
                  <a:lnTo>
                    <a:pt x="12" y="356"/>
                  </a:lnTo>
                  <a:close/>
                </a:path>
              </a:pathLst>
            </a:custGeom>
            <a:solidFill>
              <a:srgbClr val="996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3" name="Freeform 383"/>
            <p:cNvSpPr>
              <a:spLocks/>
            </p:cNvSpPr>
            <p:nvPr/>
          </p:nvSpPr>
          <p:spPr bwMode="auto">
            <a:xfrm>
              <a:off x="4777" y="1297"/>
              <a:ext cx="16" cy="9"/>
            </a:xfrm>
            <a:custGeom>
              <a:avLst/>
              <a:gdLst>
                <a:gd name="T0" fmla="*/ 0 w 66"/>
                <a:gd name="T1" fmla="*/ 0 h 33"/>
                <a:gd name="T2" fmla="*/ 0 w 66"/>
                <a:gd name="T3" fmla="*/ 0 h 33"/>
                <a:gd name="T4" fmla="*/ 0 w 66"/>
                <a:gd name="T5" fmla="*/ 0 h 33"/>
                <a:gd name="T6" fmla="*/ 0 w 66"/>
                <a:gd name="T7" fmla="*/ 0 h 33"/>
                <a:gd name="T8" fmla="*/ 0 w 66"/>
                <a:gd name="T9" fmla="*/ 0 h 33"/>
                <a:gd name="T10" fmla="*/ 0 w 66"/>
                <a:gd name="T11" fmla="*/ 0 h 33"/>
                <a:gd name="T12" fmla="*/ 0 w 66"/>
                <a:gd name="T13" fmla="*/ 0 h 33"/>
                <a:gd name="T14" fmla="*/ 0 w 66"/>
                <a:gd name="T15" fmla="*/ 0 h 33"/>
                <a:gd name="T16" fmla="*/ 0 w 66"/>
                <a:gd name="T17" fmla="*/ 0 h 33"/>
                <a:gd name="T18" fmla="*/ 0 w 66"/>
                <a:gd name="T19" fmla="*/ 0 h 33"/>
                <a:gd name="T20" fmla="*/ 0 w 66"/>
                <a:gd name="T21" fmla="*/ 0 h 33"/>
                <a:gd name="T22" fmla="*/ 0 w 66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6"/>
                <a:gd name="T37" fmla="*/ 0 h 33"/>
                <a:gd name="T38" fmla="*/ 66 w 66"/>
                <a:gd name="T39" fmla="*/ 33 h 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6" h="33">
                  <a:moveTo>
                    <a:pt x="0" y="3"/>
                  </a:moveTo>
                  <a:lnTo>
                    <a:pt x="27" y="0"/>
                  </a:lnTo>
                  <a:lnTo>
                    <a:pt x="39" y="8"/>
                  </a:lnTo>
                  <a:lnTo>
                    <a:pt x="49" y="14"/>
                  </a:lnTo>
                  <a:lnTo>
                    <a:pt x="57" y="22"/>
                  </a:lnTo>
                  <a:lnTo>
                    <a:pt x="66" y="28"/>
                  </a:lnTo>
                  <a:lnTo>
                    <a:pt x="66" y="30"/>
                  </a:lnTo>
                  <a:lnTo>
                    <a:pt x="66" y="33"/>
                  </a:lnTo>
                  <a:lnTo>
                    <a:pt x="52" y="28"/>
                  </a:lnTo>
                  <a:lnTo>
                    <a:pt x="36" y="22"/>
                  </a:lnTo>
                  <a:lnTo>
                    <a:pt x="20" y="1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CCA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4" name="Freeform 384"/>
            <p:cNvSpPr>
              <a:spLocks/>
            </p:cNvSpPr>
            <p:nvPr/>
          </p:nvSpPr>
          <p:spPr bwMode="auto">
            <a:xfrm>
              <a:off x="4772" y="1293"/>
              <a:ext cx="16" cy="9"/>
            </a:xfrm>
            <a:custGeom>
              <a:avLst/>
              <a:gdLst>
                <a:gd name="T0" fmla="*/ 0 w 65"/>
                <a:gd name="T1" fmla="*/ 0 h 37"/>
                <a:gd name="T2" fmla="*/ 0 w 65"/>
                <a:gd name="T3" fmla="*/ 0 h 37"/>
                <a:gd name="T4" fmla="*/ 0 w 65"/>
                <a:gd name="T5" fmla="*/ 0 h 37"/>
                <a:gd name="T6" fmla="*/ 0 w 65"/>
                <a:gd name="T7" fmla="*/ 0 h 37"/>
                <a:gd name="T8" fmla="*/ 0 w 65"/>
                <a:gd name="T9" fmla="*/ 0 h 37"/>
                <a:gd name="T10" fmla="*/ 0 w 65"/>
                <a:gd name="T11" fmla="*/ 0 h 37"/>
                <a:gd name="T12" fmla="*/ 0 w 65"/>
                <a:gd name="T13" fmla="*/ 0 h 37"/>
                <a:gd name="T14" fmla="*/ 0 w 65"/>
                <a:gd name="T15" fmla="*/ 0 h 37"/>
                <a:gd name="T16" fmla="*/ 0 w 65"/>
                <a:gd name="T17" fmla="*/ 0 h 37"/>
                <a:gd name="T18" fmla="*/ 0 w 65"/>
                <a:gd name="T19" fmla="*/ 0 h 37"/>
                <a:gd name="T20" fmla="*/ 0 w 65"/>
                <a:gd name="T21" fmla="*/ 0 h 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37"/>
                <a:gd name="T35" fmla="*/ 65 w 65"/>
                <a:gd name="T36" fmla="*/ 37 h 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37">
                  <a:moveTo>
                    <a:pt x="65" y="30"/>
                  </a:moveTo>
                  <a:lnTo>
                    <a:pt x="44" y="37"/>
                  </a:lnTo>
                  <a:lnTo>
                    <a:pt x="33" y="30"/>
                  </a:lnTo>
                  <a:lnTo>
                    <a:pt x="19" y="25"/>
                  </a:lnTo>
                  <a:lnTo>
                    <a:pt x="9" y="18"/>
                  </a:lnTo>
                  <a:lnTo>
                    <a:pt x="0" y="9"/>
                  </a:lnTo>
                  <a:lnTo>
                    <a:pt x="28" y="0"/>
                  </a:lnTo>
                  <a:lnTo>
                    <a:pt x="35" y="9"/>
                  </a:lnTo>
                  <a:lnTo>
                    <a:pt x="46" y="18"/>
                  </a:lnTo>
                  <a:lnTo>
                    <a:pt x="58" y="25"/>
                  </a:lnTo>
                  <a:lnTo>
                    <a:pt x="65" y="30"/>
                  </a:lnTo>
                  <a:close/>
                </a:path>
              </a:pathLst>
            </a:custGeom>
            <a:solidFill>
              <a:srgbClr val="CCAD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5" name="Freeform 385"/>
            <p:cNvSpPr>
              <a:spLocks noEditPoints="1"/>
            </p:cNvSpPr>
            <p:nvPr/>
          </p:nvSpPr>
          <p:spPr bwMode="auto">
            <a:xfrm>
              <a:off x="4767" y="1282"/>
              <a:ext cx="33" cy="16"/>
            </a:xfrm>
            <a:custGeom>
              <a:avLst/>
              <a:gdLst>
                <a:gd name="T0" fmla="*/ 0 w 129"/>
                <a:gd name="T1" fmla="*/ 0 h 63"/>
                <a:gd name="T2" fmla="*/ 0 w 129"/>
                <a:gd name="T3" fmla="*/ 0 h 63"/>
                <a:gd name="T4" fmla="*/ 0 w 129"/>
                <a:gd name="T5" fmla="*/ 0 h 63"/>
                <a:gd name="T6" fmla="*/ 0 w 129"/>
                <a:gd name="T7" fmla="*/ 0 h 63"/>
                <a:gd name="T8" fmla="*/ 0 w 129"/>
                <a:gd name="T9" fmla="*/ 0 h 63"/>
                <a:gd name="T10" fmla="*/ 0 w 129"/>
                <a:gd name="T11" fmla="*/ 0 h 63"/>
                <a:gd name="T12" fmla="*/ 0 w 129"/>
                <a:gd name="T13" fmla="*/ 0 h 63"/>
                <a:gd name="T14" fmla="*/ 0 w 129"/>
                <a:gd name="T15" fmla="*/ 0 h 63"/>
                <a:gd name="T16" fmla="*/ 0 w 129"/>
                <a:gd name="T17" fmla="*/ 0 h 63"/>
                <a:gd name="T18" fmla="*/ 0 w 129"/>
                <a:gd name="T19" fmla="*/ 0 h 63"/>
                <a:gd name="T20" fmla="*/ 0 w 129"/>
                <a:gd name="T21" fmla="*/ 0 h 63"/>
                <a:gd name="T22" fmla="*/ 0 w 129"/>
                <a:gd name="T23" fmla="*/ 0 h 63"/>
                <a:gd name="T24" fmla="*/ 0 w 129"/>
                <a:gd name="T25" fmla="*/ 0 h 63"/>
                <a:gd name="T26" fmla="*/ 0 w 129"/>
                <a:gd name="T27" fmla="*/ 0 h 63"/>
                <a:gd name="T28" fmla="*/ 0 w 129"/>
                <a:gd name="T29" fmla="*/ 0 h 63"/>
                <a:gd name="T30" fmla="*/ 0 w 129"/>
                <a:gd name="T31" fmla="*/ 0 h 63"/>
                <a:gd name="T32" fmla="*/ 0 w 129"/>
                <a:gd name="T33" fmla="*/ 0 h 63"/>
                <a:gd name="T34" fmla="*/ 0 w 129"/>
                <a:gd name="T35" fmla="*/ 0 h 6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9"/>
                <a:gd name="T55" fmla="*/ 0 h 63"/>
                <a:gd name="T56" fmla="*/ 129 w 129"/>
                <a:gd name="T57" fmla="*/ 63 h 6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9" h="63">
                  <a:moveTo>
                    <a:pt x="64" y="60"/>
                  </a:moveTo>
                  <a:lnTo>
                    <a:pt x="37" y="63"/>
                  </a:lnTo>
                  <a:lnTo>
                    <a:pt x="27" y="58"/>
                  </a:lnTo>
                  <a:lnTo>
                    <a:pt x="16" y="49"/>
                  </a:lnTo>
                  <a:lnTo>
                    <a:pt x="7" y="44"/>
                  </a:lnTo>
                  <a:lnTo>
                    <a:pt x="0" y="38"/>
                  </a:lnTo>
                  <a:lnTo>
                    <a:pt x="27" y="30"/>
                  </a:lnTo>
                  <a:lnTo>
                    <a:pt x="35" y="35"/>
                  </a:lnTo>
                  <a:lnTo>
                    <a:pt x="43" y="44"/>
                  </a:lnTo>
                  <a:lnTo>
                    <a:pt x="53" y="52"/>
                  </a:lnTo>
                  <a:lnTo>
                    <a:pt x="64" y="60"/>
                  </a:lnTo>
                  <a:close/>
                  <a:moveTo>
                    <a:pt x="111" y="5"/>
                  </a:moveTo>
                  <a:lnTo>
                    <a:pt x="129" y="0"/>
                  </a:lnTo>
                  <a:lnTo>
                    <a:pt x="127" y="3"/>
                  </a:lnTo>
                  <a:lnTo>
                    <a:pt x="124" y="5"/>
                  </a:lnTo>
                  <a:lnTo>
                    <a:pt x="122" y="12"/>
                  </a:lnTo>
                  <a:lnTo>
                    <a:pt x="119" y="14"/>
                  </a:lnTo>
                  <a:lnTo>
                    <a:pt x="111" y="5"/>
                  </a:lnTo>
                  <a:close/>
                </a:path>
              </a:pathLst>
            </a:custGeom>
            <a:solidFill>
              <a:srgbClr val="C6A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6" name="Freeform 386"/>
            <p:cNvSpPr>
              <a:spLocks noEditPoints="1"/>
            </p:cNvSpPr>
            <p:nvPr/>
          </p:nvSpPr>
          <p:spPr bwMode="auto">
            <a:xfrm>
              <a:off x="4763" y="1275"/>
              <a:ext cx="43" cy="20"/>
            </a:xfrm>
            <a:custGeom>
              <a:avLst/>
              <a:gdLst>
                <a:gd name="T0" fmla="*/ 0 w 173"/>
                <a:gd name="T1" fmla="*/ 0 h 79"/>
                <a:gd name="T2" fmla="*/ 0 w 173"/>
                <a:gd name="T3" fmla="*/ 0 h 79"/>
                <a:gd name="T4" fmla="*/ 0 w 173"/>
                <a:gd name="T5" fmla="*/ 0 h 79"/>
                <a:gd name="T6" fmla="*/ 0 w 173"/>
                <a:gd name="T7" fmla="*/ 0 h 79"/>
                <a:gd name="T8" fmla="*/ 0 w 173"/>
                <a:gd name="T9" fmla="*/ 0 h 79"/>
                <a:gd name="T10" fmla="*/ 0 w 173"/>
                <a:gd name="T11" fmla="*/ 0 h 79"/>
                <a:gd name="T12" fmla="*/ 0 w 173"/>
                <a:gd name="T13" fmla="*/ 0 h 79"/>
                <a:gd name="T14" fmla="*/ 0 w 173"/>
                <a:gd name="T15" fmla="*/ 0 h 79"/>
                <a:gd name="T16" fmla="*/ 0 w 173"/>
                <a:gd name="T17" fmla="*/ 0 h 79"/>
                <a:gd name="T18" fmla="*/ 0 w 173"/>
                <a:gd name="T19" fmla="*/ 0 h 79"/>
                <a:gd name="T20" fmla="*/ 0 w 173"/>
                <a:gd name="T21" fmla="*/ 0 h 79"/>
                <a:gd name="T22" fmla="*/ 0 w 173"/>
                <a:gd name="T23" fmla="*/ 0 h 79"/>
                <a:gd name="T24" fmla="*/ 0 w 173"/>
                <a:gd name="T25" fmla="*/ 0 h 79"/>
                <a:gd name="T26" fmla="*/ 0 w 173"/>
                <a:gd name="T27" fmla="*/ 0 h 79"/>
                <a:gd name="T28" fmla="*/ 0 w 173"/>
                <a:gd name="T29" fmla="*/ 0 h 79"/>
                <a:gd name="T30" fmla="*/ 0 w 173"/>
                <a:gd name="T31" fmla="*/ 0 h 79"/>
                <a:gd name="T32" fmla="*/ 0 w 173"/>
                <a:gd name="T33" fmla="*/ 0 h 79"/>
                <a:gd name="T34" fmla="*/ 0 w 173"/>
                <a:gd name="T35" fmla="*/ 0 h 7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3"/>
                <a:gd name="T55" fmla="*/ 0 h 79"/>
                <a:gd name="T56" fmla="*/ 173 w 173"/>
                <a:gd name="T57" fmla="*/ 79 h 7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3" h="79">
                  <a:moveTo>
                    <a:pt x="65" y="70"/>
                  </a:moveTo>
                  <a:lnTo>
                    <a:pt x="37" y="79"/>
                  </a:lnTo>
                  <a:lnTo>
                    <a:pt x="26" y="74"/>
                  </a:lnTo>
                  <a:lnTo>
                    <a:pt x="16" y="65"/>
                  </a:lnTo>
                  <a:lnTo>
                    <a:pt x="7" y="60"/>
                  </a:lnTo>
                  <a:lnTo>
                    <a:pt x="0" y="54"/>
                  </a:lnTo>
                  <a:lnTo>
                    <a:pt x="26" y="47"/>
                  </a:lnTo>
                  <a:lnTo>
                    <a:pt x="35" y="52"/>
                  </a:lnTo>
                  <a:lnTo>
                    <a:pt x="42" y="58"/>
                  </a:lnTo>
                  <a:lnTo>
                    <a:pt x="54" y="65"/>
                  </a:lnTo>
                  <a:lnTo>
                    <a:pt x="65" y="70"/>
                  </a:lnTo>
                  <a:close/>
                  <a:moveTo>
                    <a:pt x="111" y="22"/>
                  </a:moveTo>
                  <a:lnTo>
                    <a:pt x="173" y="0"/>
                  </a:lnTo>
                  <a:lnTo>
                    <a:pt x="162" y="12"/>
                  </a:lnTo>
                  <a:lnTo>
                    <a:pt x="155" y="22"/>
                  </a:lnTo>
                  <a:lnTo>
                    <a:pt x="146" y="33"/>
                  </a:lnTo>
                  <a:lnTo>
                    <a:pt x="138" y="44"/>
                  </a:lnTo>
                  <a:lnTo>
                    <a:pt x="111" y="22"/>
                  </a:lnTo>
                  <a:close/>
                </a:path>
              </a:pathLst>
            </a:custGeom>
            <a:solidFill>
              <a:srgbClr val="C1A0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7" name="Freeform 387"/>
            <p:cNvSpPr>
              <a:spLocks noEditPoints="1"/>
            </p:cNvSpPr>
            <p:nvPr/>
          </p:nvSpPr>
          <p:spPr bwMode="auto">
            <a:xfrm>
              <a:off x="4759" y="1270"/>
              <a:ext cx="50" cy="22"/>
            </a:xfrm>
            <a:custGeom>
              <a:avLst/>
              <a:gdLst>
                <a:gd name="T0" fmla="*/ 0 w 200"/>
                <a:gd name="T1" fmla="*/ 0 h 90"/>
                <a:gd name="T2" fmla="*/ 0 w 200"/>
                <a:gd name="T3" fmla="*/ 0 h 90"/>
                <a:gd name="T4" fmla="*/ 0 w 200"/>
                <a:gd name="T5" fmla="*/ 0 h 90"/>
                <a:gd name="T6" fmla="*/ 0 w 200"/>
                <a:gd name="T7" fmla="*/ 0 h 90"/>
                <a:gd name="T8" fmla="*/ 0 w 200"/>
                <a:gd name="T9" fmla="*/ 0 h 90"/>
                <a:gd name="T10" fmla="*/ 0 w 200"/>
                <a:gd name="T11" fmla="*/ 0 h 90"/>
                <a:gd name="T12" fmla="*/ 0 w 200"/>
                <a:gd name="T13" fmla="*/ 0 h 90"/>
                <a:gd name="T14" fmla="*/ 0 w 200"/>
                <a:gd name="T15" fmla="*/ 0 h 90"/>
                <a:gd name="T16" fmla="*/ 0 w 200"/>
                <a:gd name="T17" fmla="*/ 0 h 90"/>
                <a:gd name="T18" fmla="*/ 0 w 200"/>
                <a:gd name="T19" fmla="*/ 0 h 90"/>
                <a:gd name="T20" fmla="*/ 0 w 200"/>
                <a:gd name="T21" fmla="*/ 0 h 90"/>
                <a:gd name="T22" fmla="*/ 0 w 200"/>
                <a:gd name="T23" fmla="*/ 0 h 90"/>
                <a:gd name="T24" fmla="*/ 0 w 200"/>
                <a:gd name="T25" fmla="*/ 0 h 90"/>
                <a:gd name="T26" fmla="*/ 0 w 200"/>
                <a:gd name="T27" fmla="*/ 0 h 90"/>
                <a:gd name="T28" fmla="*/ 0 w 200"/>
                <a:gd name="T29" fmla="*/ 0 h 90"/>
                <a:gd name="T30" fmla="*/ 0 w 200"/>
                <a:gd name="T31" fmla="*/ 0 h 90"/>
                <a:gd name="T32" fmla="*/ 0 w 200"/>
                <a:gd name="T33" fmla="*/ 0 h 90"/>
                <a:gd name="T34" fmla="*/ 0 w 200"/>
                <a:gd name="T35" fmla="*/ 0 h 90"/>
                <a:gd name="T36" fmla="*/ 0 w 200"/>
                <a:gd name="T37" fmla="*/ 0 h 90"/>
                <a:gd name="T38" fmla="*/ 0 w 200"/>
                <a:gd name="T39" fmla="*/ 0 h 90"/>
                <a:gd name="T40" fmla="*/ 0 w 200"/>
                <a:gd name="T41" fmla="*/ 0 h 90"/>
                <a:gd name="T42" fmla="*/ 0 w 200"/>
                <a:gd name="T43" fmla="*/ 0 h 90"/>
                <a:gd name="T44" fmla="*/ 0 w 200"/>
                <a:gd name="T45" fmla="*/ 0 h 9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0"/>
                <a:gd name="T70" fmla="*/ 0 h 90"/>
                <a:gd name="T71" fmla="*/ 200 w 200"/>
                <a:gd name="T72" fmla="*/ 90 h 9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0" h="90">
                  <a:moveTo>
                    <a:pt x="164" y="52"/>
                  </a:moveTo>
                  <a:lnTo>
                    <a:pt x="146" y="57"/>
                  </a:lnTo>
                  <a:lnTo>
                    <a:pt x="108" y="30"/>
                  </a:lnTo>
                  <a:lnTo>
                    <a:pt x="200" y="0"/>
                  </a:lnTo>
                  <a:lnTo>
                    <a:pt x="200" y="4"/>
                  </a:lnTo>
                  <a:lnTo>
                    <a:pt x="200" y="9"/>
                  </a:lnTo>
                  <a:lnTo>
                    <a:pt x="200" y="11"/>
                  </a:lnTo>
                  <a:lnTo>
                    <a:pt x="200" y="14"/>
                  </a:lnTo>
                  <a:lnTo>
                    <a:pt x="189" y="22"/>
                  </a:lnTo>
                  <a:lnTo>
                    <a:pt x="178" y="34"/>
                  </a:lnTo>
                  <a:lnTo>
                    <a:pt x="171" y="41"/>
                  </a:lnTo>
                  <a:lnTo>
                    <a:pt x="164" y="52"/>
                  </a:lnTo>
                  <a:close/>
                  <a:moveTo>
                    <a:pt x="62" y="82"/>
                  </a:moveTo>
                  <a:lnTo>
                    <a:pt x="35" y="90"/>
                  </a:lnTo>
                  <a:lnTo>
                    <a:pt x="23" y="82"/>
                  </a:lnTo>
                  <a:lnTo>
                    <a:pt x="12" y="74"/>
                  </a:lnTo>
                  <a:lnTo>
                    <a:pt x="5" y="66"/>
                  </a:lnTo>
                  <a:lnTo>
                    <a:pt x="0" y="60"/>
                  </a:lnTo>
                  <a:lnTo>
                    <a:pt x="23" y="52"/>
                  </a:lnTo>
                  <a:lnTo>
                    <a:pt x="32" y="60"/>
                  </a:lnTo>
                  <a:lnTo>
                    <a:pt x="40" y="66"/>
                  </a:lnTo>
                  <a:lnTo>
                    <a:pt x="51" y="74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BF9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8" name="Freeform 388"/>
            <p:cNvSpPr>
              <a:spLocks noEditPoints="1"/>
            </p:cNvSpPr>
            <p:nvPr/>
          </p:nvSpPr>
          <p:spPr bwMode="auto">
            <a:xfrm>
              <a:off x="4756" y="1265"/>
              <a:ext cx="53" cy="24"/>
            </a:xfrm>
            <a:custGeom>
              <a:avLst/>
              <a:gdLst>
                <a:gd name="T0" fmla="*/ 0 w 209"/>
                <a:gd name="T1" fmla="*/ 0 h 95"/>
                <a:gd name="T2" fmla="*/ 0 w 209"/>
                <a:gd name="T3" fmla="*/ 0 h 95"/>
                <a:gd name="T4" fmla="*/ 0 w 209"/>
                <a:gd name="T5" fmla="*/ 0 h 95"/>
                <a:gd name="T6" fmla="*/ 0 w 209"/>
                <a:gd name="T7" fmla="*/ 0 h 95"/>
                <a:gd name="T8" fmla="*/ 0 w 209"/>
                <a:gd name="T9" fmla="*/ 0 h 95"/>
                <a:gd name="T10" fmla="*/ 0 w 209"/>
                <a:gd name="T11" fmla="*/ 0 h 95"/>
                <a:gd name="T12" fmla="*/ 0 w 209"/>
                <a:gd name="T13" fmla="*/ 0 h 95"/>
                <a:gd name="T14" fmla="*/ 0 w 209"/>
                <a:gd name="T15" fmla="*/ 0 h 95"/>
                <a:gd name="T16" fmla="*/ 0 w 209"/>
                <a:gd name="T17" fmla="*/ 0 h 95"/>
                <a:gd name="T18" fmla="*/ 0 w 209"/>
                <a:gd name="T19" fmla="*/ 0 h 95"/>
                <a:gd name="T20" fmla="*/ 0 w 209"/>
                <a:gd name="T21" fmla="*/ 0 h 95"/>
                <a:gd name="T22" fmla="*/ 0 w 209"/>
                <a:gd name="T23" fmla="*/ 0 h 95"/>
                <a:gd name="T24" fmla="*/ 0 w 209"/>
                <a:gd name="T25" fmla="*/ 0 h 95"/>
                <a:gd name="T26" fmla="*/ 0 w 209"/>
                <a:gd name="T27" fmla="*/ 0 h 95"/>
                <a:gd name="T28" fmla="*/ 0 w 209"/>
                <a:gd name="T29" fmla="*/ 0 h 95"/>
                <a:gd name="T30" fmla="*/ 0 w 209"/>
                <a:gd name="T31" fmla="*/ 0 h 95"/>
                <a:gd name="T32" fmla="*/ 0 w 209"/>
                <a:gd name="T33" fmla="*/ 0 h 95"/>
                <a:gd name="T34" fmla="*/ 0 w 209"/>
                <a:gd name="T35" fmla="*/ 0 h 95"/>
                <a:gd name="T36" fmla="*/ 0 w 209"/>
                <a:gd name="T37" fmla="*/ 0 h 95"/>
                <a:gd name="T38" fmla="*/ 0 w 209"/>
                <a:gd name="T39" fmla="*/ 0 h 95"/>
                <a:gd name="T40" fmla="*/ 0 w 209"/>
                <a:gd name="T41" fmla="*/ 0 h 95"/>
                <a:gd name="T42" fmla="*/ 0 w 209"/>
                <a:gd name="T43" fmla="*/ 0 h 95"/>
                <a:gd name="T44" fmla="*/ 0 w 209"/>
                <a:gd name="T45" fmla="*/ 0 h 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9"/>
                <a:gd name="T70" fmla="*/ 0 h 95"/>
                <a:gd name="T71" fmla="*/ 209 w 209"/>
                <a:gd name="T72" fmla="*/ 95 h 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9" h="95">
                  <a:moveTo>
                    <a:pt x="198" y="41"/>
                  </a:moveTo>
                  <a:lnTo>
                    <a:pt x="136" y="63"/>
                  </a:lnTo>
                  <a:lnTo>
                    <a:pt x="97" y="33"/>
                  </a:lnTo>
                  <a:lnTo>
                    <a:pt x="209" y="0"/>
                  </a:lnTo>
                  <a:lnTo>
                    <a:pt x="209" y="9"/>
                  </a:lnTo>
                  <a:lnTo>
                    <a:pt x="209" y="17"/>
                  </a:lnTo>
                  <a:lnTo>
                    <a:pt x="209" y="25"/>
                  </a:lnTo>
                  <a:lnTo>
                    <a:pt x="209" y="33"/>
                  </a:lnTo>
                  <a:lnTo>
                    <a:pt x="203" y="35"/>
                  </a:lnTo>
                  <a:lnTo>
                    <a:pt x="201" y="39"/>
                  </a:lnTo>
                  <a:lnTo>
                    <a:pt x="201" y="41"/>
                  </a:lnTo>
                  <a:lnTo>
                    <a:pt x="198" y="41"/>
                  </a:lnTo>
                  <a:close/>
                  <a:moveTo>
                    <a:pt x="51" y="88"/>
                  </a:moveTo>
                  <a:lnTo>
                    <a:pt x="25" y="95"/>
                  </a:lnTo>
                  <a:lnTo>
                    <a:pt x="16" y="88"/>
                  </a:lnTo>
                  <a:lnTo>
                    <a:pt x="9" y="79"/>
                  </a:lnTo>
                  <a:lnTo>
                    <a:pt x="5" y="71"/>
                  </a:lnTo>
                  <a:lnTo>
                    <a:pt x="0" y="63"/>
                  </a:lnTo>
                  <a:lnTo>
                    <a:pt x="11" y="55"/>
                  </a:lnTo>
                  <a:lnTo>
                    <a:pt x="21" y="63"/>
                  </a:lnTo>
                  <a:lnTo>
                    <a:pt x="30" y="71"/>
                  </a:lnTo>
                  <a:lnTo>
                    <a:pt x="41" y="79"/>
                  </a:lnTo>
                  <a:lnTo>
                    <a:pt x="51" y="88"/>
                  </a:lnTo>
                  <a:close/>
                </a:path>
              </a:pathLst>
            </a:custGeom>
            <a:solidFill>
              <a:srgbClr val="BA96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9" name="Freeform 389"/>
            <p:cNvSpPr>
              <a:spLocks noEditPoints="1"/>
            </p:cNvSpPr>
            <p:nvPr/>
          </p:nvSpPr>
          <p:spPr bwMode="auto">
            <a:xfrm>
              <a:off x="4754" y="1259"/>
              <a:ext cx="55" cy="26"/>
            </a:xfrm>
            <a:custGeom>
              <a:avLst/>
              <a:gdLst>
                <a:gd name="T0" fmla="*/ 0 w 223"/>
                <a:gd name="T1" fmla="*/ 0 h 100"/>
                <a:gd name="T2" fmla="*/ 0 w 223"/>
                <a:gd name="T3" fmla="*/ 0 h 100"/>
                <a:gd name="T4" fmla="*/ 0 w 223"/>
                <a:gd name="T5" fmla="*/ 0 h 100"/>
                <a:gd name="T6" fmla="*/ 0 w 223"/>
                <a:gd name="T7" fmla="*/ 0 h 100"/>
                <a:gd name="T8" fmla="*/ 0 w 223"/>
                <a:gd name="T9" fmla="*/ 0 h 100"/>
                <a:gd name="T10" fmla="*/ 0 w 223"/>
                <a:gd name="T11" fmla="*/ 0 h 100"/>
                <a:gd name="T12" fmla="*/ 0 w 223"/>
                <a:gd name="T13" fmla="*/ 0 h 100"/>
                <a:gd name="T14" fmla="*/ 0 w 223"/>
                <a:gd name="T15" fmla="*/ 0 h 100"/>
                <a:gd name="T16" fmla="*/ 0 w 223"/>
                <a:gd name="T17" fmla="*/ 0 h 100"/>
                <a:gd name="T18" fmla="*/ 0 w 223"/>
                <a:gd name="T19" fmla="*/ 0 h 100"/>
                <a:gd name="T20" fmla="*/ 0 w 223"/>
                <a:gd name="T21" fmla="*/ 0 h 100"/>
                <a:gd name="T22" fmla="*/ 0 w 223"/>
                <a:gd name="T23" fmla="*/ 0 h 100"/>
                <a:gd name="T24" fmla="*/ 0 w 223"/>
                <a:gd name="T25" fmla="*/ 0 h 100"/>
                <a:gd name="T26" fmla="*/ 0 w 223"/>
                <a:gd name="T27" fmla="*/ 0 h 100"/>
                <a:gd name="T28" fmla="*/ 0 w 223"/>
                <a:gd name="T29" fmla="*/ 0 h 100"/>
                <a:gd name="T30" fmla="*/ 0 w 223"/>
                <a:gd name="T31" fmla="*/ 0 h 100"/>
                <a:gd name="T32" fmla="*/ 0 w 223"/>
                <a:gd name="T33" fmla="*/ 0 h 100"/>
                <a:gd name="T34" fmla="*/ 0 w 223"/>
                <a:gd name="T35" fmla="*/ 0 h 100"/>
                <a:gd name="T36" fmla="*/ 0 w 223"/>
                <a:gd name="T37" fmla="*/ 0 h 100"/>
                <a:gd name="T38" fmla="*/ 0 w 223"/>
                <a:gd name="T39" fmla="*/ 0 h 100"/>
                <a:gd name="T40" fmla="*/ 0 w 223"/>
                <a:gd name="T41" fmla="*/ 0 h 100"/>
                <a:gd name="T42" fmla="*/ 0 w 223"/>
                <a:gd name="T43" fmla="*/ 0 h 100"/>
                <a:gd name="T44" fmla="*/ 0 w 223"/>
                <a:gd name="T45" fmla="*/ 0 h 1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23"/>
                <a:gd name="T70" fmla="*/ 0 h 100"/>
                <a:gd name="T71" fmla="*/ 223 w 223"/>
                <a:gd name="T72" fmla="*/ 100 h 1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23" h="100">
                  <a:moveTo>
                    <a:pt x="220" y="40"/>
                  </a:moveTo>
                  <a:lnTo>
                    <a:pt x="128" y="70"/>
                  </a:lnTo>
                  <a:lnTo>
                    <a:pt x="90" y="38"/>
                  </a:lnTo>
                  <a:lnTo>
                    <a:pt x="223" y="0"/>
                  </a:lnTo>
                  <a:lnTo>
                    <a:pt x="220" y="10"/>
                  </a:lnTo>
                  <a:lnTo>
                    <a:pt x="220" y="21"/>
                  </a:lnTo>
                  <a:lnTo>
                    <a:pt x="220" y="33"/>
                  </a:lnTo>
                  <a:lnTo>
                    <a:pt x="220" y="40"/>
                  </a:lnTo>
                  <a:close/>
                  <a:moveTo>
                    <a:pt x="43" y="92"/>
                  </a:moveTo>
                  <a:lnTo>
                    <a:pt x="20" y="100"/>
                  </a:lnTo>
                  <a:lnTo>
                    <a:pt x="13" y="95"/>
                  </a:lnTo>
                  <a:lnTo>
                    <a:pt x="11" y="86"/>
                  </a:lnTo>
                  <a:lnTo>
                    <a:pt x="6" y="81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2"/>
                  </a:lnTo>
                  <a:lnTo>
                    <a:pt x="8" y="62"/>
                  </a:lnTo>
                  <a:lnTo>
                    <a:pt x="16" y="70"/>
                  </a:lnTo>
                  <a:lnTo>
                    <a:pt x="25" y="76"/>
                  </a:lnTo>
                  <a:lnTo>
                    <a:pt x="32" y="84"/>
                  </a:lnTo>
                  <a:lnTo>
                    <a:pt x="43" y="92"/>
                  </a:lnTo>
                  <a:close/>
                </a:path>
              </a:pathLst>
            </a:custGeom>
            <a:solidFill>
              <a:srgbClr val="B5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0" name="Freeform 390"/>
            <p:cNvSpPr>
              <a:spLocks noEditPoints="1"/>
            </p:cNvSpPr>
            <p:nvPr/>
          </p:nvSpPr>
          <p:spPr bwMode="auto">
            <a:xfrm>
              <a:off x="4754" y="1254"/>
              <a:ext cx="58" cy="27"/>
            </a:xfrm>
            <a:custGeom>
              <a:avLst/>
              <a:gdLst>
                <a:gd name="T0" fmla="*/ 0 w 231"/>
                <a:gd name="T1" fmla="*/ 0 h 106"/>
                <a:gd name="T2" fmla="*/ 0 w 231"/>
                <a:gd name="T3" fmla="*/ 0 h 106"/>
                <a:gd name="T4" fmla="*/ 0 w 231"/>
                <a:gd name="T5" fmla="*/ 0 h 106"/>
                <a:gd name="T6" fmla="*/ 0 w 231"/>
                <a:gd name="T7" fmla="*/ 0 h 106"/>
                <a:gd name="T8" fmla="*/ 0 w 231"/>
                <a:gd name="T9" fmla="*/ 0 h 106"/>
                <a:gd name="T10" fmla="*/ 0 w 231"/>
                <a:gd name="T11" fmla="*/ 0 h 106"/>
                <a:gd name="T12" fmla="*/ 0 w 231"/>
                <a:gd name="T13" fmla="*/ 0 h 106"/>
                <a:gd name="T14" fmla="*/ 0 w 231"/>
                <a:gd name="T15" fmla="*/ 0 h 106"/>
                <a:gd name="T16" fmla="*/ 0 w 231"/>
                <a:gd name="T17" fmla="*/ 0 h 106"/>
                <a:gd name="T18" fmla="*/ 0 w 231"/>
                <a:gd name="T19" fmla="*/ 0 h 106"/>
                <a:gd name="T20" fmla="*/ 0 w 231"/>
                <a:gd name="T21" fmla="*/ 0 h 106"/>
                <a:gd name="T22" fmla="*/ 0 w 231"/>
                <a:gd name="T23" fmla="*/ 0 h 106"/>
                <a:gd name="T24" fmla="*/ 0 w 231"/>
                <a:gd name="T25" fmla="*/ 0 h 106"/>
                <a:gd name="T26" fmla="*/ 0 w 231"/>
                <a:gd name="T27" fmla="*/ 0 h 106"/>
                <a:gd name="T28" fmla="*/ 0 w 231"/>
                <a:gd name="T29" fmla="*/ 0 h 106"/>
                <a:gd name="T30" fmla="*/ 0 w 231"/>
                <a:gd name="T31" fmla="*/ 0 h 106"/>
                <a:gd name="T32" fmla="*/ 0 w 231"/>
                <a:gd name="T33" fmla="*/ 0 h 106"/>
                <a:gd name="T34" fmla="*/ 0 w 231"/>
                <a:gd name="T35" fmla="*/ 0 h 106"/>
                <a:gd name="T36" fmla="*/ 0 w 231"/>
                <a:gd name="T37" fmla="*/ 0 h 106"/>
                <a:gd name="T38" fmla="*/ 0 w 231"/>
                <a:gd name="T39" fmla="*/ 0 h 106"/>
                <a:gd name="T40" fmla="*/ 0 w 231"/>
                <a:gd name="T41" fmla="*/ 0 h 106"/>
                <a:gd name="T42" fmla="*/ 0 w 231"/>
                <a:gd name="T43" fmla="*/ 0 h 106"/>
                <a:gd name="T44" fmla="*/ 0 w 231"/>
                <a:gd name="T45" fmla="*/ 0 h 106"/>
                <a:gd name="T46" fmla="*/ 0 w 231"/>
                <a:gd name="T47" fmla="*/ 0 h 106"/>
                <a:gd name="T48" fmla="*/ 0 w 231"/>
                <a:gd name="T49" fmla="*/ 0 h 106"/>
                <a:gd name="T50" fmla="*/ 0 w 231"/>
                <a:gd name="T51" fmla="*/ 0 h 106"/>
                <a:gd name="T52" fmla="*/ 0 w 231"/>
                <a:gd name="T53" fmla="*/ 0 h 106"/>
                <a:gd name="T54" fmla="*/ 0 w 231"/>
                <a:gd name="T55" fmla="*/ 0 h 106"/>
                <a:gd name="T56" fmla="*/ 0 w 231"/>
                <a:gd name="T57" fmla="*/ 0 h 10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31"/>
                <a:gd name="T88" fmla="*/ 0 h 106"/>
                <a:gd name="T89" fmla="*/ 231 w 231"/>
                <a:gd name="T90" fmla="*/ 106 h 10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31" h="106">
                  <a:moveTo>
                    <a:pt x="220" y="43"/>
                  </a:moveTo>
                  <a:lnTo>
                    <a:pt x="108" y="76"/>
                  </a:lnTo>
                  <a:lnTo>
                    <a:pt x="68" y="46"/>
                  </a:lnTo>
                  <a:lnTo>
                    <a:pt x="231" y="0"/>
                  </a:lnTo>
                  <a:lnTo>
                    <a:pt x="226" y="11"/>
                  </a:lnTo>
                  <a:lnTo>
                    <a:pt x="223" y="22"/>
                  </a:lnTo>
                  <a:lnTo>
                    <a:pt x="220" y="32"/>
                  </a:lnTo>
                  <a:lnTo>
                    <a:pt x="220" y="43"/>
                  </a:lnTo>
                  <a:close/>
                  <a:moveTo>
                    <a:pt x="22" y="98"/>
                  </a:moveTo>
                  <a:lnTo>
                    <a:pt x="11" y="106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6" y="98"/>
                  </a:lnTo>
                  <a:lnTo>
                    <a:pt x="2" y="98"/>
                  </a:lnTo>
                  <a:lnTo>
                    <a:pt x="0" y="92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0" y="76"/>
                  </a:lnTo>
                  <a:lnTo>
                    <a:pt x="2" y="82"/>
                  </a:lnTo>
                  <a:lnTo>
                    <a:pt x="11" y="87"/>
                  </a:lnTo>
                  <a:lnTo>
                    <a:pt x="16" y="92"/>
                  </a:lnTo>
                  <a:lnTo>
                    <a:pt x="22" y="98"/>
                  </a:lnTo>
                  <a:close/>
                  <a:moveTo>
                    <a:pt x="38" y="55"/>
                  </a:moveTo>
                  <a:lnTo>
                    <a:pt x="46" y="52"/>
                  </a:lnTo>
                  <a:lnTo>
                    <a:pt x="46" y="55"/>
                  </a:lnTo>
                  <a:lnTo>
                    <a:pt x="46" y="57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38" y="55"/>
                  </a:lnTo>
                  <a:close/>
                </a:path>
              </a:pathLst>
            </a:custGeom>
            <a:solidFill>
              <a:srgbClr val="AF8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1" name="Freeform 391"/>
            <p:cNvSpPr>
              <a:spLocks noEditPoints="1"/>
            </p:cNvSpPr>
            <p:nvPr/>
          </p:nvSpPr>
          <p:spPr bwMode="auto">
            <a:xfrm>
              <a:off x="4754" y="1249"/>
              <a:ext cx="59" cy="26"/>
            </a:xfrm>
            <a:custGeom>
              <a:avLst/>
              <a:gdLst>
                <a:gd name="T0" fmla="*/ 0 w 237"/>
                <a:gd name="T1" fmla="*/ 0 h 103"/>
                <a:gd name="T2" fmla="*/ 0 w 237"/>
                <a:gd name="T3" fmla="*/ 0 h 103"/>
                <a:gd name="T4" fmla="*/ 0 w 237"/>
                <a:gd name="T5" fmla="*/ 0 h 103"/>
                <a:gd name="T6" fmla="*/ 0 w 237"/>
                <a:gd name="T7" fmla="*/ 0 h 103"/>
                <a:gd name="T8" fmla="*/ 0 w 237"/>
                <a:gd name="T9" fmla="*/ 0 h 103"/>
                <a:gd name="T10" fmla="*/ 0 w 237"/>
                <a:gd name="T11" fmla="*/ 0 h 103"/>
                <a:gd name="T12" fmla="*/ 0 w 237"/>
                <a:gd name="T13" fmla="*/ 0 h 103"/>
                <a:gd name="T14" fmla="*/ 0 w 237"/>
                <a:gd name="T15" fmla="*/ 0 h 103"/>
                <a:gd name="T16" fmla="*/ 0 w 237"/>
                <a:gd name="T17" fmla="*/ 0 h 103"/>
                <a:gd name="T18" fmla="*/ 0 w 237"/>
                <a:gd name="T19" fmla="*/ 0 h 103"/>
                <a:gd name="T20" fmla="*/ 0 w 237"/>
                <a:gd name="T21" fmla="*/ 0 h 103"/>
                <a:gd name="T22" fmla="*/ 0 w 237"/>
                <a:gd name="T23" fmla="*/ 0 h 103"/>
                <a:gd name="T24" fmla="*/ 0 w 237"/>
                <a:gd name="T25" fmla="*/ 0 h 103"/>
                <a:gd name="T26" fmla="*/ 0 w 237"/>
                <a:gd name="T27" fmla="*/ 0 h 103"/>
                <a:gd name="T28" fmla="*/ 0 w 237"/>
                <a:gd name="T29" fmla="*/ 0 h 103"/>
                <a:gd name="T30" fmla="*/ 0 w 237"/>
                <a:gd name="T31" fmla="*/ 0 h 103"/>
                <a:gd name="T32" fmla="*/ 0 w 237"/>
                <a:gd name="T33" fmla="*/ 0 h 103"/>
                <a:gd name="T34" fmla="*/ 0 w 237"/>
                <a:gd name="T35" fmla="*/ 0 h 103"/>
                <a:gd name="T36" fmla="*/ 0 w 237"/>
                <a:gd name="T37" fmla="*/ 0 h 103"/>
                <a:gd name="T38" fmla="*/ 0 w 237"/>
                <a:gd name="T39" fmla="*/ 0 h 103"/>
                <a:gd name="T40" fmla="*/ 0 w 237"/>
                <a:gd name="T41" fmla="*/ 0 h 103"/>
                <a:gd name="T42" fmla="*/ 0 w 237"/>
                <a:gd name="T43" fmla="*/ 0 h 103"/>
                <a:gd name="T44" fmla="*/ 0 w 237"/>
                <a:gd name="T45" fmla="*/ 0 h 103"/>
                <a:gd name="T46" fmla="*/ 0 w 237"/>
                <a:gd name="T47" fmla="*/ 0 h 103"/>
                <a:gd name="T48" fmla="*/ 0 w 237"/>
                <a:gd name="T49" fmla="*/ 0 h 103"/>
                <a:gd name="T50" fmla="*/ 0 w 237"/>
                <a:gd name="T51" fmla="*/ 0 h 1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7"/>
                <a:gd name="T79" fmla="*/ 0 h 103"/>
                <a:gd name="T80" fmla="*/ 237 w 237"/>
                <a:gd name="T81" fmla="*/ 103 h 10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7" h="103">
                  <a:moveTo>
                    <a:pt x="223" y="41"/>
                  </a:moveTo>
                  <a:lnTo>
                    <a:pt x="90" y="79"/>
                  </a:lnTo>
                  <a:lnTo>
                    <a:pt x="66" y="62"/>
                  </a:lnTo>
                  <a:lnTo>
                    <a:pt x="60" y="62"/>
                  </a:lnTo>
                  <a:lnTo>
                    <a:pt x="55" y="62"/>
                  </a:lnTo>
                  <a:lnTo>
                    <a:pt x="48" y="65"/>
                  </a:lnTo>
                  <a:lnTo>
                    <a:pt x="46" y="71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9"/>
                  </a:lnTo>
                  <a:lnTo>
                    <a:pt x="46" y="81"/>
                  </a:lnTo>
                  <a:lnTo>
                    <a:pt x="20" y="62"/>
                  </a:lnTo>
                  <a:lnTo>
                    <a:pt x="237" y="0"/>
                  </a:lnTo>
                  <a:lnTo>
                    <a:pt x="233" y="9"/>
                  </a:lnTo>
                  <a:lnTo>
                    <a:pt x="231" y="19"/>
                  </a:lnTo>
                  <a:lnTo>
                    <a:pt x="226" y="30"/>
                  </a:lnTo>
                  <a:lnTo>
                    <a:pt x="223" y="41"/>
                  </a:lnTo>
                  <a:close/>
                  <a:moveTo>
                    <a:pt x="8" y="103"/>
                  </a:moveTo>
                  <a:lnTo>
                    <a:pt x="0" y="103"/>
                  </a:lnTo>
                  <a:lnTo>
                    <a:pt x="0" y="101"/>
                  </a:lnTo>
                  <a:lnTo>
                    <a:pt x="0" y="97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101"/>
                  </a:lnTo>
                  <a:lnTo>
                    <a:pt x="6" y="103"/>
                  </a:lnTo>
                  <a:lnTo>
                    <a:pt x="8" y="103"/>
                  </a:lnTo>
                  <a:close/>
                </a:path>
              </a:pathLst>
            </a:custGeom>
            <a:solidFill>
              <a:srgbClr val="AA8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2" name="Freeform 392"/>
            <p:cNvSpPr>
              <a:spLocks/>
            </p:cNvSpPr>
            <p:nvPr/>
          </p:nvSpPr>
          <p:spPr bwMode="auto">
            <a:xfrm>
              <a:off x="4754" y="1244"/>
              <a:ext cx="62" cy="24"/>
            </a:xfrm>
            <a:custGeom>
              <a:avLst/>
              <a:gdLst>
                <a:gd name="T0" fmla="*/ 0 w 247"/>
                <a:gd name="T1" fmla="*/ 0 h 95"/>
                <a:gd name="T2" fmla="*/ 0 w 247"/>
                <a:gd name="T3" fmla="*/ 0 h 95"/>
                <a:gd name="T4" fmla="*/ 0 w 247"/>
                <a:gd name="T5" fmla="*/ 0 h 95"/>
                <a:gd name="T6" fmla="*/ 0 w 247"/>
                <a:gd name="T7" fmla="*/ 0 h 95"/>
                <a:gd name="T8" fmla="*/ 0 w 247"/>
                <a:gd name="T9" fmla="*/ 0 h 95"/>
                <a:gd name="T10" fmla="*/ 0 w 247"/>
                <a:gd name="T11" fmla="*/ 0 h 95"/>
                <a:gd name="T12" fmla="*/ 0 w 247"/>
                <a:gd name="T13" fmla="*/ 0 h 95"/>
                <a:gd name="T14" fmla="*/ 0 w 247"/>
                <a:gd name="T15" fmla="*/ 0 h 95"/>
                <a:gd name="T16" fmla="*/ 0 w 247"/>
                <a:gd name="T17" fmla="*/ 0 h 95"/>
                <a:gd name="T18" fmla="*/ 0 w 247"/>
                <a:gd name="T19" fmla="*/ 0 h 95"/>
                <a:gd name="T20" fmla="*/ 0 w 247"/>
                <a:gd name="T21" fmla="*/ 0 h 95"/>
                <a:gd name="T22" fmla="*/ 0 w 247"/>
                <a:gd name="T23" fmla="*/ 0 h 95"/>
                <a:gd name="T24" fmla="*/ 0 w 247"/>
                <a:gd name="T25" fmla="*/ 0 h 95"/>
                <a:gd name="T26" fmla="*/ 0 w 247"/>
                <a:gd name="T27" fmla="*/ 0 h 9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7"/>
                <a:gd name="T43" fmla="*/ 0 h 95"/>
                <a:gd name="T44" fmla="*/ 247 w 247"/>
                <a:gd name="T45" fmla="*/ 95 h 9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7" h="95">
                  <a:moveTo>
                    <a:pt x="231" y="40"/>
                  </a:moveTo>
                  <a:lnTo>
                    <a:pt x="68" y="86"/>
                  </a:lnTo>
                  <a:lnTo>
                    <a:pt x="66" y="83"/>
                  </a:lnTo>
                  <a:lnTo>
                    <a:pt x="60" y="83"/>
                  </a:lnTo>
                  <a:lnTo>
                    <a:pt x="55" y="83"/>
                  </a:lnTo>
                  <a:lnTo>
                    <a:pt x="48" y="86"/>
                  </a:lnTo>
                  <a:lnTo>
                    <a:pt x="46" y="92"/>
                  </a:lnTo>
                  <a:lnTo>
                    <a:pt x="38" y="95"/>
                  </a:lnTo>
                  <a:lnTo>
                    <a:pt x="0" y="70"/>
                  </a:lnTo>
                  <a:lnTo>
                    <a:pt x="247" y="0"/>
                  </a:lnTo>
                  <a:lnTo>
                    <a:pt x="242" y="7"/>
                  </a:lnTo>
                  <a:lnTo>
                    <a:pt x="237" y="18"/>
                  </a:lnTo>
                  <a:lnTo>
                    <a:pt x="233" y="30"/>
                  </a:lnTo>
                  <a:lnTo>
                    <a:pt x="231" y="40"/>
                  </a:lnTo>
                  <a:close/>
                </a:path>
              </a:pathLst>
            </a:custGeom>
            <a:solidFill>
              <a:srgbClr val="A57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3" name="Freeform 393"/>
            <p:cNvSpPr>
              <a:spLocks/>
            </p:cNvSpPr>
            <p:nvPr/>
          </p:nvSpPr>
          <p:spPr bwMode="auto">
            <a:xfrm>
              <a:off x="4751" y="1238"/>
              <a:ext cx="67" cy="27"/>
            </a:xfrm>
            <a:custGeom>
              <a:avLst/>
              <a:gdLst>
                <a:gd name="T0" fmla="*/ 0 w 268"/>
                <a:gd name="T1" fmla="*/ 0 h 108"/>
                <a:gd name="T2" fmla="*/ 0 w 268"/>
                <a:gd name="T3" fmla="*/ 0 h 108"/>
                <a:gd name="T4" fmla="*/ 0 w 268"/>
                <a:gd name="T5" fmla="*/ 0 h 108"/>
                <a:gd name="T6" fmla="*/ 0 w 268"/>
                <a:gd name="T7" fmla="*/ 0 h 108"/>
                <a:gd name="T8" fmla="*/ 0 w 268"/>
                <a:gd name="T9" fmla="*/ 0 h 108"/>
                <a:gd name="T10" fmla="*/ 0 w 268"/>
                <a:gd name="T11" fmla="*/ 0 h 108"/>
                <a:gd name="T12" fmla="*/ 0 w 268"/>
                <a:gd name="T13" fmla="*/ 0 h 108"/>
                <a:gd name="T14" fmla="*/ 0 w 268"/>
                <a:gd name="T15" fmla="*/ 0 h 108"/>
                <a:gd name="T16" fmla="*/ 0 w 268"/>
                <a:gd name="T17" fmla="*/ 0 h 108"/>
                <a:gd name="T18" fmla="*/ 0 w 268"/>
                <a:gd name="T19" fmla="*/ 0 h 108"/>
                <a:gd name="T20" fmla="*/ 0 w 268"/>
                <a:gd name="T21" fmla="*/ 0 h 108"/>
                <a:gd name="T22" fmla="*/ 0 w 268"/>
                <a:gd name="T23" fmla="*/ 0 h 108"/>
                <a:gd name="T24" fmla="*/ 0 w 268"/>
                <a:gd name="T25" fmla="*/ 0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8"/>
                <a:gd name="T40" fmla="*/ 0 h 108"/>
                <a:gd name="T41" fmla="*/ 268 w 268"/>
                <a:gd name="T42" fmla="*/ 108 h 1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8" h="108">
                  <a:moveTo>
                    <a:pt x="247" y="46"/>
                  </a:moveTo>
                  <a:lnTo>
                    <a:pt x="30" y="108"/>
                  </a:lnTo>
                  <a:lnTo>
                    <a:pt x="5" y="87"/>
                  </a:lnTo>
                  <a:lnTo>
                    <a:pt x="2" y="87"/>
                  </a:lnTo>
                  <a:lnTo>
                    <a:pt x="0" y="87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78"/>
                  </a:lnTo>
                  <a:lnTo>
                    <a:pt x="268" y="0"/>
                  </a:lnTo>
                  <a:lnTo>
                    <a:pt x="259" y="8"/>
                  </a:lnTo>
                  <a:lnTo>
                    <a:pt x="254" y="19"/>
                  </a:lnTo>
                  <a:lnTo>
                    <a:pt x="249" y="32"/>
                  </a:lnTo>
                  <a:lnTo>
                    <a:pt x="247" y="46"/>
                  </a:lnTo>
                  <a:close/>
                </a:path>
              </a:pathLst>
            </a:custGeom>
            <a:solidFill>
              <a:srgbClr val="A37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4" name="Freeform 394"/>
            <p:cNvSpPr>
              <a:spLocks/>
            </p:cNvSpPr>
            <p:nvPr/>
          </p:nvSpPr>
          <p:spPr bwMode="auto">
            <a:xfrm>
              <a:off x="4751" y="1231"/>
              <a:ext cx="72" cy="31"/>
            </a:xfrm>
            <a:custGeom>
              <a:avLst/>
              <a:gdLst>
                <a:gd name="T0" fmla="*/ 0 w 287"/>
                <a:gd name="T1" fmla="*/ 0 h 123"/>
                <a:gd name="T2" fmla="*/ 0 w 287"/>
                <a:gd name="T3" fmla="*/ 0 h 123"/>
                <a:gd name="T4" fmla="*/ 0 w 287"/>
                <a:gd name="T5" fmla="*/ 0 h 123"/>
                <a:gd name="T6" fmla="*/ 0 w 287"/>
                <a:gd name="T7" fmla="*/ 0 h 123"/>
                <a:gd name="T8" fmla="*/ 0 w 287"/>
                <a:gd name="T9" fmla="*/ 0 h 123"/>
                <a:gd name="T10" fmla="*/ 0 w 287"/>
                <a:gd name="T11" fmla="*/ 0 h 123"/>
                <a:gd name="T12" fmla="*/ 0 w 287"/>
                <a:gd name="T13" fmla="*/ 0 h 123"/>
                <a:gd name="T14" fmla="*/ 0 w 287"/>
                <a:gd name="T15" fmla="*/ 0 h 123"/>
                <a:gd name="T16" fmla="*/ 0 w 287"/>
                <a:gd name="T17" fmla="*/ 0 h 123"/>
                <a:gd name="T18" fmla="*/ 0 w 287"/>
                <a:gd name="T19" fmla="*/ 0 h 123"/>
                <a:gd name="T20" fmla="*/ 0 w 287"/>
                <a:gd name="T21" fmla="*/ 0 h 123"/>
                <a:gd name="T22" fmla="*/ 0 w 287"/>
                <a:gd name="T23" fmla="*/ 0 h 123"/>
                <a:gd name="T24" fmla="*/ 0 w 287"/>
                <a:gd name="T25" fmla="*/ 0 h 123"/>
                <a:gd name="T26" fmla="*/ 0 w 287"/>
                <a:gd name="T27" fmla="*/ 0 h 1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7"/>
                <a:gd name="T43" fmla="*/ 0 h 123"/>
                <a:gd name="T44" fmla="*/ 287 w 287"/>
                <a:gd name="T45" fmla="*/ 123 h 1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7" h="123">
                  <a:moveTo>
                    <a:pt x="257" y="53"/>
                  </a:moveTo>
                  <a:lnTo>
                    <a:pt x="10" y="123"/>
                  </a:lnTo>
                  <a:lnTo>
                    <a:pt x="5" y="115"/>
                  </a:lnTo>
                  <a:lnTo>
                    <a:pt x="2" y="115"/>
                  </a:lnTo>
                  <a:lnTo>
                    <a:pt x="0" y="115"/>
                  </a:lnTo>
                  <a:lnTo>
                    <a:pt x="0" y="106"/>
                  </a:lnTo>
                  <a:lnTo>
                    <a:pt x="0" y="99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287" y="0"/>
                  </a:lnTo>
                  <a:lnTo>
                    <a:pt x="279" y="12"/>
                  </a:lnTo>
                  <a:lnTo>
                    <a:pt x="271" y="23"/>
                  </a:lnTo>
                  <a:lnTo>
                    <a:pt x="263" y="36"/>
                  </a:lnTo>
                  <a:lnTo>
                    <a:pt x="257" y="53"/>
                  </a:lnTo>
                  <a:close/>
                </a:path>
              </a:pathLst>
            </a:custGeom>
            <a:solidFill>
              <a:srgbClr val="9E7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5" name="Freeform 395"/>
            <p:cNvSpPr>
              <a:spLocks/>
            </p:cNvSpPr>
            <p:nvPr/>
          </p:nvSpPr>
          <p:spPr bwMode="auto">
            <a:xfrm>
              <a:off x="4751" y="1224"/>
              <a:ext cx="81" cy="33"/>
            </a:xfrm>
            <a:custGeom>
              <a:avLst/>
              <a:gdLst>
                <a:gd name="T0" fmla="*/ 0 w 323"/>
                <a:gd name="T1" fmla="*/ 0 h 132"/>
                <a:gd name="T2" fmla="*/ 0 w 323"/>
                <a:gd name="T3" fmla="*/ 0 h 132"/>
                <a:gd name="T4" fmla="*/ 0 w 323"/>
                <a:gd name="T5" fmla="*/ 0 h 132"/>
                <a:gd name="T6" fmla="*/ 0 w 323"/>
                <a:gd name="T7" fmla="*/ 0 h 132"/>
                <a:gd name="T8" fmla="*/ 0 w 323"/>
                <a:gd name="T9" fmla="*/ 0 h 132"/>
                <a:gd name="T10" fmla="*/ 0 w 323"/>
                <a:gd name="T11" fmla="*/ 0 h 132"/>
                <a:gd name="T12" fmla="*/ 0 w 323"/>
                <a:gd name="T13" fmla="*/ 0 h 132"/>
                <a:gd name="T14" fmla="*/ 0 w 323"/>
                <a:gd name="T15" fmla="*/ 0 h 132"/>
                <a:gd name="T16" fmla="*/ 0 w 323"/>
                <a:gd name="T17" fmla="*/ 0 h 132"/>
                <a:gd name="T18" fmla="*/ 0 w 323"/>
                <a:gd name="T19" fmla="*/ 0 h 132"/>
                <a:gd name="T20" fmla="*/ 0 w 323"/>
                <a:gd name="T21" fmla="*/ 0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3"/>
                <a:gd name="T34" fmla="*/ 0 h 132"/>
                <a:gd name="T35" fmla="*/ 323 w 323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3" h="132">
                  <a:moveTo>
                    <a:pt x="268" y="54"/>
                  </a:moveTo>
                  <a:lnTo>
                    <a:pt x="0" y="132"/>
                  </a:lnTo>
                  <a:lnTo>
                    <a:pt x="0" y="121"/>
                  </a:lnTo>
                  <a:lnTo>
                    <a:pt x="2" y="111"/>
                  </a:lnTo>
                  <a:lnTo>
                    <a:pt x="2" y="100"/>
                  </a:lnTo>
                  <a:lnTo>
                    <a:pt x="2" y="89"/>
                  </a:lnTo>
                  <a:lnTo>
                    <a:pt x="323" y="0"/>
                  </a:lnTo>
                  <a:lnTo>
                    <a:pt x="307" y="13"/>
                  </a:lnTo>
                  <a:lnTo>
                    <a:pt x="293" y="24"/>
                  </a:lnTo>
                  <a:lnTo>
                    <a:pt x="279" y="38"/>
                  </a:lnTo>
                  <a:lnTo>
                    <a:pt x="268" y="54"/>
                  </a:lnTo>
                  <a:close/>
                </a:path>
              </a:pathLst>
            </a:custGeom>
            <a:solidFill>
              <a:srgbClr val="997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6" name="Freeform 396"/>
            <p:cNvSpPr>
              <a:spLocks/>
            </p:cNvSpPr>
            <p:nvPr/>
          </p:nvSpPr>
          <p:spPr bwMode="auto">
            <a:xfrm>
              <a:off x="4751" y="1217"/>
              <a:ext cx="88" cy="35"/>
            </a:xfrm>
            <a:custGeom>
              <a:avLst/>
              <a:gdLst>
                <a:gd name="T0" fmla="*/ 0 w 349"/>
                <a:gd name="T1" fmla="*/ 0 h 138"/>
                <a:gd name="T2" fmla="*/ 0 w 349"/>
                <a:gd name="T3" fmla="*/ 0 h 138"/>
                <a:gd name="T4" fmla="*/ 0 w 349"/>
                <a:gd name="T5" fmla="*/ 0 h 138"/>
                <a:gd name="T6" fmla="*/ 0 w 349"/>
                <a:gd name="T7" fmla="*/ 0 h 138"/>
                <a:gd name="T8" fmla="*/ 0 w 349"/>
                <a:gd name="T9" fmla="*/ 0 h 138"/>
                <a:gd name="T10" fmla="*/ 0 w 349"/>
                <a:gd name="T11" fmla="*/ 0 h 138"/>
                <a:gd name="T12" fmla="*/ 0 w 349"/>
                <a:gd name="T13" fmla="*/ 0 h 138"/>
                <a:gd name="T14" fmla="*/ 0 w 349"/>
                <a:gd name="T15" fmla="*/ 0 h 138"/>
                <a:gd name="T16" fmla="*/ 0 w 349"/>
                <a:gd name="T17" fmla="*/ 0 h 138"/>
                <a:gd name="T18" fmla="*/ 0 w 349"/>
                <a:gd name="T19" fmla="*/ 0 h 138"/>
                <a:gd name="T20" fmla="*/ 0 w 349"/>
                <a:gd name="T21" fmla="*/ 0 h 138"/>
                <a:gd name="T22" fmla="*/ 0 w 349"/>
                <a:gd name="T23" fmla="*/ 0 h 138"/>
                <a:gd name="T24" fmla="*/ 0 w 349"/>
                <a:gd name="T25" fmla="*/ 0 h 138"/>
                <a:gd name="T26" fmla="*/ 0 w 349"/>
                <a:gd name="T27" fmla="*/ 0 h 138"/>
                <a:gd name="T28" fmla="*/ 0 w 349"/>
                <a:gd name="T29" fmla="*/ 0 h 1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9"/>
                <a:gd name="T46" fmla="*/ 0 h 138"/>
                <a:gd name="T47" fmla="*/ 349 w 349"/>
                <a:gd name="T48" fmla="*/ 138 h 1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9" h="138">
                  <a:moveTo>
                    <a:pt x="287" y="53"/>
                  </a:moveTo>
                  <a:lnTo>
                    <a:pt x="0" y="138"/>
                  </a:lnTo>
                  <a:lnTo>
                    <a:pt x="2" y="127"/>
                  </a:lnTo>
                  <a:lnTo>
                    <a:pt x="2" y="116"/>
                  </a:lnTo>
                  <a:lnTo>
                    <a:pt x="2" y="106"/>
                  </a:lnTo>
                  <a:lnTo>
                    <a:pt x="5" y="97"/>
                  </a:lnTo>
                  <a:lnTo>
                    <a:pt x="339" y="0"/>
                  </a:lnTo>
                  <a:lnTo>
                    <a:pt x="342" y="2"/>
                  </a:lnTo>
                  <a:lnTo>
                    <a:pt x="344" y="5"/>
                  </a:lnTo>
                  <a:lnTo>
                    <a:pt x="347" y="5"/>
                  </a:lnTo>
                  <a:lnTo>
                    <a:pt x="349" y="7"/>
                  </a:lnTo>
                  <a:lnTo>
                    <a:pt x="330" y="18"/>
                  </a:lnTo>
                  <a:lnTo>
                    <a:pt x="314" y="30"/>
                  </a:lnTo>
                  <a:lnTo>
                    <a:pt x="301" y="43"/>
                  </a:lnTo>
                  <a:lnTo>
                    <a:pt x="287" y="53"/>
                  </a:lnTo>
                  <a:close/>
                </a:path>
              </a:pathLst>
            </a:custGeom>
            <a:solidFill>
              <a:srgbClr val="936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7" name="Freeform 397"/>
            <p:cNvSpPr>
              <a:spLocks/>
            </p:cNvSpPr>
            <p:nvPr/>
          </p:nvSpPr>
          <p:spPr bwMode="auto">
            <a:xfrm>
              <a:off x="4752" y="1215"/>
              <a:ext cx="87" cy="32"/>
            </a:xfrm>
            <a:custGeom>
              <a:avLst/>
              <a:gdLst>
                <a:gd name="T0" fmla="*/ 0 w 347"/>
                <a:gd name="T1" fmla="*/ 0 h 128"/>
                <a:gd name="T2" fmla="*/ 0 w 347"/>
                <a:gd name="T3" fmla="*/ 0 h 128"/>
                <a:gd name="T4" fmla="*/ 0 w 347"/>
                <a:gd name="T5" fmla="*/ 0 h 128"/>
                <a:gd name="T6" fmla="*/ 0 w 347"/>
                <a:gd name="T7" fmla="*/ 0 h 128"/>
                <a:gd name="T8" fmla="*/ 0 w 347"/>
                <a:gd name="T9" fmla="*/ 0 h 128"/>
                <a:gd name="T10" fmla="*/ 0 w 347"/>
                <a:gd name="T11" fmla="*/ 0 h 128"/>
                <a:gd name="T12" fmla="*/ 0 w 347"/>
                <a:gd name="T13" fmla="*/ 0 h 128"/>
                <a:gd name="T14" fmla="*/ 0 w 347"/>
                <a:gd name="T15" fmla="*/ 0 h 128"/>
                <a:gd name="T16" fmla="*/ 0 w 347"/>
                <a:gd name="T17" fmla="*/ 0 h 128"/>
                <a:gd name="T18" fmla="*/ 0 w 347"/>
                <a:gd name="T19" fmla="*/ 0 h 128"/>
                <a:gd name="T20" fmla="*/ 0 w 347"/>
                <a:gd name="T21" fmla="*/ 0 h 128"/>
                <a:gd name="T22" fmla="*/ 0 w 347"/>
                <a:gd name="T23" fmla="*/ 0 h 128"/>
                <a:gd name="T24" fmla="*/ 0 w 347"/>
                <a:gd name="T25" fmla="*/ 0 h 128"/>
                <a:gd name="T26" fmla="*/ 0 w 347"/>
                <a:gd name="T27" fmla="*/ 0 h 128"/>
                <a:gd name="T28" fmla="*/ 0 w 347"/>
                <a:gd name="T29" fmla="*/ 0 h 128"/>
                <a:gd name="T30" fmla="*/ 0 w 347"/>
                <a:gd name="T31" fmla="*/ 0 h 128"/>
                <a:gd name="T32" fmla="*/ 0 w 347"/>
                <a:gd name="T33" fmla="*/ 0 h 128"/>
                <a:gd name="T34" fmla="*/ 0 w 347"/>
                <a:gd name="T35" fmla="*/ 0 h 128"/>
                <a:gd name="T36" fmla="*/ 0 w 347"/>
                <a:gd name="T37" fmla="*/ 0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7"/>
                <a:gd name="T58" fmla="*/ 0 h 128"/>
                <a:gd name="T59" fmla="*/ 347 w 347"/>
                <a:gd name="T60" fmla="*/ 128 h 1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7" h="128">
                  <a:moveTo>
                    <a:pt x="321" y="39"/>
                  </a:moveTo>
                  <a:lnTo>
                    <a:pt x="0" y="128"/>
                  </a:lnTo>
                  <a:lnTo>
                    <a:pt x="3" y="118"/>
                  </a:lnTo>
                  <a:lnTo>
                    <a:pt x="5" y="106"/>
                  </a:lnTo>
                  <a:lnTo>
                    <a:pt x="8" y="98"/>
                  </a:lnTo>
                  <a:lnTo>
                    <a:pt x="10" y="88"/>
                  </a:lnTo>
                  <a:lnTo>
                    <a:pt x="317" y="0"/>
                  </a:lnTo>
                  <a:lnTo>
                    <a:pt x="321" y="3"/>
                  </a:lnTo>
                  <a:lnTo>
                    <a:pt x="323" y="3"/>
                  </a:lnTo>
                  <a:lnTo>
                    <a:pt x="326" y="5"/>
                  </a:lnTo>
                  <a:lnTo>
                    <a:pt x="328" y="9"/>
                  </a:lnTo>
                  <a:lnTo>
                    <a:pt x="334" y="12"/>
                  </a:lnTo>
                  <a:lnTo>
                    <a:pt x="340" y="14"/>
                  </a:lnTo>
                  <a:lnTo>
                    <a:pt x="342" y="17"/>
                  </a:lnTo>
                  <a:lnTo>
                    <a:pt x="347" y="19"/>
                  </a:lnTo>
                  <a:lnTo>
                    <a:pt x="342" y="25"/>
                  </a:lnTo>
                  <a:lnTo>
                    <a:pt x="334" y="28"/>
                  </a:lnTo>
                  <a:lnTo>
                    <a:pt x="326" y="33"/>
                  </a:lnTo>
                  <a:lnTo>
                    <a:pt x="321" y="39"/>
                  </a:lnTo>
                  <a:close/>
                </a:path>
              </a:pathLst>
            </a:custGeom>
            <a:solidFill>
              <a:srgbClr val="916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8" name="Freeform 398"/>
            <p:cNvSpPr>
              <a:spLocks/>
            </p:cNvSpPr>
            <p:nvPr/>
          </p:nvSpPr>
          <p:spPr bwMode="auto">
            <a:xfrm>
              <a:off x="4752" y="1211"/>
              <a:ext cx="84" cy="31"/>
            </a:xfrm>
            <a:custGeom>
              <a:avLst/>
              <a:gdLst>
                <a:gd name="T0" fmla="*/ 0 w 334"/>
                <a:gd name="T1" fmla="*/ 0 h 122"/>
                <a:gd name="T2" fmla="*/ 0 w 334"/>
                <a:gd name="T3" fmla="*/ 0 h 122"/>
                <a:gd name="T4" fmla="*/ 0 w 334"/>
                <a:gd name="T5" fmla="*/ 0 h 122"/>
                <a:gd name="T6" fmla="*/ 0 w 334"/>
                <a:gd name="T7" fmla="*/ 0 h 122"/>
                <a:gd name="T8" fmla="*/ 0 w 334"/>
                <a:gd name="T9" fmla="*/ 0 h 122"/>
                <a:gd name="T10" fmla="*/ 0 w 334"/>
                <a:gd name="T11" fmla="*/ 0 h 122"/>
                <a:gd name="T12" fmla="*/ 0 w 334"/>
                <a:gd name="T13" fmla="*/ 0 h 122"/>
                <a:gd name="T14" fmla="*/ 0 w 334"/>
                <a:gd name="T15" fmla="*/ 0 h 122"/>
                <a:gd name="T16" fmla="*/ 0 w 334"/>
                <a:gd name="T17" fmla="*/ 0 h 122"/>
                <a:gd name="T18" fmla="*/ 0 w 334"/>
                <a:gd name="T19" fmla="*/ 0 h 122"/>
                <a:gd name="T20" fmla="*/ 0 w 334"/>
                <a:gd name="T21" fmla="*/ 0 h 122"/>
                <a:gd name="T22" fmla="*/ 0 w 334"/>
                <a:gd name="T23" fmla="*/ 0 h 122"/>
                <a:gd name="T24" fmla="*/ 0 w 334"/>
                <a:gd name="T25" fmla="*/ 0 h 122"/>
                <a:gd name="T26" fmla="*/ 0 w 334"/>
                <a:gd name="T27" fmla="*/ 0 h 1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4"/>
                <a:gd name="T43" fmla="*/ 0 h 122"/>
                <a:gd name="T44" fmla="*/ 334 w 334"/>
                <a:gd name="T45" fmla="*/ 122 h 12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4" h="122">
                  <a:moveTo>
                    <a:pt x="334" y="25"/>
                  </a:moveTo>
                  <a:lnTo>
                    <a:pt x="0" y="122"/>
                  </a:lnTo>
                  <a:lnTo>
                    <a:pt x="5" y="111"/>
                  </a:lnTo>
                  <a:lnTo>
                    <a:pt x="11" y="98"/>
                  </a:lnTo>
                  <a:lnTo>
                    <a:pt x="18" y="87"/>
                  </a:lnTo>
                  <a:lnTo>
                    <a:pt x="25" y="76"/>
                  </a:lnTo>
                  <a:lnTo>
                    <a:pt x="290" y="0"/>
                  </a:lnTo>
                  <a:lnTo>
                    <a:pt x="298" y="6"/>
                  </a:lnTo>
                  <a:lnTo>
                    <a:pt x="309" y="11"/>
                  </a:lnTo>
                  <a:lnTo>
                    <a:pt x="318" y="16"/>
                  </a:lnTo>
                  <a:lnTo>
                    <a:pt x="325" y="22"/>
                  </a:lnTo>
                  <a:lnTo>
                    <a:pt x="328" y="22"/>
                  </a:lnTo>
                  <a:lnTo>
                    <a:pt x="331" y="22"/>
                  </a:lnTo>
                  <a:lnTo>
                    <a:pt x="334" y="25"/>
                  </a:lnTo>
                  <a:close/>
                </a:path>
              </a:pathLst>
            </a:custGeom>
            <a:solidFill>
              <a:srgbClr val="8C6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49" name="Freeform 399"/>
            <p:cNvSpPr>
              <a:spLocks/>
            </p:cNvSpPr>
            <p:nvPr/>
          </p:nvSpPr>
          <p:spPr bwMode="auto">
            <a:xfrm>
              <a:off x="4754" y="1208"/>
              <a:ext cx="77" cy="28"/>
            </a:xfrm>
            <a:custGeom>
              <a:avLst/>
              <a:gdLst>
                <a:gd name="T0" fmla="*/ 0 w 307"/>
                <a:gd name="T1" fmla="*/ 0 h 115"/>
                <a:gd name="T2" fmla="*/ 0 w 307"/>
                <a:gd name="T3" fmla="*/ 0 h 115"/>
                <a:gd name="T4" fmla="*/ 0 w 307"/>
                <a:gd name="T5" fmla="*/ 0 h 115"/>
                <a:gd name="T6" fmla="*/ 0 w 307"/>
                <a:gd name="T7" fmla="*/ 0 h 115"/>
                <a:gd name="T8" fmla="*/ 0 w 307"/>
                <a:gd name="T9" fmla="*/ 0 h 115"/>
                <a:gd name="T10" fmla="*/ 0 w 307"/>
                <a:gd name="T11" fmla="*/ 0 h 115"/>
                <a:gd name="T12" fmla="*/ 0 w 307"/>
                <a:gd name="T13" fmla="*/ 0 h 115"/>
                <a:gd name="T14" fmla="*/ 0 w 307"/>
                <a:gd name="T15" fmla="*/ 0 h 115"/>
                <a:gd name="T16" fmla="*/ 0 w 307"/>
                <a:gd name="T17" fmla="*/ 0 h 115"/>
                <a:gd name="T18" fmla="*/ 0 w 307"/>
                <a:gd name="T19" fmla="*/ 0 h 115"/>
                <a:gd name="T20" fmla="*/ 0 w 307"/>
                <a:gd name="T21" fmla="*/ 0 h 1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7"/>
                <a:gd name="T34" fmla="*/ 0 h 115"/>
                <a:gd name="T35" fmla="*/ 307 w 307"/>
                <a:gd name="T36" fmla="*/ 115 h 1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7" h="115">
                  <a:moveTo>
                    <a:pt x="307" y="27"/>
                  </a:moveTo>
                  <a:lnTo>
                    <a:pt x="0" y="115"/>
                  </a:lnTo>
                  <a:lnTo>
                    <a:pt x="6" y="104"/>
                  </a:lnTo>
                  <a:lnTo>
                    <a:pt x="14" y="90"/>
                  </a:lnTo>
                  <a:lnTo>
                    <a:pt x="23" y="79"/>
                  </a:lnTo>
                  <a:lnTo>
                    <a:pt x="34" y="69"/>
                  </a:lnTo>
                  <a:lnTo>
                    <a:pt x="256" y="0"/>
                  </a:lnTo>
                  <a:lnTo>
                    <a:pt x="270" y="6"/>
                  </a:lnTo>
                  <a:lnTo>
                    <a:pt x="283" y="11"/>
                  </a:lnTo>
                  <a:lnTo>
                    <a:pt x="295" y="20"/>
                  </a:lnTo>
                  <a:lnTo>
                    <a:pt x="307" y="27"/>
                  </a:lnTo>
                  <a:close/>
                </a:path>
              </a:pathLst>
            </a:custGeom>
            <a:solidFill>
              <a:srgbClr val="895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0" name="Freeform 400"/>
            <p:cNvSpPr>
              <a:spLocks/>
            </p:cNvSpPr>
            <p:nvPr/>
          </p:nvSpPr>
          <p:spPr bwMode="auto">
            <a:xfrm>
              <a:off x="4759" y="1206"/>
              <a:ext cx="66" cy="24"/>
            </a:xfrm>
            <a:custGeom>
              <a:avLst/>
              <a:gdLst>
                <a:gd name="T0" fmla="*/ 0 w 265"/>
                <a:gd name="T1" fmla="*/ 0 h 98"/>
                <a:gd name="T2" fmla="*/ 0 w 265"/>
                <a:gd name="T3" fmla="*/ 0 h 98"/>
                <a:gd name="T4" fmla="*/ 0 w 265"/>
                <a:gd name="T5" fmla="*/ 0 h 98"/>
                <a:gd name="T6" fmla="*/ 0 w 265"/>
                <a:gd name="T7" fmla="*/ 0 h 98"/>
                <a:gd name="T8" fmla="*/ 0 w 265"/>
                <a:gd name="T9" fmla="*/ 0 h 98"/>
                <a:gd name="T10" fmla="*/ 0 w 265"/>
                <a:gd name="T11" fmla="*/ 0 h 98"/>
                <a:gd name="T12" fmla="*/ 0 w 265"/>
                <a:gd name="T13" fmla="*/ 0 h 98"/>
                <a:gd name="T14" fmla="*/ 0 w 265"/>
                <a:gd name="T15" fmla="*/ 0 h 98"/>
                <a:gd name="T16" fmla="*/ 0 w 265"/>
                <a:gd name="T17" fmla="*/ 0 h 98"/>
                <a:gd name="T18" fmla="*/ 0 w 265"/>
                <a:gd name="T19" fmla="*/ 0 h 98"/>
                <a:gd name="T20" fmla="*/ 0 w 265"/>
                <a:gd name="T21" fmla="*/ 0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5"/>
                <a:gd name="T34" fmla="*/ 0 h 98"/>
                <a:gd name="T35" fmla="*/ 265 w 265"/>
                <a:gd name="T36" fmla="*/ 98 h 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5" h="98">
                  <a:moveTo>
                    <a:pt x="265" y="22"/>
                  </a:moveTo>
                  <a:lnTo>
                    <a:pt x="0" y="98"/>
                  </a:lnTo>
                  <a:lnTo>
                    <a:pt x="7" y="82"/>
                  </a:lnTo>
                  <a:lnTo>
                    <a:pt x="16" y="68"/>
                  </a:lnTo>
                  <a:lnTo>
                    <a:pt x="26" y="57"/>
                  </a:lnTo>
                  <a:lnTo>
                    <a:pt x="37" y="47"/>
                  </a:lnTo>
                  <a:lnTo>
                    <a:pt x="200" y="0"/>
                  </a:lnTo>
                  <a:lnTo>
                    <a:pt x="217" y="3"/>
                  </a:lnTo>
                  <a:lnTo>
                    <a:pt x="233" y="8"/>
                  </a:lnTo>
                  <a:lnTo>
                    <a:pt x="249" y="14"/>
                  </a:lnTo>
                  <a:lnTo>
                    <a:pt x="265" y="22"/>
                  </a:lnTo>
                  <a:close/>
                </a:path>
              </a:pathLst>
            </a:custGeom>
            <a:solidFill>
              <a:srgbClr val="8456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1" name="Freeform 401"/>
            <p:cNvSpPr>
              <a:spLocks/>
            </p:cNvSpPr>
            <p:nvPr/>
          </p:nvSpPr>
          <p:spPr bwMode="auto">
            <a:xfrm>
              <a:off x="4763" y="1205"/>
              <a:ext cx="55" cy="20"/>
            </a:xfrm>
            <a:custGeom>
              <a:avLst/>
              <a:gdLst>
                <a:gd name="T0" fmla="*/ 0 w 222"/>
                <a:gd name="T1" fmla="*/ 0 h 79"/>
                <a:gd name="T2" fmla="*/ 0 w 222"/>
                <a:gd name="T3" fmla="*/ 0 h 79"/>
                <a:gd name="T4" fmla="*/ 0 w 222"/>
                <a:gd name="T5" fmla="*/ 0 h 79"/>
                <a:gd name="T6" fmla="*/ 0 w 222"/>
                <a:gd name="T7" fmla="*/ 0 h 79"/>
                <a:gd name="T8" fmla="*/ 0 w 222"/>
                <a:gd name="T9" fmla="*/ 0 h 79"/>
                <a:gd name="T10" fmla="*/ 0 w 222"/>
                <a:gd name="T11" fmla="*/ 0 h 79"/>
                <a:gd name="T12" fmla="*/ 0 w 222"/>
                <a:gd name="T13" fmla="*/ 0 h 79"/>
                <a:gd name="T14" fmla="*/ 0 w 222"/>
                <a:gd name="T15" fmla="*/ 0 h 79"/>
                <a:gd name="T16" fmla="*/ 0 w 222"/>
                <a:gd name="T17" fmla="*/ 0 h 79"/>
                <a:gd name="T18" fmla="*/ 0 w 222"/>
                <a:gd name="T19" fmla="*/ 0 h 79"/>
                <a:gd name="T20" fmla="*/ 0 w 222"/>
                <a:gd name="T21" fmla="*/ 0 h 79"/>
                <a:gd name="T22" fmla="*/ 0 w 222"/>
                <a:gd name="T23" fmla="*/ 0 h 79"/>
                <a:gd name="T24" fmla="*/ 0 w 222"/>
                <a:gd name="T25" fmla="*/ 0 h 79"/>
                <a:gd name="T26" fmla="*/ 0 w 222"/>
                <a:gd name="T27" fmla="*/ 0 h 79"/>
                <a:gd name="T28" fmla="*/ 0 w 222"/>
                <a:gd name="T29" fmla="*/ 0 h 79"/>
                <a:gd name="T30" fmla="*/ 0 w 222"/>
                <a:gd name="T31" fmla="*/ 0 h 79"/>
                <a:gd name="T32" fmla="*/ 0 w 222"/>
                <a:gd name="T33" fmla="*/ 0 h 79"/>
                <a:gd name="T34" fmla="*/ 0 w 222"/>
                <a:gd name="T35" fmla="*/ 0 h 79"/>
                <a:gd name="T36" fmla="*/ 0 w 222"/>
                <a:gd name="T37" fmla="*/ 0 h 7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2"/>
                <a:gd name="T58" fmla="*/ 0 h 79"/>
                <a:gd name="T59" fmla="*/ 222 w 222"/>
                <a:gd name="T60" fmla="*/ 79 h 7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2" h="79">
                  <a:moveTo>
                    <a:pt x="222" y="10"/>
                  </a:moveTo>
                  <a:lnTo>
                    <a:pt x="0" y="79"/>
                  </a:lnTo>
                  <a:lnTo>
                    <a:pt x="7" y="67"/>
                  </a:lnTo>
                  <a:lnTo>
                    <a:pt x="19" y="54"/>
                  </a:lnTo>
                  <a:lnTo>
                    <a:pt x="30" y="46"/>
                  </a:lnTo>
                  <a:lnTo>
                    <a:pt x="40" y="35"/>
                  </a:lnTo>
                  <a:lnTo>
                    <a:pt x="54" y="26"/>
                  </a:lnTo>
                  <a:lnTo>
                    <a:pt x="67" y="19"/>
                  </a:lnTo>
                  <a:lnTo>
                    <a:pt x="81" y="13"/>
                  </a:lnTo>
                  <a:lnTo>
                    <a:pt x="95" y="7"/>
                  </a:lnTo>
                  <a:lnTo>
                    <a:pt x="102" y="7"/>
                  </a:lnTo>
                  <a:lnTo>
                    <a:pt x="116" y="2"/>
                  </a:lnTo>
                  <a:lnTo>
                    <a:pt x="130" y="0"/>
                  </a:lnTo>
                  <a:lnTo>
                    <a:pt x="143" y="0"/>
                  </a:lnTo>
                  <a:lnTo>
                    <a:pt x="160" y="0"/>
                  </a:lnTo>
                  <a:lnTo>
                    <a:pt x="173" y="2"/>
                  </a:lnTo>
                  <a:lnTo>
                    <a:pt x="190" y="2"/>
                  </a:lnTo>
                  <a:lnTo>
                    <a:pt x="206" y="7"/>
                  </a:lnTo>
                  <a:lnTo>
                    <a:pt x="222" y="10"/>
                  </a:lnTo>
                  <a:close/>
                </a:path>
              </a:pathLst>
            </a:custGeom>
            <a:solidFill>
              <a:srgbClr val="825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2" name="Freeform 402"/>
            <p:cNvSpPr>
              <a:spLocks/>
            </p:cNvSpPr>
            <p:nvPr/>
          </p:nvSpPr>
          <p:spPr bwMode="auto">
            <a:xfrm>
              <a:off x="4768" y="1205"/>
              <a:ext cx="41" cy="12"/>
            </a:xfrm>
            <a:custGeom>
              <a:avLst/>
              <a:gdLst>
                <a:gd name="T0" fmla="*/ 0 w 163"/>
                <a:gd name="T1" fmla="*/ 0 h 49"/>
                <a:gd name="T2" fmla="*/ 0 w 163"/>
                <a:gd name="T3" fmla="*/ 0 h 49"/>
                <a:gd name="T4" fmla="*/ 0 w 163"/>
                <a:gd name="T5" fmla="*/ 0 h 49"/>
                <a:gd name="T6" fmla="*/ 0 w 163"/>
                <a:gd name="T7" fmla="*/ 0 h 49"/>
                <a:gd name="T8" fmla="*/ 0 w 163"/>
                <a:gd name="T9" fmla="*/ 0 h 49"/>
                <a:gd name="T10" fmla="*/ 0 w 163"/>
                <a:gd name="T11" fmla="*/ 0 h 49"/>
                <a:gd name="T12" fmla="*/ 0 w 163"/>
                <a:gd name="T13" fmla="*/ 0 h 49"/>
                <a:gd name="T14" fmla="*/ 0 w 163"/>
                <a:gd name="T15" fmla="*/ 0 h 49"/>
                <a:gd name="T16" fmla="*/ 0 w 163"/>
                <a:gd name="T17" fmla="*/ 0 h 49"/>
                <a:gd name="T18" fmla="*/ 0 w 163"/>
                <a:gd name="T19" fmla="*/ 0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3"/>
                <a:gd name="T31" fmla="*/ 0 h 49"/>
                <a:gd name="T32" fmla="*/ 163 w 163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3" h="49">
                  <a:moveTo>
                    <a:pt x="163" y="2"/>
                  </a:moveTo>
                  <a:lnTo>
                    <a:pt x="0" y="49"/>
                  </a:lnTo>
                  <a:lnTo>
                    <a:pt x="16" y="35"/>
                  </a:lnTo>
                  <a:lnTo>
                    <a:pt x="35" y="24"/>
                  </a:lnTo>
                  <a:lnTo>
                    <a:pt x="55" y="16"/>
                  </a:lnTo>
                  <a:lnTo>
                    <a:pt x="74" y="7"/>
                  </a:lnTo>
                  <a:lnTo>
                    <a:pt x="95" y="2"/>
                  </a:lnTo>
                  <a:lnTo>
                    <a:pt x="117" y="0"/>
                  </a:lnTo>
                  <a:lnTo>
                    <a:pt x="139" y="0"/>
                  </a:lnTo>
                  <a:lnTo>
                    <a:pt x="163" y="2"/>
                  </a:lnTo>
                  <a:close/>
                </a:path>
              </a:pathLst>
            </a:custGeom>
            <a:solidFill>
              <a:srgbClr val="7C4F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3" name="Freeform 403"/>
            <p:cNvSpPr>
              <a:spLocks/>
            </p:cNvSpPr>
            <p:nvPr/>
          </p:nvSpPr>
          <p:spPr bwMode="auto">
            <a:xfrm>
              <a:off x="4786" y="1207"/>
              <a:ext cx="2" cy="1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  <a:gd name="T4" fmla="*/ 0 w 7"/>
                <a:gd name="T5" fmla="*/ 0 h 1"/>
                <a:gd name="T6" fmla="*/ 0 w 7"/>
                <a:gd name="T7" fmla="*/ 0 h 1"/>
                <a:gd name="T8" fmla="*/ 0 w 7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"/>
                <a:gd name="T17" fmla="*/ 7 w 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">
                  <a:moveTo>
                    <a:pt x="7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749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4" name="Freeform 404"/>
            <p:cNvSpPr>
              <a:spLocks/>
            </p:cNvSpPr>
            <p:nvPr/>
          </p:nvSpPr>
          <p:spPr bwMode="auto">
            <a:xfrm>
              <a:off x="4821" y="1229"/>
              <a:ext cx="30" cy="61"/>
            </a:xfrm>
            <a:custGeom>
              <a:avLst/>
              <a:gdLst>
                <a:gd name="T0" fmla="*/ 0 w 122"/>
                <a:gd name="T1" fmla="*/ 0 h 244"/>
                <a:gd name="T2" fmla="*/ 0 w 122"/>
                <a:gd name="T3" fmla="*/ 0 h 244"/>
                <a:gd name="T4" fmla="*/ 0 w 122"/>
                <a:gd name="T5" fmla="*/ 0 h 244"/>
                <a:gd name="T6" fmla="*/ 0 w 122"/>
                <a:gd name="T7" fmla="*/ 0 h 244"/>
                <a:gd name="T8" fmla="*/ 0 w 122"/>
                <a:gd name="T9" fmla="*/ 0 h 244"/>
                <a:gd name="T10" fmla="*/ 0 w 122"/>
                <a:gd name="T11" fmla="*/ 0 h 244"/>
                <a:gd name="T12" fmla="*/ 0 w 122"/>
                <a:gd name="T13" fmla="*/ 0 h 244"/>
                <a:gd name="T14" fmla="*/ 0 w 122"/>
                <a:gd name="T15" fmla="*/ 0 h 244"/>
                <a:gd name="T16" fmla="*/ 0 w 122"/>
                <a:gd name="T17" fmla="*/ 0 h 244"/>
                <a:gd name="T18" fmla="*/ 0 w 122"/>
                <a:gd name="T19" fmla="*/ 0 h 244"/>
                <a:gd name="T20" fmla="*/ 0 w 122"/>
                <a:gd name="T21" fmla="*/ 0 h 244"/>
                <a:gd name="T22" fmla="*/ 0 w 122"/>
                <a:gd name="T23" fmla="*/ 0 h 244"/>
                <a:gd name="T24" fmla="*/ 0 w 122"/>
                <a:gd name="T25" fmla="*/ 0 h 244"/>
                <a:gd name="T26" fmla="*/ 0 w 122"/>
                <a:gd name="T27" fmla="*/ 0 h 244"/>
                <a:gd name="T28" fmla="*/ 0 w 122"/>
                <a:gd name="T29" fmla="*/ 0 h 244"/>
                <a:gd name="T30" fmla="*/ 0 w 122"/>
                <a:gd name="T31" fmla="*/ 0 h 244"/>
                <a:gd name="T32" fmla="*/ 0 w 122"/>
                <a:gd name="T33" fmla="*/ 0 h 244"/>
                <a:gd name="T34" fmla="*/ 0 w 122"/>
                <a:gd name="T35" fmla="*/ 0 h 244"/>
                <a:gd name="T36" fmla="*/ 0 w 122"/>
                <a:gd name="T37" fmla="*/ 0 h 244"/>
                <a:gd name="T38" fmla="*/ 0 w 122"/>
                <a:gd name="T39" fmla="*/ 0 h 244"/>
                <a:gd name="T40" fmla="*/ 0 w 122"/>
                <a:gd name="T41" fmla="*/ 0 h 2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2"/>
                <a:gd name="T64" fmla="*/ 0 h 244"/>
                <a:gd name="T65" fmla="*/ 122 w 122"/>
                <a:gd name="T66" fmla="*/ 244 h 2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2" h="244">
                  <a:moveTo>
                    <a:pt x="16" y="184"/>
                  </a:moveTo>
                  <a:lnTo>
                    <a:pt x="28" y="196"/>
                  </a:lnTo>
                  <a:lnTo>
                    <a:pt x="38" y="206"/>
                  </a:lnTo>
                  <a:lnTo>
                    <a:pt x="49" y="214"/>
                  </a:lnTo>
                  <a:lnTo>
                    <a:pt x="60" y="222"/>
                  </a:lnTo>
                  <a:lnTo>
                    <a:pt x="74" y="228"/>
                  </a:lnTo>
                  <a:lnTo>
                    <a:pt x="86" y="233"/>
                  </a:lnTo>
                  <a:lnTo>
                    <a:pt x="100" y="238"/>
                  </a:lnTo>
                  <a:lnTo>
                    <a:pt x="116" y="244"/>
                  </a:lnTo>
                  <a:lnTo>
                    <a:pt x="122" y="184"/>
                  </a:lnTo>
                  <a:lnTo>
                    <a:pt x="122" y="125"/>
                  </a:lnTo>
                  <a:lnTo>
                    <a:pt x="120" y="65"/>
                  </a:lnTo>
                  <a:lnTo>
                    <a:pt x="109" y="5"/>
                  </a:lnTo>
                  <a:lnTo>
                    <a:pt x="86" y="0"/>
                  </a:lnTo>
                  <a:lnTo>
                    <a:pt x="63" y="10"/>
                  </a:lnTo>
                  <a:lnTo>
                    <a:pt x="38" y="30"/>
                  </a:lnTo>
                  <a:lnTo>
                    <a:pt x="19" y="56"/>
                  </a:lnTo>
                  <a:lnTo>
                    <a:pt x="5" y="92"/>
                  </a:lnTo>
                  <a:lnTo>
                    <a:pt x="0" y="125"/>
                  </a:lnTo>
                  <a:lnTo>
                    <a:pt x="3" y="157"/>
                  </a:lnTo>
                  <a:lnTo>
                    <a:pt x="16" y="184"/>
                  </a:lnTo>
                  <a:close/>
                </a:path>
              </a:pathLst>
            </a:custGeom>
            <a:solidFill>
              <a:srgbClr val="C99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5" name="Freeform 405"/>
            <p:cNvSpPr>
              <a:spLocks/>
            </p:cNvSpPr>
            <p:nvPr/>
          </p:nvSpPr>
          <p:spPr bwMode="auto">
            <a:xfrm>
              <a:off x="4828" y="1238"/>
              <a:ext cx="23" cy="52"/>
            </a:xfrm>
            <a:custGeom>
              <a:avLst/>
              <a:gdLst>
                <a:gd name="T0" fmla="*/ 0 w 92"/>
                <a:gd name="T1" fmla="*/ 0 h 207"/>
                <a:gd name="T2" fmla="*/ 0 w 92"/>
                <a:gd name="T3" fmla="*/ 0 h 207"/>
                <a:gd name="T4" fmla="*/ 0 w 92"/>
                <a:gd name="T5" fmla="*/ 0 h 207"/>
                <a:gd name="T6" fmla="*/ 0 w 92"/>
                <a:gd name="T7" fmla="*/ 0 h 207"/>
                <a:gd name="T8" fmla="*/ 0 w 92"/>
                <a:gd name="T9" fmla="*/ 0 h 207"/>
                <a:gd name="T10" fmla="*/ 0 w 92"/>
                <a:gd name="T11" fmla="*/ 0 h 207"/>
                <a:gd name="T12" fmla="*/ 0 w 92"/>
                <a:gd name="T13" fmla="*/ 0 h 207"/>
                <a:gd name="T14" fmla="*/ 0 w 92"/>
                <a:gd name="T15" fmla="*/ 0 h 207"/>
                <a:gd name="T16" fmla="*/ 0 w 92"/>
                <a:gd name="T17" fmla="*/ 0 h 207"/>
                <a:gd name="T18" fmla="*/ 0 w 92"/>
                <a:gd name="T19" fmla="*/ 0 h 207"/>
                <a:gd name="T20" fmla="*/ 0 w 92"/>
                <a:gd name="T21" fmla="*/ 0 h 207"/>
                <a:gd name="T22" fmla="*/ 0 w 92"/>
                <a:gd name="T23" fmla="*/ 0 h 207"/>
                <a:gd name="T24" fmla="*/ 0 w 92"/>
                <a:gd name="T25" fmla="*/ 0 h 207"/>
                <a:gd name="T26" fmla="*/ 0 w 92"/>
                <a:gd name="T27" fmla="*/ 0 h 207"/>
                <a:gd name="T28" fmla="*/ 0 w 92"/>
                <a:gd name="T29" fmla="*/ 0 h 207"/>
                <a:gd name="T30" fmla="*/ 0 w 92"/>
                <a:gd name="T31" fmla="*/ 0 h 207"/>
                <a:gd name="T32" fmla="*/ 0 w 92"/>
                <a:gd name="T33" fmla="*/ 0 h 207"/>
                <a:gd name="T34" fmla="*/ 0 w 92"/>
                <a:gd name="T35" fmla="*/ 0 h 207"/>
                <a:gd name="T36" fmla="*/ 0 w 92"/>
                <a:gd name="T37" fmla="*/ 0 h 207"/>
                <a:gd name="T38" fmla="*/ 0 w 92"/>
                <a:gd name="T39" fmla="*/ 0 h 207"/>
                <a:gd name="T40" fmla="*/ 0 w 92"/>
                <a:gd name="T41" fmla="*/ 0 h 2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"/>
                <a:gd name="T64" fmla="*/ 0 h 207"/>
                <a:gd name="T65" fmla="*/ 92 w 92"/>
                <a:gd name="T66" fmla="*/ 207 h 20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" h="207">
                  <a:moveTo>
                    <a:pt x="84" y="0"/>
                  </a:moveTo>
                  <a:lnTo>
                    <a:pt x="65" y="11"/>
                  </a:lnTo>
                  <a:lnTo>
                    <a:pt x="46" y="30"/>
                  </a:lnTo>
                  <a:lnTo>
                    <a:pt x="33" y="49"/>
                  </a:lnTo>
                  <a:lnTo>
                    <a:pt x="19" y="74"/>
                  </a:lnTo>
                  <a:lnTo>
                    <a:pt x="8" y="99"/>
                  </a:lnTo>
                  <a:lnTo>
                    <a:pt x="3" y="123"/>
                  </a:lnTo>
                  <a:lnTo>
                    <a:pt x="0" y="147"/>
                  </a:lnTo>
                  <a:lnTo>
                    <a:pt x="5" y="169"/>
                  </a:lnTo>
                  <a:lnTo>
                    <a:pt x="16" y="175"/>
                  </a:lnTo>
                  <a:lnTo>
                    <a:pt x="24" y="180"/>
                  </a:lnTo>
                  <a:lnTo>
                    <a:pt x="35" y="185"/>
                  </a:lnTo>
                  <a:lnTo>
                    <a:pt x="46" y="191"/>
                  </a:lnTo>
                  <a:lnTo>
                    <a:pt x="54" y="196"/>
                  </a:lnTo>
                  <a:lnTo>
                    <a:pt x="65" y="199"/>
                  </a:lnTo>
                  <a:lnTo>
                    <a:pt x="76" y="205"/>
                  </a:lnTo>
                  <a:lnTo>
                    <a:pt x="86" y="207"/>
                  </a:lnTo>
                  <a:lnTo>
                    <a:pt x="92" y="155"/>
                  </a:lnTo>
                  <a:lnTo>
                    <a:pt x="92" y="104"/>
                  </a:lnTo>
                  <a:lnTo>
                    <a:pt x="90" y="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D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6" name="Freeform 406"/>
            <p:cNvSpPr>
              <a:spLocks/>
            </p:cNvSpPr>
            <p:nvPr/>
          </p:nvSpPr>
          <p:spPr bwMode="auto">
            <a:xfrm>
              <a:off x="4808" y="1287"/>
              <a:ext cx="57" cy="44"/>
            </a:xfrm>
            <a:custGeom>
              <a:avLst/>
              <a:gdLst>
                <a:gd name="T0" fmla="*/ 0 w 226"/>
                <a:gd name="T1" fmla="*/ 0 h 176"/>
                <a:gd name="T2" fmla="*/ 0 w 226"/>
                <a:gd name="T3" fmla="*/ 0 h 176"/>
                <a:gd name="T4" fmla="*/ 0 w 226"/>
                <a:gd name="T5" fmla="*/ 0 h 176"/>
                <a:gd name="T6" fmla="*/ 0 w 226"/>
                <a:gd name="T7" fmla="*/ 0 h 176"/>
                <a:gd name="T8" fmla="*/ 0 w 226"/>
                <a:gd name="T9" fmla="*/ 0 h 176"/>
                <a:gd name="T10" fmla="*/ 0 w 226"/>
                <a:gd name="T11" fmla="*/ 0 h 176"/>
                <a:gd name="T12" fmla="*/ 0 w 226"/>
                <a:gd name="T13" fmla="*/ 0 h 176"/>
                <a:gd name="T14" fmla="*/ 0 w 226"/>
                <a:gd name="T15" fmla="*/ 0 h 176"/>
                <a:gd name="T16" fmla="*/ 0 w 226"/>
                <a:gd name="T17" fmla="*/ 0 h 176"/>
                <a:gd name="T18" fmla="*/ 0 w 226"/>
                <a:gd name="T19" fmla="*/ 0 h 176"/>
                <a:gd name="T20" fmla="*/ 0 w 226"/>
                <a:gd name="T21" fmla="*/ 0 h 176"/>
                <a:gd name="T22" fmla="*/ 0 w 226"/>
                <a:gd name="T23" fmla="*/ 0 h 176"/>
                <a:gd name="T24" fmla="*/ 0 w 226"/>
                <a:gd name="T25" fmla="*/ 0 h 176"/>
                <a:gd name="T26" fmla="*/ 0 w 226"/>
                <a:gd name="T27" fmla="*/ 0 h 176"/>
                <a:gd name="T28" fmla="*/ 0 w 226"/>
                <a:gd name="T29" fmla="*/ 0 h 176"/>
                <a:gd name="T30" fmla="*/ 0 w 226"/>
                <a:gd name="T31" fmla="*/ 0 h 176"/>
                <a:gd name="T32" fmla="*/ 0 w 226"/>
                <a:gd name="T33" fmla="*/ 0 h 176"/>
                <a:gd name="T34" fmla="*/ 0 w 226"/>
                <a:gd name="T35" fmla="*/ 0 h 176"/>
                <a:gd name="T36" fmla="*/ 0 w 226"/>
                <a:gd name="T37" fmla="*/ 0 h 176"/>
                <a:gd name="T38" fmla="*/ 0 w 226"/>
                <a:gd name="T39" fmla="*/ 0 h 176"/>
                <a:gd name="T40" fmla="*/ 0 w 226"/>
                <a:gd name="T41" fmla="*/ 0 h 1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6"/>
                <a:gd name="T64" fmla="*/ 0 h 176"/>
                <a:gd name="T65" fmla="*/ 226 w 226"/>
                <a:gd name="T66" fmla="*/ 176 h 1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6" h="176">
                  <a:moveTo>
                    <a:pt x="25" y="92"/>
                  </a:moveTo>
                  <a:lnTo>
                    <a:pt x="50" y="103"/>
                  </a:lnTo>
                  <a:lnTo>
                    <a:pt x="76" y="117"/>
                  </a:lnTo>
                  <a:lnTo>
                    <a:pt x="101" y="127"/>
                  </a:lnTo>
                  <a:lnTo>
                    <a:pt x="126" y="138"/>
                  </a:lnTo>
                  <a:lnTo>
                    <a:pt x="150" y="149"/>
                  </a:lnTo>
                  <a:lnTo>
                    <a:pt x="174" y="159"/>
                  </a:lnTo>
                  <a:lnTo>
                    <a:pt x="201" y="168"/>
                  </a:lnTo>
                  <a:lnTo>
                    <a:pt x="226" y="176"/>
                  </a:lnTo>
                  <a:lnTo>
                    <a:pt x="218" y="138"/>
                  </a:lnTo>
                  <a:lnTo>
                    <a:pt x="201" y="108"/>
                  </a:lnTo>
                  <a:lnTo>
                    <a:pt x="185" y="83"/>
                  </a:lnTo>
                  <a:lnTo>
                    <a:pt x="161" y="65"/>
                  </a:lnTo>
                  <a:lnTo>
                    <a:pt x="131" y="48"/>
                  </a:lnTo>
                  <a:lnTo>
                    <a:pt x="98" y="35"/>
                  </a:lnTo>
                  <a:lnTo>
                    <a:pt x="60" y="18"/>
                  </a:lnTo>
                  <a:lnTo>
                    <a:pt x="14" y="0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" y="71"/>
                  </a:lnTo>
                  <a:lnTo>
                    <a:pt x="25" y="92"/>
                  </a:lnTo>
                  <a:close/>
                </a:path>
              </a:pathLst>
            </a:custGeom>
            <a:solidFill>
              <a:srgbClr val="84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7" name="Freeform 407"/>
            <p:cNvSpPr>
              <a:spLocks/>
            </p:cNvSpPr>
            <p:nvPr/>
          </p:nvSpPr>
          <p:spPr bwMode="auto">
            <a:xfrm>
              <a:off x="4865" y="1308"/>
              <a:ext cx="25" cy="23"/>
            </a:xfrm>
            <a:custGeom>
              <a:avLst/>
              <a:gdLst>
                <a:gd name="T0" fmla="*/ 0 w 103"/>
                <a:gd name="T1" fmla="*/ 0 h 93"/>
                <a:gd name="T2" fmla="*/ 0 w 103"/>
                <a:gd name="T3" fmla="*/ 0 h 93"/>
                <a:gd name="T4" fmla="*/ 0 w 103"/>
                <a:gd name="T5" fmla="*/ 0 h 93"/>
                <a:gd name="T6" fmla="*/ 0 w 103"/>
                <a:gd name="T7" fmla="*/ 0 h 93"/>
                <a:gd name="T8" fmla="*/ 0 w 103"/>
                <a:gd name="T9" fmla="*/ 0 h 93"/>
                <a:gd name="T10" fmla="*/ 0 w 103"/>
                <a:gd name="T11" fmla="*/ 0 h 93"/>
                <a:gd name="T12" fmla="*/ 0 w 103"/>
                <a:gd name="T13" fmla="*/ 0 h 93"/>
                <a:gd name="T14" fmla="*/ 0 w 103"/>
                <a:gd name="T15" fmla="*/ 0 h 93"/>
                <a:gd name="T16" fmla="*/ 0 w 103"/>
                <a:gd name="T17" fmla="*/ 0 h 93"/>
                <a:gd name="T18" fmla="*/ 0 w 103"/>
                <a:gd name="T19" fmla="*/ 0 h 93"/>
                <a:gd name="T20" fmla="*/ 0 w 103"/>
                <a:gd name="T21" fmla="*/ 0 h 93"/>
                <a:gd name="T22" fmla="*/ 0 w 103"/>
                <a:gd name="T23" fmla="*/ 0 h 93"/>
                <a:gd name="T24" fmla="*/ 0 w 103"/>
                <a:gd name="T25" fmla="*/ 0 h 93"/>
                <a:gd name="T26" fmla="*/ 0 w 103"/>
                <a:gd name="T27" fmla="*/ 0 h 93"/>
                <a:gd name="T28" fmla="*/ 0 w 103"/>
                <a:gd name="T29" fmla="*/ 0 h 93"/>
                <a:gd name="T30" fmla="*/ 0 w 103"/>
                <a:gd name="T31" fmla="*/ 0 h 93"/>
                <a:gd name="T32" fmla="*/ 0 w 103"/>
                <a:gd name="T33" fmla="*/ 0 h 93"/>
                <a:gd name="T34" fmla="*/ 0 w 103"/>
                <a:gd name="T35" fmla="*/ 0 h 93"/>
                <a:gd name="T36" fmla="*/ 0 w 103"/>
                <a:gd name="T37" fmla="*/ 0 h 93"/>
                <a:gd name="T38" fmla="*/ 0 w 103"/>
                <a:gd name="T39" fmla="*/ 0 h 93"/>
                <a:gd name="T40" fmla="*/ 0 w 103"/>
                <a:gd name="T41" fmla="*/ 0 h 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3"/>
                <a:gd name="T64" fmla="*/ 0 h 93"/>
                <a:gd name="T65" fmla="*/ 103 w 103"/>
                <a:gd name="T66" fmla="*/ 93 h 9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" h="93">
                  <a:moveTo>
                    <a:pt x="0" y="0"/>
                  </a:moveTo>
                  <a:lnTo>
                    <a:pt x="11" y="12"/>
                  </a:lnTo>
                  <a:lnTo>
                    <a:pt x="21" y="23"/>
                  </a:lnTo>
                  <a:lnTo>
                    <a:pt x="35" y="34"/>
                  </a:lnTo>
                  <a:lnTo>
                    <a:pt x="48" y="47"/>
                  </a:lnTo>
                  <a:lnTo>
                    <a:pt x="60" y="58"/>
                  </a:lnTo>
                  <a:lnTo>
                    <a:pt x="71" y="69"/>
                  </a:lnTo>
                  <a:lnTo>
                    <a:pt x="81" y="83"/>
                  </a:lnTo>
                  <a:lnTo>
                    <a:pt x="90" y="93"/>
                  </a:lnTo>
                  <a:lnTo>
                    <a:pt x="97" y="80"/>
                  </a:lnTo>
                  <a:lnTo>
                    <a:pt x="103" y="66"/>
                  </a:lnTo>
                  <a:lnTo>
                    <a:pt x="103" y="50"/>
                  </a:lnTo>
                  <a:lnTo>
                    <a:pt x="101" y="30"/>
                  </a:lnTo>
                  <a:lnTo>
                    <a:pt x="90" y="30"/>
                  </a:lnTo>
                  <a:lnTo>
                    <a:pt x="76" y="28"/>
                  </a:lnTo>
                  <a:lnTo>
                    <a:pt x="65" y="23"/>
                  </a:lnTo>
                  <a:lnTo>
                    <a:pt x="51" y="20"/>
                  </a:lnTo>
                  <a:lnTo>
                    <a:pt x="41" y="14"/>
                  </a:lnTo>
                  <a:lnTo>
                    <a:pt x="27" y="9"/>
                  </a:lnTo>
                  <a:lnTo>
                    <a:pt x="13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8" name="Freeform 408"/>
            <p:cNvSpPr>
              <a:spLocks/>
            </p:cNvSpPr>
            <p:nvPr/>
          </p:nvSpPr>
          <p:spPr bwMode="auto">
            <a:xfrm>
              <a:off x="4759" y="1318"/>
              <a:ext cx="146" cy="136"/>
            </a:xfrm>
            <a:custGeom>
              <a:avLst/>
              <a:gdLst>
                <a:gd name="T0" fmla="*/ 0 w 582"/>
                <a:gd name="T1" fmla="*/ 0 h 547"/>
                <a:gd name="T2" fmla="*/ 0 w 582"/>
                <a:gd name="T3" fmla="*/ 0 h 547"/>
                <a:gd name="T4" fmla="*/ 0 w 582"/>
                <a:gd name="T5" fmla="*/ 0 h 547"/>
                <a:gd name="T6" fmla="*/ 0 w 582"/>
                <a:gd name="T7" fmla="*/ 0 h 547"/>
                <a:gd name="T8" fmla="*/ 0 w 582"/>
                <a:gd name="T9" fmla="*/ 0 h 547"/>
                <a:gd name="T10" fmla="*/ 0 w 582"/>
                <a:gd name="T11" fmla="*/ 0 h 547"/>
                <a:gd name="T12" fmla="*/ 0 w 582"/>
                <a:gd name="T13" fmla="*/ 0 h 547"/>
                <a:gd name="T14" fmla="*/ 0 w 582"/>
                <a:gd name="T15" fmla="*/ 0 h 547"/>
                <a:gd name="T16" fmla="*/ 0 w 582"/>
                <a:gd name="T17" fmla="*/ 0 h 547"/>
                <a:gd name="T18" fmla="*/ 0 w 582"/>
                <a:gd name="T19" fmla="*/ 0 h 547"/>
                <a:gd name="T20" fmla="*/ 0 w 582"/>
                <a:gd name="T21" fmla="*/ 0 h 547"/>
                <a:gd name="T22" fmla="*/ 0 w 582"/>
                <a:gd name="T23" fmla="*/ 0 h 547"/>
                <a:gd name="T24" fmla="*/ 0 w 582"/>
                <a:gd name="T25" fmla="*/ 0 h 547"/>
                <a:gd name="T26" fmla="*/ 0 w 582"/>
                <a:gd name="T27" fmla="*/ 0 h 547"/>
                <a:gd name="T28" fmla="*/ 0 w 582"/>
                <a:gd name="T29" fmla="*/ 0 h 547"/>
                <a:gd name="T30" fmla="*/ 0 w 582"/>
                <a:gd name="T31" fmla="*/ 0 h 547"/>
                <a:gd name="T32" fmla="*/ 0 w 582"/>
                <a:gd name="T33" fmla="*/ 0 h 547"/>
                <a:gd name="T34" fmla="*/ 0 w 582"/>
                <a:gd name="T35" fmla="*/ 0 h 547"/>
                <a:gd name="T36" fmla="*/ 0 w 582"/>
                <a:gd name="T37" fmla="*/ 0 h 547"/>
                <a:gd name="T38" fmla="*/ 0 w 582"/>
                <a:gd name="T39" fmla="*/ 0 h 547"/>
                <a:gd name="T40" fmla="*/ 0 w 582"/>
                <a:gd name="T41" fmla="*/ 0 h 547"/>
                <a:gd name="T42" fmla="*/ 0 w 582"/>
                <a:gd name="T43" fmla="*/ 0 h 547"/>
                <a:gd name="T44" fmla="*/ 0 w 582"/>
                <a:gd name="T45" fmla="*/ 0 h 547"/>
                <a:gd name="T46" fmla="*/ 0 w 582"/>
                <a:gd name="T47" fmla="*/ 0 h 547"/>
                <a:gd name="T48" fmla="*/ 0 w 582"/>
                <a:gd name="T49" fmla="*/ 0 h 547"/>
                <a:gd name="T50" fmla="*/ 0 w 582"/>
                <a:gd name="T51" fmla="*/ 0 h 547"/>
                <a:gd name="T52" fmla="*/ 0 w 582"/>
                <a:gd name="T53" fmla="*/ 0 h 547"/>
                <a:gd name="T54" fmla="*/ 0 w 582"/>
                <a:gd name="T55" fmla="*/ 0 h 547"/>
                <a:gd name="T56" fmla="*/ 0 w 582"/>
                <a:gd name="T57" fmla="*/ 0 h 547"/>
                <a:gd name="T58" fmla="*/ 0 w 582"/>
                <a:gd name="T59" fmla="*/ 0 h 547"/>
                <a:gd name="T60" fmla="*/ 0 w 582"/>
                <a:gd name="T61" fmla="*/ 0 h 547"/>
                <a:gd name="T62" fmla="*/ 0 w 582"/>
                <a:gd name="T63" fmla="*/ 0 h 5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82"/>
                <a:gd name="T97" fmla="*/ 0 h 547"/>
                <a:gd name="T98" fmla="*/ 582 w 582"/>
                <a:gd name="T99" fmla="*/ 547 h 5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82" h="547">
                  <a:moveTo>
                    <a:pt x="546" y="522"/>
                  </a:moveTo>
                  <a:lnTo>
                    <a:pt x="568" y="478"/>
                  </a:lnTo>
                  <a:lnTo>
                    <a:pt x="582" y="425"/>
                  </a:lnTo>
                  <a:lnTo>
                    <a:pt x="582" y="370"/>
                  </a:lnTo>
                  <a:lnTo>
                    <a:pt x="576" y="310"/>
                  </a:lnTo>
                  <a:lnTo>
                    <a:pt x="562" y="254"/>
                  </a:lnTo>
                  <a:lnTo>
                    <a:pt x="546" y="199"/>
                  </a:lnTo>
                  <a:lnTo>
                    <a:pt x="524" y="153"/>
                  </a:lnTo>
                  <a:lnTo>
                    <a:pt x="499" y="114"/>
                  </a:lnTo>
                  <a:lnTo>
                    <a:pt x="505" y="180"/>
                  </a:lnTo>
                  <a:lnTo>
                    <a:pt x="505" y="245"/>
                  </a:lnTo>
                  <a:lnTo>
                    <a:pt x="497" y="307"/>
                  </a:lnTo>
                  <a:lnTo>
                    <a:pt x="481" y="370"/>
                  </a:lnTo>
                  <a:lnTo>
                    <a:pt x="453" y="378"/>
                  </a:lnTo>
                  <a:lnTo>
                    <a:pt x="405" y="354"/>
                  </a:lnTo>
                  <a:lnTo>
                    <a:pt x="342" y="305"/>
                  </a:lnTo>
                  <a:lnTo>
                    <a:pt x="277" y="245"/>
                  </a:lnTo>
                  <a:lnTo>
                    <a:pt x="211" y="183"/>
                  </a:lnTo>
                  <a:lnTo>
                    <a:pt x="162" y="123"/>
                  </a:lnTo>
                  <a:lnTo>
                    <a:pt x="133" y="77"/>
                  </a:lnTo>
                  <a:lnTo>
                    <a:pt x="136" y="55"/>
                  </a:lnTo>
                  <a:lnTo>
                    <a:pt x="157" y="65"/>
                  </a:lnTo>
                  <a:lnTo>
                    <a:pt x="195" y="98"/>
                  </a:lnTo>
                  <a:lnTo>
                    <a:pt x="241" y="144"/>
                  </a:lnTo>
                  <a:lnTo>
                    <a:pt x="293" y="199"/>
                  </a:lnTo>
                  <a:lnTo>
                    <a:pt x="345" y="250"/>
                  </a:lnTo>
                  <a:lnTo>
                    <a:pt x="391" y="294"/>
                  </a:lnTo>
                  <a:lnTo>
                    <a:pt x="426" y="319"/>
                  </a:lnTo>
                  <a:lnTo>
                    <a:pt x="448" y="316"/>
                  </a:lnTo>
                  <a:lnTo>
                    <a:pt x="453" y="286"/>
                  </a:lnTo>
                  <a:lnTo>
                    <a:pt x="453" y="256"/>
                  </a:lnTo>
                  <a:lnTo>
                    <a:pt x="453" y="226"/>
                  </a:lnTo>
                  <a:lnTo>
                    <a:pt x="453" y="194"/>
                  </a:lnTo>
                  <a:lnTo>
                    <a:pt x="432" y="171"/>
                  </a:lnTo>
                  <a:lnTo>
                    <a:pt x="410" y="150"/>
                  </a:lnTo>
                  <a:lnTo>
                    <a:pt x="386" y="125"/>
                  </a:lnTo>
                  <a:lnTo>
                    <a:pt x="361" y="104"/>
                  </a:lnTo>
                  <a:lnTo>
                    <a:pt x="333" y="85"/>
                  </a:lnTo>
                  <a:lnTo>
                    <a:pt x="310" y="63"/>
                  </a:lnTo>
                  <a:lnTo>
                    <a:pt x="280" y="47"/>
                  </a:lnTo>
                  <a:lnTo>
                    <a:pt x="252" y="30"/>
                  </a:lnTo>
                  <a:lnTo>
                    <a:pt x="225" y="22"/>
                  </a:lnTo>
                  <a:lnTo>
                    <a:pt x="198" y="17"/>
                  </a:lnTo>
                  <a:lnTo>
                    <a:pt x="171" y="17"/>
                  </a:lnTo>
                  <a:lnTo>
                    <a:pt x="141" y="17"/>
                  </a:lnTo>
                  <a:lnTo>
                    <a:pt x="114" y="17"/>
                  </a:lnTo>
                  <a:lnTo>
                    <a:pt x="86" y="17"/>
                  </a:lnTo>
                  <a:lnTo>
                    <a:pt x="60" y="12"/>
                  </a:lnTo>
                  <a:lnTo>
                    <a:pt x="33" y="0"/>
                  </a:lnTo>
                  <a:lnTo>
                    <a:pt x="8" y="33"/>
                  </a:lnTo>
                  <a:lnTo>
                    <a:pt x="0" y="71"/>
                  </a:lnTo>
                  <a:lnTo>
                    <a:pt x="8" y="118"/>
                  </a:lnTo>
                  <a:lnTo>
                    <a:pt x="24" y="166"/>
                  </a:lnTo>
                  <a:lnTo>
                    <a:pt x="54" y="218"/>
                  </a:lnTo>
                  <a:lnTo>
                    <a:pt x="92" y="270"/>
                  </a:lnTo>
                  <a:lnTo>
                    <a:pt x="136" y="321"/>
                  </a:lnTo>
                  <a:lnTo>
                    <a:pt x="185" y="370"/>
                  </a:lnTo>
                  <a:lnTo>
                    <a:pt x="236" y="419"/>
                  </a:lnTo>
                  <a:lnTo>
                    <a:pt x="291" y="460"/>
                  </a:lnTo>
                  <a:lnTo>
                    <a:pt x="345" y="495"/>
                  </a:lnTo>
                  <a:lnTo>
                    <a:pt x="396" y="522"/>
                  </a:lnTo>
                  <a:lnTo>
                    <a:pt x="442" y="538"/>
                  </a:lnTo>
                  <a:lnTo>
                    <a:pt x="486" y="547"/>
                  </a:lnTo>
                  <a:lnTo>
                    <a:pt x="522" y="541"/>
                  </a:lnTo>
                  <a:lnTo>
                    <a:pt x="546" y="522"/>
                  </a:lnTo>
                  <a:close/>
                </a:path>
              </a:pathLst>
            </a:custGeom>
            <a:solidFill>
              <a:srgbClr val="005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9" name="Freeform 409"/>
            <p:cNvSpPr>
              <a:spLocks/>
            </p:cNvSpPr>
            <p:nvPr/>
          </p:nvSpPr>
          <p:spPr bwMode="auto">
            <a:xfrm>
              <a:off x="4772" y="1346"/>
              <a:ext cx="32" cy="45"/>
            </a:xfrm>
            <a:custGeom>
              <a:avLst/>
              <a:gdLst>
                <a:gd name="T0" fmla="*/ 0 w 128"/>
                <a:gd name="T1" fmla="*/ 0 h 179"/>
                <a:gd name="T2" fmla="*/ 0 w 128"/>
                <a:gd name="T3" fmla="*/ 0 h 179"/>
                <a:gd name="T4" fmla="*/ 0 w 128"/>
                <a:gd name="T5" fmla="*/ 0 h 179"/>
                <a:gd name="T6" fmla="*/ 0 w 128"/>
                <a:gd name="T7" fmla="*/ 0 h 179"/>
                <a:gd name="T8" fmla="*/ 0 w 128"/>
                <a:gd name="T9" fmla="*/ 0 h 179"/>
                <a:gd name="T10" fmla="*/ 0 w 128"/>
                <a:gd name="T11" fmla="*/ 0 h 179"/>
                <a:gd name="T12" fmla="*/ 0 w 128"/>
                <a:gd name="T13" fmla="*/ 0 h 179"/>
                <a:gd name="T14" fmla="*/ 0 w 128"/>
                <a:gd name="T15" fmla="*/ 0 h 179"/>
                <a:gd name="T16" fmla="*/ 0 w 128"/>
                <a:gd name="T17" fmla="*/ 0 h 179"/>
                <a:gd name="T18" fmla="*/ 0 w 128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8"/>
                <a:gd name="T31" fmla="*/ 0 h 179"/>
                <a:gd name="T32" fmla="*/ 128 w 128"/>
                <a:gd name="T33" fmla="*/ 179 h 1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8" h="179">
                  <a:moveTo>
                    <a:pt x="0" y="0"/>
                  </a:moveTo>
                  <a:lnTo>
                    <a:pt x="128" y="179"/>
                  </a:lnTo>
                  <a:lnTo>
                    <a:pt x="106" y="158"/>
                  </a:lnTo>
                  <a:lnTo>
                    <a:pt x="85" y="136"/>
                  </a:lnTo>
                  <a:lnTo>
                    <a:pt x="65" y="114"/>
                  </a:lnTo>
                  <a:lnTo>
                    <a:pt x="49" y="89"/>
                  </a:lnTo>
                  <a:lnTo>
                    <a:pt x="33" y="68"/>
                  </a:lnTo>
                  <a:lnTo>
                    <a:pt x="19" y="43"/>
                  </a:lnTo>
                  <a:lnTo>
                    <a:pt x="9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8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0" name="Freeform 410"/>
            <p:cNvSpPr>
              <a:spLocks/>
            </p:cNvSpPr>
            <p:nvPr/>
          </p:nvSpPr>
          <p:spPr bwMode="auto">
            <a:xfrm>
              <a:off x="4769" y="1331"/>
              <a:ext cx="52" cy="75"/>
            </a:xfrm>
            <a:custGeom>
              <a:avLst/>
              <a:gdLst>
                <a:gd name="T0" fmla="*/ 0 w 207"/>
                <a:gd name="T1" fmla="*/ 0 h 299"/>
                <a:gd name="T2" fmla="*/ 0 w 207"/>
                <a:gd name="T3" fmla="*/ 0 h 299"/>
                <a:gd name="T4" fmla="*/ 0 w 207"/>
                <a:gd name="T5" fmla="*/ 0 h 299"/>
                <a:gd name="T6" fmla="*/ 0 w 207"/>
                <a:gd name="T7" fmla="*/ 0 h 299"/>
                <a:gd name="T8" fmla="*/ 0 w 207"/>
                <a:gd name="T9" fmla="*/ 0 h 299"/>
                <a:gd name="T10" fmla="*/ 0 w 207"/>
                <a:gd name="T11" fmla="*/ 0 h 299"/>
                <a:gd name="T12" fmla="*/ 0 w 207"/>
                <a:gd name="T13" fmla="*/ 0 h 299"/>
                <a:gd name="T14" fmla="*/ 0 w 207"/>
                <a:gd name="T15" fmla="*/ 0 h 299"/>
                <a:gd name="T16" fmla="*/ 0 w 207"/>
                <a:gd name="T17" fmla="*/ 0 h 299"/>
                <a:gd name="T18" fmla="*/ 0 w 207"/>
                <a:gd name="T19" fmla="*/ 0 h 2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7"/>
                <a:gd name="T31" fmla="*/ 0 h 299"/>
                <a:gd name="T32" fmla="*/ 207 w 207"/>
                <a:gd name="T33" fmla="*/ 299 h 2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7" h="299">
                  <a:moveTo>
                    <a:pt x="0" y="0"/>
                  </a:moveTo>
                  <a:lnTo>
                    <a:pt x="207" y="299"/>
                  </a:lnTo>
                  <a:lnTo>
                    <a:pt x="166" y="266"/>
                  </a:lnTo>
                  <a:lnTo>
                    <a:pt x="129" y="231"/>
                  </a:lnTo>
                  <a:lnTo>
                    <a:pt x="93" y="193"/>
                  </a:lnTo>
                  <a:lnTo>
                    <a:pt x="63" y="152"/>
                  </a:lnTo>
                  <a:lnTo>
                    <a:pt x="36" y="114"/>
                  </a:lnTo>
                  <a:lnTo>
                    <a:pt x="16" y="73"/>
                  </a:lnTo>
                  <a:lnTo>
                    <a:pt x="6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1" name="Freeform 411"/>
            <p:cNvSpPr>
              <a:spLocks/>
            </p:cNvSpPr>
            <p:nvPr/>
          </p:nvSpPr>
          <p:spPr bwMode="auto">
            <a:xfrm>
              <a:off x="4769" y="1325"/>
              <a:ext cx="66" cy="91"/>
            </a:xfrm>
            <a:custGeom>
              <a:avLst/>
              <a:gdLst>
                <a:gd name="T0" fmla="*/ 0 w 261"/>
                <a:gd name="T1" fmla="*/ 0 h 364"/>
                <a:gd name="T2" fmla="*/ 0 w 261"/>
                <a:gd name="T3" fmla="*/ 0 h 364"/>
                <a:gd name="T4" fmla="*/ 0 w 261"/>
                <a:gd name="T5" fmla="*/ 0 h 364"/>
                <a:gd name="T6" fmla="*/ 0 w 261"/>
                <a:gd name="T7" fmla="*/ 0 h 364"/>
                <a:gd name="T8" fmla="*/ 0 w 261"/>
                <a:gd name="T9" fmla="*/ 0 h 364"/>
                <a:gd name="T10" fmla="*/ 0 w 261"/>
                <a:gd name="T11" fmla="*/ 0 h 364"/>
                <a:gd name="T12" fmla="*/ 0 w 261"/>
                <a:gd name="T13" fmla="*/ 0 h 364"/>
                <a:gd name="T14" fmla="*/ 0 w 261"/>
                <a:gd name="T15" fmla="*/ 0 h 364"/>
                <a:gd name="T16" fmla="*/ 0 w 261"/>
                <a:gd name="T17" fmla="*/ 0 h 364"/>
                <a:gd name="T18" fmla="*/ 0 w 261"/>
                <a:gd name="T19" fmla="*/ 0 h 364"/>
                <a:gd name="T20" fmla="*/ 0 w 261"/>
                <a:gd name="T21" fmla="*/ 0 h 364"/>
                <a:gd name="T22" fmla="*/ 0 w 261"/>
                <a:gd name="T23" fmla="*/ 0 h 364"/>
                <a:gd name="T24" fmla="*/ 0 w 261"/>
                <a:gd name="T25" fmla="*/ 0 h 364"/>
                <a:gd name="T26" fmla="*/ 0 w 261"/>
                <a:gd name="T27" fmla="*/ 0 h 364"/>
                <a:gd name="T28" fmla="*/ 0 w 261"/>
                <a:gd name="T29" fmla="*/ 0 h 3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1"/>
                <a:gd name="T46" fmla="*/ 0 h 364"/>
                <a:gd name="T47" fmla="*/ 261 w 261"/>
                <a:gd name="T48" fmla="*/ 364 h 3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1" h="364">
                  <a:moveTo>
                    <a:pt x="139" y="263"/>
                  </a:moveTo>
                  <a:lnTo>
                    <a:pt x="11" y="84"/>
                  </a:lnTo>
                  <a:lnTo>
                    <a:pt x="4" y="60"/>
                  </a:lnTo>
                  <a:lnTo>
                    <a:pt x="0" y="37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61" y="364"/>
                  </a:lnTo>
                  <a:lnTo>
                    <a:pt x="247" y="353"/>
                  </a:lnTo>
                  <a:lnTo>
                    <a:pt x="231" y="342"/>
                  </a:lnTo>
                  <a:lnTo>
                    <a:pt x="215" y="332"/>
                  </a:lnTo>
                  <a:lnTo>
                    <a:pt x="201" y="318"/>
                  </a:lnTo>
                  <a:lnTo>
                    <a:pt x="185" y="304"/>
                  </a:lnTo>
                  <a:lnTo>
                    <a:pt x="169" y="291"/>
                  </a:lnTo>
                  <a:lnTo>
                    <a:pt x="152" y="277"/>
                  </a:lnTo>
                  <a:lnTo>
                    <a:pt x="139" y="263"/>
                  </a:lnTo>
                  <a:close/>
                </a:path>
              </a:pathLst>
            </a:custGeom>
            <a:solidFill>
              <a:srgbClr val="598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2" name="Freeform 412"/>
            <p:cNvSpPr>
              <a:spLocks/>
            </p:cNvSpPr>
            <p:nvPr/>
          </p:nvSpPr>
          <p:spPr bwMode="auto">
            <a:xfrm>
              <a:off x="4769" y="1321"/>
              <a:ext cx="78" cy="102"/>
            </a:xfrm>
            <a:custGeom>
              <a:avLst/>
              <a:gdLst>
                <a:gd name="T0" fmla="*/ 0 w 313"/>
                <a:gd name="T1" fmla="*/ 0 h 410"/>
                <a:gd name="T2" fmla="*/ 0 w 313"/>
                <a:gd name="T3" fmla="*/ 0 h 410"/>
                <a:gd name="T4" fmla="*/ 0 w 313"/>
                <a:gd name="T5" fmla="*/ 0 h 410"/>
                <a:gd name="T6" fmla="*/ 0 w 313"/>
                <a:gd name="T7" fmla="*/ 0 h 410"/>
                <a:gd name="T8" fmla="*/ 0 w 313"/>
                <a:gd name="T9" fmla="*/ 0 h 410"/>
                <a:gd name="T10" fmla="*/ 0 w 313"/>
                <a:gd name="T11" fmla="*/ 0 h 410"/>
                <a:gd name="T12" fmla="*/ 0 w 313"/>
                <a:gd name="T13" fmla="*/ 0 h 410"/>
                <a:gd name="T14" fmla="*/ 0 w 313"/>
                <a:gd name="T15" fmla="*/ 0 h 410"/>
                <a:gd name="T16" fmla="*/ 0 w 313"/>
                <a:gd name="T17" fmla="*/ 0 h 410"/>
                <a:gd name="T18" fmla="*/ 0 w 313"/>
                <a:gd name="T19" fmla="*/ 0 h 410"/>
                <a:gd name="T20" fmla="*/ 0 w 313"/>
                <a:gd name="T21" fmla="*/ 0 h 410"/>
                <a:gd name="T22" fmla="*/ 0 w 313"/>
                <a:gd name="T23" fmla="*/ 0 h 410"/>
                <a:gd name="T24" fmla="*/ 0 w 313"/>
                <a:gd name="T25" fmla="*/ 0 h 410"/>
                <a:gd name="T26" fmla="*/ 0 w 313"/>
                <a:gd name="T27" fmla="*/ 0 h 410"/>
                <a:gd name="T28" fmla="*/ 0 w 313"/>
                <a:gd name="T29" fmla="*/ 0 h 410"/>
                <a:gd name="T30" fmla="*/ 0 w 313"/>
                <a:gd name="T31" fmla="*/ 0 h 410"/>
                <a:gd name="T32" fmla="*/ 0 w 313"/>
                <a:gd name="T33" fmla="*/ 0 h 410"/>
                <a:gd name="T34" fmla="*/ 0 w 313"/>
                <a:gd name="T35" fmla="*/ 0 h 4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13"/>
                <a:gd name="T55" fmla="*/ 0 h 410"/>
                <a:gd name="T56" fmla="*/ 313 w 313"/>
                <a:gd name="T57" fmla="*/ 410 h 4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13" h="410">
                  <a:moveTo>
                    <a:pt x="207" y="342"/>
                  </a:moveTo>
                  <a:lnTo>
                    <a:pt x="0" y="43"/>
                  </a:lnTo>
                  <a:lnTo>
                    <a:pt x="0" y="32"/>
                  </a:lnTo>
                  <a:lnTo>
                    <a:pt x="4" y="18"/>
                  </a:lnTo>
                  <a:lnTo>
                    <a:pt x="6" y="7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13" y="410"/>
                  </a:lnTo>
                  <a:lnTo>
                    <a:pt x="300" y="404"/>
                  </a:lnTo>
                  <a:lnTo>
                    <a:pt x="286" y="396"/>
                  </a:lnTo>
                  <a:lnTo>
                    <a:pt x="272" y="388"/>
                  </a:lnTo>
                  <a:lnTo>
                    <a:pt x="261" y="380"/>
                  </a:lnTo>
                  <a:lnTo>
                    <a:pt x="247" y="372"/>
                  </a:lnTo>
                  <a:lnTo>
                    <a:pt x="235" y="364"/>
                  </a:lnTo>
                  <a:lnTo>
                    <a:pt x="221" y="353"/>
                  </a:lnTo>
                  <a:lnTo>
                    <a:pt x="207" y="342"/>
                  </a:lnTo>
                  <a:close/>
                </a:path>
              </a:pathLst>
            </a:custGeom>
            <a:solidFill>
              <a:srgbClr val="5E9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3" name="Freeform 413"/>
            <p:cNvSpPr>
              <a:spLocks/>
            </p:cNvSpPr>
            <p:nvPr/>
          </p:nvSpPr>
          <p:spPr bwMode="auto">
            <a:xfrm>
              <a:off x="4770" y="1321"/>
              <a:ext cx="87" cy="107"/>
            </a:xfrm>
            <a:custGeom>
              <a:avLst/>
              <a:gdLst>
                <a:gd name="T0" fmla="*/ 0 w 347"/>
                <a:gd name="T1" fmla="*/ 0 h 429"/>
                <a:gd name="T2" fmla="*/ 0 w 347"/>
                <a:gd name="T3" fmla="*/ 0 h 429"/>
                <a:gd name="T4" fmla="*/ 0 w 347"/>
                <a:gd name="T5" fmla="*/ 0 h 429"/>
                <a:gd name="T6" fmla="*/ 0 w 347"/>
                <a:gd name="T7" fmla="*/ 0 h 429"/>
                <a:gd name="T8" fmla="*/ 0 w 347"/>
                <a:gd name="T9" fmla="*/ 0 h 429"/>
                <a:gd name="T10" fmla="*/ 0 w 347"/>
                <a:gd name="T11" fmla="*/ 0 h 429"/>
                <a:gd name="T12" fmla="*/ 0 w 347"/>
                <a:gd name="T13" fmla="*/ 0 h 429"/>
                <a:gd name="T14" fmla="*/ 0 w 347"/>
                <a:gd name="T15" fmla="*/ 0 h 429"/>
                <a:gd name="T16" fmla="*/ 0 w 347"/>
                <a:gd name="T17" fmla="*/ 0 h 429"/>
                <a:gd name="T18" fmla="*/ 0 w 347"/>
                <a:gd name="T19" fmla="*/ 0 h 429"/>
                <a:gd name="T20" fmla="*/ 0 w 347"/>
                <a:gd name="T21" fmla="*/ 0 h 429"/>
                <a:gd name="T22" fmla="*/ 0 w 347"/>
                <a:gd name="T23" fmla="*/ 0 h 429"/>
                <a:gd name="T24" fmla="*/ 0 w 347"/>
                <a:gd name="T25" fmla="*/ 0 h 429"/>
                <a:gd name="T26" fmla="*/ 0 w 347"/>
                <a:gd name="T27" fmla="*/ 0 h 429"/>
                <a:gd name="T28" fmla="*/ 0 w 347"/>
                <a:gd name="T29" fmla="*/ 0 h 429"/>
                <a:gd name="T30" fmla="*/ 0 w 347"/>
                <a:gd name="T31" fmla="*/ 0 h 429"/>
                <a:gd name="T32" fmla="*/ 0 w 347"/>
                <a:gd name="T33" fmla="*/ 0 h 429"/>
                <a:gd name="T34" fmla="*/ 0 w 347"/>
                <a:gd name="T35" fmla="*/ 0 h 429"/>
                <a:gd name="T36" fmla="*/ 0 w 347"/>
                <a:gd name="T37" fmla="*/ 0 h 429"/>
                <a:gd name="T38" fmla="*/ 0 w 347"/>
                <a:gd name="T39" fmla="*/ 0 h 429"/>
                <a:gd name="T40" fmla="*/ 0 w 347"/>
                <a:gd name="T41" fmla="*/ 0 h 429"/>
                <a:gd name="T42" fmla="*/ 0 w 347"/>
                <a:gd name="T43" fmla="*/ 0 h 429"/>
                <a:gd name="T44" fmla="*/ 0 w 347"/>
                <a:gd name="T45" fmla="*/ 0 h 429"/>
                <a:gd name="T46" fmla="*/ 0 w 347"/>
                <a:gd name="T47" fmla="*/ 0 h 4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7"/>
                <a:gd name="T73" fmla="*/ 0 h 429"/>
                <a:gd name="T74" fmla="*/ 347 w 347"/>
                <a:gd name="T75" fmla="*/ 429 h 4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7" h="429">
                  <a:moveTo>
                    <a:pt x="257" y="380"/>
                  </a:moveTo>
                  <a:lnTo>
                    <a:pt x="0" y="16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2"/>
                  </a:lnTo>
                  <a:lnTo>
                    <a:pt x="7" y="0"/>
                  </a:lnTo>
                  <a:lnTo>
                    <a:pt x="16" y="2"/>
                  </a:lnTo>
                  <a:lnTo>
                    <a:pt x="26" y="2"/>
                  </a:lnTo>
                  <a:lnTo>
                    <a:pt x="37" y="2"/>
                  </a:lnTo>
                  <a:lnTo>
                    <a:pt x="46" y="2"/>
                  </a:lnTo>
                  <a:lnTo>
                    <a:pt x="92" y="70"/>
                  </a:lnTo>
                  <a:lnTo>
                    <a:pt x="100" y="83"/>
                  </a:lnTo>
                  <a:lnTo>
                    <a:pt x="111" y="100"/>
                  </a:lnTo>
                  <a:lnTo>
                    <a:pt x="127" y="119"/>
                  </a:lnTo>
                  <a:lnTo>
                    <a:pt x="146" y="141"/>
                  </a:lnTo>
                  <a:lnTo>
                    <a:pt x="347" y="429"/>
                  </a:lnTo>
                  <a:lnTo>
                    <a:pt x="336" y="423"/>
                  </a:lnTo>
                  <a:lnTo>
                    <a:pt x="325" y="420"/>
                  </a:lnTo>
                  <a:lnTo>
                    <a:pt x="314" y="415"/>
                  </a:lnTo>
                  <a:lnTo>
                    <a:pt x="303" y="410"/>
                  </a:lnTo>
                  <a:lnTo>
                    <a:pt x="293" y="404"/>
                  </a:lnTo>
                  <a:lnTo>
                    <a:pt x="282" y="396"/>
                  </a:lnTo>
                  <a:lnTo>
                    <a:pt x="268" y="388"/>
                  </a:lnTo>
                  <a:lnTo>
                    <a:pt x="257" y="380"/>
                  </a:lnTo>
                  <a:close/>
                </a:path>
              </a:pathLst>
            </a:custGeom>
            <a:solidFill>
              <a:srgbClr val="609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4" name="Freeform 414"/>
            <p:cNvSpPr>
              <a:spLocks/>
            </p:cNvSpPr>
            <p:nvPr/>
          </p:nvSpPr>
          <p:spPr bwMode="auto">
            <a:xfrm>
              <a:off x="4775" y="1321"/>
              <a:ext cx="91" cy="110"/>
            </a:xfrm>
            <a:custGeom>
              <a:avLst/>
              <a:gdLst>
                <a:gd name="T0" fmla="*/ 0 w 367"/>
                <a:gd name="T1" fmla="*/ 0 h 441"/>
                <a:gd name="T2" fmla="*/ 0 w 367"/>
                <a:gd name="T3" fmla="*/ 0 h 441"/>
                <a:gd name="T4" fmla="*/ 0 w 367"/>
                <a:gd name="T5" fmla="*/ 0 h 441"/>
                <a:gd name="T6" fmla="*/ 0 w 367"/>
                <a:gd name="T7" fmla="*/ 0 h 441"/>
                <a:gd name="T8" fmla="*/ 0 w 367"/>
                <a:gd name="T9" fmla="*/ 0 h 441"/>
                <a:gd name="T10" fmla="*/ 0 w 367"/>
                <a:gd name="T11" fmla="*/ 0 h 441"/>
                <a:gd name="T12" fmla="*/ 0 w 367"/>
                <a:gd name="T13" fmla="*/ 0 h 441"/>
                <a:gd name="T14" fmla="*/ 0 w 367"/>
                <a:gd name="T15" fmla="*/ 0 h 441"/>
                <a:gd name="T16" fmla="*/ 0 w 367"/>
                <a:gd name="T17" fmla="*/ 0 h 441"/>
                <a:gd name="T18" fmla="*/ 0 w 367"/>
                <a:gd name="T19" fmla="*/ 0 h 441"/>
                <a:gd name="T20" fmla="*/ 0 w 367"/>
                <a:gd name="T21" fmla="*/ 0 h 441"/>
                <a:gd name="T22" fmla="*/ 0 w 367"/>
                <a:gd name="T23" fmla="*/ 0 h 441"/>
                <a:gd name="T24" fmla="*/ 0 w 367"/>
                <a:gd name="T25" fmla="*/ 0 h 441"/>
                <a:gd name="T26" fmla="*/ 0 w 367"/>
                <a:gd name="T27" fmla="*/ 0 h 441"/>
                <a:gd name="T28" fmla="*/ 0 w 367"/>
                <a:gd name="T29" fmla="*/ 0 h 441"/>
                <a:gd name="T30" fmla="*/ 0 w 367"/>
                <a:gd name="T31" fmla="*/ 0 h 441"/>
                <a:gd name="T32" fmla="*/ 0 w 367"/>
                <a:gd name="T33" fmla="*/ 0 h 441"/>
                <a:gd name="T34" fmla="*/ 0 w 367"/>
                <a:gd name="T35" fmla="*/ 0 h 441"/>
                <a:gd name="T36" fmla="*/ 0 w 367"/>
                <a:gd name="T37" fmla="*/ 0 h 441"/>
                <a:gd name="T38" fmla="*/ 0 w 367"/>
                <a:gd name="T39" fmla="*/ 0 h 441"/>
                <a:gd name="T40" fmla="*/ 0 w 367"/>
                <a:gd name="T41" fmla="*/ 0 h 441"/>
                <a:gd name="T42" fmla="*/ 0 w 367"/>
                <a:gd name="T43" fmla="*/ 0 h 441"/>
                <a:gd name="T44" fmla="*/ 0 w 367"/>
                <a:gd name="T45" fmla="*/ 0 h 441"/>
                <a:gd name="T46" fmla="*/ 0 w 367"/>
                <a:gd name="T47" fmla="*/ 0 h 4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67"/>
                <a:gd name="T73" fmla="*/ 0 h 441"/>
                <a:gd name="T74" fmla="*/ 367 w 367"/>
                <a:gd name="T75" fmla="*/ 441 h 4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67" h="441">
                  <a:moveTo>
                    <a:pt x="291" y="408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8" y="3"/>
                  </a:lnTo>
                  <a:lnTo>
                    <a:pt x="41" y="5"/>
                  </a:lnTo>
                  <a:lnTo>
                    <a:pt x="54" y="5"/>
                  </a:lnTo>
                  <a:lnTo>
                    <a:pt x="82" y="38"/>
                  </a:lnTo>
                  <a:lnTo>
                    <a:pt x="82" y="41"/>
                  </a:lnTo>
                  <a:lnTo>
                    <a:pt x="79" y="38"/>
                  </a:lnTo>
                  <a:lnTo>
                    <a:pt x="77" y="38"/>
                  </a:lnTo>
                  <a:lnTo>
                    <a:pt x="74" y="41"/>
                  </a:lnTo>
                  <a:lnTo>
                    <a:pt x="68" y="49"/>
                  </a:lnTo>
                  <a:lnTo>
                    <a:pt x="74" y="65"/>
                  </a:lnTo>
                  <a:lnTo>
                    <a:pt x="84" y="87"/>
                  </a:lnTo>
                  <a:lnTo>
                    <a:pt x="103" y="114"/>
                  </a:lnTo>
                  <a:lnTo>
                    <a:pt x="130" y="144"/>
                  </a:lnTo>
                  <a:lnTo>
                    <a:pt x="160" y="176"/>
                  </a:lnTo>
                  <a:lnTo>
                    <a:pt x="193" y="212"/>
                  </a:lnTo>
                  <a:lnTo>
                    <a:pt x="229" y="245"/>
                  </a:lnTo>
                  <a:lnTo>
                    <a:pt x="367" y="441"/>
                  </a:lnTo>
                  <a:lnTo>
                    <a:pt x="348" y="438"/>
                  </a:lnTo>
                  <a:lnTo>
                    <a:pt x="329" y="429"/>
                  </a:lnTo>
                  <a:lnTo>
                    <a:pt x="310" y="418"/>
                  </a:lnTo>
                  <a:lnTo>
                    <a:pt x="291" y="408"/>
                  </a:lnTo>
                  <a:close/>
                </a:path>
              </a:pathLst>
            </a:custGeom>
            <a:solidFill>
              <a:srgbClr val="609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5" name="Freeform 415"/>
            <p:cNvSpPr>
              <a:spLocks noEditPoints="1"/>
            </p:cNvSpPr>
            <p:nvPr/>
          </p:nvSpPr>
          <p:spPr bwMode="auto">
            <a:xfrm>
              <a:off x="4782" y="1321"/>
              <a:ext cx="92" cy="112"/>
            </a:xfrm>
            <a:custGeom>
              <a:avLst/>
              <a:gdLst>
                <a:gd name="T0" fmla="*/ 0 w 369"/>
                <a:gd name="T1" fmla="*/ 0 h 448"/>
                <a:gd name="T2" fmla="*/ 0 w 369"/>
                <a:gd name="T3" fmla="*/ 0 h 448"/>
                <a:gd name="T4" fmla="*/ 0 w 369"/>
                <a:gd name="T5" fmla="*/ 0 h 448"/>
                <a:gd name="T6" fmla="*/ 0 w 369"/>
                <a:gd name="T7" fmla="*/ 0 h 448"/>
                <a:gd name="T8" fmla="*/ 0 w 369"/>
                <a:gd name="T9" fmla="*/ 0 h 448"/>
                <a:gd name="T10" fmla="*/ 0 w 369"/>
                <a:gd name="T11" fmla="*/ 0 h 448"/>
                <a:gd name="T12" fmla="*/ 0 w 369"/>
                <a:gd name="T13" fmla="*/ 0 h 448"/>
                <a:gd name="T14" fmla="*/ 0 w 369"/>
                <a:gd name="T15" fmla="*/ 0 h 448"/>
                <a:gd name="T16" fmla="*/ 0 w 369"/>
                <a:gd name="T17" fmla="*/ 0 h 448"/>
                <a:gd name="T18" fmla="*/ 0 w 369"/>
                <a:gd name="T19" fmla="*/ 0 h 448"/>
                <a:gd name="T20" fmla="*/ 0 w 369"/>
                <a:gd name="T21" fmla="*/ 0 h 448"/>
                <a:gd name="T22" fmla="*/ 0 w 369"/>
                <a:gd name="T23" fmla="*/ 0 h 448"/>
                <a:gd name="T24" fmla="*/ 0 w 369"/>
                <a:gd name="T25" fmla="*/ 0 h 448"/>
                <a:gd name="T26" fmla="*/ 0 w 369"/>
                <a:gd name="T27" fmla="*/ 0 h 448"/>
                <a:gd name="T28" fmla="*/ 0 w 369"/>
                <a:gd name="T29" fmla="*/ 0 h 448"/>
                <a:gd name="T30" fmla="*/ 0 w 369"/>
                <a:gd name="T31" fmla="*/ 0 h 448"/>
                <a:gd name="T32" fmla="*/ 0 w 369"/>
                <a:gd name="T33" fmla="*/ 0 h 448"/>
                <a:gd name="T34" fmla="*/ 0 w 369"/>
                <a:gd name="T35" fmla="*/ 0 h 448"/>
                <a:gd name="T36" fmla="*/ 0 w 369"/>
                <a:gd name="T37" fmla="*/ 0 h 448"/>
                <a:gd name="T38" fmla="*/ 0 w 369"/>
                <a:gd name="T39" fmla="*/ 0 h 448"/>
                <a:gd name="T40" fmla="*/ 0 w 369"/>
                <a:gd name="T41" fmla="*/ 0 h 448"/>
                <a:gd name="T42" fmla="*/ 0 w 369"/>
                <a:gd name="T43" fmla="*/ 0 h 448"/>
                <a:gd name="T44" fmla="*/ 0 w 369"/>
                <a:gd name="T45" fmla="*/ 0 h 448"/>
                <a:gd name="T46" fmla="*/ 0 w 369"/>
                <a:gd name="T47" fmla="*/ 0 h 448"/>
                <a:gd name="T48" fmla="*/ 0 w 369"/>
                <a:gd name="T49" fmla="*/ 0 h 448"/>
                <a:gd name="T50" fmla="*/ 0 w 369"/>
                <a:gd name="T51" fmla="*/ 0 h 448"/>
                <a:gd name="T52" fmla="*/ 0 w 369"/>
                <a:gd name="T53" fmla="*/ 0 h 448"/>
                <a:gd name="T54" fmla="*/ 0 w 369"/>
                <a:gd name="T55" fmla="*/ 0 h 448"/>
                <a:gd name="T56" fmla="*/ 0 w 369"/>
                <a:gd name="T57" fmla="*/ 0 h 448"/>
                <a:gd name="T58" fmla="*/ 0 w 369"/>
                <a:gd name="T59" fmla="*/ 0 h 448"/>
                <a:gd name="T60" fmla="*/ 0 w 369"/>
                <a:gd name="T61" fmla="*/ 0 h 448"/>
                <a:gd name="T62" fmla="*/ 0 w 369"/>
                <a:gd name="T63" fmla="*/ 0 h 448"/>
                <a:gd name="T64" fmla="*/ 0 w 369"/>
                <a:gd name="T65" fmla="*/ 0 h 448"/>
                <a:gd name="T66" fmla="*/ 0 w 369"/>
                <a:gd name="T67" fmla="*/ 0 h 448"/>
                <a:gd name="T68" fmla="*/ 0 w 369"/>
                <a:gd name="T69" fmla="*/ 0 h 448"/>
                <a:gd name="T70" fmla="*/ 0 w 369"/>
                <a:gd name="T71" fmla="*/ 0 h 448"/>
                <a:gd name="T72" fmla="*/ 0 w 369"/>
                <a:gd name="T73" fmla="*/ 0 h 4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9"/>
                <a:gd name="T112" fmla="*/ 0 h 448"/>
                <a:gd name="T113" fmla="*/ 369 w 369"/>
                <a:gd name="T114" fmla="*/ 448 h 4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9" h="448">
                  <a:moveTo>
                    <a:pt x="301" y="427"/>
                  </a:moveTo>
                  <a:lnTo>
                    <a:pt x="100" y="139"/>
                  </a:lnTo>
                  <a:lnTo>
                    <a:pt x="119" y="160"/>
                  </a:lnTo>
                  <a:lnTo>
                    <a:pt x="137" y="180"/>
                  </a:lnTo>
                  <a:lnTo>
                    <a:pt x="157" y="201"/>
                  </a:lnTo>
                  <a:lnTo>
                    <a:pt x="179" y="222"/>
                  </a:lnTo>
                  <a:lnTo>
                    <a:pt x="201" y="245"/>
                  </a:lnTo>
                  <a:lnTo>
                    <a:pt x="222" y="264"/>
                  </a:lnTo>
                  <a:lnTo>
                    <a:pt x="243" y="282"/>
                  </a:lnTo>
                  <a:lnTo>
                    <a:pt x="266" y="302"/>
                  </a:lnTo>
                  <a:lnTo>
                    <a:pt x="369" y="448"/>
                  </a:lnTo>
                  <a:lnTo>
                    <a:pt x="356" y="446"/>
                  </a:lnTo>
                  <a:lnTo>
                    <a:pt x="339" y="443"/>
                  </a:lnTo>
                  <a:lnTo>
                    <a:pt x="320" y="435"/>
                  </a:lnTo>
                  <a:lnTo>
                    <a:pt x="301" y="427"/>
                  </a:lnTo>
                  <a:close/>
                  <a:moveTo>
                    <a:pt x="46" y="68"/>
                  </a:moveTo>
                  <a:lnTo>
                    <a:pt x="0" y="0"/>
                  </a:lnTo>
                  <a:lnTo>
                    <a:pt x="13" y="3"/>
                  </a:lnTo>
                  <a:lnTo>
                    <a:pt x="26" y="3"/>
                  </a:lnTo>
                  <a:lnTo>
                    <a:pt x="40" y="3"/>
                  </a:lnTo>
                  <a:lnTo>
                    <a:pt x="54" y="0"/>
                  </a:lnTo>
                  <a:lnTo>
                    <a:pt x="81" y="38"/>
                  </a:lnTo>
                  <a:lnTo>
                    <a:pt x="75" y="35"/>
                  </a:lnTo>
                  <a:lnTo>
                    <a:pt x="67" y="33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54" y="33"/>
                  </a:lnTo>
                  <a:lnTo>
                    <a:pt x="54" y="35"/>
                  </a:lnTo>
                  <a:lnTo>
                    <a:pt x="54" y="38"/>
                  </a:lnTo>
                  <a:lnTo>
                    <a:pt x="54" y="41"/>
                  </a:lnTo>
                  <a:lnTo>
                    <a:pt x="51" y="38"/>
                  </a:lnTo>
                  <a:lnTo>
                    <a:pt x="49" y="38"/>
                  </a:lnTo>
                  <a:lnTo>
                    <a:pt x="46" y="41"/>
                  </a:lnTo>
                  <a:lnTo>
                    <a:pt x="43" y="46"/>
                  </a:lnTo>
                  <a:lnTo>
                    <a:pt x="43" y="51"/>
                  </a:lnTo>
                  <a:lnTo>
                    <a:pt x="43" y="60"/>
                  </a:lnTo>
                  <a:lnTo>
                    <a:pt x="46" y="68"/>
                  </a:lnTo>
                  <a:close/>
                </a:path>
              </a:pathLst>
            </a:custGeom>
            <a:solidFill>
              <a:srgbClr val="669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6" name="Freeform 416"/>
            <p:cNvSpPr>
              <a:spLocks noEditPoints="1"/>
            </p:cNvSpPr>
            <p:nvPr/>
          </p:nvSpPr>
          <p:spPr bwMode="auto">
            <a:xfrm>
              <a:off x="4788" y="1321"/>
              <a:ext cx="94" cy="114"/>
            </a:xfrm>
            <a:custGeom>
              <a:avLst/>
              <a:gdLst>
                <a:gd name="T0" fmla="*/ 0 w 376"/>
                <a:gd name="T1" fmla="*/ 0 h 454"/>
                <a:gd name="T2" fmla="*/ 0 w 376"/>
                <a:gd name="T3" fmla="*/ 0 h 454"/>
                <a:gd name="T4" fmla="*/ 0 w 376"/>
                <a:gd name="T5" fmla="*/ 0 h 454"/>
                <a:gd name="T6" fmla="*/ 0 w 376"/>
                <a:gd name="T7" fmla="*/ 0 h 454"/>
                <a:gd name="T8" fmla="*/ 0 w 376"/>
                <a:gd name="T9" fmla="*/ 0 h 454"/>
                <a:gd name="T10" fmla="*/ 0 w 376"/>
                <a:gd name="T11" fmla="*/ 0 h 454"/>
                <a:gd name="T12" fmla="*/ 0 w 376"/>
                <a:gd name="T13" fmla="*/ 0 h 454"/>
                <a:gd name="T14" fmla="*/ 0 w 376"/>
                <a:gd name="T15" fmla="*/ 0 h 454"/>
                <a:gd name="T16" fmla="*/ 0 w 376"/>
                <a:gd name="T17" fmla="*/ 0 h 454"/>
                <a:gd name="T18" fmla="*/ 0 w 376"/>
                <a:gd name="T19" fmla="*/ 0 h 454"/>
                <a:gd name="T20" fmla="*/ 0 w 376"/>
                <a:gd name="T21" fmla="*/ 0 h 454"/>
                <a:gd name="T22" fmla="*/ 0 w 376"/>
                <a:gd name="T23" fmla="*/ 0 h 454"/>
                <a:gd name="T24" fmla="*/ 0 w 376"/>
                <a:gd name="T25" fmla="*/ 0 h 454"/>
                <a:gd name="T26" fmla="*/ 0 w 376"/>
                <a:gd name="T27" fmla="*/ 0 h 454"/>
                <a:gd name="T28" fmla="*/ 0 w 376"/>
                <a:gd name="T29" fmla="*/ 0 h 454"/>
                <a:gd name="T30" fmla="*/ 0 w 376"/>
                <a:gd name="T31" fmla="*/ 0 h 454"/>
                <a:gd name="T32" fmla="*/ 0 w 376"/>
                <a:gd name="T33" fmla="*/ 0 h 454"/>
                <a:gd name="T34" fmla="*/ 0 w 376"/>
                <a:gd name="T35" fmla="*/ 0 h 454"/>
                <a:gd name="T36" fmla="*/ 0 w 376"/>
                <a:gd name="T37" fmla="*/ 0 h 454"/>
                <a:gd name="T38" fmla="*/ 0 w 376"/>
                <a:gd name="T39" fmla="*/ 0 h 454"/>
                <a:gd name="T40" fmla="*/ 0 w 376"/>
                <a:gd name="T41" fmla="*/ 0 h 454"/>
                <a:gd name="T42" fmla="*/ 0 w 376"/>
                <a:gd name="T43" fmla="*/ 0 h 454"/>
                <a:gd name="T44" fmla="*/ 0 w 376"/>
                <a:gd name="T45" fmla="*/ 0 h 454"/>
                <a:gd name="T46" fmla="*/ 0 w 376"/>
                <a:gd name="T47" fmla="*/ 0 h 454"/>
                <a:gd name="T48" fmla="*/ 0 w 376"/>
                <a:gd name="T49" fmla="*/ 0 h 454"/>
                <a:gd name="T50" fmla="*/ 0 w 376"/>
                <a:gd name="T51" fmla="*/ 0 h 454"/>
                <a:gd name="T52" fmla="*/ 0 w 376"/>
                <a:gd name="T53" fmla="*/ 0 h 454"/>
                <a:gd name="T54" fmla="*/ 0 w 376"/>
                <a:gd name="T55" fmla="*/ 0 h 454"/>
                <a:gd name="T56" fmla="*/ 0 w 376"/>
                <a:gd name="T57" fmla="*/ 0 h 4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76"/>
                <a:gd name="T88" fmla="*/ 0 h 454"/>
                <a:gd name="T89" fmla="*/ 376 w 376"/>
                <a:gd name="T90" fmla="*/ 454 h 45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76" h="454">
                  <a:moveTo>
                    <a:pt x="313" y="441"/>
                  </a:moveTo>
                  <a:lnTo>
                    <a:pt x="175" y="245"/>
                  </a:lnTo>
                  <a:lnTo>
                    <a:pt x="191" y="261"/>
                  </a:lnTo>
                  <a:lnTo>
                    <a:pt x="207" y="275"/>
                  </a:lnTo>
                  <a:lnTo>
                    <a:pt x="224" y="288"/>
                  </a:lnTo>
                  <a:lnTo>
                    <a:pt x="237" y="302"/>
                  </a:lnTo>
                  <a:lnTo>
                    <a:pt x="253" y="316"/>
                  </a:lnTo>
                  <a:lnTo>
                    <a:pt x="267" y="326"/>
                  </a:lnTo>
                  <a:lnTo>
                    <a:pt x="280" y="337"/>
                  </a:lnTo>
                  <a:lnTo>
                    <a:pt x="294" y="346"/>
                  </a:lnTo>
                  <a:lnTo>
                    <a:pt x="376" y="454"/>
                  </a:lnTo>
                  <a:lnTo>
                    <a:pt x="362" y="454"/>
                  </a:lnTo>
                  <a:lnTo>
                    <a:pt x="346" y="451"/>
                  </a:lnTo>
                  <a:lnTo>
                    <a:pt x="330" y="446"/>
                  </a:lnTo>
                  <a:lnTo>
                    <a:pt x="313" y="441"/>
                  </a:lnTo>
                  <a:close/>
                  <a:moveTo>
                    <a:pt x="28" y="38"/>
                  </a:moveTo>
                  <a:lnTo>
                    <a:pt x="0" y="5"/>
                  </a:lnTo>
                  <a:lnTo>
                    <a:pt x="14" y="5"/>
                  </a:lnTo>
                  <a:lnTo>
                    <a:pt x="28" y="3"/>
                  </a:lnTo>
                  <a:lnTo>
                    <a:pt x="41" y="0"/>
                  </a:lnTo>
                  <a:lnTo>
                    <a:pt x="55" y="0"/>
                  </a:lnTo>
                  <a:lnTo>
                    <a:pt x="109" y="79"/>
                  </a:lnTo>
                  <a:lnTo>
                    <a:pt x="85" y="60"/>
                  </a:lnTo>
                  <a:lnTo>
                    <a:pt x="63" y="44"/>
                  </a:lnTo>
                  <a:lnTo>
                    <a:pt x="44" y="33"/>
                  </a:lnTo>
                  <a:lnTo>
                    <a:pt x="30" y="30"/>
                  </a:lnTo>
                  <a:lnTo>
                    <a:pt x="28" y="33"/>
                  </a:lnTo>
                  <a:lnTo>
                    <a:pt x="28" y="35"/>
                  </a:lnTo>
                  <a:lnTo>
                    <a:pt x="28" y="38"/>
                  </a:lnTo>
                  <a:close/>
                </a:path>
              </a:pathLst>
            </a:custGeom>
            <a:solidFill>
              <a:srgbClr val="689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7" name="Freeform 417"/>
            <p:cNvSpPr>
              <a:spLocks noEditPoints="1"/>
            </p:cNvSpPr>
            <p:nvPr/>
          </p:nvSpPr>
          <p:spPr bwMode="auto">
            <a:xfrm>
              <a:off x="4795" y="1321"/>
              <a:ext cx="93" cy="113"/>
            </a:xfrm>
            <a:custGeom>
              <a:avLst/>
              <a:gdLst>
                <a:gd name="T0" fmla="*/ 0 w 369"/>
                <a:gd name="T1" fmla="*/ 0 h 451"/>
                <a:gd name="T2" fmla="*/ 0 w 369"/>
                <a:gd name="T3" fmla="*/ 0 h 451"/>
                <a:gd name="T4" fmla="*/ 0 w 369"/>
                <a:gd name="T5" fmla="*/ 0 h 451"/>
                <a:gd name="T6" fmla="*/ 0 w 369"/>
                <a:gd name="T7" fmla="*/ 0 h 451"/>
                <a:gd name="T8" fmla="*/ 0 w 369"/>
                <a:gd name="T9" fmla="*/ 0 h 451"/>
                <a:gd name="T10" fmla="*/ 0 w 369"/>
                <a:gd name="T11" fmla="*/ 0 h 451"/>
                <a:gd name="T12" fmla="*/ 0 w 369"/>
                <a:gd name="T13" fmla="*/ 0 h 451"/>
                <a:gd name="T14" fmla="*/ 0 w 369"/>
                <a:gd name="T15" fmla="*/ 0 h 451"/>
                <a:gd name="T16" fmla="*/ 0 w 369"/>
                <a:gd name="T17" fmla="*/ 0 h 451"/>
                <a:gd name="T18" fmla="*/ 0 w 369"/>
                <a:gd name="T19" fmla="*/ 0 h 451"/>
                <a:gd name="T20" fmla="*/ 0 w 369"/>
                <a:gd name="T21" fmla="*/ 0 h 451"/>
                <a:gd name="T22" fmla="*/ 0 w 369"/>
                <a:gd name="T23" fmla="*/ 0 h 451"/>
                <a:gd name="T24" fmla="*/ 0 w 369"/>
                <a:gd name="T25" fmla="*/ 0 h 451"/>
                <a:gd name="T26" fmla="*/ 0 w 369"/>
                <a:gd name="T27" fmla="*/ 0 h 451"/>
                <a:gd name="T28" fmla="*/ 0 w 369"/>
                <a:gd name="T29" fmla="*/ 0 h 451"/>
                <a:gd name="T30" fmla="*/ 0 w 369"/>
                <a:gd name="T31" fmla="*/ 0 h 451"/>
                <a:gd name="T32" fmla="*/ 0 w 369"/>
                <a:gd name="T33" fmla="*/ 0 h 451"/>
                <a:gd name="T34" fmla="*/ 0 w 369"/>
                <a:gd name="T35" fmla="*/ 0 h 451"/>
                <a:gd name="T36" fmla="*/ 0 w 369"/>
                <a:gd name="T37" fmla="*/ 0 h 451"/>
                <a:gd name="T38" fmla="*/ 0 w 369"/>
                <a:gd name="T39" fmla="*/ 0 h 451"/>
                <a:gd name="T40" fmla="*/ 0 w 369"/>
                <a:gd name="T41" fmla="*/ 0 h 451"/>
                <a:gd name="T42" fmla="*/ 0 w 369"/>
                <a:gd name="T43" fmla="*/ 0 h 451"/>
                <a:gd name="T44" fmla="*/ 0 w 369"/>
                <a:gd name="T45" fmla="*/ 0 h 451"/>
                <a:gd name="T46" fmla="*/ 0 w 369"/>
                <a:gd name="T47" fmla="*/ 0 h 451"/>
                <a:gd name="T48" fmla="*/ 0 w 369"/>
                <a:gd name="T49" fmla="*/ 0 h 451"/>
                <a:gd name="T50" fmla="*/ 0 w 369"/>
                <a:gd name="T51" fmla="*/ 0 h 451"/>
                <a:gd name="T52" fmla="*/ 0 w 369"/>
                <a:gd name="T53" fmla="*/ 0 h 451"/>
                <a:gd name="T54" fmla="*/ 0 w 369"/>
                <a:gd name="T55" fmla="*/ 0 h 451"/>
                <a:gd name="T56" fmla="*/ 0 w 369"/>
                <a:gd name="T57" fmla="*/ 0 h 451"/>
                <a:gd name="T58" fmla="*/ 0 w 369"/>
                <a:gd name="T59" fmla="*/ 0 h 45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69"/>
                <a:gd name="T91" fmla="*/ 0 h 451"/>
                <a:gd name="T92" fmla="*/ 369 w 369"/>
                <a:gd name="T93" fmla="*/ 451 h 45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69" h="451">
                  <a:moveTo>
                    <a:pt x="315" y="448"/>
                  </a:moveTo>
                  <a:lnTo>
                    <a:pt x="212" y="302"/>
                  </a:lnTo>
                  <a:lnTo>
                    <a:pt x="225" y="312"/>
                  </a:lnTo>
                  <a:lnTo>
                    <a:pt x="239" y="323"/>
                  </a:lnTo>
                  <a:lnTo>
                    <a:pt x="252" y="332"/>
                  </a:lnTo>
                  <a:lnTo>
                    <a:pt x="266" y="340"/>
                  </a:lnTo>
                  <a:lnTo>
                    <a:pt x="277" y="348"/>
                  </a:lnTo>
                  <a:lnTo>
                    <a:pt x="290" y="353"/>
                  </a:lnTo>
                  <a:lnTo>
                    <a:pt x="298" y="358"/>
                  </a:lnTo>
                  <a:lnTo>
                    <a:pt x="309" y="362"/>
                  </a:lnTo>
                  <a:lnTo>
                    <a:pt x="369" y="448"/>
                  </a:lnTo>
                  <a:lnTo>
                    <a:pt x="358" y="451"/>
                  </a:lnTo>
                  <a:lnTo>
                    <a:pt x="348" y="451"/>
                  </a:lnTo>
                  <a:lnTo>
                    <a:pt x="332" y="451"/>
                  </a:lnTo>
                  <a:lnTo>
                    <a:pt x="315" y="448"/>
                  </a:lnTo>
                  <a:close/>
                  <a:moveTo>
                    <a:pt x="27" y="3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41" y="3"/>
                  </a:lnTo>
                  <a:lnTo>
                    <a:pt x="54" y="5"/>
                  </a:lnTo>
                  <a:lnTo>
                    <a:pt x="147" y="130"/>
                  </a:lnTo>
                  <a:lnTo>
                    <a:pt x="131" y="117"/>
                  </a:lnTo>
                  <a:lnTo>
                    <a:pt x="111" y="104"/>
                  </a:lnTo>
                  <a:lnTo>
                    <a:pt x="95" y="90"/>
                  </a:lnTo>
                  <a:lnTo>
                    <a:pt x="78" y="76"/>
                  </a:lnTo>
                  <a:lnTo>
                    <a:pt x="65" y="65"/>
                  </a:lnTo>
                  <a:lnTo>
                    <a:pt x="51" y="54"/>
                  </a:lnTo>
                  <a:lnTo>
                    <a:pt x="37" y="46"/>
                  </a:lnTo>
                  <a:lnTo>
                    <a:pt x="27" y="38"/>
                  </a:lnTo>
                  <a:close/>
                </a:path>
              </a:pathLst>
            </a:custGeom>
            <a:solidFill>
              <a:srgbClr val="689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8" name="Freeform 418"/>
            <p:cNvSpPr>
              <a:spLocks noEditPoints="1"/>
            </p:cNvSpPr>
            <p:nvPr/>
          </p:nvSpPr>
          <p:spPr bwMode="auto">
            <a:xfrm>
              <a:off x="4802" y="1321"/>
              <a:ext cx="90" cy="114"/>
            </a:xfrm>
            <a:custGeom>
              <a:avLst/>
              <a:gdLst>
                <a:gd name="T0" fmla="*/ 0 w 361"/>
                <a:gd name="T1" fmla="*/ 0 h 454"/>
                <a:gd name="T2" fmla="*/ 0 w 361"/>
                <a:gd name="T3" fmla="*/ 0 h 454"/>
                <a:gd name="T4" fmla="*/ 0 w 361"/>
                <a:gd name="T5" fmla="*/ 0 h 454"/>
                <a:gd name="T6" fmla="*/ 0 w 361"/>
                <a:gd name="T7" fmla="*/ 0 h 454"/>
                <a:gd name="T8" fmla="*/ 0 w 361"/>
                <a:gd name="T9" fmla="*/ 0 h 454"/>
                <a:gd name="T10" fmla="*/ 0 w 361"/>
                <a:gd name="T11" fmla="*/ 0 h 454"/>
                <a:gd name="T12" fmla="*/ 0 w 361"/>
                <a:gd name="T13" fmla="*/ 0 h 454"/>
                <a:gd name="T14" fmla="*/ 0 w 361"/>
                <a:gd name="T15" fmla="*/ 0 h 454"/>
                <a:gd name="T16" fmla="*/ 0 w 361"/>
                <a:gd name="T17" fmla="*/ 0 h 454"/>
                <a:gd name="T18" fmla="*/ 0 w 361"/>
                <a:gd name="T19" fmla="*/ 0 h 454"/>
                <a:gd name="T20" fmla="*/ 0 w 361"/>
                <a:gd name="T21" fmla="*/ 0 h 454"/>
                <a:gd name="T22" fmla="*/ 0 w 361"/>
                <a:gd name="T23" fmla="*/ 0 h 454"/>
                <a:gd name="T24" fmla="*/ 0 w 361"/>
                <a:gd name="T25" fmla="*/ 0 h 454"/>
                <a:gd name="T26" fmla="*/ 0 w 361"/>
                <a:gd name="T27" fmla="*/ 0 h 454"/>
                <a:gd name="T28" fmla="*/ 0 w 361"/>
                <a:gd name="T29" fmla="*/ 0 h 454"/>
                <a:gd name="T30" fmla="*/ 0 w 361"/>
                <a:gd name="T31" fmla="*/ 0 h 454"/>
                <a:gd name="T32" fmla="*/ 0 w 361"/>
                <a:gd name="T33" fmla="*/ 0 h 454"/>
                <a:gd name="T34" fmla="*/ 0 w 361"/>
                <a:gd name="T35" fmla="*/ 0 h 454"/>
                <a:gd name="T36" fmla="*/ 0 w 361"/>
                <a:gd name="T37" fmla="*/ 0 h 454"/>
                <a:gd name="T38" fmla="*/ 0 w 361"/>
                <a:gd name="T39" fmla="*/ 0 h 454"/>
                <a:gd name="T40" fmla="*/ 0 w 361"/>
                <a:gd name="T41" fmla="*/ 0 h 454"/>
                <a:gd name="T42" fmla="*/ 0 w 361"/>
                <a:gd name="T43" fmla="*/ 0 h 454"/>
                <a:gd name="T44" fmla="*/ 0 w 361"/>
                <a:gd name="T45" fmla="*/ 0 h 454"/>
                <a:gd name="T46" fmla="*/ 0 w 361"/>
                <a:gd name="T47" fmla="*/ 0 h 454"/>
                <a:gd name="T48" fmla="*/ 0 w 361"/>
                <a:gd name="T49" fmla="*/ 0 h 454"/>
                <a:gd name="T50" fmla="*/ 0 w 361"/>
                <a:gd name="T51" fmla="*/ 0 h 45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61"/>
                <a:gd name="T79" fmla="*/ 0 h 454"/>
                <a:gd name="T80" fmla="*/ 361 w 361"/>
                <a:gd name="T81" fmla="*/ 454 h 45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61" h="454">
                  <a:moveTo>
                    <a:pt x="321" y="454"/>
                  </a:moveTo>
                  <a:lnTo>
                    <a:pt x="239" y="346"/>
                  </a:lnTo>
                  <a:lnTo>
                    <a:pt x="263" y="356"/>
                  </a:lnTo>
                  <a:lnTo>
                    <a:pt x="282" y="362"/>
                  </a:lnTo>
                  <a:lnTo>
                    <a:pt x="296" y="362"/>
                  </a:lnTo>
                  <a:lnTo>
                    <a:pt x="305" y="356"/>
                  </a:lnTo>
                  <a:lnTo>
                    <a:pt x="361" y="441"/>
                  </a:lnTo>
                  <a:lnTo>
                    <a:pt x="353" y="446"/>
                  </a:lnTo>
                  <a:lnTo>
                    <a:pt x="342" y="451"/>
                  </a:lnTo>
                  <a:lnTo>
                    <a:pt x="331" y="454"/>
                  </a:lnTo>
                  <a:lnTo>
                    <a:pt x="321" y="454"/>
                  </a:lnTo>
                  <a:close/>
                  <a:moveTo>
                    <a:pt x="54" y="79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3" y="3"/>
                  </a:lnTo>
                  <a:lnTo>
                    <a:pt x="46" y="5"/>
                  </a:lnTo>
                  <a:lnTo>
                    <a:pt x="62" y="8"/>
                  </a:lnTo>
                  <a:lnTo>
                    <a:pt x="182" y="180"/>
                  </a:lnTo>
                  <a:lnTo>
                    <a:pt x="166" y="169"/>
                  </a:lnTo>
                  <a:lnTo>
                    <a:pt x="150" y="157"/>
                  </a:lnTo>
                  <a:lnTo>
                    <a:pt x="133" y="144"/>
                  </a:lnTo>
                  <a:lnTo>
                    <a:pt x="116" y="130"/>
                  </a:lnTo>
                  <a:lnTo>
                    <a:pt x="100" y="117"/>
                  </a:lnTo>
                  <a:lnTo>
                    <a:pt x="84" y="104"/>
                  </a:lnTo>
                  <a:lnTo>
                    <a:pt x="68" y="90"/>
                  </a:lnTo>
                  <a:lnTo>
                    <a:pt x="54" y="79"/>
                  </a:lnTo>
                  <a:close/>
                </a:path>
              </a:pathLst>
            </a:custGeom>
            <a:solidFill>
              <a:srgbClr val="6D9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69" name="Freeform 419"/>
            <p:cNvSpPr>
              <a:spLocks noEditPoints="1"/>
            </p:cNvSpPr>
            <p:nvPr/>
          </p:nvSpPr>
          <p:spPr bwMode="auto">
            <a:xfrm>
              <a:off x="4809" y="1323"/>
              <a:ext cx="87" cy="110"/>
            </a:xfrm>
            <a:custGeom>
              <a:avLst/>
              <a:gdLst>
                <a:gd name="T0" fmla="*/ 0 w 350"/>
                <a:gd name="T1" fmla="*/ 0 h 443"/>
                <a:gd name="T2" fmla="*/ 0 w 350"/>
                <a:gd name="T3" fmla="*/ 0 h 443"/>
                <a:gd name="T4" fmla="*/ 0 w 350"/>
                <a:gd name="T5" fmla="*/ 0 h 443"/>
                <a:gd name="T6" fmla="*/ 0 w 350"/>
                <a:gd name="T7" fmla="*/ 0 h 443"/>
                <a:gd name="T8" fmla="*/ 0 w 350"/>
                <a:gd name="T9" fmla="*/ 0 h 443"/>
                <a:gd name="T10" fmla="*/ 0 w 350"/>
                <a:gd name="T11" fmla="*/ 0 h 443"/>
                <a:gd name="T12" fmla="*/ 0 w 350"/>
                <a:gd name="T13" fmla="*/ 0 h 443"/>
                <a:gd name="T14" fmla="*/ 0 w 350"/>
                <a:gd name="T15" fmla="*/ 0 h 443"/>
                <a:gd name="T16" fmla="*/ 0 w 350"/>
                <a:gd name="T17" fmla="*/ 0 h 443"/>
                <a:gd name="T18" fmla="*/ 0 w 350"/>
                <a:gd name="T19" fmla="*/ 0 h 443"/>
                <a:gd name="T20" fmla="*/ 0 w 350"/>
                <a:gd name="T21" fmla="*/ 0 h 443"/>
                <a:gd name="T22" fmla="*/ 0 w 350"/>
                <a:gd name="T23" fmla="*/ 0 h 443"/>
                <a:gd name="T24" fmla="*/ 0 w 350"/>
                <a:gd name="T25" fmla="*/ 0 h 443"/>
                <a:gd name="T26" fmla="*/ 0 w 350"/>
                <a:gd name="T27" fmla="*/ 0 h 443"/>
                <a:gd name="T28" fmla="*/ 0 w 350"/>
                <a:gd name="T29" fmla="*/ 0 h 443"/>
                <a:gd name="T30" fmla="*/ 0 w 350"/>
                <a:gd name="T31" fmla="*/ 0 h 443"/>
                <a:gd name="T32" fmla="*/ 0 w 350"/>
                <a:gd name="T33" fmla="*/ 0 h 443"/>
                <a:gd name="T34" fmla="*/ 0 w 350"/>
                <a:gd name="T35" fmla="*/ 0 h 443"/>
                <a:gd name="T36" fmla="*/ 0 w 350"/>
                <a:gd name="T37" fmla="*/ 0 h 443"/>
                <a:gd name="T38" fmla="*/ 0 w 350"/>
                <a:gd name="T39" fmla="*/ 0 h 443"/>
                <a:gd name="T40" fmla="*/ 0 w 350"/>
                <a:gd name="T41" fmla="*/ 0 h 443"/>
                <a:gd name="T42" fmla="*/ 0 w 350"/>
                <a:gd name="T43" fmla="*/ 0 h 443"/>
                <a:gd name="T44" fmla="*/ 0 w 350"/>
                <a:gd name="T45" fmla="*/ 0 h 443"/>
                <a:gd name="T46" fmla="*/ 0 w 350"/>
                <a:gd name="T47" fmla="*/ 0 h 443"/>
                <a:gd name="T48" fmla="*/ 0 w 350"/>
                <a:gd name="T49" fmla="*/ 0 h 443"/>
                <a:gd name="T50" fmla="*/ 0 w 350"/>
                <a:gd name="T51" fmla="*/ 0 h 443"/>
                <a:gd name="T52" fmla="*/ 0 w 350"/>
                <a:gd name="T53" fmla="*/ 0 h 443"/>
                <a:gd name="T54" fmla="*/ 0 w 350"/>
                <a:gd name="T55" fmla="*/ 0 h 443"/>
                <a:gd name="T56" fmla="*/ 0 w 350"/>
                <a:gd name="T57" fmla="*/ 0 h 443"/>
                <a:gd name="T58" fmla="*/ 0 w 350"/>
                <a:gd name="T59" fmla="*/ 0 h 443"/>
                <a:gd name="T60" fmla="*/ 0 w 350"/>
                <a:gd name="T61" fmla="*/ 0 h 443"/>
                <a:gd name="T62" fmla="*/ 0 w 350"/>
                <a:gd name="T63" fmla="*/ 0 h 443"/>
                <a:gd name="T64" fmla="*/ 0 w 350"/>
                <a:gd name="T65" fmla="*/ 0 h 443"/>
                <a:gd name="T66" fmla="*/ 0 w 350"/>
                <a:gd name="T67" fmla="*/ 0 h 4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50"/>
                <a:gd name="T103" fmla="*/ 0 h 443"/>
                <a:gd name="T104" fmla="*/ 350 w 350"/>
                <a:gd name="T105" fmla="*/ 443 h 4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50" h="443">
                  <a:moveTo>
                    <a:pt x="315" y="443"/>
                  </a:moveTo>
                  <a:lnTo>
                    <a:pt x="255" y="357"/>
                  </a:lnTo>
                  <a:lnTo>
                    <a:pt x="264" y="357"/>
                  </a:lnTo>
                  <a:lnTo>
                    <a:pt x="271" y="357"/>
                  </a:lnTo>
                  <a:lnTo>
                    <a:pt x="278" y="353"/>
                  </a:lnTo>
                  <a:lnTo>
                    <a:pt x="283" y="351"/>
                  </a:lnTo>
                  <a:lnTo>
                    <a:pt x="285" y="346"/>
                  </a:lnTo>
                  <a:lnTo>
                    <a:pt x="285" y="337"/>
                  </a:lnTo>
                  <a:lnTo>
                    <a:pt x="285" y="332"/>
                  </a:lnTo>
                  <a:lnTo>
                    <a:pt x="288" y="327"/>
                  </a:lnTo>
                  <a:lnTo>
                    <a:pt x="350" y="419"/>
                  </a:lnTo>
                  <a:lnTo>
                    <a:pt x="345" y="427"/>
                  </a:lnTo>
                  <a:lnTo>
                    <a:pt x="336" y="436"/>
                  </a:lnTo>
                  <a:lnTo>
                    <a:pt x="326" y="441"/>
                  </a:lnTo>
                  <a:lnTo>
                    <a:pt x="315" y="443"/>
                  </a:lnTo>
                  <a:close/>
                  <a:moveTo>
                    <a:pt x="93" y="125"/>
                  </a:moveTo>
                  <a:lnTo>
                    <a:pt x="0" y="0"/>
                  </a:lnTo>
                  <a:lnTo>
                    <a:pt x="13" y="3"/>
                  </a:lnTo>
                  <a:lnTo>
                    <a:pt x="27" y="3"/>
                  </a:lnTo>
                  <a:lnTo>
                    <a:pt x="41" y="6"/>
                  </a:lnTo>
                  <a:lnTo>
                    <a:pt x="54" y="11"/>
                  </a:lnTo>
                  <a:lnTo>
                    <a:pt x="57" y="14"/>
                  </a:lnTo>
                  <a:lnTo>
                    <a:pt x="63" y="16"/>
                  </a:lnTo>
                  <a:lnTo>
                    <a:pt x="68" y="20"/>
                  </a:lnTo>
                  <a:lnTo>
                    <a:pt x="73" y="25"/>
                  </a:lnTo>
                  <a:lnTo>
                    <a:pt x="212" y="217"/>
                  </a:lnTo>
                  <a:lnTo>
                    <a:pt x="198" y="210"/>
                  </a:lnTo>
                  <a:lnTo>
                    <a:pt x="182" y="199"/>
                  </a:lnTo>
                  <a:lnTo>
                    <a:pt x="169" y="188"/>
                  </a:lnTo>
                  <a:lnTo>
                    <a:pt x="155" y="175"/>
                  </a:lnTo>
                  <a:lnTo>
                    <a:pt x="139" y="164"/>
                  </a:lnTo>
                  <a:lnTo>
                    <a:pt x="125" y="150"/>
                  </a:lnTo>
                  <a:lnTo>
                    <a:pt x="109" y="139"/>
                  </a:lnTo>
                  <a:lnTo>
                    <a:pt x="93" y="125"/>
                  </a:lnTo>
                  <a:close/>
                </a:path>
              </a:pathLst>
            </a:custGeom>
            <a:solidFill>
              <a:srgbClr val="709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0" name="Freeform 420"/>
            <p:cNvSpPr>
              <a:spLocks noEditPoints="1"/>
            </p:cNvSpPr>
            <p:nvPr/>
          </p:nvSpPr>
          <p:spPr bwMode="auto">
            <a:xfrm>
              <a:off x="4817" y="1323"/>
              <a:ext cx="83" cy="108"/>
            </a:xfrm>
            <a:custGeom>
              <a:avLst/>
              <a:gdLst>
                <a:gd name="T0" fmla="*/ 0 w 331"/>
                <a:gd name="T1" fmla="*/ 0 h 433"/>
                <a:gd name="T2" fmla="*/ 0 w 331"/>
                <a:gd name="T3" fmla="*/ 0 h 433"/>
                <a:gd name="T4" fmla="*/ 0 w 331"/>
                <a:gd name="T5" fmla="*/ 0 h 433"/>
                <a:gd name="T6" fmla="*/ 0 w 331"/>
                <a:gd name="T7" fmla="*/ 0 h 433"/>
                <a:gd name="T8" fmla="*/ 0 w 331"/>
                <a:gd name="T9" fmla="*/ 0 h 433"/>
                <a:gd name="T10" fmla="*/ 0 w 331"/>
                <a:gd name="T11" fmla="*/ 0 h 433"/>
                <a:gd name="T12" fmla="*/ 0 w 331"/>
                <a:gd name="T13" fmla="*/ 0 h 433"/>
                <a:gd name="T14" fmla="*/ 0 w 331"/>
                <a:gd name="T15" fmla="*/ 0 h 433"/>
                <a:gd name="T16" fmla="*/ 0 w 331"/>
                <a:gd name="T17" fmla="*/ 0 h 433"/>
                <a:gd name="T18" fmla="*/ 0 w 331"/>
                <a:gd name="T19" fmla="*/ 0 h 433"/>
                <a:gd name="T20" fmla="*/ 0 w 331"/>
                <a:gd name="T21" fmla="*/ 0 h 433"/>
                <a:gd name="T22" fmla="*/ 0 w 331"/>
                <a:gd name="T23" fmla="*/ 0 h 433"/>
                <a:gd name="T24" fmla="*/ 0 w 331"/>
                <a:gd name="T25" fmla="*/ 0 h 433"/>
                <a:gd name="T26" fmla="*/ 0 w 331"/>
                <a:gd name="T27" fmla="*/ 0 h 433"/>
                <a:gd name="T28" fmla="*/ 0 w 331"/>
                <a:gd name="T29" fmla="*/ 0 h 433"/>
                <a:gd name="T30" fmla="*/ 0 w 331"/>
                <a:gd name="T31" fmla="*/ 0 h 433"/>
                <a:gd name="T32" fmla="*/ 0 w 331"/>
                <a:gd name="T33" fmla="*/ 0 h 433"/>
                <a:gd name="T34" fmla="*/ 0 w 331"/>
                <a:gd name="T35" fmla="*/ 0 h 433"/>
                <a:gd name="T36" fmla="*/ 0 w 331"/>
                <a:gd name="T37" fmla="*/ 0 h 433"/>
                <a:gd name="T38" fmla="*/ 0 w 331"/>
                <a:gd name="T39" fmla="*/ 0 h 433"/>
                <a:gd name="T40" fmla="*/ 0 w 331"/>
                <a:gd name="T41" fmla="*/ 0 h 433"/>
                <a:gd name="T42" fmla="*/ 0 w 331"/>
                <a:gd name="T43" fmla="*/ 0 h 433"/>
                <a:gd name="T44" fmla="*/ 0 w 331"/>
                <a:gd name="T45" fmla="*/ 0 h 433"/>
                <a:gd name="T46" fmla="*/ 0 w 331"/>
                <a:gd name="T47" fmla="*/ 0 h 433"/>
                <a:gd name="T48" fmla="*/ 0 w 331"/>
                <a:gd name="T49" fmla="*/ 0 h 433"/>
                <a:gd name="T50" fmla="*/ 0 w 331"/>
                <a:gd name="T51" fmla="*/ 0 h 433"/>
                <a:gd name="T52" fmla="*/ 0 w 331"/>
                <a:gd name="T53" fmla="*/ 0 h 433"/>
                <a:gd name="T54" fmla="*/ 0 w 331"/>
                <a:gd name="T55" fmla="*/ 0 h 433"/>
                <a:gd name="T56" fmla="*/ 0 w 331"/>
                <a:gd name="T57" fmla="*/ 0 h 433"/>
                <a:gd name="T58" fmla="*/ 0 w 331"/>
                <a:gd name="T59" fmla="*/ 0 h 433"/>
                <a:gd name="T60" fmla="*/ 0 w 331"/>
                <a:gd name="T61" fmla="*/ 0 h 433"/>
                <a:gd name="T62" fmla="*/ 0 w 331"/>
                <a:gd name="T63" fmla="*/ 0 h 433"/>
                <a:gd name="T64" fmla="*/ 0 w 331"/>
                <a:gd name="T65" fmla="*/ 0 h 433"/>
                <a:gd name="T66" fmla="*/ 0 w 331"/>
                <a:gd name="T67" fmla="*/ 0 h 433"/>
                <a:gd name="T68" fmla="*/ 0 w 331"/>
                <a:gd name="T69" fmla="*/ 0 h 433"/>
                <a:gd name="T70" fmla="*/ 0 w 331"/>
                <a:gd name="T71" fmla="*/ 0 h 43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31"/>
                <a:gd name="T109" fmla="*/ 0 h 433"/>
                <a:gd name="T110" fmla="*/ 331 w 331"/>
                <a:gd name="T111" fmla="*/ 433 h 43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31" h="433">
                  <a:moveTo>
                    <a:pt x="299" y="433"/>
                  </a:moveTo>
                  <a:lnTo>
                    <a:pt x="243" y="348"/>
                  </a:lnTo>
                  <a:lnTo>
                    <a:pt x="245" y="348"/>
                  </a:lnTo>
                  <a:lnTo>
                    <a:pt x="248" y="348"/>
                  </a:lnTo>
                  <a:lnTo>
                    <a:pt x="250" y="334"/>
                  </a:lnTo>
                  <a:lnTo>
                    <a:pt x="255" y="324"/>
                  </a:lnTo>
                  <a:lnTo>
                    <a:pt x="259" y="310"/>
                  </a:lnTo>
                  <a:lnTo>
                    <a:pt x="261" y="299"/>
                  </a:lnTo>
                  <a:lnTo>
                    <a:pt x="331" y="394"/>
                  </a:lnTo>
                  <a:lnTo>
                    <a:pt x="326" y="400"/>
                  </a:lnTo>
                  <a:lnTo>
                    <a:pt x="324" y="405"/>
                  </a:lnTo>
                  <a:lnTo>
                    <a:pt x="321" y="410"/>
                  </a:lnTo>
                  <a:lnTo>
                    <a:pt x="315" y="416"/>
                  </a:lnTo>
                  <a:lnTo>
                    <a:pt x="313" y="421"/>
                  </a:lnTo>
                  <a:lnTo>
                    <a:pt x="308" y="427"/>
                  </a:lnTo>
                  <a:lnTo>
                    <a:pt x="305" y="430"/>
                  </a:lnTo>
                  <a:lnTo>
                    <a:pt x="299" y="433"/>
                  </a:lnTo>
                  <a:close/>
                  <a:moveTo>
                    <a:pt x="120" y="172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8" y="6"/>
                  </a:lnTo>
                  <a:lnTo>
                    <a:pt x="14" y="8"/>
                  </a:lnTo>
                  <a:lnTo>
                    <a:pt x="19" y="8"/>
                  </a:lnTo>
                  <a:lnTo>
                    <a:pt x="36" y="20"/>
                  </a:lnTo>
                  <a:lnTo>
                    <a:pt x="52" y="27"/>
                  </a:lnTo>
                  <a:lnTo>
                    <a:pt x="68" y="38"/>
                  </a:lnTo>
                  <a:lnTo>
                    <a:pt x="84" y="52"/>
                  </a:lnTo>
                  <a:lnTo>
                    <a:pt x="215" y="232"/>
                  </a:lnTo>
                  <a:lnTo>
                    <a:pt x="207" y="228"/>
                  </a:lnTo>
                  <a:lnTo>
                    <a:pt x="199" y="223"/>
                  </a:lnTo>
                  <a:lnTo>
                    <a:pt x="188" y="218"/>
                  </a:lnTo>
                  <a:lnTo>
                    <a:pt x="174" y="209"/>
                  </a:lnTo>
                  <a:lnTo>
                    <a:pt x="160" y="202"/>
                  </a:lnTo>
                  <a:lnTo>
                    <a:pt x="147" y="193"/>
                  </a:lnTo>
                  <a:lnTo>
                    <a:pt x="134" y="182"/>
                  </a:lnTo>
                  <a:lnTo>
                    <a:pt x="120" y="172"/>
                  </a:lnTo>
                  <a:close/>
                </a:path>
              </a:pathLst>
            </a:custGeom>
            <a:solidFill>
              <a:srgbClr val="72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1" name="Freeform 421"/>
            <p:cNvSpPr>
              <a:spLocks noEditPoints="1"/>
            </p:cNvSpPr>
            <p:nvPr/>
          </p:nvSpPr>
          <p:spPr bwMode="auto">
            <a:xfrm>
              <a:off x="4827" y="1329"/>
              <a:ext cx="76" cy="98"/>
            </a:xfrm>
            <a:custGeom>
              <a:avLst/>
              <a:gdLst>
                <a:gd name="T0" fmla="*/ 0 w 305"/>
                <a:gd name="T1" fmla="*/ 0 h 394"/>
                <a:gd name="T2" fmla="*/ 0 w 305"/>
                <a:gd name="T3" fmla="*/ 0 h 394"/>
                <a:gd name="T4" fmla="*/ 0 w 305"/>
                <a:gd name="T5" fmla="*/ 0 h 394"/>
                <a:gd name="T6" fmla="*/ 0 w 305"/>
                <a:gd name="T7" fmla="*/ 0 h 394"/>
                <a:gd name="T8" fmla="*/ 0 w 305"/>
                <a:gd name="T9" fmla="*/ 0 h 394"/>
                <a:gd name="T10" fmla="*/ 0 w 305"/>
                <a:gd name="T11" fmla="*/ 0 h 394"/>
                <a:gd name="T12" fmla="*/ 0 w 305"/>
                <a:gd name="T13" fmla="*/ 0 h 394"/>
                <a:gd name="T14" fmla="*/ 0 w 305"/>
                <a:gd name="T15" fmla="*/ 0 h 394"/>
                <a:gd name="T16" fmla="*/ 0 w 305"/>
                <a:gd name="T17" fmla="*/ 0 h 394"/>
                <a:gd name="T18" fmla="*/ 0 w 305"/>
                <a:gd name="T19" fmla="*/ 0 h 394"/>
                <a:gd name="T20" fmla="*/ 0 w 305"/>
                <a:gd name="T21" fmla="*/ 0 h 394"/>
                <a:gd name="T22" fmla="*/ 0 w 305"/>
                <a:gd name="T23" fmla="*/ 0 h 394"/>
                <a:gd name="T24" fmla="*/ 0 w 305"/>
                <a:gd name="T25" fmla="*/ 0 h 394"/>
                <a:gd name="T26" fmla="*/ 0 w 305"/>
                <a:gd name="T27" fmla="*/ 0 h 394"/>
                <a:gd name="T28" fmla="*/ 0 w 305"/>
                <a:gd name="T29" fmla="*/ 0 h 394"/>
                <a:gd name="T30" fmla="*/ 0 w 305"/>
                <a:gd name="T31" fmla="*/ 0 h 394"/>
                <a:gd name="T32" fmla="*/ 0 w 305"/>
                <a:gd name="T33" fmla="*/ 0 h 394"/>
                <a:gd name="T34" fmla="*/ 0 w 305"/>
                <a:gd name="T35" fmla="*/ 0 h 394"/>
                <a:gd name="T36" fmla="*/ 0 w 305"/>
                <a:gd name="T37" fmla="*/ 0 h 394"/>
                <a:gd name="T38" fmla="*/ 0 w 305"/>
                <a:gd name="T39" fmla="*/ 0 h 394"/>
                <a:gd name="T40" fmla="*/ 0 w 305"/>
                <a:gd name="T41" fmla="*/ 0 h 394"/>
                <a:gd name="T42" fmla="*/ 0 w 305"/>
                <a:gd name="T43" fmla="*/ 0 h 394"/>
                <a:gd name="T44" fmla="*/ 0 w 305"/>
                <a:gd name="T45" fmla="*/ 0 h 394"/>
                <a:gd name="T46" fmla="*/ 0 w 305"/>
                <a:gd name="T47" fmla="*/ 0 h 394"/>
                <a:gd name="T48" fmla="*/ 0 w 305"/>
                <a:gd name="T49" fmla="*/ 0 h 394"/>
                <a:gd name="T50" fmla="*/ 0 w 305"/>
                <a:gd name="T51" fmla="*/ 0 h 394"/>
                <a:gd name="T52" fmla="*/ 0 w 305"/>
                <a:gd name="T53" fmla="*/ 0 h 394"/>
                <a:gd name="T54" fmla="*/ 0 w 305"/>
                <a:gd name="T55" fmla="*/ 0 h 394"/>
                <a:gd name="T56" fmla="*/ 0 w 305"/>
                <a:gd name="T57" fmla="*/ 0 h 394"/>
                <a:gd name="T58" fmla="*/ 0 w 305"/>
                <a:gd name="T59" fmla="*/ 0 h 39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05"/>
                <a:gd name="T91" fmla="*/ 0 h 394"/>
                <a:gd name="T92" fmla="*/ 305 w 305"/>
                <a:gd name="T93" fmla="*/ 394 h 39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05" h="394">
                  <a:moveTo>
                    <a:pt x="277" y="394"/>
                  </a:moveTo>
                  <a:lnTo>
                    <a:pt x="215" y="302"/>
                  </a:lnTo>
                  <a:lnTo>
                    <a:pt x="221" y="288"/>
                  </a:lnTo>
                  <a:lnTo>
                    <a:pt x="223" y="275"/>
                  </a:lnTo>
                  <a:lnTo>
                    <a:pt x="228" y="261"/>
                  </a:lnTo>
                  <a:lnTo>
                    <a:pt x="231" y="247"/>
                  </a:lnTo>
                  <a:lnTo>
                    <a:pt x="305" y="348"/>
                  </a:lnTo>
                  <a:lnTo>
                    <a:pt x="299" y="358"/>
                  </a:lnTo>
                  <a:lnTo>
                    <a:pt x="291" y="370"/>
                  </a:lnTo>
                  <a:lnTo>
                    <a:pt x="286" y="383"/>
                  </a:lnTo>
                  <a:lnTo>
                    <a:pt x="277" y="394"/>
                  </a:lnTo>
                  <a:close/>
                  <a:moveTo>
                    <a:pt x="139" y="192"/>
                  </a:moveTo>
                  <a:lnTo>
                    <a:pt x="0" y="0"/>
                  </a:lnTo>
                  <a:lnTo>
                    <a:pt x="14" y="5"/>
                  </a:lnTo>
                  <a:lnTo>
                    <a:pt x="27" y="14"/>
                  </a:lnTo>
                  <a:lnTo>
                    <a:pt x="44" y="24"/>
                  </a:lnTo>
                  <a:lnTo>
                    <a:pt x="57" y="33"/>
                  </a:lnTo>
                  <a:lnTo>
                    <a:pt x="71" y="44"/>
                  </a:lnTo>
                  <a:lnTo>
                    <a:pt x="85" y="54"/>
                  </a:lnTo>
                  <a:lnTo>
                    <a:pt x="98" y="68"/>
                  </a:lnTo>
                  <a:lnTo>
                    <a:pt x="112" y="79"/>
                  </a:lnTo>
                  <a:lnTo>
                    <a:pt x="182" y="180"/>
                  </a:lnTo>
                  <a:lnTo>
                    <a:pt x="182" y="187"/>
                  </a:lnTo>
                  <a:lnTo>
                    <a:pt x="182" y="196"/>
                  </a:lnTo>
                  <a:lnTo>
                    <a:pt x="182" y="204"/>
                  </a:lnTo>
                  <a:lnTo>
                    <a:pt x="182" y="215"/>
                  </a:lnTo>
                  <a:lnTo>
                    <a:pt x="171" y="210"/>
                  </a:lnTo>
                  <a:lnTo>
                    <a:pt x="161" y="204"/>
                  </a:lnTo>
                  <a:lnTo>
                    <a:pt x="150" y="199"/>
                  </a:lnTo>
                  <a:lnTo>
                    <a:pt x="139" y="192"/>
                  </a:lnTo>
                  <a:close/>
                </a:path>
              </a:pathLst>
            </a:custGeom>
            <a:solidFill>
              <a:srgbClr val="75A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2" name="Freeform 422"/>
            <p:cNvSpPr>
              <a:spLocks noEditPoints="1"/>
            </p:cNvSpPr>
            <p:nvPr/>
          </p:nvSpPr>
          <p:spPr bwMode="auto">
            <a:xfrm>
              <a:off x="4839" y="1336"/>
              <a:ext cx="66" cy="86"/>
            </a:xfrm>
            <a:custGeom>
              <a:avLst/>
              <a:gdLst>
                <a:gd name="T0" fmla="*/ 0 w 265"/>
                <a:gd name="T1" fmla="*/ 0 h 342"/>
                <a:gd name="T2" fmla="*/ 0 w 265"/>
                <a:gd name="T3" fmla="*/ 0 h 342"/>
                <a:gd name="T4" fmla="*/ 0 w 265"/>
                <a:gd name="T5" fmla="*/ 0 h 342"/>
                <a:gd name="T6" fmla="*/ 0 w 265"/>
                <a:gd name="T7" fmla="*/ 0 h 342"/>
                <a:gd name="T8" fmla="*/ 0 w 265"/>
                <a:gd name="T9" fmla="*/ 0 h 342"/>
                <a:gd name="T10" fmla="*/ 0 w 265"/>
                <a:gd name="T11" fmla="*/ 0 h 342"/>
                <a:gd name="T12" fmla="*/ 0 w 265"/>
                <a:gd name="T13" fmla="*/ 0 h 342"/>
                <a:gd name="T14" fmla="*/ 0 w 265"/>
                <a:gd name="T15" fmla="*/ 0 h 342"/>
                <a:gd name="T16" fmla="*/ 0 w 265"/>
                <a:gd name="T17" fmla="*/ 0 h 342"/>
                <a:gd name="T18" fmla="*/ 0 w 265"/>
                <a:gd name="T19" fmla="*/ 0 h 342"/>
                <a:gd name="T20" fmla="*/ 0 w 265"/>
                <a:gd name="T21" fmla="*/ 0 h 342"/>
                <a:gd name="T22" fmla="*/ 0 w 265"/>
                <a:gd name="T23" fmla="*/ 0 h 342"/>
                <a:gd name="T24" fmla="*/ 0 w 265"/>
                <a:gd name="T25" fmla="*/ 0 h 342"/>
                <a:gd name="T26" fmla="*/ 0 w 265"/>
                <a:gd name="T27" fmla="*/ 0 h 342"/>
                <a:gd name="T28" fmla="*/ 0 w 265"/>
                <a:gd name="T29" fmla="*/ 0 h 342"/>
                <a:gd name="T30" fmla="*/ 0 w 265"/>
                <a:gd name="T31" fmla="*/ 0 h 342"/>
                <a:gd name="T32" fmla="*/ 0 w 265"/>
                <a:gd name="T33" fmla="*/ 0 h 342"/>
                <a:gd name="T34" fmla="*/ 0 w 265"/>
                <a:gd name="T35" fmla="*/ 0 h 342"/>
                <a:gd name="T36" fmla="*/ 0 w 265"/>
                <a:gd name="T37" fmla="*/ 0 h 342"/>
                <a:gd name="T38" fmla="*/ 0 w 265"/>
                <a:gd name="T39" fmla="*/ 0 h 342"/>
                <a:gd name="T40" fmla="*/ 0 w 265"/>
                <a:gd name="T41" fmla="*/ 0 h 342"/>
                <a:gd name="T42" fmla="*/ 0 w 265"/>
                <a:gd name="T43" fmla="*/ 0 h 342"/>
                <a:gd name="T44" fmla="*/ 0 w 265"/>
                <a:gd name="T45" fmla="*/ 0 h 342"/>
                <a:gd name="T46" fmla="*/ 0 w 265"/>
                <a:gd name="T47" fmla="*/ 0 h 342"/>
                <a:gd name="T48" fmla="*/ 0 w 265"/>
                <a:gd name="T49" fmla="*/ 0 h 342"/>
                <a:gd name="T50" fmla="*/ 0 w 265"/>
                <a:gd name="T51" fmla="*/ 0 h 342"/>
                <a:gd name="T52" fmla="*/ 0 w 265"/>
                <a:gd name="T53" fmla="*/ 0 h 342"/>
                <a:gd name="T54" fmla="*/ 0 w 265"/>
                <a:gd name="T55" fmla="*/ 0 h 34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65"/>
                <a:gd name="T85" fmla="*/ 0 h 342"/>
                <a:gd name="T86" fmla="*/ 265 w 265"/>
                <a:gd name="T87" fmla="*/ 342 h 34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65" h="342">
                  <a:moveTo>
                    <a:pt x="247" y="342"/>
                  </a:moveTo>
                  <a:lnTo>
                    <a:pt x="177" y="247"/>
                  </a:lnTo>
                  <a:lnTo>
                    <a:pt x="180" y="231"/>
                  </a:lnTo>
                  <a:lnTo>
                    <a:pt x="182" y="215"/>
                  </a:lnTo>
                  <a:lnTo>
                    <a:pt x="185" y="198"/>
                  </a:lnTo>
                  <a:lnTo>
                    <a:pt x="185" y="185"/>
                  </a:lnTo>
                  <a:lnTo>
                    <a:pt x="265" y="293"/>
                  </a:lnTo>
                  <a:lnTo>
                    <a:pt x="261" y="304"/>
                  </a:lnTo>
                  <a:lnTo>
                    <a:pt x="256" y="318"/>
                  </a:lnTo>
                  <a:lnTo>
                    <a:pt x="253" y="328"/>
                  </a:lnTo>
                  <a:lnTo>
                    <a:pt x="247" y="342"/>
                  </a:lnTo>
                  <a:close/>
                  <a:moveTo>
                    <a:pt x="131" y="180"/>
                  </a:moveTo>
                  <a:lnTo>
                    <a:pt x="0" y="0"/>
                  </a:lnTo>
                  <a:lnTo>
                    <a:pt x="20" y="14"/>
                  </a:lnTo>
                  <a:lnTo>
                    <a:pt x="39" y="27"/>
                  </a:lnTo>
                  <a:lnTo>
                    <a:pt x="58" y="40"/>
                  </a:lnTo>
                  <a:lnTo>
                    <a:pt x="74" y="57"/>
                  </a:lnTo>
                  <a:lnTo>
                    <a:pt x="90" y="74"/>
                  </a:lnTo>
                  <a:lnTo>
                    <a:pt x="106" y="87"/>
                  </a:lnTo>
                  <a:lnTo>
                    <a:pt x="120" y="104"/>
                  </a:lnTo>
                  <a:lnTo>
                    <a:pt x="136" y="120"/>
                  </a:lnTo>
                  <a:lnTo>
                    <a:pt x="136" y="136"/>
                  </a:lnTo>
                  <a:lnTo>
                    <a:pt x="136" y="152"/>
                  </a:lnTo>
                  <a:lnTo>
                    <a:pt x="136" y="169"/>
                  </a:lnTo>
                  <a:lnTo>
                    <a:pt x="136" y="185"/>
                  </a:lnTo>
                  <a:lnTo>
                    <a:pt x="136" y="182"/>
                  </a:lnTo>
                  <a:lnTo>
                    <a:pt x="134" y="180"/>
                  </a:lnTo>
                  <a:lnTo>
                    <a:pt x="131" y="180"/>
                  </a:lnTo>
                  <a:close/>
                </a:path>
              </a:pathLst>
            </a:custGeom>
            <a:solidFill>
              <a:srgbClr val="75A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3" name="Freeform 423"/>
            <p:cNvSpPr>
              <a:spLocks noEditPoints="1"/>
            </p:cNvSpPr>
            <p:nvPr/>
          </p:nvSpPr>
          <p:spPr bwMode="auto">
            <a:xfrm>
              <a:off x="4855" y="1349"/>
              <a:ext cx="50" cy="67"/>
            </a:xfrm>
            <a:custGeom>
              <a:avLst/>
              <a:gdLst>
                <a:gd name="T0" fmla="*/ 0 w 199"/>
                <a:gd name="T1" fmla="*/ 0 h 269"/>
                <a:gd name="T2" fmla="*/ 0 w 199"/>
                <a:gd name="T3" fmla="*/ 0 h 269"/>
                <a:gd name="T4" fmla="*/ 0 w 199"/>
                <a:gd name="T5" fmla="*/ 0 h 269"/>
                <a:gd name="T6" fmla="*/ 0 w 199"/>
                <a:gd name="T7" fmla="*/ 0 h 269"/>
                <a:gd name="T8" fmla="*/ 0 w 199"/>
                <a:gd name="T9" fmla="*/ 0 h 269"/>
                <a:gd name="T10" fmla="*/ 0 w 199"/>
                <a:gd name="T11" fmla="*/ 0 h 269"/>
                <a:gd name="T12" fmla="*/ 0 w 199"/>
                <a:gd name="T13" fmla="*/ 0 h 269"/>
                <a:gd name="T14" fmla="*/ 0 w 199"/>
                <a:gd name="T15" fmla="*/ 0 h 269"/>
                <a:gd name="T16" fmla="*/ 0 w 199"/>
                <a:gd name="T17" fmla="*/ 0 h 269"/>
                <a:gd name="T18" fmla="*/ 0 w 199"/>
                <a:gd name="T19" fmla="*/ 0 h 269"/>
                <a:gd name="T20" fmla="*/ 0 w 199"/>
                <a:gd name="T21" fmla="*/ 0 h 269"/>
                <a:gd name="T22" fmla="*/ 0 w 199"/>
                <a:gd name="T23" fmla="*/ 0 h 269"/>
                <a:gd name="T24" fmla="*/ 0 w 199"/>
                <a:gd name="T25" fmla="*/ 0 h 269"/>
                <a:gd name="T26" fmla="*/ 0 w 199"/>
                <a:gd name="T27" fmla="*/ 0 h 269"/>
                <a:gd name="T28" fmla="*/ 0 w 199"/>
                <a:gd name="T29" fmla="*/ 0 h 269"/>
                <a:gd name="T30" fmla="*/ 0 w 199"/>
                <a:gd name="T31" fmla="*/ 0 h 269"/>
                <a:gd name="T32" fmla="*/ 0 w 199"/>
                <a:gd name="T33" fmla="*/ 0 h 269"/>
                <a:gd name="T34" fmla="*/ 0 w 199"/>
                <a:gd name="T35" fmla="*/ 0 h 269"/>
                <a:gd name="T36" fmla="*/ 0 w 199"/>
                <a:gd name="T37" fmla="*/ 0 h 269"/>
                <a:gd name="T38" fmla="*/ 0 w 199"/>
                <a:gd name="T39" fmla="*/ 0 h 269"/>
                <a:gd name="T40" fmla="*/ 0 w 199"/>
                <a:gd name="T41" fmla="*/ 0 h 269"/>
                <a:gd name="T42" fmla="*/ 0 w 199"/>
                <a:gd name="T43" fmla="*/ 0 h 269"/>
                <a:gd name="T44" fmla="*/ 0 w 199"/>
                <a:gd name="T45" fmla="*/ 0 h 269"/>
                <a:gd name="T46" fmla="*/ 0 w 199"/>
                <a:gd name="T47" fmla="*/ 0 h 269"/>
                <a:gd name="T48" fmla="*/ 0 w 199"/>
                <a:gd name="T49" fmla="*/ 0 h 26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9"/>
                <a:gd name="T76" fmla="*/ 0 h 269"/>
                <a:gd name="T77" fmla="*/ 199 w 199"/>
                <a:gd name="T78" fmla="*/ 269 h 26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9" h="269">
                  <a:moveTo>
                    <a:pt x="193" y="269"/>
                  </a:moveTo>
                  <a:lnTo>
                    <a:pt x="119" y="168"/>
                  </a:lnTo>
                  <a:lnTo>
                    <a:pt x="119" y="152"/>
                  </a:lnTo>
                  <a:lnTo>
                    <a:pt x="119" y="133"/>
                  </a:lnTo>
                  <a:lnTo>
                    <a:pt x="119" y="117"/>
                  </a:lnTo>
                  <a:lnTo>
                    <a:pt x="119" y="97"/>
                  </a:lnTo>
                  <a:lnTo>
                    <a:pt x="193" y="201"/>
                  </a:lnTo>
                  <a:lnTo>
                    <a:pt x="195" y="212"/>
                  </a:lnTo>
                  <a:lnTo>
                    <a:pt x="199" y="219"/>
                  </a:lnTo>
                  <a:lnTo>
                    <a:pt x="199" y="231"/>
                  </a:lnTo>
                  <a:lnTo>
                    <a:pt x="199" y="239"/>
                  </a:lnTo>
                  <a:lnTo>
                    <a:pt x="199" y="247"/>
                  </a:lnTo>
                  <a:lnTo>
                    <a:pt x="195" y="255"/>
                  </a:lnTo>
                  <a:lnTo>
                    <a:pt x="193" y="263"/>
                  </a:lnTo>
                  <a:lnTo>
                    <a:pt x="193" y="269"/>
                  </a:lnTo>
                  <a:close/>
                  <a:moveTo>
                    <a:pt x="70" y="101"/>
                  </a:moveTo>
                  <a:lnTo>
                    <a:pt x="0" y="0"/>
                  </a:lnTo>
                  <a:lnTo>
                    <a:pt x="19" y="16"/>
                  </a:lnTo>
                  <a:lnTo>
                    <a:pt x="35" y="35"/>
                  </a:lnTo>
                  <a:lnTo>
                    <a:pt x="54" y="51"/>
                  </a:lnTo>
                  <a:lnTo>
                    <a:pt x="70" y="71"/>
                  </a:lnTo>
                  <a:lnTo>
                    <a:pt x="70" y="78"/>
                  </a:lnTo>
                  <a:lnTo>
                    <a:pt x="70" y="87"/>
                  </a:lnTo>
                  <a:lnTo>
                    <a:pt x="70" y="95"/>
                  </a:lnTo>
                  <a:lnTo>
                    <a:pt x="70" y="101"/>
                  </a:lnTo>
                  <a:close/>
                </a:path>
              </a:pathLst>
            </a:custGeom>
            <a:solidFill>
              <a:srgbClr val="7AA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4" name="Freeform 424"/>
            <p:cNvSpPr>
              <a:spLocks/>
            </p:cNvSpPr>
            <p:nvPr/>
          </p:nvSpPr>
          <p:spPr bwMode="auto">
            <a:xfrm>
              <a:off x="4885" y="1362"/>
              <a:ext cx="20" cy="48"/>
            </a:xfrm>
            <a:custGeom>
              <a:avLst/>
              <a:gdLst>
                <a:gd name="T0" fmla="*/ 0 w 80"/>
                <a:gd name="T1" fmla="*/ 0 h 189"/>
                <a:gd name="T2" fmla="*/ 0 w 80"/>
                <a:gd name="T3" fmla="*/ 0 h 189"/>
                <a:gd name="T4" fmla="*/ 0 w 80"/>
                <a:gd name="T5" fmla="*/ 0 h 189"/>
                <a:gd name="T6" fmla="*/ 0 w 80"/>
                <a:gd name="T7" fmla="*/ 0 h 189"/>
                <a:gd name="T8" fmla="*/ 0 w 80"/>
                <a:gd name="T9" fmla="*/ 0 h 189"/>
                <a:gd name="T10" fmla="*/ 0 w 80"/>
                <a:gd name="T11" fmla="*/ 0 h 189"/>
                <a:gd name="T12" fmla="*/ 0 w 80"/>
                <a:gd name="T13" fmla="*/ 0 h 189"/>
                <a:gd name="T14" fmla="*/ 0 w 80"/>
                <a:gd name="T15" fmla="*/ 0 h 189"/>
                <a:gd name="T16" fmla="*/ 0 w 80"/>
                <a:gd name="T17" fmla="*/ 0 h 189"/>
                <a:gd name="T18" fmla="*/ 0 w 80"/>
                <a:gd name="T19" fmla="*/ 0 h 189"/>
                <a:gd name="T20" fmla="*/ 0 w 80"/>
                <a:gd name="T21" fmla="*/ 0 h 189"/>
                <a:gd name="T22" fmla="*/ 0 w 80"/>
                <a:gd name="T23" fmla="*/ 0 h 189"/>
                <a:gd name="T24" fmla="*/ 0 w 80"/>
                <a:gd name="T25" fmla="*/ 0 h 1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"/>
                <a:gd name="T40" fmla="*/ 0 h 189"/>
                <a:gd name="T41" fmla="*/ 80 w 80"/>
                <a:gd name="T42" fmla="*/ 189 h 1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" h="189">
                  <a:moveTo>
                    <a:pt x="80" y="189"/>
                  </a:moveTo>
                  <a:lnTo>
                    <a:pt x="0" y="81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2" y="92"/>
                  </a:lnTo>
                  <a:lnTo>
                    <a:pt x="71" y="113"/>
                  </a:lnTo>
                  <a:lnTo>
                    <a:pt x="76" y="138"/>
                  </a:lnTo>
                  <a:lnTo>
                    <a:pt x="80" y="162"/>
                  </a:lnTo>
                  <a:lnTo>
                    <a:pt x="80" y="184"/>
                  </a:lnTo>
                  <a:lnTo>
                    <a:pt x="80" y="187"/>
                  </a:lnTo>
                  <a:lnTo>
                    <a:pt x="80" y="189"/>
                  </a:lnTo>
                  <a:close/>
                </a:path>
              </a:pathLst>
            </a:custGeom>
            <a:solidFill>
              <a:srgbClr val="7AA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5" name="Freeform 425"/>
            <p:cNvSpPr>
              <a:spLocks/>
            </p:cNvSpPr>
            <p:nvPr/>
          </p:nvSpPr>
          <p:spPr bwMode="auto">
            <a:xfrm>
              <a:off x="4884" y="1352"/>
              <a:ext cx="19" cy="47"/>
            </a:xfrm>
            <a:custGeom>
              <a:avLst/>
              <a:gdLst>
                <a:gd name="T0" fmla="*/ 0 w 77"/>
                <a:gd name="T1" fmla="*/ 0 h 188"/>
                <a:gd name="T2" fmla="*/ 0 w 77"/>
                <a:gd name="T3" fmla="*/ 0 h 188"/>
                <a:gd name="T4" fmla="*/ 0 w 77"/>
                <a:gd name="T5" fmla="*/ 0 h 188"/>
                <a:gd name="T6" fmla="*/ 0 w 77"/>
                <a:gd name="T7" fmla="*/ 0 h 188"/>
                <a:gd name="T8" fmla="*/ 0 w 77"/>
                <a:gd name="T9" fmla="*/ 0 h 188"/>
                <a:gd name="T10" fmla="*/ 0 w 77"/>
                <a:gd name="T11" fmla="*/ 0 h 188"/>
                <a:gd name="T12" fmla="*/ 0 w 77"/>
                <a:gd name="T13" fmla="*/ 0 h 188"/>
                <a:gd name="T14" fmla="*/ 0 w 77"/>
                <a:gd name="T15" fmla="*/ 0 h 188"/>
                <a:gd name="T16" fmla="*/ 0 w 77"/>
                <a:gd name="T17" fmla="*/ 0 h 188"/>
                <a:gd name="T18" fmla="*/ 0 w 77"/>
                <a:gd name="T19" fmla="*/ 0 h 188"/>
                <a:gd name="T20" fmla="*/ 0 w 77"/>
                <a:gd name="T21" fmla="*/ 0 h 1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7"/>
                <a:gd name="T34" fmla="*/ 0 h 188"/>
                <a:gd name="T35" fmla="*/ 77 w 77"/>
                <a:gd name="T36" fmla="*/ 188 h 1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7" h="188">
                  <a:moveTo>
                    <a:pt x="77" y="188"/>
                  </a:moveTo>
                  <a:lnTo>
                    <a:pt x="3" y="84"/>
                  </a:lnTo>
                  <a:lnTo>
                    <a:pt x="3" y="63"/>
                  </a:lnTo>
                  <a:lnTo>
                    <a:pt x="3" y="4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47" y="63"/>
                  </a:lnTo>
                  <a:lnTo>
                    <a:pt x="58" y="93"/>
                  </a:lnTo>
                  <a:lnTo>
                    <a:pt x="65" y="123"/>
                  </a:lnTo>
                  <a:lnTo>
                    <a:pt x="74" y="155"/>
                  </a:lnTo>
                  <a:lnTo>
                    <a:pt x="77" y="188"/>
                  </a:lnTo>
                  <a:close/>
                </a:path>
              </a:pathLst>
            </a:custGeom>
            <a:solidFill>
              <a:srgbClr val="82AA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6" name="Freeform 426"/>
            <p:cNvSpPr>
              <a:spLocks/>
            </p:cNvSpPr>
            <p:nvPr/>
          </p:nvSpPr>
          <p:spPr bwMode="auto">
            <a:xfrm>
              <a:off x="4884" y="1346"/>
              <a:ext cx="16" cy="39"/>
            </a:xfrm>
            <a:custGeom>
              <a:avLst/>
              <a:gdLst>
                <a:gd name="T0" fmla="*/ 0 w 65"/>
                <a:gd name="T1" fmla="*/ 0 h 156"/>
                <a:gd name="T2" fmla="*/ 0 w 65"/>
                <a:gd name="T3" fmla="*/ 0 h 156"/>
                <a:gd name="T4" fmla="*/ 0 w 65"/>
                <a:gd name="T5" fmla="*/ 0 h 156"/>
                <a:gd name="T6" fmla="*/ 0 w 65"/>
                <a:gd name="T7" fmla="*/ 0 h 156"/>
                <a:gd name="T8" fmla="*/ 0 w 65"/>
                <a:gd name="T9" fmla="*/ 0 h 156"/>
                <a:gd name="T10" fmla="*/ 0 w 65"/>
                <a:gd name="T11" fmla="*/ 0 h 156"/>
                <a:gd name="T12" fmla="*/ 0 w 65"/>
                <a:gd name="T13" fmla="*/ 0 h 156"/>
                <a:gd name="T14" fmla="*/ 0 w 65"/>
                <a:gd name="T15" fmla="*/ 0 h 156"/>
                <a:gd name="T16" fmla="*/ 0 w 65"/>
                <a:gd name="T17" fmla="*/ 0 h 156"/>
                <a:gd name="T18" fmla="*/ 0 w 65"/>
                <a:gd name="T19" fmla="*/ 0 h 156"/>
                <a:gd name="T20" fmla="*/ 0 w 65"/>
                <a:gd name="T21" fmla="*/ 0 h 156"/>
                <a:gd name="T22" fmla="*/ 0 w 65"/>
                <a:gd name="T23" fmla="*/ 0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5"/>
                <a:gd name="T37" fmla="*/ 0 h 156"/>
                <a:gd name="T38" fmla="*/ 65 w 65"/>
                <a:gd name="T39" fmla="*/ 156 h 1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5" h="156">
                  <a:moveTo>
                    <a:pt x="65" y="156"/>
                  </a:moveTo>
                  <a:lnTo>
                    <a:pt x="3" y="64"/>
                  </a:lnTo>
                  <a:lnTo>
                    <a:pt x="3" y="50"/>
                  </a:lnTo>
                  <a:lnTo>
                    <a:pt x="3" y="34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" y="30"/>
                  </a:lnTo>
                  <a:lnTo>
                    <a:pt x="39" y="66"/>
                  </a:lnTo>
                  <a:lnTo>
                    <a:pt x="55" y="110"/>
                  </a:lnTo>
                  <a:lnTo>
                    <a:pt x="65" y="156"/>
                  </a:lnTo>
                  <a:close/>
                </a:path>
              </a:pathLst>
            </a:custGeom>
            <a:solidFill>
              <a:srgbClr val="84A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7" name="Freeform 427"/>
            <p:cNvSpPr>
              <a:spLocks/>
            </p:cNvSpPr>
            <p:nvPr/>
          </p:nvSpPr>
          <p:spPr bwMode="auto">
            <a:xfrm>
              <a:off x="4884" y="1346"/>
              <a:ext cx="12" cy="22"/>
            </a:xfrm>
            <a:custGeom>
              <a:avLst/>
              <a:gdLst>
                <a:gd name="T0" fmla="*/ 0 w 47"/>
                <a:gd name="T1" fmla="*/ 0 h 85"/>
                <a:gd name="T2" fmla="*/ 0 w 47"/>
                <a:gd name="T3" fmla="*/ 0 h 85"/>
                <a:gd name="T4" fmla="*/ 0 w 47"/>
                <a:gd name="T5" fmla="*/ 0 h 85"/>
                <a:gd name="T6" fmla="*/ 0 w 47"/>
                <a:gd name="T7" fmla="*/ 0 h 85"/>
                <a:gd name="T8" fmla="*/ 0 w 47"/>
                <a:gd name="T9" fmla="*/ 0 h 85"/>
                <a:gd name="T10" fmla="*/ 0 w 47"/>
                <a:gd name="T11" fmla="*/ 0 h 85"/>
                <a:gd name="T12" fmla="*/ 0 w 47"/>
                <a:gd name="T13" fmla="*/ 0 h 85"/>
                <a:gd name="T14" fmla="*/ 0 w 47"/>
                <a:gd name="T15" fmla="*/ 0 h 85"/>
                <a:gd name="T16" fmla="*/ 0 w 47"/>
                <a:gd name="T17" fmla="*/ 0 h 85"/>
                <a:gd name="T18" fmla="*/ 0 w 47"/>
                <a:gd name="T19" fmla="*/ 0 h 85"/>
                <a:gd name="T20" fmla="*/ 0 w 47"/>
                <a:gd name="T21" fmla="*/ 0 h 85"/>
                <a:gd name="T22" fmla="*/ 0 w 47"/>
                <a:gd name="T23" fmla="*/ 0 h 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7"/>
                <a:gd name="T37" fmla="*/ 0 h 85"/>
                <a:gd name="T38" fmla="*/ 47 w 47"/>
                <a:gd name="T39" fmla="*/ 85 h 8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7" h="85">
                  <a:moveTo>
                    <a:pt x="47" y="85"/>
                  </a:moveTo>
                  <a:lnTo>
                    <a:pt x="0" y="22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12" y="20"/>
                  </a:lnTo>
                  <a:lnTo>
                    <a:pt x="23" y="39"/>
                  </a:lnTo>
                  <a:lnTo>
                    <a:pt x="35" y="60"/>
                  </a:lnTo>
                  <a:lnTo>
                    <a:pt x="47" y="85"/>
                  </a:lnTo>
                  <a:close/>
                </a:path>
              </a:pathLst>
            </a:custGeom>
            <a:solidFill>
              <a:srgbClr val="84A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8" name="Freeform 428"/>
            <p:cNvSpPr>
              <a:spLocks/>
            </p:cNvSpPr>
            <p:nvPr/>
          </p:nvSpPr>
          <p:spPr bwMode="auto">
            <a:xfrm>
              <a:off x="4860" y="1340"/>
              <a:ext cx="9" cy="10"/>
            </a:xfrm>
            <a:custGeom>
              <a:avLst/>
              <a:gdLst>
                <a:gd name="T0" fmla="*/ 0 w 38"/>
                <a:gd name="T1" fmla="*/ 0 h 38"/>
                <a:gd name="T2" fmla="*/ 0 w 38"/>
                <a:gd name="T3" fmla="*/ 0 h 38"/>
                <a:gd name="T4" fmla="*/ 0 w 38"/>
                <a:gd name="T5" fmla="*/ 0 h 38"/>
                <a:gd name="T6" fmla="*/ 0 w 38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8"/>
                <a:gd name="T14" fmla="*/ 38 w 3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8">
                  <a:moveTo>
                    <a:pt x="35" y="8"/>
                  </a:moveTo>
                  <a:lnTo>
                    <a:pt x="0" y="0"/>
                  </a:lnTo>
                  <a:lnTo>
                    <a:pt x="38" y="38"/>
                  </a:lnTo>
                  <a:lnTo>
                    <a:pt x="35" y="8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9" name="Freeform 430"/>
            <p:cNvSpPr>
              <a:spLocks/>
            </p:cNvSpPr>
            <p:nvPr/>
          </p:nvSpPr>
          <p:spPr bwMode="auto">
            <a:xfrm>
              <a:off x="4899" y="1446"/>
              <a:ext cx="96" cy="45"/>
            </a:xfrm>
            <a:custGeom>
              <a:avLst/>
              <a:gdLst>
                <a:gd name="T0" fmla="*/ 0 w 383"/>
                <a:gd name="T1" fmla="*/ 0 h 179"/>
                <a:gd name="T2" fmla="*/ 0 w 383"/>
                <a:gd name="T3" fmla="*/ 0 h 179"/>
                <a:gd name="T4" fmla="*/ 0 w 383"/>
                <a:gd name="T5" fmla="*/ 0 h 179"/>
                <a:gd name="T6" fmla="*/ 0 w 383"/>
                <a:gd name="T7" fmla="*/ 0 h 179"/>
                <a:gd name="T8" fmla="*/ 0 w 383"/>
                <a:gd name="T9" fmla="*/ 0 h 179"/>
                <a:gd name="T10" fmla="*/ 0 w 383"/>
                <a:gd name="T11" fmla="*/ 0 h 179"/>
                <a:gd name="T12" fmla="*/ 0 w 383"/>
                <a:gd name="T13" fmla="*/ 0 h 179"/>
                <a:gd name="T14" fmla="*/ 0 w 383"/>
                <a:gd name="T15" fmla="*/ 0 h 179"/>
                <a:gd name="T16" fmla="*/ 0 w 383"/>
                <a:gd name="T17" fmla="*/ 0 h 179"/>
                <a:gd name="T18" fmla="*/ 0 w 383"/>
                <a:gd name="T19" fmla="*/ 0 h 179"/>
                <a:gd name="T20" fmla="*/ 0 w 383"/>
                <a:gd name="T21" fmla="*/ 0 h 179"/>
                <a:gd name="T22" fmla="*/ 0 w 383"/>
                <a:gd name="T23" fmla="*/ 0 h 179"/>
                <a:gd name="T24" fmla="*/ 0 w 383"/>
                <a:gd name="T25" fmla="*/ 0 h 179"/>
                <a:gd name="T26" fmla="*/ 0 w 383"/>
                <a:gd name="T27" fmla="*/ 0 h 179"/>
                <a:gd name="T28" fmla="*/ 0 w 383"/>
                <a:gd name="T29" fmla="*/ 0 h 179"/>
                <a:gd name="T30" fmla="*/ 0 w 383"/>
                <a:gd name="T31" fmla="*/ 0 h 179"/>
                <a:gd name="T32" fmla="*/ 0 w 383"/>
                <a:gd name="T33" fmla="*/ 0 h 179"/>
                <a:gd name="T34" fmla="*/ 0 w 383"/>
                <a:gd name="T35" fmla="*/ 0 h 179"/>
                <a:gd name="T36" fmla="*/ 0 w 383"/>
                <a:gd name="T37" fmla="*/ 0 h 179"/>
                <a:gd name="T38" fmla="*/ 0 w 383"/>
                <a:gd name="T39" fmla="*/ 0 h 179"/>
                <a:gd name="T40" fmla="*/ 0 w 383"/>
                <a:gd name="T41" fmla="*/ 0 h 1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3"/>
                <a:gd name="T64" fmla="*/ 0 h 179"/>
                <a:gd name="T65" fmla="*/ 383 w 383"/>
                <a:gd name="T66" fmla="*/ 179 h 1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3" h="179">
                  <a:moveTo>
                    <a:pt x="383" y="13"/>
                  </a:moveTo>
                  <a:lnTo>
                    <a:pt x="329" y="35"/>
                  </a:lnTo>
                  <a:lnTo>
                    <a:pt x="280" y="49"/>
                  </a:lnTo>
                  <a:lnTo>
                    <a:pt x="234" y="54"/>
                  </a:lnTo>
                  <a:lnTo>
                    <a:pt x="188" y="54"/>
                  </a:lnTo>
                  <a:lnTo>
                    <a:pt x="141" y="47"/>
                  </a:lnTo>
                  <a:lnTo>
                    <a:pt x="98" y="35"/>
                  </a:lnTo>
                  <a:lnTo>
                    <a:pt x="49" y="19"/>
                  </a:lnTo>
                  <a:lnTo>
                    <a:pt x="0" y="0"/>
                  </a:lnTo>
                  <a:lnTo>
                    <a:pt x="25" y="40"/>
                  </a:lnTo>
                  <a:lnTo>
                    <a:pt x="41" y="84"/>
                  </a:lnTo>
                  <a:lnTo>
                    <a:pt x="55" y="130"/>
                  </a:lnTo>
                  <a:lnTo>
                    <a:pt x="63" y="176"/>
                  </a:lnTo>
                  <a:lnTo>
                    <a:pt x="101" y="179"/>
                  </a:lnTo>
                  <a:lnTo>
                    <a:pt x="144" y="174"/>
                  </a:lnTo>
                  <a:lnTo>
                    <a:pt x="194" y="158"/>
                  </a:lnTo>
                  <a:lnTo>
                    <a:pt x="240" y="135"/>
                  </a:lnTo>
                  <a:lnTo>
                    <a:pt x="286" y="109"/>
                  </a:lnTo>
                  <a:lnTo>
                    <a:pt x="326" y="79"/>
                  </a:lnTo>
                  <a:lnTo>
                    <a:pt x="359" y="47"/>
                  </a:lnTo>
                  <a:lnTo>
                    <a:pt x="383" y="13"/>
                  </a:lnTo>
                  <a:close/>
                </a:path>
              </a:pathLst>
            </a:custGeom>
            <a:solidFill>
              <a:srgbClr val="005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0" name="Freeform 431"/>
            <p:cNvSpPr>
              <a:spLocks/>
            </p:cNvSpPr>
            <p:nvPr/>
          </p:nvSpPr>
          <p:spPr bwMode="auto">
            <a:xfrm>
              <a:off x="4912" y="1475"/>
              <a:ext cx="4" cy="6"/>
            </a:xfrm>
            <a:custGeom>
              <a:avLst/>
              <a:gdLst>
                <a:gd name="T0" fmla="*/ 0 w 17"/>
                <a:gd name="T1" fmla="*/ 0 h 25"/>
                <a:gd name="T2" fmla="*/ 0 w 17"/>
                <a:gd name="T3" fmla="*/ 0 h 25"/>
                <a:gd name="T4" fmla="*/ 0 w 17"/>
                <a:gd name="T5" fmla="*/ 0 h 25"/>
                <a:gd name="T6" fmla="*/ 0 w 17"/>
                <a:gd name="T7" fmla="*/ 0 h 25"/>
                <a:gd name="T8" fmla="*/ 0 w 17"/>
                <a:gd name="T9" fmla="*/ 0 h 25"/>
                <a:gd name="T10" fmla="*/ 0 w 17"/>
                <a:gd name="T11" fmla="*/ 0 h 25"/>
                <a:gd name="T12" fmla="*/ 0 w 17"/>
                <a:gd name="T13" fmla="*/ 0 h 25"/>
                <a:gd name="T14" fmla="*/ 0 w 17"/>
                <a:gd name="T15" fmla="*/ 0 h 25"/>
                <a:gd name="T16" fmla="*/ 0 w 17"/>
                <a:gd name="T17" fmla="*/ 0 h 25"/>
                <a:gd name="T18" fmla="*/ 0 w 17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5"/>
                <a:gd name="T32" fmla="*/ 17 w 17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5">
                  <a:moveTo>
                    <a:pt x="0" y="0"/>
                  </a:moveTo>
                  <a:lnTo>
                    <a:pt x="17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1" name="Freeform 432"/>
            <p:cNvSpPr>
              <a:spLocks/>
            </p:cNvSpPr>
            <p:nvPr/>
          </p:nvSpPr>
          <p:spPr bwMode="auto">
            <a:xfrm>
              <a:off x="4909" y="1465"/>
              <a:ext cx="10" cy="16"/>
            </a:xfrm>
            <a:custGeom>
              <a:avLst/>
              <a:gdLst>
                <a:gd name="T0" fmla="*/ 0 w 40"/>
                <a:gd name="T1" fmla="*/ 0 h 63"/>
                <a:gd name="T2" fmla="*/ 0 w 40"/>
                <a:gd name="T3" fmla="*/ 0 h 63"/>
                <a:gd name="T4" fmla="*/ 0 w 40"/>
                <a:gd name="T5" fmla="*/ 0 h 63"/>
                <a:gd name="T6" fmla="*/ 0 w 40"/>
                <a:gd name="T7" fmla="*/ 0 h 63"/>
                <a:gd name="T8" fmla="*/ 0 w 40"/>
                <a:gd name="T9" fmla="*/ 0 h 63"/>
                <a:gd name="T10" fmla="*/ 0 w 40"/>
                <a:gd name="T11" fmla="*/ 0 h 63"/>
                <a:gd name="T12" fmla="*/ 0 w 40"/>
                <a:gd name="T13" fmla="*/ 0 h 63"/>
                <a:gd name="T14" fmla="*/ 0 w 40"/>
                <a:gd name="T15" fmla="*/ 0 h 63"/>
                <a:gd name="T16" fmla="*/ 0 w 40"/>
                <a:gd name="T17" fmla="*/ 0 h 63"/>
                <a:gd name="T18" fmla="*/ 0 w 40"/>
                <a:gd name="T19" fmla="*/ 0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3"/>
                <a:gd name="T32" fmla="*/ 40 w 40"/>
                <a:gd name="T33" fmla="*/ 63 h 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3">
                  <a:moveTo>
                    <a:pt x="0" y="0"/>
                  </a:moveTo>
                  <a:lnTo>
                    <a:pt x="40" y="63"/>
                  </a:lnTo>
                  <a:lnTo>
                    <a:pt x="33" y="63"/>
                  </a:lnTo>
                  <a:lnTo>
                    <a:pt x="28" y="63"/>
                  </a:lnTo>
                  <a:lnTo>
                    <a:pt x="19" y="63"/>
                  </a:lnTo>
                  <a:lnTo>
                    <a:pt x="14" y="63"/>
                  </a:lnTo>
                  <a:lnTo>
                    <a:pt x="11" y="47"/>
                  </a:lnTo>
                  <a:lnTo>
                    <a:pt x="8" y="29"/>
                  </a:lnTo>
                  <a:lnTo>
                    <a:pt x="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2" name="Freeform 433"/>
            <p:cNvSpPr>
              <a:spLocks/>
            </p:cNvSpPr>
            <p:nvPr/>
          </p:nvSpPr>
          <p:spPr bwMode="auto">
            <a:xfrm>
              <a:off x="4903" y="1452"/>
              <a:ext cx="21" cy="29"/>
            </a:xfrm>
            <a:custGeom>
              <a:avLst/>
              <a:gdLst>
                <a:gd name="T0" fmla="*/ 0 w 81"/>
                <a:gd name="T1" fmla="*/ 0 h 117"/>
                <a:gd name="T2" fmla="*/ 0 w 81"/>
                <a:gd name="T3" fmla="*/ 0 h 117"/>
                <a:gd name="T4" fmla="*/ 0 w 81"/>
                <a:gd name="T5" fmla="*/ 0 h 117"/>
                <a:gd name="T6" fmla="*/ 0 w 81"/>
                <a:gd name="T7" fmla="*/ 0 h 117"/>
                <a:gd name="T8" fmla="*/ 0 w 81"/>
                <a:gd name="T9" fmla="*/ 0 h 117"/>
                <a:gd name="T10" fmla="*/ 0 w 81"/>
                <a:gd name="T11" fmla="*/ 0 h 117"/>
                <a:gd name="T12" fmla="*/ 0 w 81"/>
                <a:gd name="T13" fmla="*/ 0 h 117"/>
                <a:gd name="T14" fmla="*/ 0 w 81"/>
                <a:gd name="T15" fmla="*/ 0 h 117"/>
                <a:gd name="T16" fmla="*/ 0 w 81"/>
                <a:gd name="T17" fmla="*/ 0 h 117"/>
                <a:gd name="T18" fmla="*/ 0 w 81"/>
                <a:gd name="T19" fmla="*/ 0 h 117"/>
                <a:gd name="T20" fmla="*/ 0 w 81"/>
                <a:gd name="T21" fmla="*/ 0 h 1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"/>
                <a:gd name="T34" fmla="*/ 0 h 117"/>
                <a:gd name="T35" fmla="*/ 81 w 81"/>
                <a:gd name="T36" fmla="*/ 117 h 1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" h="117">
                  <a:moveTo>
                    <a:pt x="52" y="117"/>
                  </a:moveTo>
                  <a:lnTo>
                    <a:pt x="35" y="92"/>
                  </a:lnTo>
                  <a:lnTo>
                    <a:pt x="29" y="71"/>
                  </a:lnTo>
                  <a:lnTo>
                    <a:pt x="22" y="46"/>
                  </a:lnTo>
                  <a:lnTo>
                    <a:pt x="11" y="21"/>
                  </a:lnTo>
                  <a:lnTo>
                    <a:pt x="0" y="0"/>
                  </a:lnTo>
                  <a:lnTo>
                    <a:pt x="81" y="117"/>
                  </a:lnTo>
                  <a:lnTo>
                    <a:pt x="73" y="117"/>
                  </a:lnTo>
                  <a:lnTo>
                    <a:pt x="68" y="117"/>
                  </a:lnTo>
                  <a:lnTo>
                    <a:pt x="59" y="117"/>
                  </a:lnTo>
                  <a:lnTo>
                    <a:pt x="52" y="117"/>
                  </a:lnTo>
                  <a:close/>
                </a:path>
              </a:pathLst>
            </a:custGeom>
            <a:solidFill>
              <a:srgbClr val="548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3" name="Freeform 434"/>
            <p:cNvSpPr>
              <a:spLocks/>
            </p:cNvSpPr>
            <p:nvPr/>
          </p:nvSpPr>
          <p:spPr bwMode="auto">
            <a:xfrm>
              <a:off x="4899" y="1446"/>
              <a:ext cx="27" cy="35"/>
            </a:xfrm>
            <a:custGeom>
              <a:avLst/>
              <a:gdLst>
                <a:gd name="T0" fmla="*/ 0 w 109"/>
                <a:gd name="T1" fmla="*/ 0 h 139"/>
                <a:gd name="T2" fmla="*/ 0 w 109"/>
                <a:gd name="T3" fmla="*/ 0 h 139"/>
                <a:gd name="T4" fmla="*/ 0 w 109"/>
                <a:gd name="T5" fmla="*/ 0 h 139"/>
                <a:gd name="T6" fmla="*/ 0 w 109"/>
                <a:gd name="T7" fmla="*/ 0 h 139"/>
                <a:gd name="T8" fmla="*/ 0 w 109"/>
                <a:gd name="T9" fmla="*/ 0 h 139"/>
                <a:gd name="T10" fmla="*/ 0 w 109"/>
                <a:gd name="T11" fmla="*/ 0 h 139"/>
                <a:gd name="T12" fmla="*/ 0 w 109"/>
                <a:gd name="T13" fmla="*/ 0 h 139"/>
                <a:gd name="T14" fmla="*/ 0 w 109"/>
                <a:gd name="T15" fmla="*/ 0 h 139"/>
                <a:gd name="T16" fmla="*/ 0 w 109"/>
                <a:gd name="T17" fmla="*/ 0 h 139"/>
                <a:gd name="T18" fmla="*/ 0 w 109"/>
                <a:gd name="T19" fmla="*/ 0 h 139"/>
                <a:gd name="T20" fmla="*/ 0 w 109"/>
                <a:gd name="T21" fmla="*/ 0 h 139"/>
                <a:gd name="T22" fmla="*/ 0 w 109"/>
                <a:gd name="T23" fmla="*/ 0 h 139"/>
                <a:gd name="T24" fmla="*/ 0 w 109"/>
                <a:gd name="T25" fmla="*/ 0 h 139"/>
                <a:gd name="T26" fmla="*/ 0 w 109"/>
                <a:gd name="T27" fmla="*/ 0 h 139"/>
                <a:gd name="T28" fmla="*/ 0 w 109"/>
                <a:gd name="T29" fmla="*/ 0 h 1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9"/>
                <a:gd name="T46" fmla="*/ 0 h 139"/>
                <a:gd name="T47" fmla="*/ 109 w 109"/>
                <a:gd name="T48" fmla="*/ 139 h 1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9" h="139">
                  <a:moveTo>
                    <a:pt x="81" y="139"/>
                  </a:moveTo>
                  <a:lnTo>
                    <a:pt x="41" y="76"/>
                  </a:lnTo>
                  <a:lnTo>
                    <a:pt x="30" y="57"/>
                  </a:lnTo>
                  <a:lnTo>
                    <a:pt x="23" y="38"/>
                  </a:lnTo>
                  <a:lnTo>
                    <a:pt x="11" y="17"/>
                  </a:lnTo>
                  <a:lnTo>
                    <a:pt x="0" y="0"/>
                  </a:lnTo>
                  <a:lnTo>
                    <a:pt x="5" y="3"/>
                  </a:lnTo>
                  <a:lnTo>
                    <a:pt x="11" y="5"/>
                  </a:lnTo>
                  <a:lnTo>
                    <a:pt x="17" y="5"/>
                  </a:lnTo>
                  <a:lnTo>
                    <a:pt x="23" y="8"/>
                  </a:lnTo>
                  <a:lnTo>
                    <a:pt x="109" y="139"/>
                  </a:lnTo>
                  <a:lnTo>
                    <a:pt x="104" y="139"/>
                  </a:lnTo>
                  <a:lnTo>
                    <a:pt x="95" y="139"/>
                  </a:lnTo>
                  <a:lnTo>
                    <a:pt x="88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rgbClr val="568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4" name="Freeform 435"/>
            <p:cNvSpPr>
              <a:spLocks/>
            </p:cNvSpPr>
            <p:nvPr/>
          </p:nvSpPr>
          <p:spPr bwMode="auto">
            <a:xfrm>
              <a:off x="4899" y="1446"/>
              <a:ext cx="31" cy="35"/>
            </a:xfrm>
            <a:custGeom>
              <a:avLst/>
              <a:gdLst>
                <a:gd name="T0" fmla="*/ 0 w 125"/>
                <a:gd name="T1" fmla="*/ 0 h 139"/>
                <a:gd name="T2" fmla="*/ 0 w 125"/>
                <a:gd name="T3" fmla="*/ 0 h 139"/>
                <a:gd name="T4" fmla="*/ 0 w 125"/>
                <a:gd name="T5" fmla="*/ 0 h 139"/>
                <a:gd name="T6" fmla="*/ 0 w 125"/>
                <a:gd name="T7" fmla="*/ 0 h 139"/>
                <a:gd name="T8" fmla="*/ 0 w 125"/>
                <a:gd name="T9" fmla="*/ 0 h 139"/>
                <a:gd name="T10" fmla="*/ 0 w 125"/>
                <a:gd name="T11" fmla="*/ 0 h 139"/>
                <a:gd name="T12" fmla="*/ 0 w 125"/>
                <a:gd name="T13" fmla="*/ 0 h 139"/>
                <a:gd name="T14" fmla="*/ 0 w 125"/>
                <a:gd name="T15" fmla="*/ 0 h 139"/>
                <a:gd name="T16" fmla="*/ 0 w 125"/>
                <a:gd name="T17" fmla="*/ 0 h 139"/>
                <a:gd name="T18" fmla="*/ 0 w 125"/>
                <a:gd name="T19" fmla="*/ 0 h 139"/>
                <a:gd name="T20" fmla="*/ 0 w 125"/>
                <a:gd name="T21" fmla="*/ 0 h 139"/>
                <a:gd name="T22" fmla="*/ 0 w 125"/>
                <a:gd name="T23" fmla="*/ 0 h 139"/>
                <a:gd name="T24" fmla="*/ 0 w 125"/>
                <a:gd name="T25" fmla="*/ 0 h 139"/>
                <a:gd name="T26" fmla="*/ 0 w 125"/>
                <a:gd name="T27" fmla="*/ 0 h 139"/>
                <a:gd name="T28" fmla="*/ 0 w 125"/>
                <a:gd name="T29" fmla="*/ 0 h 1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"/>
                <a:gd name="T46" fmla="*/ 0 h 139"/>
                <a:gd name="T47" fmla="*/ 125 w 125"/>
                <a:gd name="T48" fmla="*/ 139 h 1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" h="139">
                  <a:moveTo>
                    <a:pt x="98" y="139"/>
                  </a:moveTo>
                  <a:lnTo>
                    <a:pt x="17" y="22"/>
                  </a:lnTo>
                  <a:lnTo>
                    <a:pt x="11" y="17"/>
                  </a:lnTo>
                  <a:lnTo>
                    <a:pt x="9" y="11"/>
                  </a:lnTo>
                  <a:lnTo>
                    <a:pt x="3" y="5"/>
                  </a:lnTo>
                  <a:lnTo>
                    <a:pt x="0" y="0"/>
                  </a:lnTo>
                  <a:lnTo>
                    <a:pt x="11" y="5"/>
                  </a:lnTo>
                  <a:lnTo>
                    <a:pt x="23" y="8"/>
                  </a:lnTo>
                  <a:lnTo>
                    <a:pt x="33" y="13"/>
                  </a:lnTo>
                  <a:lnTo>
                    <a:pt x="44" y="17"/>
                  </a:lnTo>
                  <a:lnTo>
                    <a:pt x="125" y="130"/>
                  </a:lnTo>
                  <a:lnTo>
                    <a:pt x="120" y="133"/>
                  </a:lnTo>
                  <a:lnTo>
                    <a:pt x="111" y="135"/>
                  </a:lnTo>
                  <a:lnTo>
                    <a:pt x="104" y="139"/>
                  </a:lnTo>
                  <a:lnTo>
                    <a:pt x="98" y="139"/>
                  </a:lnTo>
                  <a:close/>
                </a:path>
              </a:pathLst>
            </a:custGeom>
            <a:solidFill>
              <a:srgbClr val="598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5" name="Freeform 436"/>
            <p:cNvSpPr>
              <a:spLocks/>
            </p:cNvSpPr>
            <p:nvPr/>
          </p:nvSpPr>
          <p:spPr bwMode="auto">
            <a:xfrm>
              <a:off x="4905" y="1449"/>
              <a:ext cx="28" cy="32"/>
            </a:xfrm>
            <a:custGeom>
              <a:avLst/>
              <a:gdLst>
                <a:gd name="T0" fmla="*/ 0 w 113"/>
                <a:gd name="T1" fmla="*/ 0 h 131"/>
                <a:gd name="T2" fmla="*/ 0 w 113"/>
                <a:gd name="T3" fmla="*/ 0 h 131"/>
                <a:gd name="T4" fmla="*/ 0 w 113"/>
                <a:gd name="T5" fmla="*/ 0 h 131"/>
                <a:gd name="T6" fmla="*/ 0 w 113"/>
                <a:gd name="T7" fmla="*/ 0 h 131"/>
                <a:gd name="T8" fmla="*/ 0 w 113"/>
                <a:gd name="T9" fmla="*/ 0 h 131"/>
                <a:gd name="T10" fmla="*/ 0 w 113"/>
                <a:gd name="T11" fmla="*/ 0 h 131"/>
                <a:gd name="T12" fmla="*/ 0 w 113"/>
                <a:gd name="T13" fmla="*/ 0 h 131"/>
                <a:gd name="T14" fmla="*/ 0 w 113"/>
                <a:gd name="T15" fmla="*/ 0 h 131"/>
                <a:gd name="T16" fmla="*/ 0 w 113"/>
                <a:gd name="T17" fmla="*/ 0 h 131"/>
                <a:gd name="T18" fmla="*/ 0 w 113"/>
                <a:gd name="T19" fmla="*/ 0 h 131"/>
                <a:gd name="T20" fmla="*/ 0 w 113"/>
                <a:gd name="T21" fmla="*/ 0 h 1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3"/>
                <a:gd name="T34" fmla="*/ 0 h 131"/>
                <a:gd name="T35" fmla="*/ 113 w 113"/>
                <a:gd name="T36" fmla="*/ 131 h 1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3" h="131">
                  <a:moveTo>
                    <a:pt x="86" y="131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18" y="9"/>
                  </a:lnTo>
                  <a:lnTo>
                    <a:pt x="29" y="14"/>
                  </a:lnTo>
                  <a:lnTo>
                    <a:pt x="40" y="19"/>
                  </a:lnTo>
                  <a:lnTo>
                    <a:pt x="113" y="122"/>
                  </a:lnTo>
                  <a:lnTo>
                    <a:pt x="105" y="122"/>
                  </a:lnTo>
                  <a:lnTo>
                    <a:pt x="100" y="125"/>
                  </a:lnTo>
                  <a:lnTo>
                    <a:pt x="91" y="127"/>
                  </a:lnTo>
                  <a:lnTo>
                    <a:pt x="86" y="131"/>
                  </a:lnTo>
                  <a:close/>
                </a:path>
              </a:pathLst>
            </a:custGeom>
            <a:solidFill>
              <a:srgbClr val="598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6" name="Freeform 437"/>
            <p:cNvSpPr>
              <a:spLocks/>
            </p:cNvSpPr>
            <p:nvPr/>
          </p:nvSpPr>
          <p:spPr bwMode="auto">
            <a:xfrm>
              <a:off x="4910" y="1451"/>
              <a:ext cx="26" cy="28"/>
            </a:xfrm>
            <a:custGeom>
              <a:avLst/>
              <a:gdLst>
                <a:gd name="T0" fmla="*/ 0 w 103"/>
                <a:gd name="T1" fmla="*/ 0 h 113"/>
                <a:gd name="T2" fmla="*/ 0 w 103"/>
                <a:gd name="T3" fmla="*/ 0 h 113"/>
                <a:gd name="T4" fmla="*/ 0 w 103"/>
                <a:gd name="T5" fmla="*/ 0 h 113"/>
                <a:gd name="T6" fmla="*/ 0 w 103"/>
                <a:gd name="T7" fmla="*/ 0 h 113"/>
                <a:gd name="T8" fmla="*/ 0 w 103"/>
                <a:gd name="T9" fmla="*/ 0 h 113"/>
                <a:gd name="T10" fmla="*/ 0 w 103"/>
                <a:gd name="T11" fmla="*/ 0 h 113"/>
                <a:gd name="T12" fmla="*/ 0 w 103"/>
                <a:gd name="T13" fmla="*/ 0 h 113"/>
                <a:gd name="T14" fmla="*/ 0 w 103"/>
                <a:gd name="T15" fmla="*/ 0 h 113"/>
                <a:gd name="T16" fmla="*/ 0 w 103"/>
                <a:gd name="T17" fmla="*/ 0 h 113"/>
                <a:gd name="T18" fmla="*/ 0 w 103"/>
                <a:gd name="T19" fmla="*/ 0 h 113"/>
                <a:gd name="T20" fmla="*/ 0 w 103"/>
                <a:gd name="T21" fmla="*/ 0 h 1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3"/>
                <a:gd name="T34" fmla="*/ 0 h 113"/>
                <a:gd name="T35" fmla="*/ 103 w 103"/>
                <a:gd name="T36" fmla="*/ 113 h 1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3" h="113">
                  <a:moveTo>
                    <a:pt x="81" y="113"/>
                  </a:moveTo>
                  <a:lnTo>
                    <a:pt x="0" y="0"/>
                  </a:lnTo>
                  <a:lnTo>
                    <a:pt x="8" y="2"/>
                  </a:lnTo>
                  <a:lnTo>
                    <a:pt x="19" y="7"/>
                  </a:lnTo>
                  <a:lnTo>
                    <a:pt x="30" y="10"/>
                  </a:lnTo>
                  <a:lnTo>
                    <a:pt x="37" y="13"/>
                  </a:lnTo>
                  <a:lnTo>
                    <a:pt x="103" y="111"/>
                  </a:lnTo>
                  <a:lnTo>
                    <a:pt x="97" y="113"/>
                  </a:lnTo>
                  <a:lnTo>
                    <a:pt x="92" y="113"/>
                  </a:lnTo>
                  <a:lnTo>
                    <a:pt x="87" y="113"/>
                  </a:lnTo>
                  <a:lnTo>
                    <a:pt x="81" y="113"/>
                  </a:lnTo>
                  <a:close/>
                </a:path>
              </a:pathLst>
            </a:custGeom>
            <a:solidFill>
              <a:srgbClr val="5E9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7" name="Freeform 438"/>
            <p:cNvSpPr>
              <a:spLocks/>
            </p:cNvSpPr>
            <p:nvPr/>
          </p:nvSpPr>
          <p:spPr bwMode="auto">
            <a:xfrm>
              <a:off x="4915" y="1453"/>
              <a:ext cx="25" cy="26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w 101"/>
                <a:gd name="T11" fmla="*/ 0 h 103"/>
                <a:gd name="T12" fmla="*/ 0 w 101"/>
                <a:gd name="T13" fmla="*/ 0 h 103"/>
                <a:gd name="T14" fmla="*/ 0 w 101"/>
                <a:gd name="T15" fmla="*/ 0 h 103"/>
                <a:gd name="T16" fmla="*/ 0 w 101"/>
                <a:gd name="T17" fmla="*/ 0 h 103"/>
                <a:gd name="T18" fmla="*/ 0 w 101"/>
                <a:gd name="T19" fmla="*/ 0 h 103"/>
                <a:gd name="T20" fmla="*/ 0 w 101"/>
                <a:gd name="T21" fmla="*/ 0 h 1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1"/>
                <a:gd name="T34" fmla="*/ 0 h 103"/>
                <a:gd name="T35" fmla="*/ 101 w 101"/>
                <a:gd name="T36" fmla="*/ 103 h 10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1" h="103">
                  <a:moveTo>
                    <a:pt x="73" y="103"/>
                  </a:moveTo>
                  <a:lnTo>
                    <a:pt x="0" y="0"/>
                  </a:lnTo>
                  <a:lnTo>
                    <a:pt x="11" y="3"/>
                  </a:lnTo>
                  <a:lnTo>
                    <a:pt x="22" y="6"/>
                  </a:lnTo>
                  <a:lnTo>
                    <a:pt x="30" y="8"/>
                  </a:lnTo>
                  <a:lnTo>
                    <a:pt x="38" y="11"/>
                  </a:lnTo>
                  <a:lnTo>
                    <a:pt x="101" y="96"/>
                  </a:lnTo>
                  <a:lnTo>
                    <a:pt x="92" y="96"/>
                  </a:lnTo>
                  <a:lnTo>
                    <a:pt x="87" y="98"/>
                  </a:lnTo>
                  <a:lnTo>
                    <a:pt x="78" y="101"/>
                  </a:lnTo>
                  <a:lnTo>
                    <a:pt x="73" y="103"/>
                  </a:lnTo>
                  <a:close/>
                </a:path>
              </a:pathLst>
            </a:custGeom>
            <a:solidFill>
              <a:srgbClr val="609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8" name="Freeform 439"/>
            <p:cNvSpPr>
              <a:spLocks/>
            </p:cNvSpPr>
            <p:nvPr/>
          </p:nvSpPr>
          <p:spPr bwMode="auto">
            <a:xfrm>
              <a:off x="4919" y="1454"/>
              <a:ext cx="23" cy="24"/>
            </a:xfrm>
            <a:custGeom>
              <a:avLst/>
              <a:gdLst>
                <a:gd name="T0" fmla="*/ 0 w 90"/>
                <a:gd name="T1" fmla="*/ 0 h 98"/>
                <a:gd name="T2" fmla="*/ 0 w 90"/>
                <a:gd name="T3" fmla="*/ 0 h 98"/>
                <a:gd name="T4" fmla="*/ 0 w 90"/>
                <a:gd name="T5" fmla="*/ 0 h 98"/>
                <a:gd name="T6" fmla="*/ 0 w 90"/>
                <a:gd name="T7" fmla="*/ 0 h 98"/>
                <a:gd name="T8" fmla="*/ 0 w 90"/>
                <a:gd name="T9" fmla="*/ 0 h 98"/>
                <a:gd name="T10" fmla="*/ 0 w 90"/>
                <a:gd name="T11" fmla="*/ 0 h 98"/>
                <a:gd name="T12" fmla="*/ 0 w 90"/>
                <a:gd name="T13" fmla="*/ 0 h 98"/>
                <a:gd name="T14" fmla="*/ 0 w 90"/>
                <a:gd name="T15" fmla="*/ 0 h 98"/>
                <a:gd name="T16" fmla="*/ 0 w 90"/>
                <a:gd name="T17" fmla="*/ 0 h 98"/>
                <a:gd name="T18" fmla="*/ 0 w 90"/>
                <a:gd name="T19" fmla="*/ 0 h 98"/>
                <a:gd name="T20" fmla="*/ 0 w 90"/>
                <a:gd name="T21" fmla="*/ 0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98"/>
                <a:gd name="T35" fmla="*/ 90 w 90"/>
                <a:gd name="T36" fmla="*/ 98 h 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98">
                  <a:moveTo>
                    <a:pt x="66" y="98"/>
                  </a:moveTo>
                  <a:lnTo>
                    <a:pt x="0" y="0"/>
                  </a:lnTo>
                  <a:lnTo>
                    <a:pt x="12" y="5"/>
                  </a:lnTo>
                  <a:lnTo>
                    <a:pt x="23" y="8"/>
                  </a:lnTo>
                  <a:lnTo>
                    <a:pt x="30" y="10"/>
                  </a:lnTo>
                  <a:lnTo>
                    <a:pt x="39" y="13"/>
                  </a:lnTo>
                  <a:lnTo>
                    <a:pt x="90" y="84"/>
                  </a:lnTo>
                  <a:lnTo>
                    <a:pt x="85" y="87"/>
                  </a:lnTo>
                  <a:lnTo>
                    <a:pt x="79" y="89"/>
                  </a:lnTo>
                  <a:lnTo>
                    <a:pt x="72" y="95"/>
                  </a:lnTo>
                  <a:lnTo>
                    <a:pt x="66" y="98"/>
                  </a:lnTo>
                  <a:close/>
                </a:path>
              </a:pathLst>
            </a:custGeom>
            <a:solidFill>
              <a:srgbClr val="609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9" name="Freeform 440"/>
            <p:cNvSpPr>
              <a:spLocks/>
            </p:cNvSpPr>
            <p:nvPr/>
          </p:nvSpPr>
          <p:spPr bwMode="auto">
            <a:xfrm>
              <a:off x="4924" y="1456"/>
              <a:ext cx="22" cy="21"/>
            </a:xfrm>
            <a:custGeom>
              <a:avLst/>
              <a:gdLst>
                <a:gd name="T0" fmla="*/ 0 w 87"/>
                <a:gd name="T1" fmla="*/ 0 h 85"/>
                <a:gd name="T2" fmla="*/ 0 w 87"/>
                <a:gd name="T3" fmla="*/ 0 h 85"/>
                <a:gd name="T4" fmla="*/ 0 w 87"/>
                <a:gd name="T5" fmla="*/ 0 h 85"/>
                <a:gd name="T6" fmla="*/ 0 w 87"/>
                <a:gd name="T7" fmla="*/ 0 h 85"/>
                <a:gd name="T8" fmla="*/ 0 w 87"/>
                <a:gd name="T9" fmla="*/ 0 h 85"/>
                <a:gd name="T10" fmla="*/ 0 w 87"/>
                <a:gd name="T11" fmla="*/ 0 h 85"/>
                <a:gd name="T12" fmla="*/ 0 w 87"/>
                <a:gd name="T13" fmla="*/ 0 h 85"/>
                <a:gd name="T14" fmla="*/ 0 w 87"/>
                <a:gd name="T15" fmla="*/ 0 h 85"/>
                <a:gd name="T16" fmla="*/ 0 w 87"/>
                <a:gd name="T17" fmla="*/ 0 h 85"/>
                <a:gd name="T18" fmla="*/ 0 w 87"/>
                <a:gd name="T19" fmla="*/ 0 h 85"/>
                <a:gd name="T20" fmla="*/ 0 w 87"/>
                <a:gd name="T21" fmla="*/ 0 h 8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7"/>
                <a:gd name="T34" fmla="*/ 0 h 85"/>
                <a:gd name="T35" fmla="*/ 87 w 87"/>
                <a:gd name="T36" fmla="*/ 85 h 8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7" h="85">
                  <a:moveTo>
                    <a:pt x="63" y="85"/>
                  </a:moveTo>
                  <a:lnTo>
                    <a:pt x="0" y="0"/>
                  </a:lnTo>
                  <a:lnTo>
                    <a:pt x="10" y="2"/>
                  </a:lnTo>
                  <a:lnTo>
                    <a:pt x="22" y="5"/>
                  </a:lnTo>
                  <a:lnTo>
                    <a:pt x="30" y="9"/>
                  </a:lnTo>
                  <a:lnTo>
                    <a:pt x="40" y="9"/>
                  </a:lnTo>
                  <a:lnTo>
                    <a:pt x="87" y="71"/>
                  </a:lnTo>
                  <a:lnTo>
                    <a:pt x="81" y="74"/>
                  </a:lnTo>
                  <a:lnTo>
                    <a:pt x="76" y="76"/>
                  </a:lnTo>
                  <a:lnTo>
                    <a:pt x="68" y="81"/>
                  </a:lnTo>
                  <a:lnTo>
                    <a:pt x="63" y="85"/>
                  </a:lnTo>
                  <a:close/>
                </a:path>
              </a:pathLst>
            </a:custGeom>
            <a:solidFill>
              <a:srgbClr val="669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0" name="Freeform 441"/>
            <p:cNvSpPr>
              <a:spLocks/>
            </p:cNvSpPr>
            <p:nvPr/>
          </p:nvSpPr>
          <p:spPr bwMode="auto">
            <a:xfrm>
              <a:off x="4929" y="1457"/>
              <a:ext cx="20" cy="18"/>
            </a:xfrm>
            <a:custGeom>
              <a:avLst/>
              <a:gdLst>
                <a:gd name="T0" fmla="*/ 0 w 79"/>
                <a:gd name="T1" fmla="*/ 0 h 71"/>
                <a:gd name="T2" fmla="*/ 0 w 79"/>
                <a:gd name="T3" fmla="*/ 0 h 71"/>
                <a:gd name="T4" fmla="*/ 0 w 79"/>
                <a:gd name="T5" fmla="*/ 0 h 71"/>
                <a:gd name="T6" fmla="*/ 0 w 79"/>
                <a:gd name="T7" fmla="*/ 0 h 71"/>
                <a:gd name="T8" fmla="*/ 0 w 79"/>
                <a:gd name="T9" fmla="*/ 0 h 71"/>
                <a:gd name="T10" fmla="*/ 0 w 79"/>
                <a:gd name="T11" fmla="*/ 0 h 71"/>
                <a:gd name="T12" fmla="*/ 0 w 79"/>
                <a:gd name="T13" fmla="*/ 0 h 71"/>
                <a:gd name="T14" fmla="*/ 0 w 79"/>
                <a:gd name="T15" fmla="*/ 0 h 71"/>
                <a:gd name="T16" fmla="*/ 0 w 79"/>
                <a:gd name="T17" fmla="*/ 0 h 71"/>
                <a:gd name="T18" fmla="*/ 0 w 79"/>
                <a:gd name="T19" fmla="*/ 0 h 71"/>
                <a:gd name="T20" fmla="*/ 0 w 79"/>
                <a:gd name="T21" fmla="*/ 0 h 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"/>
                <a:gd name="T34" fmla="*/ 0 h 71"/>
                <a:gd name="T35" fmla="*/ 79 w 79"/>
                <a:gd name="T36" fmla="*/ 71 h 7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" h="71">
                  <a:moveTo>
                    <a:pt x="51" y="71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1" y="6"/>
                  </a:lnTo>
                  <a:lnTo>
                    <a:pt x="30" y="9"/>
                  </a:lnTo>
                  <a:lnTo>
                    <a:pt x="40" y="9"/>
                  </a:lnTo>
                  <a:lnTo>
                    <a:pt x="79" y="62"/>
                  </a:lnTo>
                  <a:lnTo>
                    <a:pt x="74" y="66"/>
                  </a:lnTo>
                  <a:lnTo>
                    <a:pt x="65" y="69"/>
                  </a:lnTo>
                  <a:lnTo>
                    <a:pt x="60" y="71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689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1" name="Freeform 442"/>
            <p:cNvSpPr>
              <a:spLocks/>
            </p:cNvSpPr>
            <p:nvPr/>
          </p:nvSpPr>
          <p:spPr bwMode="auto">
            <a:xfrm>
              <a:off x="4934" y="1458"/>
              <a:ext cx="17" cy="16"/>
            </a:xfrm>
            <a:custGeom>
              <a:avLst/>
              <a:gdLst>
                <a:gd name="T0" fmla="*/ 0 w 69"/>
                <a:gd name="T1" fmla="*/ 0 h 62"/>
                <a:gd name="T2" fmla="*/ 0 w 69"/>
                <a:gd name="T3" fmla="*/ 0 h 62"/>
                <a:gd name="T4" fmla="*/ 0 w 69"/>
                <a:gd name="T5" fmla="*/ 0 h 62"/>
                <a:gd name="T6" fmla="*/ 0 w 69"/>
                <a:gd name="T7" fmla="*/ 0 h 62"/>
                <a:gd name="T8" fmla="*/ 0 w 69"/>
                <a:gd name="T9" fmla="*/ 0 h 62"/>
                <a:gd name="T10" fmla="*/ 0 w 69"/>
                <a:gd name="T11" fmla="*/ 0 h 62"/>
                <a:gd name="T12" fmla="*/ 0 w 69"/>
                <a:gd name="T13" fmla="*/ 0 h 62"/>
                <a:gd name="T14" fmla="*/ 0 w 69"/>
                <a:gd name="T15" fmla="*/ 0 h 62"/>
                <a:gd name="T16" fmla="*/ 0 w 69"/>
                <a:gd name="T17" fmla="*/ 0 h 62"/>
                <a:gd name="T18" fmla="*/ 0 w 69"/>
                <a:gd name="T19" fmla="*/ 0 h 62"/>
                <a:gd name="T20" fmla="*/ 0 w 69"/>
                <a:gd name="T21" fmla="*/ 0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"/>
                <a:gd name="T34" fmla="*/ 0 h 62"/>
                <a:gd name="T35" fmla="*/ 69 w 69"/>
                <a:gd name="T36" fmla="*/ 62 h 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" h="62">
                  <a:moveTo>
                    <a:pt x="47" y="62"/>
                  </a:moveTo>
                  <a:lnTo>
                    <a:pt x="0" y="0"/>
                  </a:lnTo>
                  <a:lnTo>
                    <a:pt x="9" y="2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33" y="5"/>
                  </a:lnTo>
                  <a:lnTo>
                    <a:pt x="69" y="51"/>
                  </a:lnTo>
                  <a:lnTo>
                    <a:pt x="60" y="56"/>
                  </a:lnTo>
                  <a:lnTo>
                    <a:pt x="55" y="58"/>
                  </a:lnTo>
                  <a:lnTo>
                    <a:pt x="49" y="58"/>
                  </a:lnTo>
                  <a:lnTo>
                    <a:pt x="47" y="62"/>
                  </a:lnTo>
                  <a:close/>
                </a:path>
              </a:pathLst>
            </a:custGeom>
            <a:solidFill>
              <a:srgbClr val="689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2" name="Freeform 443"/>
            <p:cNvSpPr>
              <a:spLocks/>
            </p:cNvSpPr>
            <p:nvPr/>
          </p:nvSpPr>
          <p:spPr bwMode="auto">
            <a:xfrm>
              <a:off x="4939" y="1459"/>
              <a:ext cx="14" cy="14"/>
            </a:xfrm>
            <a:custGeom>
              <a:avLst/>
              <a:gdLst>
                <a:gd name="T0" fmla="*/ 0 w 57"/>
                <a:gd name="T1" fmla="*/ 0 h 53"/>
                <a:gd name="T2" fmla="*/ 0 w 57"/>
                <a:gd name="T3" fmla="*/ 0 h 53"/>
                <a:gd name="T4" fmla="*/ 0 w 57"/>
                <a:gd name="T5" fmla="*/ 0 h 53"/>
                <a:gd name="T6" fmla="*/ 0 w 57"/>
                <a:gd name="T7" fmla="*/ 0 h 53"/>
                <a:gd name="T8" fmla="*/ 0 w 57"/>
                <a:gd name="T9" fmla="*/ 0 h 53"/>
                <a:gd name="T10" fmla="*/ 0 w 57"/>
                <a:gd name="T11" fmla="*/ 0 h 53"/>
                <a:gd name="T12" fmla="*/ 0 w 57"/>
                <a:gd name="T13" fmla="*/ 0 h 53"/>
                <a:gd name="T14" fmla="*/ 0 w 57"/>
                <a:gd name="T15" fmla="*/ 0 h 53"/>
                <a:gd name="T16" fmla="*/ 0 w 57"/>
                <a:gd name="T17" fmla="*/ 0 h 53"/>
                <a:gd name="T18" fmla="*/ 0 w 57"/>
                <a:gd name="T19" fmla="*/ 0 h 53"/>
                <a:gd name="T20" fmla="*/ 0 w 57"/>
                <a:gd name="T21" fmla="*/ 0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7"/>
                <a:gd name="T34" fmla="*/ 0 h 53"/>
                <a:gd name="T35" fmla="*/ 57 w 57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7" h="53">
                  <a:moveTo>
                    <a:pt x="39" y="53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57" y="41"/>
                  </a:lnTo>
                  <a:lnTo>
                    <a:pt x="52" y="43"/>
                  </a:lnTo>
                  <a:lnTo>
                    <a:pt x="50" y="46"/>
                  </a:lnTo>
                  <a:lnTo>
                    <a:pt x="44" y="51"/>
                  </a:lnTo>
                  <a:lnTo>
                    <a:pt x="39" y="53"/>
                  </a:lnTo>
                  <a:close/>
                </a:path>
              </a:pathLst>
            </a:custGeom>
            <a:solidFill>
              <a:srgbClr val="6D9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3" name="Freeform 444"/>
            <p:cNvSpPr>
              <a:spLocks/>
            </p:cNvSpPr>
            <p:nvPr/>
          </p:nvSpPr>
          <p:spPr bwMode="auto">
            <a:xfrm>
              <a:off x="4943" y="1459"/>
              <a:ext cx="13" cy="12"/>
            </a:xfrm>
            <a:custGeom>
              <a:avLst/>
              <a:gdLst>
                <a:gd name="T0" fmla="*/ 0 w 55"/>
                <a:gd name="T1" fmla="*/ 0 h 46"/>
                <a:gd name="T2" fmla="*/ 0 w 55"/>
                <a:gd name="T3" fmla="*/ 0 h 46"/>
                <a:gd name="T4" fmla="*/ 0 w 55"/>
                <a:gd name="T5" fmla="*/ 0 h 46"/>
                <a:gd name="T6" fmla="*/ 0 w 55"/>
                <a:gd name="T7" fmla="*/ 0 h 46"/>
                <a:gd name="T8" fmla="*/ 0 w 55"/>
                <a:gd name="T9" fmla="*/ 0 h 46"/>
                <a:gd name="T10" fmla="*/ 0 w 55"/>
                <a:gd name="T11" fmla="*/ 0 h 46"/>
                <a:gd name="T12" fmla="*/ 0 w 55"/>
                <a:gd name="T13" fmla="*/ 0 h 46"/>
                <a:gd name="T14" fmla="*/ 0 w 55"/>
                <a:gd name="T15" fmla="*/ 0 h 46"/>
                <a:gd name="T16" fmla="*/ 0 w 55"/>
                <a:gd name="T17" fmla="*/ 0 h 46"/>
                <a:gd name="T18" fmla="*/ 0 w 55"/>
                <a:gd name="T19" fmla="*/ 0 h 46"/>
                <a:gd name="T20" fmla="*/ 0 w 55"/>
                <a:gd name="T21" fmla="*/ 0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46"/>
                <a:gd name="T35" fmla="*/ 55 w 55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46">
                  <a:moveTo>
                    <a:pt x="36" y="46"/>
                  </a:moveTo>
                  <a:lnTo>
                    <a:pt x="0" y="0"/>
                  </a:lnTo>
                  <a:lnTo>
                    <a:pt x="11" y="2"/>
                  </a:lnTo>
                  <a:lnTo>
                    <a:pt x="20" y="2"/>
                  </a:lnTo>
                  <a:lnTo>
                    <a:pt x="27" y="2"/>
                  </a:lnTo>
                  <a:lnTo>
                    <a:pt x="36" y="2"/>
                  </a:lnTo>
                  <a:lnTo>
                    <a:pt x="55" y="37"/>
                  </a:lnTo>
                  <a:lnTo>
                    <a:pt x="52" y="41"/>
                  </a:lnTo>
                  <a:lnTo>
                    <a:pt x="46" y="43"/>
                  </a:lnTo>
                  <a:lnTo>
                    <a:pt x="41" y="46"/>
                  </a:lnTo>
                  <a:lnTo>
                    <a:pt x="36" y="46"/>
                  </a:lnTo>
                  <a:close/>
                </a:path>
              </a:pathLst>
            </a:custGeom>
            <a:solidFill>
              <a:srgbClr val="709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4" name="Freeform 445"/>
            <p:cNvSpPr>
              <a:spLocks/>
            </p:cNvSpPr>
            <p:nvPr/>
          </p:nvSpPr>
          <p:spPr bwMode="auto">
            <a:xfrm>
              <a:off x="4947" y="1460"/>
              <a:ext cx="12" cy="10"/>
            </a:xfrm>
            <a:custGeom>
              <a:avLst/>
              <a:gdLst>
                <a:gd name="T0" fmla="*/ 0 w 50"/>
                <a:gd name="T1" fmla="*/ 0 h 39"/>
                <a:gd name="T2" fmla="*/ 0 w 50"/>
                <a:gd name="T3" fmla="*/ 0 h 39"/>
                <a:gd name="T4" fmla="*/ 0 w 50"/>
                <a:gd name="T5" fmla="*/ 0 h 39"/>
                <a:gd name="T6" fmla="*/ 0 w 50"/>
                <a:gd name="T7" fmla="*/ 0 h 39"/>
                <a:gd name="T8" fmla="*/ 0 w 50"/>
                <a:gd name="T9" fmla="*/ 0 h 39"/>
                <a:gd name="T10" fmla="*/ 0 w 50"/>
                <a:gd name="T11" fmla="*/ 0 h 39"/>
                <a:gd name="T12" fmla="*/ 0 w 50"/>
                <a:gd name="T13" fmla="*/ 0 h 39"/>
                <a:gd name="T14" fmla="*/ 0 w 50"/>
                <a:gd name="T15" fmla="*/ 0 h 39"/>
                <a:gd name="T16" fmla="*/ 0 w 50"/>
                <a:gd name="T17" fmla="*/ 0 h 39"/>
                <a:gd name="T18" fmla="*/ 0 w 50"/>
                <a:gd name="T19" fmla="*/ 0 h 39"/>
                <a:gd name="T20" fmla="*/ 0 w 50"/>
                <a:gd name="T21" fmla="*/ 0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39"/>
                <a:gd name="T35" fmla="*/ 50 w 50"/>
                <a:gd name="T36" fmla="*/ 39 h 3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39">
                  <a:moveTo>
                    <a:pt x="27" y="39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50" y="28"/>
                  </a:lnTo>
                  <a:lnTo>
                    <a:pt x="46" y="30"/>
                  </a:lnTo>
                  <a:lnTo>
                    <a:pt x="41" y="33"/>
                  </a:lnTo>
                  <a:lnTo>
                    <a:pt x="36" y="35"/>
                  </a:lnTo>
                  <a:lnTo>
                    <a:pt x="27" y="39"/>
                  </a:lnTo>
                  <a:close/>
                </a:path>
              </a:pathLst>
            </a:custGeom>
            <a:solidFill>
              <a:srgbClr val="72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5" name="Freeform 446"/>
            <p:cNvSpPr>
              <a:spLocks/>
            </p:cNvSpPr>
            <p:nvPr/>
          </p:nvSpPr>
          <p:spPr bwMode="auto">
            <a:xfrm>
              <a:off x="4951" y="1460"/>
              <a:ext cx="11" cy="9"/>
            </a:xfrm>
            <a:custGeom>
              <a:avLst/>
              <a:gdLst>
                <a:gd name="T0" fmla="*/ 0 w 44"/>
                <a:gd name="T1" fmla="*/ 0 h 35"/>
                <a:gd name="T2" fmla="*/ 0 w 44"/>
                <a:gd name="T3" fmla="*/ 0 h 35"/>
                <a:gd name="T4" fmla="*/ 0 w 44"/>
                <a:gd name="T5" fmla="*/ 0 h 35"/>
                <a:gd name="T6" fmla="*/ 0 w 44"/>
                <a:gd name="T7" fmla="*/ 0 h 35"/>
                <a:gd name="T8" fmla="*/ 0 w 44"/>
                <a:gd name="T9" fmla="*/ 0 h 35"/>
                <a:gd name="T10" fmla="*/ 0 w 44"/>
                <a:gd name="T11" fmla="*/ 0 h 35"/>
                <a:gd name="T12" fmla="*/ 0 w 44"/>
                <a:gd name="T13" fmla="*/ 0 h 35"/>
                <a:gd name="T14" fmla="*/ 0 w 44"/>
                <a:gd name="T15" fmla="*/ 0 h 35"/>
                <a:gd name="T16" fmla="*/ 0 w 44"/>
                <a:gd name="T17" fmla="*/ 0 h 35"/>
                <a:gd name="T18" fmla="*/ 0 w 44"/>
                <a:gd name="T19" fmla="*/ 0 h 35"/>
                <a:gd name="T20" fmla="*/ 0 w 44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35"/>
                <a:gd name="T35" fmla="*/ 44 w 44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35">
                  <a:moveTo>
                    <a:pt x="19" y="3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44" y="22"/>
                  </a:lnTo>
                  <a:lnTo>
                    <a:pt x="37" y="25"/>
                  </a:lnTo>
                  <a:lnTo>
                    <a:pt x="32" y="28"/>
                  </a:lnTo>
                  <a:lnTo>
                    <a:pt x="24" y="33"/>
                  </a:lnTo>
                  <a:lnTo>
                    <a:pt x="19" y="35"/>
                  </a:lnTo>
                  <a:close/>
                </a:path>
              </a:pathLst>
            </a:custGeom>
            <a:solidFill>
              <a:srgbClr val="75A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6" name="Freeform 447"/>
            <p:cNvSpPr>
              <a:spLocks/>
            </p:cNvSpPr>
            <p:nvPr/>
          </p:nvSpPr>
          <p:spPr bwMode="auto">
            <a:xfrm>
              <a:off x="4955" y="1460"/>
              <a:ext cx="10" cy="7"/>
            </a:xfrm>
            <a:custGeom>
              <a:avLst/>
              <a:gdLst>
                <a:gd name="T0" fmla="*/ 0 w 38"/>
                <a:gd name="T1" fmla="*/ 0 h 28"/>
                <a:gd name="T2" fmla="*/ 0 w 38"/>
                <a:gd name="T3" fmla="*/ 0 h 28"/>
                <a:gd name="T4" fmla="*/ 0 w 38"/>
                <a:gd name="T5" fmla="*/ 0 h 28"/>
                <a:gd name="T6" fmla="*/ 0 w 38"/>
                <a:gd name="T7" fmla="*/ 0 h 28"/>
                <a:gd name="T8" fmla="*/ 0 w 38"/>
                <a:gd name="T9" fmla="*/ 0 h 28"/>
                <a:gd name="T10" fmla="*/ 0 w 38"/>
                <a:gd name="T11" fmla="*/ 0 h 28"/>
                <a:gd name="T12" fmla="*/ 0 w 38"/>
                <a:gd name="T13" fmla="*/ 0 h 28"/>
                <a:gd name="T14" fmla="*/ 0 w 38"/>
                <a:gd name="T15" fmla="*/ 0 h 28"/>
                <a:gd name="T16" fmla="*/ 0 w 38"/>
                <a:gd name="T17" fmla="*/ 0 h 28"/>
                <a:gd name="T18" fmla="*/ 0 w 38"/>
                <a:gd name="T19" fmla="*/ 0 h 28"/>
                <a:gd name="T20" fmla="*/ 0 w 38"/>
                <a:gd name="T21" fmla="*/ 0 h 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"/>
                <a:gd name="T34" fmla="*/ 0 h 28"/>
                <a:gd name="T35" fmla="*/ 38 w 38"/>
                <a:gd name="T36" fmla="*/ 28 h 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" h="28">
                  <a:moveTo>
                    <a:pt x="14" y="28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38" y="14"/>
                  </a:lnTo>
                  <a:lnTo>
                    <a:pt x="33" y="16"/>
                  </a:lnTo>
                  <a:lnTo>
                    <a:pt x="28" y="19"/>
                  </a:lnTo>
                  <a:lnTo>
                    <a:pt x="19" y="25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75A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7" name="Freeform 448"/>
            <p:cNvSpPr>
              <a:spLocks/>
            </p:cNvSpPr>
            <p:nvPr/>
          </p:nvSpPr>
          <p:spPr bwMode="auto">
            <a:xfrm>
              <a:off x="4958" y="1459"/>
              <a:ext cx="9" cy="6"/>
            </a:xfrm>
            <a:custGeom>
              <a:avLst/>
              <a:gdLst>
                <a:gd name="T0" fmla="*/ 0 w 36"/>
                <a:gd name="T1" fmla="*/ 0 h 24"/>
                <a:gd name="T2" fmla="*/ 0 w 36"/>
                <a:gd name="T3" fmla="*/ 0 h 24"/>
                <a:gd name="T4" fmla="*/ 0 w 36"/>
                <a:gd name="T5" fmla="*/ 0 h 24"/>
                <a:gd name="T6" fmla="*/ 0 w 36"/>
                <a:gd name="T7" fmla="*/ 0 h 24"/>
                <a:gd name="T8" fmla="*/ 0 w 36"/>
                <a:gd name="T9" fmla="*/ 0 h 24"/>
                <a:gd name="T10" fmla="*/ 0 w 36"/>
                <a:gd name="T11" fmla="*/ 0 h 24"/>
                <a:gd name="T12" fmla="*/ 0 w 36"/>
                <a:gd name="T13" fmla="*/ 0 h 24"/>
                <a:gd name="T14" fmla="*/ 0 w 36"/>
                <a:gd name="T15" fmla="*/ 0 h 24"/>
                <a:gd name="T16" fmla="*/ 0 w 36"/>
                <a:gd name="T17" fmla="*/ 0 h 24"/>
                <a:gd name="T18" fmla="*/ 0 w 36"/>
                <a:gd name="T19" fmla="*/ 0 h 24"/>
                <a:gd name="T20" fmla="*/ 0 w 36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24"/>
                <a:gd name="T35" fmla="*/ 36 w 36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24">
                  <a:moveTo>
                    <a:pt x="18" y="24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8" y="2"/>
                  </a:lnTo>
                  <a:lnTo>
                    <a:pt x="23" y="2"/>
                  </a:lnTo>
                  <a:lnTo>
                    <a:pt x="30" y="0"/>
                  </a:lnTo>
                  <a:lnTo>
                    <a:pt x="36" y="7"/>
                  </a:lnTo>
                  <a:lnTo>
                    <a:pt x="30" y="11"/>
                  </a:lnTo>
                  <a:lnTo>
                    <a:pt x="28" y="13"/>
                  </a:lnTo>
                  <a:lnTo>
                    <a:pt x="23" y="18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7AA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8" name="Freeform 449"/>
            <p:cNvSpPr>
              <a:spLocks/>
            </p:cNvSpPr>
            <p:nvPr/>
          </p:nvSpPr>
          <p:spPr bwMode="auto">
            <a:xfrm>
              <a:off x="4963" y="1459"/>
              <a:ext cx="7" cy="5"/>
            </a:xfrm>
            <a:custGeom>
              <a:avLst/>
              <a:gdLst>
                <a:gd name="T0" fmla="*/ 0 w 26"/>
                <a:gd name="T1" fmla="*/ 0 h 16"/>
                <a:gd name="T2" fmla="*/ 0 w 26"/>
                <a:gd name="T3" fmla="*/ 0 h 16"/>
                <a:gd name="T4" fmla="*/ 0 w 26"/>
                <a:gd name="T5" fmla="*/ 0 h 16"/>
                <a:gd name="T6" fmla="*/ 0 w 26"/>
                <a:gd name="T7" fmla="*/ 0 h 16"/>
                <a:gd name="T8" fmla="*/ 0 w 26"/>
                <a:gd name="T9" fmla="*/ 0 h 16"/>
                <a:gd name="T10" fmla="*/ 0 w 26"/>
                <a:gd name="T11" fmla="*/ 0 h 16"/>
                <a:gd name="T12" fmla="*/ 0 w 26"/>
                <a:gd name="T13" fmla="*/ 0 h 16"/>
                <a:gd name="T14" fmla="*/ 0 w 26"/>
                <a:gd name="T15" fmla="*/ 0 h 16"/>
                <a:gd name="T16" fmla="*/ 0 w 26"/>
                <a:gd name="T17" fmla="*/ 0 h 16"/>
                <a:gd name="T18" fmla="*/ 0 w 2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16"/>
                <a:gd name="T32" fmla="*/ 26 w 2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16">
                  <a:moveTo>
                    <a:pt x="8" y="16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19" y="7"/>
                  </a:lnTo>
                  <a:lnTo>
                    <a:pt x="14" y="13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7AA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99" name="Freeform 450"/>
            <p:cNvSpPr>
              <a:spLocks/>
            </p:cNvSpPr>
            <p:nvPr/>
          </p:nvSpPr>
          <p:spPr bwMode="auto">
            <a:xfrm>
              <a:off x="4966" y="1459"/>
              <a:ext cx="5" cy="2"/>
            </a:xfrm>
            <a:custGeom>
              <a:avLst/>
              <a:gdLst>
                <a:gd name="T0" fmla="*/ 0 w 23"/>
                <a:gd name="T1" fmla="*/ 0 h 7"/>
                <a:gd name="T2" fmla="*/ 0 w 23"/>
                <a:gd name="T3" fmla="*/ 0 h 7"/>
                <a:gd name="T4" fmla="*/ 0 w 23"/>
                <a:gd name="T5" fmla="*/ 0 h 7"/>
                <a:gd name="T6" fmla="*/ 0 w 23"/>
                <a:gd name="T7" fmla="*/ 0 h 7"/>
                <a:gd name="T8" fmla="*/ 0 w 23"/>
                <a:gd name="T9" fmla="*/ 0 h 7"/>
                <a:gd name="T10" fmla="*/ 0 w 23"/>
                <a:gd name="T11" fmla="*/ 0 h 7"/>
                <a:gd name="T12" fmla="*/ 0 w 23"/>
                <a:gd name="T13" fmla="*/ 0 h 7"/>
                <a:gd name="T14" fmla="*/ 0 w 23"/>
                <a:gd name="T15" fmla="*/ 0 h 7"/>
                <a:gd name="T16" fmla="*/ 0 w 23"/>
                <a:gd name="T17" fmla="*/ 0 h 7"/>
                <a:gd name="T18" fmla="*/ 0 w 23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7"/>
                <a:gd name="T32" fmla="*/ 23 w 23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7">
                  <a:moveTo>
                    <a:pt x="6" y="7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1" y="5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82AA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00" name="Freeform 451"/>
            <p:cNvSpPr>
              <a:spLocks/>
            </p:cNvSpPr>
            <p:nvPr/>
          </p:nvSpPr>
          <p:spPr bwMode="auto">
            <a:xfrm>
              <a:off x="4970" y="1459"/>
              <a:ext cx="1" cy="1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  <a:gd name="T4" fmla="*/ 0 w 7"/>
                <a:gd name="T5" fmla="*/ 0 h 1"/>
                <a:gd name="T6" fmla="*/ 0 w 7"/>
                <a:gd name="T7" fmla="*/ 0 h 1"/>
                <a:gd name="T8" fmla="*/ 0 w 7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1"/>
                <a:gd name="T17" fmla="*/ 7 w 7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1">
                  <a:moveTo>
                    <a:pt x="0" y="0"/>
                  </a:move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A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4295" name="Picture 4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864" y="830344"/>
            <a:ext cx="990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066522" y="181672"/>
            <a:ext cx="838497" cy="1021904"/>
            <a:chOff x="8245582" y="4989469"/>
            <a:chExt cx="838497" cy="1021904"/>
          </a:xfrm>
        </p:grpSpPr>
        <p:sp>
          <p:nvSpPr>
            <p:cNvPr id="54283" name="Line 457"/>
            <p:cNvSpPr>
              <a:spLocks noChangeShapeType="1"/>
            </p:cNvSpPr>
            <p:nvPr/>
          </p:nvSpPr>
          <p:spPr bwMode="auto">
            <a:xfrm rot="20753073" flipV="1">
              <a:off x="8322706" y="4989469"/>
              <a:ext cx="228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4284" name="Line 458"/>
            <p:cNvSpPr>
              <a:spLocks noChangeShapeType="1"/>
            </p:cNvSpPr>
            <p:nvPr/>
          </p:nvSpPr>
          <p:spPr bwMode="auto">
            <a:xfrm rot="20753073" flipV="1">
              <a:off x="8474479" y="5447473"/>
              <a:ext cx="6096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4285" name="Line 459"/>
            <p:cNvSpPr>
              <a:spLocks noChangeShapeType="1"/>
            </p:cNvSpPr>
            <p:nvPr/>
          </p:nvSpPr>
          <p:spPr bwMode="auto">
            <a:xfrm rot="20753073" flipV="1">
              <a:off x="8345980" y="5101251"/>
              <a:ext cx="5334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4286" name="WordArt 455"/>
            <p:cNvSpPr>
              <a:spLocks noChangeArrowheads="1" noChangeShapeType="1" noTextEdit="1"/>
            </p:cNvSpPr>
            <p:nvPr/>
          </p:nvSpPr>
          <p:spPr bwMode="auto">
            <a:xfrm>
              <a:off x="8245582" y="5381135"/>
              <a:ext cx="641350" cy="630238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56338"/>
                </a:avLst>
              </a:prstTxWarp>
            </a:bodyPr>
            <a:lstStyle/>
            <a:p>
              <a:r>
                <a:rPr lang="en-US" sz="3600" kern="10" dirty="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hlink"/>
                  </a:solidFill>
                  <a:effectLst>
                    <a:outerShdw blurRad="63500" dist="46662" dir="2115817" algn="ctr" rotWithShape="0">
                      <a:srgbClr val="000000">
                        <a:alpha val="79999"/>
                      </a:srgbClr>
                    </a:outerShdw>
                  </a:effectLst>
                  <a:latin typeface="Arial Black"/>
                  <a:ea typeface="Arial Black"/>
                  <a:cs typeface="Arial Black"/>
                </a:rPr>
                <a:t>Honk!</a:t>
              </a:r>
            </a:p>
          </p:txBody>
        </p:sp>
      </p:grpSp>
      <p:grpSp>
        <p:nvGrpSpPr>
          <p:cNvPr id="54276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54277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4278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4279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4280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354131" y="1216819"/>
            <a:ext cx="613083" cy="4953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3627023" y="1216819"/>
            <a:ext cx="613083" cy="495300"/>
          </a:xfrm>
          <a:prstGeom prst="rect">
            <a:avLst/>
          </a:prstGeom>
          <a:noFill/>
          <a:ln w="254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or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3" grpId="0" animBg="1"/>
      <p:bldP spid="2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OS analog of the bridge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81" y="1110091"/>
            <a:ext cx="8793606" cy="53113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Exclusive Access to Multiple </a:t>
            </a:r>
            <a:r>
              <a:rPr lang="en-US" altLang="ko-KR" dirty="0" err="1" smtClean="0">
                <a:latin typeface="Helvetica" charset="0"/>
                <a:ea typeface="Gulim" charset="0"/>
                <a:cs typeface="Gulim" charset="0"/>
              </a:rPr>
              <a:t>Resouces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: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	</a:t>
            </a: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60000"/>
              </a:lnSpc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MS PGothic" charset="0"/>
                <a:cs typeface="Courier New" charset="0"/>
              </a:rPr>
              <a:t>x</a:t>
            </a:r>
            <a:r>
              <a:rPr lang="en-US" altLang="ko-KR" sz="2000" dirty="0">
                <a:latin typeface="Courier New" charset="0"/>
                <a:ea typeface="MS PGothic" charset="0"/>
                <a:cs typeface="Courier New" charset="0"/>
              </a:rPr>
              <a:t>=1, y=</a:t>
            </a:r>
            <a:r>
              <a:rPr lang="en-US" altLang="ko-KR" sz="2000" dirty="0" smtClean="0">
                <a:latin typeface="Courier New" charset="0"/>
                <a:ea typeface="MS PGothic" charset="0"/>
                <a:cs typeface="Courier New" charset="0"/>
              </a:rPr>
              <a:t>1</a:t>
            </a:r>
          </a:p>
          <a:p>
            <a:pPr>
              <a:lnSpc>
                <a:spcPct val="60000"/>
              </a:lnSpc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2000" u="sng" dirty="0">
                <a:latin typeface="Courier New" charset="0"/>
                <a:ea typeface="Gulim" charset="0"/>
                <a:cs typeface="Gulim" charset="0"/>
              </a:rPr>
              <a:t>Thread A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</a:t>
            </a:r>
            <a:r>
              <a:rPr lang="en-US" altLang="ko-KR" sz="2000" u="sng" dirty="0">
                <a:latin typeface="Courier New" charset="0"/>
                <a:ea typeface="Gulim" charset="0"/>
                <a:cs typeface="Gulim" charset="0"/>
              </a:rPr>
              <a:t>Thread B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x.Down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y.Down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y.Down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x.Down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           …                   …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             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y.Up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x.Up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x.Up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y.Up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endParaRPr lang="en-US" altLang="ko-KR" sz="2000" dirty="0">
              <a:latin typeface="Courier New" charset="0"/>
              <a:ea typeface="Gulim" charset="0"/>
              <a:cs typeface="Gulim" charset="0"/>
            </a:endParaRPr>
          </a:p>
          <a:p>
            <a:pPr>
              <a:tabLst>
                <a:tab pos="2405063" algn="ctr"/>
                <a:tab pos="5486400" algn="ctr"/>
              </a:tabLst>
            </a:pPr>
            <a:r>
              <a:rPr lang="en-US" altLang="ko-KR" sz="2800" b="1" dirty="0" smtClean="0">
                <a:ea typeface="Gulim" charset="0"/>
                <a:cs typeface="Gulim" charset="0"/>
              </a:rPr>
              <a:t>Say, x is free-list and y is directory</a:t>
            </a:r>
            <a:endParaRPr lang="en-US" altLang="ko-KR" sz="2800" b="1" dirty="0">
              <a:ea typeface="Gulim" charset="0"/>
              <a:cs typeface="Gulim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91138" y="1701733"/>
            <a:ext cx="2632349" cy="3176630"/>
            <a:chOff x="6291138" y="1854133"/>
            <a:chExt cx="2632349" cy="3176630"/>
          </a:xfrm>
        </p:grpSpPr>
        <p:sp>
          <p:nvSpPr>
            <p:cNvPr id="52233" name="Rectangular Callout 4"/>
            <p:cNvSpPr>
              <a:spLocks noChangeArrowheads="1"/>
            </p:cNvSpPr>
            <p:nvPr/>
          </p:nvSpPr>
          <p:spPr bwMode="auto">
            <a:xfrm>
              <a:off x="6580649" y="3201963"/>
              <a:ext cx="2342838" cy="1828800"/>
            </a:xfrm>
            <a:prstGeom prst="wedgeRectCallout">
              <a:avLst>
                <a:gd name="adj1" fmla="val -54014"/>
                <a:gd name="adj2" fmla="val -93686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A: </a:t>
              </a:r>
              <a:r>
                <a:rPr lang="en-US" altLang="ko-KR" sz="2000" b="0" dirty="0" err="1" smtClean="0">
                  <a:latin typeface="Courier New" charset="0"/>
                  <a:ea typeface="Gulim" charset="0"/>
                  <a:cs typeface="Gulim" charset="0"/>
                </a:rPr>
                <a:t>x.Down</a:t>
              </a:r>
              <a:r>
                <a:rPr lang="en-US" altLang="ko-KR" sz="2000" b="0" dirty="0" smtClean="0">
                  <a:latin typeface="Courier New" charset="0"/>
                  <a:ea typeface="Gulim" charset="0"/>
                  <a:cs typeface="Gulim" charset="0"/>
                </a:rPr>
                <a:t>(</a:t>
              </a:r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);</a:t>
              </a:r>
            </a:p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B: </a:t>
              </a:r>
              <a:r>
                <a:rPr lang="en-US" altLang="ko-KR" sz="2000" b="0" dirty="0" err="1" smtClean="0">
                  <a:latin typeface="Courier New" charset="0"/>
                  <a:ea typeface="Gulim" charset="0"/>
                  <a:cs typeface="Gulim" charset="0"/>
                </a:rPr>
                <a:t>y.Down</a:t>
              </a:r>
              <a:r>
                <a:rPr lang="en-US" altLang="ko-KR" sz="2000" b="0" dirty="0" smtClean="0">
                  <a:latin typeface="Courier New" charset="0"/>
                  <a:ea typeface="Gulim" charset="0"/>
                  <a:cs typeface="Gulim" charset="0"/>
                </a:rPr>
                <a:t>(</a:t>
              </a:r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);</a:t>
              </a:r>
            </a:p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A: </a:t>
              </a:r>
              <a:r>
                <a:rPr lang="en-US" altLang="ko-KR" sz="2000" b="0" dirty="0" err="1" smtClean="0">
                  <a:latin typeface="Courier New" charset="0"/>
                  <a:ea typeface="Gulim" charset="0"/>
                  <a:cs typeface="Gulim" charset="0"/>
                </a:rPr>
                <a:t>y.Down</a:t>
              </a:r>
              <a:r>
                <a:rPr lang="en-US" altLang="ko-KR" sz="2000" b="0" dirty="0" smtClean="0">
                  <a:latin typeface="Courier New" charset="0"/>
                  <a:ea typeface="Gulim" charset="0"/>
                  <a:cs typeface="Gulim" charset="0"/>
                </a:rPr>
                <a:t>(</a:t>
              </a:r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);</a:t>
              </a:r>
            </a:p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B: </a:t>
              </a:r>
              <a:r>
                <a:rPr lang="en-US" altLang="ko-KR" sz="2000" b="0" dirty="0" err="1" smtClean="0">
                  <a:latin typeface="Courier New" charset="0"/>
                  <a:ea typeface="Gulim" charset="0"/>
                  <a:cs typeface="Gulim" charset="0"/>
                </a:rPr>
                <a:t>x.Down</a:t>
              </a:r>
              <a:r>
                <a:rPr lang="en-US" altLang="ko-KR" sz="2000" b="0" dirty="0" smtClean="0">
                  <a:latin typeface="Courier New" charset="0"/>
                  <a:ea typeface="Gulim" charset="0"/>
                  <a:cs typeface="Gulim" charset="0"/>
                </a:rPr>
                <a:t>(</a:t>
              </a:r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);</a:t>
              </a:r>
            </a:p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...</a:t>
              </a:r>
            </a:p>
            <a:p>
              <a:pPr algn="ctr"/>
              <a:endParaRPr lang="en-US" sz="2000" b="0" dirty="0">
                <a:latin typeface="Helvetica" charset="0"/>
              </a:endParaRPr>
            </a:p>
          </p:txBody>
        </p:sp>
        <p:sp>
          <p:nvSpPr>
            <p:cNvPr id="52234" name="TextBox 5"/>
            <p:cNvSpPr txBox="1">
              <a:spLocks noChangeArrowheads="1"/>
            </p:cNvSpPr>
            <p:nvPr/>
          </p:nvSpPr>
          <p:spPr bwMode="auto">
            <a:xfrm>
              <a:off x="6291138" y="1854133"/>
              <a:ext cx="12539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b="0" dirty="0">
                  <a:latin typeface="Helvetica" charset="0"/>
                </a:rPr>
                <a:t>Deadlock</a:t>
              </a:r>
            </a:p>
          </p:txBody>
        </p:sp>
      </p:grpSp>
      <p:grpSp>
        <p:nvGrpSpPr>
          <p:cNvPr id="52228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52229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2230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2231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2232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Deadlock vs. Starvation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44" y="962888"/>
            <a:ext cx="8874131" cy="555449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 smtClean="0">
                <a:latin typeface="Helvetica" charset="0"/>
                <a:ea typeface="Gulim" charset="0"/>
                <a:cs typeface="Gulim" charset="0"/>
              </a:rPr>
              <a:t>Deadlock</a:t>
            </a: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: circular waiting for resources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Thread A owns Res 1 and is waiting for Res 2</a:t>
            </a:r>
            <a:br>
              <a:rPr lang="en-US" altLang="ko-KR" sz="24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Thread B owns Res 2 and is waiting for Res 1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8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Starvation: thread waits indefinitely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Example, low-priority thread waiting for resources constantly in use by high-priority threads</a:t>
            </a:r>
          </a:p>
          <a:p>
            <a:pPr>
              <a:lnSpc>
                <a:spcPct val="80000"/>
              </a:lnSpc>
            </a:pPr>
            <a:r>
              <a:rPr lang="en-US" altLang="ko-KR" sz="2800" dirty="0" smtClean="0">
                <a:latin typeface="Helvetica" charset="0"/>
                <a:ea typeface="Gulim" charset="0"/>
                <a:cs typeface="Gulim" charset="0"/>
              </a:rPr>
              <a:t>Deadlock </a:t>
            </a:r>
            <a:r>
              <a:rPr lang="en-US" altLang="ko-KR" sz="2800" dirty="0">
                <a:latin typeface="Helvetica" charset="0"/>
                <a:ea typeface="Gulim" charset="0"/>
                <a:cs typeface="Gulim" charset="0"/>
                <a:sym typeface="Symbol" charset="0"/>
              </a:rPr>
              <a:t> </a:t>
            </a:r>
            <a:r>
              <a:rPr lang="en-US" altLang="ko-KR" sz="2800" dirty="0" smtClean="0">
                <a:latin typeface="Helvetica" charset="0"/>
                <a:ea typeface="Gulim" charset="0"/>
                <a:cs typeface="Gulim" charset="0"/>
                <a:sym typeface="Symbol" charset="0"/>
              </a:rPr>
              <a:t>Starvation, </a:t>
            </a:r>
            <a:r>
              <a:rPr lang="en-US" altLang="ko-KR" sz="2800" dirty="0">
                <a:latin typeface="Helvetica" charset="0"/>
                <a:ea typeface="Gulim" charset="0"/>
                <a:cs typeface="Gulim" charset="0"/>
                <a:sym typeface="Symbol" charset="0"/>
              </a:rPr>
              <a:t>but not vice versa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Starvation can end (but doesn’t have to)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z="2800" dirty="0">
              <a:latin typeface="Helvetica" charset="0"/>
              <a:ea typeface="Gulim" charset="0"/>
              <a:cs typeface="Gulim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98812" y="2200183"/>
            <a:ext cx="5786931" cy="2275053"/>
            <a:chOff x="1429" y="1743"/>
            <a:chExt cx="2590" cy="1657"/>
          </a:xfrm>
        </p:grpSpPr>
        <p:sp>
          <p:nvSpPr>
            <p:cNvPr id="50185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Res 2</a:t>
              </a:r>
            </a:p>
          </p:txBody>
        </p:sp>
        <p:sp>
          <p:nvSpPr>
            <p:cNvPr id="50186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Res 1</a:t>
              </a:r>
            </a:p>
          </p:txBody>
        </p:sp>
        <p:sp>
          <p:nvSpPr>
            <p:cNvPr id="50187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 smtClean="0">
                  <a:latin typeface="Helvetica" charset="0"/>
                </a:rPr>
                <a:t>Thread B</a:t>
              </a:r>
              <a:endParaRPr lang="en-US" sz="1600" dirty="0">
                <a:latin typeface="Helvetica" charset="0"/>
              </a:endParaRPr>
            </a:p>
          </p:txBody>
        </p:sp>
        <p:sp>
          <p:nvSpPr>
            <p:cNvPr id="50188" name="Oval 8"/>
            <p:cNvSpPr>
              <a:spLocks noChangeArrowheads="1"/>
            </p:cNvSpPr>
            <p:nvPr/>
          </p:nvSpPr>
          <p:spPr bwMode="auto">
            <a:xfrm>
              <a:off x="2407" y="1743"/>
              <a:ext cx="656" cy="547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 smtClean="0">
                  <a:latin typeface="Helvetica" charset="0"/>
                </a:rPr>
                <a:t>Thread A</a:t>
              </a:r>
              <a:endParaRPr lang="en-US" sz="1600" dirty="0">
                <a:latin typeface="Helvetica" charset="0"/>
              </a:endParaRPr>
            </a:p>
          </p:txBody>
        </p:sp>
        <p:sp>
          <p:nvSpPr>
            <p:cNvPr id="50189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0190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0191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0192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0193" name="Text Box 14"/>
            <p:cNvSpPr txBox="1">
              <a:spLocks noChangeArrowheads="1"/>
            </p:cNvSpPr>
            <p:nvPr/>
          </p:nvSpPr>
          <p:spPr bwMode="auto">
            <a:xfrm>
              <a:off x="3380" y="1895"/>
              <a:ext cx="42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Wait</a:t>
              </a:r>
            </a:p>
            <a:p>
              <a:r>
                <a:rPr lang="en-US" sz="1800">
                  <a:latin typeface="Helvetica" charset="0"/>
                </a:rPr>
                <a:t>For</a:t>
              </a:r>
            </a:p>
          </p:txBody>
        </p:sp>
        <p:sp>
          <p:nvSpPr>
            <p:cNvPr id="50194" name="Text Box 17"/>
            <p:cNvSpPr txBox="1">
              <a:spLocks noChangeArrowheads="1"/>
            </p:cNvSpPr>
            <p:nvPr/>
          </p:nvSpPr>
          <p:spPr bwMode="auto">
            <a:xfrm>
              <a:off x="1567" y="2851"/>
              <a:ext cx="42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Wait</a:t>
              </a:r>
            </a:p>
            <a:p>
              <a:r>
                <a:rPr lang="en-US" sz="1800">
                  <a:latin typeface="Helvetica" charset="0"/>
                </a:rPr>
                <a:t>For</a:t>
              </a:r>
            </a:p>
          </p:txBody>
        </p:sp>
        <p:sp>
          <p:nvSpPr>
            <p:cNvPr id="50195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60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Owned</a:t>
              </a:r>
            </a:p>
            <a:p>
              <a:r>
                <a:rPr lang="en-US" sz="1800">
                  <a:latin typeface="Helvetica" charset="0"/>
                </a:rPr>
                <a:t>By</a:t>
              </a:r>
            </a:p>
          </p:txBody>
        </p:sp>
        <p:sp>
          <p:nvSpPr>
            <p:cNvPr id="50196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609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Owned</a:t>
              </a:r>
            </a:p>
            <a:p>
              <a:r>
                <a:rPr lang="en-US" sz="1800">
                  <a:latin typeface="Helvetica" charset="0"/>
                </a:rPr>
                <a:t>By</a:t>
              </a:r>
            </a:p>
          </p:txBody>
        </p:sp>
      </p:grpSp>
      <p:grpSp>
        <p:nvGrpSpPr>
          <p:cNvPr id="50180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50181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0182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0183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0184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OS analog of the bridge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81" y="1110091"/>
            <a:ext cx="8793606" cy="53113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Exclusive Access to Multiple </a:t>
            </a:r>
            <a:r>
              <a:rPr lang="en-US" altLang="ko-KR" dirty="0" err="1" smtClean="0">
                <a:latin typeface="Helvetica" charset="0"/>
                <a:ea typeface="Gulim" charset="0"/>
                <a:cs typeface="Gulim" charset="0"/>
              </a:rPr>
              <a:t>Resouces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:</a:t>
            </a:r>
          </a:p>
          <a:p>
            <a:pPr>
              <a:lnSpc>
                <a:spcPct val="60000"/>
              </a:lnSpc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MS PGothic" charset="0"/>
                <a:cs typeface="Courier New" charset="0"/>
              </a:rPr>
              <a:t>x</a:t>
            </a:r>
            <a:r>
              <a:rPr lang="en-US" altLang="ko-KR" sz="2000" dirty="0">
                <a:latin typeface="Courier New" charset="0"/>
                <a:ea typeface="MS PGothic" charset="0"/>
                <a:cs typeface="Courier New" charset="0"/>
              </a:rPr>
              <a:t>=1, y=</a:t>
            </a:r>
            <a:r>
              <a:rPr lang="en-US" altLang="ko-KR" sz="2000" dirty="0" smtClean="0">
                <a:latin typeface="Courier New" charset="0"/>
                <a:ea typeface="MS PGothic" charset="0"/>
                <a:cs typeface="Courier New" charset="0"/>
              </a:rPr>
              <a:t>1</a:t>
            </a:r>
          </a:p>
          <a:p>
            <a:pPr>
              <a:lnSpc>
                <a:spcPct val="60000"/>
              </a:lnSpc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2000" u="sng" dirty="0">
                <a:latin typeface="Courier New" charset="0"/>
                <a:ea typeface="Gulim" charset="0"/>
                <a:cs typeface="Gulim" charset="0"/>
              </a:rPr>
              <a:t>Thread A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</a:t>
            </a:r>
            <a:r>
              <a:rPr lang="en-US" altLang="ko-KR" sz="2000" u="sng" dirty="0">
                <a:latin typeface="Courier New" charset="0"/>
                <a:ea typeface="Gulim" charset="0"/>
                <a:cs typeface="Gulim" charset="0"/>
              </a:rPr>
              <a:t>Thread B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x.Down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y.Down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y.Down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x.Down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           …                   …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             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y.Up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x.Up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x.Up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);	</a:t>
            </a:r>
            <a:r>
              <a:rPr lang="en-US" altLang="ko-KR" sz="2000" dirty="0" err="1" smtClean="0">
                <a:latin typeface="Courier New" charset="0"/>
                <a:ea typeface="Gulim" charset="0"/>
                <a:cs typeface="Gulim" charset="0"/>
              </a:rPr>
              <a:t>y.Up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(</a:t>
            </a:r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)</a:t>
            </a:r>
            <a:r>
              <a:rPr lang="en-US" altLang="ko-KR" sz="2000" dirty="0" smtClean="0">
                <a:latin typeface="Courier New" charset="0"/>
                <a:ea typeface="Gulim" charset="0"/>
                <a:cs typeface="Gulim" charset="0"/>
              </a:rPr>
              <a:t>;</a:t>
            </a:r>
          </a:p>
          <a:p>
            <a:pPr>
              <a:spcBef>
                <a:spcPct val="20000"/>
              </a:spcBef>
              <a:buFontTx/>
              <a:buNone/>
              <a:tabLst>
                <a:tab pos="2405063" algn="ctr"/>
                <a:tab pos="5486400" algn="ctr"/>
              </a:tabLst>
            </a:pPr>
            <a:endParaRPr lang="en-US" altLang="ko-KR" sz="2000" dirty="0">
              <a:latin typeface="Courier New" charset="0"/>
              <a:ea typeface="Gulim" charset="0"/>
              <a:cs typeface="Gulim" charset="0"/>
            </a:endParaRPr>
          </a:p>
          <a:p>
            <a:pPr>
              <a:tabLst>
                <a:tab pos="2405063" algn="ctr"/>
                <a:tab pos="5486400" algn="ctr"/>
              </a:tabLst>
            </a:pPr>
            <a:r>
              <a:rPr lang="en-US" altLang="ko-KR" sz="2800" b="1" dirty="0" smtClean="0">
                <a:ea typeface="Gulim" charset="0"/>
                <a:cs typeface="Gulim" charset="0"/>
              </a:rPr>
              <a:t>Say, x is free-list and y is directory structure</a:t>
            </a:r>
          </a:p>
          <a:p>
            <a:pPr>
              <a:tabLst>
                <a:tab pos="2405063" algn="ctr"/>
                <a:tab pos="5486400" algn="ctr"/>
              </a:tabLst>
            </a:pPr>
            <a:r>
              <a:rPr lang="en-US" altLang="ko-KR" sz="2800" b="1" dirty="0" smtClean="0">
                <a:ea typeface="Gulim" charset="0"/>
                <a:cs typeface="Gulim" charset="0"/>
              </a:rPr>
              <a:t>Deadlock is typically not deterministic</a:t>
            </a:r>
          </a:p>
          <a:p>
            <a:pPr lvl="1">
              <a:tabLst>
                <a:tab pos="2405063" algn="ctr"/>
                <a:tab pos="5486400" algn="ctr"/>
              </a:tabLst>
            </a:pPr>
            <a:r>
              <a:rPr lang="en-US" altLang="ko-KR" sz="2400" b="1" dirty="0" smtClean="0">
                <a:ea typeface="Gulim" charset="0"/>
                <a:cs typeface="Gulim" charset="0"/>
              </a:rPr>
              <a:t>Timing in this example has to be “just so”</a:t>
            </a:r>
          </a:p>
          <a:p>
            <a:pPr>
              <a:tabLst>
                <a:tab pos="2405063" algn="ctr"/>
                <a:tab pos="5486400" algn="ctr"/>
              </a:tabLst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Deadlocks occur with multiple resources</a:t>
            </a:r>
          </a:p>
          <a:p>
            <a:pPr lvl="1">
              <a:tabLst>
                <a:tab pos="2405063" algn="ctr"/>
                <a:tab pos="5486400" algn="ctr"/>
              </a:tabLst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Can’t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solve deadlock for each resource independently</a:t>
            </a:r>
          </a:p>
          <a:p>
            <a:pPr>
              <a:tabLst>
                <a:tab pos="2405063" algn="ctr"/>
                <a:tab pos="5486400" algn="ctr"/>
              </a:tabLst>
            </a:pPr>
            <a:endParaRPr lang="en-US" altLang="ko-KR" sz="2800" b="1" dirty="0">
              <a:ea typeface="Gulim" charset="0"/>
              <a:cs typeface="Gulim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98702" y="1615153"/>
            <a:ext cx="2632349" cy="2800522"/>
            <a:chOff x="6291138" y="1854133"/>
            <a:chExt cx="2632349" cy="2800522"/>
          </a:xfrm>
        </p:grpSpPr>
        <p:sp>
          <p:nvSpPr>
            <p:cNvPr id="52233" name="Rectangular Callout 4"/>
            <p:cNvSpPr>
              <a:spLocks noChangeArrowheads="1"/>
            </p:cNvSpPr>
            <p:nvPr/>
          </p:nvSpPr>
          <p:spPr bwMode="auto">
            <a:xfrm>
              <a:off x="6580649" y="2634413"/>
              <a:ext cx="2342838" cy="2020242"/>
            </a:xfrm>
            <a:prstGeom prst="wedgeRectCallout">
              <a:avLst>
                <a:gd name="adj1" fmla="val -54630"/>
                <a:gd name="adj2" fmla="val -67730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A: </a:t>
              </a:r>
              <a:r>
                <a:rPr lang="en-US" altLang="ko-KR" sz="2000" b="0" dirty="0" err="1" smtClean="0">
                  <a:latin typeface="Courier New" charset="0"/>
                  <a:ea typeface="Gulim" charset="0"/>
                  <a:cs typeface="Gulim" charset="0"/>
                </a:rPr>
                <a:t>x.Down</a:t>
              </a:r>
              <a:r>
                <a:rPr lang="en-US" altLang="ko-KR" sz="2000" b="0" dirty="0" smtClean="0">
                  <a:latin typeface="Courier New" charset="0"/>
                  <a:ea typeface="Gulim" charset="0"/>
                  <a:cs typeface="Gulim" charset="0"/>
                </a:rPr>
                <a:t>(</a:t>
              </a:r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);</a:t>
              </a:r>
            </a:p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B: </a:t>
              </a:r>
              <a:r>
                <a:rPr lang="en-US" altLang="ko-KR" sz="2000" b="0" dirty="0" err="1" smtClean="0">
                  <a:latin typeface="Courier New" charset="0"/>
                  <a:ea typeface="Gulim" charset="0"/>
                  <a:cs typeface="Gulim" charset="0"/>
                </a:rPr>
                <a:t>y.Down</a:t>
              </a:r>
              <a:r>
                <a:rPr lang="en-US" altLang="ko-KR" sz="2000" b="0" dirty="0" smtClean="0">
                  <a:latin typeface="Courier New" charset="0"/>
                  <a:ea typeface="Gulim" charset="0"/>
                  <a:cs typeface="Gulim" charset="0"/>
                </a:rPr>
                <a:t>(</a:t>
              </a:r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);</a:t>
              </a:r>
            </a:p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A: </a:t>
              </a:r>
              <a:r>
                <a:rPr lang="en-US" altLang="ko-KR" sz="2000" b="0" dirty="0" err="1" smtClean="0">
                  <a:latin typeface="Courier New" charset="0"/>
                  <a:ea typeface="Gulim" charset="0"/>
                  <a:cs typeface="Gulim" charset="0"/>
                </a:rPr>
                <a:t>y.Down</a:t>
              </a:r>
              <a:r>
                <a:rPr lang="en-US" altLang="ko-KR" sz="2000" b="0" dirty="0" smtClean="0">
                  <a:latin typeface="Courier New" charset="0"/>
                  <a:ea typeface="Gulim" charset="0"/>
                  <a:cs typeface="Gulim" charset="0"/>
                </a:rPr>
                <a:t>(</a:t>
              </a:r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);</a:t>
              </a:r>
            </a:p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B: </a:t>
              </a:r>
              <a:r>
                <a:rPr lang="en-US" altLang="ko-KR" sz="2000" b="0" dirty="0" err="1" smtClean="0">
                  <a:latin typeface="Courier New" charset="0"/>
                  <a:ea typeface="Gulim" charset="0"/>
                  <a:cs typeface="Gulim" charset="0"/>
                </a:rPr>
                <a:t>x.Down</a:t>
              </a:r>
              <a:r>
                <a:rPr lang="en-US" altLang="ko-KR" sz="2000" b="0" dirty="0" smtClean="0">
                  <a:latin typeface="Courier New" charset="0"/>
                  <a:ea typeface="Gulim" charset="0"/>
                  <a:cs typeface="Gulim" charset="0"/>
                </a:rPr>
                <a:t>(</a:t>
              </a:r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);</a:t>
              </a:r>
            </a:p>
            <a:p>
              <a:r>
                <a:rPr lang="en-US" altLang="ko-KR" sz="2000" b="0" dirty="0">
                  <a:latin typeface="Courier New" charset="0"/>
                  <a:ea typeface="Gulim" charset="0"/>
                  <a:cs typeface="Gulim" charset="0"/>
                </a:rPr>
                <a:t>...</a:t>
              </a:r>
            </a:p>
            <a:p>
              <a:pPr algn="ctr"/>
              <a:endParaRPr lang="en-US" sz="2000" b="0" dirty="0">
                <a:latin typeface="Helvetica" charset="0"/>
              </a:endParaRPr>
            </a:p>
          </p:txBody>
        </p:sp>
        <p:sp>
          <p:nvSpPr>
            <p:cNvPr id="52234" name="TextBox 5"/>
            <p:cNvSpPr txBox="1">
              <a:spLocks noChangeArrowheads="1"/>
            </p:cNvSpPr>
            <p:nvPr/>
          </p:nvSpPr>
          <p:spPr bwMode="auto">
            <a:xfrm>
              <a:off x="6291138" y="1854133"/>
              <a:ext cx="12539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2000" b="0" dirty="0">
                  <a:latin typeface="Helvetica" charset="0"/>
                </a:rPr>
                <a:t>Deadlock</a:t>
              </a:r>
            </a:p>
          </p:txBody>
        </p:sp>
      </p:grpSp>
      <p:grpSp>
        <p:nvGrpSpPr>
          <p:cNvPr id="52228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52229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2230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2231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2232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this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83775"/>
            <a:ext cx="8229600" cy="1020519"/>
          </a:xfrm>
        </p:spPr>
        <p:txBody>
          <a:bodyPr/>
          <a:lstStyle/>
          <a:p>
            <a:r>
              <a:rPr lang="en-US" dirty="0" smtClean="0"/>
              <a:t>Under what conditions?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1709" y="1240959"/>
            <a:ext cx="85026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v</a:t>
            </a:r>
            <a:r>
              <a:rPr lang="en-US" dirty="0" smtClean="0">
                <a:latin typeface="Courier"/>
                <a:cs typeface="Courier"/>
              </a:rPr>
              <a:t>oid transaction(account *from, account *to, double amount) 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acquire(from-&gt;lock);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acquire(to-&gt;lock);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withdraw(from, amount);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deposit(to, amount);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release(from-&gt;lock);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release(to-&gt;lock);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1808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Dining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Philosophers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Problem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264455"/>
            <a:ext cx="9144000" cy="3429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chopsticks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/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N philosophers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Need two chopsticks to eat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Helvetica" charset="0"/>
                <a:ea typeface="Gulim" charset="0"/>
                <a:cs typeface="Gulim" charset="0"/>
              </a:rPr>
              <a:t>Free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for all: Philosopher will grab any one they can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What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if all grab at same time?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Deadlock!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How to fix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Make one of them give up a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chopstick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(Hah!)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Eventually everyone will get chance to eat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How to prevent deadlock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?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8382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12573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8200"/>
            <a:ext cx="11636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2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0423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424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425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0426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Four requirements for Deadlock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19" y="914400"/>
            <a:ext cx="9042981" cy="57912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Only one thread at a time can use a resource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Hold and </a:t>
            </a:r>
            <a:r>
              <a:rPr lang="en-US" altLang="ko-KR" sz="2800" dirty="0" smtClean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wait (incremental allocation)</a:t>
            </a:r>
            <a:endParaRPr lang="en-US" altLang="ko-KR" sz="2800" dirty="0">
              <a:solidFill>
                <a:schemeClr val="hlink"/>
              </a:solidFill>
              <a:latin typeface="Helvetica" charset="0"/>
              <a:ea typeface="Gulim" charset="0"/>
              <a:cs typeface="Gulim" charset="0"/>
            </a:endParaRP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 err="1" smtClean="0">
                <a:latin typeface="Helvetica" charset="0"/>
                <a:ea typeface="Gulim" charset="0"/>
                <a:cs typeface="Gulim" charset="0"/>
              </a:rPr>
              <a:t>e.g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, There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exists a set {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sz="24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} of waiting </a:t>
            </a: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threads,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spcBef>
                <a:spcPct val="20000"/>
              </a:spcBef>
            </a:pP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is waiting for a resource that is held by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spcBef>
                <a:spcPct val="20000"/>
              </a:spcBef>
            </a:pP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is waiting for a resource that is held by </a:t>
            </a:r>
            <a:r>
              <a:rPr lang="en-US" altLang="ko-KR" sz="2000" i="1" dirty="0" smtClean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 smtClean="0">
                <a:latin typeface="Helvetica" charset="0"/>
                <a:ea typeface="Gulim" charset="0"/>
                <a:cs typeface="Gulim" charset="0"/>
              </a:rPr>
              <a:t>3</a:t>
            </a:r>
            <a:r>
              <a:rPr lang="en-US" altLang="ko-KR" sz="2000" dirty="0" smtClean="0">
                <a:latin typeface="Helvetica" charset="0"/>
                <a:ea typeface="Gulim" charset="0"/>
                <a:cs typeface="Gulim" charset="0"/>
              </a:rPr>
              <a:t>,   …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spcBef>
                <a:spcPct val="20000"/>
              </a:spcBef>
            </a:pP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is waiting for a resource that is held by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</p:txBody>
      </p:sp>
      <p:grpSp>
        <p:nvGrpSpPr>
          <p:cNvPr id="6246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246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6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7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247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Methods for Handling Deadlocks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9906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Deadlock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prevention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: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design system to ensure that it will </a:t>
            </a:r>
            <a:r>
              <a:rPr lang="en-US" altLang="ko-KR" i="1" dirty="0">
                <a:solidFill>
                  <a:srgbClr val="FF0066"/>
                </a:solidFill>
                <a:latin typeface="Helvetica" charset="0"/>
                <a:ea typeface="Gulim" charset="0"/>
                <a:cs typeface="Gulim" charset="0"/>
              </a:rPr>
              <a:t>never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enter a deadlock</a:t>
            </a:r>
          </a:p>
          <a:p>
            <a:pPr lvl="1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E.g., monitor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all lock acquisitions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Selectively deny those that </a:t>
            </a:r>
            <a:r>
              <a:rPr lang="en-US" altLang="ko-KR" i="1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might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lead to deadlock</a:t>
            </a: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Allow system to enter deadlock and then recover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Requires deadlock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detection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algorithm </a:t>
            </a: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2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E.g., Java JMX </a:t>
            </a:r>
            <a:r>
              <a:rPr lang="en-US" dirty="0" smtClean="0">
                <a:latin typeface="Helvetica" charset="0"/>
                <a:ea typeface="MS PGothic" charset="0"/>
                <a:hlinkClick r:id="rId3"/>
              </a:rPr>
              <a:t>findDeadlockedThreads</a:t>
            </a:r>
            <a:r>
              <a:rPr lang="en-US" dirty="0">
                <a:latin typeface="Helvetica" charset="0"/>
                <a:ea typeface="MS PGothic" charset="0"/>
                <a:hlinkClick r:id="rId3"/>
              </a:rPr>
              <a:t>(</a:t>
            </a:r>
            <a:r>
              <a:rPr lang="en-US" dirty="0" smtClean="0">
                <a:latin typeface="Helvetica" charset="0"/>
                <a:ea typeface="MS PGothic" charset="0"/>
                <a:hlinkClick r:id="rId3"/>
              </a:rPr>
              <a:t>)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Some technique for forcibly preempting resources and/or terminating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tasks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Ignore the problem and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hope that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deadlocks never occur in the system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Used by most operating systems, including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UNIX</a:t>
            </a:r>
          </a:p>
          <a:p>
            <a:pPr lvl="1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Resort to manual version of recovery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grpSp>
        <p:nvGrpSpPr>
          <p:cNvPr id="71683" name="Group 4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1684" name="AutoShape 5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5" name="AutoShape 6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6" name="AutoShape 7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7" name="AutoShape 8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439"/>
            <a:ext cx="8229600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pPr lvl="1"/>
            <a:r>
              <a:rPr lang="en-US" dirty="0" smtClean="0"/>
              <a:t>E.g., give each Philosopher two chopsticks, open the other bridge lane, …</a:t>
            </a:r>
          </a:p>
          <a:p>
            <a:pPr lvl="1"/>
            <a:r>
              <a:rPr lang="en-US" dirty="0" smtClean="0"/>
              <a:t>Or at least two virtual chopsticks</a:t>
            </a:r>
          </a:p>
          <a:p>
            <a:pPr lvl="1"/>
            <a:r>
              <a:rPr lang="en-US" dirty="0" smtClean="0"/>
              <a:t>OK, if sharing was do to resource limitations</a:t>
            </a:r>
          </a:p>
          <a:p>
            <a:pPr lvl="1"/>
            <a:r>
              <a:rPr lang="en-US" dirty="0" smtClean="0"/>
              <a:t>Not if sharing is due to true interactions</a:t>
            </a:r>
          </a:p>
          <a:p>
            <a:pPr lvl="2"/>
            <a:r>
              <a:rPr lang="en-US" dirty="0" smtClean="0"/>
              <a:t>Must modify Directory Structure AND File Index AND the Block Free list</a:t>
            </a:r>
          </a:p>
          <a:p>
            <a:pPr lvl="2"/>
            <a:r>
              <a:rPr lang="en-US" dirty="0" smtClean="0"/>
              <a:t>Must enter the intersection to turn left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7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8590" y="1085840"/>
            <a:ext cx="2099290" cy="1067372"/>
          </a:xfrm>
          <a:prstGeom prst="rect">
            <a:avLst/>
          </a:prstGeom>
          <a:solidFill>
            <a:srgbClr val="F2DC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Everyday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75" y="5914996"/>
            <a:ext cx="8229600" cy="768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Alternative: timestamp every write, present entire log in timestamp order, with tie breaker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590" y="1783880"/>
            <a:ext cx="20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do we meet?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8590" y="1851745"/>
            <a:ext cx="2099290" cy="9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1085840"/>
            <a:ext cx="2099290" cy="1067372"/>
          </a:xfrm>
          <a:prstGeom prst="rect">
            <a:avLst/>
          </a:prstGeom>
          <a:solidFill>
            <a:srgbClr val="F2DC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124200" y="1851745"/>
            <a:ext cx="2099290" cy="9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93500" y="1085840"/>
            <a:ext cx="2099290" cy="1067372"/>
          </a:xfrm>
          <a:prstGeom prst="rect">
            <a:avLst/>
          </a:prstGeom>
          <a:solidFill>
            <a:srgbClr val="F2DC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93500" y="1851745"/>
            <a:ext cx="2099290" cy="9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78590" y="2250360"/>
            <a:ext cx="7033588" cy="1122624"/>
            <a:chOff x="678590" y="2250360"/>
            <a:chExt cx="7033588" cy="1122624"/>
          </a:xfrm>
        </p:grpSpPr>
        <p:sp>
          <p:nvSpPr>
            <p:cNvPr id="17" name="Rectangle 16"/>
            <p:cNvSpPr/>
            <p:nvPr/>
          </p:nvSpPr>
          <p:spPr>
            <a:xfrm>
              <a:off x="678590" y="2305612"/>
              <a:ext cx="2099290" cy="1067372"/>
            </a:xfrm>
            <a:prstGeom prst="rect">
              <a:avLst/>
            </a:prstGeom>
            <a:solidFill>
              <a:srgbClr val="F2DCD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590" y="2276527"/>
              <a:ext cx="209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do we meet?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78590" y="3071517"/>
              <a:ext cx="2099290" cy="96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124200" y="2305612"/>
              <a:ext cx="2099290" cy="1067372"/>
            </a:xfrm>
            <a:prstGeom prst="rect">
              <a:avLst/>
            </a:prstGeom>
            <a:solidFill>
              <a:srgbClr val="F2DCD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124200" y="3071517"/>
              <a:ext cx="2099290" cy="96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593500" y="2305612"/>
              <a:ext cx="2099290" cy="1067372"/>
            </a:xfrm>
            <a:prstGeom prst="rect">
              <a:avLst/>
            </a:prstGeom>
            <a:solidFill>
              <a:srgbClr val="F2DCD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593500" y="3071517"/>
              <a:ext cx="2099290" cy="96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32161" y="2282626"/>
              <a:ext cx="209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do we meet?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12888" y="2250360"/>
              <a:ext cx="209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do we meet?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61244" y="3023042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</a:t>
            </a:r>
            <a:r>
              <a:rPr lang="en-US" dirty="0" err="1" smtClean="0"/>
              <a:t>Nefeli’s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12888" y="3029141"/>
            <a:ext cx="12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Top Dog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8590" y="3548370"/>
            <a:ext cx="2099290" cy="1067372"/>
          </a:xfrm>
          <a:prstGeom prst="rect">
            <a:avLst/>
          </a:prstGeom>
          <a:solidFill>
            <a:srgbClr val="F2DC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8590" y="3519285"/>
            <a:ext cx="20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do we meet?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78590" y="4314275"/>
            <a:ext cx="2099290" cy="9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24200" y="3548370"/>
            <a:ext cx="2099290" cy="1067372"/>
          </a:xfrm>
          <a:prstGeom prst="rect">
            <a:avLst/>
          </a:prstGeom>
          <a:solidFill>
            <a:srgbClr val="F2DC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124200" y="4314275"/>
            <a:ext cx="2099290" cy="9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93500" y="3548370"/>
            <a:ext cx="2099290" cy="1067372"/>
          </a:xfrm>
          <a:prstGeom prst="rect">
            <a:avLst/>
          </a:prstGeom>
          <a:solidFill>
            <a:srgbClr val="F2DC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593500" y="4314275"/>
            <a:ext cx="2099290" cy="9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32161" y="3525384"/>
            <a:ext cx="20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do we meet?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2888" y="3493118"/>
            <a:ext cx="20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do we meet?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9239" y="3732575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</a:t>
            </a:r>
            <a:r>
              <a:rPr lang="en-US" dirty="0" err="1" smtClean="0"/>
              <a:t>Nefeli’s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9239" y="3980127"/>
            <a:ext cx="12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Top Dog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59309" y="3745649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</a:t>
            </a:r>
            <a:r>
              <a:rPr lang="en-US" dirty="0" err="1" smtClean="0"/>
              <a:t>Nefeli’s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59309" y="3993201"/>
            <a:ext cx="12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Top Dog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13830" y="3749028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</a:t>
            </a:r>
            <a:r>
              <a:rPr lang="en-US" dirty="0" err="1" smtClean="0"/>
              <a:t>Nefeli’s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13830" y="3996580"/>
            <a:ext cx="12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Top Dog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89239" y="4735876"/>
            <a:ext cx="7033588" cy="1122624"/>
            <a:chOff x="689239" y="4735876"/>
            <a:chExt cx="7033588" cy="1122624"/>
          </a:xfrm>
        </p:grpSpPr>
        <p:sp>
          <p:nvSpPr>
            <p:cNvPr id="43" name="Rectangle 42"/>
            <p:cNvSpPr/>
            <p:nvPr/>
          </p:nvSpPr>
          <p:spPr>
            <a:xfrm>
              <a:off x="689239" y="4791128"/>
              <a:ext cx="2099290" cy="1067372"/>
            </a:xfrm>
            <a:prstGeom prst="rect">
              <a:avLst/>
            </a:prstGeom>
            <a:solidFill>
              <a:srgbClr val="F2DCD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9239" y="4762043"/>
              <a:ext cx="209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do we meet?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89239" y="5557033"/>
              <a:ext cx="2099290" cy="96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134849" y="4791128"/>
              <a:ext cx="2099290" cy="1067372"/>
            </a:xfrm>
            <a:prstGeom prst="rect">
              <a:avLst/>
            </a:prstGeom>
            <a:solidFill>
              <a:srgbClr val="F2DCD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134849" y="5557033"/>
              <a:ext cx="2099290" cy="96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604149" y="4791128"/>
              <a:ext cx="2099290" cy="1067372"/>
            </a:xfrm>
            <a:prstGeom prst="rect">
              <a:avLst/>
            </a:prstGeom>
            <a:solidFill>
              <a:srgbClr val="F2DCD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604149" y="5557033"/>
              <a:ext cx="2099290" cy="96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2810" y="4768142"/>
              <a:ext cx="209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do we meet?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3537" y="4735876"/>
              <a:ext cx="2099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do we meet?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9888" y="4975333"/>
              <a:ext cx="1150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 </a:t>
              </a:r>
              <a:r>
                <a:rPr lang="en-US" dirty="0" err="1" smtClean="0"/>
                <a:t>Nefeli’s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32162" y="5200558"/>
              <a:ext cx="1150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 </a:t>
              </a:r>
              <a:r>
                <a:rPr lang="en-US" dirty="0" err="1" smtClean="0"/>
                <a:t>Nefeli’s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0570" y="4975794"/>
              <a:ext cx="122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 Top Dog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24479" y="4991786"/>
              <a:ext cx="1150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 </a:t>
              </a:r>
              <a:r>
                <a:rPr lang="en-US" dirty="0" err="1" smtClean="0"/>
                <a:t>Nefeli’s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24479" y="5239338"/>
              <a:ext cx="1227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 Top Dog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58683" y="4791128"/>
            <a:ext cx="7745620" cy="1067372"/>
            <a:chOff x="358683" y="4791128"/>
            <a:chExt cx="7745620" cy="1067372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58683" y="4791128"/>
              <a:ext cx="7745620" cy="10673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58683" y="4943528"/>
              <a:ext cx="7677761" cy="914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16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  <p:bldP spid="28" grpId="0" animBg="1"/>
      <p:bldP spid="29" grpId="0"/>
      <p:bldP spid="31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080439"/>
            <a:ext cx="8744558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r>
              <a:rPr lang="en-US" dirty="0" smtClean="0"/>
              <a:t>Eliminate the Mutual </a:t>
            </a:r>
            <a:r>
              <a:rPr lang="en-US" dirty="0"/>
              <a:t>E</a:t>
            </a:r>
            <a:r>
              <a:rPr lang="en-US" dirty="0" smtClean="0"/>
              <a:t>xclusion</a:t>
            </a:r>
          </a:p>
          <a:p>
            <a:pPr lvl="1"/>
            <a:r>
              <a:rPr lang="en-US" dirty="0" smtClean="0"/>
              <a:t>E.g., many processes can have read-only access to file</a:t>
            </a:r>
          </a:p>
          <a:p>
            <a:pPr lvl="1"/>
            <a:r>
              <a:rPr lang="en-US" dirty="0" smtClean="0"/>
              <a:t>But still need mutual-exclusion for writing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0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080439"/>
            <a:ext cx="8744558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r>
              <a:rPr lang="en-US" dirty="0" smtClean="0"/>
              <a:t>Eliminate the Mutual </a:t>
            </a:r>
            <a:r>
              <a:rPr lang="en-US" dirty="0"/>
              <a:t>E</a:t>
            </a:r>
            <a:r>
              <a:rPr lang="en-US" dirty="0" smtClean="0"/>
              <a:t>xclusion</a:t>
            </a:r>
          </a:p>
          <a:p>
            <a:r>
              <a:rPr lang="en-US" dirty="0" smtClean="0"/>
              <a:t>Eliminate Hold-and-Wait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08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 all resources up front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30" y="3391120"/>
            <a:ext cx="8562331" cy="30408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Philosopher grabs for both chopsticks at once</a:t>
            </a:r>
          </a:p>
          <a:p>
            <a:pPr lvl="1"/>
            <a:r>
              <a:rPr lang="en-US" sz="2400" dirty="0" smtClean="0"/>
              <a:t>If not both available, don’t pickup either, try again later</a:t>
            </a:r>
          </a:p>
          <a:p>
            <a:r>
              <a:rPr lang="en-US" sz="2400" dirty="0" smtClean="0"/>
              <a:t>Phone call signaling attempts to acquire resources all along the path, “busy” if any point not available</a:t>
            </a:r>
          </a:p>
          <a:p>
            <a:r>
              <a:rPr lang="en-US" sz="2400" dirty="0" smtClean="0"/>
              <a:t>File Systems: lock {dir. Structure, file index, free list}</a:t>
            </a:r>
          </a:p>
          <a:p>
            <a:pPr lvl="1"/>
            <a:r>
              <a:rPr lang="en-US" sz="2400" dirty="0" smtClean="0"/>
              <a:t>Or the piece of each in a common block group</a:t>
            </a:r>
          </a:p>
          <a:p>
            <a:r>
              <a:rPr lang="en-US" sz="2400" dirty="0" smtClean="0"/>
              <a:t>Databases: lock all tables touched by the query</a:t>
            </a:r>
          </a:p>
          <a:p>
            <a:r>
              <a:rPr lang="en-US" sz="2400" dirty="0" smtClean="0"/>
              <a:t>Hard in general, but often natural in specific cases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1097945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935487" y="1746066"/>
            <a:ext cx="389644" cy="375188"/>
          </a:xfrm>
          <a:prstGeom prst="ellipse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243" y="2403526"/>
            <a:ext cx="389644" cy="375188"/>
          </a:xfrm>
          <a:prstGeom prst="ellipse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080439"/>
            <a:ext cx="8744558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r>
              <a:rPr lang="en-US" dirty="0" smtClean="0"/>
              <a:t>Eliminate the Mutual </a:t>
            </a:r>
            <a:r>
              <a:rPr lang="en-US" dirty="0"/>
              <a:t>E</a:t>
            </a:r>
            <a:r>
              <a:rPr lang="en-US" dirty="0" smtClean="0"/>
              <a:t>xclusion</a:t>
            </a:r>
          </a:p>
          <a:p>
            <a:r>
              <a:rPr lang="en-US" dirty="0" smtClean="0"/>
              <a:t>Eliminate Hold-and-Wait</a:t>
            </a:r>
          </a:p>
          <a:p>
            <a:r>
              <a:rPr lang="en-US" dirty="0" smtClean="0"/>
              <a:t>Permit pre-emption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3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Incremental Acquisition with Pre-emption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30" y="3391120"/>
            <a:ext cx="8562331" cy="30408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Philosopher grabs one, goes for other, if not available, releases the first</a:t>
            </a:r>
          </a:p>
          <a:p>
            <a:pPr lvl="1"/>
            <a:r>
              <a:rPr lang="en-US" sz="2000" dirty="0" smtClean="0"/>
              <a:t>Analogous for sequence of system resources</a:t>
            </a:r>
          </a:p>
          <a:p>
            <a:r>
              <a:rPr lang="en-US" sz="2400" dirty="0" smtClean="0"/>
              <a:t>Danger of turning deadlock into </a:t>
            </a:r>
            <a:r>
              <a:rPr lang="en-US" sz="2400" dirty="0" err="1" smtClean="0"/>
              <a:t>livelock</a:t>
            </a:r>
            <a:endParaRPr lang="en-US" sz="2400" dirty="0" smtClean="0"/>
          </a:p>
          <a:p>
            <a:pPr lvl="1"/>
            <a:r>
              <a:rPr lang="en-US" sz="2000" dirty="0" smtClean="0"/>
              <a:t>Everyone is grabbing and releasing, no one every gets two</a:t>
            </a:r>
          </a:p>
          <a:p>
            <a:r>
              <a:rPr lang="en-US" sz="2400" dirty="0" smtClean="0"/>
              <a:t>Works great at low utilization</a:t>
            </a:r>
          </a:p>
          <a:p>
            <a:pPr lvl="1"/>
            <a:r>
              <a:rPr lang="en-US" sz="2000" dirty="0" smtClean="0"/>
              <a:t>Potential for thrashing (or failure) as utilization increases</a:t>
            </a:r>
          </a:p>
          <a:p>
            <a:r>
              <a:rPr lang="en-US" sz="2400" dirty="0" smtClean="0"/>
              <a:t>Similar to CSMA (carrier sense multiple access) in networks</a:t>
            </a:r>
          </a:p>
          <a:p>
            <a:r>
              <a:rPr lang="en-US" sz="2400" dirty="0" smtClean="0"/>
              <a:t>Randomize the back-off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1097945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935487" y="1746066"/>
            <a:ext cx="389644" cy="375188"/>
          </a:xfrm>
          <a:prstGeom prst="ellipse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98243" y="2403526"/>
            <a:ext cx="389644" cy="375188"/>
          </a:xfrm>
          <a:prstGeom prst="ellipse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8" y="4117394"/>
            <a:ext cx="2619842" cy="2472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080439"/>
            <a:ext cx="8744558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r>
              <a:rPr lang="en-US" dirty="0" smtClean="0"/>
              <a:t>Eliminate the Mutual </a:t>
            </a:r>
            <a:r>
              <a:rPr lang="en-US" dirty="0"/>
              <a:t>E</a:t>
            </a:r>
            <a:r>
              <a:rPr lang="en-US" dirty="0" smtClean="0"/>
              <a:t>xclusion</a:t>
            </a:r>
          </a:p>
          <a:p>
            <a:r>
              <a:rPr lang="en-US" dirty="0" smtClean="0"/>
              <a:t>Eliminate Hold-and-Wait</a:t>
            </a:r>
          </a:p>
          <a:p>
            <a:r>
              <a:rPr lang="en-US" dirty="0" smtClean="0"/>
              <a:t>Permit pre-emption</a:t>
            </a:r>
          </a:p>
          <a:p>
            <a:r>
              <a:rPr lang="en-US" dirty="0" smtClean="0"/>
              <a:t>Eliminate the creation of circular wait</a:t>
            </a:r>
          </a:p>
          <a:p>
            <a:pPr lvl="1"/>
            <a:r>
              <a:rPr lang="en-US" dirty="0" smtClean="0"/>
              <a:t>Dedicated resources to break cycles</a:t>
            </a:r>
          </a:p>
          <a:p>
            <a:pPr lvl="1"/>
            <a:r>
              <a:rPr lang="en-US" dirty="0" smtClean="0"/>
              <a:t>Ordering on the acquisition of resources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35</a:t>
            </a:fld>
            <a:endParaRPr lang="en-US" dirty="0"/>
          </a:p>
        </p:txBody>
      </p:sp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6" y="1627869"/>
            <a:ext cx="2412303" cy="1380779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8" y="5076776"/>
            <a:ext cx="2493714" cy="17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6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Dependence of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3185"/>
            <a:ext cx="8229600" cy="17961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everyone grabs left first</a:t>
            </a:r>
          </a:p>
          <a:p>
            <a:r>
              <a:rPr lang="en-US" dirty="0" smtClean="0"/>
              <a:t>Acquisition of the right chopstick depends on the acquisition of the left one</a:t>
            </a:r>
          </a:p>
          <a:p>
            <a:r>
              <a:rPr lang="en-US" dirty="0" smtClean="0"/>
              <a:t>A cycle of dependences forms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564738" y="1253065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63401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2885" y="18199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7517" y="10683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6267" y="17723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7927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963401" y="2598260"/>
            <a:ext cx="416848" cy="203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145602" y="1568793"/>
            <a:ext cx="0" cy="46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018375" y="1437732"/>
            <a:ext cx="409142" cy="131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33571" y="2141719"/>
            <a:ext cx="263474" cy="335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95780" y="2801855"/>
            <a:ext cx="263474" cy="3454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rot="2345472">
            <a:off x="5119793" y="2077337"/>
            <a:ext cx="189470" cy="624056"/>
          </a:xfrm>
          <a:custGeom>
            <a:avLst/>
            <a:gdLst>
              <a:gd name="connsiteX0" fmla="*/ 193882 w 317976"/>
              <a:gd name="connsiteY0" fmla="*/ 746515 h 746515"/>
              <a:gd name="connsiteX1" fmla="*/ 310212 w 317976"/>
              <a:gd name="connsiteY1" fmla="*/ 290850 h 746515"/>
              <a:gd name="connsiteX2" fmla="*/ 0 w 317976"/>
              <a:gd name="connsiteY2" fmla="*/ 0 h 7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976" h="746515">
                <a:moveTo>
                  <a:pt x="193882" y="746515"/>
                </a:moveTo>
                <a:cubicBezTo>
                  <a:pt x="268204" y="580892"/>
                  <a:pt x="342526" y="415269"/>
                  <a:pt x="310212" y="290850"/>
                </a:cubicBezTo>
                <a:cubicBezTo>
                  <a:pt x="277898" y="166431"/>
                  <a:pt x="138949" y="83215"/>
                  <a:pt x="0" y="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721047" y="1644560"/>
            <a:ext cx="523484" cy="333220"/>
          </a:xfrm>
          <a:custGeom>
            <a:avLst/>
            <a:gdLst>
              <a:gd name="connsiteX0" fmla="*/ 523484 w 523484"/>
              <a:gd name="connsiteY0" fmla="*/ 333220 h 333220"/>
              <a:gd name="connsiteX1" fmla="*/ 300519 w 523484"/>
              <a:gd name="connsiteY1" fmla="*/ 22980 h 333220"/>
              <a:gd name="connsiteX2" fmla="*/ 0 w 523484"/>
              <a:gd name="connsiteY2" fmla="*/ 22980 h 3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484" h="333220">
                <a:moveTo>
                  <a:pt x="523484" y="333220"/>
                </a:moveTo>
                <a:cubicBezTo>
                  <a:pt x="455625" y="203953"/>
                  <a:pt x="387766" y="74687"/>
                  <a:pt x="300519" y="22980"/>
                </a:cubicBezTo>
                <a:cubicBezTo>
                  <a:pt x="213272" y="-28727"/>
                  <a:pt x="0" y="22980"/>
                  <a:pt x="0" y="2298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35979" y="1611238"/>
            <a:ext cx="429962" cy="385932"/>
          </a:xfrm>
          <a:custGeom>
            <a:avLst/>
            <a:gdLst>
              <a:gd name="connsiteX0" fmla="*/ 429962 w 429962"/>
              <a:gd name="connsiteY0" fmla="*/ 27217 h 385932"/>
              <a:gd name="connsiteX1" fmla="*/ 51891 w 429962"/>
              <a:gd name="connsiteY1" fmla="*/ 36912 h 385932"/>
              <a:gd name="connsiteX2" fmla="*/ 3420 w 429962"/>
              <a:gd name="connsiteY2" fmla="*/ 385932 h 38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62" h="385932">
                <a:moveTo>
                  <a:pt x="429962" y="27217"/>
                </a:moveTo>
                <a:cubicBezTo>
                  <a:pt x="276471" y="2171"/>
                  <a:pt x="122981" y="-22874"/>
                  <a:pt x="51891" y="36912"/>
                </a:cubicBezTo>
                <a:cubicBezTo>
                  <a:pt x="-19199" y="96698"/>
                  <a:pt x="3420" y="385932"/>
                  <a:pt x="3420" y="385932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31226" y="2142595"/>
            <a:ext cx="314808" cy="533225"/>
          </a:xfrm>
          <a:custGeom>
            <a:avLst/>
            <a:gdLst>
              <a:gd name="connsiteX0" fmla="*/ 314808 w 314808"/>
              <a:gd name="connsiteY0" fmla="*/ 533225 h 533225"/>
              <a:gd name="connsiteX1" fmla="*/ 4596 w 314808"/>
              <a:gd name="connsiteY1" fmla="*/ 368410 h 533225"/>
              <a:gd name="connsiteX2" fmla="*/ 120926 w 314808"/>
              <a:gd name="connsiteY2" fmla="*/ 0 h 5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08" h="533225">
                <a:moveTo>
                  <a:pt x="314808" y="533225"/>
                </a:moveTo>
                <a:cubicBezTo>
                  <a:pt x="175859" y="495253"/>
                  <a:pt x="36910" y="457281"/>
                  <a:pt x="4596" y="368410"/>
                </a:cubicBezTo>
                <a:cubicBezTo>
                  <a:pt x="-27718" y="279539"/>
                  <a:pt x="120926" y="0"/>
                  <a:pt x="12092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420529" y="2724295"/>
            <a:ext cx="513790" cy="155251"/>
          </a:xfrm>
          <a:custGeom>
            <a:avLst/>
            <a:gdLst>
              <a:gd name="connsiteX0" fmla="*/ 513790 w 513790"/>
              <a:gd name="connsiteY0" fmla="*/ 0 h 155251"/>
              <a:gd name="connsiteX1" fmla="*/ 378072 w 513790"/>
              <a:gd name="connsiteY1" fmla="*/ 155120 h 155251"/>
              <a:gd name="connsiteX2" fmla="*/ 0 w 513790"/>
              <a:gd name="connsiteY2" fmla="*/ 29085 h 1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790" h="155251">
                <a:moveTo>
                  <a:pt x="513790" y="0"/>
                </a:moveTo>
                <a:cubicBezTo>
                  <a:pt x="488747" y="75136"/>
                  <a:pt x="463704" y="150273"/>
                  <a:pt x="378072" y="155120"/>
                </a:cubicBezTo>
                <a:cubicBezTo>
                  <a:pt x="292440" y="159967"/>
                  <a:pt x="0" y="29085"/>
                  <a:pt x="0" y="29085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Ordered Acquisition to prevent cycle from forming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3185"/>
            <a:ext cx="8229600" cy="262734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Suppose everyone grabs lowest first</a:t>
            </a:r>
          </a:p>
          <a:p>
            <a:r>
              <a:rPr lang="en-US" dirty="0" smtClean="0"/>
              <a:t>Dependence graph is acyclic</a:t>
            </a:r>
          </a:p>
          <a:p>
            <a:r>
              <a:rPr lang="en-US" dirty="0" smtClean="0"/>
              <a:t>Someone will fail to grab chopstick 0 !</a:t>
            </a:r>
          </a:p>
          <a:p>
            <a:r>
              <a:rPr lang="en-US" dirty="0" smtClean="0"/>
              <a:t>How do you modify the rule to retain fairness ?</a:t>
            </a:r>
          </a:p>
          <a:p>
            <a:r>
              <a:rPr lang="en-US" dirty="0" smtClean="0"/>
              <a:t>OS: define ordered set of resource classes</a:t>
            </a:r>
          </a:p>
          <a:p>
            <a:pPr lvl="1"/>
            <a:r>
              <a:rPr lang="en-US" dirty="0" smtClean="0"/>
              <a:t>Acquire locks on resources in order</a:t>
            </a:r>
          </a:p>
          <a:p>
            <a:pPr lvl="1"/>
            <a:r>
              <a:rPr lang="en-US" dirty="0" smtClean="0"/>
              <a:t>Page Table =&gt; Memory Blocks =&gt;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564738" y="1253065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63401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2885" y="18199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7517" y="10683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6267" y="17723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7927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145602" y="1568793"/>
            <a:ext cx="0" cy="46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018375" y="1437732"/>
            <a:ext cx="409142" cy="131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33571" y="2141719"/>
            <a:ext cx="263474" cy="335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559255" y="2598261"/>
            <a:ext cx="820994" cy="549021"/>
            <a:chOff x="4559255" y="2598261"/>
            <a:chExt cx="820994" cy="54902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050648" y="2598261"/>
              <a:ext cx="329601" cy="1260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559255" y="2801855"/>
              <a:ext cx="404146" cy="3454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 rot="2345472">
            <a:off x="5119793" y="2077337"/>
            <a:ext cx="189470" cy="624056"/>
          </a:xfrm>
          <a:custGeom>
            <a:avLst/>
            <a:gdLst>
              <a:gd name="connsiteX0" fmla="*/ 193882 w 317976"/>
              <a:gd name="connsiteY0" fmla="*/ 746515 h 746515"/>
              <a:gd name="connsiteX1" fmla="*/ 310212 w 317976"/>
              <a:gd name="connsiteY1" fmla="*/ 290850 h 746515"/>
              <a:gd name="connsiteX2" fmla="*/ 0 w 317976"/>
              <a:gd name="connsiteY2" fmla="*/ 0 h 7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976" h="746515">
                <a:moveTo>
                  <a:pt x="193882" y="746515"/>
                </a:moveTo>
                <a:cubicBezTo>
                  <a:pt x="268204" y="580892"/>
                  <a:pt x="342526" y="415269"/>
                  <a:pt x="310212" y="290850"/>
                </a:cubicBezTo>
                <a:cubicBezTo>
                  <a:pt x="277898" y="166431"/>
                  <a:pt x="138949" y="83215"/>
                  <a:pt x="0" y="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721047" y="1644560"/>
            <a:ext cx="523484" cy="333220"/>
          </a:xfrm>
          <a:custGeom>
            <a:avLst/>
            <a:gdLst>
              <a:gd name="connsiteX0" fmla="*/ 523484 w 523484"/>
              <a:gd name="connsiteY0" fmla="*/ 333220 h 333220"/>
              <a:gd name="connsiteX1" fmla="*/ 300519 w 523484"/>
              <a:gd name="connsiteY1" fmla="*/ 22980 h 333220"/>
              <a:gd name="connsiteX2" fmla="*/ 0 w 523484"/>
              <a:gd name="connsiteY2" fmla="*/ 22980 h 3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484" h="333220">
                <a:moveTo>
                  <a:pt x="523484" y="333220"/>
                </a:moveTo>
                <a:cubicBezTo>
                  <a:pt x="455625" y="203953"/>
                  <a:pt x="387766" y="74687"/>
                  <a:pt x="300519" y="22980"/>
                </a:cubicBezTo>
                <a:cubicBezTo>
                  <a:pt x="213272" y="-28727"/>
                  <a:pt x="0" y="22980"/>
                  <a:pt x="0" y="2298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35979" y="1611238"/>
            <a:ext cx="429962" cy="385932"/>
          </a:xfrm>
          <a:custGeom>
            <a:avLst/>
            <a:gdLst>
              <a:gd name="connsiteX0" fmla="*/ 429962 w 429962"/>
              <a:gd name="connsiteY0" fmla="*/ 27217 h 385932"/>
              <a:gd name="connsiteX1" fmla="*/ 51891 w 429962"/>
              <a:gd name="connsiteY1" fmla="*/ 36912 h 385932"/>
              <a:gd name="connsiteX2" fmla="*/ 3420 w 429962"/>
              <a:gd name="connsiteY2" fmla="*/ 385932 h 38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62" h="385932">
                <a:moveTo>
                  <a:pt x="429962" y="27217"/>
                </a:moveTo>
                <a:cubicBezTo>
                  <a:pt x="276471" y="2171"/>
                  <a:pt x="122981" y="-22874"/>
                  <a:pt x="51891" y="36912"/>
                </a:cubicBezTo>
                <a:cubicBezTo>
                  <a:pt x="-19199" y="96698"/>
                  <a:pt x="3420" y="385932"/>
                  <a:pt x="3420" y="385932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31226" y="2142595"/>
            <a:ext cx="314808" cy="533225"/>
          </a:xfrm>
          <a:custGeom>
            <a:avLst/>
            <a:gdLst>
              <a:gd name="connsiteX0" fmla="*/ 314808 w 314808"/>
              <a:gd name="connsiteY0" fmla="*/ 533225 h 533225"/>
              <a:gd name="connsiteX1" fmla="*/ 4596 w 314808"/>
              <a:gd name="connsiteY1" fmla="*/ 368410 h 533225"/>
              <a:gd name="connsiteX2" fmla="*/ 120926 w 314808"/>
              <a:gd name="connsiteY2" fmla="*/ 0 h 5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08" h="533225">
                <a:moveTo>
                  <a:pt x="314808" y="533225"/>
                </a:moveTo>
                <a:cubicBezTo>
                  <a:pt x="175859" y="495253"/>
                  <a:pt x="36910" y="457281"/>
                  <a:pt x="4596" y="368410"/>
                </a:cubicBezTo>
                <a:cubicBezTo>
                  <a:pt x="-27718" y="279539"/>
                  <a:pt x="120926" y="0"/>
                  <a:pt x="12092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420529" y="2724295"/>
            <a:ext cx="513790" cy="155251"/>
          </a:xfrm>
          <a:custGeom>
            <a:avLst/>
            <a:gdLst>
              <a:gd name="connsiteX0" fmla="*/ 513790 w 513790"/>
              <a:gd name="connsiteY0" fmla="*/ 0 h 155251"/>
              <a:gd name="connsiteX1" fmla="*/ 378072 w 513790"/>
              <a:gd name="connsiteY1" fmla="*/ 155120 h 155251"/>
              <a:gd name="connsiteX2" fmla="*/ 0 w 513790"/>
              <a:gd name="connsiteY2" fmla="*/ 29085 h 1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790" h="155251">
                <a:moveTo>
                  <a:pt x="513790" y="0"/>
                </a:moveTo>
                <a:cubicBezTo>
                  <a:pt x="488747" y="75136"/>
                  <a:pt x="463704" y="150273"/>
                  <a:pt x="378072" y="155120"/>
                </a:cubicBezTo>
                <a:cubicBezTo>
                  <a:pt x="292440" y="159967"/>
                  <a:pt x="0" y="29085"/>
                  <a:pt x="0" y="29085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threads that never become ready</a:t>
            </a:r>
          </a:p>
          <a:p>
            <a:r>
              <a:rPr lang="en-US" dirty="0" smtClean="0"/>
              <a:t>Are they deadlocked or just …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705600" y="1295400"/>
            <a:ext cx="2057400" cy="2369310"/>
            <a:chOff x="4224" y="408"/>
            <a:chExt cx="1296" cy="1656"/>
          </a:xfrm>
        </p:grpSpPr>
        <p:sp>
          <p:nvSpPr>
            <p:cNvPr id="64537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64538" name="Text Box 48"/>
            <p:cNvSpPr txBox="1">
              <a:spLocks noChangeArrowheads="1"/>
            </p:cNvSpPr>
            <p:nvPr/>
          </p:nvSpPr>
          <p:spPr bwMode="auto">
            <a:xfrm>
              <a:off x="4440" y="408"/>
              <a:ext cx="9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u="sng">
                  <a:latin typeface="Helvetica" charset="0"/>
                </a:rPr>
                <a:t>Symbols</a:t>
              </a:r>
            </a:p>
          </p:txBody>
        </p:sp>
      </p:grp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A Simple Resource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412" y="1027670"/>
            <a:ext cx="8465188" cy="5373130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System Model				</a:t>
            </a:r>
            <a:endParaRPr lang="en-US" altLang="ko-KR" sz="2800" u="sng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A set of Threads 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i="1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, T</a:t>
            </a:r>
            <a:r>
              <a:rPr lang="en-US" altLang="ko-KR" sz="2400" i="1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. . ., </a:t>
            </a:r>
            <a:r>
              <a:rPr lang="en-US" altLang="ko-KR" sz="24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Resource types 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4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4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, . . ., </a:t>
            </a:r>
            <a:r>
              <a:rPr lang="en-US" altLang="ko-KR" sz="2400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400" baseline="-25000" dirty="0" err="1">
                <a:latin typeface="Helvetica" charset="0"/>
                <a:ea typeface="Gulim" charset="0"/>
                <a:cs typeface="Gulim" charset="0"/>
              </a:rPr>
              <a:t>m</a:t>
            </a:r>
            <a:endParaRPr lang="en-US" altLang="ko-KR" sz="2400" baseline="-250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buFontTx/>
              <a:buNone/>
            </a:pP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2000" i="1" dirty="0" smtClean="0">
                <a:latin typeface="Helvetica" charset="0"/>
                <a:ea typeface="Gulim" charset="0"/>
                <a:cs typeface="Gulim" charset="0"/>
              </a:rPr>
              <a:t>locks in this case</a:t>
            </a:r>
            <a:endParaRPr lang="en-US" altLang="ko-KR" sz="2000" i="1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Each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thread utilizes a resource as follows:</a:t>
            </a:r>
          </a:p>
          <a:p>
            <a:pPr lvl="2"/>
            <a:r>
              <a:rPr lang="en-US" altLang="ko-KR" sz="2000" dirty="0">
                <a:latin typeface="Courier New" charset="0"/>
                <a:ea typeface="Gulim" charset="0"/>
                <a:cs typeface="Gulim" charset="0"/>
              </a:rPr>
              <a:t>Request() / Use() / Release()</a:t>
            </a:r>
          </a:p>
          <a:p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Resource-Allocation Graph:</a:t>
            </a:r>
          </a:p>
          <a:p>
            <a:pPr lvl="1"/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V is partitioned into two types:</a:t>
            </a:r>
          </a:p>
          <a:p>
            <a:pPr lvl="2"/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= {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}, the set threads in the system.</a:t>
            </a:r>
          </a:p>
          <a:p>
            <a:pPr lvl="2"/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= {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</a:rPr>
              <a:t>m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}, the set of resource types in system</a:t>
            </a:r>
          </a:p>
          <a:p>
            <a:pPr lvl="1"/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request edge – directed edge 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400" i="1" baseline="-25000" dirty="0"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sz="2400" baseline="-25000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sz="2400" i="1" dirty="0" err="1" smtClean="0">
                <a:latin typeface="Helvetica" charset="0"/>
                <a:ea typeface="Gulim" charset="0"/>
                <a:cs typeface="Gulim" charset="0"/>
                <a:sym typeface="Symbol" charset="0"/>
              </a:rPr>
              <a:t>R</a:t>
            </a:r>
            <a:r>
              <a:rPr lang="en-US" altLang="ko-KR" sz="2400" i="1" baseline="-25000" dirty="0" err="1" smtClean="0">
                <a:latin typeface="Helvetica" charset="0"/>
                <a:ea typeface="Gulim" charset="0"/>
                <a:cs typeface="Gulim" charset="0"/>
                <a:sym typeface="Symbol" charset="0"/>
              </a:rPr>
              <a:t>j</a:t>
            </a:r>
            <a:endParaRPr lang="en-US" altLang="ko-KR" sz="2400" i="1" baseline="-25000" dirty="0" smtClean="0">
              <a:latin typeface="Helvetica" charset="0"/>
              <a:ea typeface="Gulim" charset="0"/>
              <a:cs typeface="Gulim" charset="0"/>
              <a:sym typeface="Symbol" charset="0"/>
            </a:endParaRPr>
          </a:p>
          <a:p>
            <a:pPr lvl="2"/>
            <a:r>
              <a:rPr lang="en-US" altLang="ko-KR" sz="2800" i="1" baseline="-25000" dirty="0" smtClean="0">
                <a:solidFill>
                  <a:srgbClr val="FF6666"/>
                </a:solidFill>
                <a:latin typeface="Helvetica" charset="0"/>
                <a:ea typeface="Gulim" charset="0"/>
                <a:cs typeface="Gulim" charset="0"/>
                <a:sym typeface="Symbol" charset="0"/>
              </a:rPr>
              <a:t>Wait-List</a:t>
            </a:r>
            <a:endParaRPr lang="en-US" altLang="ko-KR" sz="2800" i="1" dirty="0">
              <a:solidFill>
                <a:srgbClr val="FF6666"/>
              </a:solidFill>
              <a:latin typeface="Helvetica" charset="0"/>
              <a:ea typeface="Gulim" charset="0"/>
              <a:cs typeface="Gulim" charset="0"/>
              <a:sym typeface="Symbol" charset="0"/>
            </a:endParaRPr>
          </a:p>
          <a:p>
            <a:pPr lvl="1"/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assignment edge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– directed edge </a:t>
            </a:r>
            <a:r>
              <a:rPr lang="en-US" altLang="ko-KR" sz="2400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400" i="1" baseline="-25000" dirty="0" err="1">
                <a:latin typeface="Helvetica" charset="0"/>
                <a:ea typeface="Gulim" charset="0"/>
                <a:cs typeface="Gulim" charset="0"/>
              </a:rPr>
              <a:t>j</a:t>
            </a:r>
            <a:r>
              <a:rPr lang="en-US" altLang="ko-KR" sz="2400" i="1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Helvetica" charset="0"/>
                <a:ea typeface="Gulim" charset="0"/>
                <a:cs typeface="Gulim" charset="0"/>
                <a:sym typeface="Symbol" charset="0"/>
              </a:rPr>
              <a:t>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 </a:t>
            </a:r>
            <a:r>
              <a:rPr lang="en-US" altLang="ko-KR" sz="2400" i="1" dirty="0" smtClean="0">
                <a:latin typeface="Helvetica" charset="0"/>
                <a:ea typeface="Gulim" charset="0"/>
                <a:cs typeface="Gulim" charset="0"/>
                <a:sym typeface="Symbol" charset="0"/>
              </a:rPr>
              <a:t>T</a:t>
            </a:r>
            <a:r>
              <a:rPr lang="en-US" altLang="ko-KR" sz="2400" i="1" baseline="-25000" dirty="0" smtClean="0">
                <a:latin typeface="Helvetica" charset="0"/>
                <a:ea typeface="Gulim" charset="0"/>
                <a:cs typeface="Gulim" charset="0"/>
                <a:sym typeface="Symbol" charset="0"/>
              </a:rPr>
              <a:t>i</a:t>
            </a:r>
          </a:p>
          <a:p>
            <a:pPr lvl="2"/>
            <a:r>
              <a:rPr lang="en-US" altLang="ko-KR" i="1" baseline="-25000" dirty="0" smtClean="0">
                <a:solidFill>
                  <a:srgbClr val="FF6666"/>
                </a:solidFill>
                <a:latin typeface="Helvetica" charset="0"/>
                <a:ea typeface="Gulim" charset="0"/>
                <a:cs typeface="Gulim" charset="0"/>
                <a:sym typeface="Symbol" charset="0"/>
              </a:rPr>
              <a:t>Owns</a:t>
            </a:r>
            <a:endParaRPr lang="en-US" altLang="ko-KR" i="1" baseline="-25000" dirty="0">
              <a:solidFill>
                <a:srgbClr val="FF6666"/>
              </a:solidFill>
              <a:latin typeface="Helvetica" charset="0"/>
              <a:ea typeface="Gulim" charset="0"/>
              <a:cs typeface="Gulim" charset="0"/>
              <a:sym typeface="Symbol" charset="0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010400" y="2613026"/>
            <a:ext cx="1509713" cy="925513"/>
            <a:chOff x="4272" y="1152"/>
            <a:chExt cx="951" cy="583"/>
          </a:xfrm>
        </p:grpSpPr>
        <p:grpSp>
          <p:nvGrpSpPr>
            <p:cNvPr id="64525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582"/>
              <a:chOff x="4320" y="755"/>
              <a:chExt cx="375" cy="582"/>
            </a:xfrm>
          </p:grpSpPr>
          <p:grpSp>
            <p:nvGrpSpPr>
              <p:cNvPr id="64533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64535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6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64534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</p:grpSp>
        <p:grpSp>
          <p:nvGrpSpPr>
            <p:cNvPr id="64526" name="Group 28"/>
            <p:cNvGrpSpPr>
              <a:grpSpLocks/>
            </p:cNvGrpSpPr>
            <p:nvPr/>
          </p:nvGrpSpPr>
          <p:grpSpPr bwMode="auto">
            <a:xfrm>
              <a:off x="4848" y="1152"/>
              <a:ext cx="375" cy="583"/>
              <a:chOff x="1584" y="2113"/>
              <a:chExt cx="384" cy="597"/>
            </a:xfrm>
          </p:grpSpPr>
          <p:grpSp>
            <p:nvGrpSpPr>
              <p:cNvPr id="64527" name="Group 29"/>
              <p:cNvGrpSpPr>
                <a:grpSpLocks/>
              </p:cNvGrpSpPr>
              <p:nvPr/>
            </p:nvGrpSpPr>
            <p:grpSpPr bwMode="auto">
              <a:xfrm>
                <a:off x="1584" y="2113"/>
                <a:ext cx="384" cy="336"/>
                <a:chOff x="1584" y="2113"/>
                <a:chExt cx="384" cy="336"/>
              </a:xfrm>
            </p:grpSpPr>
            <p:sp>
              <p:nvSpPr>
                <p:cNvPr id="64529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113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0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223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64528" name="Text Box 34"/>
              <p:cNvSpPr txBox="1">
                <a:spLocks noChangeArrowheads="1"/>
              </p:cNvSpPr>
              <p:nvPr/>
            </p:nvSpPr>
            <p:spPr bwMode="auto">
              <a:xfrm>
                <a:off x="1659" y="2472"/>
                <a:ext cx="28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 dirty="0">
                    <a:latin typeface="Helvetica" charset="0"/>
                  </a:rPr>
                  <a:t>R</a:t>
                </a:r>
                <a:r>
                  <a:rPr lang="en-US" sz="1800" baseline="-25000" dirty="0">
                    <a:latin typeface="Helvetica" charset="0"/>
                  </a:rPr>
                  <a:t>2</a:t>
                </a:r>
                <a:endParaRPr lang="en-US" sz="1800" dirty="0">
                  <a:latin typeface="Helvetica" charset="0"/>
                </a:endParaRP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010400" y="1789113"/>
            <a:ext cx="1509713" cy="595312"/>
            <a:chOff x="4272" y="633"/>
            <a:chExt cx="951" cy="375"/>
          </a:xfrm>
        </p:grpSpPr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T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64524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T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</p:grpSp>
      <p:grpSp>
        <p:nvGrpSpPr>
          <p:cNvPr id="64518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4519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0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1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2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Unfinished Business: Multiple Servers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609600" y="5638800"/>
            <a:ext cx="7696200" cy="685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happens if cannot update all the replicas?</a:t>
            </a:r>
          </a:p>
          <a:p>
            <a:r>
              <a:rPr lang="en-US" dirty="0" smtClean="0"/>
              <a:t>Availability =&gt; Inconsistency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05200" y="47244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3716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flipV="1">
            <a:off x="4114800" y="2514600"/>
            <a:ext cx="38100" cy="2209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4958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657600" y="2286000"/>
            <a:ext cx="579362" cy="2359059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8800" y="1143000"/>
            <a:ext cx="2057400" cy="1371600"/>
            <a:chOff x="3429000" y="1143000"/>
            <a:chExt cx="1447800" cy="13716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70104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4191000" y="2667000"/>
            <a:ext cx="251460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343400" y="4800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419600" y="4724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648200" y="2057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086600" y="2057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56524" y="2539830"/>
            <a:ext cx="537427" cy="2061311"/>
          </a:xfrm>
          <a:custGeom>
            <a:avLst/>
            <a:gdLst>
              <a:gd name="connsiteX0" fmla="*/ 519019 w 537427"/>
              <a:gd name="connsiteY0" fmla="*/ 2061311 h 2061311"/>
              <a:gd name="connsiteX1" fmla="*/ 537427 w 537427"/>
              <a:gd name="connsiteY1" fmla="*/ 0 h 2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427" h="2061311">
                <a:moveTo>
                  <a:pt x="519019" y="2061311"/>
                </a:moveTo>
                <a:cubicBezTo>
                  <a:pt x="66498" y="1455494"/>
                  <a:pt x="-386023" y="849677"/>
                  <a:pt x="53742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307608" y="2190143"/>
            <a:ext cx="2595261" cy="2392593"/>
            <a:chOff x="4307608" y="2190143"/>
            <a:chExt cx="2595261" cy="2392593"/>
          </a:xfrm>
        </p:grpSpPr>
        <p:sp>
          <p:nvSpPr>
            <p:cNvPr id="43" name="Freeform 42"/>
            <p:cNvSpPr/>
            <p:nvPr/>
          </p:nvSpPr>
          <p:spPr>
            <a:xfrm>
              <a:off x="4534071" y="2429402"/>
              <a:ext cx="196695" cy="2153334"/>
            </a:xfrm>
            <a:custGeom>
              <a:avLst/>
              <a:gdLst>
                <a:gd name="connsiteX0" fmla="*/ 31026 w 196695"/>
                <a:gd name="connsiteY0" fmla="*/ 2153334 h 2153334"/>
                <a:gd name="connsiteX1" fmla="*/ 12618 w 196695"/>
                <a:gd name="connsiteY1" fmla="*/ 1251510 h 2153334"/>
                <a:gd name="connsiteX2" fmla="*/ 196695 w 196695"/>
                <a:gd name="connsiteY2" fmla="*/ 0 h 21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695" h="2153334">
                  <a:moveTo>
                    <a:pt x="31026" y="2153334"/>
                  </a:moveTo>
                  <a:cubicBezTo>
                    <a:pt x="8016" y="1881866"/>
                    <a:pt x="-14993" y="1610399"/>
                    <a:pt x="12618" y="1251510"/>
                  </a:cubicBezTo>
                  <a:cubicBezTo>
                    <a:pt x="40229" y="892621"/>
                    <a:pt x="196695" y="0"/>
                    <a:pt x="196695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307608" y="2190143"/>
              <a:ext cx="2595261" cy="2337379"/>
            </a:xfrm>
            <a:custGeom>
              <a:avLst/>
              <a:gdLst>
                <a:gd name="connsiteX0" fmla="*/ 202266 w 2595261"/>
                <a:gd name="connsiteY0" fmla="*/ 2337379 h 2337379"/>
                <a:gd name="connsiteX1" fmla="*/ 239081 w 2595261"/>
                <a:gd name="connsiteY1" fmla="*/ 1730029 h 2337379"/>
                <a:gd name="connsiteX2" fmla="*/ 2595261 w 2595261"/>
                <a:gd name="connsiteY2" fmla="*/ 0 h 233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5261" h="2337379">
                  <a:moveTo>
                    <a:pt x="202266" y="2337379"/>
                  </a:moveTo>
                  <a:cubicBezTo>
                    <a:pt x="21257" y="2228485"/>
                    <a:pt x="-159751" y="2119592"/>
                    <a:pt x="239081" y="1730029"/>
                  </a:cubicBezTo>
                  <a:cubicBezTo>
                    <a:pt x="637913" y="1340466"/>
                    <a:pt x="2595261" y="0"/>
                    <a:pt x="2595261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4648200" y="4648200"/>
            <a:ext cx="457200" cy="2286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57800" y="4038600"/>
            <a:ext cx="607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66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66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4996" y="476833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Finish Previous Lecture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9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Resource Allocation Graph Examples</a:t>
            </a:r>
          </a:p>
        </p:txBody>
      </p:sp>
      <p:grpSp>
        <p:nvGrpSpPr>
          <p:cNvPr id="66642" name="Group 256"/>
          <p:cNvGrpSpPr>
            <a:grpSpLocks/>
          </p:cNvGrpSpPr>
          <p:nvPr/>
        </p:nvGrpSpPr>
        <p:grpSpPr bwMode="auto">
          <a:xfrm>
            <a:off x="536910" y="1685813"/>
            <a:ext cx="2782887" cy="3810000"/>
            <a:chOff x="39" y="624"/>
            <a:chExt cx="1753" cy="2400"/>
          </a:xfrm>
        </p:grpSpPr>
        <p:sp>
          <p:nvSpPr>
            <p:cNvPr id="66644" name="Rectangle 198"/>
            <p:cNvSpPr>
              <a:spLocks noChangeArrowheads="1"/>
            </p:cNvSpPr>
            <p:nvPr/>
          </p:nvSpPr>
          <p:spPr bwMode="auto">
            <a:xfrm>
              <a:off x="39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66645" name="Group 255"/>
            <p:cNvGrpSpPr>
              <a:grpSpLocks/>
            </p:cNvGrpSpPr>
            <p:nvPr/>
          </p:nvGrpSpPr>
          <p:grpSpPr bwMode="auto">
            <a:xfrm>
              <a:off x="143" y="624"/>
              <a:ext cx="1546" cy="2232"/>
              <a:chOff x="143" y="624"/>
              <a:chExt cx="1546" cy="2232"/>
            </a:xfrm>
          </p:grpSpPr>
          <p:sp>
            <p:nvSpPr>
              <p:cNvPr id="66646" name="Oval 6"/>
              <p:cNvSpPr>
                <a:spLocks noChangeArrowheads="1"/>
              </p:cNvSpPr>
              <p:nvPr/>
            </p:nvSpPr>
            <p:spPr bwMode="auto">
              <a:xfrm>
                <a:off x="143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47" name="Oval 7"/>
              <p:cNvSpPr>
                <a:spLocks noChangeArrowheads="1"/>
              </p:cNvSpPr>
              <p:nvPr/>
            </p:nvSpPr>
            <p:spPr bwMode="auto">
              <a:xfrm>
                <a:off x="752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48" name="Oval 8"/>
              <p:cNvSpPr>
                <a:spLocks noChangeArrowheads="1"/>
              </p:cNvSpPr>
              <p:nvPr/>
            </p:nvSpPr>
            <p:spPr bwMode="auto">
              <a:xfrm>
                <a:off x="1314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66649" name="Group 47"/>
              <p:cNvGrpSpPr>
                <a:grpSpLocks/>
              </p:cNvGrpSpPr>
              <p:nvPr/>
            </p:nvGrpSpPr>
            <p:grpSpPr bwMode="auto">
              <a:xfrm>
                <a:off x="330" y="624"/>
                <a:ext cx="375" cy="555"/>
                <a:chOff x="576" y="432"/>
                <a:chExt cx="384" cy="569"/>
              </a:xfrm>
            </p:grpSpPr>
            <p:grpSp>
              <p:nvGrpSpPr>
                <p:cNvPr id="66675" name="Group 37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6667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78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7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0" name="Group 48"/>
              <p:cNvGrpSpPr>
                <a:grpSpLocks/>
              </p:cNvGrpSpPr>
              <p:nvPr/>
            </p:nvGrpSpPr>
            <p:grpSpPr bwMode="auto">
              <a:xfrm>
                <a:off x="1033" y="624"/>
                <a:ext cx="375" cy="562"/>
                <a:chOff x="1392" y="432"/>
                <a:chExt cx="384" cy="576"/>
              </a:xfrm>
            </p:grpSpPr>
            <p:grpSp>
              <p:nvGrpSpPr>
                <p:cNvPr id="66671" name="Group 36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6667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7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1" name="Group 46"/>
              <p:cNvGrpSpPr>
                <a:grpSpLocks/>
              </p:cNvGrpSpPr>
              <p:nvPr/>
            </p:nvGrpSpPr>
            <p:grpSpPr bwMode="auto">
              <a:xfrm>
                <a:off x="471" y="2029"/>
                <a:ext cx="375" cy="654"/>
                <a:chOff x="672" y="2112"/>
                <a:chExt cx="384" cy="670"/>
              </a:xfrm>
            </p:grpSpPr>
            <p:grpSp>
              <p:nvGrpSpPr>
                <p:cNvPr id="66666" name="Group 30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6666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6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6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2" name="Group 45"/>
              <p:cNvGrpSpPr>
                <a:grpSpLocks/>
              </p:cNvGrpSpPr>
              <p:nvPr/>
            </p:nvGrpSpPr>
            <p:grpSpPr bwMode="auto">
              <a:xfrm>
                <a:off x="1267" y="2029"/>
                <a:ext cx="375" cy="827"/>
                <a:chOff x="1584" y="2064"/>
                <a:chExt cx="384" cy="847"/>
              </a:xfrm>
            </p:grpSpPr>
            <p:grpSp>
              <p:nvGrpSpPr>
                <p:cNvPr id="66660" name="Group 35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442"/>
                  <a:chOff x="1584" y="2064"/>
                  <a:chExt cx="384" cy="442"/>
                </a:xfrm>
              </p:grpSpPr>
              <p:sp>
                <p:nvSpPr>
                  <p:cNvPr id="666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44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63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6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 dirty="0">
                      <a:latin typeface="Helvetica" charset="0"/>
                    </a:rPr>
                    <a:t>R</a:t>
                  </a:r>
                  <a:r>
                    <a:rPr lang="en-US" sz="1800" baseline="-25000" dirty="0">
                      <a:latin typeface="Helvetica" charset="0"/>
                    </a:rPr>
                    <a:t>4</a:t>
                  </a:r>
                  <a:endParaRPr lang="en-US" sz="1800" dirty="0">
                    <a:latin typeface="Helvetica" charset="0"/>
                  </a:endParaRPr>
                </a:p>
              </p:txBody>
            </p:sp>
          </p:grpSp>
          <p:sp>
            <p:nvSpPr>
              <p:cNvPr id="66653" name="Line 49"/>
              <p:cNvSpPr>
                <a:spLocks noChangeShapeType="1"/>
              </p:cNvSpPr>
              <p:nvPr/>
            </p:nvSpPr>
            <p:spPr bwMode="auto">
              <a:xfrm flipV="1">
                <a:off x="377" y="1186"/>
                <a:ext cx="141" cy="2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4" name="Line 50"/>
              <p:cNvSpPr>
                <a:spLocks noChangeShapeType="1"/>
              </p:cNvSpPr>
              <p:nvPr/>
            </p:nvSpPr>
            <p:spPr bwMode="auto">
              <a:xfrm>
                <a:off x="526" y="1028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5" name="Line 51"/>
              <p:cNvSpPr>
                <a:spLocks noChangeShapeType="1"/>
              </p:cNvSpPr>
              <p:nvPr/>
            </p:nvSpPr>
            <p:spPr bwMode="auto">
              <a:xfrm flipV="1">
                <a:off x="1051" y="1201"/>
                <a:ext cx="148" cy="2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6" name="Line 58"/>
              <p:cNvSpPr>
                <a:spLocks noChangeShapeType="1"/>
              </p:cNvSpPr>
              <p:nvPr/>
            </p:nvSpPr>
            <p:spPr bwMode="auto">
              <a:xfrm>
                <a:off x="1226" y="1030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9" name="Line 250"/>
              <p:cNvSpPr>
                <a:spLocks noChangeShapeType="1"/>
              </p:cNvSpPr>
              <p:nvPr/>
            </p:nvSpPr>
            <p:spPr bwMode="auto">
              <a:xfrm flipH="1">
                <a:off x="1455" y="1789"/>
                <a:ext cx="23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66643" name="Text Box 251"/>
          <p:cNvSpPr txBox="1">
            <a:spLocks noChangeArrowheads="1"/>
          </p:cNvSpPr>
          <p:nvPr/>
        </p:nvSpPr>
        <p:spPr bwMode="auto">
          <a:xfrm>
            <a:off x="930610" y="5464063"/>
            <a:ext cx="205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>
                <a:latin typeface="Helvetica" charset="0"/>
              </a:rPr>
              <a:t>Simple Resource</a:t>
            </a:r>
          </a:p>
          <a:p>
            <a:r>
              <a:rPr lang="en-US" sz="1800" dirty="0">
                <a:latin typeface="Helvetica" charset="0"/>
              </a:rPr>
              <a:t>Allocation Graph</a:t>
            </a:r>
          </a:p>
        </p:txBody>
      </p:sp>
      <p:grpSp>
        <p:nvGrpSpPr>
          <p:cNvPr id="66570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6571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2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3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4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0" name="Line 250"/>
          <p:cNvSpPr>
            <a:spLocks noChangeShapeType="1"/>
          </p:cNvSpPr>
          <p:nvPr/>
        </p:nvSpPr>
        <p:spPr bwMode="auto">
          <a:xfrm flipH="1">
            <a:off x="1827548" y="3550634"/>
            <a:ext cx="993876" cy="371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2" name="Group 256"/>
          <p:cNvGrpSpPr>
            <a:grpSpLocks/>
          </p:cNvGrpSpPr>
          <p:nvPr/>
        </p:nvGrpSpPr>
        <p:grpSpPr bwMode="auto">
          <a:xfrm>
            <a:off x="4508802" y="1691671"/>
            <a:ext cx="2782887" cy="3810000"/>
            <a:chOff x="39" y="624"/>
            <a:chExt cx="1753" cy="2400"/>
          </a:xfrm>
        </p:grpSpPr>
        <p:sp>
          <p:nvSpPr>
            <p:cNvPr id="93" name="Rectangle 198"/>
            <p:cNvSpPr>
              <a:spLocks noChangeArrowheads="1"/>
            </p:cNvSpPr>
            <p:nvPr/>
          </p:nvSpPr>
          <p:spPr bwMode="auto">
            <a:xfrm>
              <a:off x="39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4" name="Group 255"/>
            <p:cNvGrpSpPr>
              <a:grpSpLocks/>
            </p:cNvGrpSpPr>
            <p:nvPr/>
          </p:nvGrpSpPr>
          <p:grpSpPr bwMode="auto">
            <a:xfrm>
              <a:off x="143" y="624"/>
              <a:ext cx="1546" cy="2232"/>
              <a:chOff x="143" y="624"/>
              <a:chExt cx="1546" cy="2232"/>
            </a:xfrm>
          </p:grpSpPr>
          <p:sp>
            <p:nvSpPr>
              <p:cNvPr id="95" name="Oval 6"/>
              <p:cNvSpPr>
                <a:spLocks noChangeArrowheads="1"/>
              </p:cNvSpPr>
              <p:nvPr/>
            </p:nvSpPr>
            <p:spPr bwMode="auto">
              <a:xfrm>
                <a:off x="143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752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" name="Oval 8"/>
              <p:cNvSpPr>
                <a:spLocks noChangeArrowheads="1"/>
              </p:cNvSpPr>
              <p:nvPr/>
            </p:nvSpPr>
            <p:spPr bwMode="auto">
              <a:xfrm>
                <a:off x="1314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8" name="Group 47"/>
              <p:cNvGrpSpPr>
                <a:grpSpLocks/>
              </p:cNvGrpSpPr>
              <p:nvPr/>
            </p:nvGrpSpPr>
            <p:grpSpPr bwMode="auto">
              <a:xfrm>
                <a:off x="330" y="624"/>
                <a:ext cx="375" cy="555"/>
                <a:chOff x="576" y="432"/>
                <a:chExt cx="384" cy="569"/>
              </a:xfrm>
            </p:grpSpPr>
            <p:grpSp>
              <p:nvGrpSpPr>
                <p:cNvPr id="119" name="Group 37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12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2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2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99" name="Group 48"/>
              <p:cNvGrpSpPr>
                <a:grpSpLocks/>
              </p:cNvGrpSpPr>
              <p:nvPr/>
            </p:nvGrpSpPr>
            <p:grpSpPr bwMode="auto">
              <a:xfrm>
                <a:off x="1033" y="624"/>
                <a:ext cx="375" cy="562"/>
                <a:chOff x="1392" y="432"/>
                <a:chExt cx="384" cy="576"/>
              </a:xfrm>
            </p:grpSpPr>
            <p:grpSp>
              <p:nvGrpSpPr>
                <p:cNvPr id="115" name="Group 36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11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0" name="Group 46"/>
              <p:cNvGrpSpPr>
                <a:grpSpLocks/>
              </p:cNvGrpSpPr>
              <p:nvPr/>
            </p:nvGrpSpPr>
            <p:grpSpPr bwMode="auto">
              <a:xfrm>
                <a:off x="471" y="2029"/>
                <a:ext cx="375" cy="654"/>
                <a:chOff x="672" y="2112"/>
                <a:chExt cx="384" cy="670"/>
              </a:xfrm>
            </p:grpSpPr>
            <p:grpSp>
              <p:nvGrpSpPr>
                <p:cNvPr id="111" name="Group 30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1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1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1" name="Group 45"/>
              <p:cNvGrpSpPr>
                <a:grpSpLocks/>
              </p:cNvGrpSpPr>
              <p:nvPr/>
            </p:nvGrpSpPr>
            <p:grpSpPr bwMode="auto">
              <a:xfrm>
                <a:off x="1267" y="2029"/>
                <a:ext cx="375" cy="827"/>
                <a:chOff x="1584" y="2064"/>
                <a:chExt cx="384" cy="847"/>
              </a:xfrm>
            </p:grpSpPr>
            <p:grpSp>
              <p:nvGrpSpPr>
                <p:cNvPr id="107" name="Group 35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442"/>
                  <a:chOff x="1584" y="2064"/>
                  <a:chExt cx="384" cy="442"/>
                </a:xfrm>
              </p:grpSpPr>
              <p:sp>
                <p:nvSpPr>
                  <p:cNvPr id="10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44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0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0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 dirty="0">
                      <a:latin typeface="Helvetica" charset="0"/>
                    </a:rPr>
                    <a:t>R</a:t>
                  </a:r>
                  <a:r>
                    <a:rPr lang="en-US" sz="1800" baseline="-25000" dirty="0">
                      <a:latin typeface="Helvetica" charset="0"/>
                    </a:rPr>
                    <a:t>4</a:t>
                  </a:r>
                  <a:endParaRPr lang="en-US" sz="1800" dirty="0">
                    <a:latin typeface="Helvetica" charset="0"/>
                  </a:endParaRPr>
                </a:p>
              </p:txBody>
            </p:sp>
          </p:grpSp>
          <p:sp>
            <p:nvSpPr>
              <p:cNvPr id="102" name="Line 49"/>
              <p:cNvSpPr>
                <a:spLocks noChangeShapeType="1"/>
              </p:cNvSpPr>
              <p:nvPr/>
            </p:nvSpPr>
            <p:spPr bwMode="auto">
              <a:xfrm flipV="1">
                <a:off x="377" y="1186"/>
                <a:ext cx="141" cy="2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3" name="Line 50"/>
              <p:cNvSpPr>
                <a:spLocks noChangeShapeType="1"/>
              </p:cNvSpPr>
              <p:nvPr/>
            </p:nvSpPr>
            <p:spPr bwMode="auto">
              <a:xfrm>
                <a:off x="526" y="1028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4" name="Line 51"/>
              <p:cNvSpPr>
                <a:spLocks noChangeShapeType="1"/>
              </p:cNvSpPr>
              <p:nvPr/>
            </p:nvSpPr>
            <p:spPr bwMode="auto">
              <a:xfrm flipV="1">
                <a:off x="1051" y="1201"/>
                <a:ext cx="148" cy="2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5" name="Line 58"/>
              <p:cNvSpPr>
                <a:spLocks noChangeShapeType="1"/>
              </p:cNvSpPr>
              <p:nvPr/>
            </p:nvSpPr>
            <p:spPr bwMode="auto">
              <a:xfrm>
                <a:off x="1226" y="1030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6" name="Line 250"/>
              <p:cNvSpPr>
                <a:spLocks noChangeShapeType="1"/>
              </p:cNvSpPr>
              <p:nvPr/>
            </p:nvSpPr>
            <p:spPr bwMode="auto">
              <a:xfrm flipH="1">
                <a:off x="1455" y="1789"/>
                <a:ext cx="23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23" name="Text Box 251"/>
          <p:cNvSpPr txBox="1">
            <a:spLocks noChangeArrowheads="1"/>
          </p:cNvSpPr>
          <p:nvPr/>
        </p:nvSpPr>
        <p:spPr bwMode="auto">
          <a:xfrm>
            <a:off x="4902502" y="5469921"/>
            <a:ext cx="2596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 smtClean="0">
                <a:latin typeface="Helvetica" charset="0"/>
              </a:rPr>
              <a:t>Deadlocked Resource</a:t>
            </a:r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Allocation Graph</a:t>
            </a:r>
          </a:p>
        </p:txBody>
      </p:sp>
      <p:sp>
        <p:nvSpPr>
          <p:cNvPr id="124" name="Line 250"/>
          <p:cNvSpPr>
            <a:spLocks noChangeShapeType="1"/>
          </p:cNvSpPr>
          <p:nvPr/>
        </p:nvSpPr>
        <p:spPr bwMode="auto">
          <a:xfrm flipH="1">
            <a:off x="5789914" y="3531584"/>
            <a:ext cx="995747" cy="38466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5" name="Line 50"/>
          <p:cNvSpPr>
            <a:spLocks noChangeShapeType="1"/>
          </p:cNvSpPr>
          <p:nvPr/>
        </p:nvSpPr>
        <p:spPr bwMode="auto">
          <a:xfrm flipH="1" flipV="1">
            <a:off x="5045377" y="3550633"/>
            <a:ext cx="449387" cy="5283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look for cycles?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Resource Allocation Graph Examples</a:t>
            </a:r>
          </a:p>
        </p:txBody>
      </p:sp>
      <p:grpSp>
        <p:nvGrpSpPr>
          <p:cNvPr id="66642" name="Group 256"/>
          <p:cNvGrpSpPr>
            <a:grpSpLocks/>
          </p:cNvGrpSpPr>
          <p:nvPr/>
        </p:nvGrpSpPr>
        <p:grpSpPr bwMode="auto">
          <a:xfrm>
            <a:off x="536910" y="1685813"/>
            <a:ext cx="2782887" cy="3810000"/>
            <a:chOff x="39" y="624"/>
            <a:chExt cx="1753" cy="2400"/>
          </a:xfrm>
        </p:grpSpPr>
        <p:sp>
          <p:nvSpPr>
            <p:cNvPr id="66644" name="Rectangle 198"/>
            <p:cNvSpPr>
              <a:spLocks noChangeArrowheads="1"/>
            </p:cNvSpPr>
            <p:nvPr/>
          </p:nvSpPr>
          <p:spPr bwMode="auto">
            <a:xfrm>
              <a:off x="39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66645" name="Group 255"/>
            <p:cNvGrpSpPr>
              <a:grpSpLocks/>
            </p:cNvGrpSpPr>
            <p:nvPr/>
          </p:nvGrpSpPr>
          <p:grpSpPr bwMode="auto">
            <a:xfrm>
              <a:off x="143" y="624"/>
              <a:ext cx="1546" cy="2232"/>
              <a:chOff x="143" y="624"/>
              <a:chExt cx="1546" cy="2232"/>
            </a:xfrm>
          </p:grpSpPr>
          <p:sp>
            <p:nvSpPr>
              <p:cNvPr id="66646" name="Oval 6"/>
              <p:cNvSpPr>
                <a:spLocks noChangeArrowheads="1"/>
              </p:cNvSpPr>
              <p:nvPr/>
            </p:nvSpPr>
            <p:spPr bwMode="auto">
              <a:xfrm>
                <a:off x="143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47" name="Oval 7"/>
              <p:cNvSpPr>
                <a:spLocks noChangeArrowheads="1"/>
              </p:cNvSpPr>
              <p:nvPr/>
            </p:nvSpPr>
            <p:spPr bwMode="auto">
              <a:xfrm>
                <a:off x="752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48" name="Oval 8"/>
              <p:cNvSpPr>
                <a:spLocks noChangeArrowheads="1"/>
              </p:cNvSpPr>
              <p:nvPr/>
            </p:nvSpPr>
            <p:spPr bwMode="auto">
              <a:xfrm>
                <a:off x="1314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66649" name="Group 47"/>
              <p:cNvGrpSpPr>
                <a:grpSpLocks/>
              </p:cNvGrpSpPr>
              <p:nvPr/>
            </p:nvGrpSpPr>
            <p:grpSpPr bwMode="auto">
              <a:xfrm>
                <a:off x="330" y="624"/>
                <a:ext cx="375" cy="555"/>
                <a:chOff x="576" y="432"/>
                <a:chExt cx="384" cy="569"/>
              </a:xfrm>
            </p:grpSpPr>
            <p:grpSp>
              <p:nvGrpSpPr>
                <p:cNvPr id="66675" name="Group 37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6667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78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7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0" name="Group 48"/>
              <p:cNvGrpSpPr>
                <a:grpSpLocks/>
              </p:cNvGrpSpPr>
              <p:nvPr/>
            </p:nvGrpSpPr>
            <p:grpSpPr bwMode="auto">
              <a:xfrm>
                <a:off x="1033" y="624"/>
                <a:ext cx="375" cy="562"/>
                <a:chOff x="1392" y="432"/>
                <a:chExt cx="384" cy="576"/>
              </a:xfrm>
            </p:grpSpPr>
            <p:grpSp>
              <p:nvGrpSpPr>
                <p:cNvPr id="66671" name="Group 36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6667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7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1" name="Group 46"/>
              <p:cNvGrpSpPr>
                <a:grpSpLocks/>
              </p:cNvGrpSpPr>
              <p:nvPr/>
            </p:nvGrpSpPr>
            <p:grpSpPr bwMode="auto">
              <a:xfrm>
                <a:off x="471" y="2029"/>
                <a:ext cx="375" cy="654"/>
                <a:chOff x="672" y="2112"/>
                <a:chExt cx="384" cy="670"/>
              </a:xfrm>
            </p:grpSpPr>
            <p:grpSp>
              <p:nvGrpSpPr>
                <p:cNvPr id="66666" name="Group 30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6666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6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6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52" name="Group 45"/>
              <p:cNvGrpSpPr>
                <a:grpSpLocks/>
              </p:cNvGrpSpPr>
              <p:nvPr/>
            </p:nvGrpSpPr>
            <p:grpSpPr bwMode="auto">
              <a:xfrm>
                <a:off x="1267" y="2029"/>
                <a:ext cx="375" cy="827"/>
                <a:chOff x="1584" y="2064"/>
                <a:chExt cx="384" cy="847"/>
              </a:xfrm>
            </p:grpSpPr>
            <p:grpSp>
              <p:nvGrpSpPr>
                <p:cNvPr id="66660" name="Group 35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442"/>
                  <a:chOff x="1584" y="2064"/>
                  <a:chExt cx="384" cy="442"/>
                </a:xfrm>
              </p:grpSpPr>
              <p:sp>
                <p:nvSpPr>
                  <p:cNvPr id="6666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44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63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6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 dirty="0">
                      <a:latin typeface="Helvetica" charset="0"/>
                    </a:rPr>
                    <a:t>R</a:t>
                  </a:r>
                  <a:r>
                    <a:rPr lang="en-US" sz="1800" baseline="-25000" dirty="0">
                      <a:latin typeface="Helvetica" charset="0"/>
                    </a:rPr>
                    <a:t>4</a:t>
                  </a:r>
                  <a:endParaRPr lang="en-US" sz="1800" dirty="0">
                    <a:latin typeface="Helvetica" charset="0"/>
                  </a:endParaRPr>
                </a:p>
              </p:txBody>
            </p:sp>
          </p:grpSp>
          <p:sp>
            <p:nvSpPr>
              <p:cNvPr id="66653" name="Line 49"/>
              <p:cNvSpPr>
                <a:spLocks noChangeShapeType="1"/>
              </p:cNvSpPr>
              <p:nvPr/>
            </p:nvSpPr>
            <p:spPr bwMode="auto">
              <a:xfrm flipV="1">
                <a:off x="377" y="1186"/>
                <a:ext cx="141" cy="2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4" name="Line 50"/>
              <p:cNvSpPr>
                <a:spLocks noChangeShapeType="1"/>
              </p:cNvSpPr>
              <p:nvPr/>
            </p:nvSpPr>
            <p:spPr bwMode="auto">
              <a:xfrm>
                <a:off x="526" y="1028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5" name="Line 51"/>
              <p:cNvSpPr>
                <a:spLocks noChangeShapeType="1"/>
              </p:cNvSpPr>
              <p:nvPr/>
            </p:nvSpPr>
            <p:spPr bwMode="auto">
              <a:xfrm flipV="1">
                <a:off x="1051" y="1201"/>
                <a:ext cx="148" cy="2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6" name="Line 58"/>
              <p:cNvSpPr>
                <a:spLocks noChangeShapeType="1"/>
              </p:cNvSpPr>
              <p:nvPr/>
            </p:nvSpPr>
            <p:spPr bwMode="auto">
              <a:xfrm>
                <a:off x="1226" y="1030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59" name="Line 250"/>
              <p:cNvSpPr>
                <a:spLocks noChangeShapeType="1"/>
              </p:cNvSpPr>
              <p:nvPr/>
            </p:nvSpPr>
            <p:spPr bwMode="auto">
              <a:xfrm flipH="1">
                <a:off x="1455" y="1789"/>
                <a:ext cx="23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66643" name="Text Box 251"/>
          <p:cNvSpPr txBox="1">
            <a:spLocks noChangeArrowheads="1"/>
          </p:cNvSpPr>
          <p:nvPr/>
        </p:nvSpPr>
        <p:spPr bwMode="auto">
          <a:xfrm>
            <a:off x="930610" y="5464063"/>
            <a:ext cx="205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>
                <a:latin typeface="Helvetica" charset="0"/>
              </a:rPr>
              <a:t>Simple Resource</a:t>
            </a:r>
          </a:p>
          <a:p>
            <a:r>
              <a:rPr lang="en-US" sz="1800" dirty="0">
                <a:latin typeface="Helvetica" charset="0"/>
              </a:rPr>
              <a:t>Allocation Graph</a:t>
            </a:r>
          </a:p>
        </p:txBody>
      </p:sp>
      <p:grpSp>
        <p:nvGrpSpPr>
          <p:cNvPr id="66570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6571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2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3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4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0" name="Line 250"/>
          <p:cNvSpPr>
            <a:spLocks noChangeShapeType="1"/>
          </p:cNvSpPr>
          <p:nvPr/>
        </p:nvSpPr>
        <p:spPr bwMode="auto">
          <a:xfrm flipH="1">
            <a:off x="1827548" y="3550634"/>
            <a:ext cx="993876" cy="371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2" name="Group 256"/>
          <p:cNvGrpSpPr>
            <a:grpSpLocks/>
          </p:cNvGrpSpPr>
          <p:nvPr/>
        </p:nvGrpSpPr>
        <p:grpSpPr bwMode="auto">
          <a:xfrm>
            <a:off x="4508802" y="1691671"/>
            <a:ext cx="2782887" cy="3810000"/>
            <a:chOff x="39" y="624"/>
            <a:chExt cx="1753" cy="2400"/>
          </a:xfrm>
        </p:grpSpPr>
        <p:sp>
          <p:nvSpPr>
            <p:cNvPr id="93" name="Rectangle 198"/>
            <p:cNvSpPr>
              <a:spLocks noChangeArrowheads="1"/>
            </p:cNvSpPr>
            <p:nvPr/>
          </p:nvSpPr>
          <p:spPr bwMode="auto">
            <a:xfrm>
              <a:off x="39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4" name="Group 255"/>
            <p:cNvGrpSpPr>
              <a:grpSpLocks/>
            </p:cNvGrpSpPr>
            <p:nvPr/>
          </p:nvGrpSpPr>
          <p:grpSpPr bwMode="auto">
            <a:xfrm>
              <a:off x="143" y="624"/>
              <a:ext cx="1546" cy="2232"/>
              <a:chOff x="143" y="624"/>
              <a:chExt cx="1546" cy="2232"/>
            </a:xfrm>
          </p:grpSpPr>
          <p:sp>
            <p:nvSpPr>
              <p:cNvPr id="95" name="Oval 6"/>
              <p:cNvSpPr>
                <a:spLocks noChangeArrowheads="1"/>
              </p:cNvSpPr>
              <p:nvPr/>
            </p:nvSpPr>
            <p:spPr bwMode="auto">
              <a:xfrm>
                <a:off x="143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" name="Oval 7"/>
              <p:cNvSpPr>
                <a:spLocks noChangeArrowheads="1"/>
              </p:cNvSpPr>
              <p:nvPr/>
            </p:nvSpPr>
            <p:spPr bwMode="auto">
              <a:xfrm>
                <a:off x="752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" name="Oval 8"/>
              <p:cNvSpPr>
                <a:spLocks noChangeArrowheads="1"/>
              </p:cNvSpPr>
              <p:nvPr/>
            </p:nvSpPr>
            <p:spPr bwMode="auto">
              <a:xfrm>
                <a:off x="1314" y="142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8" name="Group 47"/>
              <p:cNvGrpSpPr>
                <a:grpSpLocks/>
              </p:cNvGrpSpPr>
              <p:nvPr/>
            </p:nvGrpSpPr>
            <p:grpSpPr bwMode="auto">
              <a:xfrm>
                <a:off x="330" y="624"/>
                <a:ext cx="375" cy="555"/>
                <a:chOff x="576" y="432"/>
                <a:chExt cx="384" cy="569"/>
              </a:xfrm>
            </p:grpSpPr>
            <p:grpSp>
              <p:nvGrpSpPr>
                <p:cNvPr id="119" name="Group 37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12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2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2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99" name="Group 48"/>
              <p:cNvGrpSpPr>
                <a:grpSpLocks/>
              </p:cNvGrpSpPr>
              <p:nvPr/>
            </p:nvGrpSpPr>
            <p:grpSpPr bwMode="auto">
              <a:xfrm>
                <a:off x="1033" y="624"/>
                <a:ext cx="375" cy="562"/>
                <a:chOff x="1392" y="432"/>
                <a:chExt cx="384" cy="576"/>
              </a:xfrm>
            </p:grpSpPr>
            <p:grpSp>
              <p:nvGrpSpPr>
                <p:cNvPr id="115" name="Group 36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11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0" name="Group 46"/>
              <p:cNvGrpSpPr>
                <a:grpSpLocks/>
              </p:cNvGrpSpPr>
              <p:nvPr/>
            </p:nvGrpSpPr>
            <p:grpSpPr bwMode="auto">
              <a:xfrm>
                <a:off x="471" y="2029"/>
                <a:ext cx="375" cy="654"/>
                <a:chOff x="672" y="2112"/>
                <a:chExt cx="384" cy="670"/>
              </a:xfrm>
            </p:grpSpPr>
            <p:grpSp>
              <p:nvGrpSpPr>
                <p:cNvPr id="111" name="Group 30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1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1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1" name="Group 45"/>
              <p:cNvGrpSpPr>
                <a:grpSpLocks/>
              </p:cNvGrpSpPr>
              <p:nvPr/>
            </p:nvGrpSpPr>
            <p:grpSpPr bwMode="auto">
              <a:xfrm>
                <a:off x="1267" y="2029"/>
                <a:ext cx="375" cy="827"/>
                <a:chOff x="1584" y="2064"/>
                <a:chExt cx="384" cy="847"/>
              </a:xfrm>
            </p:grpSpPr>
            <p:grpSp>
              <p:nvGrpSpPr>
                <p:cNvPr id="107" name="Group 35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442"/>
                  <a:chOff x="1584" y="2064"/>
                  <a:chExt cx="384" cy="442"/>
                </a:xfrm>
              </p:grpSpPr>
              <p:sp>
                <p:nvSpPr>
                  <p:cNvPr id="10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44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10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0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 dirty="0">
                      <a:latin typeface="Helvetica" charset="0"/>
                    </a:rPr>
                    <a:t>R</a:t>
                  </a:r>
                  <a:r>
                    <a:rPr lang="en-US" sz="1800" baseline="-25000" dirty="0">
                      <a:latin typeface="Helvetica" charset="0"/>
                    </a:rPr>
                    <a:t>4</a:t>
                  </a:r>
                  <a:endParaRPr lang="en-US" sz="1800" dirty="0">
                    <a:latin typeface="Helvetica" charset="0"/>
                  </a:endParaRPr>
                </a:p>
              </p:txBody>
            </p:sp>
          </p:grpSp>
          <p:sp>
            <p:nvSpPr>
              <p:cNvPr id="102" name="Line 49"/>
              <p:cNvSpPr>
                <a:spLocks noChangeShapeType="1"/>
              </p:cNvSpPr>
              <p:nvPr/>
            </p:nvSpPr>
            <p:spPr bwMode="auto">
              <a:xfrm flipV="1">
                <a:off x="377" y="1186"/>
                <a:ext cx="141" cy="2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3" name="Line 50"/>
              <p:cNvSpPr>
                <a:spLocks noChangeShapeType="1"/>
              </p:cNvSpPr>
              <p:nvPr/>
            </p:nvSpPr>
            <p:spPr bwMode="auto">
              <a:xfrm>
                <a:off x="526" y="1028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4" name="Line 51"/>
              <p:cNvSpPr>
                <a:spLocks noChangeShapeType="1"/>
              </p:cNvSpPr>
              <p:nvPr/>
            </p:nvSpPr>
            <p:spPr bwMode="auto">
              <a:xfrm flipV="1">
                <a:off x="1051" y="1201"/>
                <a:ext cx="148" cy="2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5" name="Line 58"/>
              <p:cNvSpPr>
                <a:spLocks noChangeShapeType="1"/>
              </p:cNvSpPr>
              <p:nvPr/>
            </p:nvSpPr>
            <p:spPr bwMode="auto">
              <a:xfrm>
                <a:off x="1226" y="1030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6" name="Line 250"/>
              <p:cNvSpPr>
                <a:spLocks noChangeShapeType="1"/>
              </p:cNvSpPr>
              <p:nvPr/>
            </p:nvSpPr>
            <p:spPr bwMode="auto">
              <a:xfrm flipH="1">
                <a:off x="1455" y="1789"/>
                <a:ext cx="23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23" name="Text Box 251"/>
          <p:cNvSpPr txBox="1">
            <a:spLocks noChangeArrowheads="1"/>
          </p:cNvSpPr>
          <p:nvPr/>
        </p:nvSpPr>
        <p:spPr bwMode="auto">
          <a:xfrm>
            <a:off x="4902502" y="5469921"/>
            <a:ext cx="2596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 dirty="0" smtClean="0">
                <a:latin typeface="Helvetica" charset="0"/>
              </a:rPr>
              <a:t>Deadlocked Resource</a:t>
            </a:r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Allocation Graph</a:t>
            </a:r>
          </a:p>
        </p:txBody>
      </p:sp>
      <p:sp>
        <p:nvSpPr>
          <p:cNvPr id="124" name="Line 250"/>
          <p:cNvSpPr>
            <a:spLocks noChangeShapeType="1"/>
          </p:cNvSpPr>
          <p:nvPr/>
        </p:nvSpPr>
        <p:spPr bwMode="auto">
          <a:xfrm flipH="1">
            <a:off x="5789914" y="3531584"/>
            <a:ext cx="995747" cy="38466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5" name="Line 50"/>
          <p:cNvSpPr>
            <a:spLocks noChangeShapeType="1"/>
          </p:cNvSpPr>
          <p:nvPr/>
        </p:nvSpPr>
        <p:spPr bwMode="auto">
          <a:xfrm flipH="1" flipV="1">
            <a:off x="5045377" y="3550633"/>
            <a:ext cx="449387" cy="5283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057581" y="3426257"/>
            <a:ext cx="583109" cy="65274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97" idx="3"/>
          </p:cNvCxnSpPr>
          <p:nvPr/>
        </p:nvCxnSpPr>
        <p:spPr>
          <a:xfrm flipV="1">
            <a:off x="5645917" y="3463452"/>
            <a:ext cx="974130" cy="4528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6458252" y="2452835"/>
            <a:ext cx="298450" cy="50248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6048776" y="2537698"/>
            <a:ext cx="298450" cy="46207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03" idx="0"/>
          </p:cNvCxnSpPr>
          <p:nvPr/>
        </p:nvCxnSpPr>
        <p:spPr>
          <a:xfrm flipH="1" flipV="1">
            <a:off x="5281915" y="2333021"/>
            <a:ext cx="471586" cy="5881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5" idx="0"/>
          </p:cNvCxnSpPr>
          <p:nvPr/>
        </p:nvCxnSpPr>
        <p:spPr>
          <a:xfrm flipH="1">
            <a:off x="4971559" y="2360803"/>
            <a:ext cx="263459" cy="5945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avoid cycle creation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88571"/>
            <a:ext cx="8229600" cy="1684199"/>
          </a:xfrm>
        </p:spPr>
        <p:txBody>
          <a:bodyPr/>
          <a:lstStyle/>
          <a:p>
            <a:r>
              <a:rPr lang="en-US" dirty="0" smtClean="0"/>
              <a:t>On attempt to acquire an owned lock</a:t>
            </a:r>
          </a:p>
          <a:p>
            <a:pPr lvl="1"/>
            <a:r>
              <a:rPr lang="en-US" dirty="0" smtClean="0"/>
              <a:t>Check to see if adding the request edge would create a cycle</a:t>
            </a:r>
            <a:endParaRPr lang="en-US" dirty="0"/>
          </a:p>
        </p:txBody>
      </p:sp>
      <p:sp>
        <p:nvSpPr>
          <p:cNvPr id="9" name="Rectangle 198"/>
          <p:cNvSpPr>
            <a:spLocks noChangeArrowheads="1"/>
          </p:cNvSpPr>
          <p:nvPr/>
        </p:nvSpPr>
        <p:spPr bwMode="auto">
          <a:xfrm>
            <a:off x="3571176" y="2601801"/>
            <a:ext cx="2782887" cy="38100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3736276" y="3865451"/>
            <a:ext cx="595313" cy="595313"/>
          </a:xfrm>
          <a:prstGeom prst="ellipse">
            <a:avLst/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Helvetica" charset="0"/>
              </a:rPr>
              <a:t>T</a:t>
            </a:r>
            <a:r>
              <a:rPr lang="en-US" baseline="-25000">
                <a:latin typeface="Helvetica" charset="0"/>
              </a:rPr>
              <a:t>1</a:t>
            </a:r>
            <a:endParaRPr lang="en-US">
              <a:latin typeface="Helvetica" charset="0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703064" y="3865451"/>
            <a:ext cx="595313" cy="595313"/>
          </a:xfrm>
          <a:prstGeom prst="ellipse">
            <a:avLst/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Helvetica" charset="0"/>
              </a:rPr>
              <a:t>T</a:t>
            </a:r>
            <a:r>
              <a:rPr lang="en-US" baseline="-25000">
                <a:latin typeface="Helvetica" charset="0"/>
              </a:rPr>
              <a:t>2</a:t>
            </a:r>
            <a:endParaRPr lang="en-US">
              <a:latin typeface="Helvetica" charset="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5595239" y="3865451"/>
            <a:ext cx="595313" cy="595313"/>
          </a:xfrm>
          <a:prstGeom prst="ellipse">
            <a:avLst/>
          </a:prstGeom>
          <a:solidFill>
            <a:srgbClr val="FF66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Helvetica" charset="0"/>
              </a:rPr>
              <a:t>T</a:t>
            </a:r>
            <a:r>
              <a:rPr lang="en-US" baseline="-25000">
                <a:latin typeface="Helvetica" charset="0"/>
              </a:rPr>
              <a:t>3</a:t>
            </a:r>
            <a:endParaRPr lang="en-US">
              <a:latin typeface="Helvetica" charset="0"/>
            </a:endParaRP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4033139" y="2601801"/>
            <a:ext cx="595313" cy="881063"/>
            <a:chOff x="576" y="432"/>
            <a:chExt cx="384" cy="569"/>
          </a:xfrm>
        </p:grpSpPr>
        <p:grpSp>
          <p:nvGrpSpPr>
            <p:cNvPr id="35" name="Group 37"/>
            <p:cNvGrpSpPr>
              <a:grpSpLocks/>
            </p:cNvGrpSpPr>
            <p:nvPr/>
          </p:nvGrpSpPr>
          <p:grpSpPr bwMode="auto">
            <a:xfrm>
              <a:off x="576" y="665"/>
              <a:ext cx="384" cy="336"/>
              <a:chOff x="1680" y="816"/>
              <a:chExt cx="384" cy="336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1680" y="816"/>
                <a:ext cx="384" cy="33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38" name="Oval 39"/>
              <p:cNvSpPr>
                <a:spLocks noChangeArrowheads="1"/>
              </p:cNvSpPr>
              <p:nvPr/>
            </p:nvSpPr>
            <p:spPr bwMode="auto">
              <a:xfrm>
                <a:off x="1848" y="9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</p:grp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632" y="432"/>
              <a:ext cx="28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R</a:t>
              </a:r>
              <a:r>
                <a:rPr lang="en-US" sz="1800" baseline="-25000">
                  <a:latin typeface="Helvetica" charset="0"/>
                </a:rPr>
                <a:t>1</a:t>
              </a:r>
              <a:endParaRPr lang="en-US" sz="1800">
                <a:latin typeface="Helvetica" charset="0"/>
              </a:endParaRPr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149151" y="2601801"/>
            <a:ext cx="595313" cy="892175"/>
            <a:chOff x="1392" y="432"/>
            <a:chExt cx="384" cy="576"/>
          </a:xfrm>
        </p:grpSpPr>
        <p:grpSp>
          <p:nvGrpSpPr>
            <p:cNvPr id="31" name="Group 36"/>
            <p:cNvGrpSpPr>
              <a:grpSpLocks/>
            </p:cNvGrpSpPr>
            <p:nvPr/>
          </p:nvGrpSpPr>
          <p:grpSpPr bwMode="auto">
            <a:xfrm>
              <a:off x="1392" y="672"/>
              <a:ext cx="384" cy="336"/>
              <a:chOff x="1680" y="816"/>
              <a:chExt cx="384" cy="336"/>
            </a:xfrm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1680" y="816"/>
                <a:ext cx="384" cy="33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34" name="Oval 34"/>
              <p:cNvSpPr>
                <a:spLocks noChangeArrowheads="1"/>
              </p:cNvSpPr>
              <p:nvPr/>
            </p:nvSpPr>
            <p:spPr bwMode="auto">
              <a:xfrm>
                <a:off x="1848" y="9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</p:grp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1447" y="432"/>
              <a:ext cx="28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R</a:t>
              </a:r>
              <a:r>
                <a:rPr lang="en-US" sz="1800" baseline="-25000">
                  <a:latin typeface="Helvetica" charset="0"/>
                </a:rPr>
                <a:t>2</a:t>
              </a:r>
              <a:endParaRPr lang="en-US" sz="1800">
                <a:latin typeface="Helvetica" charset="0"/>
              </a:endParaRPr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4256976" y="4832239"/>
            <a:ext cx="595313" cy="1038225"/>
            <a:chOff x="672" y="2112"/>
            <a:chExt cx="384" cy="670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672" y="2112"/>
              <a:ext cx="384" cy="432"/>
              <a:chOff x="672" y="2064"/>
              <a:chExt cx="384" cy="432"/>
            </a:xfrm>
          </p:grpSpPr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384" cy="432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30" name="Oval 12"/>
              <p:cNvSpPr>
                <a:spLocks noChangeArrowheads="1"/>
              </p:cNvSpPr>
              <p:nvPr/>
            </p:nvSpPr>
            <p:spPr bwMode="auto">
              <a:xfrm>
                <a:off x="840" y="217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</p:grpSp>
        <p:sp>
          <p:nvSpPr>
            <p:cNvPr id="28" name="Text Box 42"/>
            <p:cNvSpPr txBox="1">
              <a:spLocks noChangeArrowheads="1"/>
            </p:cNvSpPr>
            <p:nvPr/>
          </p:nvSpPr>
          <p:spPr bwMode="auto">
            <a:xfrm>
              <a:off x="727" y="2544"/>
              <a:ext cx="28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R</a:t>
              </a:r>
              <a:r>
                <a:rPr lang="en-US" sz="1800" baseline="-25000">
                  <a:latin typeface="Helvetica" charset="0"/>
                </a:rPr>
                <a:t>3</a:t>
              </a:r>
              <a:endParaRPr lang="en-US" sz="1800">
                <a:latin typeface="Helvetica" charset="0"/>
              </a:endParaRPr>
            </a:p>
          </p:txBody>
        </p:sp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5520626" y="4832239"/>
            <a:ext cx="595313" cy="1312863"/>
            <a:chOff x="1584" y="2064"/>
            <a:chExt cx="384" cy="847"/>
          </a:xfrm>
        </p:grpSpPr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1584" y="2064"/>
              <a:ext cx="384" cy="442"/>
              <a:chOff x="1584" y="2064"/>
              <a:chExt cx="384" cy="442"/>
            </a:xfrm>
          </p:grpSpPr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384" cy="442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26" name="Oval 29"/>
              <p:cNvSpPr>
                <a:spLocks noChangeArrowheads="1"/>
              </p:cNvSpPr>
              <p:nvPr/>
            </p:nvSpPr>
            <p:spPr bwMode="auto">
              <a:xfrm>
                <a:off x="1752" y="216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</p:grp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1639" y="2673"/>
              <a:ext cx="28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 dirty="0">
                  <a:latin typeface="Helvetica" charset="0"/>
                </a:rPr>
                <a:t>R</a:t>
              </a:r>
              <a:r>
                <a:rPr lang="en-US" sz="1800" baseline="-25000" dirty="0">
                  <a:latin typeface="Helvetica" charset="0"/>
                </a:rPr>
                <a:t>4</a:t>
              </a:r>
              <a:endParaRPr lang="en-US" sz="1800" dirty="0">
                <a:latin typeface="Helvetica" charset="0"/>
              </a:endParaRPr>
            </a:p>
          </p:txBody>
        </p:sp>
      </p:grpSp>
      <p:sp>
        <p:nvSpPr>
          <p:cNvPr id="18" name="Line 49"/>
          <p:cNvSpPr>
            <a:spLocks noChangeShapeType="1"/>
          </p:cNvSpPr>
          <p:nvPr/>
        </p:nvSpPr>
        <p:spPr bwMode="auto">
          <a:xfrm flipV="1">
            <a:off x="4107751" y="3493976"/>
            <a:ext cx="223838" cy="3714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9" name="Line 50"/>
          <p:cNvSpPr>
            <a:spLocks noChangeShapeType="1"/>
          </p:cNvSpPr>
          <p:nvPr/>
        </p:nvSpPr>
        <p:spPr bwMode="auto">
          <a:xfrm>
            <a:off x="4344289" y="3243151"/>
            <a:ext cx="517525" cy="644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 flipV="1">
            <a:off x="5177726" y="3517789"/>
            <a:ext cx="234950" cy="392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>
            <a:off x="5455539" y="3246326"/>
            <a:ext cx="363538" cy="61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Line 250"/>
          <p:cNvSpPr>
            <a:spLocks noChangeShapeType="1"/>
          </p:cNvSpPr>
          <p:nvPr/>
        </p:nvSpPr>
        <p:spPr bwMode="auto">
          <a:xfrm flipH="1">
            <a:off x="5819076" y="4451239"/>
            <a:ext cx="36513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9" name="Line 250"/>
          <p:cNvSpPr>
            <a:spLocks noChangeShapeType="1"/>
          </p:cNvSpPr>
          <p:nvPr/>
        </p:nvSpPr>
        <p:spPr bwMode="auto">
          <a:xfrm flipH="1">
            <a:off x="4852288" y="4467551"/>
            <a:ext cx="995747" cy="38466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" name="Line 50"/>
          <p:cNvSpPr>
            <a:spLocks noChangeShapeType="1"/>
          </p:cNvSpPr>
          <p:nvPr/>
        </p:nvSpPr>
        <p:spPr bwMode="auto">
          <a:xfrm flipH="1" flipV="1">
            <a:off x="4068894" y="4451239"/>
            <a:ext cx="449387" cy="52836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 animBg="1"/>
      <p:bldP spid="4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General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resources has a capacity (# instances)</a:t>
            </a:r>
          </a:p>
          <a:p>
            <a:r>
              <a:rPr lang="en-US" dirty="0" smtClean="0"/>
              <a:t>Each thread requests a portion of each resource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44</a:t>
            </a:fld>
            <a:endParaRPr lang="en-US"/>
          </a:p>
        </p:txBody>
      </p:sp>
      <p:sp>
        <p:nvSpPr>
          <p:cNvPr id="7" name="Action Button: End 6">
            <a:hlinkClick r:id="" action="ppaction://hlinkshowjump?jump=lastslide" highlightClick="1"/>
          </p:cNvPr>
          <p:cNvSpPr/>
          <p:nvPr/>
        </p:nvSpPr>
        <p:spPr>
          <a:xfrm>
            <a:off x="4938465" y="3951336"/>
            <a:ext cx="1818610" cy="1364152"/>
          </a:xfrm>
          <a:prstGeom prst="actionButtonE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1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705600" y="1295400"/>
            <a:ext cx="2057400" cy="2628900"/>
            <a:chOff x="4224" y="408"/>
            <a:chExt cx="1296" cy="1656"/>
          </a:xfrm>
        </p:grpSpPr>
        <p:sp>
          <p:nvSpPr>
            <p:cNvPr id="64537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64538" name="Text Box 48"/>
            <p:cNvSpPr txBox="1">
              <a:spLocks noChangeArrowheads="1"/>
            </p:cNvSpPr>
            <p:nvPr/>
          </p:nvSpPr>
          <p:spPr bwMode="auto">
            <a:xfrm>
              <a:off x="4440" y="408"/>
              <a:ext cx="9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u="sng">
                  <a:latin typeface="Helvetica" charset="0"/>
                </a:rPr>
                <a:t>Symbols</a:t>
              </a:r>
            </a:p>
          </p:txBody>
        </p:sp>
      </p:grp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800" y="38781"/>
            <a:ext cx="8522000" cy="875619"/>
          </a:xfrm>
        </p:spPr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General Resource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-Allocation 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58970"/>
            <a:ext cx="8610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System Model				</a:t>
            </a:r>
            <a:endParaRPr lang="en-US" altLang="ko-KR" u="sng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 set of Threads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i="1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, T</a:t>
            </a:r>
            <a:r>
              <a:rPr lang="en-US" altLang="ko-KR" i="1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. . .,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Resource types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. . .,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 err="1">
                <a:latin typeface="Helvetica" charset="0"/>
                <a:ea typeface="Gulim" charset="0"/>
                <a:cs typeface="Gulim" charset="0"/>
              </a:rPr>
              <a:t>m</a:t>
            </a:r>
            <a:endParaRPr lang="en-US" altLang="ko-KR" baseline="-25000" dirty="0">
              <a:latin typeface="Helvetica" charset="0"/>
              <a:ea typeface="Gulim" charset="0"/>
              <a:cs typeface="Gulim" charset="0"/>
            </a:endParaRPr>
          </a:p>
          <a:p>
            <a:pPr lvl="2">
              <a:buFontTx/>
              <a:buNone/>
            </a:pP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	CPU cycles, memory space, I/O devices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Each resource type </a:t>
            </a:r>
            <a:r>
              <a:rPr lang="en-US" altLang="ko-KR" i="1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 err="1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 has </a:t>
            </a:r>
            <a:r>
              <a:rPr lang="en-US" altLang="ko-KR" i="1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W</a:t>
            </a:r>
            <a:r>
              <a:rPr lang="en-US" altLang="ko-KR" baseline="-25000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 instances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.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Each thread utilizes a resource as follows:</a:t>
            </a:r>
          </a:p>
          <a:p>
            <a:pPr lvl="2"/>
            <a:r>
              <a:rPr lang="en-US" altLang="ko-KR" dirty="0">
                <a:latin typeface="Courier New" charset="0"/>
                <a:ea typeface="Gulim" charset="0"/>
                <a:cs typeface="Gulim" charset="0"/>
              </a:rPr>
              <a:t>Request() / Use() / Release()</a:t>
            </a: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Resource-Allocation Graph: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V is partitioned into two types:</a:t>
            </a:r>
          </a:p>
          <a:p>
            <a:pPr lvl="2"/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= {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}, the set threads in the system.</a:t>
            </a:r>
          </a:p>
          <a:p>
            <a:pPr lvl="2"/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= {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</a:rPr>
              <a:t>m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}, the set of resource types in system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request edge – directed edge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i="1" baseline="-25000" dirty="0"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baseline="-25000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  <a:sym typeface="Symbol" charset="0"/>
              </a:rPr>
              <a:t>R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  <a:sym typeface="Symbol" charset="0"/>
              </a:rPr>
              <a:t>j</a:t>
            </a:r>
            <a:endParaRPr lang="en-US" altLang="ko-KR" i="1" dirty="0">
              <a:latin typeface="Helvetica" charset="0"/>
              <a:ea typeface="Gulim" charset="0"/>
              <a:cs typeface="Gulim" charset="0"/>
              <a:sym typeface="Symbol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  <a:sym typeface="Symbol" charset="0"/>
              </a:rPr>
              <a:t>assignment edge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– directed edge </a:t>
            </a:r>
            <a:r>
              <a:rPr lang="en-US" altLang="ko-KR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i="1" baseline="-25000" dirty="0" err="1">
                <a:latin typeface="Helvetica" charset="0"/>
                <a:ea typeface="Gulim" charset="0"/>
                <a:cs typeface="Gulim" charset="0"/>
              </a:rPr>
              <a:t>j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i="1" dirty="0">
                <a:latin typeface="Helvetica" charset="0"/>
                <a:ea typeface="Gulim" charset="0"/>
                <a:cs typeface="Gulim" charset="0"/>
                <a:sym typeface="Symbol" charset="0"/>
              </a:rPr>
              <a:t>T</a:t>
            </a:r>
            <a:r>
              <a:rPr lang="en-US" altLang="ko-KR" i="1" baseline="-25000" dirty="0">
                <a:latin typeface="Helvetica" charset="0"/>
                <a:ea typeface="Gulim" charset="0"/>
                <a:cs typeface="Gulim" charset="0"/>
                <a:sym typeface="Symbol" charset="0"/>
              </a:rPr>
              <a:t>i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010400" y="2536825"/>
            <a:ext cx="1509713" cy="1312863"/>
            <a:chOff x="4272" y="1104"/>
            <a:chExt cx="951" cy="827"/>
          </a:xfrm>
        </p:grpSpPr>
        <p:grpSp>
          <p:nvGrpSpPr>
            <p:cNvPr id="64525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582"/>
              <a:chOff x="4320" y="755"/>
              <a:chExt cx="375" cy="582"/>
            </a:xfrm>
          </p:grpSpPr>
          <p:grpSp>
            <p:nvGrpSpPr>
              <p:cNvPr id="64533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64535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6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64534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</p:grpSp>
        <p:grpSp>
          <p:nvGrpSpPr>
            <p:cNvPr id="64526" name="Group 28"/>
            <p:cNvGrpSpPr>
              <a:grpSpLocks/>
            </p:cNvGrpSpPr>
            <p:nvPr/>
          </p:nvGrpSpPr>
          <p:grpSpPr bwMode="auto">
            <a:xfrm>
              <a:off x="4848" y="1104"/>
              <a:ext cx="375" cy="827"/>
              <a:chOff x="1584" y="2064"/>
              <a:chExt cx="384" cy="847"/>
            </a:xfrm>
          </p:grpSpPr>
          <p:grpSp>
            <p:nvGrpSpPr>
              <p:cNvPr id="64527" name="Group 29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64529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0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1" name="Oval 32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4532" name="Oval 33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64528" name="Text Box 34"/>
              <p:cNvSpPr txBox="1">
                <a:spLocks noChangeArrowheads="1"/>
              </p:cNvSpPr>
              <p:nvPr/>
            </p:nvSpPr>
            <p:spPr bwMode="auto">
              <a:xfrm>
                <a:off x="1639" y="2673"/>
                <a:ext cx="282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2</a:t>
                </a:r>
                <a:endParaRPr lang="en-US" sz="1800">
                  <a:latin typeface="Helvetica" charset="0"/>
                </a:endParaRP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7010400" y="1789113"/>
            <a:ext cx="1509713" cy="595312"/>
            <a:chOff x="4272" y="633"/>
            <a:chExt cx="951" cy="375"/>
          </a:xfrm>
        </p:grpSpPr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T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64524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Helvetica" charset="0"/>
                </a:rPr>
                <a:t>T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</p:grpSp>
      <p:grpSp>
        <p:nvGrpSpPr>
          <p:cNvPr id="64518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64519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0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1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522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6815"/>
            <a:ext cx="8267700" cy="512763"/>
          </a:xfrm>
        </p:spPr>
        <p:txBody>
          <a:bodyPr>
            <a:normAutofit fontScale="90000"/>
          </a:bodyPr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Resource Allocation Graph Examples</a:t>
            </a:r>
          </a:p>
        </p:txBody>
      </p:sp>
      <p:grpSp>
        <p:nvGrpSpPr>
          <p:cNvPr id="2" name="Group 263"/>
          <p:cNvGrpSpPr>
            <a:grpSpLocks/>
          </p:cNvGrpSpPr>
          <p:nvPr/>
        </p:nvGrpSpPr>
        <p:grpSpPr bwMode="auto">
          <a:xfrm>
            <a:off x="265113" y="1967178"/>
            <a:ext cx="2782887" cy="4424362"/>
            <a:chOff x="144" y="1200"/>
            <a:chExt cx="1753" cy="2787"/>
          </a:xfrm>
        </p:grpSpPr>
        <p:grpSp>
          <p:nvGrpSpPr>
            <p:cNvPr id="66642" name="Group 256"/>
            <p:cNvGrpSpPr>
              <a:grpSpLocks/>
            </p:cNvGrpSpPr>
            <p:nvPr/>
          </p:nvGrpSpPr>
          <p:grpSpPr bwMode="auto">
            <a:xfrm>
              <a:off x="144" y="1200"/>
              <a:ext cx="1753" cy="2400"/>
              <a:chOff x="39" y="624"/>
              <a:chExt cx="1753" cy="2400"/>
            </a:xfrm>
          </p:grpSpPr>
          <p:sp>
            <p:nvSpPr>
              <p:cNvPr id="66644" name="Rectangle 198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grpSp>
            <p:nvGrpSpPr>
              <p:cNvPr id="66645" name="Group 255"/>
              <p:cNvGrpSpPr>
                <a:grpSpLocks/>
              </p:cNvGrpSpPr>
              <p:nvPr/>
            </p:nvGrpSpPr>
            <p:grpSpPr bwMode="auto">
              <a:xfrm>
                <a:off x="143" y="624"/>
                <a:ext cx="1546" cy="2232"/>
                <a:chOff x="143" y="624"/>
                <a:chExt cx="1546" cy="2232"/>
              </a:xfrm>
            </p:grpSpPr>
            <p:sp>
              <p:nvSpPr>
                <p:cNvPr id="66646" name="Oval 6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>
                      <a:latin typeface="Helvetica" charset="0"/>
                    </a:rPr>
                    <a:t>T</a:t>
                  </a:r>
                  <a:r>
                    <a:rPr lang="en-US" baseline="-25000">
                      <a:latin typeface="Helvetica" charset="0"/>
                    </a:rPr>
                    <a:t>1</a:t>
                  </a:r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6647" name="Oval 7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>
                      <a:latin typeface="Helvetica" charset="0"/>
                    </a:rPr>
                    <a:t>T</a:t>
                  </a:r>
                  <a:r>
                    <a:rPr lang="en-US" baseline="-25000">
                      <a:latin typeface="Helvetica" charset="0"/>
                    </a:rPr>
                    <a:t>2</a:t>
                  </a:r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66648" name="Oval 8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>
                      <a:latin typeface="Helvetica" charset="0"/>
                    </a:rPr>
                    <a:t>T</a:t>
                  </a:r>
                  <a:r>
                    <a:rPr lang="en-US" baseline="-25000">
                      <a:latin typeface="Helvetica" charset="0"/>
                    </a:rPr>
                    <a:t>3</a:t>
                  </a:r>
                  <a:endParaRPr lang="en-US">
                    <a:latin typeface="Helvetica" charset="0"/>
                  </a:endParaRPr>
                </a:p>
              </p:txBody>
            </p:sp>
            <p:grpSp>
              <p:nvGrpSpPr>
                <p:cNvPr id="66649" name="Group 47"/>
                <p:cNvGrpSpPr>
                  <a:grpSpLocks/>
                </p:cNvGrpSpPr>
                <p:nvPr/>
              </p:nvGrpSpPr>
              <p:grpSpPr bwMode="auto">
                <a:xfrm>
                  <a:off x="330" y="624"/>
                  <a:ext cx="375" cy="555"/>
                  <a:chOff x="576" y="432"/>
                  <a:chExt cx="384" cy="569"/>
                </a:xfrm>
              </p:grpSpPr>
              <p:grpSp>
                <p:nvGrpSpPr>
                  <p:cNvPr id="66675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66677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78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</p:grpSp>
              <p:sp>
                <p:nvSpPr>
                  <p:cNvPr id="6667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32"/>
                    <a:ext cx="282" cy="2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r>
                      <a:rPr lang="en-US" sz="1800">
                        <a:latin typeface="Helvetica" charset="0"/>
                      </a:rPr>
                      <a:t>R</a:t>
                    </a:r>
                    <a:r>
                      <a:rPr lang="en-US" sz="1800" baseline="-25000">
                        <a:latin typeface="Helvetica" charset="0"/>
                      </a:rPr>
                      <a:t>1</a:t>
                    </a:r>
                    <a:endParaRPr lang="en-US" sz="1800">
                      <a:latin typeface="Helvetica" charset="0"/>
                    </a:endParaRPr>
                  </a:p>
                </p:txBody>
              </p:sp>
            </p:grpSp>
            <p:grpSp>
              <p:nvGrpSpPr>
                <p:cNvPr id="66650" name="Group 48"/>
                <p:cNvGrpSpPr>
                  <a:grpSpLocks/>
                </p:cNvGrpSpPr>
                <p:nvPr/>
              </p:nvGrpSpPr>
              <p:grpSpPr bwMode="auto">
                <a:xfrm>
                  <a:off x="1033" y="624"/>
                  <a:ext cx="375" cy="562"/>
                  <a:chOff x="1392" y="432"/>
                  <a:chExt cx="384" cy="576"/>
                </a:xfrm>
              </p:grpSpPr>
              <p:grpSp>
                <p:nvGrpSpPr>
                  <p:cNvPr id="66671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6667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74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</p:grpSp>
              <p:sp>
                <p:nvSpPr>
                  <p:cNvPr id="66672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32"/>
                    <a:ext cx="282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r>
                      <a:rPr lang="en-US" sz="1800">
                        <a:latin typeface="Helvetica" charset="0"/>
                      </a:rPr>
                      <a:t>R</a:t>
                    </a:r>
                    <a:r>
                      <a:rPr lang="en-US" sz="1800" baseline="-25000">
                        <a:latin typeface="Helvetica" charset="0"/>
                      </a:rPr>
                      <a:t>2</a:t>
                    </a:r>
                    <a:endParaRPr lang="en-US" sz="1800">
                      <a:latin typeface="Helvetica" charset="0"/>
                    </a:endParaRPr>
                  </a:p>
                </p:txBody>
              </p:sp>
            </p:grpSp>
            <p:grpSp>
              <p:nvGrpSpPr>
                <p:cNvPr id="66651" name="Group 46"/>
                <p:cNvGrpSpPr>
                  <a:grpSpLocks/>
                </p:cNvGrpSpPr>
                <p:nvPr/>
              </p:nvGrpSpPr>
              <p:grpSpPr bwMode="auto">
                <a:xfrm>
                  <a:off x="471" y="2029"/>
                  <a:ext cx="375" cy="654"/>
                  <a:chOff x="672" y="2112"/>
                  <a:chExt cx="384" cy="670"/>
                </a:xfrm>
              </p:grpSpPr>
              <p:grpSp>
                <p:nvGrpSpPr>
                  <p:cNvPr id="6666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6666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69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70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</p:grpSp>
              <p:sp>
                <p:nvSpPr>
                  <p:cNvPr id="6666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282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r>
                      <a:rPr lang="en-US" sz="1800">
                        <a:latin typeface="Helvetica" charset="0"/>
                      </a:rPr>
                      <a:t>R</a:t>
                    </a:r>
                    <a:r>
                      <a:rPr lang="en-US" sz="1800" baseline="-25000">
                        <a:latin typeface="Helvetica" charset="0"/>
                      </a:rPr>
                      <a:t>3</a:t>
                    </a:r>
                    <a:endParaRPr lang="en-US" sz="1800">
                      <a:latin typeface="Helvetica" charset="0"/>
                    </a:endParaRPr>
                  </a:p>
                </p:txBody>
              </p:sp>
            </p:grpSp>
            <p:grpSp>
              <p:nvGrpSpPr>
                <p:cNvPr id="66652" name="Group 45"/>
                <p:cNvGrpSpPr>
                  <a:grpSpLocks/>
                </p:cNvGrpSpPr>
                <p:nvPr/>
              </p:nvGrpSpPr>
              <p:grpSpPr bwMode="auto">
                <a:xfrm>
                  <a:off x="1267" y="2029"/>
                  <a:ext cx="375" cy="827"/>
                  <a:chOff x="1584" y="2064"/>
                  <a:chExt cx="384" cy="847"/>
                </a:xfrm>
              </p:grpSpPr>
              <p:grpSp>
                <p:nvGrpSpPr>
                  <p:cNvPr id="6666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66662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63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64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  <p:sp>
                  <p:nvSpPr>
                    <p:cNvPr id="66665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vert="eaVert" wrap="none" anchor="ctr"/>
                    <a:lstStyle/>
                    <a:p>
                      <a:endParaRPr lang="en-US">
                        <a:latin typeface="Helvetica" charset="0"/>
                      </a:endParaRPr>
                    </a:p>
                  </p:txBody>
                </p:sp>
              </p:grpSp>
              <p:sp>
                <p:nvSpPr>
                  <p:cNvPr id="6666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282" cy="2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Comic Sans MS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r>
                      <a:rPr lang="en-US" sz="1800">
                        <a:latin typeface="Helvetica" charset="0"/>
                      </a:rPr>
                      <a:t>R</a:t>
                    </a:r>
                    <a:r>
                      <a:rPr lang="en-US" sz="1800" baseline="-25000">
                        <a:latin typeface="Helvetica" charset="0"/>
                      </a:rPr>
                      <a:t>4</a:t>
                    </a:r>
                    <a:endParaRPr lang="en-US" sz="1800">
                      <a:latin typeface="Helvetica" charset="0"/>
                    </a:endParaRPr>
                  </a:p>
                </p:txBody>
              </p:sp>
            </p:grpSp>
            <p:sp>
              <p:nvSpPr>
                <p:cNvPr id="6665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4" name="Line 50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6" name="Line 58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7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66659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6643" name="Text Box 251"/>
            <p:cNvSpPr txBox="1">
              <a:spLocks noChangeArrowheads="1"/>
            </p:cNvSpPr>
            <p:nvPr/>
          </p:nvSpPr>
          <p:spPr bwMode="auto">
            <a:xfrm>
              <a:off x="392" y="3580"/>
              <a:ext cx="12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800">
                  <a:latin typeface="Helvetica" charset="0"/>
                </a:rPr>
                <a:t>Simple Resource</a:t>
              </a:r>
            </a:p>
            <a:p>
              <a:r>
                <a:rPr lang="en-US" sz="1800">
                  <a:latin typeface="Helvetica" charset="0"/>
                </a:rPr>
                <a:t>Allocation Graph</a:t>
              </a:r>
            </a:p>
          </p:txBody>
        </p:sp>
      </p:grpSp>
      <p:grpSp>
        <p:nvGrpSpPr>
          <p:cNvPr id="13" name="Group 259"/>
          <p:cNvGrpSpPr>
            <a:grpSpLocks/>
          </p:cNvGrpSpPr>
          <p:nvPr/>
        </p:nvGrpSpPr>
        <p:grpSpPr bwMode="auto">
          <a:xfrm>
            <a:off x="3160713" y="1967178"/>
            <a:ext cx="2782887" cy="3810000"/>
            <a:chOff x="1920" y="624"/>
            <a:chExt cx="1753" cy="2400"/>
          </a:xfrm>
        </p:grpSpPr>
        <p:sp>
          <p:nvSpPr>
            <p:cNvPr id="66607" name="Rectangle 199"/>
            <p:cNvSpPr>
              <a:spLocks noChangeArrowheads="1"/>
            </p:cNvSpPr>
            <p:nvPr/>
          </p:nvSpPr>
          <p:spPr bwMode="auto">
            <a:xfrm>
              <a:off x="1920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66608" name="Group 197"/>
            <p:cNvGrpSpPr>
              <a:grpSpLocks/>
            </p:cNvGrpSpPr>
            <p:nvPr/>
          </p:nvGrpSpPr>
          <p:grpSpPr bwMode="auto">
            <a:xfrm>
              <a:off x="2024" y="720"/>
              <a:ext cx="1546" cy="2232"/>
              <a:chOff x="2304" y="816"/>
              <a:chExt cx="1546" cy="2232"/>
            </a:xfrm>
          </p:grpSpPr>
          <p:sp>
            <p:nvSpPr>
              <p:cNvPr id="66609" name="Oval 129"/>
              <p:cNvSpPr>
                <a:spLocks noChangeArrowheads="1"/>
              </p:cNvSpPr>
              <p:nvPr/>
            </p:nvSpPr>
            <p:spPr bwMode="auto">
              <a:xfrm>
                <a:off x="2304" y="161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10" name="Oval 130"/>
              <p:cNvSpPr>
                <a:spLocks noChangeArrowheads="1"/>
              </p:cNvSpPr>
              <p:nvPr/>
            </p:nvSpPr>
            <p:spPr bwMode="auto">
              <a:xfrm>
                <a:off x="2913" y="161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611" name="Oval 131"/>
              <p:cNvSpPr>
                <a:spLocks noChangeArrowheads="1"/>
              </p:cNvSpPr>
              <p:nvPr/>
            </p:nvSpPr>
            <p:spPr bwMode="auto">
              <a:xfrm>
                <a:off x="3475" y="161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66612" name="Group 132"/>
              <p:cNvGrpSpPr>
                <a:grpSpLocks/>
              </p:cNvGrpSpPr>
              <p:nvPr/>
            </p:nvGrpSpPr>
            <p:grpSpPr bwMode="auto">
              <a:xfrm>
                <a:off x="2491" y="816"/>
                <a:ext cx="375" cy="555"/>
                <a:chOff x="576" y="432"/>
                <a:chExt cx="384" cy="569"/>
              </a:xfrm>
            </p:grpSpPr>
            <p:grpSp>
              <p:nvGrpSpPr>
                <p:cNvPr id="66638" name="Group 133"/>
                <p:cNvGrpSpPr>
                  <a:grpSpLocks/>
                </p:cNvGrpSpPr>
                <p:nvPr/>
              </p:nvGrpSpPr>
              <p:grpSpPr bwMode="auto">
                <a:xfrm>
                  <a:off x="576" y="665"/>
                  <a:ext cx="384" cy="336"/>
                  <a:chOff x="1680" y="816"/>
                  <a:chExt cx="384" cy="336"/>
                </a:xfrm>
              </p:grpSpPr>
              <p:sp>
                <p:nvSpPr>
                  <p:cNvPr id="66640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41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39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32" y="432"/>
                  <a:ext cx="282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13" name="Group 137"/>
              <p:cNvGrpSpPr>
                <a:grpSpLocks/>
              </p:cNvGrpSpPr>
              <p:nvPr/>
            </p:nvGrpSpPr>
            <p:grpSpPr bwMode="auto">
              <a:xfrm>
                <a:off x="3194" y="816"/>
                <a:ext cx="375" cy="562"/>
                <a:chOff x="1392" y="432"/>
                <a:chExt cx="384" cy="576"/>
              </a:xfrm>
            </p:grpSpPr>
            <p:grpSp>
              <p:nvGrpSpPr>
                <p:cNvPr id="66634" name="Group 138"/>
                <p:cNvGrpSpPr>
                  <a:grpSpLocks/>
                </p:cNvGrpSpPr>
                <p:nvPr/>
              </p:nvGrpSpPr>
              <p:grpSpPr bwMode="auto">
                <a:xfrm>
                  <a:off x="1392" y="672"/>
                  <a:ext cx="384" cy="336"/>
                  <a:chOff x="1680" y="816"/>
                  <a:chExt cx="384" cy="336"/>
                </a:xfrm>
              </p:grpSpPr>
              <p:sp>
                <p:nvSpPr>
                  <p:cNvPr id="66636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37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3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447" y="432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14" name="Group 142"/>
              <p:cNvGrpSpPr>
                <a:grpSpLocks/>
              </p:cNvGrpSpPr>
              <p:nvPr/>
            </p:nvGrpSpPr>
            <p:grpSpPr bwMode="auto">
              <a:xfrm>
                <a:off x="2632" y="2221"/>
                <a:ext cx="375" cy="654"/>
                <a:chOff x="672" y="2112"/>
                <a:chExt cx="384" cy="670"/>
              </a:xfrm>
            </p:grpSpPr>
            <p:grpSp>
              <p:nvGrpSpPr>
                <p:cNvPr id="66629" name="Group 143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66631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32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33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3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3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66615" name="Group 148"/>
              <p:cNvGrpSpPr>
                <a:grpSpLocks/>
              </p:cNvGrpSpPr>
              <p:nvPr/>
            </p:nvGrpSpPr>
            <p:grpSpPr bwMode="auto">
              <a:xfrm>
                <a:off x="3428" y="2221"/>
                <a:ext cx="375" cy="827"/>
                <a:chOff x="1584" y="2064"/>
                <a:chExt cx="384" cy="847"/>
              </a:xfrm>
            </p:grpSpPr>
            <p:grpSp>
              <p:nvGrpSpPr>
                <p:cNvPr id="66623" name="Group 149"/>
                <p:cNvGrpSpPr>
                  <a:grpSpLocks/>
                </p:cNvGrpSpPr>
                <p:nvPr/>
              </p:nvGrpSpPr>
              <p:grpSpPr bwMode="auto">
                <a:xfrm>
                  <a:off x="1584" y="2064"/>
                  <a:ext cx="384" cy="576"/>
                  <a:chOff x="1584" y="2064"/>
                  <a:chExt cx="384" cy="576"/>
                </a:xfrm>
              </p:grpSpPr>
              <p:sp>
                <p:nvSpPr>
                  <p:cNvPr id="66625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576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26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27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32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28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48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2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639" y="2673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4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66616" name="Line 155"/>
              <p:cNvSpPr>
                <a:spLocks noChangeShapeType="1"/>
              </p:cNvSpPr>
              <p:nvPr/>
            </p:nvSpPr>
            <p:spPr bwMode="auto">
              <a:xfrm flipV="1">
                <a:off x="2538" y="1378"/>
                <a:ext cx="141" cy="2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17" name="Line 156"/>
              <p:cNvSpPr>
                <a:spLocks noChangeShapeType="1"/>
              </p:cNvSpPr>
              <p:nvPr/>
            </p:nvSpPr>
            <p:spPr bwMode="auto">
              <a:xfrm>
                <a:off x="2687" y="1220"/>
                <a:ext cx="326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18" name="Line 157"/>
              <p:cNvSpPr>
                <a:spLocks noChangeShapeType="1"/>
              </p:cNvSpPr>
              <p:nvPr/>
            </p:nvSpPr>
            <p:spPr bwMode="auto">
              <a:xfrm flipV="1">
                <a:off x="3212" y="1393"/>
                <a:ext cx="148" cy="2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19" name="Line 158"/>
              <p:cNvSpPr>
                <a:spLocks noChangeShapeType="1"/>
              </p:cNvSpPr>
              <p:nvPr/>
            </p:nvSpPr>
            <p:spPr bwMode="auto">
              <a:xfrm>
                <a:off x="3387" y="1222"/>
                <a:ext cx="229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20" name="Line 159"/>
              <p:cNvSpPr>
                <a:spLocks noChangeShapeType="1"/>
              </p:cNvSpPr>
              <p:nvPr/>
            </p:nvSpPr>
            <p:spPr bwMode="auto">
              <a:xfrm flipH="1" flipV="1">
                <a:off x="2554" y="1981"/>
                <a:ext cx="261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21" name="Line 160"/>
              <p:cNvSpPr>
                <a:spLocks noChangeShapeType="1"/>
              </p:cNvSpPr>
              <p:nvPr/>
            </p:nvSpPr>
            <p:spPr bwMode="auto">
              <a:xfrm flipV="1">
                <a:off x="2821" y="1985"/>
                <a:ext cx="236" cy="5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622" name="Line 195"/>
              <p:cNvSpPr>
                <a:spLocks noChangeShapeType="1"/>
              </p:cNvSpPr>
              <p:nvPr/>
            </p:nvSpPr>
            <p:spPr bwMode="auto">
              <a:xfrm flipH="1">
                <a:off x="3014" y="1933"/>
                <a:ext cx="505" cy="4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38946" name="Text Box 252"/>
          <p:cNvSpPr txBox="1">
            <a:spLocks noChangeArrowheads="1"/>
          </p:cNvSpPr>
          <p:nvPr/>
        </p:nvSpPr>
        <p:spPr bwMode="auto">
          <a:xfrm>
            <a:off x="3554413" y="5745428"/>
            <a:ext cx="2044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Helvetica" charset="0"/>
              </a:rPr>
              <a:t>Allocation Graph</a:t>
            </a:r>
            <a:br>
              <a:rPr lang="en-US" sz="1800">
                <a:latin typeface="Helvetica" charset="0"/>
              </a:rPr>
            </a:br>
            <a:r>
              <a:rPr lang="en-US" sz="1800">
                <a:latin typeface="Helvetica" charset="0"/>
              </a:rPr>
              <a:t>With Deadlock</a:t>
            </a:r>
          </a:p>
        </p:txBody>
      </p:sp>
      <p:grpSp>
        <p:nvGrpSpPr>
          <p:cNvPr id="23" name="Group 248"/>
          <p:cNvGrpSpPr>
            <a:grpSpLocks/>
          </p:cNvGrpSpPr>
          <p:nvPr/>
        </p:nvGrpSpPr>
        <p:grpSpPr bwMode="auto">
          <a:xfrm>
            <a:off x="6056313" y="1967178"/>
            <a:ext cx="2782887" cy="3810000"/>
            <a:chOff x="3792" y="624"/>
            <a:chExt cx="1753" cy="2400"/>
          </a:xfrm>
        </p:grpSpPr>
        <p:sp>
          <p:nvSpPr>
            <p:cNvPr id="66583" name="Rectangle 200"/>
            <p:cNvSpPr>
              <a:spLocks noChangeArrowheads="1"/>
            </p:cNvSpPr>
            <p:nvPr/>
          </p:nvSpPr>
          <p:spPr bwMode="auto">
            <a:xfrm>
              <a:off x="3792" y="624"/>
              <a:ext cx="1753" cy="2400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66584" name="Group 247"/>
            <p:cNvGrpSpPr>
              <a:grpSpLocks/>
            </p:cNvGrpSpPr>
            <p:nvPr/>
          </p:nvGrpSpPr>
          <p:grpSpPr bwMode="auto">
            <a:xfrm>
              <a:off x="3896" y="768"/>
              <a:ext cx="1471" cy="2055"/>
              <a:chOff x="3896" y="768"/>
              <a:chExt cx="1471" cy="2055"/>
            </a:xfrm>
          </p:grpSpPr>
          <p:sp>
            <p:nvSpPr>
              <p:cNvPr id="66585" name="Oval 202"/>
              <p:cNvSpPr>
                <a:spLocks noChangeArrowheads="1"/>
              </p:cNvSpPr>
              <p:nvPr/>
            </p:nvSpPr>
            <p:spPr bwMode="auto">
              <a:xfrm>
                <a:off x="3896" y="1631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586" name="Oval 203"/>
              <p:cNvSpPr>
                <a:spLocks noChangeArrowheads="1"/>
              </p:cNvSpPr>
              <p:nvPr/>
            </p:nvSpPr>
            <p:spPr bwMode="auto">
              <a:xfrm>
                <a:off x="4969" y="770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587" name="Oval 204"/>
              <p:cNvSpPr>
                <a:spLocks noChangeArrowheads="1"/>
              </p:cNvSpPr>
              <p:nvPr/>
            </p:nvSpPr>
            <p:spPr bwMode="auto">
              <a:xfrm>
                <a:off x="4992" y="1632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66588" name="Group 215"/>
              <p:cNvGrpSpPr>
                <a:grpSpLocks/>
              </p:cNvGrpSpPr>
              <p:nvPr/>
            </p:nvGrpSpPr>
            <p:grpSpPr bwMode="auto">
              <a:xfrm>
                <a:off x="4368" y="2160"/>
                <a:ext cx="375" cy="654"/>
                <a:chOff x="672" y="2112"/>
                <a:chExt cx="384" cy="670"/>
              </a:xfrm>
            </p:grpSpPr>
            <p:grpSp>
              <p:nvGrpSpPr>
                <p:cNvPr id="66602" name="Group 216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66604" name="Rectangle 217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05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06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603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727" y="2544"/>
                  <a:ext cx="282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66589" name="Line 228"/>
              <p:cNvSpPr>
                <a:spLocks noChangeShapeType="1"/>
              </p:cNvSpPr>
              <p:nvPr/>
            </p:nvSpPr>
            <p:spPr bwMode="auto">
              <a:xfrm flipV="1">
                <a:off x="4178" y="1425"/>
                <a:ext cx="184" cy="2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590" name="Line 232"/>
              <p:cNvSpPr>
                <a:spLocks noChangeShapeType="1"/>
              </p:cNvSpPr>
              <p:nvPr/>
            </p:nvSpPr>
            <p:spPr bwMode="auto">
              <a:xfrm flipH="1" flipV="1">
                <a:off x="4194" y="1969"/>
                <a:ext cx="355" cy="3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591" name="Line 233"/>
              <p:cNvSpPr>
                <a:spLocks noChangeShapeType="1"/>
              </p:cNvSpPr>
              <p:nvPr/>
            </p:nvSpPr>
            <p:spPr bwMode="auto">
              <a:xfrm>
                <a:off x="4547" y="2437"/>
                <a:ext cx="445" cy="1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592" name="Line 234"/>
              <p:cNvSpPr>
                <a:spLocks noChangeShapeType="1"/>
              </p:cNvSpPr>
              <p:nvPr/>
            </p:nvSpPr>
            <p:spPr bwMode="auto">
              <a:xfrm flipH="1">
                <a:off x="4750" y="1926"/>
                <a:ext cx="274" cy="2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66593" name="Group 243"/>
              <p:cNvGrpSpPr>
                <a:grpSpLocks/>
              </p:cNvGrpSpPr>
              <p:nvPr/>
            </p:nvGrpSpPr>
            <p:grpSpPr bwMode="auto">
              <a:xfrm>
                <a:off x="4368" y="768"/>
                <a:ext cx="375" cy="662"/>
                <a:chOff x="4368" y="768"/>
                <a:chExt cx="375" cy="662"/>
              </a:xfrm>
            </p:grpSpPr>
            <p:grpSp>
              <p:nvGrpSpPr>
                <p:cNvPr id="66597" name="Group 237"/>
                <p:cNvGrpSpPr>
                  <a:grpSpLocks/>
                </p:cNvGrpSpPr>
                <p:nvPr/>
              </p:nvGrpSpPr>
              <p:grpSpPr bwMode="auto">
                <a:xfrm flipV="1">
                  <a:off x="4368" y="1008"/>
                  <a:ext cx="375" cy="422"/>
                  <a:chOff x="672" y="2064"/>
                  <a:chExt cx="384" cy="432"/>
                </a:xfrm>
              </p:grpSpPr>
              <p:sp>
                <p:nvSpPr>
                  <p:cNvPr id="66599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00" name="Oval 239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66601" name="Oval 240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66598" name="Text Box 241"/>
                <p:cNvSpPr txBox="1">
                  <a:spLocks noChangeArrowheads="1"/>
                </p:cNvSpPr>
                <p:nvPr/>
              </p:nvSpPr>
              <p:spPr bwMode="auto">
                <a:xfrm>
                  <a:off x="4416" y="768"/>
                  <a:ext cx="27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1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66594" name="Oval 242"/>
              <p:cNvSpPr>
                <a:spLocks noChangeArrowheads="1"/>
              </p:cNvSpPr>
              <p:nvPr/>
            </p:nvSpPr>
            <p:spPr bwMode="auto">
              <a:xfrm>
                <a:off x="4992" y="2448"/>
                <a:ext cx="375" cy="375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66595" name="Line 244"/>
              <p:cNvSpPr>
                <a:spLocks noChangeShapeType="1"/>
              </p:cNvSpPr>
              <p:nvPr/>
            </p:nvSpPr>
            <p:spPr bwMode="auto">
              <a:xfrm>
                <a:off x="4553" y="1302"/>
                <a:ext cx="465" cy="3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6596" name="Line 245"/>
              <p:cNvSpPr>
                <a:spLocks noChangeShapeType="1"/>
              </p:cNvSpPr>
              <p:nvPr/>
            </p:nvSpPr>
            <p:spPr bwMode="auto">
              <a:xfrm flipV="1">
                <a:off x="4553" y="1002"/>
                <a:ext cx="418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38920" name="Text Box 253"/>
          <p:cNvSpPr txBox="1">
            <a:spLocks noChangeArrowheads="1"/>
          </p:cNvSpPr>
          <p:nvPr/>
        </p:nvSpPr>
        <p:spPr bwMode="auto">
          <a:xfrm>
            <a:off x="6450013" y="5745428"/>
            <a:ext cx="204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latin typeface="Helvetica" charset="0"/>
              </a:rPr>
              <a:t>Allocation Graph</a:t>
            </a:r>
            <a:br>
              <a:rPr lang="en-US" sz="1800">
                <a:latin typeface="Helvetica" charset="0"/>
              </a:rPr>
            </a:br>
            <a:r>
              <a:rPr lang="en-US" sz="1800">
                <a:latin typeface="Helvetica" charset="0"/>
              </a:rPr>
              <a:t>With Cycle, but</a:t>
            </a:r>
          </a:p>
          <a:p>
            <a:r>
              <a:rPr lang="en-US" sz="1800">
                <a:latin typeface="Helvetica" charset="0"/>
              </a:rPr>
              <a:t>No Deadlock</a:t>
            </a:r>
          </a:p>
        </p:txBody>
      </p:sp>
      <p:sp>
        <p:nvSpPr>
          <p:cNvPr id="66567" name="Rectangle 262"/>
          <p:cNvSpPr>
            <a:spLocks noGrp="1" noChangeArrowheads="1"/>
          </p:cNvSpPr>
          <p:nvPr>
            <p:ph type="body" idx="1"/>
          </p:nvPr>
        </p:nvSpPr>
        <p:spPr>
          <a:xfrm>
            <a:off x="482600" y="859103"/>
            <a:ext cx="8001000" cy="129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Recall: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request edge – directed edge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i="1" baseline="-25000" dirty="0">
                <a:latin typeface="Helvetica" charset="0"/>
                <a:ea typeface="Gulim" charset="0"/>
                <a:cs typeface="Gulim" charset="0"/>
              </a:rPr>
              <a:t>i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  <a:sym typeface="Symbol" charset="0"/>
              </a:rPr>
              <a:t>R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  <a:sym typeface="Symbol" charset="0"/>
              </a:rPr>
              <a:t>j</a:t>
            </a:r>
            <a:endParaRPr lang="en-US" altLang="ko-KR" sz="2000" i="1" dirty="0">
              <a:latin typeface="Helvetica" charset="0"/>
              <a:ea typeface="Gulim" charset="0"/>
              <a:cs typeface="Gulim" charset="0"/>
              <a:sym typeface="Symbol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assignment edge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– directed edge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R</a:t>
            </a:r>
            <a:r>
              <a:rPr lang="en-US" altLang="ko-KR" sz="2000" i="1" baseline="-25000" dirty="0" err="1">
                <a:latin typeface="Helvetica" charset="0"/>
                <a:ea typeface="Gulim" charset="0"/>
                <a:cs typeface="Gulim" charset="0"/>
              </a:rPr>
              <a:t>j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 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 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  <a:sym typeface="Symbol" charset="0"/>
              </a:rPr>
              <a:t>T</a:t>
            </a:r>
            <a:r>
              <a:rPr lang="en-US" altLang="ko-KR" sz="2000" i="1" baseline="-25000" dirty="0">
                <a:latin typeface="Helvetica" charset="0"/>
                <a:ea typeface="Gulim" charset="0"/>
                <a:cs typeface="Gulim" charset="0"/>
                <a:sym typeface="Symbol" charset="0"/>
              </a:rPr>
              <a:t>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z="2400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66568" name="TextBox 106"/>
          <p:cNvSpPr txBox="1">
            <a:spLocks noChangeArrowheads="1"/>
          </p:cNvSpPr>
          <p:nvPr/>
        </p:nvSpPr>
        <p:spPr bwMode="auto">
          <a:xfrm>
            <a:off x="8345488" y="609309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2000" b="0">
              <a:latin typeface="Helvetica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624263" y="2924918"/>
            <a:ext cx="1858962" cy="1907697"/>
            <a:chOff x="3623470" y="2740697"/>
            <a:chExt cx="1858963" cy="1907503"/>
          </a:xfrm>
        </p:grpSpPr>
        <p:grpSp>
          <p:nvGrpSpPr>
            <p:cNvPr id="66575" name="Group 13"/>
            <p:cNvGrpSpPr>
              <a:grpSpLocks/>
            </p:cNvGrpSpPr>
            <p:nvPr/>
          </p:nvGrpSpPr>
          <p:grpSpPr bwMode="auto">
            <a:xfrm>
              <a:off x="4114800" y="2776784"/>
              <a:ext cx="1367633" cy="1871416"/>
              <a:chOff x="4114800" y="2776784"/>
              <a:chExt cx="1367633" cy="1871416"/>
            </a:xfrm>
          </p:grpSpPr>
          <p:cxnSp>
            <p:nvCxnSpPr>
              <p:cNvPr id="66579" name="Straight Arrow Connector 3"/>
              <p:cNvCxnSpPr>
                <a:cxnSpLocks noChangeShapeType="1"/>
              </p:cNvCxnSpPr>
              <p:nvPr/>
            </p:nvCxnSpPr>
            <p:spPr bwMode="auto">
              <a:xfrm flipV="1">
                <a:off x="4114800" y="3794126"/>
                <a:ext cx="399257" cy="854074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80" name="Straight Arrow Connector 110"/>
              <p:cNvCxnSpPr>
                <a:cxnSpLocks noChangeShapeType="1"/>
                <a:endCxn id="66618" idx="1"/>
              </p:cNvCxnSpPr>
              <p:nvPr/>
            </p:nvCxnSpPr>
            <p:spPr bwMode="auto">
              <a:xfrm flipV="1">
                <a:off x="4724400" y="3035548"/>
                <a:ext cx="277813" cy="427037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81" name="Straight Arrow Connector 112"/>
              <p:cNvCxnSpPr>
                <a:cxnSpLocks noChangeShapeType="1"/>
                <a:endCxn id="66611" idx="0"/>
              </p:cNvCxnSpPr>
              <p:nvPr/>
            </p:nvCxnSpPr>
            <p:spPr bwMode="auto">
              <a:xfrm>
                <a:off x="5029200" y="2776784"/>
                <a:ext cx="453233" cy="606425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82" name="Straight Arrow Connector 114"/>
              <p:cNvCxnSpPr>
                <a:cxnSpLocks noChangeShapeType="1"/>
                <a:stCxn id="66622" idx="0"/>
              </p:cNvCxnSpPr>
              <p:nvPr/>
            </p:nvCxnSpPr>
            <p:spPr bwMode="auto">
              <a:xfrm flipH="1">
                <a:off x="4419600" y="3892798"/>
                <a:ext cx="835026" cy="711199"/>
              </a:xfrm>
              <a:prstGeom prst="straightConnector1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6576" name="Straight Arrow Connector 120"/>
            <p:cNvCxnSpPr>
              <a:cxnSpLocks noChangeShapeType="1"/>
            </p:cNvCxnSpPr>
            <p:nvPr/>
          </p:nvCxnSpPr>
          <p:spPr bwMode="auto">
            <a:xfrm flipV="1">
              <a:off x="3623470" y="2816226"/>
              <a:ext cx="296863" cy="38258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7" name="Straight Arrow Connector 121"/>
            <p:cNvCxnSpPr>
              <a:cxnSpLocks noChangeShapeType="1"/>
              <a:stCxn id="66632" idx="3"/>
              <a:endCxn id="66620" idx="1"/>
            </p:cNvCxnSpPr>
            <p:nvPr/>
          </p:nvCxnSpPr>
          <p:spPr bwMode="auto">
            <a:xfrm flipH="1" flipV="1">
              <a:off x="3721895" y="3969085"/>
              <a:ext cx="395172" cy="60868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8" name="Straight Arrow Connector 124"/>
            <p:cNvCxnSpPr>
              <a:cxnSpLocks noChangeShapeType="1"/>
              <a:stCxn id="66641" idx="2"/>
              <a:endCxn id="66617" idx="1"/>
            </p:cNvCxnSpPr>
            <p:nvPr/>
          </p:nvCxnSpPr>
          <p:spPr bwMode="auto">
            <a:xfrm>
              <a:off x="3882332" y="2740697"/>
              <a:ext cx="568226" cy="66488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6570" name="Group 25"/>
          <p:cNvGrpSpPr>
            <a:grpSpLocks/>
          </p:cNvGrpSpPr>
          <p:nvPr/>
        </p:nvGrpSpPr>
        <p:grpSpPr bwMode="auto">
          <a:xfrm>
            <a:off x="8251825" y="262203"/>
            <a:ext cx="828675" cy="831850"/>
            <a:chOff x="454" y="3314"/>
            <a:chExt cx="522" cy="524"/>
          </a:xfrm>
        </p:grpSpPr>
        <p:sp>
          <p:nvSpPr>
            <p:cNvPr id="66571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2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3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574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65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6" grpId="0"/>
      <p:bldP spid="389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6553200" y="3259138"/>
            <a:ext cx="2016125" cy="2760662"/>
            <a:chOff x="4320" y="1728"/>
            <a:chExt cx="1200" cy="1643"/>
          </a:xfrm>
        </p:grpSpPr>
        <p:sp>
          <p:nvSpPr>
            <p:cNvPr id="73737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3738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73739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3740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3741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3742" name="Group 64"/>
              <p:cNvGrpSpPr>
                <a:grpSpLocks/>
              </p:cNvGrpSpPr>
              <p:nvPr/>
            </p:nvGrpSpPr>
            <p:grpSpPr bwMode="auto">
              <a:xfrm>
                <a:off x="4713" y="2779"/>
                <a:ext cx="262" cy="509"/>
                <a:chOff x="672" y="2112"/>
                <a:chExt cx="392" cy="763"/>
              </a:xfrm>
            </p:grpSpPr>
            <p:grpSp>
              <p:nvGrpSpPr>
                <p:cNvPr id="73755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3757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3758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3759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375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89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3743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44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45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46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3747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3752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3753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3754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3748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60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3749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3750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3751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3730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27677" y="931245"/>
            <a:ext cx="83820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Only one of each type of resource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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look for loops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More General Deadlock Detection Algorithm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Let [X] represent an m-</a:t>
            </a:r>
            <a:r>
              <a:rPr lang="en-US" altLang="ko-KR" sz="2400" dirty="0" err="1">
                <a:latin typeface="Helvetica" charset="0"/>
                <a:ea typeface="Gulim" charset="0"/>
                <a:cs typeface="Gulim" charset="0"/>
              </a:rPr>
              <a:t>ary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 vector of non-negative </a:t>
            </a:r>
            <a:br>
              <a:rPr lang="en-US" altLang="ko-KR" sz="24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integers (quantities of resources of each type):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FreeResources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]:</a:t>
            </a: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 	Current free resources each type</a:t>
            </a:r>
            <a:br>
              <a:rPr lang="en-US" altLang="ko-KR" sz="16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Request</a:t>
            </a:r>
            <a:r>
              <a:rPr lang="en-US" altLang="ko-KR" sz="1600" baseline="-25000" dirty="0" err="1">
                <a:latin typeface="Courier New" charset="0"/>
                <a:ea typeface="Gulim" charset="0"/>
                <a:cs typeface="Gulim" charset="0"/>
              </a:rPr>
              <a:t>X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]:</a:t>
            </a: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	Current requests from thread X</a:t>
            </a:r>
            <a:br>
              <a:rPr lang="en-US" altLang="ko-KR" sz="16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	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600" baseline="-25000" dirty="0" err="1">
                <a:latin typeface="Courier New" charset="0"/>
                <a:ea typeface="Gulim" charset="0"/>
                <a:cs typeface="Gulim" charset="0"/>
              </a:rPr>
              <a:t>X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]:	</a:t>
            </a: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Current resources held by thread X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See if tasks can eventually terminate on their own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		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FreeResources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 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Add all nodes to UNFINISHED 	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done = true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Foreach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 node in UNFINISHED {	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if ([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Request</a:t>
            </a:r>
            <a:r>
              <a:rPr lang="en-US" altLang="ko-KR" sz="1600" baseline="-25000" dirty="0" err="1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	remove node from UNFINISHED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	[Avail] = [Avail] + [</a:t>
            </a:r>
            <a:r>
              <a:rPr lang="en-US" altLang="ko-KR" sz="1600" dirty="0" err="1"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600" baseline="-25000" dirty="0" err="1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	done = false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	}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	}</a:t>
            </a:r>
            <a:br>
              <a:rPr lang="en-US" altLang="ko-KR" sz="1600" dirty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600" dirty="0">
                <a:latin typeface="Courier New" charset="0"/>
                <a:ea typeface="Gulim" charset="0"/>
                <a:cs typeface="Gulim" charset="0"/>
              </a:rPr>
              <a:t>	} until(done)		</a:t>
            </a:r>
            <a:r>
              <a:rPr lang="en-US" altLang="ko-KR" sz="1600" dirty="0">
                <a:latin typeface="Helvetica" charset="0"/>
                <a:ea typeface="Gulim" charset="0"/>
                <a:cs typeface="Gulim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Nodes left in UNFINISHED </a:t>
            </a:r>
            <a:r>
              <a:rPr lang="en-US" altLang="ko-KR" sz="2400" dirty="0">
                <a:latin typeface="Helvetica" charset="0"/>
                <a:ea typeface="Gulim" charset="0"/>
                <a:cs typeface="Gulim" charset="0"/>
                <a:sym typeface="Symbol" charset="0"/>
              </a:rPr>
              <a:t> deadlocked</a:t>
            </a:r>
          </a:p>
        </p:txBody>
      </p:sp>
      <p:grpSp>
        <p:nvGrpSpPr>
          <p:cNvPr id="73732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3733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3734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3735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3736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578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578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578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578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579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579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5804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58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580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58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5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5792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5793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5794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5795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5796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580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5802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5803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5797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5798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5799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5800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577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1752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{T1,T2,T3,T4}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578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578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578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578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578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6811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6812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6813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6814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6815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6816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6829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683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683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683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683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6817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6818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6819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6820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6821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6826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6827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6828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6822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6823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6824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6825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680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,T2,T3,T4}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05" name="Rectangular Callout 9"/>
          <p:cNvSpPr>
            <a:spLocks noChangeArrowheads="1"/>
          </p:cNvSpPr>
          <p:nvPr/>
        </p:nvSpPr>
        <p:spPr bwMode="auto">
          <a:xfrm>
            <a:off x="4648200" y="3505200"/>
            <a:ext cx="838200" cy="457200"/>
          </a:xfrm>
          <a:prstGeom prst="wedgeRectCallout">
            <a:avLst>
              <a:gd name="adj1" fmla="val 7032"/>
              <a:gd name="adj2" fmla="val 82639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False</a:t>
            </a:r>
          </a:p>
        </p:txBody>
      </p:sp>
      <p:grpSp>
        <p:nvGrpSpPr>
          <p:cNvPr id="76806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6807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6808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6809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6810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Durability and Atomicity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How do you make sure transaction results persist in the face of failures (e.g., </a:t>
            </a:r>
            <a:r>
              <a:rPr lang="en-US" dirty="0" smtClean="0">
                <a:latin typeface="Helvetica" charset="0"/>
                <a:ea typeface="MS PGothic" charset="0"/>
              </a:rPr>
              <a:t>server node </a:t>
            </a:r>
            <a:r>
              <a:rPr lang="en-US" dirty="0">
                <a:latin typeface="Helvetica" charset="0"/>
                <a:ea typeface="MS PGothic" charset="0"/>
              </a:rPr>
              <a:t>failures)? 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Replicate </a:t>
            </a:r>
            <a:r>
              <a:rPr lang="en-US" dirty="0" smtClean="0">
                <a:latin typeface="Helvetica" charset="0"/>
                <a:ea typeface="MS PGothic" charset="0"/>
              </a:rPr>
              <a:t>store / </a:t>
            </a:r>
            <a:r>
              <a:rPr lang="en-US" dirty="0" smtClean="0">
                <a:latin typeface="Helvetica" charset="0"/>
                <a:ea typeface="MS PGothic" charset="0"/>
                <a:sym typeface="Wingdings" charset="0"/>
              </a:rPr>
              <a:t>database</a:t>
            </a:r>
            <a:endParaRPr lang="en-US" dirty="0">
              <a:latin typeface="Helvetica" charset="0"/>
              <a:ea typeface="MS PGothic" charset="0"/>
              <a:sym typeface="Wingdings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Commit transaction to each replica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What happens if you have failures during a transaction commit?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Need to ensure atomicity: either transaction is committed on all replicas or none at all</a:t>
            </a:r>
          </a:p>
        </p:txBody>
      </p:sp>
    </p:spTree>
    <p:extLst>
      <p:ext uri="{BB962C8B-B14F-4D97-AF65-F5344CB8AC3E}">
        <p14:creationId xmlns:p14="http://schemas.microsoft.com/office/powerpoint/2010/main" val="31914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783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783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783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783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783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783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7852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785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78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78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78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7840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7841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7842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7843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7844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7849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7850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7851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7845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7846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7847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7848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782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1752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{T1,T2,T3,T4}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782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783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783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783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783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885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885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885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886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886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886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886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8876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887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887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888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88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8864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8865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8866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8867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8868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8873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8874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8875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8869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8870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8871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8872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885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885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885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885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885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885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79882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79883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79884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9885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9886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79887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7990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7990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990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7990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7990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79888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889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890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891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79892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7989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989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7989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79893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79894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79895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79896" name="Line 25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7987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[0,0]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57200" y="4343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7987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987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87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88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988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090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090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090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090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091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091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0923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092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092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092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09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0912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0913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0914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0915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0916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0920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0921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0922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0917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0918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0919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089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57200" y="45720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090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090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90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90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90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1930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1931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1932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325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latin typeface="Helvetica"/>
                    <a:ea typeface="ＭＳ Ｐゴシック" charset="0"/>
                    <a:cs typeface="Helvetica"/>
                  </a:rPr>
                  <a:t>T</a:t>
                </a:r>
                <a:r>
                  <a:rPr lang="en-US" baseline="-25000">
                    <a:latin typeface="Helvetica"/>
                    <a:ea typeface="ＭＳ Ｐゴシック" charset="0"/>
                    <a:cs typeface="Helvetica"/>
                  </a:rPr>
                  <a:t>2</a:t>
                </a:r>
                <a:endParaRPr lang="en-US">
                  <a:latin typeface="Helvetica"/>
                  <a:ea typeface="ＭＳ Ｐゴシック" charset="0"/>
                  <a:cs typeface="Helvetica"/>
                </a:endParaRPr>
              </a:p>
            </p:txBody>
          </p:sp>
          <p:sp>
            <p:nvSpPr>
              <p:cNvPr id="81934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1935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1947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19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1950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195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194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1936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37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38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39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1940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1944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1945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1946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1941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1942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1943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57200" y="4724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192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192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2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2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2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295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295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295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295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295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295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2971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297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2974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297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297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2960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961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962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2963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2964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2968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2969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2970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2965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2966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2967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22128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800" b="0" baseline="-2500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294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295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95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95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95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397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397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398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398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398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398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3995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399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3998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399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399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3984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3985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3986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3987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3988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3992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3993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3994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3989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3990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3991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397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397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397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397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397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397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5002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5003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5004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5005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5006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5007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5019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502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502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502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50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5008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5009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5010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5011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5012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5016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5017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5018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5013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5014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5015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499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22128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{T1,T3,T4}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800" b="0" baseline="-2500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499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499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499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500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500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602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602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602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602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603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603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6043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604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604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604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604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6032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6033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6034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6035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6036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6040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6041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6042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6037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6038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6039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601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602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602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602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602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602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7050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7051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7052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7053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7054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7055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7067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706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7070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707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706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7056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7057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7058" name="Line 16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7059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7060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7064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7065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7066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7061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7062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7063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704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57200" y="4343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704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704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704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704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704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Two Phase (2PC) Commit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>
                <a:latin typeface="Helvetica" charset="0"/>
                <a:ea typeface="MS PGothic" charset="0"/>
              </a:rPr>
              <a:t>2PC is a distributed protocol</a:t>
            </a:r>
          </a:p>
          <a:p>
            <a:pPr lvl="1"/>
            <a:endParaRPr lang="sv-SE">
              <a:latin typeface="Helvetica" charset="0"/>
              <a:ea typeface="MS PGothic" charset="0"/>
            </a:endParaRPr>
          </a:p>
          <a:p>
            <a:r>
              <a:rPr lang="sv-SE">
                <a:latin typeface="Helvetica" charset="0"/>
                <a:ea typeface="MS PGothic" charset="0"/>
              </a:rPr>
              <a:t>High-level problem statement</a:t>
            </a:r>
          </a:p>
          <a:p>
            <a:pPr lvl="1"/>
            <a:r>
              <a:rPr lang="sv-SE">
                <a:latin typeface="Helvetica" charset="0"/>
                <a:ea typeface="MS PGothic" charset="0"/>
              </a:rPr>
              <a:t>If no node fails and all nodes are ready to commit, then all nodes </a:t>
            </a:r>
            <a:r>
              <a:rPr lang="sv-SE" b="1">
                <a:solidFill>
                  <a:srgbClr val="FF0000"/>
                </a:solidFill>
                <a:latin typeface="Helvetica" charset="0"/>
                <a:ea typeface="MS PGothic" charset="0"/>
              </a:rPr>
              <a:t>COMMIT</a:t>
            </a:r>
            <a:endParaRPr lang="sv-SE">
              <a:latin typeface="Helvetica" charset="0"/>
              <a:ea typeface="MS PGothic" charset="0"/>
            </a:endParaRPr>
          </a:p>
          <a:p>
            <a:pPr lvl="1"/>
            <a:r>
              <a:rPr lang="sv-SE">
                <a:latin typeface="Helvetica" charset="0"/>
                <a:ea typeface="MS PGothic" charset="0"/>
              </a:rPr>
              <a:t>Otherwise </a:t>
            </a:r>
            <a:r>
              <a:rPr lang="sv-SE" b="1">
                <a:solidFill>
                  <a:srgbClr val="FF0000"/>
                </a:solidFill>
                <a:latin typeface="Helvetica" charset="0"/>
                <a:ea typeface="MS PGothic" charset="0"/>
              </a:rPr>
              <a:t>ABORT </a:t>
            </a:r>
            <a:r>
              <a:rPr lang="sv-SE">
                <a:latin typeface="Helvetica" charset="0"/>
                <a:ea typeface="MS PGothic" charset="0"/>
              </a:rPr>
              <a:t>at all nodes</a:t>
            </a:r>
          </a:p>
          <a:p>
            <a:pPr lvl="1"/>
            <a:endParaRPr lang="sv-SE">
              <a:latin typeface="Helvetica" charset="0"/>
              <a:ea typeface="MS PGothic" charset="0"/>
            </a:endParaRPr>
          </a:p>
          <a:p>
            <a:pPr lvl="1">
              <a:buFontTx/>
              <a:buNone/>
            </a:pPr>
            <a:endParaRPr lang="sv-SE">
              <a:latin typeface="Helvetica" charset="0"/>
              <a:ea typeface="MS PGothic" charset="0"/>
            </a:endParaRPr>
          </a:p>
          <a:p>
            <a:r>
              <a:rPr lang="sv-SE">
                <a:latin typeface="Helvetica" charset="0"/>
                <a:ea typeface="MS PGothic" charset="0"/>
              </a:rPr>
              <a:t>Developed by Turing award winner Jim Gray (first Berkeley CS PhD, 1969)</a:t>
            </a:r>
          </a:p>
          <a:p>
            <a:pPr lvl="1"/>
            <a:endParaRPr lang="sv-SE">
              <a:latin typeface="Helvetica" charset="0"/>
              <a:ea typeface="MS PGothic" charset="0"/>
            </a:endParaRPr>
          </a:p>
          <a:p>
            <a:pPr>
              <a:buFontTx/>
              <a:buNone/>
            </a:pPr>
            <a:endParaRPr lang="sv-SE" b="1">
              <a:solidFill>
                <a:srgbClr val="FF0000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807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807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807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807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807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807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809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809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809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809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809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8080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8081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8082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8083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808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808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808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8084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8085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8086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806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b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57200" y="45720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806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807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807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807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807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8909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8909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8910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910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910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8910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89114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8911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911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8911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891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89104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9105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9106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89107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8911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9112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89113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89108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89109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89110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909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b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57200" y="4724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8909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8909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909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909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909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011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0123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0124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0125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0126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0127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0128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0139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014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014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014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014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0129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30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0131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0132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0136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0137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0138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0133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0134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0135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57200" y="5486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7" name="Rectangular Callout 9"/>
          <p:cNvSpPr>
            <a:spLocks noChangeArrowheads="1"/>
          </p:cNvSpPr>
          <p:nvPr/>
        </p:nvSpPr>
        <p:spPr bwMode="auto">
          <a:xfrm>
            <a:off x="4648200" y="4876800"/>
            <a:ext cx="838200" cy="457200"/>
          </a:xfrm>
          <a:prstGeom prst="wedgeRectCallout">
            <a:avLst>
              <a:gd name="adj1" fmla="val 7032"/>
              <a:gd name="adj2" fmla="val 82639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False</a:t>
            </a:r>
          </a:p>
        </p:txBody>
      </p:sp>
      <p:grpSp>
        <p:nvGrpSpPr>
          <p:cNvPr id="90118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0119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20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21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0122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114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114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114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114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115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115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1162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116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116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116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11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1152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1153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1154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1155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1159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1160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1161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1156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1157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1158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113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1276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{T1,T3}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114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114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114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114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114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2170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2171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2172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2173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2174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2175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2186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218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218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219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218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2176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177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2178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2179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2183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2184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2185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2180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2181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2182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216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216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216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16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16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16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319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319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319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319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319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319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321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321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321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321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321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3200" name="Line 14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01" name="Line 15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3202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3203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320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320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320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3204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3205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3206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318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457200" y="4343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318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319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19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19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19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421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421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422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422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422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422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4232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42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423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423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42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4224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4225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4229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4230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4231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4226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4227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4228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421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57200" y="45720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421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421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421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421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421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5242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5243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5244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5245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5246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5247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5256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5258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525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526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525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5248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5249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5253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5254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5255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5250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5251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5252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523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b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457200" y="4724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523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523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3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4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4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6266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6267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6268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269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270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6271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628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628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628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62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62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6272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6273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627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627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627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6274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6275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6276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625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531336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{T3}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Alloc</a:t>
            </a:r>
            <a:r>
              <a:rPr lang="en-US" altLang="ko-KR" sz="1800" b="0" baseline="-2500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node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626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626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6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6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6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7290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7291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7292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293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294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7295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7304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73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730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73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73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7296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7297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730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7302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7303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7298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7299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7300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7283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57200" y="41148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7285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7286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287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288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7289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2PC Algorithm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495300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One coordinator </a:t>
            </a:r>
          </a:p>
          <a:p>
            <a:r>
              <a:rPr lang="en-US">
                <a:latin typeface="Helvetica" charset="0"/>
                <a:ea typeface="MS PGothic" charset="0"/>
              </a:rPr>
              <a:t>N workers (replicas) 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High level algorithm description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Coordinator asks all workers if they can commit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If all workers reply </a:t>
            </a:r>
            <a:r>
              <a:rPr 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Helvetica" charset="0"/>
                <a:ea typeface="MS PGothic" charset="0"/>
              </a:rPr>
              <a:t>VOTE-COMMIT</a:t>
            </a:r>
            <a:r>
              <a:rPr lang="en-US">
                <a:latin typeface="Helvetica" charset="0"/>
                <a:ea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</a:rPr>
              <a:t>, then coordinator broadcasts </a:t>
            </a:r>
            <a:r>
              <a:rPr 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Helvetica" charset="0"/>
                <a:ea typeface="MS PGothic" charset="0"/>
              </a:rPr>
              <a:t>GLOBAL-COMMIT</a:t>
            </a:r>
            <a:r>
              <a:rPr lang="en-US">
                <a:latin typeface="Helvetica" charset="0"/>
                <a:ea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</a:rPr>
              <a:t>, </a:t>
            </a:r>
          </a:p>
          <a:p>
            <a:pPr lvl="1">
              <a:buFontTx/>
              <a:buNone/>
            </a:pPr>
            <a:r>
              <a:rPr lang="en-US">
                <a:latin typeface="Helvetica" charset="0"/>
                <a:ea typeface="MS PGothic" charset="0"/>
              </a:rPr>
              <a:t>	Otherwise coordinator broadcasts </a:t>
            </a:r>
            <a:r>
              <a:rPr 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Helvetica" charset="0"/>
                <a:ea typeface="MS PGothic" charset="0"/>
              </a:rPr>
              <a:t>GLOBAL-ABORT</a:t>
            </a:r>
            <a:r>
              <a:rPr lang="en-US">
                <a:latin typeface="Helvetica" charset="0"/>
                <a:ea typeface="MS PGothic" charset="0"/>
              </a:rPr>
              <a:t>”</a:t>
            </a:r>
            <a:endParaRPr lang="en-US" altLang="ja-JP">
              <a:latin typeface="Helvetica" charset="0"/>
              <a:ea typeface="MS PGothic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</a:rPr>
              <a:t>Workers obey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</a:rPr>
              <a:t>GLOBAL</a:t>
            </a:r>
            <a:r>
              <a:rPr lang="en-US">
                <a:latin typeface="Helvetica" charset="0"/>
                <a:ea typeface="MS PGothic" charset="0"/>
              </a:rPr>
              <a:t> messages</a:t>
            </a:r>
          </a:p>
        </p:txBody>
      </p:sp>
    </p:spTree>
    <p:extLst>
      <p:ext uri="{BB962C8B-B14F-4D97-AF65-F5344CB8AC3E}">
        <p14:creationId xmlns:p14="http://schemas.microsoft.com/office/powerpoint/2010/main" val="379171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8314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8315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8316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8317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8318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8319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8328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833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83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83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832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sp>
            <p:nvSpPr>
              <p:cNvPr id="98320" name="Line 17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grpSp>
            <p:nvGrpSpPr>
              <p:cNvPr id="98321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8325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8326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8327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8322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8323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8324" name="Line 24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98307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[1,2]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457200" y="4343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830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831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1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1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831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99338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99339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99340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9341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99342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99343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99350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9935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935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9935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993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99344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99347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9348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99349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99345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99346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</p:grpSp>
      </p:grpSp>
      <p:sp>
        <p:nvSpPr>
          <p:cNvPr id="99331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b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57200" y="45720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99333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99334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9335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9336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9337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100362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100363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100364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100365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100366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100367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100374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10037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0037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0037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0037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0368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100371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100372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100373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100369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100370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</p:grpSp>
      </p:grpSp>
      <p:sp>
        <p:nvSpPr>
          <p:cNvPr id="100355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</a:t>
            </a:r>
            <a:r>
              <a:rPr lang="en-US" altLang="ko-KR" sz="1800" b="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done = false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/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57200" y="47244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00357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00358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0359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0360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0361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MS PGothic" charset="0"/>
              </a:rPr>
              <a:t>Deadlock Detection Algorithm Example </a:t>
            </a:r>
          </a:p>
        </p:txBody>
      </p:sp>
      <p:grpSp>
        <p:nvGrpSpPr>
          <p:cNvPr id="101378" name="Group 2"/>
          <p:cNvGrpSpPr>
            <a:grpSpLocks/>
          </p:cNvGrpSpPr>
          <p:nvPr/>
        </p:nvGrpSpPr>
        <p:grpSpPr bwMode="auto">
          <a:xfrm>
            <a:off x="6324600" y="1676400"/>
            <a:ext cx="2514600" cy="3505200"/>
            <a:chOff x="4320" y="1728"/>
            <a:chExt cx="1200" cy="1643"/>
          </a:xfrm>
        </p:grpSpPr>
        <p:sp>
          <p:nvSpPr>
            <p:cNvPr id="101387" name="Rectangle 3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Helvetica" charset="0"/>
              </a:endParaRPr>
            </a:p>
          </p:txBody>
        </p:sp>
        <p:grpSp>
          <p:nvGrpSpPr>
            <p:cNvPr id="101388" name="Group 4"/>
            <p:cNvGrpSpPr>
              <a:grpSpLocks/>
            </p:cNvGrpSpPr>
            <p:nvPr/>
          </p:nvGrpSpPr>
          <p:grpSpPr bwMode="auto">
            <a:xfrm>
              <a:off x="4391" y="1728"/>
              <a:ext cx="1007" cy="1510"/>
              <a:chOff x="4391" y="1728"/>
              <a:chExt cx="1007" cy="1510"/>
            </a:xfrm>
          </p:grpSpPr>
          <p:sp>
            <p:nvSpPr>
              <p:cNvPr id="101389" name="Oval 5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101390" name="Oval 6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2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101391" name="Oval 7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3</a:t>
                </a:r>
                <a:endParaRPr lang="en-US">
                  <a:latin typeface="Helvetica" charset="0"/>
                </a:endParaRPr>
              </a:p>
            </p:txBody>
          </p:sp>
          <p:grpSp>
            <p:nvGrpSpPr>
              <p:cNvPr id="101392" name="Group 8"/>
              <p:cNvGrpSpPr>
                <a:grpSpLocks/>
              </p:cNvGrpSpPr>
              <p:nvPr/>
            </p:nvGrpSpPr>
            <p:grpSpPr bwMode="auto">
              <a:xfrm>
                <a:off x="4714" y="2776"/>
                <a:ext cx="257" cy="462"/>
                <a:chOff x="672" y="2112"/>
                <a:chExt cx="384" cy="694"/>
              </a:xfrm>
            </p:grpSpPr>
            <p:grpSp>
              <p:nvGrpSpPr>
                <p:cNvPr id="101399" name="Group 9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10140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0140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  <p:sp>
                <p:nvSpPr>
                  <p:cNvPr id="10140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US">
                      <a:latin typeface="Helvetica" charset="0"/>
                    </a:endParaRPr>
                  </a:p>
                </p:txBody>
              </p:sp>
            </p:grpSp>
            <p:sp>
              <p:nvSpPr>
                <p:cNvPr id="10140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77" cy="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r>
                    <a:rPr lang="en-US" sz="1800">
                      <a:latin typeface="Helvetica" charset="0"/>
                    </a:rPr>
                    <a:t>R</a:t>
                  </a:r>
                  <a:r>
                    <a:rPr lang="en-US" sz="1800" baseline="-25000">
                      <a:latin typeface="Helvetica" charset="0"/>
                    </a:rPr>
                    <a:t>2</a:t>
                  </a:r>
                  <a:endParaRPr lang="en-US" sz="1800">
                    <a:latin typeface="Helvetica" charset="0"/>
                  </a:endParaRPr>
                </a:p>
              </p:txBody>
            </p:sp>
          </p:grpSp>
          <p:grpSp>
            <p:nvGrpSpPr>
              <p:cNvPr id="101393" name="Group 18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101396" name="Rectangle 19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101397" name="Oval 20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  <p:sp>
              <p:nvSpPr>
                <p:cNvPr id="101398" name="Oval 21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US">
                    <a:latin typeface="Helvetica" charset="0"/>
                  </a:endParaRPr>
                </a:p>
              </p:txBody>
            </p:sp>
          </p:grpSp>
          <p:sp>
            <p:nvSpPr>
              <p:cNvPr id="101394" name="Text Box 22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charset="0"/>
                    <a:ea typeface="MS PGothic" charset="0"/>
                    <a:cs typeface="MS PGothic" charset="0"/>
                  </a:defRPr>
                </a:lvl9pPr>
              </a:lstStyle>
              <a:p>
                <a:r>
                  <a:rPr lang="en-US" sz="1800">
                    <a:latin typeface="Helvetica" charset="0"/>
                  </a:rPr>
                  <a:t>R</a:t>
                </a:r>
                <a:r>
                  <a:rPr lang="en-US" sz="1800" baseline="-25000">
                    <a:latin typeface="Helvetica" charset="0"/>
                  </a:rPr>
                  <a:t>1</a:t>
                </a:r>
                <a:endParaRPr lang="en-US" sz="1800">
                  <a:latin typeface="Helvetica" charset="0"/>
                </a:endParaRPr>
              </a:p>
            </p:txBody>
          </p:sp>
          <p:sp>
            <p:nvSpPr>
              <p:cNvPr id="101395" name="Oval 23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A0BCFE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>
                    <a:latin typeface="Helvetica" charset="0"/>
                  </a:rPr>
                  <a:t>T</a:t>
                </a:r>
                <a:r>
                  <a:rPr lang="en-US" baseline="-25000">
                    <a:latin typeface="Helvetica" charset="0"/>
                  </a:rPr>
                  <a:t>4</a:t>
                </a:r>
                <a:endParaRPr lang="en-US">
                  <a:latin typeface="Helvetica" charset="0"/>
                </a:endParaRPr>
              </a:p>
            </p:txBody>
          </p:sp>
        </p:grpSp>
      </p:grpSp>
      <p:sp>
        <p:nvSpPr>
          <p:cNvPr id="101379" name="TextBox 2"/>
          <p:cNvSpPr txBox="1">
            <a:spLocks noChangeArrowheads="1"/>
          </p:cNvSpPr>
          <p:nvPr/>
        </p:nvSpPr>
        <p:spPr bwMode="auto">
          <a:xfrm>
            <a:off x="457200" y="1295400"/>
            <a:ext cx="498633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[1,0];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T1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[0,1];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[1,0]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[Request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= [0,0]; Alloc</a:t>
            </a:r>
            <a:r>
              <a:rPr lang="en-US" altLang="ko-KR" sz="1800" b="0" baseline="-25000">
                <a:latin typeface="Courier New" charset="0"/>
                <a:ea typeface="Gulim" charset="0"/>
                <a:cs typeface="Gulim" charset="0"/>
              </a:rPr>
              <a:t>T4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= [0,1]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[Avail] = [</a:t>
            </a:r>
            <a:r>
              <a:rPr lang="en-US" altLang="ko-KR" sz="1800" b="0">
                <a:solidFill>
                  <a:srgbClr val="000000"/>
                </a:solidFill>
                <a:latin typeface="Courier New" charset="0"/>
                <a:ea typeface="Gulim" charset="0"/>
                <a:cs typeface="Gulim" charset="0"/>
              </a:rPr>
              <a:t>2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,2]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UNFINISHED = {}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1800" b="0">
              <a:latin typeface="Courier New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done = true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Foreach node in UNFINISHED {	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if ([Request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 &lt;= [Avail]) {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remove node from UNFINSHED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[Avail] = [Avail] + [Alloc</a:t>
            </a:r>
            <a:r>
              <a:rPr lang="en-US" altLang="ko-KR" sz="1800" b="0" baseline="-25000">
                <a:solidFill>
                  <a:srgbClr val="FF0000"/>
                </a:solidFill>
                <a:latin typeface="Courier New" charset="0"/>
                <a:ea typeface="Gulim" charset="0"/>
                <a:cs typeface="Gulim" charset="0"/>
              </a:rPr>
              <a:t>T3</a:t>
            </a: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]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	 done = false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  }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  }</a:t>
            </a:r>
            <a:br>
              <a:rPr lang="en-US" altLang="ko-KR" sz="1800" b="0">
                <a:latin typeface="Courier New" charset="0"/>
                <a:ea typeface="Gulim" charset="0"/>
                <a:cs typeface="Gulim" charset="0"/>
              </a:rPr>
            </a:br>
            <a:r>
              <a:rPr lang="en-US" altLang="ko-KR" sz="1800" b="0">
                <a:latin typeface="Courier New" charset="0"/>
                <a:ea typeface="Gulim" charset="0"/>
                <a:cs typeface="Gulim" charset="0"/>
              </a:rPr>
              <a:t>} until(done)	</a:t>
            </a:r>
            <a:endParaRPr lang="en-US" sz="1800" b="0">
              <a:latin typeface="Helvetica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57200" y="3886200"/>
            <a:ext cx="4953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38600" y="5867400"/>
            <a:ext cx="1158875" cy="461963"/>
          </a:xfrm>
          <a:prstGeom prst="rect">
            <a:avLst/>
          </a:prstGeom>
          <a:solidFill>
            <a:srgbClr val="FFFFAA"/>
          </a:solidFill>
          <a:ln>
            <a:noFill/>
          </a:ln>
          <a:effectLst>
            <a:outerShdw blurRad="50800" dist="38100" dir="2700000" rotWithShape="0">
              <a:srgbClr val="000000">
                <a:alpha val="42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  <a:defRPr/>
            </a:pPr>
            <a:r>
              <a:rPr lang="en-US" sz="2400" b="0" dirty="0">
                <a:latin typeface="Helvetica"/>
                <a:ea typeface="+mn-ea"/>
                <a:cs typeface="Helvetica"/>
              </a:rPr>
              <a:t>DONE!</a:t>
            </a:r>
          </a:p>
        </p:txBody>
      </p:sp>
      <p:grpSp>
        <p:nvGrpSpPr>
          <p:cNvPr id="101382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01383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384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385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386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239000" y="1219200"/>
            <a:ext cx="1597025" cy="2109788"/>
            <a:chOff x="4669" y="5"/>
            <a:chExt cx="1006" cy="1329"/>
          </a:xfrm>
        </p:grpSpPr>
        <p:grpSp>
          <p:nvGrpSpPr>
            <p:cNvPr id="114697" name="Group 3"/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114727" name="Freeform 4"/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0 h 1679"/>
                  <a:gd name="T2" fmla="*/ 0 w 3716"/>
                  <a:gd name="T3" fmla="*/ 0 h 1679"/>
                  <a:gd name="T4" fmla="*/ 0 w 3716"/>
                  <a:gd name="T5" fmla="*/ 0 h 1679"/>
                  <a:gd name="T6" fmla="*/ 0 w 3716"/>
                  <a:gd name="T7" fmla="*/ 0 h 1679"/>
                  <a:gd name="T8" fmla="*/ 0 w 3716"/>
                  <a:gd name="T9" fmla="*/ 0 h 1679"/>
                  <a:gd name="T10" fmla="*/ 0 w 3716"/>
                  <a:gd name="T11" fmla="*/ 0 h 1679"/>
                  <a:gd name="T12" fmla="*/ 0 w 3716"/>
                  <a:gd name="T13" fmla="*/ 0 h 1679"/>
                  <a:gd name="T14" fmla="*/ 0 w 3716"/>
                  <a:gd name="T15" fmla="*/ 0 h 1679"/>
                  <a:gd name="T16" fmla="*/ 0 w 3716"/>
                  <a:gd name="T17" fmla="*/ 0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16"/>
                  <a:gd name="T28" fmla="*/ 0 h 1679"/>
                  <a:gd name="T29" fmla="*/ 3716 w 3716"/>
                  <a:gd name="T30" fmla="*/ 1679 h 167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8" name="Freeform 5"/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0 w 3772"/>
                  <a:gd name="T1" fmla="*/ 0 h 2867"/>
                  <a:gd name="T2" fmla="*/ 0 w 3772"/>
                  <a:gd name="T3" fmla="*/ 0 h 2867"/>
                  <a:gd name="T4" fmla="*/ 0 w 3772"/>
                  <a:gd name="T5" fmla="*/ 0 h 2867"/>
                  <a:gd name="T6" fmla="*/ 0 w 3772"/>
                  <a:gd name="T7" fmla="*/ 0 h 2867"/>
                  <a:gd name="T8" fmla="*/ 0 w 3772"/>
                  <a:gd name="T9" fmla="*/ 0 h 2867"/>
                  <a:gd name="T10" fmla="*/ 0 w 3772"/>
                  <a:gd name="T11" fmla="*/ 0 h 2867"/>
                  <a:gd name="T12" fmla="*/ 0 w 3772"/>
                  <a:gd name="T13" fmla="*/ 0 h 2867"/>
                  <a:gd name="T14" fmla="*/ 0 w 3772"/>
                  <a:gd name="T15" fmla="*/ 0 h 2867"/>
                  <a:gd name="T16" fmla="*/ 0 w 3772"/>
                  <a:gd name="T17" fmla="*/ 0 h 2867"/>
                  <a:gd name="T18" fmla="*/ 0 w 3772"/>
                  <a:gd name="T19" fmla="*/ 0 h 2867"/>
                  <a:gd name="T20" fmla="*/ 0 w 3772"/>
                  <a:gd name="T21" fmla="*/ 0 h 2867"/>
                  <a:gd name="T22" fmla="*/ 0 w 3772"/>
                  <a:gd name="T23" fmla="*/ 0 h 2867"/>
                  <a:gd name="T24" fmla="*/ 0 w 3772"/>
                  <a:gd name="T25" fmla="*/ 0 h 2867"/>
                  <a:gd name="T26" fmla="*/ 0 w 3772"/>
                  <a:gd name="T27" fmla="*/ 0 h 2867"/>
                  <a:gd name="T28" fmla="*/ 0 w 3772"/>
                  <a:gd name="T29" fmla="*/ 0 h 2867"/>
                  <a:gd name="T30" fmla="*/ 0 w 3772"/>
                  <a:gd name="T31" fmla="*/ 0 h 2867"/>
                  <a:gd name="T32" fmla="*/ 0 w 3772"/>
                  <a:gd name="T33" fmla="*/ 0 h 2867"/>
                  <a:gd name="T34" fmla="*/ 0 w 3772"/>
                  <a:gd name="T35" fmla="*/ 0 h 2867"/>
                  <a:gd name="T36" fmla="*/ 0 w 3772"/>
                  <a:gd name="T37" fmla="*/ 0 h 2867"/>
                  <a:gd name="T38" fmla="*/ 0 w 3772"/>
                  <a:gd name="T39" fmla="*/ 0 h 2867"/>
                  <a:gd name="T40" fmla="*/ 0 w 3772"/>
                  <a:gd name="T41" fmla="*/ 0 h 2867"/>
                  <a:gd name="T42" fmla="*/ 0 w 3772"/>
                  <a:gd name="T43" fmla="*/ 0 h 2867"/>
                  <a:gd name="T44" fmla="*/ 0 w 3772"/>
                  <a:gd name="T45" fmla="*/ 0 h 2867"/>
                  <a:gd name="T46" fmla="*/ 0 w 3772"/>
                  <a:gd name="T47" fmla="*/ 0 h 2867"/>
                  <a:gd name="T48" fmla="*/ 0 w 3772"/>
                  <a:gd name="T49" fmla="*/ 0 h 2867"/>
                  <a:gd name="T50" fmla="*/ 0 w 3772"/>
                  <a:gd name="T51" fmla="*/ 0 h 2867"/>
                  <a:gd name="T52" fmla="*/ 0 w 3772"/>
                  <a:gd name="T53" fmla="*/ 0 h 2867"/>
                  <a:gd name="T54" fmla="*/ 0 w 3772"/>
                  <a:gd name="T55" fmla="*/ 0 h 2867"/>
                  <a:gd name="T56" fmla="*/ 0 w 3772"/>
                  <a:gd name="T57" fmla="*/ 0 h 2867"/>
                  <a:gd name="T58" fmla="*/ 0 w 3772"/>
                  <a:gd name="T59" fmla="*/ 0 h 2867"/>
                  <a:gd name="T60" fmla="*/ 0 w 3772"/>
                  <a:gd name="T61" fmla="*/ 0 h 2867"/>
                  <a:gd name="T62" fmla="*/ 0 w 3772"/>
                  <a:gd name="T63" fmla="*/ 0 h 2867"/>
                  <a:gd name="T64" fmla="*/ 0 w 3772"/>
                  <a:gd name="T65" fmla="*/ 0 h 2867"/>
                  <a:gd name="T66" fmla="*/ 0 w 3772"/>
                  <a:gd name="T67" fmla="*/ 0 h 2867"/>
                  <a:gd name="T68" fmla="*/ 0 w 3772"/>
                  <a:gd name="T69" fmla="*/ 0 h 2867"/>
                  <a:gd name="T70" fmla="*/ 0 w 3772"/>
                  <a:gd name="T71" fmla="*/ 0 h 2867"/>
                  <a:gd name="T72" fmla="*/ 0 w 3772"/>
                  <a:gd name="T73" fmla="*/ 0 h 2867"/>
                  <a:gd name="T74" fmla="*/ 0 w 3772"/>
                  <a:gd name="T75" fmla="*/ 0 h 2867"/>
                  <a:gd name="T76" fmla="*/ 0 w 3772"/>
                  <a:gd name="T77" fmla="*/ 0 h 2867"/>
                  <a:gd name="T78" fmla="*/ 0 w 3772"/>
                  <a:gd name="T79" fmla="*/ 0 h 2867"/>
                  <a:gd name="T80" fmla="*/ 0 w 3772"/>
                  <a:gd name="T81" fmla="*/ 0 h 2867"/>
                  <a:gd name="T82" fmla="*/ 0 w 3772"/>
                  <a:gd name="T83" fmla="*/ 0 h 2867"/>
                  <a:gd name="T84" fmla="*/ 0 w 3772"/>
                  <a:gd name="T85" fmla="*/ 0 h 2867"/>
                  <a:gd name="T86" fmla="*/ 0 w 3772"/>
                  <a:gd name="T87" fmla="*/ 0 h 2867"/>
                  <a:gd name="T88" fmla="*/ 0 w 3772"/>
                  <a:gd name="T89" fmla="*/ 0 h 2867"/>
                  <a:gd name="T90" fmla="*/ 0 w 3772"/>
                  <a:gd name="T91" fmla="*/ 0 h 2867"/>
                  <a:gd name="T92" fmla="*/ 0 w 3772"/>
                  <a:gd name="T93" fmla="*/ 0 h 2867"/>
                  <a:gd name="T94" fmla="*/ 0 w 3772"/>
                  <a:gd name="T95" fmla="*/ 0 h 2867"/>
                  <a:gd name="T96" fmla="*/ 0 w 3772"/>
                  <a:gd name="T97" fmla="*/ 0 h 2867"/>
                  <a:gd name="T98" fmla="*/ 0 w 3772"/>
                  <a:gd name="T99" fmla="*/ 0 h 2867"/>
                  <a:gd name="T100" fmla="*/ 0 w 3772"/>
                  <a:gd name="T101" fmla="*/ 0 h 2867"/>
                  <a:gd name="T102" fmla="*/ 0 w 3772"/>
                  <a:gd name="T103" fmla="*/ 0 h 2867"/>
                  <a:gd name="T104" fmla="*/ 0 w 3772"/>
                  <a:gd name="T105" fmla="*/ 0 h 2867"/>
                  <a:gd name="T106" fmla="*/ 0 w 3772"/>
                  <a:gd name="T107" fmla="*/ 0 h 2867"/>
                  <a:gd name="T108" fmla="*/ 0 w 3772"/>
                  <a:gd name="T109" fmla="*/ 0 h 2867"/>
                  <a:gd name="T110" fmla="*/ 0 w 3772"/>
                  <a:gd name="T111" fmla="*/ 0 h 2867"/>
                  <a:gd name="T112" fmla="*/ 0 w 3772"/>
                  <a:gd name="T113" fmla="*/ 0 h 2867"/>
                  <a:gd name="T114" fmla="*/ 0 w 3772"/>
                  <a:gd name="T115" fmla="*/ 0 h 2867"/>
                  <a:gd name="T116" fmla="*/ 0 w 3772"/>
                  <a:gd name="T117" fmla="*/ 0 h 2867"/>
                  <a:gd name="T118" fmla="*/ 0 w 3772"/>
                  <a:gd name="T119" fmla="*/ 0 h 2867"/>
                  <a:gd name="T120" fmla="*/ 0 w 3772"/>
                  <a:gd name="T121" fmla="*/ 0 h 2867"/>
                  <a:gd name="T122" fmla="*/ 0 w 3772"/>
                  <a:gd name="T123" fmla="*/ 0 h 2867"/>
                  <a:gd name="T124" fmla="*/ 0 w 3772"/>
                  <a:gd name="T125" fmla="*/ 0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772"/>
                  <a:gd name="T190" fmla="*/ 0 h 2867"/>
                  <a:gd name="T191" fmla="*/ 3772 w 3772"/>
                  <a:gd name="T192" fmla="*/ 2867 h 2867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9" name="Freeform 6"/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0 w 1736"/>
                  <a:gd name="T1" fmla="*/ 0 h 698"/>
                  <a:gd name="T2" fmla="*/ 0 w 1736"/>
                  <a:gd name="T3" fmla="*/ 0 h 698"/>
                  <a:gd name="T4" fmla="*/ 0 w 1736"/>
                  <a:gd name="T5" fmla="*/ 0 h 698"/>
                  <a:gd name="T6" fmla="*/ 0 w 1736"/>
                  <a:gd name="T7" fmla="*/ 0 h 698"/>
                  <a:gd name="T8" fmla="*/ 0 w 1736"/>
                  <a:gd name="T9" fmla="*/ 0 h 698"/>
                  <a:gd name="T10" fmla="*/ 0 w 1736"/>
                  <a:gd name="T11" fmla="*/ 0 h 698"/>
                  <a:gd name="T12" fmla="*/ 0 w 1736"/>
                  <a:gd name="T13" fmla="*/ 0 h 698"/>
                  <a:gd name="T14" fmla="*/ 0 w 1736"/>
                  <a:gd name="T15" fmla="*/ 0 h 698"/>
                  <a:gd name="T16" fmla="*/ 0 w 1736"/>
                  <a:gd name="T17" fmla="*/ 0 h 698"/>
                  <a:gd name="T18" fmla="*/ 0 w 1736"/>
                  <a:gd name="T19" fmla="*/ 0 h 698"/>
                  <a:gd name="T20" fmla="*/ 0 w 1736"/>
                  <a:gd name="T21" fmla="*/ 0 h 698"/>
                  <a:gd name="T22" fmla="*/ 0 w 1736"/>
                  <a:gd name="T23" fmla="*/ 0 h 698"/>
                  <a:gd name="T24" fmla="*/ 0 w 1736"/>
                  <a:gd name="T25" fmla="*/ 0 h 698"/>
                  <a:gd name="T26" fmla="*/ 0 w 1736"/>
                  <a:gd name="T27" fmla="*/ 0 h 698"/>
                  <a:gd name="T28" fmla="*/ 0 w 1736"/>
                  <a:gd name="T29" fmla="*/ 0 h 698"/>
                  <a:gd name="T30" fmla="*/ 0 w 1736"/>
                  <a:gd name="T31" fmla="*/ 0 h 698"/>
                  <a:gd name="T32" fmla="*/ 0 w 1736"/>
                  <a:gd name="T33" fmla="*/ 0 h 698"/>
                  <a:gd name="T34" fmla="*/ 0 w 1736"/>
                  <a:gd name="T35" fmla="*/ 0 h 698"/>
                  <a:gd name="T36" fmla="*/ 0 w 1736"/>
                  <a:gd name="T37" fmla="*/ 0 h 698"/>
                  <a:gd name="T38" fmla="*/ 0 w 1736"/>
                  <a:gd name="T39" fmla="*/ 0 h 698"/>
                  <a:gd name="T40" fmla="*/ 0 w 1736"/>
                  <a:gd name="T41" fmla="*/ 0 h 698"/>
                  <a:gd name="T42" fmla="*/ 0 w 1736"/>
                  <a:gd name="T43" fmla="*/ 0 h 698"/>
                  <a:gd name="T44" fmla="*/ 0 w 1736"/>
                  <a:gd name="T45" fmla="*/ 0 h 698"/>
                  <a:gd name="T46" fmla="*/ 0 w 1736"/>
                  <a:gd name="T47" fmla="*/ 0 h 698"/>
                  <a:gd name="T48" fmla="*/ 0 w 1736"/>
                  <a:gd name="T49" fmla="*/ 0 h 698"/>
                  <a:gd name="T50" fmla="*/ 0 w 1736"/>
                  <a:gd name="T51" fmla="*/ 0 h 698"/>
                  <a:gd name="T52" fmla="*/ 0 w 1736"/>
                  <a:gd name="T53" fmla="*/ 0 h 698"/>
                  <a:gd name="T54" fmla="*/ 0 w 1736"/>
                  <a:gd name="T55" fmla="*/ 0 h 698"/>
                  <a:gd name="T56" fmla="*/ 0 w 1736"/>
                  <a:gd name="T57" fmla="*/ 0 h 698"/>
                  <a:gd name="T58" fmla="*/ 0 w 1736"/>
                  <a:gd name="T59" fmla="*/ 0 h 698"/>
                  <a:gd name="T60" fmla="*/ 0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736"/>
                  <a:gd name="T94" fmla="*/ 0 h 698"/>
                  <a:gd name="T95" fmla="*/ 1736 w 1736"/>
                  <a:gd name="T96" fmla="*/ 698 h 69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0" name="Freeform 7"/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0 w 1480"/>
                  <a:gd name="T1" fmla="*/ 0 h 1575"/>
                  <a:gd name="T2" fmla="*/ 0 w 1480"/>
                  <a:gd name="T3" fmla="*/ 0 h 1575"/>
                  <a:gd name="T4" fmla="*/ 0 w 1480"/>
                  <a:gd name="T5" fmla="*/ 0 h 1575"/>
                  <a:gd name="T6" fmla="*/ 0 w 1480"/>
                  <a:gd name="T7" fmla="*/ 0 h 1575"/>
                  <a:gd name="T8" fmla="*/ 0 w 1480"/>
                  <a:gd name="T9" fmla="*/ 0 h 1575"/>
                  <a:gd name="T10" fmla="*/ 0 w 1480"/>
                  <a:gd name="T11" fmla="*/ 0 h 1575"/>
                  <a:gd name="T12" fmla="*/ 0 w 1480"/>
                  <a:gd name="T13" fmla="*/ 0 h 1575"/>
                  <a:gd name="T14" fmla="*/ 0 w 1480"/>
                  <a:gd name="T15" fmla="*/ 0 h 1575"/>
                  <a:gd name="T16" fmla="*/ 0 w 1480"/>
                  <a:gd name="T17" fmla="*/ 0 h 1575"/>
                  <a:gd name="T18" fmla="*/ 0 w 1480"/>
                  <a:gd name="T19" fmla="*/ 0 h 1575"/>
                  <a:gd name="T20" fmla="*/ 0 w 1480"/>
                  <a:gd name="T21" fmla="*/ 0 h 1575"/>
                  <a:gd name="T22" fmla="*/ 0 w 1480"/>
                  <a:gd name="T23" fmla="*/ 0 h 1575"/>
                  <a:gd name="T24" fmla="*/ 0 w 1480"/>
                  <a:gd name="T25" fmla="*/ 0 h 1575"/>
                  <a:gd name="T26" fmla="*/ 0 w 1480"/>
                  <a:gd name="T27" fmla="*/ 0 h 1575"/>
                  <a:gd name="T28" fmla="*/ 0 w 1480"/>
                  <a:gd name="T29" fmla="*/ 0 h 1575"/>
                  <a:gd name="T30" fmla="*/ 0 w 1480"/>
                  <a:gd name="T31" fmla="*/ 0 h 1575"/>
                  <a:gd name="T32" fmla="*/ 0 w 1480"/>
                  <a:gd name="T33" fmla="*/ 0 h 1575"/>
                  <a:gd name="T34" fmla="*/ 0 w 1480"/>
                  <a:gd name="T35" fmla="*/ 0 h 1575"/>
                  <a:gd name="T36" fmla="*/ 0 w 1480"/>
                  <a:gd name="T37" fmla="*/ 0 h 1575"/>
                  <a:gd name="T38" fmla="*/ 0 w 1480"/>
                  <a:gd name="T39" fmla="*/ 0 h 1575"/>
                  <a:gd name="T40" fmla="*/ 0 w 1480"/>
                  <a:gd name="T41" fmla="*/ 0 h 1575"/>
                  <a:gd name="T42" fmla="*/ 0 w 1480"/>
                  <a:gd name="T43" fmla="*/ 0 h 1575"/>
                  <a:gd name="T44" fmla="*/ 0 w 1480"/>
                  <a:gd name="T45" fmla="*/ 0 h 1575"/>
                  <a:gd name="T46" fmla="*/ 0 w 1480"/>
                  <a:gd name="T47" fmla="*/ 0 h 1575"/>
                  <a:gd name="T48" fmla="*/ 0 w 1480"/>
                  <a:gd name="T49" fmla="*/ 0 h 1575"/>
                  <a:gd name="T50" fmla="*/ 0 w 1480"/>
                  <a:gd name="T51" fmla="*/ 0 h 1575"/>
                  <a:gd name="T52" fmla="*/ 0 w 1480"/>
                  <a:gd name="T53" fmla="*/ 0 h 1575"/>
                  <a:gd name="T54" fmla="*/ 0 w 1480"/>
                  <a:gd name="T55" fmla="*/ 0 h 1575"/>
                  <a:gd name="T56" fmla="*/ 0 w 1480"/>
                  <a:gd name="T57" fmla="*/ 0 h 1575"/>
                  <a:gd name="T58" fmla="*/ 0 w 1480"/>
                  <a:gd name="T59" fmla="*/ 0 h 1575"/>
                  <a:gd name="T60" fmla="*/ 0 w 1480"/>
                  <a:gd name="T61" fmla="*/ 0 h 1575"/>
                  <a:gd name="T62" fmla="*/ 0 w 1480"/>
                  <a:gd name="T63" fmla="*/ 0 h 1575"/>
                  <a:gd name="T64" fmla="*/ 0 w 1480"/>
                  <a:gd name="T65" fmla="*/ 0 h 1575"/>
                  <a:gd name="T66" fmla="*/ 0 w 1480"/>
                  <a:gd name="T67" fmla="*/ 0 h 1575"/>
                  <a:gd name="T68" fmla="*/ 0 w 1480"/>
                  <a:gd name="T69" fmla="*/ 0 h 1575"/>
                  <a:gd name="T70" fmla="*/ 0 w 1480"/>
                  <a:gd name="T71" fmla="*/ 0 h 1575"/>
                  <a:gd name="T72" fmla="*/ 0 w 1480"/>
                  <a:gd name="T73" fmla="*/ 0 h 1575"/>
                  <a:gd name="T74" fmla="*/ 0 w 1480"/>
                  <a:gd name="T75" fmla="*/ 0 h 1575"/>
                  <a:gd name="T76" fmla="*/ 0 w 1480"/>
                  <a:gd name="T77" fmla="*/ 0 h 1575"/>
                  <a:gd name="T78" fmla="*/ 0 w 1480"/>
                  <a:gd name="T79" fmla="*/ 0 h 1575"/>
                  <a:gd name="T80" fmla="*/ 0 w 1480"/>
                  <a:gd name="T81" fmla="*/ 0 h 1575"/>
                  <a:gd name="T82" fmla="*/ 0 w 1480"/>
                  <a:gd name="T83" fmla="*/ 0 h 1575"/>
                  <a:gd name="T84" fmla="*/ 0 w 1480"/>
                  <a:gd name="T85" fmla="*/ 0 h 1575"/>
                  <a:gd name="T86" fmla="*/ 0 w 1480"/>
                  <a:gd name="T87" fmla="*/ 0 h 1575"/>
                  <a:gd name="T88" fmla="*/ 0 w 1480"/>
                  <a:gd name="T89" fmla="*/ 0 h 1575"/>
                  <a:gd name="T90" fmla="*/ 0 w 1480"/>
                  <a:gd name="T91" fmla="*/ 0 h 1575"/>
                  <a:gd name="T92" fmla="*/ 0 w 1480"/>
                  <a:gd name="T93" fmla="*/ 0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480"/>
                  <a:gd name="T142" fmla="*/ 0 h 1575"/>
                  <a:gd name="T143" fmla="*/ 1480 w 1480"/>
                  <a:gd name="T144" fmla="*/ 1575 h 157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1" name="Freeform 8"/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0 w 3075"/>
                  <a:gd name="T1" fmla="*/ 0 h 2018"/>
                  <a:gd name="T2" fmla="*/ 0 w 3075"/>
                  <a:gd name="T3" fmla="*/ 0 h 2018"/>
                  <a:gd name="T4" fmla="*/ 0 w 3075"/>
                  <a:gd name="T5" fmla="*/ 0 h 2018"/>
                  <a:gd name="T6" fmla="*/ 0 w 3075"/>
                  <a:gd name="T7" fmla="*/ 0 h 2018"/>
                  <a:gd name="T8" fmla="*/ 0 w 3075"/>
                  <a:gd name="T9" fmla="*/ 0 h 2018"/>
                  <a:gd name="T10" fmla="*/ 0 w 3075"/>
                  <a:gd name="T11" fmla="*/ 0 h 2018"/>
                  <a:gd name="T12" fmla="*/ 0 w 3075"/>
                  <a:gd name="T13" fmla="*/ 0 h 2018"/>
                  <a:gd name="T14" fmla="*/ 0 w 3075"/>
                  <a:gd name="T15" fmla="*/ 0 h 2018"/>
                  <a:gd name="T16" fmla="*/ 0 w 3075"/>
                  <a:gd name="T17" fmla="*/ 0 h 2018"/>
                  <a:gd name="T18" fmla="*/ 0 w 3075"/>
                  <a:gd name="T19" fmla="*/ 0 h 2018"/>
                  <a:gd name="T20" fmla="*/ 0 w 3075"/>
                  <a:gd name="T21" fmla="*/ 0 h 2018"/>
                  <a:gd name="T22" fmla="*/ 0 w 3075"/>
                  <a:gd name="T23" fmla="*/ 0 h 2018"/>
                  <a:gd name="T24" fmla="*/ 0 w 3075"/>
                  <a:gd name="T25" fmla="*/ 0 h 2018"/>
                  <a:gd name="T26" fmla="*/ 0 w 3075"/>
                  <a:gd name="T27" fmla="*/ 0 h 2018"/>
                  <a:gd name="T28" fmla="*/ 0 w 3075"/>
                  <a:gd name="T29" fmla="*/ 0 h 2018"/>
                  <a:gd name="T30" fmla="*/ 0 w 3075"/>
                  <a:gd name="T31" fmla="*/ 0 h 2018"/>
                  <a:gd name="T32" fmla="*/ 0 w 3075"/>
                  <a:gd name="T33" fmla="*/ 0 h 2018"/>
                  <a:gd name="T34" fmla="*/ 0 w 3075"/>
                  <a:gd name="T35" fmla="*/ 0 h 2018"/>
                  <a:gd name="T36" fmla="*/ 0 w 3075"/>
                  <a:gd name="T37" fmla="*/ 0 h 2018"/>
                  <a:gd name="T38" fmla="*/ 0 w 3075"/>
                  <a:gd name="T39" fmla="*/ 0 h 2018"/>
                  <a:gd name="T40" fmla="*/ 0 w 3075"/>
                  <a:gd name="T41" fmla="*/ 0 h 2018"/>
                  <a:gd name="T42" fmla="*/ 0 w 3075"/>
                  <a:gd name="T43" fmla="*/ 0 h 2018"/>
                  <a:gd name="T44" fmla="*/ 0 w 3075"/>
                  <a:gd name="T45" fmla="*/ 0 h 2018"/>
                  <a:gd name="T46" fmla="*/ 0 w 3075"/>
                  <a:gd name="T47" fmla="*/ 0 h 2018"/>
                  <a:gd name="T48" fmla="*/ 0 w 3075"/>
                  <a:gd name="T49" fmla="*/ 0 h 2018"/>
                  <a:gd name="T50" fmla="*/ 0 w 3075"/>
                  <a:gd name="T51" fmla="*/ 0 h 2018"/>
                  <a:gd name="T52" fmla="*/ 0 w 3075"/>
                  <a:gd name="T53" fmla="*/ 0 h 2018"/>
                  <a:gd name="T54" fmla="*/ 0 w 3075"/>
                  <a:gd name="T55" fmla="*/ 0 h 2018"/>
                  <a:gd name="T56" fmla="*/ 0 w 3075"/>
                  <a:gd name="T57" fmla="*/ 0 h 2018"/>
                  <a:gd name="T58" fmla="*/ 0 w 3075"/>
                  <a:gd name="T59" fmla="*/ 0 h 2018"/>
                  <a:gd name="T60" fmla="*/ 0 w 3075"/>
                  <a:gd name="T61" fmla="*/ 0 h 2018"/>
                  <a:gd name="T62" fmla="*/ 0 w 3075"/>
                  <a:gd name="T63" fmla="*/ 0 h 2018"/>
                  <a:gd name="T64" fmla="*/ 0 w 3075"/>
                  <a:gd name="T65" fmla="*/ 0 h 2018"/>
                  <a:gd name="T66" fmla="*/ 0 w 3075"/>
                  <a:gd name="T67" fmla="*/ 0 h 2018"/>
                  <a:gd name="T68" fmla="*/ 0 w 3075"/>
                  <a:gd name="T69" fmla="*/ 0 h 2018"/>
                  <a:gd name="T70" fmla="*/ 0 w 3075"/>
                  <a:gd name="T71" fmla="*/ 0 h 2018"/>
                  <a:gd name="T72" fmla="*/ 0 w 3075"/>
                  <a:gd name="T73" fmla="*/ 0 h 2018"/>
                  <a:gd name="T74" fmla="*/ 0 w 3075"/>
                  <a:gd name="T75" fmla="*/ 0 h 2018"/>
                  <a:gd name="T76" fmla="*/ 0 w 3075"/>
                  <a:gd name="T77" fmla="*/ 0 h 2018"/>
                  <a:gd name="T78" fmla="*/ 0 w 3075"/>
                  <a:gd name="T79" fmla="*/ 0 h 2018"/>
                  <a:gd name="T80" fmla="*/ 0 w 3075"/>
                  <a:gd name="T81" fmla="*/ 0 h 2018"/>
                  <a:gd name="T82" fmla="*/ 0 w 3075"/>
                  <a:gd name="T83" fmla="*/ 0 h 2018"/>
                  <a:gd name="T84" fmla="*/ 0 w 3075"/>
                  <a:gd name="T85" fmla="*/ 0 h 2018"/>
                  <a:gd name="T86" fmla="*/ 0 w 3075"/>
                  <a:gd name="T87" fmla="*/ 0 h 2018"/>
                  <a:gd name="T88" fmla="*/ 0 w 3075"/>
                  <a:gd name="T89" fmla="*/ 0 h 2018"/>
                  <a:gd name="T90" fmla="*/ 0 w 3075"/>
                  <a:gd name="T91" fmla="*/ 0 h 2018"/>
                  <a:gd name="T92" fmla="*/ 0 w 3075"/>
                  <a:gd name="T93" fmla="*/ 0 h 2018"/>
                  <a:gd name="T94" fmla="*/ 0 w 3075"/>
                  <a:gd name="T95" fmla="*/ 0 h 2018"/>
                  <a:gd name="T96" fmla="*/ 0 w 3075"/>
                  <a:gd name="T97" fmla="*/ 0 h 2018"/>
                  <a:gd name="T98" fmla="*/ 0 w 3075"/>
                  <a:gd name="T99" fmla="*/ 0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075"/>
                  <a:gd name="T151" fmla="*/ 0 h 2018"/>
                  <a:gd name="T152" fmla="*/ 3075 w 3075"/>
                  <a:gd name="T153" fmla="*/ 2018 h 201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2" name="Freeform 9"/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0 w 123"/>
                  <a:gd name="T1" fmla="*/ 0 h 131"/>
                  <a:gd name="T2" fmla="*/ 0 w 123"/>
                  <a:gd name="T3" fmla="*/ 0 h 131"/>
                  <a:gd name="T4" fmla="*/ 0 w 123"/>
                  <a:gd name="T5" fmla="*/ 0 h 131"/>
                  <a:gd name="T6" fmla="*/ 0 w 123"/>
                  <a:gd name="T7" fmla="*/ 0 h 131"/>
                  <a:gd name="T8" fmla="*/ 0 w 123"/>
                  <a:gd name="T9" fmla="*/ 0 h 131"/>
                  <a:gd name="T10" fmla="*/ 0 w 123"/>
                  <a:gd name="T11" fmla="*/ 0 h 131"/>
                  <a:gd name="T12" fmla="*/ 0 w 123"/>
                  <a:gd name="T13" fmla="*/ 0 h 131"/>
                  <a:gd name="T14" fmla="*/ 0 w 123"/>
                  <a:gd name="T15" fmla="*/ 0 h 131"/>
                  <a:gd name="T16" fmla="*/ 0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131"/>
                  <a:gd name="T29" fmla="*/ 123 w 123"/>
                  <a:gd name="T30" fmla="*/ 131 h 1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3" name="Freeform 10"/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0 w 1405"/>
                  <a:gd name="T1" fmla="*/ 0 h 1037"/>
                  <a:gd name="T2" fmla="*/ 0 w 1405"/>
                  <a:gd name="T3" fmla="*/ 0 h 1037"/>
                  <a:gd name="T4" fmla="*/ 0 w 1405"/>
                  <a:gd name="T5" fmla="*/ 0 h 1037"/>
                  <a:gd name="T6" fmla="*/ 0 w 1405"/>
                  <a:gd name="T7" fmla="*/ 0 h 1037"/>
                  <a:gd name="T8" fmla="*/ 0 w 1405"/>
                  <a:gd name="T9" fmla="*/ 0 h 1037"/>
                  <a:gd name="T10" fmla="*/ 0 w 1405"/>
                  <a:gd name="T11" fmla="*/ 0 h 1037"/>
                  <a:gd name="T12" fmla="*/ 0 w 1405"/>
                  <a:gd name="T13" fmla="*/ 0 h 1037"/>
                  <a:gd name="T14" fmla="*/ 0 w 1405"/>
                  <a:gd name="T15" fmla="*/ 0 h 1037"/>
                  <a:gd name="T16" fmla="*/ 0 w 1405"/>
                  <a:gd name="T17" fmla="*/ 0 h 1037"/>
                  <a:gd name="T18" fmla="*/ 0 w 1405"/>
                  <a:gd name="T19" fmla="*/ 0 h 1037"/>
                  <a:gd name="T20" fmla="*/ 0 w 1405"/>
                  <a:gd name="T21" fmla="*/ 0 h 1037"/>
                  <a:gd name="T22" fmla="*/ 0 w 1405"/>
                  <a:gd name="T23" fmla="*/ 0 h 1037"/>
                  <a:gd name="T24" fmla="*/ 0 w 1405"/>
                  <a:gd name="T25" fmla="*/ 0 h 1037"/>
                  <a:gd name="T26" fmla="*/ 0 w 1405"/>
                  <a:gd name="T27" fmla="*/ 0 h 1037"/>
                  <a:gd name="T28" fmla="*/ 0 w 1405"/>
                  <a:gd name="T29" fmla="*/ 0 h 1037"/>
                  <a:gd name="T30" fmla="*/ 0 w 1405"/>
                  <a:gd name="T31" fmla="*/ 0 h 1037"/>
                  <a:gd name="T32" fmla="*/ 0 w 1405"/>
                  <a:gd name="T33" fmla="*/ 0 h 1037"/>
                  <a:gd name="T34" fmla="*/ 0 w 1405"/>
                  <a:gd name="T35" fmla="*/ 0 h 1037"/>
                  <a:gd name="T36" fmla="*/ 0 w 1405"/>
                  <a:gd name="T37" fmla="*/ 0 h 1037"/>
                  <a:gd name="T38" fmla="*/ 0 w 1405"/>
                  <a:gd name="T39" fmla="*/ 0 h 1037"/>
                  <a:gd name="T40" fmla="*/ 0 w 1405"/>
                  <a:gd name="T41" fmla="*/ 0 h 1037"/>
                  <a:gd name="T42" fmla="*/ 0 w 1405"/>
                  <a:gd name="T43" fmla="*/ 0 h 1037"/>
                  <a:gd name="T44" fmla="*/ 0 w 1405"/>
                  <a:gd name="T45" fmla="*/ 0 h 1037"/>
                  <a:gd name="T46" fmla="*/ 0 w 1405"/>
                  <a:gd name="T47" fmla="*/ 0 h 1037"/>
                  <a:gd name="T48" fmla="*/ 0 w 1405"/>
                  <a:gd name="T49" fmla="*/ 0 h 1037"/>
                  <a:gd name="T50" fmla="*/ 0 w 1405"/>
                  <a:gd name="T51" fmla="*/ 0 h 1037"/>
                  <a:gd name="T52" fmla="*/ 0 w 1405"/>
                  <a:gd name="T53" fmla="*/ 0 h 1037"/>
                  <a:gd name="T54" fmla="*/ 0 w 1405"/>
                  <a:gd name="T55" fmla="*/ 0 h 1037"/>
                  <a:gd name="T56" fmla="*/ 0 w 1405"/>
                  <a:gd name="T57" fmla="*/ 0 h 1037"/>
                  <a:gd name="T58" fmla="*/ 0 w 1405"/>
                  <a:gd name="T59" fmla="*/ 0 h 1037"/>
                  <a:gd name="T60" fmla="*/ 0 w 1405"/>
                  <a:gd name="T61" fmla="*/ 0 h 1037"/>
                  <a:gd name="T62" fmla="*/ 0 w 1405"/>
                  <a:gd name="T63" fmla="*/ 0 h 1037"/>
                  <a:gd name="T64" fmla="*/ 0 w 1405"/>
                  <a:gd name="T65" fmla="*/ 0 h 1037"/>
                  <a:gd name="T66" fmla="*/ 0 w 1405"/>
                  <a:gd name="T67" fmla="*/ 0 h 1037"/>
                  <a:gd name="T68" fmla="*/ 0 w 1405"/>
                  <a:gd name="T69" fmla="*/ 0 h 1037"/>
                  <a:gd name="T70" fmla="*/ 0 w 1405"/>
                  <a:gd name="T71" fmla="*/ 0 h 1037"/>
                  <a:gd name="T72" fmla="*/ 0 w 1405"/>
                  <a:gd name="T73" fmla="*/ 0 h 1037"/>
                  <a:gd name="T74" fmla="*/ 0 w 1405"/>
                  <a:gd name="T75" fmla="*/ 0 h 1037"/>
                  <a:gd name="T76" fmla="*/ 0 w 1405"/>
                  <a:gd name="T77" fmla="*/ 0 h 1037"/>
                  <a:gd name="T78" fmla="*/ 0 w 1405"/>
                  <a:gd name="T79" fmla="*/ 0 h 1037"/>
                  <a:gd name="T80" fmla="*/ 0 w 1405"/>
                  <a:gd name="T81" fmla="*/ 0 h 1037"/>
                  <a:gd name="T82" fmla="*/ 0 w 1405"/>
                  <a:gd name="T83" fmla="*/ 0 h 1037"/>
                  <a:gd name="T84" fmla="*/ 0 w 1405"/>
                  <a:gd name="T85" fmla="*/ 0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05"/>
                  <a:gd name="T130" fmla="*/ 0 h 1037"/>
                  <a:gd name="T131" fmla="*/ 1405 w 1405"/>
                  <a:gd name="T132" fmla="*/ 1037 h 103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4" name="Freeform 11"/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0 w 1009"/>
                  <a:gd name="T1" fmla="*/ 0 h 519"/>
                  <a:gd name="T2" fmla="*/ 0 w 1009"/>
                  <a:gd name="T3" fmla="*/ 0 h 519"/>
                  <a:gd name="T4" fmla="*/ 0 w 1009"/>
                  <a:gd name="T5" fmla="*/ 0 h 519"/>
                  <a:gd name="T6" fmla="*/ 0 w 1009"/>
                  <a:gd name="T7" fmla="*/ 0 h 519"/>
                  <a:gd name="T8" fmla="*/ 0 w 1009"/>
                  <a:gd name="T9" fmla="*/ 0 h 519"/>
                  <a:gd name="T10" fmla="*/ 0 w 1009"/>
                  <a:gd name="T11" fmla="*/ 0 h 519"/>
                  <a:gd name="T12" fmla="*/ 0 w 1009"/>
                  <a:gd name="T13" fmla="*/ 0 h 519"/>
                  <a:gd name="T14" fmla="*/ 0 w 1009"/>
                  <a:gd name="T15" fmla="*/ 0 h 519"/>
                  <a:gd name="T16" fmla="*/ 0 w 1009"/>
                  <a:gd name="T17" fmla="*/ 0 h 519"/>
                  <a:gd name="T18" fmla="*/ 0 w 1009"/>
                  <a:gd name="T19" fmla="*/ 0 h 519"/>
                  <a:gd name="T20" fmla="*/ 0 w 1009"/>
                  <a:gd name="T21" fmla="*/ 0 h 519"/>
                  <a:gd name="T22" fmla="*/ 0 w 1009"/>
                  <a:gd name="T23" fmla="*/ 0 h 519"/>
                  <a:gd name="T24" fmla="*/ 0 w 1009"/>
                  <a:gd name="T25" fmla="*/ 0 h 519"/>
                  <a:gd name="T26" fmla="*/ 0 w 1009"/>
                  <a:gd name="T27" fmla="*/ 0 h 519"/>
                  <a:gd name="T28" fmla="*/ 0 w 1009"/>
                  <a:gd name="T29" fmla="*/ 0 h 519"/>
                  <a:gd name="T30" fmla="*/ 0 w 1009"/>
                  <a:gd name="T31" fmla="*/ 0 h 519"/>
                  <a:gd name="T32" fmla="*/ 0 w 1009"/>
                  <a:gd name="T33" fmla="*/ 0 h 519"/>
                  <a:gd name="T34" fmla="*/ 0 w 1009"/>
                  <a:gd name="T35" fmla="*/ 0 h 519"/>
                  <a:gd name="T36" fmla="*/ 0 w 1009"/>
                  <a:gd name="T37" fmla="*/ 0 h 519"/>
                  <a:gd name="T38" fmla="*/ 0 w 1009"/>
                  <a:gd name="T39" fmla="*/ 0 h 519"/>
                  <a:gd name="T40" fmla="*/ 0 w 1009"/>
                  <a:gd name="T41" fmla="*/ 0 h 519"/>
                  <a:gd name="T42" fmla="*/ 0 w 1009"/>
                  <a:gd name="T43" fmla="*/ 0 h 519"/>
                  <a:gd name="T44" fmla="*/ 0 w 1009"/>
                  <a:gd name="T45" fmla="*/ 0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09"/>
                  <a:gd name="T70" fmla="*/ 0 h 519"/>
                  <a:gd name="T71" fmla="*/ 1009 w 1009"/>
                  <a:gd name="T72" fmla="*/ 519 h 51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5" name="Freeform 12"/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0 w 1149"/>
                  <a:gd name="T1" fmla="*/ 0 h 1169"/>
                  <a:gd name="T2" fmla="*/ 0 w 1149"/>
                  <a:gd name="T3" fmla="*/ 0 h 1169"/>
                  <a:gd name="T4" fmla="*/ 0 w 1149"/>
                  <a:gd name="T5" fmla="*/ 0 h 1169"/>
                  <a:gd name="T6" fmla="*/ 0 w 1149"/>
                  <a:gd name="T7" fmla="*/ 0 h 1169"/>
                  <a:gd name="T8" fmla="*/ 0 w 1149"/>
                  <a:gd name="T9" fmla="*/ 0 h 1169"/>
                  <a:gd name="T10" fmla="*/ 0 w 1149"/>
                  <a:gd name="T11" fmla="*/ 0 h 1169"/>
                  <a:gd name="T12" fmla="*/ 0 w 1149"/>
                  <a:gd name="T13" fmla="*/ 0 h 1169"/>
                  <a:gd name="T14" fmla="*/ 0 w 1149"/>
                  <a:gd name="T15" fmla="*/ 0 h 1169"/>
                  <a:gd name="T16" fmla="*/ 0 w 1149"/>
                  <a:gd name="T17" fmla="*/ 0 h 1169"/>
                  <a:gd name="T18" fmla="*/ 0 w 1149"/>
                  <a:gd name="T19" fmla="*/ 0 h 1169"/>
                  <a:gd name="T20" fmla="*/ 0 w 1149"/>
                  <a:gd name="T21" fmla="*/ 0 h 1169"/>
                  <a:gd name="T22" fmla="*/ 0 w 1149"/>
                  <a:gd name="T23" fmla="*/ 0 h 1169"/>
                  <a:gd name="T24" fmla="*/ 0 w 1149"/>
                  <a:gd name="T25" fmla="*/ 0 h 1169"/>
                  <a:gd name="T26" fmla="*/ 0 w 1149"/>
                  <a:gd name="T27" fmla="*/ 0 h 1169"/>
                  <a:gd name="T28" fmla="*/ 0 w 1149"/>
                  <a:gd name="T29" fmla="*/ 0 h 1169"/>
                  <a:gd name="T30" fmla="*/ 0 w 1149"/>
                  <a:gd name="T31" fmla="*/ 0 h 1169"/>
                  <a:gd name="T32" fmla="*/ 0 w 1149"/>
                  <a:gd name="T33" fmla="*/ 0 h 1169"/>
                  <a:gd name="T34" fmla="*/ 0 w 1149"/>
                  <a:gd name="T35" fmla="*/ 0 h 1169"/>
                  <a:gd name="T36" fmla="*/ 0 w 1149"/>
                  <a:gd name="T37" fmla="*/ 0 h 1169"/>
                  <a:gd name="T38" fmla="*/ 0 w 1149"/>
                  <a:gd name="T39" fmla="*/ 0 h 1169"/>
                  <a:gd name="T40" fmla="*/ 0 w 1149"/>
                  <a:gd name="T41" fmla="*/ 0 h 1169"/>
                  <a:gd name="T42" fmla="*/ 0 w 1149"/>
                  <a:gd name="T43" fmla="*/ 0 h 1169"/>
                  <a:gd name="T44" fmla="*/ 0 w 1149"/>
                  <a:gd name="T45" fmla="*/ 0 h 1169"/>
                  <a:gd name="T46" fmla="*/ 0 w 1149"/>
                  <a:gd name="T47" fmla="*/ 0 h 1169"/>
                  <a:gd name="T48" fmla="*/ 0 w 1149"/>
                  <a:gd name="T49" fmla="*/ 0 h 1169"/>
                  <a:gd name="T50" fmla="*/ 0 w 1149"/>
                  <a:gd name="T51" fmla="*/ 0 h 1169"/>
                  <a:gd name="T52" fmla="*/ 0 w 1149"/>
                  <a:gd name="T53" fmla="*/ 0 h 1169"/>
                  <a:gd name="T54" fmla="*/ 0 w 1149"/>
                  <a:gd name="T55" fmla="*/ 0 h 1169"/>
                  <a:gd name="T56" fmla="*/ 0 w 1149"/>
                  <a:gd name="T57" fmla="*/ 0 h 1169"/>
                  <a:gd name="T58" fmla="*/ 0 w 1149"/>
                  <a:gd name="T59" fmla="*/ 0 h 1169"/>
                  <a:gd name="T60" fmla="*/ 0 w 1149"/>
                  <a:gd name="T61" fmla="*/ 0 h 1169"/>
                  <a:gd name="T62" fmla="*/ 0 w 1149"/>
                  <a:gd name="T63" fmla="*/ 0 h 1169"/>
                  <a:gd name="T64" fmla="*/ 0 w 1149"/>
                  <a:gd name="T65" fmla="*/ 0 h 1169"/>
                  <a:gd name="T66" fmla="*/ 0 w 1149"/>
                  <a:gd name="T67" fmla="*/ 0 h 1169"/>
                  <a:gd name="T68" fmla="*/ 0 w 1149"/>
                  <a:gd name="T69" fmla="*/ 0 h 1169"/>
                  <a:gd name="T70" fmla="*/ 0 w 1149"/>
                  <a:gd name="T71" fmla="*/ 0 h 1169"/>
                  <a:gd name="T72" fmla="*/ 0 w 1149"/>
                  <a:gd name="T73" fmla="*/ 0 h 1169"/>
                  <a:gd name="T74" fmla="*/ 0 w 1149"/>
                  <a:gd name="T75" fmla="*/ 0 h 1169"/>
                  <a:gd name="T76" fmla="*/ 0 w 1149"/>
                  <a:gd name="T77" fmla="*/ 0 h 1169"/>
                  <a:gd name="T78" fmla="*/ 0 w 1149"/>
                  <a:gd name="T79" fmla="*/ 0 h 1169"/>
                  <a:gd name="T80" fmla="*/ 0 w 1149"/>
                  <a:gd name="T81" fmla="*/ 0 h 1169"/>
                  <a:gd name="T82" fmla="*/ 0 w 1149"/>
                  <a:gd name="T83" fmla="*/ 0 h 1169"/>
                  <a:gd name="T84" fmla="*/ 0 w 1149"/>
                  <a:gd name="T85" fmla="*/ 0 h 1169"/>
                  <a:gd name="T86" fmla="*/ 0 w 1149"/>
                  <a:gd name="T87" fmla="*/ 0 h 1169"/>
                  <a:gd name="T88" fmla="*/ 0 w 1149"/>
                  <a:gd name="T89" fmla="*/ 0 h 1169"/>
                  <a:gd name="T90" fmla="*/ 0 w 1149"/>
                  <a:gd name="T91" fmla="*/ 0 h 1169"/>
                  <a:gd name="T92" fmla="*/ 0 w 1149"/>
                  <a:gd name="T93" fmla="*/ 0 h 1169"/>
                  <a:gd name="T94" fmla="*/ 0 w 1149"/>
                  <a:gd name="T95" fmla="*/ 0 h 1169"/>
                  <a:gd name="T96" fmla="*/ 0 w 1149"/>
                  <a:gd name="T97" fmla="*/ 0 h 1169"/>
                  <a:gd name="T98" fmla="*/ 0 w 1149"/>
                  <a:gd name="T99" fmla="*/ 0 h 1169"/>
                  <a:gd name="T100" fmla="*/ 0 w 1149"/>
                  <a:gd name="T101" fmla="*/ 0 h 1169"/>
                  <a:gd name="T102" fmla="*/ 0 w 1149"/>
                  <a:gd name="T103" fmla="*/ 0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149"/>
                  <a:gd name="T157" fmla="*/ 0 h 1169"/>
                  <a:gd name="T158" fmla="*/ 1149 w 1149"/>
                  <a:gd name="T159" fmla="*/ 1169 h 116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6" name="Freeform 13"/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0 w 434"/>
                  <a:gd name="T3" fmla="*/ 0 h 160"/>
                  <a:gd name="T4" fmla="*/ 0 w 434"/>
                  <a:gd name="T5" fmla="*/ 0 h 160"/>
                  <a:gd name="T6" fmla="*/ 0 w 434"/>
                  <a:gd name="T7" fmla="*/ 0 h 160"/>
                  <a:gd name="T8" fmla="*/ 0 w 434"/>
                  <a:gd name="T9" fmla="*/ 0 h 160"/>
                  <a:gd name="T10" fmla="*/ 0 w 434"/>
                  <a:gd name="T11" fmla="*/ 0 h 160"/>
                  <a:gd name="T12" fmla="*/ 0 w 434"/>
                  <a:gd name="T13" fmla="*/ 0 h 160"/>
                  <a:gd name="T14" fmla="*/ 0 w 434"/>
                  <a:gd name="T15" fmla="*/ 0 h 160"/>
                  <a:gd name="T16" fmla="*/ 0 w 434"/>
                  <a:gd name="T17" fmla="*/ 0 h 160"/>
                  <a:gd name="T18" fmla="*/ 0 w 434"/>
                  <a:gd name="T19" fmla="*/ 0 h 160"/>
                  <a:gd name="T20" fmla="*/ 0 w 434"/>
                  <a:gd name="T21" fmla="*/ 0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4"/>
                  <a:gd name="T37" fmla="*/ 0 h 160"/>
                  <a:gd name="T38" fmla="*/ 434 w 434"/>
                  <a:gd name="T39" fmla="*/ 160 h 1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7" name="Freeform 14"/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0 w 915"/>
                  <a:gd name="T1" fmla="*/ 0 h 321"/>
                  <a:gd name="T2" fmla="*/ 0 w 915"/>
                  <a:gd name="T3" fmla="*/ 0 h 321"/>
                  <a:gd name="T4" fmla="*/ 0 w 915"/>
                  <a:gd name="T5" fmla="*/ 0 h 321"/>
                  <a:gd name="T6" fmla="*/ 0 w 915"/>
                  <a:gd name="T7" fmla="*/ 0 h 321"/>
                  <a:gd name="T8" fmla="*/ 0 w 915"/>
                  <a:gd name="T9" fmla="*/ 0 h 321"/>
                  <a:gd name="T10" fmla="*/ 0 w 915"/>
                  <a:gd name="T11" fmla="*/ 0 h 321"/>
                  <a:gd name="T12" fmla="*/ 0 w 915"/>
                  <a:gd name="T13" fmla="*/ 0 h 321"/>
                  <a:gd name="T14" fmla="*/ 0 w 915"/>
                  <a:gd name="T15" fmla="*/ 0 h 321"/>
                  <a:gd name="T16" fmla="*/ 0 w 915"/>
                  <a:gd name="T17" fmla="*/ 0 h 321"/>
                  <a:gd name="T18" fmla="*/ 0 w 915"/>
                  <a:gd name="T19" fmla="*/ 0 h 321"/>
                  <a:gd name="T20" fmla="*/ 0 w 915"/>
                  <a:gd name="T21" fmla="*/ 0 h 321"/>
                  <a:gd name="T22" fmla="*/ 0 w 915"/>
                  <a:gd name="T23" fmla="*/ 0 h 321"/>
                  <a:gd name="T24" fmla="*/ 0 w 915"/>
                  <a:gd name="T25" fmla="*/ 0 h 321"/>
                  <a:gd name="T26" fmla="*/ 0 w 915"/>
                  <a:gd name="T27" fmla="*/ 0 h 321"/>
                  <a:gd name="T28" fmla="*/ 0 w 915"/>
                  <a:gd name="T29" fmla="*/ 0 h 321"/>
                  <a:gd name="T30" fmla="*/ 0 w 915"/>
                  <a:gd name="T31" fmla="*/ 0 h 321"/>
                  <a:gd name="T32" fmla="*/ 0 w 915"/>
                  <a:gd name="T33" fmla="*/ 0 h 321"/>
                  <a:gd name="T34" fmla="*/ 0 w 915"/>
                  <a:gd name="T35" fmla="*/ 0 h 321"/>
                  <a:gd name="T36" fmla="*/ 0 w 915"/>
                  <a:gd name="T37" fmla="*/ 0 h 321"/>
                  <a:gd name="T38" fmla="*/ 0 w 915"/>
                  <a:gd name="T39" fmla="*/ 0 h 321"/>
                  <a:gd name="T40" fmla="*/ 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15"/>
                  <a:gd name="T64" fmla="*/ 0 h 321"/>
                  <a:gd name="T65" fmla="*/ 915 w 915"/>
                  <a:gd name="T66" fmla="*/ 321 h 3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8" name="Freeform 15"/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0 w 1103"/>
                  <a:gd name="T1" fmla="*/ 0 h 1123"/>
                  <a:gd name="T2" fmla="*/ 0 w 1103"/>
                  <a:gd name="T3" fmla="*/ 0 h 1123"/>
                  <a:gd name="T4" fmla="*/ 0 w 1103"/>
                  <a:gd name="T5" fmla="*/ 0 h 1123"/>
                  <a:gd name="T6" fmla="*/ 0 w 1103"/>
                  <a:gd name="T7" fmla="*/ 0 h 1123"/>
                  <a:gd name="T8" fmla="*/ 0 w 1103"/>
                  <a:gd name="T9" fmla="*/ 0 h 1123"/>
                  <a:gd name="T10" fmla="*/ 0 w 1103"/>
                  <a:gd name="T11" fmla="*/ 0 h 1123"/>
                  <a:gd name="T12" fmla="*/ 0 w 1103"/>
                  <a:gd name="T13" fmla="*/ 0 h 1123"/>
                  <a:gd name="T14" fmla="*/ 0 w 1103"/>
                  <a:gd name="T15" fmla="*/ 0 h 1123"/>
                  <a:gd name="T16" fmla="*/ 0 w 1103"/>
                  <a:gd name="T17" fmla="*/ 0 h 1123"/>
                  <a:gd name="T18" fmla="*/ 0 w 1103"/>
                  <a:gd name="T19" fmla="*/ 0 h 1123"/>
                  <a:gd name="T20" fmla="*/ 0 w 1103"/>
                  <a:gd name="T21" fmla="*/ 0 h 1123"/>
                  <a:gd name="T22" fmla="*/ 0 w 1103"/>
                  <a:gd name="T23" fmla="*/ 0 h 1123"/>
                  <a:gd name="T24" fmla="*/ 0 w 1103"/>
                  <a:gd name="T25" fmla="*/ 0 h 1123"/>
                  <a:gd name="T26" fmla="*/ 0 w 1103"/>
                  <a:gd name="T27" fmla="*/ 0 h 1123"/>
                  <a:gd name="T28" fmla="*/ 0 w 1103"/>
                  <a:gd name="T29" fmla="*/ 0 h 1123"/>
                  <a:gd name="T30" fmla="*/ 0 w 1103"/>
                  <a:gd name="T31" fmla="*/ 0 h 1123"/>
                  <a:gd name="T32" fmla="*/ 0 w 1103"/>
                  <a:gd name="T33" fmla="*/ 0 h 1123"/>
                  <a:gd name="T34" fmla="*/ 0 w 1103"/>
                  <a:gd name="T35" fmla="*/ 0 h 1123"/>
                  <a:gd name="T36" fmla="*/ 0 w 1103"/>
                  <a:gd name="T37" fmla="*/ 0 h 1123"/>
                  <a:gd name="T38" fmla="*/ 0 w 1103"/>
                  <a:gd name="T39" fmla="*/ 0 h 1123"/>
                  <a:gd name="T40" fmla="*/ 0 w 1103"/>
                  <a:gd name="T41" fmla="*/ 0 h 1123"/>
                  <a:gd name="T42" fmla="*/ 0 w 1103"/>
                  <a:gd name="T43" fmla="*/ 0 h 1123"/>
                  <a:gd name="T44" fmla="*/ 0 w 1103"/>
                  <a:gd name="T45" fmla="*/ 0 h 1123"/>
                  <a:gd name="T46" fmla="*/ 0 w 1103"/>
                  <a:gd name="T47" fmla="*/ 0 h 1123"/>
                  <a:gd name="T48" fmla="*/ 0 w 1103"/>
                  <a:gd name="T49" fmla="*/ 0 h 1123"/>
                  <a:gd name="T50" fmla="*/ 0 w 1103"/>
                  <a:gd name="T51" fmla="*/ 0 h 1123"/>
                  <a:gd name="T52" fmla="*/ 0 w 1103"/>
                  <a:gd name="T53" fmla="*/ 0 h 1123"/>
                  <a:gd name="T54" fmla="*/ 0 w 1103"/>
                  <a:gd name="T55" fmla="*/ 0 h 1123"/>
                  <a:gd name="T56" fmla="*/ 0 w 1103"/>
                  <a:gd name="T57" fmla="*/ 0 h 1123"/>
                  <a:gd name="T58" fmla="*/ 0 w 1103"/>
                  <a:gd name="T59" fmla="*/ 0 h 1123"/>
                  <a:gd name="T60" fmla="*/ 0 w 1103"/>
                  <a:gd name="T61" fmla="*/ 0 h 1123"/>
                  <a:gd name="T62" fmla="*/ 0 w 1103"/>
                  <a:gd name="T63" fmla="*/ 0 h 1123"/>
                  <a:gd name="T64" fmla="*/ 0 w 1103"/>
                  <a:gd name="T65" fmla="*/ 0 h 1123"/>
                  <a:gd name="T66" fmla="*/ 0 w 1103"/>
                  <a:gd name="T67" fmla="*/ 0 h 1123"/>
                  <a:gd name="T68" fmla="*/ 0 w 1103"/>
                  <a:gd name="T69" fmla="*/ 0 h 1123"/>
                  <a:gd name="T70" fmla="*/ 0 w 1103"/>
                  <a:gd name="T71" fmla="*/ 0 h 1123"/>
                  <a:gd name="T72" fmla="*/ 0 w 1103"/>
                  <a:gd name="T73" fmla="*/ 0 h 1123"/>
                  <a:gd name="T74" fmla="*/ 0 w 1103"/>
                  <a:gd name="T75" fmla="*/ 0 h 1123"/>
                  <a:gd name="T76" fmla="*/ 0 w 1103"/>
                  <a:gd name="T77" fmla="*/ 0 h 1123"/>
                  <a:gd name="T78" fmla="*/ 0 w 1103"/>
                  <a:gd name="T79" fmla="*/ 0 h 1123"/>
                  <a:gd name="T80" fmla="*/ 0 w 1103"/>
                  <a:gd name="T81" fmla="*/ 0 h 1123"/>
                  <a:gd name="T82" fmla="*/ 0 w 1103"/>
                  <a:gd name="T83" fmla="*/ 0 h 1123"/>
                  <a:gd name="T84" fmla="*/ 0 w 1103"/>
                  <a:gd name="T85" fmla="*/ 0 h 1123"/>
                  <a:gd name="T86" fmla="*/ 0 w 1103"/>
                  <a:gd name="T87" fmla="*/ 0 h 1123"/>
                  <a:gd name="T88" fmla="*/ 0 w 1103"/>
                  <a:gd name="T89" fmla="*/ 0 h 1123"/>
                  <a:gd name="T90" fmla="*/ 0 w 1103"/>
                  <a:gd name="T91" fmla="*/ 0 h 1123"/>
                  <a:gd name="T92" fmla="*/ 0 w 1103"/>
                  <a:gd name="T93" fmla="*/ 0 h 1123"/>
                  <a:gd name="T94" fmla="*/ 0 w 1103"/>
                  <a:gd name="T95" fmla="*/ 0 h 1123"/>
                  <a:gd name="T96" fmla="*/ 0 w 1103"/>
                  <a:gd name="T97" fmla="*/ 0 h 1123"/>
                  <a:gd name="T98" fmla="*/ 0 w 1103"/>
                  <a:gd name="T99" fmla="*/ 0 h 1123"/>
                  <a:gd name="T100" fmla="*/ 0 w 1103"/>
                  <a:gd name="T101" fmla="*/ 0 h 1123"/>
                  <a:gd name="T102" fmla="*/ 0 w 1103"/>
                  <a:gd name="T103" fmla="*/ 0 h 1123"/>
                  <a:gd name="T104" fmla="*/ 0 w 1103"/>
                  <a:gd name="T105" fmla="*/ 0 h 1123"/>
                  <a:gd name="T106" fmla="*/ 0 w 1103"/>
                  <a:gd name="T107" fmla="*/ 0 h 1123"/>
                  <a:gd name="T108" fmla="*/ 0 w 1103"/>
                  <a:gd name="T109" fmla="*/ 0 h 1123"/>
                  <a:gd name="T110" fmla="*/ 0 w 1103"/>
                  <a:gd name="T111" fmla="*/ 0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3"/>
                  <a:gd name="T169" fmla="*/ 0 h 1123"/>
                  <a:gd name="T170" fmla="*/ 1103 w 1103"/>
                  <a:gd name="T171" fmla="*/ 1123 h 112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9" name="Freeform 16"/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0 w 916"/>
                  <a:gd name="T1" fmla="*/ 0 h 943"/>
                  <a:gd name="T2" fmla="*/ 0 w 916"/>
                  <a:gd name="T3" fmla="*/ 0 h 943"/>
                  <a:gd name="T4" fmla="*/ 0 w 916"/>
                  <a:gd name="T5" fmla="*/ 0 h 943"/>
                  <a:gd name="T6" fmla="*/ 0 w 916"/>
                  <a:gd name="T7" fmla="*/ 0 h 943"/>
                  <a:gd name="T8" fmla="*/ 0 w 916"/>
                  <a:gd name="T9" fmla="*/ 0 h 943"/>
                  <a:gd name="T10" fmla="*/ 0 w 916"/>
                  <a:gd name="T11" fmla="*/ 0 h 943"/>
                  <a:gd name="T12" fmla="*/ 0 w 916"/>
                  <a:gd name="T13" fmla="*/ 0 h 943"/>
                  <a:gd name="T14" fmla="*/ 0 w 916"/>
                  <a:gd name="T15" fmla="*/ 0 h 943"/>
                  <a:gd name="T16" fmla="*/ 0 w 916"/>
                  <a:gd name="T17" fmla="*/ 0 h 943"/>
                  <a:gd name="T18" fmla="*/ 0 w 916"/>
                  <a:gd name="T19" fmla="*/ 0 h 943"/>
                  <a:gd name="T20" fmla="*/ 0 w 916"/>
                  <a:gd name="T21" fmla="*/ 0 h 943"/>
                  <a:gd name="T22" fmla="*/ 0 w 916"/>
                  <a:gd name="T23" fmla="*/ 0 h 943"/>
                  <a:gd name="T24" fmla="*/ 0 w 916"/>
                  <a:gd name="T25" fmla="*/ 0 h 943"/>
                  <a:gd name="T26" fmla="*/ 0 w 916"/>
                  <a:gd name="T27" fmla="*/ 0 h 943"/>
                  <a:gd name="T28" fmla="*/ 0 w 916"/>
                  <a:gd name="T29" fmla="*/ 0 h 943"/>
                  <a:gd name="T30" fmla="*/ 0 w 916"/>
                  <a:gd name="T31" fmla="*/ 0 h 943"/>
                  <a:gd name="T32" fmla="*/ 0 w 916"/>
                  <a:gd name="T33" fmla="*/ 0 h 943"/>
                  <a:gd name="T34" fmla="*/ 0 w 916"/>
                  <a:gd name="T35" fmla="*/ 0 h 943"/>
                  <a:gd name="T36" fmla="*/ 0 w 916"/>
                  <a:gd name="T37" fmla="*/ 0 h 943"/>
                  <a:gd name="T38" fmla="*/ 0 w 916"/>
                  <a:gd name="T39" fmla="*/ 0 h 943"/>
                  <a:gd name="T40" fmla="*/ 0 w 916"/>
                  <a:gd name="T41" fmla="*/ 0 h 943"/>
                  <a:gd name="T42" fmla="*/ 0 w 916"/>
                  <a:gd name="T43" fmla="*/ 0 h 943"/>
                  <a:gd name="T44" fmla="*/ 0 w 916"/>
                  <a:gd name="T45" fmla="*/ 0 h 943"/>
                  <a:gd name="T46" fmla="*/ 0 w 916"/>
                  <a:gd name="T47" fmla="*/ 0 h 943"/>
                  <a:gd name="T48" fmla="*/ 0 w 916"/>
                  <a:gd name="T49" fmla="*/ 0 h 943"/>
                  <a:gd name="T50" fmla="*/ 0 w 916"/>
                  <a:gd name="T51" fmla="*/ 0 h 943"/>
                  <a:gd name="T52" fmla="*/ 0 w 916"/>
                  <a:gd name="T53" fmla="*/ 0 h 943"/>
                  <a:gd name="T54" fmla="*/ 0 w 916"/>
                  <a:gd name="T55" fmla="*/ 0 h 943"/>
                  <a:gd name="T56" fmla="*/ 0 w 916"/>
                  <a:gd name="T57" fmla="*/ 0 h 943"/>
                  <a:gd name="T58" fmla="*/ 0 w 916"/>
                  <a:gd name="T59" fmla="*/ 0 h 943"/>
                  <a:gd name="T60" fmla="*/ 0 w 916"/>
                  <a:gd name="T61" fmla="*/ 0 h 943"/>
                  <a:gd name="T62" fmla="*/ 0 w 916"/>
                  <a:gd name="T63" fmla="*/ 0 h 943"/>
                  <a:gd name="T64" fmla="*/ 0 w 916"/>
                  <a:gd name="T65" fmla="*/ 0 h 943"/>
                  <a:gd name="T66" fmla="*/ 0 w 916"/>
                  <a:gd name="T67" fmla="*/ 0 h 943"/>
                  <a:gd name="T68" fmla="*/ 0 w 916"/>
                  <a:gd name="T69" fmla="*/ 0 h 943"/>
                  <a:gd name="T70" fmla="*/ 0 w 916"/>
                  <a:gd name="T71" fmla="*/ 0 h 943"/>
                  <a:gd name="T72" fmla="*/ 0 w 916"/>
                  <a:gd name="T73" fmla="*/ 0 h 943"/>
                  <a:gd name="T74" fmla="*/ 0 w 916"/>
                  <a:gd name="T75" fmla="*/ 0 h 943"/>
                  <a:gd name="T76" fmla="*/ 0 w 916"/>
                  <a:gd name="T77" fmla="*/ 0 h 943"/>
                  <a:gd name="T78" fmla="*/ 0 w 916"/>
                  <a:gd name="T79" fmla="*/ 0 h 943"/>
                  <a:gd name="T80" fmla="*/ 0 w 916"/>
                  <a:gd name="T81" fmla="*/ 0 h 943"/>
                  <a:gd name="T82" fmla="*/ 0 w 916"/>
                  <a:gd name="T83" fmla="*/ 0 h 943"/>
                  <a:gd name="T84" fmla="*/ 0 w 916"/>
                  <a:gd name="T85" fmla="*/ 0 h 943"/>
                  <a:gd name="T86" fmla="*/ 0 w 916"/>
                  <a:gd name="T87" fmla="*/ 0 h 943"/>
                  <a:gd name="T88" fmla="*/ 0 w 916"/>
                  <a:gd name="T89" fmla="*/ 0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16"/>
                  <a:gd name="T136" fmla="*/ 0 h 943"/>
                  <a:gd name="T137" fmla="*/ 916 w 916"/>
                  <a:gd name="T138" fmla="*/ 943 h 94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0" name="Freeform 17"/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0 w 867"/>
                  <a:gd name="T1" fmla="*/ 0 h 886"/>
                  <a:gd name="T2" fmla="*/ 0 w 867"/>
                  <a:gd name="T3" fmla="*/ 0 h 886"/>
                  <a:gd name="T4" fmla="*/ 0 w 867"/>
                  <a:gd name="T5" fmla="*/ 0 h 886"/>
                  <a:gd name="T6" fmla="*/ 0 w 867"/>
                  <a:gd name="T7" fmla="*/ 0 h 886"/>
                  <a:gd name="T8" fmla="*/ 0 w 867"/>
                  <a:gd name="T9" fmla="*/ 0 h 886"/>
                  <a:gd name="T10" fmla="*/ 0 w 867"/>
                  <a:gd name="T11" fmla="*/ 0 h 886"/>
                  <a:gd name="T12" fmla="*/ 0 w 867"/>
                  <a:gd name="T13" fmla="*/ 0 h 886"/>
                  <a:gd name="T14" fmla="*/ 0 w 867"/>
                  <a:gd name="T15" fmla="*/ 0 h 886"/>
                  <a:gd name="T16" fmla="*/ 0 w 867"/>
                  <a:gd name="T17" fmla="*/ 0 h 886"/>
                  <a:gd name="T18" fmla="*/ 0 w 867"/>
                  <a:gd name="T19" fmla="*/ 0 h 886"/>
                  <a:gd name="T20" fmla="*/ 0 w 867"/>
                  <a:gd name="T21" fmla="*/ 0 h 886"/>
                  <a:gd name="T22" fmla="*/ 0 w 867"/>
                  <a:gd name="T23" fmla="*/ 0 h 886"/>
                  <a:gd name="T24" fmla="*/ 0 w 867"/>
                  <a:gd name="T25" fmla="*/ 0 h 886"/>
                  <a:gd name="T26" fmla="*/ 0 w 867"/>
                  <a:gd name="T27" fmla="*/ 0 h 886"/>
                  <a:gd name="T28" fmla="*/ 0 w 867"/>
                  <a:gd name="T29" fmla="*/ 0 h 886"/>
                  <a:gd name="T30" fmla="*/ 0 w 867"/>
                  <a:gd name="T31" fmla="*/ 0 h 886"/>
                  <a:gd name="T32" fmla="*/ 0 w 867"/>
                  <a:gd name="T33" fmla="*/ 0 h 886"/>
                  <a:gd name="T34" fmla="*/ 0 w 867"/>
                  <a:gd name="T35" fmla="*/ 0 h 886"/>
                  <a:gd name="T36" fmla="*/ 0 w 867"/>
                  <a:gd name="T37" fmla="*/ 0 h 886"/>
                  <a:gd name="T38" fmla="*/ 0 w 867"/>
                  <a:gd name="T39" fmla="*/ 0 h 886"/>
                  <a:gd name="T40" fmla="*/ 0 w 867"/>
                  <a:gd name="T41" fmla="*/ 0 h 886"/>
                  <a:gd name="T42" fmla="*/ 0 w 867"/>
                  <a:gd name="T43" fmla="*/ 0 h 886"/>
                  <a:gd name="T44" fmla="*/ 0 w 867"/>
                  <a:gd name="T45" fmla="*/ 0 h 886"/>
                  <a:gd name="T46" fmla="*/ 0 w 867"/>
                  <a:gd name="T47" fmla="*/ 0 h 886"/>
                  <a:gd name="T48" fmla="*/ 0 w 867"/>
                  <a:gd name="T49" fmla="*/ 0 h 886"/>
                  <a:gd name="T50" fmla="*/ 0 w 867"/>
                  <a:gd name="T51" fmla="*/ 0 h 886"/>
                  <a:gd name="T52" fmla="*/ 0 w 867"/>
                  <a:gd name="T53" fmla="*/ 0 h 886"/>
                  <a:gd name="T54" fmla="*/ 0 w 867"/>
                  <a:gd name="T55" fmla="*/ 0 h 886"/>
                  <a:gd name="T56" fmla="*/ 0 w 867"/>
                  <a:gd name="T57" fmla="*/ 0 h 886"/>
                  <a:gd name="T58" fmla="*/ 0 w 867"/>
                  <a:gd name="T59" fmla="*/ 0 h 886"/>
                  <a:gd name="T60" fmla="*/ 0 w 867"/>
                  <a:gd name="T61" fmla="*/ 0 h 886"/>
                  <a:gd name="T62" fmla="*/ 0 w 867"/>
                  <a:gd name="T63" fmla="*/ 0 h 886"/>
                  <a:gd name="T64" fmla="*/ 0 w 867"/>
                  <a:gd name="T65" fmla="*/ 0 h 886"/>
                  <a:gd name="T66" fmla="*/ 0 w 867"/>
                  <a:gd name="T67" fmla="*/ 0 h 886"/>
                  <a:gd name="T68" fmla="*/ 0 w 867"/>
                  <a:gd name="T69" fmla="*/ 0 h 886"/>
                  <a:gd name="T70" fmla="*/ 0 w 867"/>
                  <a:gd name="T71" fmla="*/ 0 h 886"/>
                  <a:gd name="T72" fmla="*/ 0 w 867"/>
                  <a:gd name="T73" fmla="*/ 0 h 886"/>
                  <a:gd name="T74" fmla="*/ 0 w 867"/>
                  <a:gd name="T75" fmla="*/ 0 h 886"/>
                  <a:gd name="T76" fmla="*/ 0 w 867"/>
                  <a:gd name="T77" fmla="*/ 0 h 886"/>
                  <a:gd name="T78" fmla="*/ 0 w 867"/>
                  <a:gd name="T79" fmla="*/ 0 h 886"/>
                  <a:gd name="T80" fmla="*/ 0 w 867"/>
                  <a:gd name="T81" fmla="*/ 0 h 886"/>
                  <a:gd name="T82" fmla="*/ 0 w 867"/>
                  <a:gd name="T83" fmla="*/ 0 h 886"/>
                  <a:gd name="T84" fmla="*/ 0 w 867"/>
                  <a:gd name="T85" fmla="*/ 0 h 886"/>
                  <a:gd name="T86" fmla="*/ 0 w 867"/>
                  <a:gd name="T87" fmla="*/ 0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867"/>
                  <a:gd name="T133" fmla="*/ 0 h 886"/>
                  <a:gd name="T134" fmla="*/ 867 w 867"/>
                  <a:gd name="T135" fmla="*/ 886 h 8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1" name="Freeform 18"/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0 w 75"/>
                  <a:gd name="T1" fmla="*/ 0 h 76"/>
                  <a:gd name="T2" fmla="*/ 0 w 75"/>
                  <a:gd name="T3" fmla="*/ 0 h 76"/>
                  <a:gd name="T4" fmla="*/ 0 w 75"/>
                  <a:gd name="T5" fmla="*/ 0 h 76"/>
                  <a:gd name="T6" fmla="*/ 0 w 75"/>
                  <a:gd name="T7" fmla="*/ 0 h 76"/>
                  <a:gd name="T8" fmla="*/ 0 w 75"/>
                  <a:gd name="T9" fmla="*/ 0 h 76"/>
                  <a:gd name="T10" fmla="*/ 0 w 75"/>
                  <a:gd name="T11" fmla="*/ 0 h 76"/>
                  <a:gd name="T12" fmla="*/ 0 w 75"/>
                  <a:gd name="T13" fmla="*/ 0 h 76"/>
                  <a:gd name="T14" fmla="*/ 0 w 75"/>
                  <a:gd name="T15" fmla="*/ 0 h 76"/>
                  <a:gd name="T16" fmla="*/ 0 w 75"/>
                  <a:gd name="T17" fmla="*/ 0 h 76"/>
                  <a:gd name="T18" fmla="*/ 0 w 75"/>
                  <a:gd name="T19" fmla="*/ 0 h 76"/>
                  <a:gd name="T20" fmla="*/ 0 w 75"/>
                  <a:gd name="T21" fmla="*/ 0 h 76"/>
                  <a:gd name="T22" fmla="*/ 0 w 75"/>
                  <a:gd name="T23" fmla="*/ 0 h 76"/>
                  <a:gd name="T24" fmla="*/ 0 w 75"/>
                  <a:gd name="T25" fmla="*/ 0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5"/>
                  <a:gd name="T40" fmla="*/ 0 h 76"/>
                  <a:gd name="T41" fmla="*/ 75 w 75"/>
                  <a:gd name="T42" fmla="*/ 76 h 7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2" name="Freeform 19"/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0 w 114"/>
                  <a:gd name="T1" fmla="*/ 0 h 86"/>
                  <a:gd name="T2" fmla="*/ 0 w 114"/>
                  <a:gd name="T3" fmla="*/ 0 h 86"/>
                  <a:gd name="T4" fmla="*/ 0 w 114"/>
                  <a:gd name="T5" fmla="*/ 0 h 86"/>
                  <a:gd name="T6" fmla="*/ 0 w 114"/>
                  <a:gd name="T7" fmla="*/ 0 h 86"/>
                  <a:gd name="T8" fmla="*/ 0 w 114"/>
                  <a:gd name="T9" fmla="*/ 0 h 86"/>
                  <a:gd name="T10" fmla="*/ 0 w 114"/>
                  <a:gd name="T11" fmla="*/ 0 h 86"/>
                  <a:gd name="T12" fmla="*/ 0 w 114"/>
                  <a:gd name="T13" fmla="*/ 0 h 86"/>
                  <a:gd name="T14" fmla="*/ 0 w 114"/>
                  <a:gd name="T15" fmla="*/ 0 h 86"/>
                  <a:gd name="T16" fmla="*/ 0 w 114"/>
                  <a:gd name="T17" fmla="*/ 0 h 86"/>
                  <a:gd name="T18" fmla="*/ 0 w 114"/>
                  <a:gd name="T19" fmla="*/ 0 h 86"/>
                  <a:gd name="T20" fmla="*/ 0 w 114"/>
                  <a:gd name="T21" fmla="*/ 0 h 86"/>
                  <a:gd name="T22" fmla="*/ 0 w 114"/>
                  <a:gd name="T23" fmla="*/ 0 h 86"/>
                  <a:gd name="T24" fmla="*/ 0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4"/>
                  <a:gd name="T40" fmla="*/ 0 h 86"/>
                  <a:gd name="T41" fmla="*/ 114 w 114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3" name="Freeform 20"/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0 w 29"/>
                  <a:gd name="T1" fmla="*/ 0 h 19"/>
                  <a:gd name="T2" fmla="*/ 0 w 29"/>
                  <a:gd name="T3" fmla="*/ 0 h 19"/>
                  <a:gd name="T4" fmla="*/ 0 w 29"/>
                  <a:gd name="T5" fmla="*/ 0 h 19"/>
                  <a:gd name="T6" fmla="*/ 0 w 29"/>
                  <a:gd name="T7" fmla="*/ 0 h 19"/>
                  <a:gd name="T8" fmla="*/ 0 w 29"/>
                  <a:gd name="T9" fmla="*/ 0 h 19"/>
                  <a:gd name="T10" fmla="*/ 0 w 29"/>
                  <a:gd name="T11" fmla="*/ 0 h 19"/>
                  <a:gd name="T12" fmla="*/ 0 w 29"/>
                  <a:gd name="T13" fmla="*/ 0 h 19"/>
                  <a:gd name="T14" fmla="*/ 0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"/>
                  <a:gd name="T25" fmla="*/ 0 h 19"/>
                  <a:gd name="T26" fmla="*/ 29 w 29"/>
                  <a:gd name="T27" fmla="*/ 19 h 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4" name="Freeform 21"/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0 w 57"/>
                  <a:gd name="T1" fmla="*/ 0 h 47"/>
                  <a:gd name="T2" fmla="*/ 0 w 57"/>
                  <a:gd name="T3" fmla="*/ 0 h 47"/>
                  <a:gd name="T4" fmla="*/ 0 w 57"/>
                  <a:gd name="T5" fmla="*/ 0 h 47"/>
                  <a:gd name="T6" fmla="*/ 0 w 57"/>
                  <a:gd name="T7" fmla="*/ 0 h 47"/>
                  <a:gd name="T8" fmla="*/ 0 w 57"/>
                  <a:gd name="T9" fmla="*/ 0 h 47"/>
                  <a:gd name="T10" fmla="*/ 0 w 57"/>
                  <a:gd name="T11" fmla="*/ 0 h 47"/>
                  <a:gd name="T12" fmla="*/ 0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47"/>
                  <a:gd name="T23" fmla="*/ 57 w 57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5" name="Freeform 22"/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0 w 396"/>
                  <a:gd name="T1" fmla="*/ 0 h 490"/>
                  <a:gd name="T2" fmla="*/ 0 w 396"/>
                  <a:gd name="T3" fmla="*/ 0 h 490"/>
                  <a:gd name="T4" fmla="*/ 0 w 396"/>
                  <a:gd name="T5" fmla="*/ 0 h 490"/>
                  <a:gd name="T6" fmla="*/ 0 w 396"/>
                  <a:gd name="T7" fmla="*/ 0 h 490"/>
                  <a:gd name="T8" fmla="*/ 0 w 396"/>
                  <a:gd name="T9" fmla="*/ 0 h 490"/>
                  <a:gd name="T10" fmla="*/ 0 w 396"/>
                  <a:gd name="T11" fmla="*/ 0 h 490"/>
                  <a:gd name="T12" fmla="*/ 0 w 396"/>
                  <a:gd name="T13" fmla="*/ 0 h 490"/>
                  <a:gd name="T14" fmla="*/ 0 w 396"/>
                  <a:gd name="T15" fmla="*/ 0 h 490"/>
                  <a:gd name="T16" fmla="*/ 0 w 396"/>
                  <a:gd name="T17" fmla="*/ 0 h 490"/>
                  <a:gd name="T18" fmla="*/ 0 w 396"/>
                  <a:gd name="T19" fmla="*/ 0 h 490"/>
                  <a:gd name="T20" fmla="*/ 0 w 396"/>
                  <a:gd name="T21" fmla="*/ 0 h 490"/>
                  <a:gd name="T22" fmla="*/ 0 w 396"/>
                  <a:gd name="T23" fmla="*/ 0 h 490"/>
                  <a:gd name="T24" fmla="*/ 0 w 396"/>
                  <a:gd name="T25" fmla="*/ 0 h 490"/>
                  <a:gd name="T26" fmla="*/ 0 w 396"/>
                  <a:gd name="T27" fmla="*/ 0 h 490"/>
                  <a:gd name="T28" fmla="*/ 0 w 396"/>
                  <a:gd name="T29" fmla="*/ 0 h 490"/>
                  <a:gd name="T30" fmla="*/ 0 w 396"/>
                  <a:gd name="T31" fmla="*/ 0 h 490"/>
                  <a:gd name="T32" fmla="*/ 0 w 396"/>
                  <a:gd name="T33" fmla="*/ 0 h 490"/>
                  <a:gd name="T34" fmla="*/ 0 w 396"/>
                  <a:gd name="T35" fmla="*/ 0 h 490"/>
                  <a:gd name="T36" fmla="*/ 0 w 396"/>
                  <a:gd name="T37" fmla="*/ 0 h 490"/>
                  <a:gd name="T38" fmla="*/ 0 w 396"/>
                  <a:gd name="T39" fmla="*/ 0 h 490"/>
                  <a:gd name="T40" fmla="*/ 0 w 396"/>
                  <a:gd name="T41" fmla="*/ 0 h 490"/>
                  <a:gd name="T42" fmla="*/ 0 w 396"/>
                  <a:gd name="T43" fmla="*/ 0 h 490"/>
                  <a:gd name="T44" fmla="*/ 0 w 396"/>
                  <a:gd name="T45" fmla="*/ 0 h 490"/>
                  <a:gd name="T46" fmla="*/ 0 w 396"/>
                  <a:gd name="T47" fmla="*/ 0 h 490"/>
                  <a:gd name="T48" fmla="*/ 0 w 396"/>
                  <a:gd name="T49" fmla="*/ 0 h 490"/>
                  <a:gd name="T50" fmla="*/ 0 w 396"/>
                  <a:gd name="T51" fmla="*/ 0 h 490"/>
                  <a:gd name="T52" fmla="*/ 0 w 396"/>
                  <a:gd name="T53" fmla="*/ 0 h 490"/>
                  <a:gd name="T54" fmla="*/ 0 w 396"/>
                  <a:gd name="T55" fmla="*/ 0 h 490"/>
                  <a:gd name="T56" fmla="*/ 0 w 396"/>
                  <a:gd name="T57" fmla="*/ 0 h 490"/>
                  <a:gd name="T58" fmla="*/ 0 w 396"/>
                  <a:gd name="T59" fmla="*/ 0 h 490"/>
                  <a:gd name="T60" fmla="*/ 0 w 396"/>
                  <a:gd name="T61" fmla="*/ 0 h 490"/>
                  <a:gd name="T62" fmla="*/ 0 w 396"/>
                  <a:gd name="T63" fmla="*/ 0 h 490"/>
                  <a:gd name="T64" fmla="*/ 0 w 396"/>
                  <a:gd name="T65" fmla="*/ 0 h 490"/>
                  <a:gd name="T66" fmla="*/ 0 w 396"/>
                  <a:gd name="T67" fmla="*/ 0 h 490"/>
                  <a:gd name="T68" fmla="*/ 0 w 396"/>
                  <a:gd name="T69" fmla="*/ 0 h 490"/>
                  <a:gd name="T70" fmla="*/ 0 w 396"/>
                  <a:gd name="T71" fmla="*/ 0 h 490"/>
                  <a:gd name="T72" fmla="*/ 0 w 396"/>
                  <a:gd name="T73" fmla="*/ 0 h 490"/>
                  <a:gd name="T74" fmla="*/ 0 w 396"/>
                  <a:gd name="T75" fmla="*/ 0 h 490"/>
                  <a:gd name="T76" fmla="*/ 0 w 396"/>
                  <a:gd name="T77" fmla="*/ 0 h 490"/>
                  <a:gd name="T78" fmla="*/ 0 w 396"/>
                  <a:gd name="T79" fmla="*/ 0 h 490"/>
                  <a:gd name="T80" fmla="*/ 0 w 396"/>
                  <a:gd name="T81" fmla="*/ 0 h 490"/>
                  <a:gd name="T82" fmla="*/ 0 w 396"/>
                  <a:gd name="T83" fmla="*/ 0 h 490"/>
                  <a:gd name="T84" fmla="*/ 0 w 396"/>
                  <a:gd name="T85" fmla="*/ 0 h 490"/>
                  <a:gd name="T86" fmla="*/ 0 w 396"/>
                  <a:gd name="T87" fmla="*/ 0 h 490"/>
                  <a:gd name="T88" fmla="*/ 0 w 396"/>
                  <a:gd name="T89" fmla="*/ 0 h 490"/>
                  <a:gd name="T90" fmla="*/ 0 w 396"/>
                  <a:gd name="T91" fmla="*/ 0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96"/>
                  <a:gd name="T139" fmla="*/ 0 h 490"/>
                  <a:gd name="T140" fmla="*/ 396 w 396"/>
                  <a:gd name="T141" fmla="*/ 490 h 49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6" name="Freeform 23"/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0 w 123"/>
                  <a:gd name="T1" fmla="*/ 0 h 75"/>
                  <a:gd name="T2" fmla="*/ 0 w 123"/>
                  <a:gd name="T3" fmla="*/ 0 h 75"/>
                  <a:gd name="T4" fmla="*/ 0 w 123"/>
                  <a:gd name="T5" fmla="*/ 0 h 75"/>
                  <a:gd name="T6" fmla="*/ 0 w 123"/>
                  <a:gd name="T7" fmla="*/ 0 h 75"/>
                  <a:gd name="T8" fmla="*/ 0 w 123"/>
                  <a:gd name="T9" fmla="*/ 0 h 75"/>
                  <a:gd name="T10" fmla="*/ 0 w 123"/>
                  <a:gd name="T11" fmla="*/ 0 h 75"/>
                  <a:gd name="T12" fmla="*/ 0 w 123"/>
                  <a:gd name="T13" fmla="*/ 0 h 75"/>
                  <a:gd name="T14" fmla="*/ 0 w 123"/>
                  <a:gd name="T15" fmla="*/ 0 h 75"/>
                  <a:gd name="T16" fmla="*/ 0 w 123"/>
                  <a:gd name="T17" fmla="*/ 0 h 75"/>
                  <a:gd name="T18" fmla="*/ 0 w 123"/>
                  <a:gd name="T19" fmla="*/ 0 h 75"/>
                  <a:gd name="T20" fmla="*/ 0 w 123"/>
                  <a:gd name="T21" fmla="*/ 0 h 75"/>
                  <a:gd name="T22" fmla="*/ 0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3"/>
                  <a:gd name="T37" fmla="*/ 0 h 75"/>
                  <a:gd name="T38" fmla="*/ 123 w 123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7" name="Freeform 24"/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0 w 47"/>
                  <a:gd name="T1" fmla="*/ 0 h 66"/>
                  <a:gd name="T2" fmla="*/ 0 w 47"/>
                  <a:gd name="T3" fmla="*/ 0 h 66"/>
                  <a:gd name="T4" fmla="*/ 0 w 47"/>
                  <a:gd name="T5" fmla="*/ 0 h 66"/>
                  <a:gd name="T6" fmla="*/ 0 w 47"/>
                  <a:gd name="T7" fmla="*/ 0 h 66"/>
                  <a:gd name="T8" fmla="*/ 0 w 47"/>
                  <a:gd name="T9" fmla="*/ 0 h 66"/>
                  <a:gd name="T10" fmla="*/ 0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"/>
                  <a:gd name="T19" fmla="*/ 0 h 66"/>
                  <a:gd name="T20" fmla="*/ 47 w 47"/>
                  <a:gd name="T21" fmla="*/ 66 h 6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8" name="Freeform 25"/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0 w 67"/>
                  <a:gd name="T1" fmla="*/ 0 h 38"/>
                  <a:gd name="T2" fmla="*/ 0 w 67"/>
                  <a:gd name="T3" fmla="*/ 0 h 38"/>
                  <a:gd name="T4" fmla="*/ 0 w 67"/>
                  <a:gd name="T5" fmla="*/ 0 h 38"/>
                  <a:gd name="T6" fmla="*/ 0 w 67"/>
                  <a:gd name="T7" fmla="*/ 0 h 38"/>
                  <a:gd name="T8" fmla="*/ 0 w 67"/>
                  <a:gd name="T9" fmla="*/ 0 h 38"/>
                  <a:gd name="T10" fmla="*/ 0 w 67"/>
                  <a:gd name="T11" fmla="*/ 0 h 38"/>
                  <a:gd name="T12" fmla="*/ 0 w 67"/>
                  <a:gd name="T13" fmla="*/ 0 h 38"/>
                  <a:gd name="T14" fmla="*/ 0 w 67"/>
                  <a:gd name="T15" fmla="*/ 0 h 38"/>
                  <a:gd name="T16" fmla="*/ 0 w 67"/>
                  <a:gd name="T17" fmla="*/ 0 h 38"/>
                  <a:gd name="T18" fmla="*/ 0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"/>
                  <a:gd name="T31" fmla="*/ 0 h 38"/>
                  <a:gd name="T32" fmla="*/ 67 w 67"/>
                  <a:gd name="T33" fmla="*/ 38 h 3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49" name="Freeform 26"/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0 w 113"/>
                  <a:gd name="T1" fmla="*/ 0 h 84"/>
                  <a:gd name="T2" fmla="*/ 0 w 113"/>
                  <a:gd name="T3" fmla="*/ 0 h 84"/>
                  <a:gd name="T4" fmla="*/ 0 w 113"/>
                  <a:gd name="T5" fmla="*/ 0 h 84"/>
                  <a:gd name="T6" fmla="*/ 0 w 113"/>
                  <a:gd name="T7" fmla="*/ 0 h 84"/>
                  <a:gd name="T8" fmla="*/ 0 w 113"/>
                  <a:gd name="T9" fmla="*/ 0 h 84"/>
                  <a:gd name="T10" fmla="*/ 0 w 113"/>
                  <a:gd name="T11" fmla="*/ 0 h 84"/>
                  <a:gd name="T12" fmla="*/ 0 w 113"/>
                  <a:gd name="T13" fmla="*/ 0 h 84"/>
                  <a:gd name="T14" fmla="*/ 0 w 113"/>
                  <a:gd name="T15" fmla="*/ 0 h 84"/>
                  <a:gd name="T16" fmla="*/ 0 w 113"/>
                  <a:gd name="T17" fmla="*/ 0 h 84"/>
                  <a:gd name="T18" fmla="*/ 0 w 113"/>
                  <a:gd name="T19" fmla="*/ 0 h 84"/>
                  <a:gd name="T20" fmla="*/ 0 w 113"/>
                  <a:gd name="T21" fmla="*/ 0 h 84"/>
                  <a:gd name="T22" fmla="*/ 0 w 113"/>
                  <a:gd name="T23" fmla="*/ 0 h 84"/>
                  <a:gd name="T24" fmla="*/ 0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3"/>
                  <a:gd name="T40" fmla="*/ 0 h 84"/>
                  <a:gd name="T41" fmla="*/ 113 w 113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0" name="Freeform 27"/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0 h 38"/>
                  <a:gd name="T4" fmla="*/ 0 w 66"/>
                  <a:gd name="T5" fmla="*/ 0 h 38"/>
                  <a:gd name="T6" fmla="*/ 0 w 66"/>
                  <a:gd name="T7" fmla="*/ 0 h 38"/>
                  <a:gd name="T8" fmla="*/ 0 w 66"/>
                  <a:gd name="T9" fmla="*/ 0 h 38"/>
                  <a:gd name="T10" fmla="*/ 0 w 66"/>
                  <a:gd name="T11" fmla="*/ 0 h 38"/>
                  <a:gd name="T12" fmla="*/ 0 w 66"/>
                  <a:gd name="T13" fmla="*/ 0 h 38"/>
                  <a:gd name="T14" fmla="*/ 0 w 66"/>
                  <a:gd name="T15" fmla="*/ 0 h 38"/>
                  <a:gd name="T16" fmla="*/ 0 w 66"/>
                  <a:gd name="T17" fmla="*/ 0 h 38"/>
                  <a:gd name="T18" fmla="*/ 0 w 66"/>
                  <a:gd name="T19" fmla="*/ 0 h 38"/>
                  <a:gd name="T20" fmla="*/ 0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6"/>
                  <a:gd name="T34" fmla="*/ 0 h 38"/>
                  <a:gd name="T35" fmla="*/ 66 w 66"/>
                  <a:gd name="T36" fmla="*/ 38 h 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1" name="Freeform 28"/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0 w 104"/>
                  <a:gd name="T1" fmla="*/ 0 h 67"/>
                  <a:gd name="T2" fmla="*/ 0 w 104"/>
                  <a:gd name="T3" fmla="*/ 0 h 67"/>
                  <a:gd name="T4" fmla="*/ 0 w 104"/>
                  <a:gd name="T5" fmla="*/ 0 h 67"/>
                  <a:gd name="T6" fmla="*/ 0 w 104"/>
                  <a:gd name="T7" fmla="*/ 0 h 67"/>
                  <a:gd name="T8" fmla="*/ 0 w 104"/>
                  <a:gd name="T9" fmla="*/ 0 h 67"/>
                  <a:gd name="T10" fmla="*/ 0 w 104"/>
                  <a:gd name="T11" fmla="*/ 0 h 67"/>
                  <a:gd name="T12" fmla="*/ 0 w 104"/>
                  <a:gd name="T13" fmla="*/ 0 h 67"/>
                  <a:gd name="T14" fmla="*/ 0 w 104"/>
                  <a:gd name="T15" fmla="*/ 0 h 67"/>
                  <a:gd name="T16" fmla="*/ 0 w 104"/>
                  <a:gd name="T17" fmla="*/ 0 h 67"/>
                  <a:gd name="T18" fmla="*/ 0 w 104"/>
                  <a:gd name="T19" fmla="*/ 0 h 67"/>
                  <a:gd name="T20" fmla="*/ 0 w 104"/>
                  <a:gd name="T21" fmla="*/ 0 h 67"/>
                  <a:gd name="T22" fmla="*/ 0 w 104"/>
                  <a:gd name="T23" fmla="*/ 0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4"/>
                  <a:gd name="T37" fmla="*/ 0 h 67"/>
                  <a:gd name="T38" fmla="*/ 104 w 104"/>
                  <a:gd name="T39" fmla="*/ 67 h 6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2" name="Freeform 29"/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0 w 66"/>
                  <a:gd name="T1" fmla="*/ 0 h 18"/>
                  <a:gd name="T2" fmla="*/ 0 w 66"/>
                  <a:gd name="T3" fmla="*/ 0 h 18"/>
                  <a:gd name="T4" fmla="*/ 0 w 66"/>
                  <a:gd name="T5" fmla="*/ 0 h 18"/>
                  <a:gd name="T6" fmla="*/ 0 w 66"/>
                  <a:gd name="T7" fmla="*/ 0 h 18"/>
                  <a:gd name="T8" fmla="*/ 0 w 66"/>
                  <a:gd name="T9" fmla="*/ 0 h 18"/>
                  <a:gd name="T10" fmla="*/ 0 w 66"/>
                  <a:gd name="T11" fmla="*/ 0 h 18"/>
                  <a:gd name="T12" fmla="*/ 0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18"/>
                  <a:gd name="T23" fmla="*/ 66 w 66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3" name="Freeform 30"/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0 w 499"/>
                  <a:gd name="T1" fmla="*/ 0 h 378"/>
                  <a:gd name="T2" fmla="*/ 0 w 499"/>
                  <a:gd name="T3" fmla="*/ 0 h 378"/>
                  <a:gd name="T4" fmla="*/ 0 w 499"/>
                  <a:gd name="T5" fmla="*/ 0 h 378"/>
                  <a:gd name="T6" fmla="*/ 0 w 499"/>
                  <a:gd name="T7" fmla="*/ 0 h 378"/>
                  <a:gd name="T8" fmla="*/ 0 w 499"/>
                  <a:gd name="T9" fmla="*/ 0 h 378"/>
                  <a:gd name="T10" fmla="*/ 0 w 499"/>
                  <a:gd name="T11" fmla="*/ 0 h 378"/>
                  <a:gd name="T12" fmla="*/ 0 w 499"/>
                  <a:gd name="T13" fmla="*/ 0 h 378"/>
                  <a:gd name="T14" fmla="*/ 0 w 499"/>
                  <a:gd name="T15" fmla="*/ 0 h 378"/>
                  <a:gd name="T16" fmla="*/ 0 w 499"/>
                  <a:gd name="T17" fmla="*/ 0 h 378"/>
                  <a:gd name="T18" fmla="*/ 0 w 499"/>
                  <a:gd name="T19" fmla="*/ 0 h 378"/>
                  <a:gd name="T20" fmla="*/ 0 w 499"/>
                  <a:gd name="T21" fmla="*/ 0 h 378"/>
                  <a:gd name="T22" fmla="*/ 0 w 499"/>
                  <a:gd name="T23" fmla="*/ 0 h 378"/>
                  <a:gd name="T24" fmla="*/ 0 w 499"/>
                  <a:gd name="T25" fmla="*/ 0 h 378"/>
                  <a:gd name="T26" fmla="*/ 0 w 499"/>
                  <a:gd name="T27" fmla="*/ 0 h 378"/>
                  <a:gd name="T28" fmla="*/ 0 w 499"/>
                  <a:gd name="T29" fmla="*/ 0 h 378"/>
                  <a:gd name="T30" fmla="*/ 0 w 499"/>
                  <a:gd name="T31" fmla="*/ 0 h 378"/>
                  <a:gd name="T32" fmla="*/ 0 w 499"/>
                  <a:gd name="T33" fmla="*/ 0 h 378"/>
                  <a:gd name="T34" fmla="*/ 0 w 499"/>
                  <a:gd name="T35" fmla="*/ 0 h 378"/>
                  <a:gd name="T36" fmla="*/ 0 w 499"/>
                  <a:gd name="T37" fmla="*/ 0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99"/>
                  <a:gd name="T58" fmla="*/ 0 h 378"/>
                  <a:gd name="T59" fmla="*/ 499 w 499"/>
                  <a:gd name="T60" fmla="*/ 378 h 3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4" name="Freeform 31"/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0 w 113"/>
                  <a:gd name="T1" fmla="*/ 0 h 85"/>
                  <a:gd name="T2" fmla="*/ 0 w 113"/>
                  <a:gd name="T3" fmla="*/ 0 h 85"/>
                  <a:gd name="T4" fmla="*/ 0 w 113"/>
                  <a:gd name="T5" fmla="*/ 0 h 85"/>
                  <a:gd name="T6" fmla="*/ 0 w 113"/>
                  <a:gd name="T7" fmla="*/ 0 h 85"/>
                  <a:gd name="T8" fmla="*/ 0 w 113"/>
                  <a:gd name="T9" fmla="*/ 0 h 85"/>
                  <a:gd name="T10" fmla="*/ 0 w 113"/>
                  <a:gd name="T11" fmla="*/ 0 h 85"/>
                  <a:gd name="T12" fmla="*/ 0 w 113"/>
                  <a:gd name="T13" fmla="*/ 0 h 85"/>
                  <a:gd name="T14" fmla="*/ 0 w 113"/>
                  <a:gd name="T15" fmla="*/ 0 h 85"/>
                  <a:gd name="T16" fmla="*/ 0 w 113"/>
                  <a:gd name="T17" fmla="*/ 0 h 85"/>
                  <a:gd name="T18" fmla="*/ 0 w 113"/>
                  <a:gd name="T19" fmla="*/ 0 h 85"/>
                  <a:gd name="T20" fmla="*/ 0 w 113"/>
                  <a:gd name="T21" fmla="*/ 0 h 85"/>
                  <a:gd name="T22" fmla="*/ 0 w 113"/>
                  <a:gd name="T23" fmla="*/ 0 h 85"/>
                  <a:gd name="T24" fmla="*/ 0 w 113"/>
                  <a:gd name="T25" fmla="*/ 0 h 85"/>
                  <a:gd name="T26" fmla="*/ 0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3"/>
                  <a:gd name="T43" fmla="*/ 0 h 85"/>
                  <a:gd name="T44" fmla="*/ 113 w 113"/>
                  <a:gd name="T45" fmla="*/ 85 h 8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5" name="Freeform 32"/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0 w 66"/>
                  <a:gd name="T1" fmla="*/ 0 h 28"/>
                  <a:gd name="T2" fmla="*/ 0 w 66"/>
                  <a:gd name="T3" fmla="*/ 0 h 28"/>
                  <a:gd name="T4" fmla="*/ 0 w 66"/>
                  <a:gd name="T5" fmla="*/ 0 h 28"/>
                  <a:gd name="T6" fmla="*/ 0 w 66"/>
                  <a:gd name="T7" fmla="*/ 0 h 28"/>
                  <a:gd name="T8" fmla="*/ 0 w 66"/>
                  <a:gd name="T9" fmla="*/ 0 h 28"/>
                  <a:gd name="T10" fmla="*/ 0 w 66"/>
                  <a:gd name="T11" fmla="*/ 0 h 28"/>
                  <a:gd name="T12" fmla="*/ 0 w 66"/>
                  <a:gd name="T13" fmla="*/ 0 h 28"/>
                  <a:gd name="T14" fmla="*/ 0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"/>
                  <a:gd name="T25" fmla="*/ 0 h 28"/>
                  <a:gd name="T26" fmla="*/ 66 w 66"/>
                  <a:gd name="T27" fmla="*/ 28 h 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6" name="Freeform 33"/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0 w 66"/>
                  <a:gd name="T1" fmla="*/ 0 h 141"/>
                  <a:gd name="T2" fmla="*/ 0 w 66"/>
                  <a:gd name="T3" fmla="*/ 0 h 141"/>
                  <a:gd name="T4" fmla="*/ 0 w 66"/>
                  <a:gd name="T5" fmla="*/ 0 h 141"/>
                  <a:gd name="T6" fmla="*/ 0 w 66"/>
                  <a:gd name="T7" fmla="*/ 0 h 141"/>
                  <a:gd name="T8" fmla="*/ 0 w 66"/>
                  <a:gd name="T9" fmla="*/ 0 h 141"/>
                  <a:gd name="T10" fmla="*/ 0 w 66"/>
                  <a:gd name="T11" fmla="*/ 0 h 141"/>
                  <a:gd name="T12" fmla="*/ 0 w 66"/>
                  <a:gd name="T13" fmla="*/ 0 h 141"/>
                  <a:gd name="T14" fmla="*/ 0 w 66"/>
                  <a:gd name="T15" fmla="*/ 0 h 141"/>
                  <a:gd name="T16" fmla="*/ 0 w 66"/>
                  <a:gd name="T17" fmla="*/ 0 h 141"/>
                  <a:gd name="T18" fmla="*/ 0 w 66"/>
                  <a:gd name="T19" fmla="*/ 0 h 141"/>
                  <a:gd name="T20" fmla="*/ 0 w 66"/>
                  <a:gd name="T21" fmla="*/ 0 h 141"/>
                  <a:gd name="T22" fmla="*/ 0 w 66"/>
                  <a:gd name="T23" fmla="*/ 0 h 141"/>
                  <a:gd name="T24" fmla="*/ 0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6"/>
                  <a:gd name="T40" fmla="*/ 0 h 141"/>
                  <a:gd name="T41" fmla="*/ 66 w 66"/>
                  <a:gd name="T42" fmla="*/ 141 h 14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7" name="Freeform 34"/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0 w 47"/>
                  <a:gd name="T1" fmla="*/ 0 h 47"/>
                  <a:gd name="T2" fmla="*/ 0 w 47"/>
                  <a:gd name="T3" fmla="*/ 0 h 47"/>
                  <a:gd name="T4" fmla="*/ 0 w 47"/>
                  <a:gd name="T5" fmla="*/ 0 h 47"/>
                  <a:gd name="T6" fmla="*/ 0 w 47"/>
                  <a:gd name="T7" fmla="*/ 0 h 47"/>
                  <a:gd name="T8" fmla="*/ 0 w 47"/>
                  <a:gd name="T9" fmla="*/ 0 h 47"/>
                  <a:gd name="T10" fmla="*/ 0 w 47"/>
                  <a:gd name="T11" fmla="*/ 0 h 47"/>
                  <a:gd name="T12" fmla="*/ 0 w 47"/>
                  <a:gd name="T13" fmla="*/ 0 h 47"/>
                  <a:gd name="T14" fmla="*/ 0 w 47"/>
                  <a:gd name="T15" fmla="*/ 0 h 47"/>
                  <a:gd name="T16" fmla="*/ 0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7"/>
                  <a:gd name="T28" fmla="*/ 0 h 47"/>
                  <a:gd name="T29" fmla="*/ 47 w 47"/>
                  <a:gd name="T30" fmla="*/ 47 h 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8" name="Freeform 35"/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0 w 57"/>
                  <a:gd name="T1" fmla="*/ 0 h 57"/>
                  <a:gd name="T2" fmla="*/ 0 w 57"/>
                  <a:gd name="T3" fmla="*/ 0 h 57"/>
                  <a:gd name="T4" fmla="*/ 0 w 57"/>
                  <a:gd name="T5" fmla="*/ 0 h 57"/>
                  <a:gd name="T6" fmla="*/ 0 w 57"/>
                  <a:gd name="T7" fmla="*/ 0 h 57"/>
                  <a:gd name="T8" fmla="*/ 0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59" name="Freeform 36"/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0 w 18"/>
                  <a:gd name="T3" fmla="*/ 0 h 95"/>
                  <a:gd name="T4" fmla="*/ 0 w 18"/>
                  <a:gd name="T5" fmla="*/ 0 h 95"/>
                  <a:gd name="T6" fmla="*/ 0 w 18"/>
                  <a:gd name="T7" fmla="*/ 0 h 95"/>
                  <a:gd name="T8" fmla="*/ 0 w 18"/>
                  <a:gd name="T9" fmla="*/ 0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"/>
                  <a:gd name="T19" fmla="*/ 0 h 95"/>
                  <a:gd name="T20" fmla="*/ 18 w 18"/>
                  <a:gd name="T21" fmla="*/ 95 h 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0" name="Freeform 37"/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0 w 114"/>
                  <a:gd name="T1" fmla="*/ 0 h 86"/>
                  <a:gd name="T2" fmla="*/ 0 w 114"/>
                  <a:gd name="T3" fmla="*/ 0 h 86"/>
                  <a:gd name="T4" fmla="*/ 0 w 114"/>
                  <a:gd name="T5" fmla="*/ 0 h 86"/>
                  <a:gd name="T6" fmla="*/ 0 w 114"/>
                  <a:gd name="T7" fmla="*/ 0 h 86"/>
                  <a:gd name="T8" fmla="*/ 0 w 114"/>
                  <a:gd name="T9" fmla="*/ 0 h 86"/>
                  <a:gd name="T10" fmla="*/ 0 w 114"/>
                  <a:gd name="T11" fmla="*/ 0 h 86"/>
                  <a:gd name="T12" fmla="*/ 0 w 114"/>
                  <a:gd name="T13" fmla="*/ 0 h 86"/>
                  <a:gd name="T14" fmla="*/ 0 w 114"/>
                  <a:gd name="T15" fmla="*/ 0 h 86"/>
                  <a:gd name="T16" fmla="*/ 0 w 114"/>
                  <a:gd name="T17" fmla="*/ 0 h 86"/>
                  <a:gd name="T18" fmla="*/ 0 w 114"/>
                  <a:gd name="T19" fmla="*/ 0 h 86"/>
                  <a:gd name="T20" fmla="*/ 0 w 114"/>
                  <a:gd name="T21" fmla="*/ 0 h 86"/>
                  <a:gd name="T22" fmla="*/ 0 w 114"/>
                  <a:gd name="T23" fmla="*/ 0 h 86"/>
                  <a:gd name="T24" fmla="*/ 0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4"/>
                  <a:gd name="T40" fmla="*/ 0 h 86"/>
                  <a:gd name="T41" fmla="*/ 114 w 114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1" name="Freeform 38"/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0 w 76"/>
                  <a:gd name="T1" fmla="*/ 0 h 48"/>
                  <a:gd name="T2" fmla="*/ 0 w 76"/>
                  <a:gd name="T3" fmla="*/ 0 h 48"/>
                  <a:gd name="T4" fmla="*/ 0 w 76"/>
                  <a:gd name="T5" fmla="*/ 0 h 48"/>
                  <a:gd name="T6" fmla="*/ 0 w 76"/>
                  <a:gd name="T7" fmla="*/ 0 h 48"/>
                  <a:gd name="T8" fmla="*/ 0 w 76"/>
                  <a:gd name="T9" fmla="*/ 0 h 48"/>
                  <a:gd name="T10" fmla="*/ 0 w 76"/>
                  <a:gd name="T11" fmla="*/ 0 h 48"/>
                  <a:gd name="T12" fmla="*/ 0 w 76"/>
                  <a:gd name="T13" fmla="*/ 0 h 48"/>
                  <a:gd name="T14" fmla="*/ 0 w 76"/>
                  <a:gd name="T15" fmla="*/ 0 h 48"/>
                  <a:gd name="T16" fmla="*/ 0 w 76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8"/>
                  <a:gd name="T29" fmla="*/ 76 w 76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2" name="Freeform 39"/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0 w 178"/>
                  <a:gd name="T1" fmla="*/ 0 h 47"/>
                  <a:gd name="T2" fmla="*/ 0 w 178"/>
                  <a:gd name="T3" fmla="*/ 0 h 47"/>
                  <a:gd name="T4" fmla="*/ 0 w 178"/>
                  <a:gd name="T5" fmla="*/ 0 h 47"/>
                  <a:gd name="T6" fmla="*/ 0 w 178"/>
                  <a:gd name="T7" fmla="*/ 0 h 47"/>
                  <a:gd name="T8" fmla="*/ 0 w 178"/>
                  <a:gd name="T9" fmla="*/ 0 h 47"/>
                  <a:gd name="T10" fmla="*/ 0 w 178"/>
                  <a:gd name="T11" fmla="*/ 0 h 47"/>
                  <a:gd name="T12" fmla="*/ 0 w 178"/>
                  <a:gd name="T13" fmla="*/ 0 h 47"/>
                  <a:gd name="T14" fmla="*/ 0 w 178"/>
                  <a:gd name="T15" fmla="*/ 0 h 47"/>
                  <a:gd name="T16" fmla="*/ 0 w 178"/>
                  <a:gd name="T17" fmla="*/ 0 h 47"/>
                  <a:gd name="T18" fmla="*/ 0 w 178"/>
                  <a:gd name="T19" fmla="*/ 0 h 47"/>
                  <a:gd name="T20" fmla="*/ 0 w 178"/>
                  <a:gd name="T21" fmla="*/ 0 h 47"/>
                  <a:gd name="T22" fmla="*/ 0 w 178"/>
                  <a:gd name="T23" fmla="*/ 0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78"/>
                  <a:gd name="T37" fmla="*/ 0 h 47"/>
                  <a:gd name="T38" fmla="*/ 178 w 178"/>
                  <a:gd name="T39" fmla="*/ 47 h 4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3" name="Freeform 40"/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0 w 264"/>
                  <a:gd name="T1" fmla="*/ 0 h 94"/>
                  <a:gd name="T2" fmla="*/ 0 w 264"/>
                  <a:gd name="T3" fmla="*/ 0 h 94"/>
                  <a:gd name="T4" fmla="*/ 0 w 264"/>
                  <a:gd name="T5" fmla="*/ 0 h 94"/>
                  <a:gd name="T6" fmla="*/ 0 w 264"/>
                  <a:gd name="T7" fmla="*/ 0 h 94"/>
                  <a:gd name="T8" fmla="*/ 0 w 264"/>
                  <a:gd name="T9" fmla="*/ 0 h 94"/>
                  <a:gd name="T10" fmla="*/ 0 w 264"/>
                  <a:gd name="T11" fmla="*/ 0 h 94"/>
                  <a:gd name="T12" fmla="*/ 0 w 264"/>
                  <a:gd name="T13" fmla="*/ 0 h 94"/>
                  <a:gd name="T14" fmla="*/ 0 w 264"/>
                  <a:gd name="T15" fmla="*/ 0 h 94"/>
                  <a:gd name="T16" fmla="*/ 0 w 264"/>
                  <a:gd name="T17" fmla="*/ 0 h 94"/>
                  <a:gd name="T18" fmla="*/ 0 w 264"/>
                  <a:gd name="T19" fmla="*/ 0 h 94"/>
                  <a:gd name="T20" fmla="*/ 0 w 264"/>
                  <a:gd name="T21" fmla="*/ 0 h 94"/>
                  <a:gd name="T22" fmla="*/ 0 w 264"/>
                  <a:gd name="T23" fmla="*/ 0 h 94"/>
                  <a:gd name="T24" fmla="*/ 0 w 264"/>
                  <a:gd name="T25" fmla="*/ 0 h 94"/>
                  <a:gd name="T26" fmla="*/ 0 w 264"/>
                  <a:gd name="T27" fmla="*/ 0 h 94"/>
                  <a:gd name="T28" fmla="*/ 0 w 264"/>
                  <a:gd name="T29" fmla="*/ 0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64"/>
                  <a:gd name="T46" fmla="*/ 0 h 94"/>
                  <a:gd name="T47" fmla="*/ 264 w 264"/>
                  <a:gd name="T48" fmla="*/ 94 h 9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4" name="Freeform 41"/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0 w 1821"/>
                  <a:gd name="T1" fmla="*/ 0 h 2018"/>
                  <a:gd name="T2" fmla="*/ 0 w 1821"/>
                  <a:gd name="T3" fmla="*/ 0 h 2018"/>
                  <a:gd name="T4" fmla="*/ 0 w 1821"/>
                  <a:gd name="T5" fmla="*/ 0 h 2018"/>
                  <a:gd name="T6" fmla="*/ 0 w 1821"/>
                  <a:gd name="T7" fmla="*/ 0 h 2018"/>
                  <a:gd name="T8" fmla="*/ 0 w 1821"/>
                  <a:gd name="T9" fmla="*/ 0 h 2018"/>
                  <a:gd name="T10" fmla="*/ 0 w 1821"/>
                  <a:gd name="T11" fmla="*/ 0 h 2018"/>
                  <a:gd name="T12" fmla="*/ 0 w 1821"/>
                  <a:gd name="T13" fmla="*/ 0 h 2018"/>
                  <a:gd name="T14" fmla="*/ 0 w 1821"/>
                  <a:gd name="T15" fmla="*/ 0 h 2018"/>
                  <a:gd name="T16" fmla="*/ 0 w 1821"/>
                  <a:gd name="T17" fmla="*/ 0 h 2018"/>
                  <a:gd name="T18" fmla="*/ 0 w 1821"/>
                  <a:gd name="T19" fmla="*/ 0 h 2018"/>
                  <a:gd name="T20" fmla="*/ 0 w 1821"/>
                  <a:gd name="T21" fmla="*/ 0 h 2018"/>
                  <a:gd name="T22" fmla="*/ 0 w 1821"/>
                  <a:gd name="T23" fmla="*/ 0 h 2018"/>
                  <a:gd name="T24" fmla="*/ 0 w 1821"/>
                  <a:gd name="T25" fmla="*/ 0 h 2018"/>
                  <a:gd name="T26" fmla="*/ 0 w 1821"/>
                  <a:gd name="T27" fmla="*/ 0 h 2018"/>
                  <a:gd name="T28" fmla="*/ 0 w 1821"/>
                  <a:gd name="T29" fmla="*/ 0 h 2018"/>
                  <a:gd name="T30" fmla="*/ 0 w 1821"/>
                  <a:gd name="T31" fmla="*/ 0 h 2018"/>
                  <a:gd name="T32" fmla="*/ 0 w 1821"/>
                  <a:gd name="T33" fmla="*/ 0 h 2018"/>
                  <a:gd name="T34" fmla="*/ 0 w 1821"/>
                  <a:gd name="T35" fmla="*/ 0 h 2018"/>
                  <a:gd name="T36" fmla="*/ 0 w 1821"/>
                  <a:gd name="T37" fmla="*/ 0 h 2018"/>
                  <a:gd name="T38" fmla="*/ 0 w 1821"/>
                  <a:gd name="T39" fmla="*/ 0 h 2018"/>
                  <a:gd name="T40" fmla="*/ 0 w 1821"/>
                  <a:gd name="T41" fmla="*/ 0 h 2018"/>
                  <a:gd name="T42" fmla="*/ 0 w 1821"/>
                  <a:gd name="T43" fmla="*/ 0 h 2018"/>
                  <a:gd name="T44" fmla="*/ 0 w 1821"/>
                  <a:gd name="T45" fmla="*/ 0 h 2018"/>
                  <a:gd name="T46" fmla="*/ 0 w 1821"/>
                  <a:gd name="T47" fmla="*/ 0 h 2018"/>
                  <a:gd name="T48" fmla="*/ 0 w 1821"/>
                  <a:gd name="T49" fmla="*/ 0 h 2018"/>
                  <a:gd name="T50" fmla="*/ 0 w 1821"/>
                  <a:gd name="T51" fmla="*/ 0 h 2018"/>
                  <a:gd name="T52" fmla="*/ 0 w 1821"/>
                  <a:gd name="T53" fmla="*/ 0 h 2018"/>
                  <a:gd name="T54" fmla="*/ 0 w 1821"/>
                  <a:gd name="T55" fmla="*/ 0 h 2018"/>
                  <a:gd name="T56" fmla="*/ 0 w 1821"/>
                  <a:gd name="T57" fmla="*/ 0 h 2018"/>
                  <a:gd name="T58" fmla="*/ 0 w 1821"/>
                  <a:gd name="T59" fmla="*/ 0 h 2018"/>
                  <a:gd name="T60" fmla="*/ 0 w 1821"/>
                  <a:gd name="T61" fmla="*/ 0 h 2018"/>
                  <a:gd name="T62" fmla="*/ 0 w 1821"/>
                  <a:gd name="T63" fmla="*/ 0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21"/>
                  <a:gd name="T97" fmla="*/ 0 h 2018"/>
                  <a:gd name="T98" fmla="*/ 1821 w 1821"/>
                  <a:gd name="T99" fmla="*/ 2018 h 201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5" name="Freeform 42"/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0 w 226"/>
                  <a:gd name="T1" fmla="*/ 0 h 84"/>
                  <a:gd name="T2" fmla="*/ 0 w 226"/>
                  <a:gd name="T3" fmla="*/ 0 h 84"/>
                  <a:gd name="T4" fmla="*/ 0 w 226"/>
                  <a:gd name="T5" fmla="*/ 0 h 84"/>
                  <a:gd name="T6" fmla="*/ 0 w 226"/>
                  <a:gd name="T7" fmla="*/ 0 h 84"/>
                  <a:gd name="T8" fmla="*/ 0 w 226"/>
                  <a:gd name="T9" fmla="*/ 0 h 84"/>
                  <a:gd name="T10" fmla="*/ 0 w 226"/>
                  <a:gd name="T11" fmla="*/ 0 h 84"/>
                  <a:gd name="T12" fmla="*/ 0 w 226"/>
                  <a:gd name="T13" fmla="*/ 0 h 84"/>
                  <a:gd name="T14" fmla="*/ 0 w 226"/>
                  <a:gd name="T15" fmla="*/ 0 h 84"/>
                  <a:gd name="T16" fmla="*/ 0 w 226"/>
                  <a:gd name="T17" fmla="*/ 0 h 84"/>
                  <a:gd name="T18" fmla="*/ 0 w 226"/>
                  <a:gd name="T19" fmla="*/ 0 h 84"/>
                  <a:gd name="T20" fmla="*/ 0 w 226"/>
                  <a:gd name="T21" fmla="*/ 0 h 84"/>
                  <a:gd name="T22" fmla="*/ 0 w 226"/>
                  <a:gd name="T23" fmla="*/ 0 h 84"/>
                  <a:gd name="T24" fmla="*/ 0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6"/>
                  <a:gd name="T40" fmla="*/ 0 h 84"/>
                  <a:gd name="T41" fmla="*/ 226 w 226"/>
                  <a:gd name="T42" fmla="*/ 84 h 8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6" name="Freeform 43"/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0 w 113"/>
                  <a:gd name="T1" fmla="*/ 0 h 104"/>
                  <a:gd name="T2" fmla="*/ 0 w 113"/>
                  <a:gd name="T3" fmla="*/ 0 h 104"/>
                  <a:gd name="T4" fmla="*/ 0 w 113"/>
                  <a:gd name="T5" fmla="*/ 0 h 104"/>
                  <a:gd name="T6" fmla="*/ 0 w 113"/>
                  <a:gd name="T7" fmla="*/ 0 h 104"/>
                  <a:gd name="T8" fmla="*/ 0 w 113"/>
                  <a:gd name="T9" fmla="*/ 0 h 104"/>
                  <a:gd name="T10" fmla="*/ 0 w 113"/>
                  <a:gd name="T11" fmla="*/ 0 h 104"/>
                  <a:gd name="T12" fmla="*/ 0 w 113"/>
                  <a:gd name="T13" fmla="*/ 0 h 104"/>
                  <a:gd name="T14" fmla="*/ 0 w 113"/>
                  <a:gd name="T15" fmla="*/ 0 h 104"/>
                  <a:gd name="T16" fmla="*/ 0 w 113"/>
                  <a:gd name="T17" fmla="*/ 0 h 104"/>
                  <a:gd name="T18" fmla="*/ 0 w 113"/>
                  <a:gd name="T19" fmla="*/ 0 h 104"/>
                  <a:gd name="T20" fmla="*/ 0 w 113"/>
                  <a:gd name="T21" fmla="*/ 0 h 104"/>
                  <a:gd name="T22" fmla="*/ 0 w 113"/>
                  <a:gd name="T23" fmla="*/ 0 h 104"/>
                  <a:gd name="T24" fmla="*/ 0 w 113"/>
                  <a:gd name="T25" fmla="*/ 0 h 104"/>
                  <a:gd name="T26" fmla="*/ 0 w 113"/>
                  <a:gd name="T27" fmla="*/ 0 h 104"/>
                  <a:gd name="T28" fmla="*/ 0 w 113"/>
                  <a:gd name="T29" fmla="*/ 0 h 104"/>
                  <a:gd name="T30" fmla="*/ 0 w 113"/>
                  <a:gd name="T31" fmla="*/ 0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3"/>
                  <a:gd name="T49" fmla="*/ 0 h 104"/>
                  <a:gd name="T50" fmla="*/ 113 w 113"/>
                  <a:gd name="T51" fmla="*/ 104 h 10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7" name="Freeform 44"/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0 w 509"/>
                  <a:gd name="T1" fmla="*/ 0 h 237"/>
                  <a:gd name="T2" fmla="*/ 0 w 509"/>
                  <a:gd name="T3" fmla="*/ 0 h 237"/>
                  <a:gd name="T4" fmla="*/ 0 w 509"/>
                  <a:gd name="T5" fmla="*/ 0 h 237"/>
                  <a:gd name="T6" fmla="*/ 0 w 509"/>
                  <a:gd name="T7" fmla="*/ 0 h 237"/>
                  <a:gd name="T8" fmla="*/ 0 w 509"/>
                  <a:gd name="T9" fmla="*/ 0 h 237"/>
                  <a:gd name="T10" fmla="*/ 0 w 509"/>
                  <a:gd name="T11" fmla="*/ 0 h 237"/>
                  <a:gd name="T12" fmla="*/ 0 w 509"/>
                  <a:gd name="T13" fmla="*/ 0 h 237"/>
                  <a:gd name="T14" fmla="*/ 0 w 509"/>
                  <a:gd name="T15" fmla="*/ 0 h 237"/>
                  <a:gd name="T16" fmla="*/ 0 w 509"/>
                  <a:gd name="T17" fmla="*/ 0 h 237"/>
                  <a:gd name="T18" fmla="*/ 0 w 509"/>
                  <a:gd name="T19" fmla="*/ 0 h 237"/>
                  <a:gd name="T20" fmla="*/ 0 w 509"/>
                  <a:gd name="T21" fmla="*/ 0 h 237"/>
                  <a:gd name="T22" fmla="*/ 0 w 509"/>
                  <a:gd name="T23" fmla="*/ 0 h 237"/>
                  <a:gd name="T24" fmla="*/ 0 w 509"/>
                  <a:gd name="T25" fmla="*/ 0 h 237"/>
                  <a:gd name="T26" fmla="*/ 0 w 509"/>
                  <a:gd name="T27" fmla="*/ 0 h 237"/>
                  <a:gd name="T28" fmla="*/ 0 w 509"/>
                  <a:gd name="T29" fmla="*/ 0 h 237"/>
                  <a:gd name="T30" fmla="*/ 0 w 509"/>
                  <a:gd name="T31" fmla="*/ 0 h 237"/>
                  <a:gd name="T32" fmla="*/ 0 w 509"/>
                  <a:gd name="T33" fmla="*/ 0 h 237"/>
                  <a:gd name="T34" fmla="*/ 0 w 509"/>
                  <a:gd name="T35" fmla="*/ 0 h 237"/>
                  <a:gd name="T36" fmla="*/ 0 w 509"/>
                  <a:gd name="T37" fmla="*/ 0 h 237"/>
                  <a:gd name="T38" fmla="*/ 0 w 509"/>
                  <a:gd name="T39" fmla="*/ 0 h 237"/>
                  <a:gd name="T40" fmla="*/ 0 w 509"/>
                  <a:gd name="T41" fmla="*/ 0 h 237"/>
                  <a:gd name="T42" fmla="*/ 0 w 509"/>
                  <a:gd name="T43" fmla="*/ 0 h 237"/>
                  <a:gd name="T44" fmla="*/ 0 w 509"/>
                  <a:gd name="T45" fmla="*/ 0 h 237"/>
                  <a:gd name="T46" fmla="*/ 0 w 509"/>
                  <a:gd name="T47" fmla="*/ 0 h 237"/>
                  <a:gd name="T48" fmla="*/ 0 w 509"/>
                  <a:gd name="T49" fmla="*/ 0 h 237"/>
                  <a:gd name="T50" fmla="*/ 0 w 509"/>
                  <a:gd name="T51" fmla="*/ 0 h 237"/>
                  <a:gd name="T52" fmla="*/ 0 w 509"/>
                  <a:gd name="T53" fmla="*/ 0 h 237"/>
                  <a:gd name="T54" fmla="*/ 0 w 509"/>
                  <a:gd name="T55" fmla="*/ 0 h 237"/>
                  <a:gd name="T56" fmla="*/ 0 w 509"/>
                  <a:gd name="T57" fmla="*/ 0 h 237"/>
                  <a:gd name="T58" fmla="*/ 0 w 509"/>
                  <a:gd name="T59" fmla="*/ 0 h 237"/>
                  <a:gd name="T60" fmla="*/ 0 w 509"/>
                  <a:gd name="T61" fmla="*/ 0 h 237"/>
                  <a:gd name="T62" fmla="*/ 0 w 509"/>
                  <a:gd name="T63" fmla="*/ 0 h 237"/>
                  <a:gd name="T64" fmla="*/ 0 w 509"/>
                  <a:gd name="T65" fmla="*/ 0 h 237"/>
                  <a:gd name="T66" fmla="*/ 0 w 509"/>
                  <a:gd name="T67" fmla="*/ 0 h 237"/>
                  <a:gd name="T68" fmla="*/ 0 w 509"/>
                  <a:gd name="T69" fmla="*/ 0 h 237"/>
                  <a:gd name="T70" fmla="*/ 0 w 509"/>
                  <a:gd name="T71" fmla="*/ 0 h 237"/>
                  <a:gd name="T72" fmla="*/ 0 w 509"/>
                  <a:gd name="T73" fmla="*/ 0 h 237"/>
                  <a:gd name="T74" fmla="*/ 0 w 509"/>
                  <a:gd name="T75" fmla="*/ 0 h 237"/>
                  <a:gd name="T76" fmla="*/ 0 w 509"/>
                  <a:gd name="T77" fmla="*/ 0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09"/>
                  <a:gd name="T118" fmla="*/ 0 h 237"/>
                  <a:gd name="T119" fmla="*/ 509 w 509"/>
                  <a:gd name="T120" fmla="*/ 237 h 23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8" name="Freeform 45"/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0 h 57"/>
                  <a:gd name="T2" fmla="*/ 0 w 76"/>
                  <a:gd name="T3" fmla="*/ 0 h 57"/>
                  <a:gd name="T4" fmla="*/ 0 w 76"/>
                  <a:gd name="T5" fmla="*/ 0 h 57"/>
                  <a:gd name="T6" fmla="*/ 0 w 76"/>
                  <a:gd name="T7" fmla="*/ 0 h 57"/>
                  <a:gd name="T8" fmla="*/ 0 w 76"/>
                  <a:gd name="T9" fmla="*/ 0 h 57"/>
                  <a:gd name="T10" fmla="*/ 0 w 76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"/>
                  <a:gd name="T19" fmla="*/ 0 h 57"/>
                  <a:gd name="T20" fmla="*/ 76 w 76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69" name="Freeform 46"/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0 w 254"/>
                  <a:gd name="T1" fmla="*/ 0 h 990"/>
                  <a:gd name="T2" fmla="*/ 0 w 254"/>
                  <a:gd name="T3" fmla="*/ 0 h 990"/>
                  <a:gd name="T4" fmla="*/ 0 w 254"/>
                  <a:gd name="T5" fmla="*/ 0 h 990"/>
                  <a:gd name="T6" fmla="*/ 0 w 254"/>
                  <a:gd name="T7" fmla="*/ 0 h 990"/>
                  <a:gd name="T8" fmla="*/ 0 w 254"/>
                  <a:gd name="T9" fmla="*/ 0 h 990"/>
                  <a:gd name="T10" fmla="*/ 0 w 254"/>
                  <a:gd name="T11" fmla="*/ 0 h 990"/>
                  <a:gd name="T12" fmla="*/ 0 w 254"/>
                  <a:gd name="T13" fmla="*/ 0 h 990"/>
                  <a:gd name="T14" fmla="*/ 0 w 254"/>
                  <a:gd name="T15" fmla="*/ 0 h 990"/>
                  <a:gd name="T16" fmla="*/ 0 w 254"/>
                  <a:gd name="T17" fmla="*/ 0 h 990"/>
                  <a:gd name="T18" fmla="*/ 0 w 254"/>
                  <a:gd name="T19" fmla="*/ 0 h 990"/>
                  <a:gd name="T20" fmla="*/ 0 w 254"/>
                  <a:gd name="T21" fmla="*/ 0 h 990"/>
                  <a:gd name="T22" fmla="*/ 0 w 254"/>
                  <a:gd name="T23" fmla="*/ 0 h 990"/>
                  <a:gd name="T24" fmla="*/ 0 w 254"/>
                  <a:gd name="T25" fmla="*/ 0 h 990"/>
                  <a:gd name="T26" fmla="*/ 0 w 254"/>
                  <a:gd name="T27" fmla="*/ 0 h 990"/>
                  <a:gd name="T28" fmla="*/ 0 w 254"/>
                  <a:gd name="T29" fmla="*/ 0 h 990"/>
                  <a:gd name="T30" fmla="*/ 0 w 254"/>
                  <a:gd name="T31" fmla="*/ 0 h 990"/>
                  <a:gd name="T32" fmla="*/ 0 w 254"/>
                  <a:gd name="T33" fmla="*/ 0 h 990"/>
                  <a:gd name="T34" fmla="*/ 0 w 254"/>
                  <a:gd name="T35" fmla="*/ 0 h 990"/>
                  <a:gd name="T36" fmla="*/ 0 w 254"/>
                  <a:gd name="T37" fmla="*/ 0 h 990"/>
                  <a:gd name="T38" fmla="*/ 0 w 254"/>
                  <a:gd name="T39" fmla="*/ 0 h 990"/>
                  <a:gd name="T40" fmla="*/ 0 w 254"/>
                  <a:gd name="T41" fmla="*/ 0 h 990"/>
                  <a:gd name="T42" fmla="*/ 0 w 254"/>
                  <a:gd name="T43" fmla="*/ 0 h 990"/>
                  <a:gd name="T44" fmla="*/ 0 w 254"/>
                  <a:gd name="T45" fmla="*/ 0 h 990"/>
                  <a:gd name="T46" fmla="*/ 0 w 254"/>
                  <a:gd name="T47" fmla="*/ 0 h 990"/>
                  <a:gd name="T48" fmla="*/ 0 w 254"/>
                  <a:gd name="T49" fmla="*/ 0 h 990"/>
                  <a:gd name="T50" fmla="*/ 0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4"/>
                  <a:gd name="T79" fmla="*/ 0 h 990"/>
                  <a:gd name="T80" fmla="*/ 254 w 254"/>
                  <a:gd name="T81" fmla="*/ 990 h 99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0" name="Freeform 47"/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0 w 887"/>
                  <a:gd name="T1" fmla="*/ 0 h 311"/>
                  <a:gd name="T2" fmla="*/ 0 w 887"/>
                  <a:gd name="T3" fmla="*/ 0 h 311"/>
                  <a:gd name="T4" fmla="*/ 0 w 887"/>
                  <a:gd name="T5" fmla="*/ 0 h 311"/>
                  <a:gd name="T6" fmla="*/ 0 w 887"/>
                  <a:gd name="T7" fmla="*/ 0 h 311"/>
                  <a:gd name="T8" fmla="*/ 0 w 887"/>
                  <a:gd name="T9" fmla="*/ 0 h 311"/>
                  <a:gd name="T10" fmla="*/ 0 w 887"/>
                  <a:gd name="T11" fmla="*/ 0 h 311"/>
                  <a:gd name="T12" fmla="*/ 0 w 887"/>
                  <a:gd name="T13" fmla="*/ 0 h 311"/>
                  <a:gd name="T14" fmla="*/ 0 w 887"/>
                  <a:gd name="T15" fmla="*/ 0 h 311"/>
                  <a:gd name="T16" fmla="*/ 0 w 887"/>
                  <a:gd name="T17" fmla="*/ 0 h 311"/>
                  <a:gd name="T18" fmla="*/ 0 w 887"/>
                  <a:gd name="T19" fmla="*/ 0 h 311"/>
                  <a:gd name="T20" fmla="*/ 0 w 887"/>
                  <a:gd name="T21" fmla="*/ 0 h 311"/>
                  <a:gd name="T22" fmla="*/ 0 w 887"/>
                  <a:gd name="T23" fmla="*/ 0 h 311"/>
                  <a:gd name="T24" fmla="*/ 0 w 887"/>
                  <a:gd name="T25" fmla="*/ 0 h 311"/>
                  <a:gd name="T26" fmla="*/ 0 w 887"/>
                  <a:gd name="T27" fmla="*/ 0 h 311"/>
                  <a:gd name="T28" fmla="*/ 0 w 887"/>
                  <a:gd name="T29" fmla="*/ 0 h 311"/>
                  <a:gd name="T30" fmla="*/ 0 w 887"/>
                  <a:gd name="T31" fmla="*/ 0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87"/>
                  <a:gd name="T49" fmla="*/ 0 h 311"/>
                  <a:gd name="T50" fmla="*/ 887 w 887"/>
                  <a:gd name="T51" fmla="*/ 311 h 31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1" name="Freeform 48"/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0 w 1951"/>
                  <a:gd name="T1" fmla="*/ 0 h 1272"/>
                  <a:gd name="T2" fmla="*/ 0 w 1951"/>
                  <a:gd name="T3" fmla="*/ 0 h 1272"/>
                  <a:gd name="T4" fmla="*/ 0 w 1951"/>
                  <a:gd name="T5" fmla="*/ 0 h 1272"/>
                  <a:gd name="T6" fmla="*/ 0 w 1951"/>
                  <a:gd name="T7" fmla="*/ 0 h 1272"/>
                  <a:gd name="T8" fmla="*/ 0 w 1951"/>
                  <a:gd name="T9" fmla="*/ 0 h 1272"/>
                  <a:gd name="T10" fmla="*/ 0 w 1951"/>
                  <a:gd name="T11" fmla="*/ 0 h 1272"/>
                  <a:gd name="T12" fmla="*/ 0 w 1951"/>
                  <a:gd name="T13" fmla="*/ 0 h 1272"/>
                  <a:gd name="T14" fmla="*/ 0 w 1951"/>
                  <a:gd name="T15" fmla="*/ 0 h 1272"/>
                  <a:gd name="T16" fmla="*/ 0 w 1951"/>
                  <a:gd name="T17" fmla="*/ 0 h 1272"/>
                  <a:gd name="T18" fmla="*/ 0 w 1951"/>
                  <a:gd name="T19" fmla="*/ 0 h 1272"/>
                  <a:gd name="T20" fmla="*/ 0 w 1951"/>
                  <a:gd name="T21" fmla="*/ 0 h 1272"/>
                  <a:gd name="T22" fmla="*/ 0 w 1951"/>
                  <a:gd name="T23" fmla="*/ 0 h 1272"/>
                  <a:gd name="T24" fmla="*/ 0 w 1951"/>
                  <a:gd name="T25" fmla="*/ 0 h 1272"/>
                  <a:gd name="T26" fmla="*/ 0 w 1951"/>
                  <a:gd name="T27" fmla="*/ 0 h 1272"/>
                  <a:gd name="T28" fmla="*/ 0 w 1951"/>
                  <a:gd name="T29" fmla="*/ 0 h 1272"/>
                  <a:gd name="T30" fmla="*/ 0 w 1951"/>
                  <a:gd name="T31" fmla="*/ 0 h 1272"/>
                  <a:gd name="T32" fmla="*/ 0 w 1951"/>
                  <a:gd name="T33" fmla="*/ 0 h 1272"/>
                  <a:gd name="T34" fmla="*/ 0 w 1951"/>
                  <a:gd name="T35" fmla="*/ 0 h 1272"/>
                  <a:gd name="T36" fmla="*/ 0 w 1951"/>
                  <a:gd name="T37" fmla="*/ 0 h 1272"/>
                  <a:gd name="T38" fmla="*/ 0 w 1951"/>
                  <a:gd name="T39" fmla="*/ 0 h 1272"/>
                  <a:gd name="T40" fmla="*/ 0 w 1951"/>
                  <a:gd name="T41" fmla="*/ 0 h 1272"/>
                  <a:gd name="T42" fmla="*/ 0 w 1951"/>
                  <a:gd name="T43" fmla="*/ 0 h 1272"/>
                  <a:gd name="T44" fmla="*/ 0 w 1951"/>
                  <a:gd name="T45" fmla="*/ 0 h 1272"/>
                  <a:gd name="T46" fmla="*/ 0 w 1951"/>
                  <a:gd name="T47" fmla="*/ 0 h 1272"/>
                  <a:gd name="T48" fmla="*/ 0 w 1951"/>
                  <a:gd name="T49" fmla="*/ 0 h 1272"/>
                  <a:gd name="T50" fmla="*/ 0 w 1951"/>
                  <a:gd name="T51" fmla="*/ 0 h 1272"/>
                  <a:gd name="T52" fmla="*/ 0 w 1951"/>
                  <a:gd name="T53" fmla="*/ 0 h 1272"/>
                  <a:gd name="T54" fmla="*/ 0 w 1951"/>
                  <a:gd name="T55" fmla="*/ 0 h 1272"/>
                  <a:gd name="T56" fmla="*/ 0 w 1951"/>
                  <a:gd name="T57" fmla="*/ 0 h 1272"/>
                  <a:gd name="T58" fmla="*/ 0 w 1951"/>
                  <a:gd name="T59" fmla="*/ 0 h 1272"/>
                  <a:gd name="T60" fmla="*/ 0 w 1951"/>
                  <a:gd name="T61" fmla="*/ 0 h 1272"/>
                  <a:gd name="T62" fmla="*/ 0 w 1951"/>
                  <a:gd name="T63" fmla="*/ 0 h 1272"/>
                  <a:gd name="T64" fmla="*/ 0 w 1951"/>
                  <a:gd name="T65" fmla="*/ 0 h 1272"/>
                  <a:gd name="T66" fmla="*/ 0 w 1951"/>
                  <a:gd name="T67" fmla="*/ 0 h 1272"/>
                  <a:gd name="T68" fmla="*/ 0 w 1951"/>
                  <a:gd name="T69" fmla="*/ 0 h 1272"/>
                  <a:gd name="T70" fmla="*/ 0 w 1951"/>
                  <a:gd name="T71" fmla="*/ 0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1"/>
                  <a:gd name="T109" fmla="*/ 0 h 1272"/>
                  <a:gd name="T110" fmla="*/ 1951 w 1951"/>
                  <a:gd name="T111" fmla="*/ 1272 h 127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2" name="Freeform 49"/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0 w 56"/>
                  <a:gd name="T1" fmla="*/ 0 h 38"/>
                  <a:gd name="T2" fmla="*/ 0 w 56"/>
                  <a:gd name="T3" fmla="*/ 0 h 38"/>
                  <a:gd name="T4" fmla="*/ 0 w 56"/>
                  <a:gd name="T5" fmla="*/ 0 h 38"/>
                  <a:gd name="T6" fmla="*/ 0 w 56"/>
                  <a:gd name="T7" fmla="*/ 0 h 38"/>
                  <a:gd name="T8" fmla="*/ 0 w 56"/>
                  <a:gd name="T9" fmla="*/ 0 h 38"/>
                  <a:gd name="T10" fmla="*/ 0 w 56"/>
                  <a:gd name="T11" fmla="*/ 0 h 38"/>
                  <a:gd name="T12" fmla="*/ 0 w 56"/>
                  <a:gd name="T13" fmla="*/ 0 h 38"/>
                  <a:gd name="T14" fmla="*/ 0 w 56"/>
                  <a:gd name="T15" fmla="*/ 0 h 38"/>
                  <a:gd name="T16" fmla="*/ 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"/>
                  <a:gd name="T28" fmla="*/ 0 h 38"/>
                  <a:gd name="T29" fmla="*/ 56 w 56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3" name="Freeform 50"/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0 w 235"/>
                  <a:gd name="T1" fmla="*/ 0 h 311"/>
                  <a:gd name="T2" fmla="*/ 0 w 235"/>
                  <a:gd name="T3" fmla="*/ 0 h 311"/>
                  <a:gd name="T4" fmla="*/ 0 w 235"/>
                  <a:gd name="T5" fmla="*/ 0 h 311"/>
                  <a:gd name="T6" fmla="*/ 0 w 235"/>
                  <a:gd name="T7" fmla="*/ 0 h 311"/>
                  <a:gd name="T8" fmla="*/ 0 w 235"/>
                  <a:gd name="T9" fmla="*/ 0 h 311"/>
                  <a:gd name="T10" fmla="*/ 0 w 235"/>
                  <a:gd name="T11" fmla="*/ 0 h 311"/>
                  <a:gd name="T12" fmla="*/ 0 w 235"/>
                  <a:gd name="T13" fmla="*/ 0 h 311"/>
                  <a:gd name="T14" fmla="*/ 0 w 235"/>
                  <a:gd name="T15" fmla="*/ 0 h 311"/>
                  <a:gd name="T16" fmla="*/ 0 w 235"/>
                  <a:gd name="T17" fmla="*/ 0 h 311"/>
                  <a:gd name="T18" fmla="*/ 0 w 235"/>
                  <a:gd name="T19" fmla="*/ 0 h 311"/>
                  <a:gd name="T20" fmla="*/ 0 w 235"/>
                  <a:gd name="T21" fmla="*/ 0 h 311"/>
                  <a:gd name="T22" fmla="*/ 0 w 235"/>
                  <a:gd name="T23" fmla="*/ 0 h 311"/>
                  <a:gd name="T24" fmla="*/ 0 w 235"/>
                  <a:gd name="T25" fmla="*/ 0 h 311"/>
                  <a:gd name="T26" fmla="*/ 0 w 235"/>
                  <a:gd name="T27" fmla="*/ 0 h 311"/>
                  <a:gd name="T28" fmla="*/ 0 w 235"/>
                  <a:gd name="T29" fmla="*/ 0 h 311"/>
                  <a:gd name="T30" fmla="*/ 0 w 235"/>
                  <a:gd name="T31" fmla="*/ 0 h 311"/>
                  <a:gd name="T32" fmla="*/ 0 w 235"/>
                  <a:gd name="T33" fmla="*/ 0 h 311"/>
                  <a:gd name="T34" fmla="*/ 0 w 235"/>
                  <a:gd name="T35" fmla="*/ 0 h 311"/>
                  <a:gd name="T36" fmla="*/ 0 w 235"/>
                  <a:gd name="T37" fmla="*/ 0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5"/>
                  <a:gd name="T58" fmla="*/ 0 h 311"/>
                  <a:gd name="T59" fmla="*/ 235 w 235"/>
                  <a:gd name="T60" fmla="*/ 311 h 3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4" name="Freeform 51"/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0 w 303"/>
                  <a:gd name="T1" fmla="*/ 0 h 208"/>
                  <a:gd name="T2" fmla="*/ 0 w 303"/>
                  <a:gd name="T3" fmla="*/ 0 h 208"/>
                  <a:gd name="T4" fmla="*/ 0 w 303"/>
                  <a:gd name="T5" fmla="*/ 0 h 208"/>
                  <a:gd name="T6" fmla="*/ 0 w 303"/>
                  <a:gd name="T7" fmla="*/ 0 h 208"/>
                  <a:gd name="T8" fmla="*/ 0 w 303"/>
                  <a:gd name="T9" fmla="*/ 0 h 208"/>
                  <a:gd name="T10" fmla="*/ 0 w 303"/>
                  <a:gd name="T11" fmla="*/ 0 h 208"/>
                  <a:gd name="T12" fmla="*/ 0 w 303"/>
                  <a:gd name="T13" fmla="*/ 0 h 208"/>
                  <a:gd name="T14" fmla="*/ 0 w 303"/>
                  <a:gd name="T15" fmla="*/ 0 h 208"/>
                  <a:gd name="T16" fmla="*/ 0 w 303"/>
                  <a:gd name="T17" fmla="*/ 0 h 208"/>
                  <a:gd name="T18" fmla="*/ 0 w 303"/>
                  <a:gd name="T19" fmla="*/ 0 h 208"/>
                  <a:gd name="T20" fmla="*/ 0 w 303"/>
                  <a:gd name="T21" fmla="*/ 0 h 208"/>
                  <a:gd name="T22" fmla="*/ 0 w 303"/>
                  <a:gd name="T23" fmla="*/ 0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3"/>
                  <a:gd name="T37" fmla="*/ 0 h 208"/>
                  <a:gd name="T38" fmla="*/ 303 w 303"/>
                  <a:gd name="T39" fmla="*/ 208 h 20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5" name="Freeform 52"/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0 w 141"/>
                  <a:gd name="T1" fmla="*/ 0 h 141"/>
                  <a:gd name="T2" fmla="*/ 0 w 141"/>
                  <a:gd name="T3" fmla="*/ 0 h 141"/>
                  <a:gd name="T4" fmla="*/ 0 w 141"/>
                  <a:gd name="T5" fmla="*/ 0 h 141"/>
                  <a:gd name="T6" fmla="*/ 0 w 141"/>
                  <a:gd name="T7" fmla="*/ 0 h 141"/>
                  <a:gd name="T8" fmla="*/ 0 w 141"/>
                  <a:gd name="T9" fmla="*/ 0 h 141"/>
                  <a:gd name="T10" fmla="*/ 0 w 141"/>
                  <a:gd name="T11" fmla="*/ 0 h 141"/>
                  <a:gd name="T12" fmla="*/ 0 w 141"/>
                  <a:gd name="T13" fmla="*/ 0 h 141"/>
                  <a:gd name="T14" fmla="*/ 0 w 141"/>
                  <a:gd name="T15" fmla="*/ 0 h 141"/>
                  <a:gd name="T16" fmla="*/ 0 w 141"/>
                  <a:gd name="T17" fmla="*/ 0 h 141"/>
                  <a:gd name="T18" fmla="*/ 0 w 141"/>
                  <a:gd name="T19" fmla="*/ 0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1"/>
                  <a:gd name="T31" fmla="*/ 0 h 141"/>
                  <a:gd name="T32" fmla="*/ 141 w 141"/>
                  <a:gd name="T33" fmla="*/ 141 h 14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6" name="Freeform 53"/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0 w 802"/>
                  <a:gd name="T1" fmla="*/ 0 h 896"/>
                  <a:gd name="T2" fmla="*/ 0 w 802"/>
                  <a:gd name="T3" fmla="*/ 0 h 896"/>
                  <a:gd name="T4" fmla="*/ 0 w 802"/>
                  <a:gd name="T5" fmla="*/ 0 h 896"/>
                  <a:gd name="T6" fmla="*/ 0 w 802"/>
                  <a:gd name="T7" fmla="*/ 0 h 896"/>
                  <a:gd name="T8" fmla="*/ 0 w 802"/>
                  <a:gd name="T9" fmla="*/ 0 h 896"/>
                  <a:gd name="T10" fmla="*/ 0 w 802"/>
                  <a:gd name="T11" fmla="*/ 0 h 896"/>
                  <a:gd name="T12" fmla="*/ 0 w 802"/>
                  <a:gd name="T13" fmla="*/ 0 h 896"/>
                  <a:gd name="T14" fmla="*/ 0 w 802"/>
                  <a:gd name="T15" fmla="*/ 0 h 896"/>
                  <a:gd name="T16" fmla="*/ 0 w 802"/>
                  <a:gd name="T17" fmla="*/ 0 h 896"/>
                  <a:gd name="T18" fmla="*/ 0 w 802"/>
                  <a:gd name="T19" fmla="*/ 0 h 896"/>
                  <a:gd name="T20" fmla="*/ 0 w 802"/>
                  <a:gd name="T21" fmla="*/ 0 h 896"/>
                  <a:gd name="T22" fmla="*/ 0 w 802"/>
                  <a:gd name="T23" fmla="*/ 0 h 896"/>
                  <a:gd name="T24" fmla="*/ 0 w 802"/>
                  <a:gd name="T25" fmla="*/ 0 h 896"/>
                  <a:gd name="T26" fmla="*/ 0 w 802"/>
                  <a:gd name="T27" fmla="*/ 0 h 896"/>
                  <a:gd name="T28" fmla="*/ 0 w 802"/>
                  <a:gd name="T29" fmla="*/ 0 h 896"/>
                  <a:gd name="T30" fmla="*/ 0 w 802"/>
                  <a:gd name="T31" fmla="*/ 0 h 896"/>
                  <a:gd name="T32" fmla="*/ 0 w 802"/>
                  <a:gd name="T33" fmla="*/ 0 h 896"/>
                  <a:gd name="T34" fmla="*/ 0 w 802"/>
                  <a:gd name="T35" fmla="*/ 0 h 896"/>
                  <a:gd name="T36" fmla="*/ 0 w 802"/>
                  <a:gd name="T37" fmla="*/ 0 h 896"/>
                  <a:gd name="T38" fmla="*/ 0 w 802"/>
                  <a:gd name="T39" fmla="*/ 0 h 896"/>
                  <a:gd name="T40" fmla="*/ 0 w 802"/>
                  <a:gd name="T41" fmla="*/ 0 h 896"/>
                  <a:gd name="T42" fmla="*/ 0 w 802"/>
                  <a:gd name="T43" fmla="*/ 0 h 896"/>
                  <a:gd name="T44" fmla="*/ 0 w 802"/>
                  <a:gd name="T45" fmla="*/ 0 h 896"/>
                  <a:gd name="T46" fmla="*/ 0 w 802"/>
                  <a:gd name="T47" fmla="*/ 0 h 896"/>
                  <a:gd name="T48" fmla="*/ 0 w 802"/>
                  <a:gd name="T49" fmla="*/ 0 h 896"/>
                  <a:gd name="T50" fmla="*/ 0 w 802"/>
                  <a:gd name="T51" fmla="*/ 0 h 896"/>
                  <a:gd name="T52" fmla="*/ 0 w 802"/>
                  <a:gd name="T53" fmla="*/ 0 h 896"/>
                  <a:gd name="T54" fmla="*/ 0 w 802"/>
                  <a:gd name="T55" fmla="*/ 0 h 896"/>
                  <a:gd name="T56" fmla="*/ 0 w 802"/>
                  <a:gd name="T57" fmla="*/ 0 h 896"/>
                  <a:gd name="T58" fmla="*/ 0 w 802"/>
                  <a:gd name="T59" fmla="*/ 0 h 896"/>
                  <a:gd name="T60" fmla="*/ 0 w 802"/>
                  <a:gd name="T61" fmla="*/ 0 h 896"/>
                  <a:gd name="T62" fmla="*/ 0 w 802"/>
                  <a:gd name="T63" fmla="*/ 0 h 896"/>
                  <a:gd name="T64" fmla="*/ 0 w 802"/>
                  <a:gd name="T65" fmla="*/ 0 h 896"/>
                  <a:gd name="T66" fmla="*/ 0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802"/>
                  <a:gd name="T103" fmla="*/ 0 h 896"/>
                  <a:gd name="T104" fmla="*/ 802 w 802"/>
                  <a:gd name="T105" fmla="*/ 896 h 89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7" name="Freeform 54"/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0 w 679"/>
                  <a:gd name="T1" fmla="*/ 0 h 284"/>
                  <a:gd name="T2" fmla="*/ 0 w 679"/>
                  <a:gd name="T3" fmla="*/ 0 h 284"/>
                  <a:gd name="T4" fmla="*/ 0 w 679"/>
                  <a:gd name="T5" fmla="*/ 0 h 284"/>
                  <a:gd name="T6" fmla="*/ 0 w 679"/>
                  <a:gd name="T7" fmla="*/ 0 h 284"/>
                  <a:gd name="T8" fmla="*/ 0 w 679"/>
                  <a:gd name="T9" fmla="*/ 0 h 284"/>
                  <a:gd name="T10" fmla="*/ 0 w 679"/>
                  <a:gd name="T11" fmla="*/ 0 h 284"/>
                  <a:gd name="T12" fmla="*/ 0 w 679"/>
                  <a:gd name="T13" fmla="*/ 0 h 284"/>
                  <a:gd name="T14" fmla="*/ 0 w 679"/>
                  <a:gd name="T15" fmla="*/ 0 h 284"/>
                  <a:gd name="T16" fmla="*/ 0 w 679"/>
                  <a:gd name="T17" fmla="*/ 0 h 284"/>
                  <a:gd name="T18" fmla="*/ 0 w 679"/>
                  <a:gd name="T19" fmla="*/ 0 h 284"/>
                  <a:gd name="T20" fmla="*/ 0 w 679"/>
                  <a:gd name="T21" fmla="*/ 0 h 284"/>
                  <a:gd name="T22" fmla="*/ 0 w 679"/>
                  <a:gd name="T23" fmla="*/ 0 h 284"/>
                  <a:gd name="T24" fmla="*/ 0 w 679"/>
                  <a:gd name="T25" fmla="*/ 0 h 284"/>
                  <a:gd name="T26" fmla="*/ 0 w 679"/>
                  <a:gd name="T27" fmla="*/ 0 h 284"/>
                  <a:gd name="T28" fmla="*/ 0 w 679"/>
                  <a:gd name="T29" fmla="*/ 0 h 284"/>
                  <a:gd name="T30" fmla="*/ 0 w 679"/>
                  <a:gd name="T31" fmla="*/ 0 h 284"/>
                  <a:gd name="T32" fmla="*/ 0 w 679"/>
                  <a:gd name="T33" fmla="*/ 0 h 284"/>
                  <a:gd name="T34" fmla="*/ 0 w 679"/>
                  <a:gd name="T35" fmla="*/ 0 h 284"/>
                  <a:gd name="T36" fmla="*/ 0 w 679"/>
                  <a:gd name="T37" fmla="*/ 0 h 284"/>
                  <a:gd name="T38" fmla="*/ 0 w 679"/>
                  <a:gd name="T39" fmla="*/ 0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79"/>
                  <a:gd name="T61" fmla="*/ 0 h 284"/>
                  <a:gd name="T62" fmla="*/ 679 w 679"/>
                  <a:gd name="T63" fmla="*/ 284 h 28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8" name="Freeform 55"/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0 w 37"/>
                  <a:gd name="T1" fmla="*/ 0 h 28"/>
                  <a:gd name="T2" fmla="*/ 0 w 37"/>
                  <a:gd name="T3" fmla="*/ 0 h 28"/>
                  <a:gd name="T4" fmla="*/ 0 w 37"/>
                  <a:gd name="T5" fmla="*/ 0 h 28"/>
                  <a:gd name="T6" fmla="*/ 0 w 37"/>
                  <a:gd name="T7" fmla="*/ 0 h 28"/>
                  <a:gd name="T8" fmla="*/ 0 w 37"/>
                  <a:gd name="T9" fmla="*/ 0 h 28"/>
                  <a:gd name="T10" fmla="*/ 0 w 37"/>
                  <a:gd name="T11" fmla="*/ 0 h 28"/>
                  <a:gd name="T12" fmla="*/ 0 w 37"/>
                  <a:gd name="T13" fmla="*/ 0 h 28"/>
                  <a:gd name="T14" fmla="*/ 0 w 37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7"/>
                  <a:gd name="T25" fmla="*/ 0 h 28"/>
                  <a:gd name="T26" fmla="*/ 37 w 37"/>
                  <a:gd name="T27" fmla="*/ 28 h 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79" name="Freeform 56"/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0 w 840"/>
                  <a:gd name="T1" fmla="*/ 0 h 415"/>
                  <a:gd name="T2" fmla="*/ 0 w 840"/>
                  <a:gd name="T3" fmla="*/ 0 h 415"/>
                  <a:gd name="T4" fmla="*/ 0 w 840"/>
                  <a:gd name="T5" fmla="*/ 0 h 415"/>
                  <a:gd name="T6" fmla="*/ 0 w 840"/>
                  <a:gd name="T7" fmla="*/ 0 h 415"/>
                  <a:gd name="T8" fmla="*/ 0 w 840"/>
                  <a:gd name="T9" fmla="*/ 0 h 415"/>
                  <a:gd name="T10" fmla="*/ 0 w 840"/>
                  <a:gd name="T11" fmla="*/ 0 h 415"/>
                  <a:gd name="T12" fmla="*/ 0 w 840"/>
                  <a:gd name="T13" fmla="*/ 0 h 415"/>
                  <a:gd name="T14" fmla="*/ 0 w 840"/>
                  <a:gd name="T15" fmla="*/ 0 h 415"/>
                  <a:gd name="T16" fmla="*/ 0 w 840"/>
                  <a:gd name="T17" fmla="*/ 0 h 415"/>
                  <a:gd name="T18" fmla="*/ 0 w 840"/>
                  <a:gd name="T19" fmla="*/ 0 h 415"/>
                  <a:gd name="T20" fmla="*/ 0 w 840"/>
                  <a:gd name="T21" fmla="*/ 0 h 415"/>
                  <a:gd name="T22" fmla="*/ 0 w 840"/>
                  <a:gd name="T23" fmla="*/ 0 h 415"/>
                  <a:gd name="T24" fmla="*/ 0 w 840"/>
                  <a:gd name="T25" fmla="*/ 0 h 415"/>
                  <a:gd name="T26" fmla="*/ 0 w 840"/>
                  <a:gd name="T27" fmla="*/ 0 h 415"/>
                  <a:gd name="T28" fmla="*/ 0 w 840"/>
                  <a:gd name="T29" fmla="*/ 0 h 415"/>
                  <a:gd name="T30" fmla="*/ 0 w 840"/>
                  <a:gd name="T31" fmla="*/ 0 h 415"/>
                  <a:gd name="T32" fmla="*/ 0 w 840"/>
                  <a:gd name="T33" fmla="*/ 0 h 415"/>
                  <a:gd name="T34" fmla="*/ 0 w 840"/>
                  <a:gd name="T35" fmla="*/ 0 h 415"/>
                  <a:gd name="T36" fmla="*/ 0 w 840"/>
                  <a:gd name="T37" fmla="*/ 0 h 415"/>
                  <a:gd name="T38" fmla="*/ 0 w 840"/>
                  <a:gd name="T39" fmla="*/ 0 h 415"/>
                  <a:gd name="T40" fmla="*/ 0 w 840"/>
                  <a:gd name="T41" fmla="*/ 0 h 415"/>
                  <a:gd name="T42" fmla="*/ 0 w 840"/>
                  <a:gd name="T43" fmla="*/ 0 h 415"/>
                  <a:gd name="T44" fmla="*/ 0 w 840"/>
                  <a:gd name="T45" fmla="*/ 0 h 415"/>
                  <a:gd name="T46" fmla="*/ 0 w 840"/>
                  <a:gd name="T47" fmla="*/ 0 h 415"/>
                  <a:gd name="T48" fmla="*/ 0 w 840"/>
                  <a:gd name="T49" fmla="*/ 0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40"/>
                  <a:gd name="T76" fmla="*/ 0 h 415"/>
                  <a:gd name="T77" fmla="*/ 840 w 840"/>
                  <a:gd name="T78" fmla="*/ 415 h 41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0" name="Freeform 57"/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0 w 208"/>
                  <a:gd name="T1" fmla="*/ 0 h 244"/>
                  <a:gd name="T2" fmla="*/ 0 w 208"/>
                  <a:gd name="T3" fmla="*/ 0 h 244"/>
                  <a:gd name="T4" fmla="*/ 0 w 208"/>
                  <a:gd name="T5" fmla="*/ 0 h 244"/>
                  <a:gd name="T6" fmla="*/ 0 w 208"/>
                  <a:gd name="T7" fmla="*/ 0 h 244"/>
                  <a:gd name="T8" fmla="*/ 0 w 208"/>
                  <a:gd name="T9" fmla="*/ 0 h 244"/>
                  <a:gd name="T10" fmla="*/ 0 w 208"/>
                  <a:gd name="T11" fmla="*/ 0 h 244"/>
                  <a:gd name="T12" fmla="*/ 0 w 208"/>
                  <a:gd name="T13" fmla="*/ 0 h 244"/>
                  <a:gd name="T14" fmla="*/ 0 w 208"/>
                  <a:gd name="T15" fmla="*/ 0 h 244"/>
                  <a:gd name="T16" fmla="*/ 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8"/>
                  <a:gd name="T28" fmla="*/ 0 h 244"/>
                  <a:gd name="T29" fmla="*/ 208 w 208"/>
                  <a:gd name="T30" fmla="*/ 244 h 2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1" name="Freeform 58"/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0 w 56"/>
                  <a:gd name="T1" fmla="*/ 0 h 29"/>
                  <a:gd name="T2" fmla="*/ 0 w 56"/>
                  <a:gd name="T3" fmla="*/ 0 h 29"/>
                  <a:gd name="T4" fmla="*/ 0 w 56"/>
                  <a:gd name="T5" fmla="*/ 0 h 29"/>
                  <a:gd name="T6" fmla="*/ 0 w 56"/>
                  <a:gd name="T7" fmla="*/ 0 h 29"/>
                  <a:gd name="T8" fmla="*/ 0 w 56"/>
                  <a:gd name="T9" fmla="*/ 0 h 29"/>
                  <a:gd name="T10" fmla="*/ 0 w 56"/>
                  <a:gd name="T11" fmla="*/ 0 h 29"/>
                  <a:gd name="T12" fmla="*/ 0 w 56"/>
                  <a:gd name="T13" fmla="*/ 0 h 29"/>
                  <a:gd name="T14" fmla="*/ 0 w 56"/>
                  <a:gd name="T15" fmla="*/ 0 h 29"/>
                  <a:gd name="T16" fmla="*/ 0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6"/>
                  <a:gd name="T28" fmla="*/ 0 h 29"/>
                  <a:gd name="T29" fmla="*/ 56 w 56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2" name="Freeform 59"/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0 w 349"/>
                  <a:gd name="T1" fmla="*/ 0 h 152"/>
                  <a:gd name="T2" fmla="*/ 0 w 349"/>
                  <a:gd name="T3" fmla="*/ 0 h 152"/>
                  <a:gd name="T4" fmla="*/ 0 w 349"/>
                  <a:gd name="T5" fmla="*/ 0 h 152"/>
                  <a:gd name="T6" fmla="*/ 0 w 349"/>
                  <a:gd name="T7" fmla="*/ 0 h 152"/>
                  <a:gd name="T8" fmla="*/ 0 w 349"/>
                  <a:gd name="T9" fmla="*/ 0 h 152"/>
                  <a:gd name="T10" fmla="*/ 0 w 349"/>
                  <a:gd name="T11" fmla="*/ 0 h 152"/>
                  <a:gd name="T12" fmla="*/ 0 w 349"/>
                  <a:gd name="T13" fmla="*/ 0 h 152"/>
                  <a:gd name="T14" fmla="*/ 0 w 349"/>
                  <a:gd name="T15" fmla="*/ 0 h 152"/>
                  <a:gd name="T16" fmla="*/ 0 w 349"/>
                  <a:gd name="T17" fmla="*/ 0 h 152"/>
                  <a:gd name="T18" fmla="*/ 0 w 349"/>
                  <a:gd name="T19" fmla="*/ 0 h 152"/>
                  <a:gd name="T20" fmla="*/ 0 w 349"/>
                  <a:gd name="T21" fmla="*/ 0 h 152"/>
                  <a:gd name="T22" fmla="*/ 0 w 349"/>
                  <a:gd name="T23" fmla="*/ 0 h 152"/>
                  <a:gd name="T24" fmla="*/ 0 w 349"/>
                  <a:gd name="T25" fmla="*/ 0 h 152"/>
                  <a:gd name="T26" fmla="*/ 0 w 349"/>
                  <a:gd name="T27" fmla="*/ 0 h 152"/>
                  <a:gd name="T28" fmla="*/ 0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9"/>
                  <a:gd name="T46" fmla="*/ 0 h 152"/>
                  <a:gd name="T47" fmla="*/ 349 w 349"/>
                  <a:gd name="T48" fmla="*/ 152 h 1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3" name="Freeform 60"/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0 w 595"/>
                  <a:gd name="T1" fmla="*/ 0 h 264"/>
                  <a:gd name="T2" fmla="*/ 0 w 595"/>
                  <a:gd name="T3" fmla="*/ 0 h 264"/>
                  <a:gd name="T4" fmla="*/ 0 w 595"/>
                  <a:gd name="T5" fmla="*/ 0 h 264"/>
                  <a:gd name="T6" fmla="*/ 0 w 595"/>
                  <a:gd name="T7" fmla="*/ 0 h 264"/>
                  <a:gd name="T8" fmla="*/ 0 w 595"/>
                  <a:gd name="T9" fmla="*/ 0 h 264"/>
                  <a:gd name="T10" fmla="*/ 0 w 595"/>
                  <a:gd name="T11" fmla="*/ 0 h 264"/>
                  <a:gd name="T12" fmla="*/ 0 w 595"/>
                  <a:gd name="T13" fmla="*/ 0 h 264"/>
                  <a:gd name="T14" fmla="*/ 0 w 595"/>
                  <a:gd name="T15" fmla="*/ 0 h 264"/>
                  <a:gd name="T16" fmla="*/ 0 w 595"/>
                  <a:gd name="T17" fmla="*/ 0 h 264"/>
                  <a:gd name="T18" fmla="*/ 0 w 595"/>
                  <a:gd name="T19" fmla="*/ 0 h 264"/>
                  <a:gd name="T20" fmla="*/ 0 w 595"/>
                  <a:gd name="T21" fmla="*/ 0 h 264"/>
                  <a:gd name="T22" fmla="*/ 0 w 595"/>
                  <a:gd name="T23" fmla="*/ 0 h 264"/>
                  <a:gd name="T24" fmla="*/ 0 w 595"/>
                  <a:gd name="T25" fmla="*/ 0 h 264"/>
                  <a:gd name="T26" fmla="*/ 0 w 595"/>
                  <a:gd name="T27" fmla="*/ 0 h 264"/>
                  <a:gd name="T28" fmla="*/ 0 w 595"/>
                  <a:gd name="T29" fmla="*/ 0 h 264"/>
                  <a:gd name="T30" fmla="*/ 0 w 595"/>
                  <a:gd name="T31" fmla="*/ 0 h 264"/>
                  <a:gd name="T32" fmla="*/ 0 w 595"/>
                  <a:gd name="T33" fmla="*/ 0 h 264"/>
                  <a:gd name="T34" fmla="*/ 0 w 595"/>
                  <a:gd name="T35" fmla="*/ 0 h 264"/>
                  <a:gd name="T36" fmla="*/ 0 w 595"/>
                  <a:gd name="T37" fmla="*/ 0 h 264"/>
                  <a:gd name="T38" fmla="*/ 0 w 595"/>
                  <a:gd name="T39" fmla="*/ 0 h 264"/>
                  <a:gd name="T40" fmla="*/ 0 w 595"/>
                  <a:gd name="T41" fmla="*/ 0 h 264"/>
                  <a:gd name="T42" fmla="*/ 0 w 595"/>
                  <a:gd name="T43" fmla="*/ 0 h 264"/>
                  <a:gd name="T44" fmla="*/ 0 w 595"/>
                  <a:gd name="T45" fmla="*/ 0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95"/>
                  <a:gd name="T70" fmla="*/ 0 h 264"/>
                  <a:gd name="T71" fmla="*/ 595 w 595"/>
                  <a:gd name="T72" fmla="*/ 264 h 2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4" name="Freeform 61"/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0 w 746"/>
                  <a:gd name="T1" fmla="*/ 0 h 387"/>
                  <a:gd name="T2" fmla="*/ 0 w 746"/>
                  <a:gd name="T3" fmla="*/ 0 h 387"/>
                  <a:gd name="T4" fmla="*/ 0 w 746"/>
                  <a:gd name="T5" fmla="*/ 0 h 387"/>
                  <a:gd name="T6" fmla="*/ 0 w 746"/>
                  <a:gd name="T7" fmla="*/ 0 h 387"/>
                  <a:gd name="T8" fmla="*/ 0 w 746"/>
                  <a:gd name="T9" fmla="*/ 0 h 387"/>
                  <a:gd name="T10" fmla="*/ 0 w 746"/>
                  <a:gd name="T11" fmla="*/ 0 h 387"/>
                  <a:gd name="T12" fmla="*/ 0 w 746"/>
                  <a:gd name="T13" fmla="*/ 0 h 387"/>
                  <a:gd name="T14" fmla="*/ 0 w 746"/>
                  <a:gd name="T15" fmla="*/ 0 h 387"/>
                  <a:gd name="T16" fmla="*/ 0 w 746"/>
                  <a:gd name="T17" fmla="*/ 0 h 387"/>
                  <a:gd name="T18" fmla="*/ 0 w 746"/>
                  <a:gd name="T19" fmla="*/ 0 h 387"/>
                  <a:gd name="T20" fmla="*/ 0 w 746"/>
                  <a:gd name="T21" fmla="*/ 0 h 387"/>
                  <a:gd name="T22" fmla="*/ 0 w 746"/>
                  <a:gd name="T23" fmla="*/ 0 h 387"/>
                  <a:gd name="T24" fmla="*/ 0 w 746"/>
                  <a:gd name="T25" fmla="*/ 0 h 387"/>
                  <a:gd name="T26" fmla="*/ 0 w 746"/>
                  <a:gd name="T27" fmla="*/ 0 h 387"/>
                  <a:gd name="T28" fmla="*/ 0 w 746"/>
                  <a:gd name="T29" fmla="*/ 0 h 387"/>
                  <a:gd name="T30" fmla="*/ 0 w 746"/>
                  <a:gd name="T31" fmla="*/ 0 h 387"/>
                  <a:gd name="T32" fmla="*/ 0 w 746"/>
                  <a:gd name="T33" fmla="*/ 0 h 387"/>
                  <a:gd name="T34" fmla="*/ 0 w 746"/>
                  <a:gd name="T35" fmla="*/ 0 h 387"/>
                  <a:gd name="T36" fmla="*/ 0 w 746"/>
                  <a:gd name="T37" fmla="*/ 0 h 387"/>
                  <a:gd name="T38" fmla="*/ 0 w 746"/>
                  <a:gd name="T39" fmla="*/ 0 h 387"/>
                  <a:gd name="T40" fmla="*/ 0 w 746"/>
                  <a:gd name="T41" fmla="*/ 0 h 387"/>
                  <a:gd name="T42" fmla="*/ 0 w 746"/>
                  <a:gd name="T43" fmla="*/ 0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46"/>
                  <a:gd name="T67" fmla="*/ 0 h 387"/>
                  <a:gd name="T68" fmla="*/ 746 w 746"/>
                  <a:gd name="T69" fmla="*/ 387 h 38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5" name="Freeform 62"/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0 w 661"/>
                  <a:gd name="T1" fmla="*/ 0 h 868"/>
                  <a:gd name="T2" fmla="*/ 0 w 661"/>
                  <a:gd name="T3" fmla="*/ 0 h 868"/>
                  <a:gd name="T4" fmla="*/ 0 w 661"/>
                  <a:gd name="T5" fmla="*/ 0 h 868"/>
                  <a:gd name="T6" fmla="*/ 0 w 661"/>
                  <a:gd name="T7" fmla="*/ 0 h 868"/>
                  <a:gd name="T8" fmla="*/ 0 w 661"/>
                  <a:gd name="T9" fmla="*/ 0 h 868"/>
                  <a:gd name="T10" fmla="*/ 0 w 661"/>
                  <a:gd name="T11" fmla="*/ 0 h 868"/>
                  <a:gd name="T12" fmla="*/ 0 w 661"/>
                  <a:gd name="T13" fmla="*/ 0 h 868"/>
                  <a:gd name="T14" fmla="*/ 0 w 661"/>
                  <a:gd name="T15" fmla="*/ 0 h 868"/>
                  <a:gd name="T16" fmla="*/ 0 w 661"/>
                  <a:gd name="T17" fmla="*/ 0 h 868"/>
                  <a:gd name="T18" fmla="*/ 0 w 661"/>
                  <a:gd name="T19" fmla="*/ 0 h 868"/>
                  <a:gd name="T20" fmla="*/ 0 w 661"/>
                  <a:gd name="T21" fmla="*/ 0 h 868"/>
                  <a:gd name="T22" fmla="*/ 0 w 661"/>
                  <a:gd name="T23" fmla="*/ 0 h 868"/>
                  <a:gd name="T24" fmla="*/ 0 w 661"/>
                  <a:gd name="T25" fmla="*/ 0 h 868"/>
                  <a:gd name="T26" fmla="*/ 0 w 661"/>
                  <a:gd name="T27" fmla="*/ 0 h 868"/>
                  <a:gd name="T28" fmla="*/ 0 w 661"/>
                  <a:gd name="T29" fmla="*/ 0 h 868"/>
                  <a:gd name="T30" fmla="*/ 0 w 661"/>
                  <a:gd name="T31" fmla="*/ 0 h 868"/>
                  <a:gd name="T32" fmla="*/ 0 w 661"/>
                  <a:gd name="T33" fmla="*/ 0 h 868"/>
                  <a:gd name="T34" fmla="*/ 0 w 661"/>
                  <a:gd name="T35" fmla="*/ 0 h 868"/>
                  <a:gd name="T36" fmla="*/ 0 w 661"/>
                  <a:gd name="T37" fmla="*/ 0 h 868"/>
                  <a:gd name="T38" fmla="*/ 0 w 661"/>
                  <a:gd name="T39" fmla="*/ 0 h 868"/>
                  <a:gd name="T40" fmla="*/ 0 w 661"/>
                  <a:gd name="T41" fmla="*/ 0 h 868"/>
                  <a:gd name="T42" fmla="*/ 0 w 661"/>
                  <a:gd name="T43" fmla="*/ 0 h 868"/>
                  <a:gd name="T44" fmla="*/ 0 w 661"/>
                  <a:gd name="T45" fmla="*/ 0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61"/>
                  <a:gd name="T70" fmla="*/ 0 h 868"/>
                  <a:gd name="T71" fmla="*/ 661 w 661"/>
                  <a:gd name="T72" fmla="*/ 868 h 86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6" name="Freeform 63"/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0 w 377"/>
                  <a:gd name="T1" fmla="*/ 0 h 481"/>
                  <a:gd name="T2" fmla="*/ 0 w 377"/>
                  <a:gd name="T3" fmla="*/ 0 h 481"/>
                  <a:gd name="T4" fmla="*/ 0 w 377"/>
                  <a:gd name="T5" fmla="*/ 0 h 481"/>
                  <a:gd name="T6" fmla="*/ 0 w 377"/>
                  <a:gd name="T7" fmla="*/ 0 h 481"/>
                  <a:gd name="T8" fmla="*/ 0 w 377"/>
                  <a:gd name="T9" fmla="*/ 0 h 481"/>
                  <a:gd name="T10" fmla="*/ 0 w 377"/>
                  <a:gd name="T11" fmla="*/ 0 h 481"/>
                  <a:gd name="T12" fmla="*/ 0 w 377"/>
                  <a:gd name="T13" fmla="*/ 0 h 481"/>
                  <a:gd name="T14" fmla="*/ 0 w 377"/>
                  <a:gd name="T15" fmla="*/ 0 h 481"/>
                  <a:gd name="T16" fmla="*/ 0 w 377"/>
                  <a:gd name="T17" fmla="*/ 0 h 481"/>
                  <a:gd name="T18" fmla="*/ 0 w 377"/>
                  <a:gd name="T19" fmla="*/ 0 h 481"/>
                  <a:gd name="T20" fmla="*/ 0 w 377"/>
                  <a:gd name="T21" fmla="*/ 0 h 481"/>
                  <a:gd name="T22" fmla="*/ 0 w 377"/>
                  <a:gd name="T23" fmla="*/ 0 h 481"/>
                  <a:gd name="T24" fmla="*/ 0 w 377"/>
                  <a:gd name="T25" fmla="*/ 0 h 481"/>
                  <a:gd name="T26" fmla="*/ 0 w 377"/>
                  <a:gd name="T27" fmla="*/ 0 h 481"/>
                  <a:gd name="T28" fmla="*/ 0 w 377"/>
                  <a:gd name="T29" fmla="*/ 0 h 481"/>
                  <a:gd name="T30" fmla="*/ 0 w 377"/>
                  <a:gd name="T31" fmla="*/ 0 h 481"/>
                  <a:gd name="T32" fmla="*/ 0 w 377"/>
                  <a:gd name="T33" fmla="*/ 0 h 481"/>
                  <a:gd name="T34" fmla="*/ 0 w 377"/>
                  <a:gd name="T35" fmla="*/ 0 h 481"/>
                  <a:gd name="T36" fmla="*/ 0 w 377"/>
                  <a:gd name="T37" fmla="*/ 0 h 481"/>
                  <a:gd name="T38" fmla="*/ 0 w 377"/>
                  <a:gd name="T39" fmla="*/ 0 h 481"/>
                  <a:gd name="T40" fmla="*/ 0 w 377"/>
                  <a:gd name="T41" fmla="*/ 0 h 481"/>
                  <a:gd name="T42" fmla="*/ 0 w 377"/>
                  <a:gd name="T43" fmla="*/ 0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77"/>
                  <a:gd name="T67" fmla="*/ 0 h 481"/>
                  <a:gd name="T68" fmla="*/ 377 w 377"/>
                  <a:gd name="T69" fmla="*/ 481 h 48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7" name="Freeform 64"/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0 w 321"/>
                  <a:gd name="T1" fmla="*/ 0 h 415"/>
                  <a:gd name="T2" fmla="*/ 0 w 321"/>
                  <a:gd name="T3" fmla="*/ 0 h 415"/>
                  <a:gd name="T4" fmla="*/ 0 w 321"/>
                  <a:gd name="T5" fmla="*/ 0 h 415"/>
                  <a:gd name="T6" fmla="*/ 0 w 321"/>
                  <a:gd name="T7" fmla="*/ 0 h 415"/>
                  <a:gd name="T8" fmla="*/ 0 w 321"/>
                  <a:gd name="T9" fmla="*/ 0 h 415"/>
                  <a:gd name="T10" fmla="*/ 0 w 321"/>
                  <a:gd name="T11" fmla="*/ 0 h 415"/>
                  <a:gd name="T12" fmla="*/ 0 w 321"/>
                  <a:gd name="T13" fmla="*/ 0 h 415"/>
                  <a:gd name="T14" fmla="*/ 0 w 321"/>
                  <a:gd name="T15" fmla="*/ 0 h 415"/>
                  <a:gd name="T16" fmla="*/ 0 w 321"/>
                  <a:gd name="T17" fmla="*/ 0 h 415"/>
                  <a:gd name="T18" fmla="*/ 0 w 321"/>
                  <a:gd name="T19" fmla="*/ 0 h 415"/>
                  <a:gd name="T20" fmla="*/ 0 w 321"/>
                  <a:gd name="T21" fmla="*/ 0 h 415"/>
                  <a:gd name="T22" fmla="*/ 0 w 321"/>
                  <a:gd name="T23" fmla="*/ 0 h 415"/>
                  <a:gd name="T24" fmla="*/ 0 w 321"/>
                  <a:gd name="T25" fmla="*/ 0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21"/>
                  <a:gd name="T40" fmla="*/ 0 h 415"/>
                  <a:gd name="T41" fmla="*/ 321 w 321"/>
                  <a:gd name="T42" fmla="*/ 415 h 41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8" name="Freeform 65"/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0 w 283"/>
                  <a:gd name="T1" fmla="*/ 0 h 378"/>
                  <a:gd name="T2" fmla="*/ 0 w 283"/>
                  <a:gd name="T3" fmla="*/ 0 h 378"/>
                  <a:gd name="T4" fmla="*/ 0 w 283"/>
                  <a:gd name="T5" fmla="*/ 0 h 378"/>
                  <a:gd name="T6" fmla="*/ 0 w 283"/>
                  <a:gd name="T7" fmla="*/ 0 h 378"/>
                  <a:gd name="T8" fmla="*/ 0 w 283"/>
                  <a:gd name="T9" fmla="*/ 0 h 378"/>
                  <a:gd name="T10" fmla="*/ 0 w 283"/>
                  <a:gd name="T11" fmla="*/ 0 h 378"/>
                  <a:gd name="T12" fmla="*/ 0 w 283"/>
                  <a:gd name="T13" fmla="*/ 0 h 378"/>
                  <a:gd name="T14" fmla="*/ 0 w 283"/>
                  <a:gd name="T15" fmla="*/ 0 h 378"/>
                  <a:gd name="T16" fmla="*/ 0 w 283"/>
                  <a:gd name="T17" fmla="*/ 0 h 378"/>
                  <a:gd name="T18" fmla="*/ 0 w 283"/>
                  <a:gd name="T19" fmla="*/ 0 h 378"/>
                  <a:gd name="T20" fmla="*/ 0 w 283"/>
                  <a:gd name="T21" fmla="*/ 0 h 378"/>
                  <a:gd name="T22" fmla="*/ 0 w 283"/>
                  <a:gd name="T23" fmla="*/ 0 h 378"/>
                  <a:gd name="T24" fmla="*/ 0 w 283"/>
                  <a:gd name="T25" fmla="*/ 0 h 378"/>
                  <a:gd name="T26" fmla="*/ 0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83"/>
                  <a:gd name="T43" fmla="*/ 0 h 378"/>
                  <a:gd name="T44" fmla="*/ 283 w 283"/>
                  <a:gd name="T45" fmla="*/ 378 h 37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89" name="Freeform 66"/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0 w 2339"/>
                  <a:gd name="T1" fmla="*/ 0 h 2160"/>
                  <a:gd name="T2" fmla="*/ 0 w 2339"/>
                  <a:gd name="T3" fmla="*/ 0 h 2160"/>
                  <a:gd name="T4" fmla="*/ 0 w 2339"/>
                  <a:gd name="T5" fmla="*/ 0 h 2160"/>
                  <a:gd name="T6" fmla="*/ 0 w 2339"/>
                  <a:gd name="T7" fmla="*/ 0 h 2160"/>
                  <a:gd name="T8" fmla="*/ 0 w 2339"/>
                  <a:gd name="T9" fmla="*/ 0 h 2160"/>
                  <a:gd name="T10" fmla="*/ 0 w 2339"/>
                  <a:gd name="T11" fmla="*/ 0 h 2160"/>
                  <a:gd name="T12" fmla="*/ 0 w 2339"/>
                  <a:gd name="T13" fmla="*/ 0 h 2160"/>
                  <a:gd name="T14" fmla="*/ 0 w 2339"/>
                  <a:gd name="T15" fmla="*/ 0 h 2160"/>
                  <a:gd name="T16" fmla="*/ 0 w 2339"/>
                  <a:gd name="T17" fmla="*/ 0 h 2160"/>
                  <a:gd name="T18" fmla="*/ 0 w 2339"/>
                  <a:gd name="T19" fmla="*/ 0 h 2160"/>
                  <a:gd name="T20" fmla="*/ 0 w 2339"/>
                  <a:gd name="T21" fmla="*/ 0 h 2160"/>
                  <a:gd name="T22" fmla="*/ 0 w 2339"/>
                  <a:gd name="T23" fmla="*/ 0 h 2160"/>
                  <a:gd name="T24" fmla="*/ 0 w 2339"/>
                  <a:gd name="T25" fmla="*/ 0 h 2160"/>
                  <a:gd name="T26" fmla="*/ 0 w 2339"/>
                  <a:gd name="T27" fmla="*/ 0 h 2160"/>
                  <a:gd name="T28" fmla="*/ 0 w 2339"/>
                  <a:gd name="T29" fmla="*/ 0 h 2160"/>
                  <a:gd name="T30" fmla="*/ 0 w 2339"/>
                  <a:gd name="T31" fmla="*/ 0 h 2160"/>
                  <a:gd name="T32" fmla="*/ 0 w 2339"/>
                  <a:gd name="T33" fmla="*/ 0 h 2160"/>
                  <a:gd name="T34" fmla="*/ 0 w 2339"/>
                  <a:gd name="T35" fmla="*/ 0 h 2160"/>
                  <a:gd name="T36" fmla="*/ 0 w 2339"/>
                  <a:gd name="T37" fmla="*/ 0 h 2160"/>
                  <a:gd name="T38" fmla="*/ 0 w 2339"/>
                  <a:gd name="T39" fmla="*/ 0 h 2160"/>
                  <a:gd name="T40" fmla="*/ 0 w 2339"/>
                  <a:gd name="T41" fmla="*/ 0 h 2160"/>
                  <a:gd name="T42" fmla="*/ 0 w 2339"/>
                  <a:gd name="T43" fmla="*/ 0 h 2160"/>
                  <a:gd name="T44" fmla="*/ 0 w 2339"/>
                  <a:gd name="T45" fmla="*/ 0 h 2160"/>
                  <a:gd name="T46" fmla="*/ 0 w 2339"/>
                  <a:gd name="T47" fmla="*/ 0 h 2160"/>
                  <a:gd name="T48" fmla="*/ 0 w 2339"/>
                  <a:gd name="T49" fmla="*/ 0 h 2160"/>
                  <a:gd name="T50" fmla="*/ 0 w 2339"/>
                  <a:gd name="T51" fmla="*/ 0 h 2160"/>
                  <a:gd name="T52" fmla="*/ 0 w 2339"/>
                  <a:gd name="T53" fmla="*/ 0 h 2160"/>
                  <a:gd name="T54" fmla="*/ 0 w 2339"/>
                  <a:gd name="T55" fmla="*/ 0 h 2160"/>
                  <a:gd name="T56" fmla="*/ 0 w 2339"/>
                  <a:gd name="T57" fmla="*/ 0 h 2160"/>
                  <a:gd name="T58" fmla="*/ 0 w 2339"/>
                  <a:gd name="T59" fmla="*/ 0 h 2160"/>
                  <a:gd name="T60" fmla="*/ 0 w 2339"/>
                  <a:gd name="T61" fmla="*/ 0 h 2160"/>
                  <a:gd name="T62" fmla="*/ 0 w 2339"/>
                  <a:gd name="T63" fmla="*/ 0 h 2160"/>
                  <a:gd name="T64" fmla="*/ 0 w 2339"/>
                  <a:gd name="T65" fmla="*/ 0 h 2160"/>
                  <a:gd name="T66" fmla="*/ 0 w 2339"/>
                  <a:gd name="T67" fmla="*/ 0 h 2160"/>
                  <a:gd name="T68" fmla="*/ 0 w 2339"/>
                  <a:gd name="T69" fmla="*/ 0 h 2160"/>
                  <a:gd name="T70" fmla="*/ 0 w 2339"/>
                  <a:gd name="T71" fmla="*/ 0 h 2160"/>
                  <a:gd name="T72" fmla="*/ 0 w 2339"/>
                  <a:gd name="T73" fmla="*/ 0 h 2160"/>
                  <a:gd name="T74" fmla="*/ 0 w 2339"/>
                  <a:gd name="T75" fmla="*/ 0 h 2160"/>
                  <a:gd name="T76" fmla="*/ 0 w 2339"/>
                  <a:gd name="T77" fmla="*/ 0 h 2160"/>
                  <a:gd name="T78" fmla="*/ 0 w 2339"/>
                  <a:gd name="T79" fmla="*/ 0 h 2160"/>
                  <a:gd name="T80" fmla="*/ 0 w 2339"/>
                  <a:gd name="T81" fmla="*/ 0 h 2160"/>
                  <a:gd name="T82" fmla="*/ 0 w 2339"/>
                  <a:gd name="T83" fmla="*/ 0 h 2160"/>
                  <a:gd name="T84" fmla="*/ 0 w 2339"/>
                  <a:gd name="T85" fmla="*/ 0 h 2160"/>
                  <a:gd name="T86" fmla="*/ 0 w 2339"/>
                  <a:gd name="T87" fmla="*/ 0 h 2160"/>
                  <a:gd name="T88" fmla="*/ 0 w 2339"/>
                  <a:gd name="T89" fmla="*/ 0 h 2160"/>
                  <a:gd name="T90" fmla="*/ 0 w 2339"/>
                  <a:gd name="T91" fmla="*/ 0 h 2160"/>
                  <a:gd name="T92" fmla="*/ 0 w 2339"/>
                  <a:gd name="T93" fmla="*/ 0 h 2160"/>
                  <a:gd name="T94" fmla="*/ 0 w 2339"/>
                  <a:gd name="T95" fmla="*/ 0 h 2160"/>
                  <a:gd name="T96" fmla="*/ 0 w 2339"/>
                  <a:gd name="T97" fmla="*/ 0 h 2160"/>
                  <a:gd name="T98" fmla="*/ 0 w 2339"/>
                  <a:gd name="T99" fmla="*/ 0 h 2160"/>
                  <a:gd name="T100" fmla="*/ 0 w 2339"/>
                  <a:gd name="T101" fmla="*/ 0 h 2160"/>
                  <a:gd name="T102" fmla="*/ 0 w 2339"/>
                  <a:gd name="T103" fmla="*/ 0 h 2160"/>
                  <a:gd name="T104" fmla="*/ 0 w 2339"/>
                  <a:gd name="T105" fmla="*/ 0 h 2160"/>
                  <a:gd name="T106" fmla="*/ 0 w 2339"/>
                  <a:gd name="T107" fmla="*/ 0 h 2160"/>
                  <a:gd name="T108" fmla="*/ 0 w 2339"/>
                  <a:gd name="T109" fmla="*/ 0 h 2160"/>
                  <a:gd name="T110" fmla="*/ 0 w 2339"/>
                  <a:gd name="T111" fmla="*/ 0 h 2160"/>
                  <a:gd name="T112" fmla="*/ 0 w 2339"/>
                  <a:gd name="T113" fmla="*/ 0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339"/>
                  <a:gd name="T172" fmla="*/ 0 h 2160"/>
                  <a:gd name="T173" fmla="*/ 2339 w 2339"/>
                  <a:gd name="T174" fmla="*/ 2160 h 216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0" name="Freeform 67"/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0 w 274"/>
                  <a:gd name="T1" fmla="*/ 0 h 998"/>
                  <a:gd name="T2" fmla="*/ 0 w 274"/>
                  <a:gd name="T3" fmla="*/ 0 h 998"/>
                  <a:gd name="T4" fmla="*/ 0 w 274"/>
                  <a:gd name="T5" fmla="*/ 0 h 998"/>
                  <a:gd name="T6" fmla="*/ 0 w 274"/>
                  <a:gd name="T7" fmla="*/ 0 h 998"/>
                  <a:gd name="T8" fmla="*/ 0 w 274"/>
                  <a:gd name="T9" fmla="*/ 0 h 998"/>
                  <a:gd name="T10" fmla="*/ 0 w 274"/>
                  <a:gd name="T11" fmla="*/ 0 h 998"/>
                  <a:gd name="T12" fmla="*/ 0 w 274"/>
                  <a:gd name="T13" fmla="*/ 0 h 998"/>
                  <a:gd name="T14" fmla="*/ 0 w 274"/>
                  <a:gd name="T15" fmla="*/ 0 h 998"/>
                  <a:gd name="T16" fmla="*/ 0 w 274"/>
                  <a:gd name="T17" fmla="*/ 0 h 998"/>
                  <a:gd name="T18" fmla="*/ 0 w 274"/>
                  <a:gd name="T19" fmla="*/ 0 h 998"/>
                  <a:gd name="T20" fmla="*/ 0 w 274"/>
                  <a:gd name="T21" fmla="*/ 0 h 998"/>
                  <a:gd name="T22" fmla="*/ 0 w 274"/>
                  <a:gd name="T23" fmla="*/ 0 h 998"/>
                  <a:gd name="T24" fmla="*/ 0 w 274"/>
                  <a:gd name="T25" fmla="*/ 0 h 998"/>
                  <a:gd name="T26" fmla="*/ 0 w 274"/>
                  <a:gd name="T27" fmla="*/ 0 h 998"/>
                  <a:gd name="T28" fmla="*/ 0 w 274"/>
                  <a:gd name="T29" fmla="*/ 0 h 998"/>
                  <a:gd name="T30" fmla="*/ 0 w 274"/>
                  <a:gd name="T31" fmla="*/ 0 h 998"/>
                  <a:gd name="T32" fmla="*/ 0 w 274"/>
                  <a:gd name="T33" fmla="*/ 0 h 998"/>
                  <a:gd name="T34" fmla="*/ 0 w 274"/>
                  <a:gd name="T35" fmla="*/ 0 h 998"/>
                  <a:gd name="T36" fmla="*/ 0 w 274"/>
                  <a:gd name="T37" fmla="*/ 0 h 998"/>
                  <a:gd name="T38" fmla="*/ 0 w 274"/>
                  <a:gd name="T39" fmla="*/ 0 h 998"/>
                  <a:gd name="T40" fmla="*/ 0 w 274"/>
                  <a:gd name="T41" fmla="*/ 0 h 998"/>
                  <a:gd name="T42" fmla="*/ 0 w 274"/>
                  <a:gd name="T43" fmla="*/ 0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74"/>
                  <a:gd name="T67" fmla="*/ 0 h 998"/>
                  <a:gd name="T68" fmla="*/ 274 w 274"/>
                  <a:gd name="T69" fmla="*/ 998 h 99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1" name="Freeform 68"/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0 w 481"/>
                  <a:gd name="T1" fmla="*/ 0 h 1028"/>
                  <a:gd name="T2" fmla="*/ 0 w 481"/>
                  <a:gd name="T3" fmla="*/ 0 h 1028"/>
                  <a:gd name="T4" fmla="*/ 0 w 481"/>
                  <a:gd name="T5" fmla="*/ 0 h 1028"/>
                  <a:gd name="T6" fmla="*/ 0 w 481"/>
                  <a:gd name="T7" fmla="*/ 0 h 1028"/>
                  <a:gd name="T8" fmla="*/ 0 w 481"/>
                  <a:gd name="T9" fmla="*/ 0 h 1028"/>
                  <a:gd name="T10" fmla="*/ 0 w 481"/>
                  <a:gd name="T11" fmla="*/ 0 h 1028"/>
                  <a:gd name="T12" fmla="*/ 0 w 481"/>
                  <a:gd name="T13" fmla="*/ 0 h 1028"/>
                  <a:gd name="T14" fmla="*/ 0 w 481"/>
                  <a:gd name="T15" fmla="*/ 0 h 1028"/>
                  <a:gd name="T16" fmla="*/ 0 w 481"/>
                  <a:gd name="T17" fmla="*/ 0 h 1028"/>
                  <a:gd name="T18" fmla="*/ 0 w 481"/>
                  <a:gd name="T19" fmla="*/ 0 h 1028"/>
                  <a:gd name="T20" fmla="*/ 0 w 481"/>
                  <a:gd name="T21" fmla="*/ 0 h 1028"/>
                  <a:gd name="T22" fmla="*/ 0 w 481"/>
                  <a:gd name="T23" fmla="*/ 0 h 1028"/>
                  <a:gd name="T24" fmla="*/ 0 w 481"/>
                  <a:gd name="T25" fmla="*/ 0 h 1028"/>
                  <a:gd name="T26" fmla="*/ 0 w 481"/>
                  <a:gd name="T27" fmla="*/ 0 h 1028"/>
                  <a:gd name="T28" fmla="*/ 0 w 481"/>
                  <a:gd name="T29" fmla="*/ 0 h 1028"/>
                  <a:gd name="T30" fmla="*/ 0 w 481"/>
                  <a:gd name="T31" fmla="*/ 0 h 1028"/>
                  <a:gd name="T32" fmla="*/ 0 w 481"/>
                  <a:gd name="T33" fmla="*/ 0 h 1028"/>
                  <a:gd name="T34" fmla="*/ 0 w 481"/>
                  <a:gd name="T35" fmla="*/ 0 h 1028"/>
                  <a:gd name="T36" fmla="*/ 0 w 481"/>
                  <a:gd name="T37" fmla="*/ 0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1"/>
                  <a:gd name="T58" fmla="*/ 0 h 1028"/>
                  <a:gd name="T59" fmla="*/ 481 w 481"/>
                  <a:gd name="T60" fmla="*/ 1028 h 10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2" name="Freeform 69"/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0 w 1414"/>
                  <a:gd name="T1" fmla="*/ 0 h 1198"/>
                  <a:gd name="T2" fmla="*/ 0 w 1414"/>
                  <a:gd name="T3" fmla="*/ 0 h 1198"/>
                  <a:gd name="T4" fmla="*/ 0 w 1414"/>
                  <a:gd name="T5" fmla="*/ 0 h 1198"/>
                  <a:gd name="T6" fmla="*/ 0 w 1414"/>
                  <a:gd name="T7" fmla="*/ 0 h 1198"/>
                  <a:gd name="T8" fmla="*/ 0 w 1414"/>
                  <a:gd name="T9" fmla="*/ 0 h 1198"/>
                  <a:gd name="T10" fmla="*/ 0 w 1414"/>
                  <a:gd name="T11" fmla="*/ 0 h 1198"/>
                  <a:gd name="T12" fmla="*/ 0 w 1414"/>
                  <a:gd name="T13" fmla="*/ 0 h 1198"/>
                  <a:gd name="T14" fmla="*/ 0 w 1414"/>
                  <a:gd name="T15" fmla="*/ 0 h 1198"/>
                  <a:gd name="T16" fmla="*/ 0 w 1414"/>
                  <a:gd name="T17" fmla="*/ 0 h 1198"/>
                  <a:gd name="T18" fmla="*/ 0 w 1414"/>
                  <a:gd name="T19" fmla="*/ 0 h 1198"/>
                  <a:gd name="T20" fmla="*/ 0 w 1414"/>
                  <a:gd name="T21" fmla="*/ 0 h 1198"/>
                  <a:gd name="T22" fmla="*/ 0 w 1414"/>
                  <a:gd name="T23" fmla="*/ 0 h 1198"/>
                  <a:gd name="T24" fmla="*/ 0 w 1414"/>
                  <a:gd name="T25" fmla="*/ 0 h 1198"/>
                  <a:gd name="T26" fmla="*/ 0 w 1414"/>
                  <a:gd name="T27" fmla="*/ 0 h 1198"/>
                  <a:gd name="T28" fmla="*/ 0 w 1414"/>
                  <a:gd name="T29" fmla="*/ 0 h 1198"/>
                  <a:gd name="T30" fmla="*/ 0 w 1414"/>
                  <a:gd name="T31" fmla="*/ 0 h 1198"/>
                  <a:gd name="T32" fmla="*/ 0 w 1414"/>
                  <a:gd name="T33" fmla="*/ 0 h 1198"/>
                  <a:gd name="T34" fmla="*/ 0 w 1414"/>
                  <a:gd name="T35" fmla="*/ 0 h 1198"/>
                  <a:gd name="T36" fmla="*/ 0 w 1414"/>
                  <a:gd name="T37" fmla="*/ 0 h 1198"/>
                  <a:gd name="T38" fmla="*/ 0 w 1414"/>
                  <a:gd name="T39" fmla="*/ 0 h 1198"/>
                  <a:gd name="T40" fmla="*/ 0 w 1414"/>
                  <a:gd name="T41" fmla="*/ 0 h 1198"/>
                  <a:gd name="T42" fmla="*/ 0 w 1414"/>
                  <a:gd name="T43" fmla="*/ 0 h 1198"/>
                  <a:gd name="T44" fmla="*/ 0 w 1414"/>
                  <a:gd name="T45" fmla="*/ 0 h 1198"/>
                  <a:gd name="T46" fmla="*/ 0 w 1414"/>
                  <a:gd name="T47" fmla="*/ 0 h 1198"/>
                  <a:gd name="T48" fmla="*/ 0 w 1414"/>
                  <a:gd name="T49" fmla="*/ 0 h 1198"/>
                  <a:gd name="T50" fmla="*/ 0 w 1414"/>
                  <a:gd name="T51" fmla="*/ 0 h 1198"/>
                  <a:gd name="T52" fmla="*/ 0 w 1414"/>
                  <a:gd name="T53" fmla="*/ 0 h 1198"/>
                  <a:gd name="T54" fmla="*/ 0 w 1414"/>
                  <a:gd name="T55" fmla="*/ 0 h 1198"/>
                  <a:gd name="T56" fmla="*/ 0 w 1414"/>
                  <a:gd name="T57" fmla="*/ 0 h 1198"/>
                  <a:gd name="T58" fmla="*/ 0 w 1414"/>
                  <a:gd name="T59" fmla="*/ 0 h 1198"/>
                  <a:gd name="T60" fmla="*/ 0 w 1414"/>
                  <a:gd name="T61" fmla="*/ 0 h 1198"/>
                  <a:gd name="T62" fmla="*/ 0 w 1414"/>
                  <a:gd name="T63" fmla="*/ 0 h 1198"/>
                  <a:gd name="T64" fmla="*/ 0 w 1414"/>
                  <a:gd name="T65" fmla="*/ 0 h 1198"/>
                  <a:gd name="T66" fmla="*/ 0 w 1414"/>
                  <a:gd name="T67" fmla="*/ 0 h 1198"/>
                  <a:gd name="T68" fmla="*/ 0 w 1414"/>
                  <a:gd name="T69" fmla="*/ 0 h 1198"/>
                  <a:gd name="T70" fmla="*/ 0 w 1414"/>
                  <a:gd name="T71" fmla="*/ 0 h 1198"/>
                  <a:gd name="T72" fmla="*/ 0 w 1414"/>
                  <a:gd name="T73" fmla="*/ 0 h 1198"/>
                  <a:gd name="T74" fmla="*/ 0 w 1414"/>
                  <a:gd name="T75" fmla="*/ 0 h 1198"/>
                  <a:gd name="T76" fmla="*/ 0 w 1414"/>
                  <a:gd name="T77" fmla="*/ 0 h 1198"/>
                  <a:gd name="T78" fmla="*/ 0 w 1414"/>
                  <a:gd name="T79" fmla="*/ 0 h 1198"/>
                  <a:gd name="T80" fmla="*/ 0 w 1414"/>
                  <a:gd name="T81" fmla="*/ 0 h 1198"/>
                  <a:gd name="T82" fmla="*/ 0 w 1414"/>
                  <a:gd name="T83" fmla="*/ 0 h 1198"/>
                  <a:gd name="T84" fmla="*/ 0 w 1414"/>
                  <a:gd name="T85" fmla="*/ 0 h 1198"/>
                  <a:gd name="T86" fmla="*/ 0 w 1414"/>
                  <a:gd name="T87" fmla="*/ 0 h 1198"/>
                  <a:gd name="T88" fmla="*/ 0 w 1414"/>
                  <a:gd name="T89" fmla="*/ 0 h 1198"/>
                  <a:gd name="T90" fmla="*/ 0 w 1414"/>
                  <a:gd name="T91" fmla="*/ 0 h 1198"/>
                  <a:gd name="T92" fmla="*/ 0 w 1414"/>
                  <a:gd name="T93" fmla="*/ 0 h 1198"/>
                  <a:gd name="T94" fmla="*/ 0 w 1414"/>
                  <a:gd name="T95" fmla="*/ 0 h 1198"/>
                  <a:gd name="T96" fmla="*/ 0 w 1414"/>
                  <a:gd name="T97" fmla="*/ 0 h 1198"/>
                  <a:gd name="T98" fmla="*/ 0 w 1414"/>
                  <a:gd name="T99" fmla="*/ 0 h 1198"/>
                  <a:gd name="T100" fmla="*/ 0 w 1414"/>
                  <a:gd name="T101" fmla="*/ 0 h 1198"/>
                  <a:gd name="T102" fmla="*/ 0 w 1414"/>
                  <a:gd name="T103" fmla="*/ 0 h 1198"/>
                  <a:gd name="T104" fmla="*/ 0 w 1414"/>
                  <a:gd name="T105" fmla="*/ 0 h 1198"/>
                  <a:gd name="T106" fmla="*/ 0 w 1414"/>
                  <a:gd name="T107" fmla="*/ 0 h 1198"/>
                  <a:gd name="T108" fmla="*/ 0 w 1414"/>
                  <a:gd name="T109" fmla="*/ 0 h 1198"/>
                  <a:gd name="T110" fmla="*/ 0 w 1414"/>
                  <a:gd name="T111" fmla="*/ 0 h 1198"/>
                  <a:gd name="T112" fmla="*/ 0 w 1414"/>
                  <a:gd name="T113" fmla="*/ 0 h 1198"/>
                  <a:gd name="T114" fmla="*/ 0 w 1414"/>
                  <a:gd name="T115" fmla="*/ 0 h 1198"/>
                  <a:gd name="T116" fmla="*/ 0 w 1414"/>
                  <a:gd name="T117" fmla="*/ 0 h 1198"/>
                  <a:gd name="T118" fmla="*/ 0 w 1414"/>
                  <a:gd name="T119" fmla="*/ 0 h 1198"/>
                  <a:gd name="T120" fmla="*/ 0 w 1414"/>
                  <a:gd name="T121" fmla="*/ 0 h 1198"/>
                  <a:gd name="T122" fmla="*/ 0 w 1414"/>
                  <a:gd name="T123" fmla="*/ 0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14"/>
                  <a:gd name="T187" fmla="*/ 0 h 1198"/>
                  <a:gd name="T188" fmla="*/ 1414 w 1414"/>
                  <a:gd name="T189" fmla="*/ 1198 h 119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3" name="Freeform 70"/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0 w 48"/>
                  <a:gd name="T1" fmla="*/ 0 h 56"/>
                  <a:gd name="T2" fmla="*/ 0 w 48"/>
                  <a:gd name="T3" fmla="*/ 0 h 56"/>
                  <a:gd name="T4" fmla="*/ 0 w 48"/>
                  <a:gd name="T5" fmla="*/ 0 h 56"/>
                  <a:gd name="T6" fmla="*/ 0 w 48"/>
                  <a:gd name="T7" fmla="*/ 0 h 56"/>
                  <a:gd name="T8" fmla="*/ 0 w 48"/>
                  <a:gd name="T9" fmla="*/ 0 h 56"/>
                  <a:gd name="T10" fmla="*/ 0 w 48"/>
                  <a:gd name="T11" fmla="*/ 0 h 56"/>
                  <a:gd name="T12" fmla="*/ 0 w 48"/>
                  <a:gd name="T13" fmla="*/ 0 h 56"/>
                  <a:gd name="T14" fmla="*/ 0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8"/>
                  <a:gd name="T25" fmla="*/ 0 h 56"/>
                  <a:gd name="T26" fmla="*/ 48 w 48"/>
                  <a:gd name="T27" fmla="*/ 56 h 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4" name="Freeform 71"/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0 w 39"/>
                  <a:gd name="T1" fmla="*/ 0 h 56"/>
                  <a:gd name="T2" fmla="*/ 0 w 39"/>
                  <a:gd name="T3" fmla="*/ 0 h 56"/>
                  <a:gd name="T4" fmla="*/ 0 w 39"/>
                  <a:gd name="T5" fmla="*/ 0 h 56"/>
                  <a:gd name="T6" fmla="*/ 0 w 39"/>
                  <a:gd name="T7" fmla="*/ 0 h 56"/>
                  <a:gd name="T8" fmla="*/ 0 w 39"/>
                  <a:gd name="T9" fmla="*/ 0 h 56"/>
                  <a:gd name="T10" fmla="*/ 0 w 39"/>
                  <a:gd name="T11" fmla="*/ 0 h 56"/>
                  <a:gd name="T12" fmla="*/ 0 w 39"/>
                  <a:gd name="T13" fmla="*/ 0 h 56"/>
                  <a:gd name="T14" fmla="*/ 0 w 39"/>
                  <a:gd name="T15" fmla="*/ 0 h 56"/>
                  <a:gd name="T16" fmla="*/ 0 w 39"/>
                  <a:gd name="T17" fmla="*/ 0 h 56"/>
                  <a:gd name="T18" fmla="*/ 0 w 39"/>
                  <a:gd name="T19" fmla="*/ 0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56"/>
                  <a:gd name="T32" fmla="*/ 39 w 39"/>
                  <a:gd name="T33" fmla="*/ 56 h 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5" name="Freeform 72"/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0 w 1348"/>
                  <a:gd name="T1" fmla="*/ 0 h 990"/>
                  <a:gd name="T2" fmla="*/ 0 w 1348"/>
                  <a:gd name="T3" fmla="*/ 0 h 990"/>
                  <a:gd name="T4" fmla="*/ 0 w 1348"/>
                  <a:gd name="T5" fmla="*/ 0 h 990"/>
                  <a:gd name="T6" fmla="*/ 0 w 1348"/>
                  <a:gd name="T7" fmla="*/ 0 h 990"/>
                  <a:gd name="T8" fmla="*/ 0 w 1348"/>
                  <a:gd name="T9" fmla="*/ 0 h 990"/>
                  <a:gd name="T10" fmla="*/ 0 w 1348"/>
                  <a:gd name="T11" fmla="*/ 0 h 990"/>
                  <a:gd name="T12" fmla="*/ 0 w 1348"/>
                  <a:gd name="T13" fmla="*/ 0 h 990"/>
                  <a:gd name="T14" fmla="*/ 0 w 1348"/>
                  <a:gd name="T15" fmla="*/ 0 h 990"/>
                  <a:gd name="T16" fmla="*/ 0 w 1348"/>
                  <a:gd name="T17" fmla="*/ 0 h 990"/>
                  <a:gd name="T18" fmla="*/ 0 w 1348"/>
                  <a:gd name="T19" fmla="*/ 0 h 990"/>
                  <a:gd name="T20" fmla="*/ 0 w 1348"/>
                  <a:gd name="T21" fmla="*/ 0 h 990"/>
                  <a:gd name="T22" fmla="*/ 0 w 1348"/>
                  <a:gd name="T23" fmla="*/ 0 h 990"/>
                  <a:gd name="T24" fmla="*/ 0 w 1348"/>
                  <a:gd name="T25" fmla="*/ 0 h 990"/>
                  <a:gd name="T26" fmla="*/ 0 w 1348"/>
                  <a:gd name="T27" fmla="*/ 0 h 990"/>
                  <a:gd name="T28" fmla="*/ 0 w 1348"/>
                  <a:gd name="T29" fmla="*/ 0 h 990"/>
                  <a:gd name="T30" fmla="*/ 0 w 1348"/>
                  <a:gd name="T31" fmla="*/ 0 h 990"/>
                  <a:gd name="T32" fmla="*/ 0 w 1348"/>
                  <a:gd name="T33" fmla="*/ 0 h 990"/>
                  <a:gd name="T34" fmla="*/ 0 w 1348"/>
                  <a:gd name="T35" fmla="*/ 0 h 990"/>
                  <a:gd name="T36" fmla="*/ 0 w 1348"/>
                  <a:gd name="T37" fmla="*/ 0 h 990"/>
                  <a:gd name="T38" fmla="*/ 0 w 1348"/>
                  <a:gd name="T39" fmla="*/ 0 h 990"/>
                  <a:gd name="T40" fmla="*/ 0 w 1348"/>
                  <a:gd name="T41" fmla="*/ 0 h 990"/>
                  <a:gd name="T42" fmla="*/ 0 w 1348"/>
                  <a:gd name="T43" fmla="*/ 0 h 990"/>
                  <a:gd name="T44" fmla="*/ 0 w 1348"/>
                  <a:gd name="T45" fmla="*/ 0 h 990"/>
                  <a:gd name="T46" fmla="*/ 0 w 1348"/>
                  <a:gd name="T47" fmla="*/ 0 h 990"/>
                  <a:gd name="T48" fmla="*/ 0 w 1348"/>
                  <a:gd name="T49" fmla="*/ 0 h 990"/>
                  <a:gd name="T50" fmla="*/ 0 w 1348"/>
                  <a:gd name="T51" fmla="*/ 0 h 990"/>
                  <a:gd name="T52" fmla="*/ 0 w 1348"/>
                  <a:gd name="T53" fmla="*/ 0 h 990"/>
                  <a:gd name="T54" fmla="*/ 0 w 1348"/>
                  <a:gd name="T55" fmla="*/ 0 h 990"/>
                  <a:gd name="T56" fmla="*/ 0 w 1348"/>
                  <a:gd name="T57" fmla="*/ 0 h 990"/>
                  <a:gd name="T58" fmla="*/ 0 w 1348"/>
                  <a:gd name="T59" fmla="*/ 0 h 990"/>
                  <a:gd name="T60" fmla="*/ 0 w 1348"/>
                  <a:gd name="T61" fmla="*/ 0 h 990"/>
                  <a:gd name="T62" fmla="*/ 0 w 1348"/>
                  <a:gd name="T63" fmla="*/ 0 h 990"/>
                  <a:gd name="T64" fmla="*/ 0 w 1348"/>
                  <a:gd name="T65" fmla="*/ 0 h 990"/>
                  <a:gd name="T66" fmla="*/ 0 w 1348"/>
                  <a:gd name="T67" fmla="*/ 0 h 990"/>
                  <a:gd name="T68" fmla="*/ 0 w 1348"/>
                  <a:gd name="T69" fmla="*/ 0 h 990"/>
                  <a:gd name="T70" fmla="*/ 0 w 1348"/>
                  <a:gd name="T71" fmla="*/ 0 h 990"/>
                  <a:gd name="T72" fmla="*/ 0 w 1348"/>
                  <a:gd name="T73" fmla="*/ 0 h 990"/>
                  <a:gd name="T74" fmla="*/ 0 w 1348"/>
                  <a:gd name="T75" fmla="*/ 0 h 990"/>
                  <a:gd name="T76" fmla="*/ 0 w 1348"/>
                  <a:gd name="T77" fmla="*/ 0 h 990"/>
                  <a:gd name="T78" fmla="*/ 0 w 1348"/>
                  <a:gd name="T79" fmla="*/ 0 h 990"/>
                  <a:gd name="T80" fmla="*/ 0 w 1348"/>
                  <a:gd name="T81" fmla="*/ 0 h 990"/>
                  <a:gd name="T82" fmla="*/ 0 w 1348"/>
                  <a:gd name="T83" fmla="*/ 0 h 990"/>
                  <a:gd name="T84" fmla="*/ 0 w 1348"/>
                  <a:gd name="T85" fmla="*/ 0 h 990"/>
                  <a:gd name="T86" fmla="*/ 0 w 1348"/>
                  <a:gd name="T87" fmla="*/ 0 h 990"/>
                  <a:gd name="T88" fmla="*/ 0 w 1348"/>
                  <a:gd name="T89" fmla="*/ 0 h 990"/>
                  <a:gd name="T90" fmla="*/ 0 w 1348"/>
                  <a:gd name="T91" fmla="*/ 0 h 990"/>
                  <a:gd name="T92" fmla="*/ 0 w 1348"/>
                  <a:gd name="T93" fmla="*/ 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348"/>
                  <a:gd name="T142" fmla="*/ 0 h 990"/>
                  <a:gd name="T143" fmla="*/ 1348 w 1348"/>
                  <a:gd name="T144" fmla="*/ 990 h 99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6" name="Freeform 73"/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0 w 642"/>
                  <a:gd name="T1" fmla="*/ 0 h 387"/>
                  <a:gd name="T2" fmla="*/ 0 w 642"/>
                  <a:gd name="T3" fmla="*/ 0 h 387"/>
                  <a:gd name="T4" fmla="*/ 0 w 642"/>
                  <a:gd name="T5" fmla="*/ 0 h 387"/>
                  <a:gd name="T6" fmla="*/ 0 w 642"/>
                  <a:gd name="T7" fmla="*/ 0 h 387"/>
                  <a:gd name="T8" fmla="*/ 0 w 642"/>
                  <a:gd name="T9" fmla="*/ 0 h 387"/>
                  <a:gd name="T10" fmla="*/ 0 w 642"/>
                  <a:gd name="T11" fmla="*/ 0 h 387"/>
                  <a:gd name="T12" fmla="*/ 0 w 642"/>
                  <a:gd name="T13" fmla="*/ 0 h 387"/>
                  <a:gd name="T14" fmla="*/ 0 w 642"/>
                  <a:gd name="T15" fmla="*/ 0 h 387"/>
                  <a:gd name="T16" fmla="*/ 0 w 642"/>
                  <a:gd name="T17" fmla="*/ 0 h 387"/>
                  <a:gd name="T18" fmla="*/ 0 w 642"/>
                  <a:gd name="T19" fmla="*/ 0 h 387"/>
                  <a:gd name="T20" fmla="*/ 0 w 642"/>
                  <a:gd name="T21" fmla="*/ 0 h 387"/>
                  <a:gd name="T22" fmla="*/ 0 w 642"/>
                  <a:gd name="T23" fmla="*/ 0 h 387"/>
                  <a:gd name="T24" fmla="*/ 0 w 642"/>
                  <a:gd name="T25" fmla="*/ 0 h 387"/>
                  <a:gd name="T26" fmla="*/ 0 w 642"/>
                  <a:gd name="T27" fmla="*/ 0 h 387"/>
                  <a:gd name="T28" fmla="*/ 0 w 642"/>
                  <a:gd name="T29" fmla="*/ 0 h 387"/>
                  <a:gd name="T30" fmla="*/ 0 w 642"/>
                  <a:gd name="T31" fmla="*/ 0 h 387"/>
                  <a:gd name="T32" fmla="*/ 0 w 642"/>
                  <a:gd name="T33" fmla="*/ 0 h 387"/>
                  <a:gd name="T34" fmla="*/ 0 w 642"/>
                  <a:gd name="T35" fmla="*/ 0 h 387"/>
                  <a:gd name="T36" fmla="*/ 0 w 642"/>
                  <a:gd name="T37" fmla="*/ 0 h 387"/>
                  <a:gd name="T38" fmla="*/ 0 w 642"/>
                  <a:gd name="T39" fmla="*/ 0 h 387"/>
                  <a:gd name="T40" fmla="*/ 0 w 642"/>
                  <a:gd name="T41" fmla="*/ 0 h 387"/>
                  <a:gd name="T42" fmla="*/ 0 w 642"/>
                  <a:gd name="T43" fmla="*/ 0 h 387"/>
                  <a:gd name="T44" fmla="*/ 0 w 642"/>
                  <a:gd name="T45" fmla="*/ 0 h 387"/>
                  <a:gd name="T46" fmla="*/ 0 w 642"/>
                  <a:gd name="T47" fmla="*/ 0 h 387"/>
                  <a:gd name="T48" fmla="*/ 0 w 642"/>
                  <a:gd name="T49" fmla="*/ 0 h 387"/>
                  <a:gd name="T50" fmla="*/ 0 w 642"/>
                  <a:gd name="T51" fmla="*/ 0 h 387"/>
                  <a:gd name="T52" fmla="*/ 0 w 642"/>
                  <a:gd name="T53" fmla="*/ 0 h 387"/>
                  <a:gd name="T54" fmla="*/ 0 w 642"/>
                  <a:gd name="T55" fmla="*/ 0 h 387"/>
                  <a:gd name="T56" fmla="*/ 0 w 642"/>
                  <a:gd name="T57" fmla="*/ 0 h 387"/>
                  <a:gd name="T58" fmla="*/ 0 w 642"/>
                  <a:gd name="T59" fmla="*/ 0 h 387"/>
                  <a:gd name="T60" fmla="*/ 0 w 642"/>
                  <a:gd name="T61" fmla="*/ 0 h 387"/>
                  <a:gd name="T62" fmla="*/ 0 w 642"/>
                  <a:gd name="T63" fmla="*/ 0 h 387"/>
                  <a:gd name="T64" fmla="*/ 0 w 642"/>
                  <a:gd name="T65" fmla="*/ 0 h 387"/>
                  <a:gd name="T66" fmla="*/ 0 w 642"/>
                  <a:gd name="T67" fmla="*/ 0 h 387"/>
                  <a:gd name="T68" fmla="*/ 0 w 642"/>
                  <a:gd name="T69" fmla="*/ 0 h 387"/>
                  <a:gd name="T70" fmla="*/ 0 w 642"/>
                  <a:gd name="T71" fmla="*/ 0 h 387"/>
                  <a:gd name="T72" fmla="*/ 0 w 642"/>
                  <a:gd name="T73" fmla="*/ 0 h 387"/>
                  <a:gd name="T74" fmla="*/ 0 w 642"/>
                  <a:gd name="T75" fmla="*/ 0 h 387"/>
                  <a:gd name="T76" fmla="*/ 0 w 642"/>
                  <a:gd name="T77" fmla="*/ 0 h 387"/>
                  <a:gd name="T78" fmla="*/ 0 w 642"/>
                  <a:gd name="T79" fmla="*/ 0 h 387"/>
                  <a:gd name="T80" fmla="*/ 0 w 642"/>
                  <a:gd name="T81" fmla="*/ 0 h 387"/>
                  <a:gd name="T82" fmla="*/ 0 w 642"/>
                  <a:gd name="T83" fmla="*/ 0 h 387"/>
                  <a:gd name="T84" fmla="*/ 0 w 642"/>
                  <a:gd name="T85" fmla="*/ 0 h 387"/>
                  <a:gd name="T86" fmla="*/ 0 w 642"/>
                  <a:gd name="T87" fmla="*/ 0 h 387"/>
                  <a:gd name="T88" fmla="*/ 0 w 642"/>
                  <a:gd name="T89" fmla="*/ 0 h 387"/>
                  <a:gd name="T90" fmla="*/ 0 w 642"/>
                  <a:gd name="T91" fmla="*/ 0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42"/>
                  <a:gd name="T139" fmla="*/ 0 h 387"/>
                  <a:gd name="T140" fmla="*/ 642 w 642"/>
                  <a:gd name="T141" fmla="*/ 387 h 38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7" name="Freeform 74"/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0 w 170"/>
                  <a:gd name="T1" fmla="*/ 0 h 122"/>
                  <a:gd name="T2" fmla="*/ 0 w 170"/>
                  <a:gd name="T3" fmla="*/ 0 h 122"/>
                  <a:gd name="T4" fmla="*/ 0 w 170"/>
                  <a:gd name="T5" fmla="*/ 0 h 122"/>
                  <a:gd name="T6" fmla="*/ 0 w 170"/>
                  <a:gd name="T7" fmla="*/ 0 h 122"/>
                  <a:gd name="T8" fmla="*/ 0 w 170"/>
                  <a:gd name="T9" fmla="*/ 0 h 122"/>
                  <a:gd name="T10" fmla="*/ 0 w 170"/>
                  <a:gd name="T11" fmla="*/ 0 h 122"/>
                  <a:gd name="T12" fmla="*/ 0 w 170"/>
                  <a:gd name="T13" fmla="*/ 0 h 122"/>
                  <a:gd name="T14" fmla="*/ 0 w 170"/>
                  <a:gd name="T15" fmla="*/ 0 h 122"/>
                  <a:gd name="T16" fmla="*/ 0 w 170"/>
                  <a:gd name="T17" fmla="*/ 0 h 122"/>
                  <a:gd name="T18" fmla="*/ 0 w 170"/>
                  <a:gd name="T19" fmla="*/ 0 h 122"/>
                  <a:gd name="T20" fmla="*/ 0 w 170"/>
                  <a:gd name="T21" fmla="*/ 0 h 122"/>
                  <a:gd name="T22" fmla="*/ 0 w 170"/>
                  <a:gd name="T23" fmla="*/ 0 h 122"/>
                  <a:gd name="T24" fmla="*/ 0 w 170"/>
                  <a:gd name="T25" fmla="*/ 0 h 122"/>
                  <a:gd name="T26" fmla="*/ 0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70"/>
                  <a:gd name="T43" fmla="*/ 0 h 122"/>
                  <a:gd name="T44" fmla="*/ 170 w 170"/>
                  <a:gd name="T45" fmla="*/ 122 h 12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8" name="Freeform 75"/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0 w 698"/>
                  <a:gd name="T1" fmla="*/ 0 h 246"/>
                  <a:gd name="T2" fmla="*/ 0 w 698"/>
                  <a:gd name="T3" fmla="*/ 0 h 246"/>
                  <a:gd name="T4" fmla="*/ 0 w 698"/>
                  <a:gd name="T5" fmla="*/ 0 h 246"/>
                  <a:gd name="T6" fmla="*/ 0 w 698"/>
                  <a:gd name="T7" fmla="*/ 0 h 246"/>
                  <a:gd name="T8" fmla="*/ 0 w 698"/>
                  <a:gd name="T9" fmla="*/ 0 h 246"/>
                  <a:gd name="T10" fmla="*/ 0 w 698"/>
                  <a:gd name="T11" fmla="*/ 0 h 246"/>
                  <a:gd name="T12" fmla="*/ 0 w 698"/>
                  <a:gd name="T13" fmla="*/ 0 h 246"/>
                  <a:gd name="T14" fmla="*/ 0 w 698"/>
                  <a:gd name="T15" fmla="*/ 0 h 246"/>
                  <a:gd name="T16" fmla="*/ 0 w 698"/>
                  <a:gd name="T17" fmla="*/ 0 h 246"/>
                  <a:gd name="T18" fmla="*/ 0 w 698"/>
                  <a:gd name="T19" fmla="*/ 0 h 246"/>
                  <a:gd name="T20" fmla="*/ 0 w 698"/>
                  <a:gd name="T21" fmla="*/ 0 h 246"/>
                  <a:gd name="T22" fmla="*/ 0 w 698"/>
                  <a:gd name="T23" fmla="*/ 0 h 246"/>
                  <a:gd name="T24" fmla="*/ 0 w 698"/>
                  <a:gd name="T25" fmla="*/ 0 h 246"/>
                  <a:gd name="T26" fmla="*/ 0 w 698"/>
                  <a:gd name="T27" fmla="*/ 0 h 246"/>
                  <a:gd name="T28" fmla="*/ 0 w 698"/>
                  <a:gd name="T29" fmla="*/ 0 h 246"/>
                  <a:gd name="T30" fmla="*/ 0 w 698"/>
                  <a:gd name="T31" fmla="*/ 0 h 246"/>
                  <a:gd name="T32" fmla="*/ 0 w 698"/>
                  <a:gd name="T33" fmla="*/ 0 h 246"/>
                  <a:gd name="T34" fmla="*/ 0 w 698"/>
                  <a:gd name="T35" fmla="*/ 0 h 246"/>
                  <a:gd name="T36" fmla="*/ 0 w 698"/>
                  <a:gd name="T37" fmla="*/ 0 h 246"/>
                  <a:gd name="T38" fmla="*/ 0 w 698"/>
                  <a:gd name="T39" fmla="*/ 0 h 246"/>
                  <a:gd name="T40" fmla="*/ 0 w 698"/>
                  <a:gd name="T41" fmla="*/ 0 h 246"/>
                  <a:gd name="T42" fmla="*/ 0 w 698"/>
                  <a:gd name="T43" fmla="*/ 0 h 246"/>
                  <a:gd name="T44" fmla="*/ 0 w 698"/>
                  <a:gd name="T45" fmla="*/ 0 h 246"/>
                  <a:gd name="T46" fmla="*/ 0 w 698"/>
                  <a:gd name="T47" fmla="*/ 0 h 246"/>
                  <a:gd name="T48" fmla="*/ 0 w 698"/>
                  <a:gd name="T49" fmla="*/ 0 h 246"/>
                  <a:gd name="T50" fmla="*/ 0 w 698"/>
                  <a:gd name="T51" fmla="*/ 0 h 246"/>
                  <a:gd name="T52" fmla="*/ 0 w 698"/>
                  <a:gd name="T53" fmla="*/ 0 h 246"/>
                  <a:gd name="T54" fmla="*/ 0 w 698"/>
                  <a:gd name="T55" fmla="*/ 0 h 246"/>
                  <a:gd name="T56" fmla="*/ 0 w 698"/>
                  <a:gd name="T57" fmla="*/ 0 h 246"/>
                  <a:gd name="T58" fmla="*/ 0 w 698"/>
                  <a:gd name="T59" fmla="*/ 0 h 246"/>
                  <a:gd name="T60" fmla="*/ 0 w 698"/>
                  <a:gd name="T61" fmla="*/ 0 h 246"/>
                  <a:gd name="T62" fmla="*/ 0 w 698"/>
                  <a:gd name="T63" fmla="*/ 0 h 246"/>
                  <a:gd name="T64" fmla="*/ 0 w 698"/>
                  <a:gd name="T65" fmla="*/ 0 h 246"/>
                  <a:gd name="T66" fmla="*/ 0 w 698"/>
                  <a:gd name="T67" fmla="*/ 0 h 246"/>
                  <a:gd name="T68" fmla="*/ 0 w 698"/>
                  <a:gd name="T69" fmla="*/ 0 h 246"/>
                  <a:gd name="T70" fmla="*/ 0 w 698"/>
                  <a:gd name="T71" fmla="*/ 0 h 246"/>
                  <a:gd name="T72" fmla="*/ 0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8"/>
                  <a:gd name="T112" fmla="*/ 0 h 246"/>
                  <a:gd name="T113" fmla="*/ 698 w 698"/>
                  <a:gd name="T114" fmla="*/ 246 h 24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99" name="Freeform 76"/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0 h 132"/>
                  <a:gd name="T2" fmla="*/ 0 w 378"/>
                  <a:gd name="T3" fmla="*/ 0 h 132"/>
                  <a:gd name="T4" fmla="*/ 0 w 378"/>
                  <a:gd name="T5" fmla="*/ 0 h 132"/>
                  <a:gd name="T6" fmla="*/ 0 w 378"/>
                  <a:gd name="T7" fmla="*/ 0 h 132"/>
                  <a:gd name="T8" fmla="*/ 0 w 378"/>
                  <a:gd name="T9" fmla="*/ 0 h 132"/>
                  <a:gd name="T10" fmla="*/ 0 w 378"/>
                  <a:gd name="T11" fmla="*/ 0 h 132"/>
                  <a:gd name="T12" fmla="*/ 0 w 378"/>
                  <a:gd name="T13" fmla="*/ 0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78"/>
                  <a:gd name="T22" fmla="*/ 0 h 132"/>
                  <a:gd name="T23" fmla="*/ 378 w 378"/>
                  <a:gd name="T24" fmla="*/ 132 h 1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0" name="Freeform 77"/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0 w 132"/>
                  <a:gd name="T1" fmla="*/ 0 h 86"/>
                  <a:gd name="T2" fmla="*/ 0 w 132"/>
                  <a:gd name="T3" fmla="*/ 0 h 86"/>
                  <a:gd name="T4" fmla="*/ 0 w 132"/>
                  <a:gd name="T5" fmla="*/ 0 h 86"/>
                  <a:gd name="T6" fmla="*/ 0 w 132"/>
                  <a:gd name="T7" fmla="*/ 0 h 86"/>
                  <a:gd name="T8" fmla="*/ 0 w 132"/>
                  <a:gd name="T9" fmla="*/ 0 h 86"/>
                  <a:gd name="T10" fmla="*/ 0 w 132"/>
                  <a:gd name="T11" fmla="*/ 0 h 86"/>
                  <a:gd name="T12" fmla="*/ 0 w 132"/>
                  <a:gd name="T13" fmla="*/ 0 h 86"/>
                  <a:gd name="T14" fmla="*/ 0 w 132"/>
                  <a:gd name="T15" fmla="*/ 0 h 86"/>
                  <a:gd name="T16" fmla="*/ 0 w 132"/>
                  <a:gd name="T17" fmla="*/ 0 h 86"/>
                  <a:gd name="T18" fmla="*/ 0 w 132"/>
                  <a:gd name="T19" fmla="*/ 0 h 86"/>
                  <a:gd name="T20" fmla="*/ 0 w 132"/>
                  <a:gd name="T21" fmla="*/ 0 h 86"/>
                  <a:gd name="T22" fmla="*/ 0 w 132"/>
                  <a:gd name="T23" fmla="*/ 0 h 86"/>
                  <a:gd name="T24" fmla="*/ 0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86"/>
                  <a:gd name="T41" fmla="*/ 132 w 132"/>
                  <a:gd name="T42" fmla="*/ 86 h 8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1" name="Freeform 78"/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0 w 47"/>
                  <a:gd name="T1" fmla="*/ 0 h 48"/>
                  <a:gd name="T2" fmla="*/ 0 w 47"/>
                  <a:gd name="T3" fmla="*/ 0 h 48"/>
                  <a:gd name="T4" fmla="*/ 0 w 47"/>
                  <a:gd name="T5" fmla="*/ 0 h 48"/>
                  <a:gd name="T6" fmla="*/ 0 w 47"/>
                  <a:gd name="T7" fmla="*/ 0 h 48"/>
                  <a:gd name="T8" fmla="*/ 0 w 47"/>
                  <a:gd name="T9" fmla="*/ 0 h 48"/>
                  <a:gd name="T10" fmla="*/ 0 w 47"/>
                  <a:gd name="T11" fmla="*/ 0 h 48"/>
                  <a:gd name="T12" fmla="*/ 0 w 47"/>
                  <a:gd name="T13" fmla="*/ 0 h 48"/>
                  <a:gd name="T14" fmla="*/ 0 w 47"/>
                  <a:gd name="T15" fmla="*/ 0 h 48"/>
                  <a:gd name="T16" fmla="*/ 0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7"/>
                  <a:gd name="T28" fmla="*/ 0 h 48"/>
                  <a:gd name="T29" fmla="*/ 47 w 47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2" name="Freeform 79"/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0 w 103"/>
                  <a:gd name="T1" fmla="*/ 0 h 208"/>
                  <a:gd name="T2" fmla="*/ 0 w 103"/>
                  <a:gd name="T3" fmla="*/ 0 h 208"/>
                  <a:gd name="T4" fmla="*/ 0 w 103"/>
                  <a:gd name="T5" fmla="*/ 0 h 208"/>
                  <a:gd name="T6" fmla="*/ 0 w 103"/>
                  <a:gd name="T7" fmla="*/ 0 h 208"/>
                  <a:gd name="T8" fmla="*/ 0 w 103"/>
                  <a:gd name="T9" fmla="*/ 0 h 208"/>
                  <a:gd name="T10" fmla="*/ 0 w 103"/>
                  <a:gd name="T11" fmla="*/ 0 h 208"/>
                  <a:gd name="T12" fmla="*/ 0 w 103"/>
                  <a:gd name="T13" fmla="*/ 0 h 208"/>
                  <a:gd name="T14" fmla="*/ 0 w 103"/>
                  <a:gd name="T15" fmla="*/ 0 h 208"/>
                  <a:gd name="T16" fmla="*/ 0 w 103"/>
                  <a:gd name="T17" fmla="*/ 0 h 208"/>
                  <a:gd name="T18" fmla="*/ 0 w 103"/>
                  <a:gd name="T19" fmla="*/ 0 h 208"/>
                  <a:gd name="T20" fmla="*/ 0 w 103"/>
                  <a:gd name="T21" fmla="*/ 0 h 208"/>
                  <a:gd name="T22" fmla="*/ 0 w 103"/>
                  <a:gd name="T23" fmla="*/ 0 h 208"/>
                  <a:gd name="T24" fmla="*/ 0 w 103"/>
                  <a:gd name="T25" fmla="*/ 0 h 208"/>
                  <a:gd name="T26" fmla="*/ 0 w 103"/>
                  <a:gd name="T27" fmla="*/ 0 h 208"/>
                  <a:gd name="T28" fmla="*/ 0 w 103"/>
                  <a:gd name="T29" fmla="*/ 0 h 208"/>
                  <a:gd name="T30" fmla="*/ 0 w 103"/>
                  <a:gd name="T31" fmla="*/ 0 h 208"/>
                  <a:gd name="T32" fmla="*/ 0 w 103"/>
                  <a:gd name="T33" fmla="*/ 0 h 208"/>
                  <a:gd name="T34" fmla="*/ 0 w 103"/>
                  <a:gd name="T35" fmla="*/ 0 h 208"/>
                  <a:gd name="T36" fmla="*/ 0 w 103"/>
                  <a:gd name="T37" fmla="*/ 0 h 208"/>
                  <a:gd name="T38" fmla="*/ 0 w 103"/>
                  <a:gd name="T39" fmla="*/ 0 h 208"/>
                  <a:gd name="T40" fmla="*/ 0 w 103"/>
                  <a:gd name="T41" fmla="*/ 0 h 208"/>
                  <a:gd name="T42" fmla="*/ 0 w 103"/>
                  <a:gd name="T43" fmla="*/ 0 h 208"/>
                  <a:gd name="T44" fmla="*/ 0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3"/>
                  <a:gd name="T70" fmla="*/ 0 h 208"/>
                  <a:gd name="T71" fmla="*/ 103 w 103"/>
                  <a:gd name="T72" fmla="*/ 208 h 20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3" name="Freeform 80"/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0 w 75"/>
                  <a:gd name="T1" fmla="*/ 0 h 19"/>
                  <a:gd name="T2" fmla="*/ 0 w 75"/>
                  <a:gd name="T3" fmla="*/ 0 h 19"/>
                  <a:gd name="T4" fmla="*/ 0 w 75"/>
                  <a:gd name="T5" fmla="*/ 0 h 19"/>
                  <a:gd name="T6" fmla="*/ 0 w 75"/>
                  <a:gd name="T7" fmla="*/ 0 h 19"/>
                  <a:gd name="T8" fmla="*/ 0 w 75"/>
                  <a:gd name="T9" fmla="*/ 0 h 19"/>
                  <a:gd name="T10" fmla="*/ 0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"/>
                  <a:gd name="T19" fmla="*/ 0 h 19"/>
                  <a:gd name="T20" fmla="*/ 75 w 75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4" name="Freeform 81"/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0 w 57"/>
                  <a:gd name="T1" fmla="*/ 0 h 85"/>
                  <a:gd name="T2" fmla="*/ 0 w 57"/>
                  <a:gd name="T3" fmla="*/ 0 h 85"/>
                  <a:gd name="T4" fmla="*/ 0 w 57"/>
                  <a:gd name="T5" fmla="*/ 0 h 85"/>
                  <a:gd name="T6" fmla="*/ 0 w 57"/>
                  <a:gd name="T7" fmla="*/ 0 h 85"/>
                  <a:gd name="T8" fmla="*/ 0 w 57"/>
                  <a:gd name="T9" fmla="*/ 0 h 85"/>
                  <a:gd name="T10" fmla="*/ 0 w 57"/>
                  <a:gd name="T11" fmla="*/ 0 h 85"/>
                  <a:gd name="T12" fmla="*/ 0 w 57"/>
                  <a:gd name="T13" fmla="*/ 0 h 85"/>
                  <a:gd name="T14" fmla="*/ 0 w 57"/>
                  <a:gd name="T15" fmla="*/ 0 h 85"/>
                  <a:gd name="T16" fmla="*/ 0 w 57"/>
                  <a:gd name="T17" fmla="*/ 0 h 85"/>
                  <a:gd name="T18" fmla="*/ 0 w 57"/>
                  <a:gd name="T19" fmla="*/ 0 h 85"/>
                  <a:gd name="T20" fmla="*/ 0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85"/>
                  <a:gd name="T35" fmla="*/ 57 w 57"/>
                  <a:gd name="T36" fmla="*/ 85 h 8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5" name="Freeform 82"/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0 w 67"/>
                  <a:gd name="T1" fmla="*/ 0 h 47"/>
                  <a:gd name="T2" fmla="*/ 0 w 67"/>
                  <a:gd name="T3" fmla="*/ 0 h 47"/>
                  <a:gd name="T4" fmla="*/ 0 w 67"/>
                  <a:gd name="T5" fmla="*/ 0 h 47"/>
                  <a:gd name="T6" fmla="*/ 0 w 67"/>
                  <a:gd name="T7" fmla="*/ 0 h 47"/>
                  <a:gd name="T8" fmla="*/ 0 w 67"/>
                  <a:gd name="T9" fmla="*/ 0 h 47"/>
                  <a:gd name="T10" fmla="*/ 0 w 67"/>
                  <a:gd name="T11" fmla="*/ 0 h 47"/>
                  <a:gd name="T12" fmla="*/ 0 w 67"/>
                  <a:gd name="T13" fmla="*/ 0 h 47"/>
                  <a:gd name="T14" fmla="*/ 0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7"/>
                  <a:gd name="T25" fmla="*/ 0 h 47"/>
                  <a:gd name="T26" fmla="*/ 67 w 67"/>
                  <a:gd name="T27" fmla="*/ 47 h 4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6" name="Freeform 83"/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0 w 76"/>
                  <a:gd name="T1" fmla="*/ 0 h 104"/>
                  <a:gd name="T2" fmla="*/ 0 w 76"/>
                  <a:gd name="T3" fmla="*/ 0 h 104"/>
                  <a:gd name="T4" fmla="*/ 0 w 76"/>
                  <a:gd name="T5" fmla="*/ 0 h 104"/>
                  <a:gd name="T6" fmla="*/ 0 w 76"/>
                  <a:gd name="T7" fmla="*/ 0 h 104"/>
                  <a:gd name="T8" fmla="*/ 0 w 76"/>
                  <a:gd name="T9" fmla="*/ 0 h 104"/>
                  <a:gd name="T10" fmla="*/ 0 w 76"/>
                  <a:gd name="T11" fmla="*/ 0 h 104"/>
                  <a:gd name="T12" fmla="*/ 0 w 76"/>
                  <a:gd name="T13" fmla="*/ 0 h 104"/>
                  <a:gd name="T14" fmla="*/ 0 w 76"/>
                  <a:gd name="T15" fmla="*/ 0 h 104"/>
                  <a:gd name="T16" fmla="*/ 0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104"/>
                  <a:gd name="T29" fmla="*/ 76 w 76"/>
                  <a:gd name="T30" fmla="*/ 104 h 10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7" name="Freeform 84"/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0 w 95"/>
                  <a:gd name="T1" fmla="*/ 0 h 207"/>
                  <a:gd name="T2" fmla="*/ 0 w 95"/>
                  <a:gd name="T3" fmla="*/ 0 h 207"/>
                  <a:gd name="T4" fmla="*/ 0 w 95"/>
                  <a:gd name="T5" fmla="*/ 0 h 207"/>
                  <a:gd name="T6" fmla="*/ 0 w 95"/>
                  <a:gd name="T7" fmla="*/ 0 h 207"/>
                  <a:gd name="T8" fmla="*/ 0 w 95"/>
                  <a:gd name="T9" fmla="*/ 0 h 207"/>
                  <a:gd name="T10" fmla="*/ 0 w 95"/>
                  <a:gd name="T11" fmla="*/ 0 h 207"/>
                  <a:gd name="T12" fmla="*/ 0 w 95"/>
                  <a:gd name="T13" fmla="*/ 0 h 207"/>
                  <a:gd name="T14" fmla="*/ 0 w 95"/>
                  <a:gd name="T15" fmla="*/ 0 h 207"/>
                  <a:gd name="T16" fmla="*/ 0 w 95"/>
                  <a:gd name="T17" fmla="*/ 0 h 207"/>
                  <a:gd name="T18" fmla="*/ 0 w 95"/>
                  <a:gd name="T19" fmla="*/ 0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5"/>
                  <a:gd name="T31" fmla="*/ 0 h 207"/>
                  <a:gd name="T32" fmla="*/ 95 w 95"/>
                  <a:gd name="T33" fmla="*/ 207 h 20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8" name="Freeform 85"/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0 w 491"/>
                  <a:gd name="T1" fmla="*/ 0 h 537"/>
                  <a:gd name="T2" fmla="*/ 0 w 491"/>
                  <a:gd name="T3" fmla="*/ 0 h 537"/>
                  <a:gd name="T4" fmla="*/ 0 w 491"/>
                  <a:gd name="T5" fmla="*/ 0 h 537"/>
                  <a:gd name="T6" fmla="*/ 0 w 491"/>
                  <a:gd name="T7" fmla="*/ 0 h 537"/>
                  <a:gd name="T8" fmla="*/ 0 w 491"/>
                  <a:gd name="T9" fmla="*/ 0 h 537"/>
                  <a:gd name="T10" fmla="*/ 0 w 491"/>
                  <a:gd name="T11" fmla="*/ 0 h 537"/>
                  <a:gd name="T12" fmla="*/ 0 w 491"/>
                  <a:gd name="T13" fmla="*/ 0 h 537"/>
                  <a:gd name="T14" fmla="*/ 0 w 491"/>
                  <a:gd name="T15" fmla="*/ 0 h 537"/>
                  <a:gd name="T16" fmla="*/ 0 w 491"/>
                  <a:gd name="T17" fmla="*/ 0 h 537"/>
                  <a:gd name="T18" fmla="*/ 0 w 491"/>
                  <a:gd name="T19" fmla="*/ 0 h 537"/>
                  <a:gd name="T20" fmla="*/ 0 w 491"/>
                  <a:gd name="T21" fmla="*/ 0 h 537"/>
                  <a:gd name="T22" fmla="*/ 0 w 491"/>
                  <a:gd name="T23" fmla="*/ 0 h 537"/>
                  <a:gd name="T24" fmla="*/ 0 w 491"/>
                  <a:gd name="T25" fmla="*/ 0 h 537"/>
                  <a:gd name="T26" fmla="*/ 0 w 491"/>
                  <a:gd name="T27" fmla="*/ 0 h 537"/>
                  <a:gd name="T28" fmla="*/ 0 w 491"/>
                  <a:gd name="T29" fmla="*/ 0 h 537"/>
                  <a:gd name="T30" fmla="*/ 0 w 491"/>
                  <a:gd name="T31" fmla="*/ 0 h 537"/>
                  <a:gd name="T32" fmla="*/ 0 w 491"/>
                  <a:gd name="T33" fmla="*/ 0 h 537"/>
                  <a:gd name="T34" fmla="*/ 0 w 491"/>
                  <a:gd name="T35" fmla="*/ 0 h 537"/>
                  <a:gd name="T36" fmla="*/ 0 w 491"/>
                  <a:gd name="T37" fmla="*/ 0 h 537"/>
                  <a:gd name="T38" fmla="*/ 0 w 491"/>
                  <a:gd name="T39" fmla="*/ 0 h 537"/>
                  <a:gd name="T40" fmla="*/ 0 w 491"/>
                  <a:gd name="T41" fmla="*/ 0 h 537"/>
                  <a:gd name="T42" fmla="*/ 0 w 491"/>
                  <a:gd name="T43" fmla="*/ 0 h 537"/>
                  <a:gd name="T44" fmla="*/ 0 w 491"/>
                  <a:gd name="T45" fmla="*/ 0 h 537"/>
                  <a:gd name="T46" fmla="*/ 0 w 491"/>
                  <a:gd name="T47" fmla="*/ 0 h 537"/>
                  <a:gd name="T48" fmla="*/ 0 w 491"/>
                  <a:gd name="T49" fmla="*/ 0 h 537"/>
                  <a:gd name="T50" fmla="*/ 0 w 491"/>
                  <a:gd name="T51" fmla="*/ 0 h 537"/>
                  <a:gd name="T52" fmla="*/ 0 w 491"/>
                  <a:gd name="T53" fmla="*/ 0 h 537"/>
                  <a:gd name="T54" fmla="*/ 0 w 491"/>
                  <a:gd name="T55" fmla="*/ 0 h 537"/>
                  <a:gd name="T56" fmla="*/ 0 w 491"/>
                  <a:gd name="T57" fmla="*/ 0 h 537"/>
                  <a:gd name="T58" fmla="*/ 0 w 491"/>
                  <a:gd name="T59" fmla="*/ 0 h 537"/>
                  <a:gd name="T60" fmla="*/ 0 w 491"/>
                  <a:gd name="T61" fmla="*/ 0 h 537"/>
                  <a:gd name="T62" fmla="*/ 0 w 491"/>
                  <a:gd name="T63" fmla="*/ 0 h 537"/>
                  <a:gd name="T64" fmla="*/ 0 w 491"/>
                  <a:gd name="T65" fmla="*/ 0 h 537"/>
                  <a:gd name="T66" fmla="*/ 0 w 491"/>
                  <a:gd name="T67" fmla="*/ 0 h 537"/>
                  <a:gd name="T68" fmla="*/ 0 w 491"/>
                  <a:gd name="T69" fmla="*/ 0 h 537"/>
                  <a:gd name="T70" fmla="*/ 0 w 491"/>
                  <a:gd name="T71" fmla="*/ 0 h 537"/>
                  <a:gd name="T72" fmla="*/ 0 w 491"/>
                  <a:gd name="T73" fmla="*/ 0 h 537"/>
                  <a:gd name="T74" fmla="*/ 0 w 491"/>
                  <a:gd name="T75" fmla="*/ 0 h 537"/>
                  <a:gd name="T76" fmla="*/ 0 w 491"/>
                  <a:gd name="T77" fmla="*/ 0 h 537"/>
                  <a:gd name="T78" fmla="*/ 0 w 491"/>
                  <a:gd name="T79" fmla="*/ 0 h 537"/>
                  <a:gd name="T80" fmla="*/ 0 w 491"/>
                  <a:gd name="T81" fmla="*/ 0 h 537"/>
                  <a:gd name="T82" fmla="*/ 0 w 491"/>
                  <a:gd name="T83" fmla="*/ 0 h 537"/>
                  <a:gd name="T84" fmla="*/ 0 w 491"/>
                  <a:gd name="T85" fmla="*/ 0 h 537"/>
                  <a:gd name="T86" fmla="*/ 0 w 491"/>
                  <a:gd name="T87" fmla="*/ 0 h 537"/>
                  <a:gd name="T88" fmla="*/ 0 w 491"/>
                  <a:gd name="T89" fmla="*/ 0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1"/>
                  <a:gd name="T136" fmla="*/ 0 h 537"/>
                  <a:gd name="T137" fmla="*/ 491 w 491"/>
                  <a:gd name="T138" fmla="*/ 537 h 53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09" name="Freeform 86"/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0 w 104"/>
                  <a:gd name="T3" fmla="*/ 0 h 170"/>
                  <a:gd name="T4" fmla="*/ 0 w 104"/>
                  <a:gd name="T5" fmla="*/ 0 h 170"/>
                  <a:gd name="T6" fmla="*/ 0 w 104"/>
                  <a:gd name="T7" fmla="*/ 0 h 170"/>
                  <a:gd name="T8" fmla="*/ 0 w 104"/>
                  <a:gd name="T9" fmla="*/ 0 h 170"/>
                  <a:gd name="T10" fmla="*/ 0 w 104"/>
                  <a:gd name="T11" fmla="*/ 0 h 170"/>
                  <a:gd name="T12" fmla="*/ 0 w 104"/>
                  <a:gd name="T13" fmla="*/ 0 h 170"/>
                  <a:gd name="T14" fmla="*/ 0 w 104"/>
                  <a:gd name="T15" fmla="*/ 0 h 170"/>
                  <a:gd name="T16" fmla="*/ 0 w 104"/>
                  <a:gd name="T17" fmla="*/ 0 h 170"/>
                  <a:gd name="T18" fmla="*/ 0 w 104"/>
                  <a:gd name="T19" fmla="*/ 0 h 170"/>
                  <a:gd name="T20" fmla="*/ 0 w 104"/>
                  <a:gd name="T21" fmla="*/ 0 h 170"/>
                  <a:gd name="T22" fmla="*/ 0 w 104"/>
                  <a:gd name="T23" fmla="*/ 0 h 170"/>
                  <a:gd name="T24" fmla="*/ 0 w 104"/>
                  <a:gd name="T25" fmla="*/ 0 h 170"/>
                  <a:gd name="T26" fmla="*/ 0 w 104"/>
                  <a:gd name="T27" fmla="*/ 0 h 170"/>
                  <a:gd name="T28" fmla="*/ 0 w 104"/>
                  <a:gd name="T29" fmla="*/ 0 h 170"/>
                  <a:gd name="T30" fmla="*/ 0 w 104"/>
                  <a:gd name="T31" fmla="*/ 0 h 170"/>
                  <a:gd name="T32" fmla="*/ 0 w 104"/>
                  <a:gd name="T33" fmla="*/ 0 h 170"/>
                  <a:gd name="T34" fmla="*/ 0 w 104"/>
                  <a:gd name="T35" fmla="*/ 0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170"/>
                  <a:gd name="T59" fmla="*/ 104 w 104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0" name="Freeform 87"/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0 w 103"/>
                  <a:gd name="T1" fmla="*/ 0 h 47"/>
                  <a:gd name="T2" fmla="*/ 0 w 103"/>
                  <a:gd name="T3" fmla="*/ 0 h 47"/>
                  <a:gd name="T4" fmla="*/ 0 w 103"/>
                  <a:gd name="T5" fmla="*/ 0 h 47"/>
                  <a:gd name="T6" fmla="*/ 0 w 103"/>
                  <a:gd name="T7" fmla="*/ 0 h 47"/>
                  <a:gd name="T8" fmla="*/ 0 w 103"/>
                  <a:gd name="T9" fmla="*/ 0 h 47"/>
                  <a:gd name="T10" fmla="*/ 0 w 103"/>
                  <a:gd name="T11" fmla="*/ 0 h 47"/>
                  <a:gd name="T12" fmla="*/ 0 w 103"/>
                  <a:gd name="T13" fmla="*/ 0 h 47"/>
                  <a:gd name="T14" fmla="*/ 0 w 103"/>
                  <a:gd name="T15" fmla="*/ 0 h 47"/>
                  <a:gd name="T16" fmla="*/ 0 w 103"/>
                  <a:gd name="T17" fmla="*/ 0 h 47"/>
                  <a:gd name="T18" fmla="*/ 0 w 103"/>
                  <a:gd name="T19" fmla="*/ 0 h 47"/>
                  <a:gd name="T20" fmla="*/ 0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3"/>
                  <a:gd name="T34" fmla="*/ 0 h 47"/>
                  <a:gd name="T35" fmla="*/ 103 w 103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1" name="Freeform 88"/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0 w 170"/>
                  <a:gd name="T1" fmla="*/ 0 h 217"/>
                  <a:gd name="T2" fmla="*/ 0 w 170"/>
                  <a:gd name="T3" fmla="*/ 0 h 217"/>
                  <a:gd name="T4" fmla="*/ 0 w 170"/>
                  <a:gd name="T5" fmla="*/ 0 h 217"/>
                  <a:gd name="T6" fmla="*/ 0 w 170"/>
                  <a:gd name="T7" fmla="*/ 0 h 217"/>
                  <a:gd name="T8" fmla="*/ 0 w 170"/>
                  <a:gd name="T9" fmla="*/ 0 h 217"/>
                  <a:gd name="T10" fmla="*/ 0 w 170"/>
                  <a:gd name="T11" fmla="*/ 0 h 217"/>
                  <a:gd name="T12" fmla="*/ 0 w 170"/>
                  <a:gd name="T13" fmla="*/ 0 h 217"/>
                  <a:gd name="T14" fmla="*/ 0 w 170"/>
                  <a:gd name="T15" fmla="*/ 0 h 217"/>
                  <a:gd name="T16" fmla="*/ 0 w 170"/>
                  <a:gd name="T17" fmla="*/ 0 h 217"/>
                  <a:gd name="T18" fmla="*/ 0 w 170"/>
                  <a:gd name="T19" fmla="*/ 0 h 217"/>
                  <a:gd name="T20" fmla="*/ 0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0"/>
                  <a:gd name="T34" fmla="*/ 0 h 217"/>
                  <a:gd name="T35" fmla="*/ 170 w 170"/>
                  <a:gd name="T36" fmla="*/ 217 h 2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12" name="Freeform 89"/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0 w 65"/>
                  <a:gd name="T1" fmla="*/ 0 h 141"/>
                  <a:gd name="T2" fmla="*/ 0 w 65"/>
                  <a:gd name="T3" fmla="*/ 0 h 141"/>
                  <a:gd name="T4" fmla="*/ 0 w 65"/>
                  <a:gd name="T5" fmla="*/ 0 h 141"/>
                  <a:gd name="T6" fmla="*/ 0 w 65"/>
                  <a:gd name="T7" fmla="*/ 0 h 141"/>
                  <a:gd name="T8" fmla="*/ 0 w 65"/>
                  <a:gd name="T9" fmla="*/ 0 h 141"/>
                  <a:gd name="T10" fmla="*/ 0 w 65"/>
                  <a:gd name="T11" fmla="*/ 0 h 141"/>
                  <a:gd name="T12" fmla="*/ 0 w 65"/>
                  <a:gd name="T13" fmla="*/ 0 h 141"/>
                  <a:gd name="T14" fmla="*/ 0 w 65"/>
                  <a:gd name="T15" fmla="*/ 0 h 141"/>
                  <a:gd name="T16" fmla="*/ 0 w 65"/>
                  <a:gd name="T17" fmla="*/ 0 h 141"/>
                  <a:gd name="T18" fmla="*/ 0 w 65"/>
                  <a:gd name="T19" fmla="*/ 0 h 141"/>
                  <a:gd name="T20" fmla="*/ 0 w 65"/>
                  <a:gd name="T21" fmla="*/ 0 h 141"/>
                  <a:gd name="T22" fmla="*/ 0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5"/>
                  <a:gd name="T37" fmla="*/ 0 h 141"/>
                  <a:gd name="T38" fmla="*/ 65 w 65"/>
                  <a:gd name="T39" fmla="*/ 141 h 1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698" name="Group 90"/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14699" name="Freeform 91"/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0 w 613"/>
                  <a:gd name="T1" fmla="*/ 0 h 660"/>
                  <a:gd name="T2" fmla="*/ 0 w 613"/>
                  <a:gd name="T3" fmla="*/ 0 h 660"/>
                  <a:gd name="T4" fmla="*/ 0 w 613"/>
                  <a:gd name="T5" fmla="*/ 0 h 660"/>
                  <a:gd name="T6" fmla="*/ 0 w 613"/>
                  <a:gd name="T7" fmla="*/ 0 h 660"/>
                  <a:gd name="T8" fmla="*/ 0 w 613"/>
                  <a:gd name="T9" fmla="*/ 0 h 660"/>
                  <a:gd name="T10" fmla="*/ 0 w 613"/>
                  <a:gd name="T11" fmla="*/ 0 h 660"/>
                  <a:gd name="T12" fmla="*/ 0 w 613"/>
                  <a:gd name="T13" fmla="*/ 0 h 660"/>
                  <a:gd name="T14" fmla="*/ 0 w 613"/>
                  <a:gd name="T15" fmla="*/ 0 h 660"/>
                  <a:gd name="T16" fmla="*/ 0 w 613"/>
                  <a:gd name="T17" fmla="*/ 0 h 660"/>
                  <a:gd name="T18" fmla="*/ 0 w 613"/>
                  <a:gd name="T19" fmla="*/ 0 h 660"/>
                  <a:gd name="T20" fmla="*/ 0 w 613"/>
                  <a:gd name="T21" fmla="*/ 0 h 660"/>
                  <a:gd name="T22" fmla="*/ 0 w 613"/>
                  <a:gd name="T23" fmla="*/ 0 h 660"/>
                  <a:gd name="T24" fmla="*/ 0 w 613"/>
                  <a:gd name="T25" fmla="*/ 0 h 660"/>
                  <a:gd name="T26" fmla="*/ 0 w 613"/>
                  <a:gd name="T27" fmla="*/ 0 h 660"/>
                  <a:gd name="T28" fmla="*/ 0 w 613"/>
                  <a:gd name="T29" fmla="*/ 0 h 660"/>
                  <a:gd name="T30" fmla="*/ 0 w 613"/>
                  <a:gd name="T31" fmla="*/ 0 h 660"/>
                  <a:gd name="T32" fmla="*/ 0 w 613"/>
                  <a:gd name="T33" fmla="*/ 0 h 660"/>
                  <a:gd name="T34" fmla="*/ 0 w 613"/>
                  <a:gd name="T35" fmla="*/ 0 h 660"/>
                  <a:gd name="T36" fmla="*/ 0 w 613"/>
                  <a:gd name="T37" fmla="*/ 0 h 660"/>
                  <a:gd name="T38" fmla="*/ 0 w 613"/>
                  <a:gd name="T39" fmla="*/ 0 h 660"/>
                  <a:gd name="T40" fmla="*/ 0 w 613"/>
                  <a:gd name="T41" fmla="*/ 0 h 660"/>
                  <a:gd name="T42" fmla="*/ 0 w 613"/>
                  <a:gd name="T43" fmla="*/ 0 h 660"/>
                  <a:gd name="T44" fmla="*/ 0 w 613"/>
                  <a:gd name="T45" fmla="*/ 0 h 660"/>
                  <a:gd name="T46" fmla="*/ 0 w 613"/>
                  <a:gd name="T47" fmla="*/ 0 h 660"/>
                  <a:gd name="T48" fmla="*/ 0 w 613"/>
                  <a:gd name="T49" fmla="*/ 0 h 660"/>
                  <a:gd name="T50" fmla="*/ 0 w 613"/>
                  <a:gd name="T51" fmla="*/ 0 h 660"/>
                  <a:gd name="T52" fmla="*/ 0 w 613"/>
                  <a:gd name="T53" fmla="*/ 0 h 660"/>
                  <a:gd name="T54" fmla="*/ 0 w 613"/>
                  <a:gd name="T55" fmla="*/ 0 h 660"/>
                  <a:gd name="T56" fmla="*/ 0 w 613"/>
                  <a:gd name="T57" fmla="*/ 0 h 660"/>
                  <a:gd name="T58" fmla="*/ 0 w 613"/>
                  <a:gd name="T59" fmla="*/ 0 h 660"/>
                  <a:gd name="T60" fmla="*/ 0 w 613"/>
                  <a:gd name="T61" fmla="*/ 0 h 660"/>
                  <a:gd name="T62" fmla="*/ 0 w 613"/>
                  <a:gd name="T63" fmla="*/ 0 h 660"/>
                  <a:gd name="T64" fmla="*/ 0 w 613"/>
                  <a:gd name="T65" fmla="*/ 0 h 660"/>
                  <a:gd name="T66" fmla="*/ 0 w 613"/>
                  <a:gd name="T67" fmla="*/ 0 h 660"/>
                  <a:gd name="T68" fmla="*/ 0 w 613"/>
                  <a:gd name="T69" fmla="*/ 0 h 660"/>
                  <a:gd name="T70" fmla="*/ 0 w 613"/>
                  <a:gd name="T71" fmla="*/ 0 h 660"/>
                  <a:gd name="T72" fmla="*/ 0 w 613"/>
                  <a:gd name="T73" fmla="*/ 0 h 660"/>
                  <a:gd name="T74" fmla="*/ 0 w 613"/>
                  <a:gd name="T75" fmla="*/ 0 h 660"/>
                  <a:gd name="T76" fmla="*/ 0 w 613"/>
                  <a:gd name="T77" fmla="*/ 0 h 660"/>
                  <a:gd name="T78" fmla="*/ 0 w 613"/>
                  <a:gd name="T79" fmla="*/ 0 h 660"/>
                  <a:gd name="T80" fmla="*/ 0 w 613"/>
                  <a:gd name="T81" fmla="*/ 0 h 660"/>
                  <a:gd name="T82" fmla="*/ 0 w 613"/>
                  <a:gd name="T83" fmla="*/ 0 h 660"/>
                  <a:gd name="T84" fmla="*/ 0 w 613"/>
                  <a:gd name="T85" fmla="*/ 0 h 660"/>
                  <a:gd name="T86" fmla="*/ 0 w 613"/>
                  <a:gd name="T87" fmla="*/ 0 h 660"/>
                  <a:gd name="T88" fmla="*/ 0 w 613"/>
                  <a:gd name="T89" fmla="*/ 0 h 660"/>
                  <a:gd name="T90" fmla="*/ 0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613"/>
                  <a:gd name="T139" fmla="*/ 0 h 660"/>
                  <a:gd name="T140" fmla="*/ 613 w 613"/>
                  <a:gd name="T141" fmla="*/ 660 h 66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0" name="Freeform 92"/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0 w 189"/>
                  <a:gd name="T1" fmla="*/ 0 h 273"/>
                  <a:gd name="T2" fmla="*/ 0 w 189"/>
                  <a:gd name="T3" fmla="*/ 0 h 273"/>
                  <a:gd name="T4" fmla="*/ 0 w 189"/>
                  <a:gd name="T5" fmla="*/ 0 h 273"/>
                  <a:gd name="T6" fmla="*/ 0 w 189"/>
                  <a:gd name="T7" fmla="*/ 0 h 273"/>
                  <a:gd name="T8" fmla="*/ 0 w 189"/>
                  <a:gd name="T9" fmla="*/ 0 h 273"/>
                  <a:gd name="T10" fmla="*/ 0 w 189"/>
                  <a:gd name="T11" fmla="*/ 0 h 273"/>
                  <a:gd name="T12" fmla="*/ 0 w 189"/>
                  <a:gd name="T13" fmla="*/ 0 h 273"/>
                  <a:gd name="T14" fmla="*/ 0 w 189"/>
                  <a:gd name="T15" fmla="*/ 0 h 273"/>
                  <a:gd name="T16" fmla="*/ 0 w 189"/>
                  <a:gd name="T17" fmla="*/ 0 h 273"/>
                  <a:gd name="T18" fmla="*/ 0 w 189"/>
                  <a:gd name="T19" fmla="*/ 0 h 273"/>
                  <a:gd name="T20" fmla="*/ 0 w 189"/>
                  <a:gd name="T21" fmla="*/ 0 h 273"/>
                  <a:gd name="T22" fmla="*/ 0 w 189"/>
                  <a:gd name="T23" fmla="*/ 0 h 273"/>
                  <a:gd name="T24" fmla="*/ 0 w 189"/>
                  <a:gd name="T25" fmla="*/ 0 h 273"/>
                  <a:gd name="T26" fmla="*/ 0 w 189"/>
                  <a:gd name="T27" fmla="*/ 0 h 273"/>
                  <a:gd name="T28" fmla="*/ 0 w 189"/>
                  <a:gd name="T29" fmla="*/ 0 h 273"/>
                  <a:gd name="T30" fmla="*/ 0 w 189"/>
                  <a:gd name="T31" fmla="*/ 0 h 273"/>
                  <a:gd name="T32" fmla="*/ 0 w 189"/>
                  <a:gd name="T33" fmla="*/ 0 h 273"/>
                  <a:gd name="T34" fmla="*/ 0 w 189"/>
                  <a:gd name="T35" fmla="*/ 0 h 273"/>
                  <a:gd name="T36" fmla="*/ 0 w 189"/>
                  <a:gd name="T37" fmla="*/ 0 h 273"/>
                  <a:gd name="T38" fmla="*/ 0 w 189"/>
                  <a:gd name="T39" fmla="*/ 0 h 273"/>
                  <a:gd name="T40" fmla="*/ 0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9"/>
                  <a:gd name="T64" fmla="*/ 0 h 273"/>
                  <a:gd name="T65" fmla="*/ 189 w 189"/>
                  <a:gd name="T66" fmla="*/ 273 h 2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1" name="Freeform 93"/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0 w 159"/>
                  <a:gd name="T1" fmla="*/ 0 h 113"/>
                  <a:gd name="T2" fmla="*/ 0 w 159"/>
                  <a:gd name="T3" fmla="*/ 0 h 113"/>
                  <a:gd name="T4" fmla="*/ 0 w 159"/>
                  <a:gd name="T5" fmla="*/ 0 h 113"/>
                  <a:gd name="T6" fmla="*/ 0 w 159"/>
                  <a:gd name="T7" fmla="*/ 0 h 113"/>
                  <a:gd name="T8" fmla="*/ 0 w 159"/>
                  <a:gd name="T9" fmla="*/ 0 h 113"/>
                  <a:gd name="T10" fmla="*/ 0 w 159"/>
                  <a:gd name="T11" fmla="*/ 0 h 113"/>
                  <a:gd name="T12" fmla="*/ 0 w 159"/>
                  <a:gd name="T13" fmla="*/ 0 h 113"/>
                  <a:gd name="T14" fmla="*/ 0 w 159"/>
                  <a:gd name="T15" fmla="*/ 0 h 113"/>
                  <a:gd name="T16" fmla="*/ 0 w 159"/>
                  <a:gd name="T17" fmla="*/ 0 h 113"/>
                  <a:gd name="T18" fmla="*/ 0 w 159"/>
                  <a:gd name="T19" fmla="*/ 0 h 113"/>
                  <a:gd name="T20" fmla="*/ 0 w 159"/>
                  <a:gd name="T21" fmla="*/ 0 h 113"/>
                  <a:gd name="T22" fmla="*/ 0 w 159"/>
                  <a:gd name="T23" fmla="*/ 0 h 113"/>
                  <a:gd name="T24" fmla="*/ 0 w 159"/>
                  <a:gd name="T25" fmla="*/ 0 h 113"/>
                  <a:gd name="T26" fmla="*/ 0 w 159"/>
                  <a:gd name="T27" fmla="*/ 0 h 113"/>
                  <a:gd name="T28" fmla="*/ 0 w 159"/>
                  <a:gd name="T29" fmla="*/ 0 h 113"/>
                  <a:gd name="T30" fmla="*/ 0 w 159"/>
                  <a:gd name="T31" fmla="*/ 0 h 113"/>
                  <a:gd name="T32" fmla="*/ 0 w 159"/>
                  <a:gd name="T33" fmla="*/ 0 h 113"/>
                  <a:gd name="T34" fmla="*/ 0 w 159"/>
                  <a:gd name="T35" fmla="*/ 0 h 113"/>
                  <a:gd name="T36" fmla="*/ 0 w 159"/>
                  <a:gd name="T37" fmla="*/ 0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9"/>
                  <a:gd name="T58" fmla="*/ 0 h 113"/>
                  <a:gd name="T59" fmla="*/ 159 w 159"/>
                  <a:gd name="T60" fmla="*/ 113 h 11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2" name="Freeform 94"/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0 w 123"/>
                  <a:gd name="T1" fmla="*/ 0 h 95"/>
                  <a:gd name="T2" fmla="*/ 0 w 123"/>
                  <a:gd name="T3" fmla="*/ 0 h 95"/>
                  <a:gd name="T4" fmla="*/ 0 w 123"/>
                  <a:gd name="T5" fmla="*/ 0 h 95"/>
                  <a:gd name="T6" fmla="*/ 0 w 123"/>
                  <a:gd name="T7" fmla="*/ 0 h 95"/>
                  <a:gd name="T8" fmla="*/ 0 w 123"/>
                  <a:gd name="T9" fmla="*/ 0 h 95"/>
                  <a:gd name="T10" fmla="*/ 0 w 123"/>
                  <a:gd name="T11" fmla="*/ 0 h 95"/>
                  <a:gd name="T12" fmla="*/ 0 w 123"/>
                  <a:gd name="T13" fmla="*/ 0 h 95"/>
                  <a:gd name="T14" fmla="*/ 0 w 123"/>
                  <a:gd name="T15" fmla="*/ 0 h 95"/>
                  <a:gd name="T16" fmla="*/ 0 w 123"/>
                  <a:gd name="T17" fmla="*/ 0 h 95"/>
                  <a:gd name="T18" fmla="*/ 0 w 123"/>
                  <a:gd name="T19" fmla="*/ 0 h 95"/>
                  <a:gd name="T20" fmla="*/ 0 w 123"/>
                  <a:gd name="T21" fmla="*/ 0 h 95"/>
                  <a:gd name="T22" fmla="*/ 0 w 123"/>
                  <a:gd name="T23" fmla="*/ 0 h 95"/>
                  <a:gd name="T24" fmla="*/ 0 w 123"/>
                  <a:gd name="T25" fmla="*/ 0 h 95"/>
                  <a:gd name="T26" fmla="*/ 0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3"/>
                  <a:gd name="T43" fmla="*/ 0 h 95"/>
                  <a:gd name="T44" fmla="*/ 123 w 123"/>
                  <a:gd name="T45" fmla="*/ 95 h 9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3" name="Freeform 95"/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0 w 256"/>
                  <a:gd name="T1" fmla="*/ 0 h 273"/>
                  <a:gd name="T2" fmla="*/ 0 w 256"/>
                  <a:gd name="T3" fmla="*/ 0 h 273"/>
                  <a:gd name="T4" fmla="*/ 0 w 256"/>
                  <a:gd name="T5" fmla="*/ 0 h 273"/>
                  <a:gd name="T6" fmla="*/ 0 w 256"/>
                  <a:gd name="T7" fmla="*/ 0 h 273"/>
                  <a:gd name="T8" fmla="*/ 0 w 256"/>
                  <a:gd name="T9" fmla="*/ 0 h 273"/>
                  <a:gd name="T10" fmla="*/ 0 w 256"/>
                  <a:gd name="T11" fmla="*/ 0 h 273"/>
                  <a:gd name="T12" fmla="*/ 0 w 256"/>
                  <a:gd name="T13" fmla="*/ 0 h 273"/>
                  <a:gd name="T14" fmla="*/ 0 w 256"/>
                  <a:gd name="T15" fmla="*/ 0 h 273"/>
                  <a:gd name="T16" fmla="*/ 0 w 256"/>
                  <a:gd name="T17" fmla="*/ 0 h 273"/>
                  <a:gd name="T18" fmla="*/ 0 w 256"/>
                  <a:gd name="T19" fmla="*/ 0 h 273"/>
                  <a:gd name="T20" fmla="*/ 0 w 256"/>
                  <a:gd name="T21" fmla="*/ 0 h 273"/>
                  <a:gd name="T22" fmla="*/ 0 w 256"/>
                  <a:gd name="T23" fmla="*/ 0 h 273"/>
                  <a:gd name="T24" fmla="*/ 0 w 256"/>
                  <a:gd name="T25" fmla="*/ 0 h 273"/>
                  <a:gd name="T26" fmla="*/ 0 w 256"/>
                  <a:gd name="T27" fmla="*/ 0 h 273"/>
                  <a:gd name="T28" fmla="*/ 0 w 256"/>
                  <a:gd name="T29" fmla="*/ 0 h 273"/>
                  <a:gd name="T30" fmla="*/ 0 w 256"/>
                  <a:gd name="T31" fmla="*/ 0 h 273"/>
                  <a:gd name="T32" fmla="*/ 0 w 256"/>
                  <a:gd name="T33" fmla="*/ 0 h 273"/>
                  <a:gd name="T34" fmla="*/ 0 w 256"/>
                  <a:gd name="T35" fmla="*/ 0 h 273"/>
                  <a:gd name="T36" fmla="*/ 0 w 256"/>
                  <a:gd name="T37" fmla="*/ 0 h 273"/>
                  <a:gd name="T38" fmla="*/ 0 w 256"/>
                  <a:gd name="T39" fmla="*/ 0 h 273"/>
                  <a:gd name="T40" fmla="*/ 0 w 256"/>
                  <a:gd name="T41" fmla="*/ 0 h 273"/>
                  <a:gd name="T42" fmla="*/ 0 w 256"/>
                  <a:gd name="T43" fmla="*/ 0 h 273"/>
                  <a:gd name="T44" fmla="*/ 0 w 256"/>
                  <a:gd name="T45" fmla="*/ 0 h 273"/>
                  <a:gd name="T46" fmla="*/ 0 w 256"/>
                  <a:gd name="T47" fmla="*/ 0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56"/>
                  <a:gd name="T73" fmla="*/ 0 h 273"/>
                  <a:gd name="T74" fmla="*/ 256 w 256"/>
                  <a:gd name="T75" fmla="*/ 273 h 27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4" name="Freeform 96"/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0 w 160"/>
                  <a:gd name="T1" fmla="*/ 0 h 905"/>
                  <a:gd name="T2" fmla="*/ 0 w 160"/>
                  <a:gd name="T3" fmla="*/ 0 h 905"/>
                  <a:gd name="T4" fmla="*/ 0 w 160"/>
                  <a:gd name="T5" fmla="*/ 0 h 905"/>
                  <a:gd name="T6" fmla="*/ 0 w 160"/>
                  <a:gd name="T7" fmla="*/ 0 h 905"/>
                  <a:gd name="T8" fmla="*/ 0 w 160"/>
                  <a:gd name="T9" fmla="*/ 0 h 905"/>
                  <a:gd name="T10" fmla="*/ 0 w 160"/>
                  <a:gd name="T11" fmla="*/ 0 h 905"/>
                  <a:gd name="T12" fmla="*/ 0 w 160"/>
                  <a:gd name="T13" fmla="*/ 0 h 905"/>
                  <a:gd name="T14" fmla="*/ 0 w 160"/>
                  <a:gd name="T15" fmla="*/ 0 h 905"/>
                  <a:gd name="T16" fmla="*/ 0 w 160"/>
                  <a:gd name="T17" fmla="*/ 0 h 905"/>
                  <a:gd name="T18" fmla="*/ 0 w 160"/>
                  <a:gd name="T19" fmla="*/ 0 h 905"/>
                  <a:gd name="T20" fmla="*/ 0 w 160"/>
                  <a:gd name="T21" fmla="*/ 0 h 905"/>
                  <a:gd name="T22" fmla="*/ 0 w 160"/>
                  <a:gd name="T23" fmla="*/ 0 h 905"/>
                  <a:gd name="T24" fmla="*/ 0 w 160"/>
                  <a:gd name="T25" fmla="*/ 0 h 905"/>
                  <a:gd name="T26" fmla="*/ 0 w 160"/>
                  <a:gd name="T27" fmla="*/ 0 h 905"/>
                  <a:gd name="T28" fmla="*/ 0 w 160"/>
                  <a:gd name="T29" fmla="*/ 0 h 905"/>
                  <a:gd name="T30" fmla="*/ 0 w 160"/>
                  <a:gd name="T31" fmla="*/ 0 h 905"/>
                  <a:gd name="T32" fmla="*/ 0 w 160"/>
                  <a:gd name="T33" fmla="*/ 0 h 905"/>
                  <a:gd name="T34" fmla="*/ 0 w 160"/>
                  <a:gd name="T35" fmla="*/ 0 h 905"/>
                  <a:gd name="T36" fmla="*/ 0 w 160"/>
                  <a:gd name="T37" fmla="*/ 0 h 905"/>
                  <a:gd name="T38" fmla="*/ 0 w 160"/>
                  <a:gd name="T39" fmla="*/ 0 h 905"/>
                  <a:gd name="T40" fmla="*/ 0 w 160"/>
                  <a:gd name="T41" fmla="*/ 0 h 905"/>
                  <a:gd name="T42" fmla="*/ 0 w 160"/>
                  <a:gd name="T43" fmla="*/ 0 h 905"/>
                  <a:gd name="T44" fmla="*/ 0 w 160"/>
                  <a:gd name="T45" fmla="*/ 0 h 905"/>
                  <a:gd name="T46" fmla="*/ 0 w 160"/>
                  <a:gd name="T47" fmla="*/ 0 h 905"/>
                  <a:gd name="T48" fmla="*/ 0 w 160"/>
                  <a:gd name="T49" fmla="*/ 0 h 905"/>
                  <a:gd name="T50" fmla="*/ 0 w 160"/>
                  <a:gd name="T51" fmla="*/ 0 h 905"/>
                  <a:gd name="T52" fmla="*/ 0 w 160"/>
                  <a:gd name="T53" fmla="*/ 0 h 905"/>
                  <a:gd name="T54" fmla="*/ 0 w 160"/>
                  <a:gd name="T55" fmla="*/ 0 h 905"/>
                  <a:gd name="T56" fmla="*/ 0 w 160"/>
                  <a:gd name="T57" fmla="*/ 0 h 905"/>
                  <a:gd name="T58" fmla="*/ 0 w 160"/>
                  <a:gd name="T59" fmla="*/ 0 h 905"/>
                  <a:gd name="T60" fmla="*/ 0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60"/>
                  <a:gd name="T94" fmla="*/ 0 h 905"/>
                  <a:gd name="T95" fmla="*/ 160 w 160"/>
                  <a:gd name="T96" fmla="*/ 905 h 90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5" name="Freeform 97"/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0 w 114"/>
                  <a:gd name="T1" fmla="*/ 0 h 857"/>
                  <a:gd name="T2" fmla="*/ 0 w 114"/>
                  <a:gd name="T3" fmla="*/ 0 h 857"/>
                  <a:gd name="T4" fmla="*/ 0 w 114"/>
                  <a:gd name="T5" fmla="*/ 0 h 857"/>
                  <a:gd name="T6" fmla="*/ 0 w 114"/>
                  <a:gd name="T7" fmla="*/ 0 h 857"/>
                  <a:gd name="T8" fmla="*/ 0 w 114"/>
                  <a:gd name="T9" fmla="*/ 0 h 857"/>
                  <a:gd name="T10" fmla="*/ 0 w 114"/>
                  <a:gd name="T11" fmla="*/ 0 h 857"/>
                  <a:gd name="T12" fmla="*/ 0 w 114"/>
                  <a:gd name="T13" fmla="*/ 0 h 857"/>
                  <a:gd name="T14" fmla="*/ 0 w 114"/>
                  <a:gd name="T15" fmla="*/ 0 h 857"/>
                  <a:gd name="T16" fmla="*/ 0 w 114"/>
                  <a:gd name="T17" fmla="*/ 0 h 857"/>
                  <a:gd name="T18" fmla="*/ 0 w 114"/>
                  <a:gd name="T19" fmla="*/ 0 h 857"/>
                  <a:gd name="T20" fmla="*/ 0 w 114"/>
                  <a:gd name="T21" fmla="*/ 0 h 857"/>
                  <a:gd name="T22" fmla="*/ 0 w 114"/>
                  <a:gd name="T23" fmla="*/ 0 h 857"/>
                  <a:gd name="T24" fmla="*/ 0 w 114"/>
                  <a:gd name="T25" fmla="*/ 0 h 857"/>
                  <a:gd name="T26" fmla="*/ 0 w 114"/>
                  <a:gd name="T27" fmla="*/ 0 h 857"/>
                  <a:gd name="T28" fmla="*/ 0 w 114"/>
                  <a:gd name="T29" fmla="*/ 0 h 857"/>
                  <a:gd name="T30" fmla="*/ 0 w 114"/>
                  <a:gd name="T31" fmla="*/ 0 h 857"/>
                  <a:gd name="T32" fmla="*/ 0 w 114"/>
                  <a:gd name="T33" fmla="*/ 0 h 857"/>
                  <a:gd name="T34" fmla="*/ 0 w 114"/>
                  <a:gd name="T35" fmla="*/ 0 h 857"/>
                  <a:gd name="T36" fmla="*/ 0 w 114"/>
                  <a:gd name="T37" fmla="*/ 0 h 857"/>
                  <a:gd name="T38" fmla="*/ 0 w 114"/>
                  <a:gd name="T39" fmla="*/ 0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4"/>
                  <a:gd name="T61" fmla="*/ 0 h 857"/>
                  <a:gd name="T62" fmla="*/ 114 w 114"/>
                  <a:gd name="T63" fmla="*/ 857 h 85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6" name="Freeform 98"/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0 w 397"/>
                  <a:gd name="T1" fmla="*/ 0 h 566"/>
                  <a:gd name="T2" fmla="*/ 0 w 397"/>
                  <a:gd name="T3" fmla="*/ 0 h 566"/>
                  <a:gd name="T4" fmla="*/ 0 w 397"/>
                  <a:gd name="T5" fmla="*/ 0 h 566"/>
                  <a:gd name="T6" fmla="*/ 0 w 397"/>
                  <a:gd name="T7" fmla="*/ 0 h 566"/>
                  <a:gd name="T8" fmla="*/ 0 w 397"/>
                  <a:gd name="T9" fmla="*/ 0 h 566"/>
                  <a:gd name="T10" fmla="*/ 0 w 397"/>
                  <a:gd name="T11" fmla="*/ 0 h 566"/>
                  <a:gd name="T12" fmla="*/ 0 w 397"/>
                  <a:gd name="T13" fmla="*/ 0 h 566"/>
                  <a:gd name="T14" fmla="*/ 0 w 397"/>
                  <a:gd name="T15" fmla="*/ 0 h 566"/>
                  <a:gd name="T16" fmla="*/ 0 w 397"/>
                  <a:gd name="T17" fmla="*/ 0 h 566"/>
                  <a:gd name="T18" fmla="*/ 0 w 397"/>
                  <a:gd name="T19" fmla="*/ 0 h 566"/>
                  <a:gd name="T20" fmla="*/ 0 w 397"/>
                  <a:gd name="T21" fmla="*/ 0 h 566"/>
                  <a:gd name="T22" fmla="*/ 0 w 397"/>
                  <a:gd name="T23" fmla="*/ 0 h 566"/>
                  <a:gd name="T24" fmla="*/ 0 w 397"/>
                  <a:gd name="T25" fmla="*/ 0 h 566"/>
                  <a:gd name="T26" fmla="*/ 0 w 397"/>
                  <a:gd name="T27" fmla="*/ 0 h 566"/>
                  <a:gd name="T28" fmla="*/ 0 w 397"/>
                  <a:gd name="T29" fmla="*/ 0 h 566"/>
                  <a:gd name="T30" fmla="*/ 0 w 397"/>
                  <a:gd name="T31" fmla="*/ 0 h 566"/>
                  <a:gd name="T32" fmla="*/ 0 w 397"/>
                  <a:gd name="T33" fmla="*/ 0 h 566"/>
                  <a:gd name="T34" fmla="*/ 0 w 397"/>
                  <a:gd name="T35" fmla="*/ 0 h 566"/>
                  <a:gd name="T36" fmla="*/ 0 w 397"/>
                  <a:gd name="T37" fmla="*/ 0 h 566"/>
                  <a:gd name="T38" fmla="*/ 0 w 397"/>
                  <a:gd name="T39" fmla="*/ 0 h 566"/>
                  <a:gd name="T40" fmla="*/ 0 w 397"/>
                  <a:gd name="T41" fmla="*/ 0 h 566"/>
                  <a:gd name="T42" fmla="*/ 0 w 397"/>
                  <a:gd name="T43" fmla="*/ 0 h 566"/>
                  <a:gd name="T44" fmla="*/ 0 w 397"/>
                  <a:gd name="T45" fmla="*/ 0 h 566"/>
                  <a:gd name="T46" fmla="*/ 0 w 397"/>
                  <a:gd name="T47" fmla="*/ 0 h 566"/>
                  <a:gd name="T48" fmla="*/ 0 w 397"/>
                  <a:gd name="T49" fmla="*/ 0 h 566"/>
                  <a:gd name="T50" fmla="*/ 0 w 397"/>
                  <a:gd name="T51" fmla="*/ 0 h 566"/>
                  <a:gd name="T52" fmla="*/ 0 w 397"/>
                  <a:gd name="T53" fmla="*/ 0 h 566"/>
                  <a:gd name="T54" fmla="*/ 0 w 397"/>
                  <a:gd name="T55" fmla="*/ 0 h 566"/>
                  <a:gd name="T56" fmla="*/ 0 w 397"/>
                  <a:gd name="T57" fmla="*/ 0 h 566"/>
                  <a:gd name="T58" fmla="*/ 0 w 397"/>
                  <a:gd name="T59" fmla="*/ 0 h 566"/>
                  <a:gd name="T60" fmla="*/ 0 w 397"/>
                  <a:gd name="T61" fmla="*/ 0 h 566"/>
                  <a:gd name="T62" fmla="*/ 0 w 397"/>
                  <a:gd name="T63" fmla="*/ 0 h 566"/>
                  <a:gd name="T64" fmla="*/ 0 w 397"/>
                  <a:gd name="T65" fmla="*/ 0 h 566"/>
                  <a:gd name="T66" fmla="*/ 0 w 397"/>
                  <a:gd name="T67" fmla="*/ 0 h 566"/>
                  <a:gd name="T68" fmla="*/ 0 w 397"/>
                  <a:gd name="T69" fmla="*/ 0 h 566"/>
                  <a:gd name="T70" fmla="*/ 0 w 397"/>
                  <a:gd name="T71" fmla="*/ 0 h 566"/>
                  <a:gd name="T72" fmla="*/ 0 w 397"/>
                  <a:gd name="T73" fmla="*/ 0 h 566"/>
                  <a:gd name="T74" fmla="*/ 0 w 397"/>
                  <a:gd name="T75" fmla="*/ 0 h 566"/>
                  <a:gd name="T76" fmla="*/ 0 w 397"/>
                  <a:gd name="T77" fmla="*/ 0 h 566"/>
                  <a:gd name="T78" fmla="*/ 0 w 397"/>
                  <a:gd name="T79" fmla="*/ 0 h 566"/>
                  <a:gd name="T80" fmla="*/ 0 w 397"/>
                  <a:gd name="T81" fmla="*/ 0 h 566"/>
                  <a:gd name="T82" fmla="*/ 0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97"/>
                  <a:gd name="T127" fmla="*/ 0 h 566"/>
                  <a:gd name="T128" fmla="*/ 397 w 397"/>
                  <a:gd name="T129" fmla="*/ 566 h 56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7" name="Freeform 99"/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0 w 123"/>
                  <a:gd name="T1" fmla="*/ 0 h 236"/>
                  <a:gd name="T2" fmla="*/ 0 w 123"/>
                  <a:gd name="T3" fmla="*/ 0 h 236"/>
                  <a:gd name="T4" fmla="*/ 0 w 123"/>
                  <a:gd name="T5" fmla="*/ 0 h 236"/>
                  <a:gd name="T6" fmla="*/ 0 w 123"/>
                  <a:gd name="T7" fmla="*/ 0 h 236"/>
                  <a:gd name="T8" fmla="*/ 0 w 123"/>
                  <a:gd name="T9" fmla="*/ 0 h 236"/>
                  <a:gd name="T10" fmla="*/ 0 w 123"/>
                  <a:gd name="T11" fmla="*/ 0 h 236"/>
                  <a:gd name="T12" fmla="*/ 0 w 123"/>
                  <a:gd name="T13" fmla="*/ 0 h 236"/>
                  <a:gd name="T14" fmla="*/ 0 w 123"/>
                  <a:gd name="T15" fmla="*/ 0 h 236"/>
                  <a:gd name="T16" fmla="*/ 0 w 123"/>
                  <a:gd name="T17" fmla="*/ 0 h 236"/>
                  <a:gd name="T18" fmla="*/ 0 w 123"/>
                  <a:gd name="T19" fmla="*/ 0 h 236"/>
                  <a:gd name="T20" fmla="*/ 0 w 123"/>
                  <a:gd name="T21" fmla="*/ 0 h 236"/>
                  <a:gd name="T22" fmla="*/ 0 w 123"/>
                  <a:gd name="T23" fmla="*/ 0 h 236"/>
                  <a:gd name="T24" fmla="*/ 0 w 123"/>
                  <a:gd name="T25" fmla="*/ 0 h 236"/>
                  <a:gd name="T26" fmla="*/ 0 w 123"/>
                  <a:gd name="T27" fmla="*/ 0 h 236"/>
                  <a:gd name="T28" fmla="*/ 0 w 123"/>
                  <a:gd name="T29" fmla="*/ 0 h 236"/>
                  <a:gd name="T30" fmla="*/ 0 w 123"/>
                  <a:gd name="T31" fmla="*/ 0 h 236"/>
                  <a:gd name="T32" fmla="*/ 0 w 123"/>
                  <a:gd name="T33" fmla="*/ 0 h 236"/>
                  <a:gd name="T34" fmla="*/ 0 w 123"/>
                  <a:gd name="T35" fmla="*/ 0 h 236"/>
                  <a:gd name="T36" fmla="*/ 0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3"/>
                  <a:gd name="T58" fmla="*/ 0 h 236"/>
                  <a:gd name="T59" fmla="*/ 123 w 123"/>
                  <a:gd name="T60" fmla="*/ 236 h 2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8" name="Freeform 100"/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0 w 103"/>
                  <a:gd name="T1" fmla="*/ 0 h 94"/>
                  <a:gd name="T2" fmla="*/ 0 w 103"/>
                  <a:gd name="T3" fmla="*/ 0 h 94"/>
                  <a:gd name="T4" fmla="*/ 0 w 103"/>
                  <a:gd name="T5" fmla="*/ 0 h 94"/>
                  <a:gd name="T6" fmla="*/ 0 w 103"/>
                  <a:gd name="T7" fmla="*/ 0 h 94"/>
                  <a:gd name="T8" fmla="*/ 0 w 103"/>
                  <a:gd name="T9" fmla="*/ 0 h 94"/>
                  <a:gd name="T10" fmla="*/ 0 w 103"/>
                  <a:gd name="T11" fmla="*/ 0 h 94"/>
                  <a:gd name="T12" fmla="*/ 0 w 103"/>
                  <a:gd name="T13" fmla="*/ 0 h 94"/>
                  <a:gd name="T14" fmla="*/ 0 w 103"/>
                  <a:gd name="T15" fmla="*/ 0 h 94"/>
                  <a:gd name="T16" fmla="*/ 0 w 103"/>
                  <a:gd name="T17" fmla="*/ 0 h 94"/>
                  <a:gd name="T18" fmla="*/ 0 w 103"/>
                  <a:gd name="T19" fmla="*/ 0 h 94"/>
                  <a:gd name="T20" fmla="*/ 0 w 103"/>
                  <a:gd name="T21" fmla="*/ 0 h 94"/>
                  <a:gd name="T22" fmla="*/ 0 w 103"/>
                  <a:gd name="T23" fmla="*/ 0 h 94"/>
                  <a:gd name="T24" fmla="*/ 0 w 103"/>
                  <a:gd name="T25" fmla="*/ 0 h 94"/>
                  <a:gd name="T26" fmla="*/ 0 w 103"/>
                  <a:gd name="T27" fmla="*/ 0 h 94"/>
                  <a:gd name="T28" fmla="*/ 0 w 103"/>
                  <a:gd name="T29" fmla="*/ 0 h 94"/>
                  <a:gd name="T30" fmla="*/ 0 w 103"/>
                  <a:gd name="T31" fmla="*/ 0 h 94"/>
                  <a:gd name="T32" fmla="*/ 0 w 103"/>
                  <a:gd name="T33" fmla="*/ 0 h 94"/>
                  <a:gd name="T34" fmla="*/ 0 w 103"/>
                  <a:gd name="T35" fmla="*/ 0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"/>
                  <a:gd name="T55" fmla="*/ 0 h 94"/>
                  <a:gd name="T56" fmla="*/ 103 w 103"/>
                  <a:gd name="T57" fmla="*/ 94 h 9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9" name="Freeform 101"/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0 w 86"/>
                  <a:gd name="T1" fmla="*/ 0 h 85"/>
                  <a:gd name="T2" fmla="*/ 0 w 86"/>
                  <a:gd name="T3" fmla="*/ 0 h 85"/>
                  <a:gd name="T4" fmla="*/ 0 w 86"/>
                  <a:gd name="T5" fmla="*/ 0 h 85"/>
                  <a:gd name="T6" fmla="*/ 0 w 86"/>
                  <a:gd name="T7" fmla="*/ 0 h 85"/>
                  <a:gd name="T8" fmla="*/ 0 w 86"/>
                  <a:gd name="T9" fmla="*/ 0 h 85"/>
                  <a:gd name="T10" fmla="*/ 0 w 86"/>
                  <a:gd name="T11" fmla="*/ 0 h 85"/>
                  <a:gd name="T12" fmla="*/ 0 w 86"/>
                  <a:gd name="T13" fmla="*/ 0 h 85"/>
                  <a:gd name="T14" fmla="*/ 0 w 86"/>
                  <a:gd name="T15" fmla="*/ 0 h 85"/>
                  <a:gd name="T16" fmla="*/ 0 w 86"/>
                  <a:gd name="T17" fmla="*/ 0 h 85"/>
                  <a:gd name="T18" fmla="*/ 0 w 86"/>
                  <a:gd name="T19" fmla="*/ 0 h 85"/>
                  <a:gd name="T20" fmla="*/ 0 w 86"/>
                  <a:gd name="T21" fmla="*/ 0 h 85"/>
                  <a:gd name="T22" fmla="*/ 0 w 86"/>
                  <a:gd name="T23" fmla="*/ 0 h 85"/>
                  <a:gd name="T24" fmla="*/ 0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85"/>
                  <a:gd name="T41" fmla="*/ 86 w 86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0" name="Freeform 102"/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0 w 160"/>
                  <a:gd name="T1" fmla="*/ 0 h 235"/>
                  <a:gd name="T2" fmla="*/ 0 w 160"/>
                  <a:gd name="T3" fmla="*/ 0 h 235"/>
                  <a:gd name="T4" fmla="*/ 0 w 160"/>
                  <a:gd name="T5" fmla="*/ 0 h 235"/>
                  <a:gd name="T6" fmla="*/ 0 w 160"/>
                  <a:gd name="T7" fmla="*/ 0 h 235"/>
                  <a:gd name="T8" fmla="*/ 0 w 160"/>
                  <a:gd name="T9" fmla="*/ 0 h 235"/>
                  <a:gd name="T10" fmla="*/ 0 w 160"/>
                  <a:gd name="T11" fmla="*/ 0 h 235"/>
                  <a:gd name="T12" fmla="*/ 0 w 160"/>
                  <a:gd name="T13" fmla="*/ 0 h 235"/>
                  <a:gd name="T14" fmla="*/ 0 w 160"/>
                  <a:gd name="T15" fmla="*/ 0 h 235"/>
                  <a:gd name="T16" fmla="*/ 0 w 160"/>
                  <a:gd name="T17" fmla="*/ 0 h 235"/>
                  <a:gd name="T18" fmla="*/ 0 w 160"/>
                  <a:gd name="T19" fmla="*/ 0 h 235"/>
                  <a:gd name="T20" fmla="*/ 0 w 160"/>
                  <a:gd name="T21" fmla="*/ 0 h 235"/>
                  <a:gd name="T22" fmla="*/ 0 w 160"/>
                  <a:gd name="T23" fmla="*/ 0 h 235"/>
                  <a:gd name="T24" fmla="*/ 0 w 160"/>
                  <a:gd name="T25" fmla="*/ 0 h 235"/>
                  <a:gd name="T26" fmla="*/ 0 w 160"/>
                  <a:gd name="T27" fmla="*/ 0 h 235"/>
                  <a:gd name="T28" fmla="*/ 0 w 160"/>
                  <a:gd name="T29" fmla="*/ 0 h 235"/>
                  <a:gd name="T30" fmla="*/ 0 w 160"/>
                  <a:gd name="T31" fmla="*/ 0 h 235"/>
                  <a:gd name="T32" fmla="*/ 0 w 160"/>
                  <a:gd name="T33" fmla="*/ 0 h 235"/>
                  <a:gd name="T34" fmla="*/ 0 w 160"/>
                  <a:gd name="T35" fmla="*/ 0 h 235"/>
                  <a:gd name="T36" fmla="*/ 0 w 160"/>
                  <a:gd name="T37" fmla="*/ 0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0"/>
                  <a:gd name="T58" fmla="*/ 0 h 235"/>
                  <a:gd name="T59" fmla="*/ 160 w 160"/>
                  <a:gd name="T60" fmla="*/ 235 h 2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1" name="Freeform 103"/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0 w 114"/>
                  <a:gd name="T1" fmla="*/ 0 h 773"/>
                  <a:gd name="T2" fmla="*/ 0 w 114"/>
                  <a:gd name="T3" fmla="*/ 0 h 773"/>
                  <a:gd name="T4" fmla="*/ 0 w 114"/>
                  <a:gd name="T5" fmla="*/ 0 h 773"/>
                  <a:gd name="T6" fmla="*/ 0 w 114"/>
                  <a:gd name="T7" fmla="*/ 0 h 773"/>
                  <a:gd name="T8" fmla="*/ 0 w 114"/>
                  <a:gd name="T9" fmla="*/ 0 h 773"/>
                  <a:gd name="T10" fmla="*/ 0 w 114"/>
                  <a:gd name="T11" fmla="*/ 0 h 773"/>
                  <a:gd name="T12" fmla="*/ 0 w 114"/>
                  <a:gd name="T13" fmla="*/ 0 h 773"/>
                  <a:gd name="T14" fmla="*/ 0 w 114"/>
                  <a:gd name="T15" fmla="*/ 0 h 773"/>
                  <a:gd name="T16" fmla="*/ 0 w 114"/>
                  <a:gd name="T17" fmla="*/ 0 h 773"/>
                  <a:gd name="T18" fmla="*/ 0 w 114"/>
                  <a:gd name="T19" fmla="*/ 0 h 773"/>
                  <a:gd name="T20" fmla="*/ 0 w 114"/>
                  <a:gd name="T21" fmla="*/ 0 h 773"/>
                  <a:gd name="T22" fmla="*/ 0 w 114"/>
                  <a:gd name="T23" fmla="*/ 0 h 773"/>
                  <a:gd name="T24" fmla="*/ 0 w 114"/>
                  <a:gd name="T25" fmla="*/ 0 h 773"/>
                  <a:gd name="T26" fmla="*/ 0 w 114"/>
                  <a:gd name="T27" fmla="*/ 0 h 773"/>
                  <a:gd name="T28" fmla="*/ 0 w 114"/>
                  <a:gd name="T29" fmla="*/ 0 h 773"/>
                  <a:gd name="T30" fmla="*/ 0 w 114"/>
                  <a:gd name="T31" fmla="*/ 0 h 773"/>
                  <a:gd name="T32" fmla="*/ 0 w 114"/>
                  <a:gd name="T33" fmla="*/ 0 h 773"/>
                  <a:gd name="T34" fmla="*/ 0 w 114"/>
                  <a:gd name="T35" fmla="*/ 0 h 773"/>
                  <a:gd name="T36" fmla="*/ 0 w 114"/>
                  <a:gd name="T37" fmla="*/ 0 h 773"/>
                  <a:gd name="T38" fmla="*/ 0 w 114"/>
                  <a:gd name="T39" fmla="*/ 0 h 773"/>
                  <a:gd name="T40" fmla="*/ 0 w 114"/>
                  <a:gd name="T41" fmla="*/ 0 h 773"/>
                  <a:gd name="T42" fmla="*/ 0 w 114"/>
                  <a:gd name="T43" fmla="*/ 0 h 773"/>
                  <a:gd name="T44" fmla="*/ 0 w 114"/>
                  <a:gd name="T45" fmla="*/ 0 h 773"/>
                  <a:gd name="T46" fmla="*/ 0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4"/>
                  <a:gd name="T73" fmla="*/ 0 h 773"/>
                  <a:gd name="T74" fmla="*/ 114 w 114"/>
                  <a:gd name="T75" fmla="*/ 773 h 77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2" name="Freeform 104"/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0 w 76"/>
                  <a:gd name="T1" fmla="*/ 0 h 736"/>
                  <a:gd name="T2" fmla="*/ 0 w 76"/>
                  <a:gd name="T3" fmla="*/ 0 h 736"/>
                  <a:gd name="T4" fmla="*/ 0 w 76"/>
                  <a:gd name="T5" fmla="*/ 0 h 736"/>
                  <a:gd name="T6" fmla="*/ 0 w 76"/>
                  <a:gd name="T7" fmla="*/ 0 h 736"/>
                  <a:gd name="T8" fmla="*/ 0 w 76"/>
                  <a:gd name="T9" fmla="*/ 0 h 736"/>
                  <a:gd name="T10" fmla="*/ 0 w 76"/>
                  <a:gd name="T11" fmla="*/ 0 h 736"/>
                  <a:gd name="T12" fmla="*/ 0 w 76"/>
                  <a:gd name="T13" fmla="*/ 0 h 736"/>
                  <a:gd name="T14" fmla="*/ 0 w 76"/>
                  <a:gd name="T15" fmla="*/ 0 h 736"/>
                  <a:gd name="T16" fmla="*/ 0 w 76"/>
                  <a:gd name="T17" fmla="*/ 0 h 736"/>
                  <a:gd name="T18" fmla="*/ 0 w 76"/>
                  <a:gd name="T19" fmla="*/ 0 h 736"/>
                  <a:gd name="T20" fmla="*/ 0 w 76"/>
                  <a:gd name="T21" fmla="*/ 0 h 736"/>
                  <a:gd name="T22" fmla="*/ 0 w 76"/>
                  <a:gd name="T23" fmla="*/ 0 h 736"/>
                  <a:gd name="T24" fmla="*/ 0 w 76"/>
                  <a:gd name="T25" fmla="*/ 0 h 736"/>
                  <a:gd name="T26" fmla="*/ 0 w 76"/>
                  <a:gd name="T27" fmla="*/ 0 h 736"/>
                  <a:gd name="T28" fmla="*/ 0 w 76"/>
                  <a:gd name="T29" fmla="*/ 0 h 736"/>
                  <a:gd name="T30" fmla="*/ 0 w 76"/>
                  <a:gd name="T31" fmla="*/ 0 h 736"/>
                  <a:gd name="T32" fmla="*/ 0 w 76"/>
                  <a:gd name="T33" fmla="*/ 0 h 736"/>
                  <a:gd name="T34" fmla="*/ 0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6"/>
                  <a:gd name="T55" fmla="*/ 0 h 736"/>
                  <a:gd name="T56" fmla="*/ 76 w 76"/>
                  <a:gd name="T57" fmla="*/ 736 h 7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3" name="Freeform 105"/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0 w 321"/>
                  <a:gd name="T1" fmla="*/ 0 h 452"/>
                  <a:gd name="T2" fmla="*/ 0 w 321"/>
                  <a:gd name="T3" fmla="*/ 0 h 452"/>
                  <a:gd name="T4" fmla="*/ 0 w 321"/>
                  <a:gd name="T5" fmla="*/ 0 h 452"/>
                  <a:gd name="T6" fmla="*/ 0 w 321"/>
                  <a:gd name="T7" fmla="*/ 0 h 452"/>
                  <a:gd name="T8" fmla="*/ 0 w 321"/>
                  <a:gd name="T9" fmla="*/ 0 h 452"/>
                  <a:gd name="T10" fmla="*/ 0 w 321"/>
                  <a:gd name="T11" fmla="*/ 0 h 452"/>
                  <a:gd name="T12" fmla="*/ 0 w 321"/>
                  <a:gd name="T13" fmla="*/ 0 h 452"/>
                  <a:gd name="T14" fmla="*/ 0 w 321"/>
                  <a:gd name="T15" fmla="*/ 0 h 452"/>
                  <a:gd name="T16" fmla="*/ 0 w 321"/>
                  <a:gd name="T17" fmla="*/ 0 h 452"/>
                  <a:gd name="T18" fmla="*/ 0 w 321"/>
                  <a:gd name="T19" fmla="*/ 0 h 452"/>
                  <a:gd name="T20" fmla="*/ 0 w 321"/>
                  <a:gd name="T21" fmla="*/ 0 h 452"/>
                  <a:gd name="T22" fmla="*/ 0 w 321"/>
                  <a:gd name="T23" fmla="*/ 0 h 452"/>
                  <a:gd name="T24" fmla="*/ 0 w 321"/>
                  <a:gd name="T25" fmla="*/ 0 h 452"/>
                  <a:gd name="T26" fmla="*/ 0 w 321"/>
                  <a:gd name="T27" fmla="*/ 0 h 452"/>
                  <a:gd name="T28" fmla="*/ 0 w 321"/>
                  <a:gd name="T29" fmla="*/ 0 h 452"/>
                  <a:gd name="T30" fmla="*/ 0 w 321"/>
                  <a:gd name="T31" fmla="*/ 0 h 452"/>
                  <a:gd name="T32" fmla="*/ 0 w 321"/>
                  <a:gd name="T33" fmla="*/ 0 h 452"/>
                  <a:gd name="T34" fmla="*/ 0 w 321"/>
                  <a:gd name="T35" fmla="*/ 0 h 452"/>
                  <a:gd name="T36" fmla="*/ 0 w 321"/>
                  <a:gd name="T37" fmla="*/ 0 h 452"/>
                  <a:gd name="T38" fmla="*/ 0 w 321"/>
                  <a:gd name="T39" fmla="*/ 0 h 452"/>
                  <a:gd name="T40" fmla="*/ 0 w 321"/>
                  <a:gd name="T41" fmla="*/ 0 h 452"/>
                  <a:gd name="T42" fmla="*/ 0 w 321"/>
                  <a:gd name="T43" fmla="*/ 0 h 452"/>
                  <a:gd name="T44" fmla="*/ 0 w 321"/>
                  <a:gd name="T45" fmla="*/ 0 h 452"/>
                  <a:gd name="T46" fmla="*/ 0 w 321"/>
                  <a:gd name="T47" fmla="*/ 0 h 452"/>
                  <a:gd name="T48" fmla="*/ 0 w 321"/>
                  <a:gd name="T49" fmla="*/ 0 h 452"/>
                  <a:gd name="T50" fmla="*/ 0 w 321"/>
                  <a:gd name="T51" fmla="*/ 0 h 452"/>
                  <a:gd name="T52" fmla="*/ 0 w 321"/>
                  <a:gd name="T53" fmla="*/ 0 h 452"/>
                  <a:gd name="T54" fmla="*/ 0 w 321"/>
                  <a:gd name="T55" fmla="*/ 0 h 452"/>
                  <a:gd name="T56" fmla="*/ 0 w 321"/>
                  <a:gd name="T57" fmla="*/ 0 h 452"/>
                  <a:gd name="T58" fmla="*/ 0 w 321"/>
                  <a:gd name="T59" fmla="*/ 0 h 452"/>
                  <a:gd name="T60" fmla="*/ 0 w 321"/>
                  <a:gd name="T61" fmla="*/ 0 h 452"/>
                  <a:gd name="T62" fmla="*/ 0 w 321"/>
                  <a:gd name="T63" fmla="*/ 0 h 452"/>
                  <a:gd name="T64" fmla="*/ 0 w 321"/>
                  <a:gd name="T65" fmla="*/ 0 h 452"/>
                  <a:gd name="T66" fmla="*/ 0 w 321"/>
                  <a:gd name="T67" fmla="*/ 0 h 452"/>
                  <a:gd name="T68" fmla="*/ 0 w 321"/>
                  <a:gd name="T69" fmla="*/ 0 h 452"/>
                  <a:gd name="T70" fmla="*/ 0 w 321"/>
                  <a:gd name="T71" fmla="*/ 0 h 452"/>
                  <a:gd name="T72" fmla="*/ 0 w 321"/>
                  <a:gd name="T73" fmla="*/ 0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21"/>
                  <a:gd name="T112" fmla="*/ 0 h 452"/>
                  <a:gd name="T113" fmla="*/ 321 w 321"/>
                  <a:gd name="T114" fmla="*/ 452 h 45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4" name="Freeform 106"/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0 w 94"/>
                  <a:gd name="T1" fmla="*/ 0 h 188"/>
                  <a:gd name="T2" fmla="*/ 0 w 94"/>
                  <a:gd name="T3" fmla="*/ 0 h 188"/>
                  <a:gd name="T4" fmla="*/ 0 w 94"/>
                  <a:gd name="T5" fmla="*/ 0 h 188"/>
                  <a:gd name="T6" fmla="*/ 0 w 94"/>
                  <a:gd name="T7" fmla="*/ 0 h 188"/>
                  <a:gd name="T8" fmla="*/ 0 w 94"/>
                  <a:gd name="T9" fmla="*/ 0 h 188"/>
                  <a:gd name="T10" fmla="*/ 0 w 94"/>
                  <a:gd name="T11" fmla="*/ 0 h 188"/>
                  <a:gd name="T12" fmla="*/ 0 w 94"/>
                  <a:gd name="T13" fmla="*/ 0 h 188"/>
                  <a:gd name="T14" fmla="*/ 0 w 94"/>
                  <a:gd name="T15" fmla="*/ 0 h 188"/>
                  <a:gd name="T16" fmla="*/ 0 w 94"/>
                  <a:gd name="T17" fmla="*/ 0 h 188"/>
                  <a:gd name="T18" fmla="*/ 0 w 94"/>
                  <a:gd name="T19" fmla="*/ 0 h 188"/>
                  <a:gd name="T20" fmla="*/ 0 w 94"/>
                  <a:gd name="T21" fmla="*/ 0 h 188"/>
                  <a:gd name="T22" fmla="*/ 0 w 94"/>
                  <a:gd name="T23" fmla="*/ 0 h 188"/>
                  <a:gd name="T24" fmla="*/ 0 w 94"/>
                  <a:gd name="T25" fmla="*/ 0 h 188"/>
                  <a:gd name="T26" fmla="*/ 0 w 94"/>
                  <a:gd name="T27" fmla="*/ 0 h 188"/>
                  <a:gd name="T28" fmla="*/ 0 w 94"/>
                  <a:gd name="T29" fmla="*/ 0 h 188"/>
                  <a:gd name="T30" fmla="*/ 0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4"/>
                  <a:gd name="T49" fmla="*/ 0 h 188"/>
                  <a:gd name="T50" fmla="*/ 94 w 94"/>
                  <a:gd name="T51" fmla="*/ 188 h 1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5" name="Freeform 107"/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0 w 85"/>
                  <a:gd name="T1" fmla="*/ 0 h 76"/>
                  <a:gd name="T2" fmla="*/ 0 w 85"/>
                  <a:gd name="T3" fmla="*/ 0 h 76"/>
                  <a:gd name="T4" fmla="*/ 0 w 85"/>
                  <a:gd name="T5" fmla="*/ 0 h 76"/>
                  <a:gd name="T6" fmla="*/ 0 w 85"/>
                  <a:gd name="T7" fmla="*/ 0 h 76"/>
                  <a:gd name="T8" fmla="*/ 0 w 85"/>
                  <a:gd name="T9" fmla="*/ 0 h 76"/>
                  <a:gd name="T10" fmla="*/ 0 w 85"/>
                  <a:gd name="T11" fmla="*/ 0 h 76"/>
                  <a:gd name="T12" fmla="*/ 0 w 85"/>
                  <a:gd name="T13" fmla="*/ 0 h 76"/>
                  <a:gd name="T14" fmla="*/ 0 w 85"/>
                  <a:gd name="T15" fmla="*/ 0 h 76"/>
                  <a:gd name="T16" fmla="*/ 0 w 85"/>
                  <a:gd name="T17" fmla="*/ 0 h 76"/>
                  <a:gd name="T18" fmla="*/ 0 w 85"/>
                  <a:gd name="T19" fmla="*/ 0 h 76"/>
                  <a:gd name="T20" fmla="*/ 0 w 85"/>
                  <a:gd name="T21" fmla="*/ 0 h 76"/>
                  <a:gd name="T22" fmla="*/ 0 w 85"/>
                  <a:gd name="T23" fmla="*/ 0 h 76"/>
                  <a:gd name="T24" fmla="*/ 0 w 85"/>
                  <a:gd name="T25" fmla="*/ 0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5"/>
                  <a:gd name="T40" fmla="*/ 0 h 76"/>
                  <a:gd name="T41" fmla="*/ 85 w 85"/>
                  <a:gd name="T42" fmla="*/ 76 h 7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6" name="Freeform 108"/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0 w 66"/>
                  <a:gd name="T1" fmla="*/ 0 h 66"/>
                  <a:gd name="T2" fmla="*/ 0 w 66"/>
                  <a:gd name="T3" fmla="*/ 0 h 66"/>
                  <a:gd name="T4" fmla="*/ 0 w 66"/>
                  <a:gd name="T5" fmla="*/ 0 h 66"/>
                  <a:gd name="T6" fmla="*/ 0 w 66"/>
                  <a:gd name="T7" fmla="*/ 0 h 66"/>
                  <a:gd name="T8" fmla="*/ 0 w 66"/>
                  <a:gd name="T9" fmla="*/ 0 h 66"/>
                  <a:gd name="T10" fmla="*/ 0 w 66"/>
                  <a:gd name="T11" fmla="*/ 0 h 66"/>
                  <a:gd name="T12" fmla="*/ 0 w 66"/>
                  <a:gd name="T13" fmla="*/ 0 h 66"/>
                  <a:gd name="T14" fmla="*/ 0 w 66"/>
                  <a:gd name="T15" fmla="*/ 0 h 66"/>
                  <a:gd name="T16" fmla="*/ 0 w 66"/>
                  <a:gd name="T17" fmla="*/ 0 h 66"/>
                  <a:gd name="T18" fmla="*/ 0 w 66"/>
                  <a:gd name="T19" fmla="*/ 0 h 66"/>
                  <a:gd name="T20" fmla="*/ 0 w 66"/>
                  <a:gd name="T21" fmla="*/ 0 h 66"/>
                  <a:gd name="T22" fmla="*/ 0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66"/>
                  <a:gd name="T38" fmla="*/ 66 w 66"/>
                  <a:gd name="T39" fmla="*/ 66 h 6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7" name="Freeform 109"/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0 w 131"/>
                  <a:gd name="T1" fmla="*/ 0 h 189"/>
                  <a:gd name="T2" fmla="*/ 0 w 131"/>
                  <a:gd name="T3" fmla="*/ 0 h 189"/>
                  <a:gd name="T4" fmla="*/ 0 w 131"/>
                  <a:gd name="T5" fmla="*/ 0 h 189"/>
                  <a:gd name="T6" fmla="*/ 0 w 131"/>
                  <a:gd name="T7" fmla="*/ 0 h 189"/>
                  <a:gd name="T8" fmla="*/ 0 w 131"/>
                  <a:gd name="T9" fmla="*/ 0 h 189"/>
                  <a:gd name="T10" fmla="*/ 0 w 131"/>
                  <a:gd name="T11" fmla="*/ 0 h 189"/>
                  <a:gd name="T12" fmla="*/ 0 w 131"/>
                  <a:gd name="T13" fmla="*/ 0 h 189"/>
                  <a:gd name="T14" fmla="*/ 0 w 131"/>
                  <a:gd name="T15" fmla="*/ 0 h 189"/>
                  <a:gd name="T16" fmla="*/ 0 w 131"/>
                  <a:gd name="T17" fmla="*/ 0 h 189"/>
                  <a:gd name="T18" fmla="*/ 0 w 131"/>
                  <a:gd name="T19" fmla="*/ 0 h 189"/>
                  <a:gd name="T20" fmla="*/ 0 w 131"/>
                  <a:gd name="T21" fmla="*/ 0 h 189"/>
                  <a:gd name="T22" fmla="*/ 0 w 131"/>
                  <a:gd name="T23" fmla="*/ 0 h 189"/>
                  <a:gd name="T24" fmla="*/ 0 w 131"/>
                  <a:gd name="T25" fmla="*/ 0 h 189"/>
                  <a:gd name="T26" fmla="*/ 0 w 131"/>
                  <a:gd name="T27" fmla="*/ 0 h 189"/>
                  <a:gd name="T28" fmla="*/ 0 w 131"/>
                  <a:gd name="T29" fmla="*/ 0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1"/>
                  <a:gd name="T46" fmla="*/ 0 h 189"/>
                  <a:gd name="T47" fmla="*/ 131 w 131"/>
                  <a:gd name="T48" fmla="*/ 189 h 1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8" name="Freeform 110"/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0 w 94"/>
                  <a:gd name="T1" fmla="*/ 0 h 622"/>
                  <a:gd name="T2" fmla="*/ 0 w 94"/>
                  <a:gd name="T3" fmla="*/ 0 h 622"/>
                  <a:gd name="T4" fmla="*/ 0 w 94"/>
                  <a:gd name="T5" fmla="*/ 0 h 622"/>
                  <a:gd name="T6" fmla="*/ 0 w 94"/>
                  <a:gd name="T7" fmla="*/ 0 h 622"/>
                  <a:gd name="T8" fmla="*/ 0 w 94"/>
                  <a:gd name="T9" fmla="*/ 0 h 622"/>
                  <a:gd name="T10" fmla="*/ 0 w 94"/>
                  <a:gd name="T11" fmla="*/ 0 h 622"/>
                  <a:gd name="T12" fmla="*/ 0 w 94"/>
                  <a:gd name="T13" fmla="*/ 0 h 622"/>
                  <a:gd name="T14" fmla="*/ 0 w 94"/>
                  <a:gd name="T15" fmla="*/ 0 h 622"/>
                  <a:gd name="T16" fmla="*/ 0 w 94"/>
                  <a:gd name="T17" fmla="*/ 0 h 622"/>
                  <a:gd name="T18" fmla="*/ 0 w 94"/>
                  <a:gd name="T19" fmla="*/ 0 h 622"/>
                  <a:gd name="T20" fmla="*/ 0 w 94"/>
                  <a:gd name="T21" fmla="*/ 0 h 622"/>
                  <a:gd name="T22" fmla="*/ 0 w 94"/>
                  <a:gd name="T23" fmla="*/ 0 h 622"/>
                  <a:gd name="T24" fmla="*/ 0 w 94"/>
                  <a:gd name="T25" fmla="*/ 0 h 622"/>
                  <a:gd name="T26" fmla="*/ 0 w 94"/>
                  <a:gd name="T27" fmla="*/ 0 h 622"/>
                  <a:gd name="T28" fmla="*/ 0 w 94"/>
                  <a:gd name="T29" fmla="*/ 0 h 622"/>
                  <a:gd name="T30" fmla="*/ 0 w 94"/>
                  <a:gd name="T31" fmla="*/ 0 h 622"/>
                  <a:gd name="T32" fmla="*/ 0 w 94"/>
                  <a:gd name="T33" fmla="*/ 0 h 622"/>
                  <a:gd name="T34" fmla="*/ 0 w 94"/>
                  <a:gd name="T35" fmla="*/ 0 h 622"/>
                  <a:gd name="T36" fmla="*/ 0 w 94"/>
                  <a:gd name="T37" fmla="*/ 0 h 622"/>
                  <a:gd name="T38" fmla="*/ 0 w 94"/>
                  <a:gd name="T39" fmla="*/ 0 h 622"/>
                  <a:gd name="T40" fmla="*/ 0 w 94"/>
                  <a:gd name="T41" fmla="*/ 0 h 622"/>
                  <a:gd name="T42" fmla="*/ 0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4"/>
                  <a:gd name="T67" fmla="*/ 0 h 622"/>
                  <a:gd name="T68" fmla="*/ 94 w 94"/>
                  <a:gd name="T69" fmla="*/ 622 h 6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9" name="Freeform 111"/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0 w 66"/>
                  <a:gd name="T1" fmla="*/ 0 h 585"/>
                  <a:gd name="T2" fmla="*/ 0 w 66"/>
                  <a:gd name="T3" fmla="*/ 0 h 585"/>
                  <a:gd name="T4" fmla="*/ 0 w 66"/>
                  <a:gd name="T5" fmla="*/ 0 h 585"/>
                  <a:gd name="T6" fmla="*/ 0 w 66"/>
                  <a:gd name="T7" fmla="*/ 0 h 585"/>
                  <a:gd name="T8" fmla="*/ 0 w 66"/>
                  <a:gd name="T9" fmla="*/ 0 h 585"/>
                  <a:gd name="T10" fmla="*/ 0 w 66"/>
                  <a:gd name="T11" fmla="*/ 0 h 585"/>
                  <a:gd name="T12" fmla="*/ 0 w 66"/>
                  <a:gd name="T13" fmla="*/ 0 h 585"/>
                  <a:gd name="T14" fmla="*/ 0 w 66"/>
                  <a:gd name="T15" fmla="*/ 0 h 585"/>
                  <a:gd name="T16" fmla="*/ 0 w 66"/>
                  <a:gd name="T17" fmla="*/ 0 h 585"/>
                  <a:gd name="T18" fmla="*/ 0 w 66"/>
                  <a:gd name="T19" fmla="*/ 0 h 585"/>
                  <a:gd name="T20" fmla="*/ 0 w 66"/>
                  <a:gd name="T21" fmla="*/ 0 h 585"/>
                  <a:gd name="T22" fmla="*/ 0 w 66"/>
                  <a:gd name="T23" fmla="*/ 0 h 585"/>
                  <a:gd name="T24" fmla="*/ 0 w 66"/>
                  <a:gd name="T25" fmla="*/ 0 h 585"/>
                  <a:gd name="T26" fmla="*/ 0 w 66"/>
                  <a:gd name="T27" fmla="*/ 0 h 585"/>
                  <a:gd name="T28" fmla="*/ 0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6"/>
                  <a:gd name="T46" fmla="*/ 0 h 585"/>
                  <a:gd name="T47" fmla="*/ 66 w 66"/>
                  <a:gd name="T48" fmla="*/ 585 h 58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0" name="Freeform 112"/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0 w 255"/>
                  <a:gd name="T1" fmla="*/ 0 h 367"/>
                  <a:gd name="T2" fmla="*/ 0 w 255"/>
                  <a:gd name="T3" fmla="*/ 0 h 367"/>
                  <a:gd name="T4" fmla="*/ 0 w 255"/>
                  <a:gd name="T5" fmla="*/ 0 h 367"/>
                  <a:gd name="T6" fmla="*/ 0 w 255"/>
                  <a:gd name="T7" fmla="*/ 0 h 367"/>
                  <a:gd name="T8" fmla="*/ 0 w 255"/>
                  <a:gd name="T9" fmla="*/ 0 h 367"/>
                  <a:gd name="T10" fmla="*/ 0 w 255"/>
                  <a:gd name="T11" fmla="*/ 0 h 367"/>
                  <a:gd name="T12" fmla="*/ 0 w 255"/>
                  <a:gd name="T13" fmla="*/ 0 h 367"/>
                  <a:gd name="T14" fmla="*/ 0 w 255"/>
                  <a:gd name="T15" fmla="*/ 0 h 367"/>
                  <a:gd name="T16" fmla="*/ 0 w 255"/>
                  <a:gd name="T17" fmla="*/ 0 h 367"/>
                  <a:gd name="T18" fmla="*/ 0 w 255"/>
                  <a:gd name="T19" fmla="*/ 0 h 367"/>
                  <a:gd name="T20" fmla="*/ 0 w 255"/>
                  <a:gd name="T21" fmla="*/ 0 h 367"/>
                  <a:gd name="T22" fmla="*/ 0 w 255"/>
                  <a:gd name="T23" fmla="*/ 0 h 367"/>
                  <a:gd name="T24" fmla="*/ 0 w 255"/>
                  <a:gd name="T25" fmla="*/ 0 h 367"/>
                  <a:gd name="T26" fmla="*/ 0 w 255"/>
                  <a:gd name="T27" fmla="*/ 0 h 367"/>
                  <a:gd name="T28" fmla="*/ 0 w 255"/>
                  <a:gd name="T29" fmla="*/ 0 h 367"/>
                  <a:gd name="T30" fmla="*/ 0 w 255"/>
                  <a:gd name="T31" fmla="*/ 0 h 367"/>
                  <a:gd name="T32" fmla="*/ 0 w 255"/>
                  <a:gd name="T33" fmla="*/ 0 h 367"/>
                  <a:gd name="T34" fmla="*/ 0 w 255"/>
                  <a:gd name="T35" fmla="*/ 0 h 367"/>
                  <a:gd name="T36" fmla="*/ 0 w 255"/>
                  <a:gd name="T37" fmla="*/ 0 h 367"/>
                  <a:gd name="T38" fmla="*/ 0 w 255"/>
                  <a:gd name="T39" fmla="*/ 0 h 367"/>
                  <a:gd name="T40" fmla="*/ 0 w 255"/>
                  <a:gd name="T41" fmla="*/ 0 h 367"/>
                  <a:gd name="T42" fmla="*/ 0 w 255"/>
                  <a:gd name="T43" fmla="*/ 0 h 367"/>
                  <a:gd name="T44" fmla="*/ 0 w 255"/>
                  <a:gd name="T45" fmla="*/ 0 h 367"/>
                  <a:gd name="T46" fmla="*/ 0 w 255"/>
                  <a:gd name="T47" fmla="*/ 0 h 367"/>
                  <a:gd name="T48" fmla="*/ 0 w 255"/>
                  <a:gd name="T49" fmla="*/ 0 h 367"/>
                  <a:gd name="T50" fmla="*/ 0 w 255"/>
                  <a:gd name="T51" fmla="*/ 0 h 367"/>
                  <a:gd name="T52" fmla="*/ 0 w 255"/>
                  <a:gd name="T53" fmla="*/ 0 h 367"/>
                  <a:gd name="T54" fmla="*/ 0 w 255"/>
                  <a:gd name="T55" fmla="*/ 0 h 367"/>
                  <a:gd name="T56" fmla="*/ 0 w 255"/>
                  <a:gd name="T57" fmla="*/ 0 h 367"/>
                  <a:gd name="T58" fmla="*/ 0 w 255"/>
                  <a:gd name="T59" fmla="*/ 0 h 367"/>
                  <a:gd name="T60" fmla="*/ 0 w 255"/>
                  <a:gd name="T61" fmla="*/ 0 h 367"/>
                  <a:gd name="T62" fmla="*/ 0 w 255"/>
                  <a:gd name="T63" fmla="*/ 0 h 367"/>
                  <a:gd name="T64" fmla="*/ 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5"/>
                  <a:gd name="T100" fmla="*/ 0 h 367"/>
                  <a:gd name="T101" fmla="*/ 255 w 255"/>
                  <a:gd name="T102" fmla="*/ 367 h 3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1" name="Freeform 113"/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0 w 85"/>
                  <a:gd name="T1" fmla="*/ 0 h 151"/>
                  <a:gd name="T2" fmla="*/ 0 w 85"/>
                  <a:gd name="T3" fmla="*/ 0 h 151"/>
                  <a:gd name="T4" fmla="*/ 0 w 85"/>
                  <a:gd name="T5" fmla="*/ 0 h 151"/>
                  <a:gd name="T6" fmla="*/ 0 w 85"/>
                  <a:gd name="T7" fmla="*/ 0 h 151"/>
                  <a:gd name="T8" fmla="*/ 0 w 85"/>
                  <a:gd name="T9" fmla="*/ 0 h 151"/>
                  <a:gd name="T10" fmla="*/ 0 w 85"/>
                  <a:gd name="T11" fmla="*/ 0 h 151"/>
                  <a:gd name="T12" fmla="*/ 0 w 85"/>
                  <a:gd name="T13" fmla="*/ 0 h 151"/>
                  <a:gd name="T14" fmla="*/ 0 w 85"/>
                  <a:gd name="T15" fmla="*/ 0 h 151"/>
                  <a:gd name="T16" fmla="*/ 0 w 85"/>
                  <a:gd name="T17" fmla="*/ 0 h 151"/>
                  <a:gd name="T18" fmla="*/ 0 w 85"/>
                  <a:gd name="T19" fmla="*/ 0 h 151"/>
                  <a:gd name="T20" fmla="*/ 0 w 85"/>
                  <a:gd name="T21" fmla="*/ 0 h 151"/>
                  <a:gd name="T22" fmla="*/ 0 w 85"/>
                  <a:gd name="T23" fmla="*/ 0 h 151"/>
                  <a:gd name="T24" fmla="*/ 0 w 85"/>
                  <a:gd name="T25" fmla="*/ 0 h 151"/>
                  <a:gd name="T26" fmla="*/ 0 w 85"/>
                  <a:gd name="T27" fmla="*/ 0 h 151"/>
                  <a:gd name="T28" fmla="*/ 0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5"/>
                  <a:gd name="T46" fmla="*/ 0 h 151"/>
                  <a:gd name="T47" fmla="*/ 85 w 85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2" name="Freeform 114"/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0 w 66"/>
                  <a:gd name="T1" fmla="*/ 0 h 57"/>
                  <a:gd name="T2" fmla="*/ 0 w 66"/>
                  <a:gd name="T3" fmla="*/ 0 h 57"/>
                  <a:gd name="T4" fmla="*/ 0 w 66"/>
                  <a:gd name="T5" fmla="*/ 0 h 57"/>
                  <a:gd name="T6" fmla="*/ 0 w 66"/>
                  <a:gd name="T7" fmla="*/ 0 h 57"/>
                  <a:gd name="T8" fmla="*/ 0 w 66"/>
                  <a:gd name="T9" fmla="*/ 0 h 57"/>
                  <a:gd name="T10" fmla="*/ 0 w 66"/>
                  <a:gd name="T11" fmla="*/ 0 h 57"/>
                  <a:gd name="T12" fmla="*/ 0 w 66"/>
                  <a:gd name="T13" fmla="*/ 0 h 57"/>
                  <a:gd name="T14" fmla="*/ 0 w 66"/>
                  <a:gd name="T15" fmla="*/ 0 h 57"/>
                  <a:gd name="T16" fmla="*/ 0 w 66"/>
                  <a:gd name="T17" fmla="*/ 0 h 57"/>
                  <a:gd name="T18" fmla="*/ 0 w 66"/>
                  <a:gd name="T19" fmla="*/ 0 h 57"/>
                  <a:gd name="T20" fmla="*/ 0 w 66"/>
                  <a:gd name="T21" fmla="*/ 0 h 57"/>
                  <a:gd name="T22" fmla="*/ 0 w 66"/>
                  <a:gd name="T23" fmla="*/ 0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57"/>
                  <a:gd name="T38" fmla="*/ 66 w 66"/>
                  <a:gd name="T39" fmla="*/ 57 h 5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3" name="Freeform 115"/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0 w 47"/>
                  <a:gd name="T1" fmla="*/ 0 h 47"/>
                  <a:gd name="T2" fmla="*/ 0 w 47"/>
                  <a:gd name="T3" fmla="*/ 0 h 47"/>
                  <a:gd name="T4" fmla="*/ 0 w 47"/>
                  <a:gd name="T5" fmla="*/ 0 h 47"/>
                  <a:gd name="T6" fmla="*/ 0 w 47"/>
                  <a:gd name="T7" fmla="*/ 0 h 47"/>
                  <a:gd name="T8" fmla="*/ 0 w 47"/>
                  <a:gd name="T9" fmla="*/ 0 h 47"/>
                  <a:gd name="T10" fmla="*/ 0 w 47"/>
                  <a:gd name="T11" fmla="*/ 0 h 47"/>
                  <a:gd name="T12" fmla="*/ 0 w 47"/>
                  <a:gd name="T13" fmla="*/ 0 h 47"/>
                  <a:gd name="T14" fmla="*/ 0 w 47"/>
                  <a:gd name="T15" fmla="*/ 0 h 47"/>
                  <a:gd name="T16" fmla="*/ 0 w 47"/>
                  <a:gd name="T17" fmla="*/ 0 h 47"/>
                  <a:gd name="T18" fmla="*/ 0 w 47"/>
                  <a:gd name="T19" fmla="*/ 0 h 47"/>
                  <a:gd name="T20" fmla="*/ 0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7"/>
                  <a:gd name="T34" fmla="*/ 0 h 47"/>
                  <a:gd name="T35" fmla="*/ 47 w 47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4" name="Freeform 116"/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0 w 104"/>
                  <a:gd name="T1" fmla="*/ 0 h 151"/>
                  <a:gd name="T2" fmla="*/ 0 w 104"/>
                  <a:gd name="T3" fmla="*/ 0 h 151"/>
                  <a:gd name="T4" fmla="*/ 0 w 104"/>
                  <a:gd name="T5" fmla="*/ 0 h 151"/>
                  <a:gd name="T6" fmla="*/ 0 w 104"/>
                  <a:gd name="T7" fmla="*/ 0 h 151"/>
                  <a:gd name="T8" fmla="*/ 0 w 104"/>
                  <a:gd name="T9" fmla="*/ 0 h 151"/>
                  <a:gd name="T10" fmla="*/ 0 w 104"/>
                  <a:gd name="T11" fmla="*/ 0 h 151"/>
                  <a:gd name="T12" fmla="*/ 0 w 104"/>
                  <a:gd name="T13" fmla="*/ 0 h 151"/>
                  <a:gd name="T14" fmla="*/ 0 w 104"/>
                  <a:gd name="T15" fmla="*/ 0 h 151"/>
                  <a:gd name="T16" fmla="*/ 0 w 104"/>
                  <a:gd name="T17" fmla="*/ 0 h 151"/>
                  <a:gd name="T18" fmla="*/ 0 w 104"/>
                  <a:gd name="T19" fmla="*/ 0 h 151"/>
                  <a:gd name="T20" fmla="*/ 0 w 104"/>
                  <a:gd name="T21" fmla="*/ 0 h 151"/>
                  <a:gd name="T22" fmla="*/ 0 w 104"/>
                  <a:gd name="T23" fmla="*/ 0 h 151"/>
                  <a:gd name="T24" fmla="*/ 0 w 104"/>
                  <a:gd name="T25" fmla="*/ 0 h 151"/>
                  <a:gd name="T26" fmla="*/ 0 w 104"/>
                  <a:gd name="T27" fmla="*/ 0 h 151"/>
                  <a:gd name="T28" fmla="*/ 0 w 104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4"/>
                  <a:gd name="T46" fmla="*/ 0 h 151"/>
                  <a:gd name="T47" fmla="*/ 104 w 104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5" name="Freeform 117"/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0 w 76"/>
                  <a:gd name="T1" fmla="*/ 0 h 500"/>
                  <a:gd name="T2" fmla="*/ 0 w 76"/>
                  <a:gd name="T3" fmla="*/ 0 h 500"/>
                  <a:gd name="T4" fmla="*/ 0 w 76"/>
                  <a:gd name="T5" fmla="*/ 0 h 500"/>
                  <a:gd name="T6" fmla="*/ 0 w 76"/>
                  <a:gd name="T7" fmla="*/ 0 h 500"/>
                  <a:gd name="T8" fmla="*/ 0 w 76"/>
                  <a:gd name="T9" fmla="*/ 0 h 500"/>
                  <a:gd name="T10" fmla="*/ 0 w 76"/>
                  <a:gd name="T11" fmla="*/ 0 h 500"/>
                  <a:gd name="T12" fmla="*/ 0 w 76"/>
                  <a:gd name="T13" fmla="*/ 0 h 500"/>
                  <a:gd name="T14" fmla="*/ 0 w 76"/>
                  <a:gd name="T15" fmla="*/ 0 h 500"/>
                  <a:gd name="T16" fmla="*/ 0 w 76"/>
                  <a:gd name="T17" fmla="*/ 0 h 500"/>
                  <a:gd name="T18" fmla="*/ 0 w 76"/>
                  <a:gd name="T19" fmla="*/ 0 h 500"/>
                  <a:gd name="T20" fmla="*/ 0 w 76"/>
                  <a:gd name="T21" fmla="*/ 0 h 500"/>
                  <a:gd name="T22" fmla="*/ 0 w 76"/>
                  <a:gd name="T23" fmla="*/ 0 h 500"/>
                  <a:gd name="T24" fmla="*/ 0 w 76"/>
                  <a:gd name="T25" fmla="*/ 0 h 500"/>
                  <a:gd name="T26" fmla="*/ 0 w 76"/>
                  <a:gd name="T27" fmla="*/ 0 h 500"/>
                  <a:gd name="T28" fmla="*/ 0 w 76"/>
                  <a:gd name="T29" fmla="*/ 0 h 500"/>
                  <a:gd name="T30" fmla="*/ 0 w 76"/>
                  <a:gd name="T31" fmla="*/ 0 h 500"/>
                  <a:gd name="T32" fmla="*/ 0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"/>
                  <a:gd name="T52" fmla="*/ 0 h 500"/>
                  <a:gd name="T53" fmla="*/ 76 w 76"/>
                  <a:gd name="T54" fmla="*/ 500 h 50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26" name="Freeform 118"/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0 w 57"/>
                  <a:gd name="T1" fmla="*/ 0 h 472"/>
                  <a:gd name="T2" fmla="*/ 0 w 57"/>
                  <a:gd name="T3" fmla="*/ 0 h 472"/>
                  <a:gd name="T4" fmla="*/ 0 w 57"/>
                  <a:gd name="T5" fmla="*/ 0 h 472"/>
                  <a:gd name="T6" fmla="*/ 0 w 57"/>
                  <a:gd name="T7" fmla="*/ 0 h 472"/>
                  <a:gd name="T8" fmla="*/ 0 w 57"/>
                  <a:gd name="T9" fmla="*/ 0 h 472"/>
                  <a:gd name="T10" fmla="*/ 0 w 57"/>
                  <a:gd name="T11" fmla="*/ 0 h 472"/>
                  <a:gd name="T12" fmla="*/ 0 w 57"/>
                  <a:gd name="T13" fmla="*/ 0 h 472"/>
                  <a:gd name="T14" fmla="*/ 0 w 57"/>
                  <a:gd name="T15" fmla="*/ 0 h 472"/>
                  <a:gd name="T16" fmla="*/ 0 w 57"/>
                  <a:gd name="T17" fmla="*/ 0 h 472"/>
                  <a:gd name="T18" fmla="*/ 0 w 57"/>
                  <a:gd name="T19" fmla="*/ 0 h 472"/>
                  <a:gd name="T20" fmla="*/ 0 w 57"/>
                  <a:gd name="T21" fmla="*/ 0 h 472"/>
                  <a:gd name="T22" fmla="*/ 0 w 57"/>
                  <a:gd name="T23" fmla="*/ 0 h 472"/>
                  <a:gd name="T24" fmla="*/ 0 w 57"/>
                  <a:gd name="T25" fmla="*/ 0 h 472"/>
                  <a:gd name="T26" fmla="*/ 0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7"/>
                  <a:gd name="T43" fmla="*/ 0 h 472"/>
                  <a:gd name="T44" fmla="*/ 57 w 57"/>
                  <a:gd name="T45" fmla="*/ 472 h 47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617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Toward right idea: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State maximum resource needs in advance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Allow particular thread to proceed if: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	(available resources - #requested) </a:t>
            </a: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 max </a:t>
            </a:r>
            <a:b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</a:br>
            <a:r>
              <a:rPr lang="en-US" altLang="ko-KR">
                <a:latin typeface="Helvetica" charset="0"/>
                <a:ea typeface="Gulim" charset="0"/>
                <a:cs typeface="Gulim" charset="0"/>
                <a:sym typeface="Symbol" charset="0"/>
              </a:rPr>
              <a:t>remaining that might be needed by any thread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Banker’s algorithm (less conservative):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Allocate resources dynamically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Evaluate each request and grant if some </a:t>
            </a:r>
            <a:br>
              <a:rPr lang="en-US" altLang="ko-KR">
                <a:latin typeface="Helvetica" charset="0"/>
                <a:ea typeface="Gulim" charset="0"/>
                <a:cs typeface="Gulim" charset="0"/>
              </a:rPr>
            </a:b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ordering of threads is still deadlock free afterward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Keeps system in a “SAFE” state, i.e. there exists a sequence {T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,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, …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} with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requesting all remaining resources, finishing, then T</a:t>
            </a:r>
            <a:r>
              <a:rPr lang="en-US" altLang="ko-KR" baseline="-25000">
                <a:latin typeface="Helvetica" charset="0"/>
                <a:ea typeface="Gulim" charset="0"/>
                <a:cs typeface="Gulim" charset="0"/>
              </a:rPr>
              <a:t>2</a:t>
            </a: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 requesting all remaining resources, etc..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>
                <a:latin typeface="Helvetica" charset="0"/>
                <a:ea typeface="Gulim" charset="0"/>
                <a:cs typeface="Gulim" charset="0"/>
              </a:rPr>
              <a:t>Algorithm allows the sum of maximum resource needs of all current threads to be greater than total resources</a:t>
            </a:r>
          </a:p>
        </p:txBody>
      </p:sp>
      <p:sp>
        <p:nvSpPr>
          <p:cNvPr id="114691" name="Rectangle 120"/>
          <p:cNvSpPr>
            <a:spLocks noGrp="1" noChangeArrowheads="1"/>
          </p:cNvSpPr>
          <p:nvPr>
            <p:ph type="title"/>
          </p:nvPr>
        </p:nvSpPr>
        <p:spPr>
          <a:xfrm>
            <a:off x="416848" y="228600"/>
            <a:ext cx="7736552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Banker’s Algorithm for Preventing Deadlock</a:t>
            </a:r>
          </a:p>
        </p:txBody>
      </p:sp>
      <p:grpSp>
        <p:nvGrpSpPr>
          <p:cNvPr id="114692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14693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4694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4695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4696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55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Banker’s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135717" y="862012"/>
            <a:ext cx="8897157" cy="5919787"/>
          </a:xfrm>
        </p:spPr>
        <p:txBody>
          <a:bodyPr>
            <a:normAutofit lnSpcReduction="10000"/>
          </a:bodyPr>
          <a:lstStyle/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Technique: pretend each request is granted, then run deadlock detection algorithm, substitute </a:t>
            </a:r>
            <a:b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 ([</a:t>
            </a:r>
            <a:r>
              <a:rPr lang="en-US" altLang="ko-KR" sz="26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Request</a:t>
            </a:r>
            <a:r>
              <a:rPr lang="en-US" altLang="ko-KR" sz="2600" baseline="-250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node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] ≤ [Avail]) 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  <a:sym typeface="Wingdings" charset="0"/>
              </a:rPr>
              <a:t> 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([</a:t>
            </a:r>
            <a:r>
              <a:rPr lang="en-US" altLang="ko-KR" sz="26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Max</a:t>
            </a:r>
            <a:r>
              <a:rPr lang="en-US" altLang="ko-KR" sz="2600" baseline="-250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node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]-[</a:t>
            </a:r>
            <a:r>
              <a:rPr lang="en-US" altLang="ko-KR" sz="26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Alloc</a:t>
            </a:r>
            <a:r>
              <a:rPr lang="en-US" altLang="ko-KR" sz="2600" baseline="-25000" dirty="0" err="1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node</a:t>
            </a:r>
            <a:r>
              <a:rPr lang="en-US" altLang="ko-KR" sz="2600" dirty="0">
                <a:solidFill>
                  <a:srgbClr val="000000"/>
                </a:solidFill>
                <a:latin typeface="Helvetica" charset="0"/>
                <a:ea typeface="Gulim" charset="0"/>
                <a:cs typeface="Gulim" charset="0"/>
              </a:rPr>
              <a:t>] ≤ [Avail])</a:t>
            </a:r>
          </a:p>
          <a:p>
            <a:pPr lvl="3"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endParaRPr lang="en-US" altLang="ko-KR" dirty="0">
              <a:solidFill>
                <a:srgbClr val="000000"/>
              </a:solidFill>
              <a:latin typeface="Helvetica" charset="0"/>
              <a:ea typeface="Gulim" charset="0"/>
              <a:cs typeface="Gulim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]: 	</a:t>
            </a:r>
            <a:r>
              <a:rPr lang="en-US" altLang="ko-KR" sz="1800" dirty="0">
                <a:latin typeface="Helvetica" charset="0"/>
                <a:ea typeface="Helvetica" charset="0"/>
                <a:cs typeface="Helvetica" charset="0"/>
              </a:rPr>
              <a:t>Current free resources each type</a:t>
            </a:r>
            <a:br>
              <a:rPr lang="en-US" altLang="ko-KR" sz="18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[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8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]:	</a:t>
            </a:r>
            <a:r>
              <a:rPr lang="en-US" altLang="ko-KR" sz="1800" dirty="0">
                <a:latin typeface="Helvetica" charset="0"/>
                <a:ea typeface="Helvetica" charset="0"/>
                <a:cs typeface="Helvetica" charset="0"/>
              </a:rPr>
              <a:t>Current resources held by thread X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[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altLang="ko-KR" sz="1800" baseline="-25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]:	</a:t>
            </a:r>
            <a:r>
              <a:rPr lang="en-US" altLang="ko-KR" sz="18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Max resources requested by thread X</a:t>
            </a:r>
          </a:p>
          <a:p>
            <a:pPr lvl="1"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endParaRPr lang="en-US" altLang="ko-KR" sz="18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  [Avail] = [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done = true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node in UNFINISHED {	</a:t>
            </a:r>
          </a:p>
          <a:p>
            <a:pPr>
              <a:spcBef>
                <a:spcPct val="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if (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altLang="ko-KR" sz="1800" baseline="-25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]–[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800" baseline="-25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]&lt;= [Avail]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remove node from UNFINISHED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8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r>
              <a:rPr lang="en-US" altLang="ko-KR" sz="1800" dirty="0">
                <a:latin typeface="Courier New" charset="0"/>
                <a:ea typeface="Gulim" charset="0"/>
                <a:cs typeface="Gulim" charset="0"/>
              </a:rPr>
              <a:t>		</a:t>
            </a:r>
            <a:r>
              <a:rPr lang="en-US" altLang="ko-KR" sz="1800" dirty="0">
                <a:latin typeface="Helvetica" charset="0"/>
                <a:ea typeface="Gulim" charset="0"/>
                <a:cs typeface="Gulim" charset="0"/>
              </a:rPr>
              <a:t>		</a:t>
            </a:r>
          </a:p>
        </p:txBody>
      </p:sp>
      <p:grpSp>
        <p:nvGrpSpPr>
          <p:cNvPr id="116739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16740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6741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6742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6743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Banker’s Algorithm Example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764858" cy="3886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Banker’s algorithm with dining philosophers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“Safe” (won’t cause deadlock) if when try to grab chopstick either: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Not last chopstick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Is last chopstick but someone will have </a:t>
            </a:r>
            <a:br>
              <a:rPr lang="en-US" altLang="ko-KR" sz="20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two afterwards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What if k-handed philosophers? Don’t allow if: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It’s the last one, no one would have k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It’s 2</a:t>
            </a:r>
            <a:r>
              <a:rPr lang="en-US" altLang="ko-KR" sz="2000" baseline="30000" dirty="0">
                <a:latin typeface="Helvetica" charset="0"/>
                <a:ea typeface="Gulim" charset="0"/>
                <a:cs typeface="Gulim" charset="0"/>
              </a:rPr>
              <a:t>nd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to last, and no one would have k-1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It’s 3</a:t>
            </a:r>
            <a:r>
              <a:rPr lang="en-US" altLang="ko-KR" sz="2000" baseline="30000" dirty="0">
                <a:latin typeface="Helvetica" charset="0"/>
                <a:ea typeface="Gulim" charset="0"/>
                <a:cs typeface="Gulim" charset="0"/>
              </a:rPr>
              <a:t>rd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to last, and no one would have k-2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…</a:t>
            </a:r>
          </a:p>
        </p:txBody>
      </p:sp>
      <p:pic>
        <p:nvPicPr>
          <p:cNvPr id="1187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7620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12573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0"/>
            <a:ext cx="11636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4170363"/>
            <a:ext cx="1893887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879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1879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879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879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879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Summary: Deadlock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741" y="921550"/>
            <a:ext cx="8686800" cy="5791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Helvetica" charset="0"/>
                <a:ea typeface="Gulim" charset="0"/>
                <a:cs typeface="Gulim" charset="0"/>
              </a:rPr>
              <a:t>Four </a:t>
            </a: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Mutual exclusion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Only one thread at a time can use a resource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Hold and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Thread holding at least one resource is waiting to acquire additional resources held by other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No preemption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Resources are released only voluntarily by the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Circular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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set {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} of threads with a cyclic waiting </a:t>
            </a:r>
            <a:r>
              <a:rPr lang="en-US" altLang="ko-KR" sz="2000" dirty="0" smtClean="0">
                <a:latin typeface="Helvetica" charset="0"/>
                <a:ea typeface="Gulim" charset="0"/>
                <a:cs typeface="Gulim" charset="0"/>
              </a:rPr>
              <a:t>pattern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Starvation vs. Deadlock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Starvation: thread waits indefinitely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Deadlock: circular waiting for resources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Helvetica" charset="0"/>
                <a:ea typeface="Gulim" charset="0"/>
                <a:cs typeface="Gulim" charset="0"/>
              </a:rPr>
              <a:t>Deadlock detection and preemption</a:t>
            </a:r>
            <a:endParaRPr lang="en-US" altLang="ko-KR" sz="28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Deadlock prevention 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Loop Detection, Banker’s algorithm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Detailed Algorithm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95800" y="990600"/>
            <a:ext cx="0" cy="5410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76200" y="1219200"/>
            <a:ext cx="4267200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2000" b="0">
                <a:latin typeface="Calibri"/>
                <a:ea typeface="ＭＳ Ｐゴシック" charset="0"/>
                <a:cs typeface="Calibri"/>
              </a:rPr>
              <a:t>Coordinator sends </a:t>
            </a:r>
            <a:r>
              <a:rPr lang="en-US" sz="200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VOTE-REQ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000" b="0">
                <a:latin typeface="Calibri"/>
                <a:ea typeface="ＭＳ Ｐゴシック" charset="0"/>
                <a:cs typeface="Calibri"/>
              </a:rPr>
              <a:t>to all workers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1981200"/>
            <a:ext cx="44196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Wait for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VOTE-REQ </a:t>
            </a:r>
            <a:r>
              <a:rPr lang="en-US" sz="2000" b="0">
                <a:latin typeface="Calibri" charset="0"/>
              </a:rPr>
              <a:t>from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ready, send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VOTE-COMMIT </a:t>
            </a:r>
            <a:r>
              <a:rPr lang="en-US" sz="2000" b="0">
                <a:latin typeface="Calibri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not ready, send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VOTE-ABORT </a:t>
            </a:r>
            <a:r>
              <a:rPr lang="en-US" sz="2000" b="0">
                <a:latin typeface="Calibri" charset="0"/>
              </a:rPr>
              <a:t>to coordinator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And immediately abort</a:t>
            </a:r>
            <a:endParaRPr lang="en-US" sz="2000"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" y="3276600"/>
            <a:ext cx="42672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VOTE-COMMIT </a:t>
            </a:r>
            <a:r>
              <a:rPr lang="en-US" sz="2000" b="0">
                <a:latin typeface="Calibri" charset="0"/>
              </a:rPr>
              <a:t>from all N workers, send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GLOBAL-COMMIT</a:t>
            </a:r>
            <a:r>
              <a:rPr lang="en-US" sz="2000" b="0">
                <a:latin typeface="Calibri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doesn’t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VOTE-COMMIT</a:t>
            </a:r>
            <a:r>
              <a:rPr lang="en-US" sz="2000" b="0">
                <a:solidFill>
                  <a:srgbClr val="7F7F7F"/>
                </a:solidFill>
                <a:latin typeface="Calibri" charset="0"/>
              </a:rPr>
              <a:t> </a:t>
            </a:r>
            <a:r>
              <a:rPr lang="en-US" sz="2000" b="0">
                <a:latin typeface="Calibri" charset="0"/>
              </a:rPr>
              <a:t>from all N workers, send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GLOBAL-ABORT</a:t>
            </a:r>
            <a:r>
              <a:rPr lang="en-US" sz="2000" b="0">
                <a:latin typeface="Calibri" charset="0"/>
              </a:rPr>
              <a:t> to all workers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48200" y="5029200"/>
            <a:ext cx="44196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GLOBAL-COMMIT </a:t>
            </a:r>
            <a:r>
              <a:rPr lang="en-US" sz="2000" b="0">
                <a:latin typeface="Calibri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GLOBAL-ABORT </a:t>
            </a:r>
            <a:r>
              <a:rPr lang="en-US" sz="2000" b="0">
                <a:latin typeface="Calibri" charset="0"/>
              </a:rPr>
              <a:t>then abort</a:t>
            </a:r>
            <a:endParaRPr lang="en-US" sz="2000" b="0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63495" name="TextBox 15"/>
          <p:cNvSpPr txBox="1">
            <a:spLocks noChangeArrowheads="1"/>
          </p:cNvSpPr>
          <p:nvPr/>
        </p:nvSpPr>
        <p:spPr bwMode="auto">
          <a:xfrm>
            <a:off x="0" y="685800"/>
            <a:ext cx="347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Helvetica" charset="0"/>
              </a:rPr>
              <a:t>Coordinator Algorithm</a:t>
            </a:r>
          </a:p>
        </p:txBody>
      </p:sp>
      <p:sp>
        <p:nvSpPr>
          <p:cNvPr id="63496" name="TextBox 16"/>
          <p:cNvSpPr txBox="1">
            <a:spLocks noChangeArrowheads="1"/>
          </p:cNvSpPr>
          <p:nvPr/>
        </p:nvSpPr>
        <p:spPr bwMode="auto">
          <a:xfrm>
            <a:off x="4724400" y="685800"/>
            <a:ext cx="2767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Helvetica" charset="0"/>
              </a:rPr>
              <a:t>Worker Algorithm</a:t>
            </a:r>
          </a:p>
        </p:txBody>
      </p:sp>
      <p:cxnSp>
        <p:nvCxnSpPr>
          <p:cNvPr id="19" name="Straight Arrow Connector 18"/>
          <p:cNvCxnSpPr>
            <a:cxnSpLocks noChangeShapeType="1"/>
            <a:stCxn id="6" idx="3"/>
          </p:cNvCxnSpPr>
          <p:nvPr/>
        </p:nvCxnSpPr>
        <p:spPr bwMode="auto">
          <a:xfrm>
            <a:off x="4343400" y="1676400"/>
            <a:ext cx="304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7" idx="1"/>
          </p:cNvCxnSpPr>
          <p:nvPr/>
        </p:nvCxnSpPr>
        <p:spPr bwMode="auto">
          <a:xfrm flipH="1">
            <a:off x="4343400" y="3086100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3"/>
          </p:cNvCxnSpPr>
          <p:nvPr/>
        </p:nvCxnSpPr>
        <p:spPr bwMode="auto">
          <a:xfrm>
            <a:off x="4343400" y="4381500"/>
            <a:ext cx="304800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8553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Failure Free Example Execution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74148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2806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3873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7800" y="49403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304800" y="1219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64519" name="TextBox 12"/>
          <p:cNvSpPr txBox="1">
            <a:spLocks noChangeArrowheads="1"/>
          </p:cNvSpPr>
          <p:nvPr/>
        </p:nvSpPr>
        <p:spPr bwMode="auto">
          <a:xfrm>
            <a:off x="304800" y="23622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64520" name="TextBox 15"/>
          <p:cNvSpPr txBox="1">
            <a:spLocks noChangeArrowheads="1"/>
          </p:cNvSpPr>
          <p:nvPr/>
        </p:nvSpPr>
        <p:spPr bwMode="auto">
          <a:xfrm>
            <a:off x="7924800" y="5029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1981200" y="1970088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562100" y="2389188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952500" y="2998788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076700" y="2084388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695700" y="2617788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352800" y="3113088"/>
            <a:ext cx="32004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5867400" y="1970088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5448300" y="2389188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838700" y="2998788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0" name="TextBox 35"/>
          <p:cNvSpPr txBox="1">
            <a:spLocks noChangeArrowheads="1"/>
          </p:cNvSpPr>
          <p:nvPr/>
        </p:nvSpPr>
        <p:spPr bwMode="auto">
          <a:xfrm>
            <a:off x="2667000" y="18288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VOTE-REQ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1" name="TextBox 36"/>
          <p:cNvSpPr txBox="1">
            <a:spLocks noChangeArrowheads="1"/>
          </p:cNvSpPr>
          <p:nvPr/>
        </p:nvSpPr>
        <p:spPr bwMode="auto">
          <a:xfrm>
            <a:off x="3505200" y="395128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VOTE-COMMIT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2" name="TextBox 37"/>
          <p:cNvSpPr txBox="1">
            <a:spLocks noChangeArrowheads="1"/>
          </p:cNvSpPr>
          <p:nvPr/>
        </p:nvSpPr>
        <p:spPr bwMode="auto">
          <a:xfrm>
            <a:off x="6781800" y="181768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GLOBAL-COMMIT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3" name="TextBox 23"/>
          <p:cNvSpPr txBox="1">
            <a:spLocks noChangeArrowheads="1"/>
          </p:cNvSpPr>
          <p:nvPr/>
        </p:nvSpPr>
        <p:spPr bwMode="auto">
          <a:xfrm>
            <a:off x="304800" y="34242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64534" name="TextBox 24"/>
          <p:cNvSpPr txBox="1">
            <a:spLocks noChangeArrowheads="1"/>
          </p:cNvSpPr>
          <p:nvPr/>
        </p:nvSpPr>
        <p:spPr bwMode="auto">
          <a:xfrm>
            <a:off x="304800" y="44910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3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3085</TotalTime>
  <Words>5081</Words>
  <Application>Microsoft Macintosh PowerPoint</Application>
  <PresentationFormat>On-screen Show (4:3)</PresentationFormat>
  <Paragraphs>1239</Paragraphs>
  <Slides>77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cs162-fa14</vt:lpstr>
      <vt:lpstr>Distributed 2PC &amp; Deadlock</vt:lpstr>
      <vt:lpstr>Consistency Review</vt:lpstr>
      <vt:lpstr>In Everyday Life</vt:lpstr>
      <vt:lpstr>Unfinished Business: Multiple Servers</vt:lpstr>
      <vt:lpstr>Durability and Atomicity</vt:lpstr>
      <vt:lpstr>Two Phase (2PC) Commit</vt:lpstr>
      <vt:lpstr>2PC Algorithm</vt:lpstr>
      <vt:lpstr>Detailed Algorithm</vt:lpstr>
      <vt:lpstr>Failure Free Example Execution</vt:lpstr>
      <vt:lpstr>State Machine of Coordinator</vt:lpstr>
      <vt:lpstr>State Machine of Workers</vt:lpstr>
      <vt:lpstr>Dealing with Worker Failures</vt:lpstr>
      <vt:lpstr>Example of Worker Failure</vt:lpstr>
      <vt:lpstr>Dealing with Coordinator Failure</vt:lpstr>
      <vt:lpstr>Example of Coordinator Failure #1</vt:lpstr>
      <vt:lpstr>Example of Coordinator Failure #2</vt:lpstr>
      <vt:lpstr>Durability</vt:lpstr>
      <vt:lpstr>Blocking for Coordinator to Recover</vt:lpstr>
      <vt:lpstr>Admin Break</vt:lpstr>
      <vt:lpstr>What’s a Deadlock?</vt:lpstr>
      <vt:lpstr>Bridge Crossing Example</vt:lpstr>
      <vt:lpstr>OS analog of the bridge</vt:lpstr>
      <vt:lpstr>Deadlock vs. Starvation</vt:lpstr>
      <vt:lpstr>OS analog of the bridge</vt:lpstr>
      <vt:lpstr>Can this deadlock?</vt:lpstr>
      <vt:lpstr>Dining Philosophers Problem</vt:lpstr>
      <vt:lpstr>Four requirements for Deadlock</vt:lpstr>
      <vt:lpstr>Methods for Handling Deadlocks</vt:lpstr>
      <vt:lpstr>Techniques for Deadlock Prevention</vt:lpstr>
      <vt:lpstr>Techniques for Deadlock Prevention</vt:lpstr>
      <vt:lpstr>Techniques for Deadlock Prevention</vt:lpstr>
      <vt:lpstr>Acquire all resources up front</vt:lpstr>
      <vt:lpstr>Techniques for Deadlock Prevention</vt:lpstr>
      <vt:lpstr>Incremental Acquisition with Pre-emption</vt:lpstr>
      <vt:lpstr>Techniques for Deadlock Prevention</vt:lpstr>
      <vt:lpstr>Cyclic Dependence of resources</vt:lpstr>
      <vt:lpstr>Ordered Acquisition to prevent cycle from forming</vt:lpstr>
      <vt:lpstr>Deadlock Detection</vt:lpstr>
      <vt:lpstr>A Simple Resource Graph</vt:lpstr>
      <vt:lpstr>Resource Allocation Graph Examples</vt:lpstr>
      <vt:lpstr>How would you look for cycles?</vt:lpstr>
      <vt:lpstr>Resource Allocation Graph Examples</vt:lpstr>
      <vt:lpstr>How would avoid cycle creation ?</vt:lpstr>
      <vt:lpstr>More General Case</vt:lpstr>
      <vt:lpstr>General Resource-Allocation Graph</vt:lpstr>
      <vt:lpstr>Resource Allocation Graph Examples</vt:lpstr>
      <vt:lpstr>Deadlock Detection Algorithm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Deadlock Detection Algorithm Example </vt:lpstr>
      <vt:lpstr>Banker’s Algorithm for Preventing Deadlock</vt:lpstr>
      <vt:lpstr>Banker’s Algorithm</vt:lpstr>
      <vt:lpstr>Banker’s Algorithm Example</vt:lpstr>
      <vt:lpstr>Summary: Deadlock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125</cp:revision>
  <dcterms:created xsi:type="dcterms:W3CDTF">2014-09-03T19:24:22Z</dcterms:created>
  <dcterms:modified xsi:type="dcterms:W3CDTF">2014-11-21T16:59:29Z</dcterms:modified>
</cp:coreProperties>
</file>