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8" r:id="rId2"/>
    <p:sldId id="293" r:id="rId3"/>
    <p:sldId id="311" r:id="rId4"/>
    <p:sldId id="262" r:id="rId5"/>
    <p:sldId id="270" r:id="rId6"/>
    <p:sldId id="271" r:id="rId7"/>
    <p:sldId id="298" r:id="rId8"/>
    <p:sldId id="272" r:id="rId9"/>
    <p:sldId id="295" r:id="rId10"/>
    <p:sldId id="263" r:id="rId11"/>
    <p:sldId id="296" r:id="rId12"/>
    <p:sldId id="297" r:id="rId13"/>
    <p:sldId id="264" r:id="rId14"/>
    <p:sldId id="265" r:id="rId15"/>
    <p:sldId id="266" r:id="rId16"/>
    <p:sldId id="277" r:id="rId17"/>
    <p:sldId id="299" r:id="rId18"/>
    <p:sldId id="300" r:id="rId19"/>
    <p:sldId id="301" r:id="rId20"/>
    <p:sldId id="302" r:id="rId21"/>
    <p:sldId id="303" r:id="rId22"/>
    <p:sldId id="304" r:id="rId23"/>
    <p:sldId id="307" r:id="rId24"/>
    <p:sldId id="305" r:id="rId25"/>
    <p:sldId id="306" r:id="rId26"/>
    <p:sldId id="308" r:id="rId27"/>
    <p:sldId id="309" r:id="rId28"/>
    <p:sldId id="310" r:id="rId29"/>
    <p:sldId id="31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4183" indent="-282378"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9513" indent="-225903"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81318" indent="-225903"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3123" indent="-225903" defTabSz="814191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4928" indent="-225903" defTabSz="81419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36733" indent="-225903" defTabSz="81419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88538" indent="-225903" defTabSz="81419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40343" indent="-225903" defTabSz="81419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D40-9199-3A47-9C18-F7791AE339FE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1647-31F0-6D46-9329-49E3BBDC8E5E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D23-F892-C549-A086-ACCDEF7049EC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267-FFC6-474F-9698-9CD5608ACB46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EFF6-4707-7445-9168-88991028BABA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788C-C1B1-BC4D-849F-4CFBE32C0F16}" type="datetime1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DFC6-4F9A-0041-BAF0-D97940F1F192}" type="datetime1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141B-C000-3C49-9F14-17C04854B8A1}" type="datetime1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4343-B3FB-7245-8DE0-874133B1D6B7}" type="datetime1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3EE1-A12E-A541-B0F5-D0BED7799C3F}" type="datetime1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FED-EB80-FF4B-B22C-E32CF97D6388}" type="datetime1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4FBE56C3-B435-E740-8CB1-A4B0CA26AE0E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libc/manual/html_node/Opening-and-Closing-Fil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Introduction to File Systems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 beneath the surface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610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CS162 – Operating Systems and Systems Programming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4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Sept 8,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3.1-3, 11.1-2</a:t>
            </a:r>
          </a:p>
          <a:p>
            <a:r>
              <a:rPr lang="en-US" dirty="0" smtClean="0"/>
              <a:t>HW0 due today</a:t>
            </a:r>
          </a:p>
          <a:p>
            <a:r>
              <a:rPr lang="en-US" dirty="0" smtClean="0"/>
              <a:t>HW1: out</a:t>
            </a:r>
          </a:p>
        </p:txBody>
      </p:sp>
    </p:spTree>
    <p:extLst>
      <p:ext uri="{BB962C8B-B14F-4D97-AF65-F5344CB8AC3E}">
        <p14:creationId xmlns:p14="http://schemas.microsoft.com/office/powerpoint/2010/main" val="340939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4319"/>
            <a:ext cx="8229600" cy="8476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issued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E2F5-DE8E-4D42-A4FA-ECA39B62B919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" y="1153705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9AA3-9B25-774F-9270-36662BB72728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2398" y="2089338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9820" y="2089337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3870" y="2476216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4128" y="2553776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00863" y="2822516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7896" y="2822516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1791" y="330546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1117" y="3198823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2176" y="3819303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9820" y="3845668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04513" y="4381483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56913" y="420271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4835" y="438148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81514" y="456024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2413" y="4560248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24123" y="4657791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05982" y="43651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12618" y="41863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158776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3934" y="4386001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227920" y="2932353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358301" y="1587767"/>
            <a:ext cx="2360998" cy="781343"/>
          </a:xfrm>
          <a:prstGeom prst="borderCallout1">
            <a:avLst>
              <a:gd name="adj1" fmla="val 78637"/>
              <a:gd name="adj2" fmla="val 101522"/>
              <a:gd name="adj3" fmla="val 136027"/>
              <a:gd name="adj4" fmla="val 134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descriptor number</a:t>
            </a:r>
          </a:p>
          <a:p>
            <a:r>
              <a:rPr lang="en-US" dirty="0"/>
              <a:t> -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" name="Line Callout 1 47"/>
          <p:cNvSpPr/>
          <p:nvPr/>
        </p:nvSpPr>
        <p:spPr>
          <a:xfrm>
            <a:off x="358301" y="3619436"/>
            <a:ext cx="2360998" cy="781343"/>
          </a:xfrm>
          <a:prstGeom prst="borderCallout1">
            <a:avLst>
              <a:gd name="adj1" fmla="val 78637"/>
              <a:gd name="adj2" fmla="val 101522"/>
              <a:gd name="adj3" fmla="val -24385"/>
              <a:gd name="adj4" fmla="val 1327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</a:t>
            </a:r>
            <a:r>
              <a:rPr lang="en-US" dirty="0" smtClean="0"/>
              <a:t>Descriptors</a:t>
            </a:r>
          </a:p>
          <a:p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 err="1" smtClean="0"/>
              <a:t>struct</a:t>
            </a:r>
            <a:r>
              <a:rPr lang="en-US" dirty="0" smtClean="0"/>
              <a:t> with all the info about the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8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Another: </a:t>
            </a:r>
            <a:r>
              <a:rPr lang="en-US" dirty="0" err="1" smtClean="0"/>
              <a:t>lowio-std.c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BB8-BBEC-E34D-846E-784D06623582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321" y="914400"/>
            <a:ext cx="8910000" cy="550920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stdlib.h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stdio.h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string.h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</a:t>
            </a:r>
            <a:r>
              <a:rPr lang="en-US" sz="1600" b="1" dirty="0" err="1">
                <a:latin typeface="Courier"/>
                <a:cs typeface="Courier"/>
              </a:rPr>
              <a:t>unistd.h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r>
              <a:rPr lang="en-US" sz="1600" b="1" dirty="0">
                <a:latin typeface="Courier"/>
                <a:cs typeface="Courier"/>
              </a:rPr>
              <a:t>#include &lt;sys/</a:t>
            </a:r>
            <a:r>
              <a:rPr lang="en-US" sz="1600" b="1" dirty="0" err="1">
                <a:latin typeface="Courier"/>
                <a:cs typeface="Courier"/>
              </a:rPr>
              <a:t>types.h</a:t>
            </a:r>
            <a:r>
              <a:rPr lang="en-US" sz="1600" b="1" dirty="0">
                <a:latin typeface="Courier"/>
                <a:cs typeface="Courier"/>
              </a:rPr>
              <a:t>&gt;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#define BUFSIZE 1024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 err="1">
                <a:latin typeface="Courier"/>
                <a:cs typeface="Courier"/>
              </a:rPr>
              <a:t>int</a:t>
            </a:r>
            <a:r>
              <a:rPr lang="en-US" sz="1600" b="1" dirty="0">
                <a:latin typeface="Courier"/>
                <a:cs typeface="Courier"/>
              </a:rPr>
              <a:t> main(</a:t>
            </a:r>
            <a:r>
              <a:rPr lang="en-US" sz="1600" b="1" dirty="0" err="1">
                <a:latin typeface="Courier"/>
                <a:cs typeface="Courier"/>
              </a:rPr>
              <a:t>int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argc</a:t>
            </a:r>
            <a:r>
              <a:rPr lang="en-US" sz="1600" b="1" dirty="0">
                <a:latin typeface="Courier"/>
                <a:cs typeface="Courier"/>
              </a:rPr>
              <a:t>, char *</a:t>
            </a:r>
            <a:r>
              <a:rPr lang="en-US" sz="1600" b="1" dirty="0" err="1">
                <a:latin typeface="Courier"/>
                <a:cs typeface="Courier"/>
              </a:rPr>
              <a:t>argv</a:t>
            </a:r>
            <a:r>
              <a:rPr lang="en-US" sz="1600" b="1" dirty="0">
                <a:latin typeface="Courier"/>
                <a:cs typeface="Courier"/>
              </a:rPr>
              <a:t>[])</a:t>
            </a:r>
          </a:p>
          <a:p>
            <a:r>
              <a:rPr lang="en-US" sz="1600" b="1" dirty="0">
                <a:latin typeface="Courier"/>
                <a:cs typeface="Courier"/>
              </a:rPr>
              <a:t>{</a:t>
            </a:r>
          </a:p>
          <a:p>
            <a:r>
              <a:rPr lang="en-US" sz="1600" b="1" dirty="0">
                <a:latin typeface="Courier"/>
                <a:cs typeface="Courier"/>
              </a:rPr>
              <a:t>  char 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[BUFSIZE];</a:t>
            </a: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ssize_t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writelen</a:t>
            </a:r>
            <a:r>
              <a:rPr lang="en-US" sz="1600" b="1" dirty="0">
                <a:latin typeface="Courier"/>
                <a:cs typeface="Courier"/>
              </a:rPr>
              <a:t> = write(STDOUT_FILENO, "I am a process.\n", 16);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ssize_t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readlen</a:t>
            </a:r>
            <a:r>
              <a:rPr lang="en-US" sz="1600" b="1" dirty="0">
                <a:latin typeface="Courier"/>
                <a:cs typeface="Courier"/>
              </a:rPr>
              <a:t>  = read(STDIN_FILENO, 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, BUFSIZE);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ssize_t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strlen</a:t>
            </a:r>
            <a:r>
              <a:rPr lang="en-US" sz="1600" b="1" dirty="0">
                <a:latin typeface="Courier"/>
                <a:cs typeface="Courier"/>
              </a:rPr>
              <a:t>   = </a:t>
            </a:r>
            <a:r>
              <a:rPr lang="en-US" sz="1600" b="1" dirty="0" err="1">
                <a:latin typeface="Courier"/>
                <a:cs typeface="Courier"/>
              </a:rPr>
              <a:t>snprintf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BUFSIZE,"Got</a:t>
            </a:r>
            <a:r>
              <a:rPr lang="en-US" sz="1600" b="1" dirty="0">
                <a:latin typeface="Courier"/>
                <a:cs typeface="Courier"/>
              </a:rPr>
              <a:t> %</a:t>
            </a:r>
            <a:r>
              <a:rPr lang="en-US" sz="1600" b="1" dirty="0" err="1">
                <a:latin typeface="Courier"/>
                <a:cs typeface="Courier"/>
              </a:rPr>
              <a:t>zd</a:t>
            </a:r>
            <a:r>
              <a:rPr lang="en-US" sz="1600" b="1" dirty="0">
                <a:latin typeface="Courier"/>
                <a:cs typeface="Courier"/>
              </a:rPr>
              <a:t> chars\n", </a:t>
            </a:r>
            <a:r>
              <a:rPr lang="en-US" sz="1600" b="1" dirty="0" err="1">
                <a:latin typeface="Courier"/>
                <a:cs typeface="Courier"/>
              </a:rPr>
              <a:t>readlen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writelen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strlen</a:t>
            </a:r>
            <a:r>
              <a:rPr lang="en-US" sz="1600" b="1" dirty="0">
                <a:latin typeface="Courier"/>
                <a:cs typeface="Courier"/>
              </a:rPr>
              <a:t> &lt; BUFSIZE ? </a:t>
            </a:r>
            <a:r>
              <a:rPr lang="en-US" sz="1600" b="1" dirty="0" err="1">
                <a:latin typeface="Courier"/>
                <a:cs typeface="Courier"/>
              </a:rPr>
              <a:t>strlen</a:t>
            </a:r>
            <a:r>
              <a:rPr lang="en-US" sz="1600" b="1" dirty="0">
                <a:latin typeface="Courier"/>
                <a:cs typeface="Courier"/>
              </a:rPr>
              <a:t> : BUFSIZE;</a:t>
            </a:r>
          </a:p>
          <a:p>
            <a:r>
              <a:rPr lang="en-US" sz="1600" b="1" dirty="0">
                <a:latin typeface="Courier"/>
                <a:cs typeface="Courier"/>
              </a:rPr>
              <a:t>  write(STDOUT_FILENO, </a:t>
            </a:r>
            <a:r>
              <a:rPr lang="en-US" sz="1600" b="1" dirty="0" err="1">
                <a:latin typeface="Courier"/>
                <a:cs typeface="Courier"/>
              </a:rPr>
              <a:t>buf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writelen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exit(0);</a:t>
            </a:r>
          </a:p>
          <a:p>
            <a:r>
              <a:rPr lang="en-US" sz="1600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73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OS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25761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Internal Data Structure describing everything about the file</a:t>
            </a:r>
          </a:p>
          <a:p>
            <a:pPr lvl="1"/>
            <a:r>
              <a:rPr lang="en-US" dirty="0" smtClean="0"/>
              <a:t>Where it resides</a:t>
            </a:r>
          </a:p>
          <a:p>
            <a:pPr lvl="1"/>
            <a:r>
              <a:rPr lang="en-US" dirty="0" smtClean="0"/>
              <a:t>Its status</a:t>
            </a:r>
          </a:p>
          <a:p>
            <a:pPr lvl="1"/>
            <a:r>
              <a:rPr lang="en-US" dirty="0" smtClean="0"/>
              <a:t>How to access it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BC47-60AF-FB4D-A964-CECBA459F4BB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Screen Shot 2014-09-04 at 1.1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36" y="1696296"/>
            <a:ext cx="3581060" cy="4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6FBB-D4A6-204E-B6F9-B273F908DC68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9805" y="1850700"/>
            <a:ext cx="8269103" cy="4154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ssize_t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vfs_read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  <a:cs typeface="Courier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 file *file</a:t>
            </a:r>
            <a:r>
              <a:rPr lang="en-US" sz="1200" dirty="0">
                <a:latin typeface="Courier"/>
                <a:cs typeface="Courier"/>
              </a:rPr>
              <a:t>, char __user *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size_t</a:t>
            </a:r>
            <a:r>
              <a:rPr lang="en-US" sz="1200" dirty="0">
                <a:latin typeface="Courier"/>
                <a:cs typeface="Courier"/>
              </a:rPr>
              <a:t> count, </a:t>
            </a:r>
            <a:r>
              <a:rPr lang="en-US" sz="1200" dirty="0" err="1">
                <a:latin typeface="Courier"/>
                <a:cs typeface="Courier"/>
              </a:rPr>
              <a:t>loff_t</a:t>
            </a:r>
            <a:r>
              <a:rPr lang="en-US" sz="1200" dirty="0">
                <a:latin typeface="Courier"/>
                <a:cs typeface="Courier"/>
              </a:rPr>
              <a:t> *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ssize_t</a:t>
            </a:r>
            <a:r>
              <a:rPr lang="en-US" sz="1200" dirty="0">
                <a:latin typeface="Courier"/>
                <a:cs typeface="Courier"/>
              </a:rPr>
              <a:t> ret;</a:t>
            </a:r>
          </a:p>
          <a:p>
            <a:r>
              <a:rPr lang="en-US" sz="1200" dirty="0">
                <a:latin typeface="Courier"/>
                <a:cs typeface="Courier"/>
              </a:rPr>
              <a:t>  if (!(file-&gt;</a:t>
            </a:r>
            <a:r>
              <a:rPr lang="en-US" sz="1200" dirty="0" err="1">
                <a:latin typeface="Courier"/>
                <a:cs typeface="Courier"/>
              </a:rPr>
              <a:t>f_mode</a:t>
            </a:r>
            <a:r>
              <a:rPr lang="en-US" sz="1200" dirty="0">
                <a:latin typeface="Courier"/>
                <a:cs typeface="Courier"/>
              </a:rPr>
              <a:t> &amp; FMODE_READ)) return -EBADF;</a:t>
            </a:r>
          </a:p>
          <a:p>
            <a:r>
              <a:rPr lang="en-US" sz="1200" dirty="0">
                <a:latin typeface="Courier"/>
                <a:cs typeface="Courier"/>
              </a:rPr>
              <a:t>  if (!file-&gt;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 || (!file-&gt;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 &amp;&amp; 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</a:t>
            </a:r>
            <a:r>
              <a:rPr lang="en-US" sz="1200" dirty="0" err="1">
                <a:latin typeface="Courier"/>
                <a:cs typeface="Courier"/>
              </a:rPr>
              <a:t>aio_read</a:t>
            </a:r>
            <a:r>
              <a:rPr lang="en-US" sz="1200" dirty="0">
                <a:latin typeface="Courier"/>
                <a:cs typeface="Courier"/>
              </a:rPr>
              <a:t>))</a:t>
            </a:r>
          </a:p>
          <a:p>
            <a:r>
              <a:rPr lang="en-US" sz="1200" dirty="0">
                <a:latin typeface="Courier"/>
                <a:cs typeface="Courier"/>
              </a:rPr>
              <a:t>    return -EINVAL;</a:t>
            </a:r>
          </a:p>
          <a:p>
            <a:r>
              <a:rPr lang="en-US" sz="1200" dirty="0">
                <a:latin typeface="Courier"/>
                <a:cs typeface="Courier"/>
              </a:rPr>
              <a:t>  if (unlikely(!</a:t>
            </a:r>
            <a:r>
              <a:rPr lang="en-US" sz="1200" dirty="0" err="1">
                <a:latin typeface="Courier"/>
                <a:cs typeface="Courier"/>
              </a:rPr>
              <a:t>access_ok</a:t>
            </a:r>
            <a:r>
              <a:rPr lang="en-US" sz="1200" dirty="0">
                <a:latin typeface="Courier"/>
                <a:cs typeface="Courier"/>
              </a:rPr>
              <a:t>(VERIFY_WRITE,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count))) return -EFAULT;</a:t>
            </a:r>
          </a:p>
          <a:p>
            <a:r>
              <a:rPr lang="en-US" sz="1200" dirty="0">
                <a:latin typeface="Courier"/>
                <a:cs typeface="Courier"/>
              </a:rPr>
              <a:t>  ret = </a:t>
            </a:r>
            <a:r>
              <a:rPr lang="en-US" sz="1200" dirty="0" err="1">
                <a:latin typeface="Courier"/>
                <a:cs typeface="Courier"/>
              </a:rPr>
              <a:t>rw_verify_area</a:t>
            </a:r>
            <a:r>
              <a:rPr lang="en-US" sz="1200" dirty="0">
                <a:latin typeface="Courier"/>
                <a:cs typeface="Courier"/>
              </a:rPr>
              <a:t>(READ, file,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, count);</a:t>
            </a:r>
          </a:p>
          <a:p>
            <a:r>
              <a:rPr lang="en-US" sz="1200" dirty="0">
                <a:latin typeface="Courier"/>
                <a:cs typeface="Courier"/>
              </a:rPr>
              <a:t>  if (ret &gt;= 0) {</a:t>
            </a:r>
          </a:p>
          <a:p>
            <a:r>
              <a:rPr lang="en-US" sz="1200" dirty="0">
                <a:latin typeface="Courier"/>
                <a:cs typeface="Courier"/>
              </a:rPr>
              <a:t>    count = ret;</a:t>
            </a:r>
          </a:p>
          <a:p>
            <a:r>
              <a:rPr lang="en-US" sz="1200" dirty="0">
                <a:latin typeface="Courier"/>
                <a:cs typeface="Courier"/>
              </a:rPr>
              <a:t>    if (file-&gt;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-&gt;read)</a:t>
            </a:r>
          </a:p>
          <a:p>
            <a:r>
              <a:rPr lang="en-US" sz="1200" dirty="0">
                <a:latin typeface="Courier"/>
                <a:cs typeface="Courier"/>
              </a:rPr>
              <a:t>      ret = 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-&gt;read(file,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else</a:t>
            </a:r>
          </a:p>
          <a:p>
            <a:r>
              <a:rPr lang="en-US" sz="1200" dirty="0">
                <a:latin typeface="Courier"/>
                <a:cs typeface="Courier"/>
              </a:rPr>
              <a:t>      ret = </a:t>
            </a:r>
            <a:r>
              <a:rPr lang="en-US" sz="1200" dirty="0" err="1">
                <a:latin typeface="Courier"/>
                <a:cs typeface="Courier"/>
              </a:rPr>
              <a:t>do_sync_read</a:t>
            </a:r>
            <a:r>
              <a:rPr lang="en-US" sz="1200" dirty="0">
                <a:latin typeface="Courier"/>
                <a:cs typeface="Courier"/>
              </a:rPr>
              <a:t>(file,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if (ret &gt; 0) {</a:t>
            </a:r>
          </a:p>
          <a:p>
            <a:r>
              <a:rPr lang="en-US" sz="1200" dirty="0">
                <a:latin typeface="Courier"/>
                <a:cs typeface="Courier"/>
              </a:rPr>
              <a:t>      </a:t>
            </a:r>
            <a:r>
              <a:rPr lang="en-US" sz="1200" dirty="0" err="1">
                <a:latin typeface="Courier"/>
                <a:cs typeface="Courier"/>
              </a:rPr>
              <a:t>fsnotify_access</a:t>
            </a:r>
            <a:r>
              <a:rPr lang="en-US" sz="1200" dirty="0">
                <a:latin typeface="Courier"/>
                <a:cs typeface="Courier"/>
              </a:rPr>
              <a:t>(file-&gt;</a:t>
            </a:r>
            <a:r>
              <a:rPr lang="en-US" sz="1200" dirty="0" err="1">
                <a:latin typeface="Courier"/>
                <a:cs typeface="Courier"/>
              </a:rPr>
              <a:t>f_path.dentry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  </a:t>
            </a:r>
            <a:r>
              <a:rPr lang="en-US" sz="1200" dirty="0" err="1">
                <a:latin typeface="Courier"/>
                <a:cs typeface="Courier"/>
              </a:rPr>
              <a:t>add_rchar</a:t>
            </a:r>
            <a:r>
              <a:rPr lang="en-US" sz="1200" dirty="0">
                <a:latin typeface="Courier"/>
                <a:cs typeface="Courier"/>
              </a:rPr>
              <a:t>(current, ret);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inc_syscr</a:t>
            </a:r>
            <a:r>
              <a:rPr lang="en-US" sz="1200" dirty="0">
                <a:latin typeface="Courier"/>
                <a:cs typeface="Courier"/>
              </a:rPr>
              <a:t>(current);</a:t>
            </a:r>
          </a:p>
          <a:p>
            <a:r>
              <a:rPr lang="en-US" sz="1200" dirty="0">
                <a:latin typeface="Courier"/>
                <a:cs typeface="Courier"/>
              </a:rPr>
              <a:t>  }</a:t>
            </a:r>
          </a:p>
          <a:p>
            <a:r>
              <a:rPr lang="en-US" sz="1200" dirty="0">
                <a:latin typeface="Courier"/>
                <a:cs typeface="Courier"/>
              </a:rPr>
              <a:t>  return ret;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105230"/>
            <a:ext cx="185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fs</a:t>
            </a:r>
            <a:r>
              <a:rPr lang="en-US" dirty="0" smtClean="0"/>
              <a:t>/</a:t>
            </a:r>
            <a:r>
              <a:rPr lang="en-US" dirty="0" err="1" smtClean="0"/>
              <a:t>read_write.c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1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with particular hardware device</a:t>
            </a:r>
          </a:p>
          <a:p>
            <a:r>
              <a:rPr lang="en-US" dirty="0" smtClean="0"/>
              <a:t>Registers / Unregisters itself with the kernel</a:t>
            </a:r>
          </a:p>
          <a:p>
            <a:r>
              <a:rPr lang="en-US" dirty="0" smtClean="0"/>
              <a:t>Handler functions for each of the file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A6FE-BD5D-0D41-878E-D8B79C2B8570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20" y="3422650"/>
            <a:ext cx="6769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happens when you </a:t>
            </a:r>
            <a:r>
              <a:rPr lang="en-US" dirty="0" err="1" smtClean="0"/>
              <a:t>fgetc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CFD-955F-5A4C-B516-69B49EAD1DF7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0319" y="2189555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97741" y="2189554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1791" y="2576433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52049" y="2653993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08784" y="2922733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05817" y="2922733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712" y="3405685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99038" y="3299040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12360" y="3932284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97741" y="3945885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73920" y="450413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26320" y="432537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74242" y="450413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50921" y="468290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31820" y="468290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93530" y="478044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75389" y="448781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82025" y="430905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32121" y="1687984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25420" y="4718679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98" y="5225604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62" y="5225604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08" y="5598136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14" y="5892444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85" y="5439113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86" y="5438795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853D-F70C-014F-988F-DBF4DA899B7F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an instance of a program executing.</a:t>
            </a:r>
          </a:p>
          <a:p>
            <a:pPr lvl="1"/>
            <a:r>
              <a:rPr lang="en-US" dirty="0" smtClean="0"/>
              <a:t>The fundamental OS responsibility</a:t>
            </a:r>
          </a:p>
          <a:p>
            <a:r>
              <a:rPr lang="en-US" dirty="0" smtClean="0"/>
              <a:t>Processes do their work by processing and calling file system operations</a:t>
            </a:r>
          </a:p>
          <a:p>
            <a:endParaRPr lang="en-US" dirty="0"/>
          </a:p>
          <a:p>
            <a:r>
              <a:rPr lang="en-US" dirty="0" smtClean="0"/>
              <a:t>Are their any operations on processes themselves?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xit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6680-C4E3-2746-9A8A-C18F61A3DF6C}" type="datetime1">
              <a:rPr lang="en-US" smtClean="0"/>
              <a:t>9/10/14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id.c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E36D-FA28-9B41-AEA9-4756EEC1DF77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16000"/>
            <a:ext cx="8009467" cy="507831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string.h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#define BUFSIZE 1024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argc</a:t>
            </a:r>
            <a:r>
              <a:rPr lang="en-US" dirty="0">
                <a:latin typeface="Courier"/>
                <a:cs typeface="Courier"/>
              </a:rPr>
              <a:t>, char *</a:t>
            </a:r>
            <a:r>
              <a:rPr lang="en-US" dirty="0" err="1">
                <a:latin typeface="Courier"/>
                <a:cs typeface="Courier"/>
              </a:rPr>
              <a:t>argv</a:t>
            </a:r>
            <a:r>
              <a:rPr lang="en-US" dirty="0">
                <a:latin typeface="Courier"/>
                <a:cs typeface="Courier"/>
              </a:rPr>
              <a:t>[])</a:t>
            </a:r>
          </a:p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pid_t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/* get current processes PID 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("My </a:t>
            </a:r>
            <a:r>
              <a:rPr lang="en-US" dirty="0" err="1">
                <a:latin typeface="Courier"/>
                <a:cs typeface="Courier"/>
              </a:rPr>
              <a:t>pid</a:t>
            </a:r>
            <a:r>
              <a:rPr lang="en-US" dirty="0">
                <a:latin typeface="Courier"/>
                <a:cs typeface="Courier"/>
              </a:rPr>
              <a:t>: %d\n", </a:t>
            </a:r>
            <a:r>
              <a:rPr lang="en-US" dirty="0" err="1">
                <a:latin typeface="Courier"/>
                <a:cs typeface="Courier"/>
              </a:rPr>
              <a:t>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c = </a:t>
            </a:r>
            <a:r>
              <a:rPr lang="en-US" dirty="0" err="1">
                <a:latin typeface="Courier"/>
                <a:cs typeface="Courier"/>
              </a:rPr>
              <a:t>fgetc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exit(0);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0331185">
            <a:off x="6895266" y="1710266"/>
            <a:ext cx="1249561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anyone?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7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6B33-04AA-F541-ABCF-22C8F83AA296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2398" y="2089338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9820" y="2089337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3870" y="2476216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4128" y="2553776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00863" y="2822516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7896" y="2822516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1791" y="330546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1117" y="3198823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2176" y="3819303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9820" y="3845668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04513" y="4381483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56913" y="420271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4835" y="438148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81514" y="456024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2413" y="4560248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24123" y="4657791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05982" y="43651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12618" y="41863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158776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3934" y="4386001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17367" y="2553776"/>
            <a:ext cx="8152773" cy="233915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4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 process create a process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r>
              <a:rPr lang="en-US" dirty="0" smtClean="0"/>
              <a:t>Fork creates a copy of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D527-1715-B94A-90C2-E50584E17443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ork1.c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B20C-E46D-1E41-9156-8C5D71E1874B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948692"/>
            <a:ext cx="8229600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string.h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unistd.h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&lt;sys/</a:t>
            </a:r>
            <a:r>
              <a:rPr lang="en-US" sz="1400" dirty="0" err="1">
                <a:latin typeface="Courier"/>
                <a:cs typeface="Courier"/>
              </a:rPr>
              <a:t>types.h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#define BUFSIZE 1024</a:t>
            </a: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</a:t>
            </a:r>
          </a:p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  char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[BUFSIZE];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size_t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readlen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writelen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slen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         /* get current processes PID */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("Parent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: %d\n",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= fork();</a:t>
            </a:r>
            <a:endParaRPr lang="en-US" sz="1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&gt; 0) {		</a:t>
            </a:r>
            <a:r>
              <a:rPr lang="en-US" sz="1400" dirty="0" smtClean="0">
                <a:latin typeface="Courier"/>
                <a:cs typeface="Courier"/>
              </a:rPr>
              <a:t>          /</a:t>
            </a:r>
            <a:r>
              <a:rPr lang="en-US" sz="14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parent of [%d]\n",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 else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== 0) {	</a:t>
            </a:r>
            <a:r>
              <a:rPr lang="en-US" sz="1400" dirty="0" smtClean="0">
                <a:latin typeface="Courier"/>
                <a:cs typeface="Courier"/>
              </a:rPr>
              <a:t> /</a:t>
            </a:r>
            <a:r>
              <a:rPr lang="en-US" sz="14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child\n",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perror</a:t>
            </a:r>
            <a:r>
              <a:rPr lang="en-US" sz="1400" dirty="0">
                <a:latin typeface="Courier"/>
                <a:cs typeface="Courier"/>
              </a:rPr>
              <a:t>("Fork failed");</a:t>
            </a:r>
          </a:p>
          <a:p>
            <a:r>
              <a:rPr lang="en-US" sz="1400" dirty="0">
                <a:latin typeface="Courier"/>
                <a:cs typeface="Courier"/>
              </a:rPr>
              <a:t>    exit(1);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exit(0);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130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fork 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UNIX exec – system call to </a:t>
            </a:r>
            <a:r>
              <a:rPr lang="en-US" i="1" dirty="0" smtClean="0"/>
              <a:t>change the program </a:t>
            </a:r>
            <a:r>
              <a:rPr lang="en-US" dirty="0" smtClean="0"/>
              <a:t>being run by the current process</a:t>
            </a:r>
          </a:p>
          <a:p>
            <a:r>
              <a:rPr lang="en-US" dirty="0" smtClean="0"/>
              <a:t>UNIX wait – system call to wait for a process to finish</a:t>
            </a:r>
          </a:p>
          <a:p>
            <a:r>
              <a:rPr lang="en-US" dirty="0" smtClean="0"/>
              <a:t>UNIX signal – system call to send a notification to another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3CF3-4C92-4A49-8CE5-6290180CF030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8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ork2.c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959-1B73-3C4D-A2F8-EED3E219EA75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354667"/>
            <a:ext cx="8060267" cy="34163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cpid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fork();</a:t>
            </a:r>
          </a:p>
          <a:p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  /* Parent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tcpid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= wait(&amp;status);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bye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tcpid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/* Child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4172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pic>
        <p:nvPicPr>
          <p:cNvPr id="4" name="Content Placeholder 3" descr="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515D-372D-9444-A584-B6DB1E6ADC24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shell is a job control system </a:t>
            </a:r>
          </a:p>
          <a:p>
            <a:pPr lvl="1"/>
            <a:r>
              <a:rPr lang="en-US" dirty="0" smtClean="0"/>
              <a:t>Allows programmer to create and manage a set of programs to do some task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, Linux all have shells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to compile a C program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sourcefile1.c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sourcefile2.c</a:t>
            </a:r>
          </a:p>
          <a:p>
            <a:pPr lvl="1"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–o program sourcefile1.o sourcefile2.o</a:t>
            </a:r>
          </a:p>
          <a:p>
            <a:pPr lvl="1">
              <a:buNone/>
            </a:pPr>
            <a:r>
              <a:rPr lang="en-US" dirty="0" smtClean="0"/>
              <a:t>./program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6620929" y="2895600"/>
            <a:ext cx="2506134" cy="193040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HW1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1A5-35E3-A844-82B3-82094991B36F}" type="datetime1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– </a:t>
            </a:r>
            <a:r>
              <a:rPr lang="en-US" dirty="0" err="1" smtClean="0"/>
              <a:t>infloop.c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F011-95A5-144F-857F-D1C396F8947E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7" y="1286933"/>
            <a:ext cx="7874000" cy="507831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signal.h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("Caught signal %d - phew!\n",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exit(1);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signal(SIGINT,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while (1) {}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0331185">
            <a:off x="7015642" y="1710266"/>
            <a:ext cx="100881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Got top?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8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races: </a:t>
            </a:r>
            <a:r>
              <a:rPr lang="en-US" dirty="0" err="1" smtClean="0"/>
              <a:t>fork.c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C94F-3F92-AF48-B639-74002D8FCAFB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467" y="1286933"/>
            <a:ext cx="7806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    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&gt;-100;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--)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    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322828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OS Concepts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475"/>
            <a:ext cx="8229600" cy="5464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Processes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 </a:t>
            </a:r>
            <a:r>
              <a:rPr lang="en-US" dirty="0"/>
              <a:t>(including </a:t>
            </a:r>
            <a:r>
              <a:rPr lang="en-US" dirty="0" err="1" smtClean="0"/>
              <a:t>syscall</a:t>
            </a:r>
            <a:r>
              <a:rPr lang="en-US" dirty="0"/>
              <a:t> </a:t>
            </a:r>
            <a:r>
              <a:rPr lang="en-US" dirty="0" smtClean="0"/>
              <a:t>and trap)</a:t>
            </a:r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 --- exec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DB68-DBD3-9B45-89E4-AA35A6860058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http://cs162.eecs.berkeley.edu/static/lectures/code04/</a:t>
            </a:r>
            <a:r>
              <a:rPr lang="en-US" sz="2000" dirty="0" err="1"/>
              <a:t>fork.c</a:t>
            </a:r>
            <a:endParaRPr lang="en-US" sz="2000" dirty="0"/>
          </a:p>
          <a:p>
            <a:r>
              <a:rPr lang="en-US" sz="2000" dirty="0"/>
              <a:t>http://cs162.eecs.berkeley.edu/static/lectures/code04/fork1.c</a:t>
            </a:r>
          </a:p>
          <a:p>
            <a:r>
              <a:rPr lang="en-US" sz="2000" dirty="0"/>
              <a:t>http://cs162.eecs.berkeley.edu/static/lectures/code04/fork2.c</a:t>
            </a:r>
          </a:p>
          <a:p>
            <a:r>
              <a:rPr lang="en-US" sz="2000" dirty="0"/>
              <a:t>http://cs162.eecs.berkeley.edu/static/lectures/code04/</a:t>
            </a:r>
            <a:r>
              <a:rPr lang="en-US" sz="2000" dirty="0" err="1"/>
              <a:t>infloop.c</a:t>
            </a:r>
            <a:endParaRPr lang="en-US" sz="2000" dirty="0"/>
          </a:p>
          <a:p>
            <a:r>
              <a:rPr lang="en-US" sz="2000" dirty="0"/>
              <a:t>http://cs162.eecs.berkeley.edu/static/lectures/code04/</a:t>
            </a:r>
            <a:r>
              <a:rPr lang="en-US" sz="2000" dirty="0" err="1"/>
              <a:t>lowio-std.c</a:t>
            </a:r>
            <a:endParaRPr lang="en-US" sz="2000" dirty="0"/>
          </a:p>
          <a:p>
            <a:r>
              <a:rPr lang="en-US" sz="2000" dirty="0"/>
              <a:t>http://cs162.eecs.berkeley.edu/static/lectures/code04/</a:t>
            </a:r>
            <a:r>
              <a:rPr lang="en-US" sz="2000" dirty="0" err="1"/>
              <a:t>lowio.c</a:t>
            </a:r>
            <a:endParaRPr lang="en-US" sz="2000" dirty="0"/>
          </a:p>
          <a:p>
            <a:r>
              <a:rPr lang="en-US" sz="2000" dirty="0"/>
              <a:t>http://cs162.eecs.berkeley.edu/static/lectures/code04/</a:t>
            </a:r>
            <a:r>
              <a:rPr lang="en-US" sz="2000" dirty="0" err="1"/>
              <a:t>pid.c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267-FFC6-474F-9698-9CD5608ACB46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Intro recall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namespace introduced by the file system?</a:t>
            </a:r>
          </a:p>
          <a:p>
            <a:r>
              <a:rPr lang="en-US" dirty="0" smtClean="0"/>
              <a:t>Like an address space, but structured names, rather than flat addresses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124D-64A3-774F-9A6D-0109A057ED15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1"/>
            <a:ext cx="8229600" cy="15073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1CF8-0478-A646-AF7E-B1FA94CCDB65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650" y="2736270"/>
            <a:ext cx="8229600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fcntl.h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</a:t>
            </a:r>
            <a:r>
              <a:rPr lang="en-US" dirty="0" err="1" smtClean="0">
                <a:latin typeface="Courier"/>
                <a:cs typeface="Courier"/>
              </a:rPr>
              <a:t>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&lt;sys/</a:t>
            </a:r>
            <a:r>
              <a:rPr lang="en-US" dirty="0" err="1" smtClean="0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flags [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858610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875280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705" y="4925060"/>
            <a:ext cx="335643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Access modes (Rd, </a:t>
            </a:r>
            <a:r>
              <a:rPr lang="en-US" sz="1600" dirty="0" err="1" smtClean="0"/>
              <a:t>Wr</a:t>
            </a:r>
            <a:r>
              <a:rPr lang="en-US" sz="1600" dirty="0" smtClean="0"/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Operating modes (Appends, …)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28233" y="5045713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 </a:t>
            </a:r>
            <a:r>
              <a:rPr lang="en-US" sz="1600" dirty="0"/>
              <a:t>P</a:t>
            </a:r>
            <a:r>
              <a:rPr lang="en-US" sz="1600" dirty="0" smtClean="0"/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User|Group|Other</a:t>
            </a:r>
            <a:r>
              <a:rPr lang="en-US" sz="1600" dirty="0" smtClean="0"/>
              <a:t> X R|W|X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7649" y="6214188"/>
            <a:ext cx="7912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www.gnu.org</a:t>
            </a:r>
            <a:r>
              <a:rPr lang="en-US" sz="1600" dirty="0">
                <a:hlinkClick r:id="rId2"/>
              </a:rPr>
              <a:t>/software/</a:t>
            </a:r>
            <a:r>
              <a:rPr lang="en-US" sz="1600" dirty="0" err="1">
                <a:hlinkClick r:id="rId2"/>
              </a:rPr>
              <a:t>libc</a:t>
            </a:r>
            <a:r>
              <a:rPr lang="en-US" sz="1600" dirty="0">
                <a:hlinkClick r:id="rId2"/>
              </a:rPr>
              <a:t>/manual/</a:t>
            </a:r>
            <a:r>
              <a:rPr lang="en-US" sz="1600" dirty="0" err="1">
                <a:hlinkClick r:id="rId2"/>
              </a:rPr>
              <a:t>html_node</a:t>
            </a:r>
            <a:r>
              <a:rPr lang="en-US" sz="1600" dirty="0">
                <a:hlinkClick r:id="rId2"/>
              </a:rPr>
              <a:t>/Opening-and-Closing-</a:t>
            </a:r>
            <a:r>
              <a:rPr lang="en-US" sz="1600" dirty="0" err="1">
                <a:hlinkClick r:id="rId2"/>
              </a:rPr>
              <a:t>Files.html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055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Level: standard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9635"/>
            <a:ext cx="8229600" cy="8460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Crossing levels: File descriptors vs. streams</a:t>
            </a:r>
          </a:p>
          <a:p>
            <a:r>
              <a:rPr lang="en-US" dirty="0" smtClean="0"/>
              <a:t>Don’t mix them!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500B-B26C-2448-8B50-E509C294834A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8191" y="1483335"/>
            <a:ext cx="72124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STDIN_FILENO -  </a:t>
            </a:r>
            <a:r>
              <a:rPr lang="en-US" dirty="0">
                <a:latin typeface="Courier"/>
                <a:cs typeface="Courier"/>
              </a:rPr>
              <a:t>macro has value </a:t>
            </a:r>
            <a:r>
              <a:rPr lang="en-US" dirty="0" smtClean="0">
                <a:latin typeface="Courier"/>
                <a:cs typeface="Courier"/>
              </a:rPr>
              <a:t>0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STDOUT_FILENO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1</a:t>
            </a:r>
          </a:p>
          <a:p>
            <a:r>
              <a:rPr lang="en-US" dirty="0" smtClean="0">
                <a:latin typeface="Courier"/>
                <a:cs typeface="Courier"/>
              </a:rPr>
              <a:t>STDERR_FILENO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fileno</a:t>
            </a:r>
            <a:r>
              <a:rPr lang="en-US" dirty="0">
                <a:latin typeface="Courier"/>
                <a:cs typeface="Courier"/>
              </a:rPr>
              <a:t> (FILE *stream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FILE * </a:t>
            </a:r>
            <a:r>
              <a:rPr lang="en-US" dirty="0" err="1">
                <a:latin typeface="Courier"/>
                <a:cs typeface="Courier"/>
              </a:rPr>
              <a:t>fdopen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</a:t>
            </a:r>
            <a:r>
              <a:rPr lang="en-US" dirty="0" err="1">
                <a:latin typeface="Courier"/>
                <a:cs typeface="Courier"/>
              </a:rPr>
              <a:t>opentype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441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762789"/>
            <a:ext cx="8229600" cy="166915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</a:p>
          <a:p>
            <a:r>
              <a:rPr lang="en-US" dirty="0"/>
              <a:t>ISO C: </a:t>
            </a:r>
            <a:r>
              <a:rPr lang="en-US" dirty="0" err="1"/>
              <a:t>size_t</a:t>
            </a:r>
            <a:r>
              <a:rPr lang="en-US" dirty="0"/>
              <a:t> is the preferred way to declare any arguments or variables that hold the size of an object</a:t>
            </a:r>
            <a:r>
              <a:rPr lang="en-US" dirty="0" smtClean="0"/>
              <a:t>.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size_t</a:t>
            </a:r>
            <a:r>
              <a:rPr lang="en-US" dirty="0" smtClean="0"/>
              <a:t> return value permits use of -1 to indicate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D89B-6D4F-634D-B161-B5A2E66FF32C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883" y="1079827"/>
            <a:ext cx="86374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ssize_t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read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cs typeface="Courier"/>
              </a:rPr>
              <a:t>- returns bytes read, 0 =&gt; EOF, -1 =&gt; error</a:t>
            </a:r>
          </a:p>
          <a:p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size_t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write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size)</a:t>
            </a:r>
          </a:p>
          <a:p>
            <a:r>
              <a:rPr lang="en-US" i="1" dirty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- returns bytes written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lseek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offset,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whence)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fsync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fildes</a:t>
            </a:r>
            <a:r>
              <a:rPr lang="en-US" dirty="0" smtClean="0">
                <a:latin typeface="Courier"/>
                <a:cs typeface="Courier"/>
              </a:rPr>
              <a:t>)       </a:t>
            </a:r>
            <a:r>
              <a:rPr lang="en-US" b="1" dirty="0" smtClean="0">
                <a:latin typeface="Courier"/>
                <a:cs typeface="Courier"/>
              </a:rPr>
              <a:t>– wait for i/o to finish</a:t>
            </a:r>
          </a:p>
          <a:p>
            <a:r>
              <a:rPr lang="en-US" dirty="0">
                <a:latin typeface="Courier"/>
                <a:cs typeface="Courier"/>
              </a:rPr>
              <a:t>void sync (void</a:t>
            </a:r>
            <a:r>
              <a:rPr lang="en-US" dirty="0" smtClean="0">
                <a:latin typeface="Courier"/>
                <a:cs typeface="Courier"/>
              </a:rPr>
              <a:t>)             </a:t>
            </a:r>
            <a:r>
              <a:rPr lang="en-US" b="1" dirty="0" smtClean="0">
                <a:latin typeface="Courier"/>
                <a:cs typeface="Courier"/>
              </a:rPr>
              <a:t>– wait for ALL to finish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8336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example: </a:t>
            </a:r>
            <a:r>
              <a:rPr lang="en-US" dirty="0" err="1" smtClean="0"/>
              <a:t>lowio.c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FCBB-4683-1F4D-98E0-DC7947D40BAE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9515" y="1353635"/>
            <a:ext cx="8670140" cy="313932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  char 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[1000];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err="1">
                <a:latin typeface="Courier"/>
                <a:cs typeface="Courier"/>
              </a:rPr>
              <a:t>fd</a:t>
            </a:r>
            <a:r>
              <a:rPr lang="en-US" dirty="0">
                <a:latin typeface="Courier"/>
                <a:cs typeface="Courier"/>
              </a:rPr>
              <a:t> = open("</a:t>
            </a:r>
            <a:r>
              <a:rPr lang="en-US" dirty="0" err="1">
                <a:latin typeface="Courier"/>
                <a:cs typeface="Courier"/>
              </a:rPr>
              <a:t>lowio.c</a:t>
            </a:r>
            <a:r>
              <a:rPr lang="en-US" dirty="0">
                <a:latin typeface="Courier"/>
                <a:cs typeface="Courier"/>
              </a:rPr>
              <a:t>", O_RDONLY, S_IRUSR | S_IWUSR);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rd</a:t>
            </a:r>
            <a:r>
              <a:rPr lang="en-US" dirty="0">
                <a:latin typeface="Courier"/>
                <a:cs typeface="Courier"/>
              </a:rPr>
              <a:t> = read(</a:t>
            </a:r>
            <a:r>
              <a:rPr lang="en-US" dirty="0" err="1">
                <a:latin typeface="Courier"/>
                <a:cs typeface="Courier"/>
              </a:rPr>
              <a:t>fd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   err = close(</a:t>
            </a:r>
            <a:r>
              <a:rPr lang="en-US" dirty="0" err="1">
                <a:latin typeface="Courier"/>
                <a:cs typeface="Courier"/>
              </a:rPr>
              <a:t>fd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wr</a:t>
            </a:r>
            <a:r>
              <a:rPr lang="en-US" dirty="0">
                <a:latin typeface="Courier"/>
                <a:cs typeface="Courier"/>
              </a:rPr>
              <a:t> = write(STDOUT_FILENO, 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rd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509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lots more 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TTYs versus files</a:t>
            </a:r>
          </a:p>
          <a:p>
            <a:r>
              <a:rPr lang="en-US" dirty="0" smtClean="0"/>
              <a:t>Memory mapped files</a:t>
            </a:r>
          </a:p>
          <a:p>
            <a:r>
              <a:rPr lang="en-US" dirty="0" smtClean="0"/>
              <a:t>File Locking</a:t>
            </a:r>
          </a:p>
          <a:p>
            <a:r>
              <a:rPr lang="en-US" dirty="0" smtClean="0"/>
              <a:t>Asynchronous I/O</a:t>
            </a:r>
          </a:p>
          <a:p>
            <a:r>
              <a:rPr lang="en-US" dirty="0" smtClean="0"/>
              <a:t>Generic I/O Control Operations</a:t>
            </a:r>
            <a:endParaRPr lang="en-US" dirty="0"/>
          </a:p>
          <a:p>
            <a:r>
              <a:rPr lang="en-US" dirty="0"/>
              <a:t>Duplicating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D565-08D7-E841-8540-C2936A4C2CE8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3815" y="5022009"/>
            <a:ext cx="661140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dup2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new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dup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old)</a:t>
            </a:r>
          </a:p>
        </p:txBody>
      </p:sp>
    </p:spTree>
    <p:extLst>
      <p:ext uri="{BB962C8B-B14F-4D97-AF65-F5344CB8AC3E}">
        <p14:creationId xmlns:p14="http://schemas.microsoft.com/office/powerpoint/2010/main" val="70637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12E2-0006-3A49-AB53-B69456ABED8E}" type="datetime1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2398" y="2089338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9820" y="2089337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3870" y="2476216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4128" y="2553776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00863" y="2822516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7896" y="2822516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1791" y="330546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1117" y="3198823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2176" y="3819303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9820" y="3845668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04513" y="4381483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56913" y="420271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4835" y="438148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81514" y="456024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2413" y="4560248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624123" y="4657791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05982" y="43651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12618" y="41863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158776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5420" y="1904671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5420" y="2369110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5420" y="2778698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5420" y="3314959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420" y="3846938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3934" y="4386001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227920" y="2932353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2199</TotalTime>
  <Words>2310</Words>
  <Application>Microsoft Macintosh PowerPoint</Application>
  <PresentationFormat>On-screen Show (4:3)</PresentationFormat>
  <Paragraphs>427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cs162-fa14</vt:lpstr>
      <vt:lpstr> Introduction to File Systems - beneath the surface</vt:lpstr>
      <vt:lpstr>What’s below the surface ??</vt:lpstr>
      <vt:lpstr>File Intro recall exercise</vt:lpstr>
      <vt:lpstr>C Low level I/O</vt:lpstr>
      <vt:lpstr>C Low Level: standard descriptors</vt:lpstr>
      <vt:lpstr>C Low Level Operations</vt:lpstr>
      <vt:lpstr>A little example: lowio.c</vt:lpstr>
      <vt:lpstr>And lots more !</vt:lpstr>
      <vt:lpstr>What’s below the surface ??</vt:lpstr>
      <vt:lpstr>SYSCALL</vt:lpstr>
      <vt:lpstr>What’s below the surface ??</vt:lpstr>
      <vt:lpstr>Another: lowio-std.c</vt:lpstr>
      <vt:lpstr>Internal OS File Descriptor</vt:lpstr>
      <vt:lpstr>File System: from syscall to driver</vt:lpstr>
      <vt:lpstr>Low Level Driver</vt:lpstr>
      <vt:lpstr>So what happens when you fgetc?</vt:lpstr>
      <vt:lpstr>Breather</vt:lpstr>
      <vt:lpstr>Question</vt:lpstr>
      <vt:lpstr>pid.c</vt:lpstr>
      <vt:lpstr>Can a process create a process ?</vt:lpstr>
      <vt:lpstr>fork1.c</vt:lpstr>
      <vt:lpstr>UNIX Process Management</vt:lpstr>
      <vt:lpstr>fork2.c</vt:lpstr>
      <vt:lpstr>UNIX Process Management</vt:lpstr>
      <vt:lpstr>Shell</vt:lpstr>
      <vt:lpstr>Signals – infloop.c</vt:lpstr>
      <vt:lpstr>Process races: fork.c</vt:lpstr>
      <vt:lpstr>BIG OS Concepts so far</vt:lpstr>
      <vt:lpstr>Code for this lecture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78</cp:revision>
  <dcterms:created xsi:type="dcterms:W3CDTF">2014-09-03T19:24:22Z</dcterms:created>
  <dcterms:modified xsi:type="dcterms:W3CDTF">2014-09-10T23:03:34Z</dcterms:modified>
</cp:coreProperties>
</file>