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1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90" r:id="rId3"/>
    <p:sldId id="263" r:id="rId4"/>
    <p:sldId id="289" r:id="rId5"/>
    <p:sldId id="313" r:id="rId6"/>
    <p:sldId id="310" r:id="rId7"/>
    <p:sldId id="413" r:id="rId8"/>
    <p:sldId id="412" r:id="rId9"/>
    <p:sldId id="416" r:id="rId10"/>
    <p:sldId id="350" r:id="rId11"/>
    <p:sldId id="410" r:id="rId12"/>
    <p:sldId id="351" r:id="rId13"/>
    <p:sldId id="352" r:id="rId14"/>
    <p:sldId id="353" r:id="rId15"/>
    <p:sldId id="354" r:id="rId16"/>
    <p:sldId id="418" r:id="rId17"/>
    <p:sldId id="417" r:id="rId18"/>
    <p:sldId id="421" r:id="rId19"/>
    <p:sldId id="420" r:id="rId20"/>
    <p:sldId id="419" r:id="rId21"/>
    <p:sldId id="315" r:id="rId22"/>
    <p:sldId id="316" r:id="rId23"/>
    <p:sldId id="314" r:id="rId24"/>
    <p:sldId id="317" r:id="rId25"/>
    <p:sldId id="318" r:id="rId26"/>
    <p:sldId id="319" r:id="rId27"/>
    <p:sldId id="320" r:id="rId28"/>
    <p:sldId id="321" r:id="rId29"/>
    <p:sldId id="341" r:id="rId30"/>
    <p:sldId id="347" r:id="rId31"/>
    <p:sldId id="340" r:id="rId32"/>
    <p:sldId id="342" r:id="rId33"/>
    <p:sldId id="346" r:id="rId34"/>
    <p:sldId id="343" r:id="rId35"/>
    <p:sldId id="389" r:id="rId36"/>
    <p:sldId id="394" r:id="rId37"/>
    <p:sldId id="391" r:id="rId38"/>
    <p:sldId id="392" r:id="rId39"/>
    <p:sldId id="393" r:id="rId40"/>
    <p:sldId id="344" r:id="rId41"/>
    <p:sldId id="345" r:id="rId42"/>
    <p:sldId id="395" r:id="rId43"/>
    <p:sldId id="322" r:id="rId44"/>
    <p:sldId id="323" r:id="rId45"/>
    <p:sldId id="324" r:id="rId46"/>
    <p:sldId id="325" r:id="rId47"/>
    <p:sldId id="327" r:id="rId48"/>
    <p:sldId id="339" r:id="rId49"/>
    <p:sldId id="326" r:id="rId50"/>
    <p:sldId id="335" r:id="rId51"/>
    <p:sldId id="329" r:id="rId52"/>
    <p:sldId id="328" r:id="rId53"/>
    <p:sldId id="348" r:id="rId54"/>
    <p:sldId id="349" r:id="rId55"/>
    <p:sldId id="330" r:id="rId56"/>
    <p:sldId id="331" r:id="rId57"/>
    <p:sldId id="332" r:id="rId58"/>
    <p:sldId id="333" r:id="rId59"/>
    <p:sldId id="336" r:id="rId60"/>
    <p:sldId id="334" r:id="rId61"/>
    <p:sldId id="337" r:id="rId62"/>
    <p:sldId id="338" r:id="rId63"/>
    <p:sldId id="373" r:id="rId64"/>
    <p:sldId id="37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75" r:id="rId73"/>
    <p:sldId id="376" r:id="rId74"/>
    <p:sldId id="378" r:id="rId75"/>
    <p:sldId id="379" r:id="rId76"/>
    <p:sldId id="380" r:id="rId77"/>
    <p:sldId id="381" r:id="rId78"/>
    <p:sldId id="362" r:id="rId79"/>
    <p:sldId id="363" r:id="rId80"/>
    <p:sldId id="364" r:id="rId81"/>
    <p:sldId id="365" r:id="rId82"/>
    <p:sldId id="366" r:id="rId83"/>
    <p:sldId id="367" r:id="rId84"/>
    <p:sldId id="383" r:id="rId85"/>
    <p:sldId id="384" r:id="rId86"/>
    <p:sldId id="386" r:id="rId87"/>
    <p:sldId id="385" r:id="rId88"/>
    <p:sldId id="387" r:id="rId89"/>
    <p:sldId id="388" r:id="rId90"/>
    <p:sldId id="422" r:id="rId91"/>
    <p:sldId id="369" r:id="rId92"/>
    <p:sldId id="377" r:id="rId93"/>
    <p:sldId id="370" r:id="rId94"/>
    <p:sldId id="372" r:id="rId95"/>
    <p:sldId id="403" r:id="rId96"/>
    <p:sldId id="400" r:id="rId97"/>
    <p:sldId id="401" r:id="rId98"/>
    <p:sldId id="405" r:id="rId99"/>
    <p:sldId id="404" r:id="rId100"/>
    <p:sldId id="406" r:id="rId101"/>
    <p:sldId id="407" r:id="rId102"/>
    <p:sldId id="408" r:id="rId103"/>
    <p:sldId id="409" r:id="rId104"/>
    <p:sldId id="396" r:id="rId105"/>
    <p:sldId id="397" r:id="rId106"/>
    <p:sldId id="398" r:id="rId107"/>
    <p:sldId id="399" r:id="rId108"/>
    <p:sldId id="402" r:id="rId109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6786" autoAdjust="0"/>
  </p:normalViewPr>
  <p:slideViewPr>
    <p:cSldViewPr>
      <p:cViewPr varScale="1">
        <p:scale>
          <a:sx n="85" d="100"/>
          <a:sy n="85" d="100"/>
        </p:scale>
        <p:origin x="-10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handoutMaster" Target="handoutMasters/handoutMaster1.xml"/><Relationship Id="rId112" Type="http://schemas.openxmlformats.org/officeDocument/2006/relationships/printerSettings" Target="printerSettings/printerSettings1.bin"/><Relationship Id="rId113" Type="http://schemas.openxmlformats.org/officeDocument/2006/relationships/presProps" Target="presProps.xml"/><Relationship Id="rId114" Type="http://schemas.openxmlformats.org/officeDocument/2006/relationships/viewProps" Target="viewProps.xml"/><Relationship Id="rId115" Type="http://schemas.openxmlformats.org/officeDocument/2006/relationships/theme" Target="theme/theme1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:Courses:CS186Fa09:lock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466097987752"/>
          <c:y val="0.0824074074074074"/>
          <c:w val="0.752461286089239"/>
          <c:h val="0.556196048410615"/>
        </c:manualLayout>
      </c:layout>
      <c:areaChart>
        <c:grouping val="standard"/>
        <c:varyColors val="0"/>
        <c:ser>
          <c:idx val="0"/>
          <c:order val="0"/>
          <c:val>
            <c:numRef>
              <c:f>Sheet1!$B$1:$B$20</c:f>
              <c:numCache>
                <c:formatCode>General</c:formatCode>
                <c:ptCount val="20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4.0</c:v>
                </c:pt>
                <c:pt idx="9">
                  <c:v>4.0</c:v>
                </c:pt>
                <c:pt idx="10">
                  <c:v>4.0</c:v>
                </c:pt>
                <c:pt idx="11">
                  <c:v>4.0</c:v>
                </c:pt>
                <c:pt idx="12">
                  <c:v>4.0</c:v>
                </c:pt>
                <c:pt idx="13">
                  <c:v>4.0</c:v>
                </c:pt>
                <c:pt idx="14">
                  <c:v>3.0</c:v>
                </c:pt>
                <c:pt idx="15">
                  <c:v>3.0</c:v>
                </c:pt>
                <c:pt idx="16">
                  <c:v>2.0</c:v>
                </c:pt>
                <c:pt idx="17">
                  <c:v>2.0</c:v>
                </c:pt>
                <c:pt idx="18">
                  <c:v>1.0</c:v>
                </c:pt>
                <c:pt idx="1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138728"/>
        <c:axId val="-2081080648"/>
      </c:areaChart>
      <c:catAx>
        <c:axId val="1851138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  <a:cs typeface="Helvetica"/>
                  </a:defRPr>
                </a:pPr>
                <a:r>
                  <a:rPr lang="en-US">
                    <a:latin typeface="Helvetica"/>
                    <a:cs typeface="Helvetica"/>
                  </a:rPr>
                  <a:t>Time</a:t>
                </a:r>
              </a:p>
            </c:rich>
          </c:tx>
          <c:layout>
            <c:manualLayout>
              <c:xMode val="edge"/>
              <c:yMode val="edge"/>
              <c:x val="0.893240433761569"/>
              <c:y val="0.697638888888889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-2081080648"/>
        <c:crosses val="autoZero"/>
        <c:auto val="1"/>
        <c:lblAlgn val="ctr"/>
        <c:lblOffset val="100"/>
        <c:noMultiLvlLbl val="0"/>
      </c:catAx>
      <c:valAx>
        <c:axId val="-2081080648"/>
        <c:scaling>
          <c:orientation val="minMax"/>
          <c:max val="4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="0">
                    <a:latin typeface="Helvetica"/>
                    <a:cs typeface="Helvetica"/>
                  </a:defRPr>
                </a:pPr>
                <a:r>
                  <a:rPr lang="en-US" b="0">
                    <a:latin typeface="Helvetica"/>
                    <a:cs typeface="Helvetica"/>
                  </a:rPr>
                  <a:t># Locks Held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1851138728"/>
        <c:crosses val="autoZero"/>
        <c:crossBetween val="midCat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E922C347-AB95-0B4D-8BEB-29D3C9D611EF}" type="slidenum">
              <a:rPr lang="en-US">
                <a:latin typeface="Times New Roman" charset="0"/>
              </a:rPr>
              <a:pPr eaLnBrk="1" hangingPunct="1"/>
              <a:t>43</a:t>
            </a:fld>
            <a:endParaRPr lang="en-US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FFD89E6-733D-1E4F-B33B-A29B53E18742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34108891-6663-574B-89B7-1B6F83FE87E5}" type="slidenum">
              <a:rPr lang="en-US">
                <a:latin typeface="Times New Roman" charset="0"/>
                <a:ea typeface="MS PGothic" charset="0"/>
                <a:cs typeface="MS PGothic" charset="0"/>
              </a:rPr>
              <a:pPr eaLnBrk="1" hangingPunct="1"/>
              <a:t>46</a:t>
            </a:fld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3A97D83-0C44-914D-A2E5-AFCD3C2FDBC3}" type="slidenum">
              <a:rPr lang="en-US">
                <a:ea typeface="MS PGothic" charset="0"/>
                <a:cs typeface="MS PGothic" charset="0"/>
              </a:rPr>
              <a:pPr eaLnBrk="1" hangingPunct="1"/>
              <a:t>47</a:t>
            </a:fld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698500"/>
            <a:ext cx="4586287" cy="344011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08" y="4367930"/>
            <a:ext cx="5133729" cy="413446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EE1B62B-F3EF-9544-A63D-E427854E6327}" type="slidenum">
              <a:rPr lang="en-US">
                <a:ea typeface="MS PGothic" charset="0"/>
                <a:cs typeface="MS PGothic" charset="0"/>
              </a:rPr>
              <a:pPr eaLnBrk="1" hangingPunct="1"/>
              <a:t>49</a:t>
            </a:fld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FD188E51-71DD-914A-8745-40E2AF639386}" type="slidenum">
              <a:rPr lang="en-US">
                <a:latin typeface="Times New Roman" charset="0"/>
                <a:ea typeface="MS PGothic" charset="0"/>
                <a:cs typeface="MS PGothic" charset="0"/>
              </a:rPr>
              <a:pPr eaLnBrk="1" hangingPunct="1"/>
              <a:t>51</a:t>
            </a:fld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8CF0D59-4F1B-2E4E-9F8B-24228841979E}" type="slidenum">
              <a:rPr lang="en-US">
                <a:ea typeface="MS PGothic" charset="0"/>
                <a:cs typeface="MS PGothic" charset="0"/>
              </a:rPr>
              <a:pPr eaLnBrk="1" hangingPunct="1"/>
              <a:t>52</a:t>
            </a:fld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actually happens? Let’s take</a:t>
            </a:r>
            <a:r>
              <a:rPr lang="en-US" baseline="0" dirty="0" smtClean="0"/>
              <a:t> a guess. What’s the first thing that MUST happen for this to work. Lets say I have two </a:t>
            </a:r>
            <a:r>
              <a:rPr lang="en-US" baseline="0" dirty="0" err="1" smtClean="0"/>
              <a:t>comptuers</a:t>
            </a:r>
            <a:r>
              <a:rPr lang="en-US" baseline="0" dirty="0" smtClean="0"/>
              <a:t> A, and B and I want to call factorial from B, how would I do this. What do I need for this to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A818A-32A3-AC41-8A70-957E942FE1E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76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would we do this?</a:t>
            </a:r>
            <a:r>
              <a:rPr lang="en-US" baseline="0" dirty="0" smtClean="0"/>
              <a:t> Well…  It’s very useful paradigm. We can have multiple services interact with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 despite language barriers. At FB, the backend services were written in a combination of C++/Java/</a:t>
            </a:r>
            <a:r>
              <a:rPr lang="en-US" baseline="0" dirty="0" err="1" smtClean="0"/>
              <a:t>Ocaml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</a:t>
            </a:r>
            <a:r>
              <a:rPr lang="en-US" baseline="0" dirty="0" smtClean="0"/>
              <a:t> they all just worked together because </a:t>
            </a:r>
            <a:r>
              <a:rPr lang="en-US" baseline="0" dirty="0" err="1" smtClean="0"/>
              <a:t>Facbeook</a:t>
            </a:r>
            <a:r>
              <a:rPr lang="en-US" baseline="0" dirty="0" smtClean="0"/>
              <a:t> built an RPC service called thrift that connects all of these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A818A-32A3-AC41-8A70-957E942FE1E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0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</a:t>
            </a:r>
            <a:r>
              <a:rPr lang="en-US" baseline="0" dirty="0" smtClean="0"/>
              <a:t> big picture of NFS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already know system-call (</a:t>
            </a:r>
            <a:r>
              <a:rPr lang="en-US" dirty="0" smtClean="0"/>
              <a:t>open, read, write, delete,</a:t>
            </a:r>
            <a:r>
              <a:rPr lang="en-US" baseline="0" dirty="0" smtClean="0"/>
              <a:t> close), UFS + others, disk, RPC/XDR, Network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NFS runs on RPC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Let’s for now only look at …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External data representation</a:t>
            </a:r>
          </a:p>
          <a:p>
            <a:r>
              <a:rPr lang="en-US" b="1" dirty="0" smtClean="0"/>
              <a:t>pause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87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Describe and explain why</a:t>
            </a:r>
          </a:p>
          <a:p>
            <a:r>
              <a:rPr lang="en-US" baseline="0" dirty="0" smtClean="0"/>
              <a:t>Will look into first two in more details in two slides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Will not talk much about performance</a:t>
            </a:r>
          </a:p>
          <a:p>
            <a:r>
              <a:rPr lang="en-US" b="1" baseline="0" dirty="0" smtClean="0"/>
              <a:t>pause</a:t>
            </a:r>
            <a:endParaRPr lang="en-US" b="1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4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Old programs</a:t>
            </a:r>
            <a:r>
              <a:rPr lang="en-US" baseline="0" dirty="0" smtClean="0"/>
              <a:t> should not need to be changed, new programs should not need to worry about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Even all FS provide same API, you shouldn’t need to know …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FS has specific parameters, like NFS. Mount once with hostname</a:t>
            </a:r>
          </a:p>
          <a:p>
            <a:pPr marL="0" indent="0">
              <a:buNone/>
            </a:pPr>
            <a:r>
              <a:rPr lang="en-US" baseline="0" dirty="0" smtClean="0"/>
              <a:t>We will focus on firs point first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Pause, questions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2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err="1" smtClean="0"/>
              <a:t>Idempotency</a:t>
            </a:r>
            <a:r>
              <a:rPr lang="en-US" b="0" baseline="0" dirty="0" smtClean="0"/>
              <a:t> is ..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Increasing a counter is not idempotent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Why this is important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pause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7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improve</a:t>
            </a:r>
            <a:r>
              <a:rPr lang="en-US" baseline="0" dirty="0" smtClean="0"/>
              <a:t> performance, clients and server cache file</a:t>
            </a:r>
          </a:p>
          <a:p>
            <a:r>
              <a:rPr lang="en-US" baseline="0" dirty="0" smtClean="0"/>
              <a:t>Check once a while, so weak consistency</a:t>
            </a:r>
          </a:p>
          <a:p>
            <a:r>
              <a:rPr lang="en-US" baseline="0" dirty="0" smtClean="0"/>
              <a:t>It’s hard to be perfect</a:t>
            </a:r>
          </a:p>
          <a:p>
            <a:r>
              <a:rPr lang="en-US" b="1" baseline="0" dirty="0" smtClean="0"/>
              <a:t>pause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0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MS PGothic" charset="0"/>
              </a:rPr>
              <a:t>If we look at the problem from another perspective, there are ..</a:t>
            </a:r>
          </a:p>
          <a:p>
            <a:r>
              <a:rPr lang="en-US" dirty="0" smtClean="0">
                <a:ea typeface="MS PGothic" charset="0"/>
              </a:rPr>
              <a:t>We use 2</a:t>
            </a:r>
            <a:r>
              <a:rPr lang="en-US" baseline="30000" dirty="0" smtClean="0">
                <a:ea typeface="MS PGothic" charset="0"/>
              </a:rPr>
              <a:t>nd</a:t>
            </a:r>
            <a:r>
              <a:rPr lang="en-US" baseline="0" dirty="0" smtClean="0">
                <a:ea typeface="MS PGothic" charset="0"/>
              </a:rPr>
              <a:t> one, we will talk about it in next slide</a:t>
            </a:r>
          </a:p>
          <a:p>
            <a:endParaRPr lang="en-US" baseline="0" dirty="0" smtClean="0">
              <a:ea typeface="MS PGothic" charset="0"/>
            </a:endParaRPr>
          </a:p>
          <a:p>
            <a:r>
              <a:rPr lang="en-US" b="1" baseline="0" dirty="0" smtClean="0">
                <a:ea typeface="MS PGothic" charset="0"/>
              </a:rPr>
              <a:t>pause </a:t>
            </a:r>
            <a:endParaRPr lang="en-US" b="1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Large block: throughput, smaller metadata to central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Stripe: would take forever to read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26BF73A1-4F97-5B46-AEAA-87C259D88F5B}" type="slidenum">
              <a:rPr lang="en-US"/>
              <a:pPr eaLnBrk="1" hangingPunct="1"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Transparent: not a single line of code</a:t>
            </a: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853245B4-8C50-A04B-8C17-19B95866B79F}" type="slidenum">
              <a:rPr lang="en-US"/>
              <a:pPr eaLnBrk="1" hangingPunct="1"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latin typeface="Comic Sans MS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Expressitivity; can however do graph algos, even simulate other parallel models (PRAM and BSP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18C9221C-C5F8-1E4F-A5B1-FFC3C538B6AA}" type="slidenum">
              <a:rPr lang="en-US"/>
              <a:pPr eaLnBrk="1" hangingPunct="1"/>
              <a:t>100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ACB8D518-43EA-5149-B1E5-AE30B978E7DD}" type="slidenum">
              <a:rPr lang="en-US" sz="1200">
                <a:latin typeface="Arial" charset="0"/>
                <a:cs typeface="Arial" charset="0"/>
              </a:rPr>
              <a:pPr eaLnBrk="1" hangingPunct="1"/>
              <a:t>101</a:t>
            </a:fld>
            <a:endParaRPr lang="en-US" sz="1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Each iteration is, for example, a MapReduce job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9B6DD621-E5A5-3D49-B1F2-74CB019C6C40}" type="slidenum">
              <a:rPr lang="en-US" sz="1200">
                <a:latin typeface="Arial" charset="0"/>
                <a:cs typeface="Arial" charset="0"/>
              </a:rPr>
              <a:pPr eaLnBrk="1" hangingPunct="1"/>
              <a:t>102</a:t>
            </a:fld>
            <a:endParaRPr lang="en-US" sz="1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9BDE571-FB3F-BB45-A439-B4324A1EB343}" type="slidenum">
              <a:rPr lang="en-US" sz="1200">
                <a:latin typeface="Arial" charset="0"/>
                <a:cs typeface="Arial" charset="0"/>
              </a:rPr>
              <a:pPr eaLnBrk="1" hangingPunct="1"/>
              <a:t>103</a:t>
            </a:fld>
            <a:endParaRPr lang="en-US" sz="1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51791" indent="-2891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56602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19242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81883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44524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3007164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69805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932446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B73F8406-0867-7E43-8E97-5A91C4FBD801}" type="slidenum">
              <a:rPr lang="en-US"/>
              <a:pPr eaLnBrk="1" hangingPunct="1"/>
              <a:t>104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51791" indent="-2891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56602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19242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81883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44524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3007164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69805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932446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59B56E7D-F461-814E-8FBE-9FC935B3AB29}" type="slidenum">
              <a:rPr lang="en-US"/>
              <a:pPr eaLnBrk="1" hangingPunct="1"/>
              <a:t>105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7904" y="691207"/>
            <a:ext cx="4665133" cy="344805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65" y="4365934"/>
            <a:ext cx="5132572" cy="413845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368" tIns="48184" rIns="96368" bIns="48184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51791" indent="-2891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56602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19242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81883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44524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3007164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69805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932446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753562A3-9D2B-4A4E-8FF2-4421D0AF6FDF}" type="slidenum">
              <a:rPr lang="en-US"/>
              <a:pPr eaLnBrk="1" hangingPunct="1"/>
              <a:t>106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7904" y="691207"/>
            <a:ext cx="4665133" cy="3448050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565" y="4365934"/>
            <a:ext cx="5132572" cy="413845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368" tIns="48184" rIns="96368" bIns="48184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75" y="8733864"/>
            <a:ext cx="3032568" cy="4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51791" indent="-2891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56602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19242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81883" indent="-23132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44524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3007164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69805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932446" indent="-231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4171797A-9C46-2648-8B10-10CB2BD58804}" type="slidenum">
              <a:rPr lang="en-US"/>
              <a:pPr eaLnBrk="1" hangingPunct="1"/>
              <a:t>107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165956" y="690408"/>
            <a:ext cx="2665790" cy="3448050"/>
          </a:xfrm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03" y="4367931"/>
            <a:ext cx="5597697" cy="413646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6648" tIns="48324" rIns="96648" bIns="48324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E4A816-CBD3-734B-A869-15A17E5F5D80}" type="datetime1">
              <a:rPr lang="en-US" smtClean="0"/>
              <a:t>12/10/14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E4C8-21D2-1E46-82AC-C43145C10864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0AD50-64C2-5C43-AB35-8C1949F0BE86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55369-4BA6-9847-9854-C251E2F29EB9}" type="datetime1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3AFB8-7E89-C04A-B3E7-03E3FC91D5AF}" type="datetime1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322B3-13F2-234E-8A2A-C8758BB518C4}" type="datetime1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505F4-EA83-7F4E-989F-3AD62EF27E00}" type="datetime1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3A897-5119-0140-B3C8-0B96F4DC2E86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5B1A-1E3C-AE4B-BF5D-6A5CD8B58449}" type="datetime1">
              <a:rPr lang="en-US" smtClean="0"/>
              <a:t>12/10/14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4D6A5-5364-4148-A1C5-695A4D6D700D}" type="datetime1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B0CF63F-D420-7D43-8E99-1BB41533B96F}" type="datetime1">
              <a:rPr lang="en-US" smtClean="0"/>
              <a:t>12/10/14</a:t>
            </a:fld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CS162 Fa14 L1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ocs.oracle.com/javase/7/docs/api/java/lang/management/ThreadMXBean.html%23findDeadlockedThreads()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21.png"/><Relationship Id="rId7" Type="http://schemas.openxmlformats.org/officeDocument/2006/relationships/image" Target="../media/image2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hyperlink" Target="http://www.cs.berkeley.edu/~brewer/Gian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Recap – Home Stretch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CS162 – Operating Systems and Systems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</a:rPr>
              <a:t>http://cs162.eecs.berkeley.edu/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43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December 10, </a:t>
            </a: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5638800"/>
            <a:ext cx="2362200" cy="369332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Address Translation</a:t>
            </a:r>
            <a:endParaRPr lang="en-US" dirty="0">
              <a:latin typeface="Helvetica" charset="0"/>
            </a:endParaRPr>
          </a:p>
        </p:txBody>
      </p:sp>
      <p:pic>
        <p:nvPicPr>
          <p:cNvPr id="717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6934200" cy="52006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MapReduce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Restricted programming model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Not always natural to express problems in this model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Low-level coding necessary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Little support for iterative jobs (lots of disk access)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High-latency (batch processing)</a:t>
            </a:r>
          </a:p>
          <a:p>
            <a:pPr lvl="1"/>
            <a:endParaRPr lang="en-US">
              <a:latin typeface="Helvetica" charset="0"/>
              <a:ea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Addressed by follow-up research and Apache projects</a:t>
            </a:r>
          </a:p>
          <a:p>
            <a:pPr lvl="1"/>
            <a:r>
              <a:rPr lang="en-US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Pig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>
                <a:latin typeface="Helvetica" charset="0"/>
                <a:ea typeface="ＭＳ Ｐゴシック" charset="0"/>
              </a:rPr>
              <a:t>and </a:t>
            </a:r>
            <a:r>
              <a:rPr lang="en-US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Hive</a:t>
            </a:r>
            <a:r>
              <a:rPr lang="en-US">
                <a:latin typeface="Helvetica" charset="0"/>
                <a:ea typeface="ＭＳ Ｐゴシック" charset="0"/>
              </a:rPr>
              <a:t> for high-level coding</a:t>
            </a:r>
          </a:p>
          <a:p>
            <a:pPr lvl="1"/>
            <a:r>
              <a:rPr lang="en-US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Spark</a:t>
            </a:r>
            <a:r>
              <a:rPr lang="en-US">
                <a:latin typeface="Helvetica" charset="0"/>
                <a:ea typeface="ＭＳ Ｐゴシック" charset="0"/>
              </a:rPr>
              <a:t> for iterative and low-latency jobs</a:t>
            </a:r>
          </a:p>
          <a:p>
            <a:pPr lvl="1"/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961677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Helvetica" charset="0"/>
              </a:rPr>
              <a:t>UCB / Apache </a:t>
            </a:r>
            <a:r>
              <a:rPr lang="en-US" dirty="0">
                <a:latin typeface="Helvetica" charset="0"/>
                <a:ea typeface="ＭＳ Ｐゴシック" charset="0"/>
                <a:cs typeface="Helvetica" charset="0"/>
              </a:rPr>
              <a:t>Spark Motivation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6200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</a:rPr>
              <a:t>Complex jobs, interactive queries and online processing all need one thing that MR lacks:</a:t>
            </a:r>
          </a:p>
          <a:p>
            <a:pPr marL="0" indent="0" algn="ctr">
              <a:buFontTx/>
              <a:buNone/>
            </a:pPr>
            <a:r>
              <a:rPr lang="en-US" dirty="0">
                <a:latin typeface="Helvetica" charset="0"/>
                <a:ea typeface="ＭＳ Ｐゴシック" charset="0"/>
                <a:cs typeface="Helvetica" charset="0"/>
              </a:rPr>
              <a:t>Efficient primitives for </a:t>
            </a:r>
            <a:r>
              <a:rPr lang="en-US" b="1" dirty="0">
                <a:latin typeface="Helvetica" charset="0"/>
                <a:ea typeface="ＭＳ Ｐゴシック" charset="0"/>
                <a:cs typeface="Helvetica" charset="0"/>
              </a:rPr>
              <a:t>data sharing</a:t>
            </a:r>
            <a:endParaRPr lang="en-US" dirty="0">
              <a:latin typeface="Helvetica" charset="0"/>
              <a:ea typeface="ＭＳ Ｐゴシック" charset="0"/>
              <a:cs typeface="Helvetica" charset="0"/>
            </a:endParaRP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04800" y="4051300"/>
            <a:ext cx="2347913" cy="1998663"/>
            <a:chOff x="381000" y="4426799"/>
            <a:chExt cx="2457458" cy="2126975"/>
          </a:xfrm>
        </p:grpSpPr>
        <p:sp>
          <p:nvSpPr>
            <p:cNvPr id="4" name="Rectangle 3"/>
            <p:cNvSpPr/>
            <p:nvPr/>
          </p:nvSpPr>
          <p:spPr>
            <a:xfrm>
              <a:off x="1192862" y="4426799"/>
              <a:ext cx="438209" cy="1498851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Stage 1</a:t>
              </a:r>
            </a:p>
          </p:txBody>
        </p:sp>
        <p:sp>
          <p:nvSpPr>
            <p:cNvPr id="8" name="Can 7"/>
            <p:cNvSpPr/>
            <p:nvPr/>
          </p:nvSpPr>
          <p:spPr>
            <a:xfrm>
              <a:off x="381000" y="4823812"/>
              <a:ext cx="603149" cy="7061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3222" y="4426799"/>
              <a:ext cx="438209" cy="1498851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Stage 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00249" y="4426799"/>
              <a:ext cx="438209" cy="1498851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Stage 3</a:t>
              </a:r>
            </a:p>
          </p:txBody>
        </p:sp>
        <p:cxnSp>
          <p:nvCxnSpPr>
            <p:cNvPr id="31775" name="Straight Arrow Connector 454"/>
            <p:cNvCxnSpPr>
              <a:cxnSpLocks noChangeShapeType="1"/>
            </p:cNvCxnSpPr>
            <p:nvPr/>
          </p:nvCxnSpPr>
          <p:spPr bwMode="auto">
            <a:xfrm>
              <a:off x="984522" y="5176224"/>
              <a:ext cx="208340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Straight Arrow Connector 454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2241431" y="5176225"/>
              <a:ext cx="158818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7" name="Straight Arrow Connector 454"/>
            <p:cNvCxnSpPr>
              <a:cxnSpLocks noChangeShapeType="1"/>
              <a:stCxn id="4" idx="3"/>
              <a:endCxn id="9" idx="1"/>
            </p:cNvCxnSpPr>
            <p:nvPr/>
          </p:nvCxnSpPr>
          <p:spPr bwMode="auto">
            <a:xfrm>
              <a:off x="1631071" y="5176225"/>
              <a:ext cx="172151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8" name="TextBox 89"/>
            <p:cNvSpPr txBox="1">
              <a:spLocks noChangeArrowheads="1"/>
            </p:cNvSpPr>
            <p:nvPr/>
          </p:nvSpPr>
          <p:spPr bwMode="auto">
            <a:xfrm>
              <a:off x="869501" y="6078892"/>
              <a:ext cx="1926030" cy="47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300">
                  <a:latin typeface="Helvetica" charset="0"/>
                  <a:cs typeface="Helvetica" charset="0"/>
                </a:rPr>
                <a:t>Iterative job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314700" y="4040188"/>
            <a:ext cx="2708275" cy="2009775"/>
            <a:chOff x="3315082" y="4417552"/>
            <a:chExt cx="2707587" cy="2010082"/>
          </a:xfrm>
        </p:grpSpPr>
        <p:sp>
          <p:nvSpPr>
            <p:cNvPr id="12" name="Can 11"/>
            <p:cNvSpPr/>
            <p:nvPr/>
          </p:nvSpPr>
          <p:spPr>
            <a:xfrm>
              <a:off x="3524579" y="4800197"/>
              <a:ext cx="577703" cy="6636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10179" y="4417552"/>
              <a:ext cx="1137949" cy="360417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950" dirty="0">
                  <a:latin typeface="Helvetica"/>
                  <a:cs typeface="Helvetica"/>
                </a:rPr>
                <a:t>Query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0179" y="4952621"/>
              <a:ext cx="1137949" cy="360418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950" dirty="0">
                  <a:latin typeface="Helvetica"/>
                  <a:cs typeface="Helvetica"/>
                </a:rPr>
                <a:t>Query 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0179" y="5481339"/>
              <a:ext cx="1137949" cy="360417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950" dirty="0">
                  <a:latin typeface="Helvetica"/>
                  <a:cs typeface="Helvetica"/>
                </a:rPr>
                <a:t>Query 3</a:t>
              </a:r>
            </a:p>
          </p:txBody>
        </p:sp>
        <p:cxnSp>
          <p:nvCxnSpPr>
            <p:cNvPr id="31767" name="Straight Arrow Connector 454"/>
            <p:cNvCxnSpPr>
              <a:cxnSpLocks noChangeShapeType="1"/>
              <a:endCxn id="13" idx="1"/>
            </p:cNvCxnSpPr>
            <p:nvPr/>
          </p:nvCxnSpPr>
          <p:spPr bwMode="auto">
            <a:xfrm flipV="1">
              <a:off x="4101377" y="4597992"/>
              <a:ext cx="309381" cy="41329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Straight Arrow Connector 454"/>
            <p:cNvCxnSpPr>
              <a:cxnSpLocks noChangeShapeType="1"/>
              <a:stCxn id="12" idx="4"/>
              <a:endCxn id="15" idx="1"/>
            </p:cNvCxnSpPr>
            <p:nvPr/>
          </p:nvCxnSpPr>
          <p:spPr bwMode="auto">
            <a:xfrm>
              <a:off x="4101377" y="5132334"/>
              <a:ext cx="309382" cy="96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Straight Arrow Connector 454"/>
            <p:cNvCxnSpPr>
              <a:cxnSpLocks noChangeShapeType="1"/>
              <a:endCxn id="16" idx="1"/>
            </p:cNvCxnSpPr>
            <p:nvPr/>
          </p:nvCxnSpPr>
          <p:spPr bwMode="auto">
            <a:xfrm>
              <a:off x="4101377" y="5278062"/>
              <a:ext cx="309381" cy="38356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TextBox 90"/>
            <p:cNvSpPr txBox="1">
              <a:spLocks noChangeArrowheads="1"/>
            </p:cNvSpPr>
            <p:nvPr/>
          </p:nvSpPr>
          <p:spPr bwMode="auto">
            <a:xfrm>
              <a:off x="3315082" y="5981332"/>
              <a:ext cx="2707587" cy="446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300">
                  <a:latin typeface="Helvetica" charset="0"/>
                  <a:cs typeface="Helvetica" charset="0"/>
                </a:rPr>
                <a:t>Interactive mining</a:t>
              </a:r>
            </a:p>
          </p:txBody>
        </p:sp>
      </p:grp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6389688" y="3886200"/>
            <a:ext cx="2840037" cy="2163763"/>
            <a:chOff x="6316405" y="4251831"/>
            <a:chExt cx="2972361" cy="2301943"/>
          </a:xfrm>
        </p:grpSpPr>
        <p:sp>
          <p:nvSpPr>
            <p:cNvPr id="40" name="Can 39"/>
            <p:cNvSpPr/>
            <p:nvPr/>
          </p:nvSpPr>
          <p:spPr>
            <a:xfrm>
              <a:off x="6457629" y="5016894"/>
              <a:ext cx="515054" cy="604619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38413" y="4821124"/>
              <a:ext cx="438209" cy="100317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Job 1</a:t>
              </a:r>
            </a:p>
          </p:txBody>
        </p:sp>
        <p:sp>
          <p:nvSpPr>
            <p:cNvPr id="49" name="Can 48"/>
            <p:cNvSpPr/>
            <p:nvPr/>
          </p:nvSpPr>
          <p:spPr>
            <a:xfrm>
              <a:off x="7168736" y="4251831"/>
              <a:ext cx="378814" cy="359732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cxnSp>
          <p:nvCxnSpPr>
            <p:cNvPr id="31754" name="Straight Arrow Connector 454"/>
            <p:cNvCxnSpPr>
              <a:cxnSpLocks noChangeShapeType="1"/>
              <a:stCxn id="49" idx="3"/>
              <a:endCxn id="48" idx="0"/>
            </p:cNvCxnSpPr>
            <p:nvPr/>
          </p:nvCxnSpPr>
          <p:spPr bwMode="auto">
            <a:xfrm>
              <a:off x="7357518" y="4611419"/>
              <a:ext cx="0" cy="2097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50"/>
            <p:cNvSpPr/>
            <p:nvPr/>
          </p:nvSpPr>
          <p:spPr>
            <a:xfrm>
              <a:off x="7753749" y="4821124"/>
              <a:ext cx="438209" cy="100317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Job 2</a:t>
              </a:r>
            </a:p>
          </p:txBody>
        </p:sp>
        <p:sp>
          <p:nvSpPr>
            <p:cNvPr id="52" name="Can 51"/>
            <p:cNvSpPr/>
            <p:nvPr/>
          </p:nvSpPr>
          <p:spPr>
            <a:xfrm>
              <a:off x="7783478" y="4251831"/>
              <a:ext cx="378814" cy="359732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cxnSp>
          <p:nvCxnSpPr>
            <p:cNvPr id="31757" name="Straight Arrow Connector 454"/>
            <p:cNvCxnSpPr>
              <a:cxnSpLocks noChangeShapeType="1"/>
              <a:stCxn id="52" idx="3"/>
              <a:endCxn id="51" idx="0"/>
            </p:cNvCxnSpPr>
            <p:nvPr/>
          </p:nvCxnSpPr>
          <p:spPr bwMode="auto">
            <a:xfrm>
              <a:off x="7972854" y="4611419"/>
              <a:ext cx="0" cy="2097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Straight Arrow Connector 454"/>
            <p:cNvCxnSpPr>
              <a:cxnSpLocks noChangeShapeType="1"/>
              <a:endCxn id="48" idx="1"/>
            </p:cNvCxnSpPr>
            <p:nvPr/>
          </p:nvCxnSpPr>
          <p:spPr bwMode="auto">
            <a:xfrm>
              <a:off x="6972758" y="5322712"/>
              <a:ext cx="16565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Straight Arrow Connector 454"/>
            <p:cNvCxnSpPr>
              <a:cxnSpLocks noChangeShapeType="1"/>
              <a:stCxn id="48" idx="3"/>
              <a:endCxn id="51" idx="1"/>
            </p:cNvCxnSpPr>
            <p:nvPr/>
          </p:nvCxnSpPr>
          <p:spPr bwMode="auto">
            <a:xfrm>
              <a:off x="7576622" y="5322712"/>
              <a:ext cx="17712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Straight Arrow Connector 454"/>
            <p:cNvCxnSpPr>
              <a:cxnSpLocks noChangeShapeType="1"/>
            </p:cNvCxnSpPr>
            <p:nvPr/>
          </p:nvCxnSpPr>
          <p:spPr bwMode="auto">
            <a:xfrm>
              <a:off x="8194223" y="5331206"/>
              <a:ext cx="202273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Box 79"/>
            <p:cNvSpPr txBox="1">
              <a:spLocks noChangeArrowheads="1"/>
            </p:cNvSpPr>
            <p:nvPr/>
          </p:nvSpPr>
          <p:spPr bwMode="auto">
            <a:xfrm>
              <a:off x="8358777" y="5047492"/>
              <a:ext cx="461666" cy="425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31762" name="TextBox 91"/>
            <p:cNvSpPr txBox="1">
              <a:spLocks noChangeArrowheads="1"/>
            </p:cNvSpPr>
            <p:nvPr/>
          </p:nvSpPr>
          <p:spPr bwMode="auto">
            <a:xfrm>
              <a:off x="6316405" y="6079040"/>
              <a:ext cx="2972361" cy="47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300">
                  <a:latin typeface="Helvetica" charset="0"/>
                  <a:cs typeface="Helvetica" charset="0"/>
                </a:rPr>
                <a:t>Stream processing</a:t>
              </a:r>
            </a:p>
          </p:txBody>
        </p:sp>
      </p:grpSp>
      <p:pic>
        <p:nvPicPr>
          <p:cNvPr id="31750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38200"/>
            <a:ext cx="5181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19125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Helvetica" charset="0"/>
              </a:rPr>
              <a:t>Examples</a:t>
            </a:r>
          </a:p>
        </p:txBody>
      </p:sp>
      <p:sp>
        <p:nvSpPr>
          <p:cNvPr id="25" name="Can 24"/>
          <p:cNvSpPr/>
          <p:nvPr/>
        </p:nvSpPr>
        <p:spPr>
          <a:xfrm>
            <a:off x="1060450" y="1871663"/>
            <a:ext cx="782638" cy="823912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200">
              <a:latin typeface="Helvetica"/>
              <a:cs typeface="Helvetica"/>
            </a:endParaRPr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43088" y="2284413"/>
            <a:ext cx="5381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1250" y="2060575"/>
            <a:ext cx="909638" cy="447675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200" dirty="0" err="1">
                <a:latin typeface="Helvetica"/>
                <a:cs typeface="Helvetica"/>
              </a:rPr>
              <a:t>iter</a:t>
            </a:r>
            <a:r>
              <a:rPr lang="en-US" sz="2200" dirty="0">
                <a:latin typeface="Helvetica"/>
                <a:cs typeface="Helvetica"/>
              </a:rPr>
              <a:t>. 1</a:t>
            </a:r>
          </a:p>
        </p:txBody>
      </p:sp>
      <p:cxnSp>
        <p:nvCxnSpPr>
          <p:cNvPr id="32" name="Straight Arrow Connector 31"/>
          <p:cNvCxnSpPr>
            <a:stCxn id="29" idx="3"/>
            <a:endCxn id="30" idx="2"/>
          </p:cNvCxnSpPr>
          <p:nvPr/>
        </p:nvCxnSpPr>
        <p:spPr>
          <a:xfrm>
            <a:off x="3290888" y="2284413"/>
            <a:ext cx="4968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73588" y="2284413"/>
            <a:ext cx="538162" cy="4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11750" y="2060575"/>
            <a:ext cx="909638" cy="447675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200" dirty="0" err="1">
                <a:latin typeface="Helvetica"/>
                <a:cs typeface="Helvetica"/>
              </a:rPr>
              <a:t>iter</a:t>
            </a:r>
            <a:r>
              <a:rPr lang="en-US" sz="2200" dirty="0">
                <a:latin typeface="Helvetica"/>
                <a:cs typeface="Helvetica"/>
              </a:rPr>
              <a:t>. 2</a:t>
            </a:r>
          </a:p>
        </p:txBody>
      </p:sp>
      <p:cxnSp>
        <p:nvCxnSpPr>
          <p:cNvPr id="42" name="Straight Arrow Connector 41"/>
          <p:cNvCxnSpPr>
            <a:stCxn id="39" idx="3"/>
            <a:endCxn id="40" idx="2"/>
          </p:cNvCxnSpPr>
          <p:nvPr/>
        </p:nvCxnSpPr>
        <p:spPr>
          <a:xfrm>
            <a:off x="6021388" y="2284413"/>
            <a:ext cx="4968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6625" y="2289175"/>
            <a:ext cx="53816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02" name="TextBox 43"/>
          <p:cNvSpPr txBox="1">
            <a:spLocks noChangeArrowheads="1"/>
          </p:cNvSpPr>
          <p:nvPr/>
        </p:nvSpPr>
        <p:spPr bwMode="auto">
          <a:xfrm>
            <a:off x="7821613" y="2065338"/>
            <a:ext cx="727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200">
                <a:latin typeface="Helvetica" charset="0"/>
                <a:cs typeface="Helvetica" charset="0"/>
              </a:rPr>
              <a:t>.  .  .</a:t>
            </a:r>
          </a:p>
        </p:txBody>
      </p:sp>
      <p:sp>
        <p:nvSpPr>
          <p:cNvPr id="30" name="Can 29"/>
          <p:cNvSpPr/>
          <p:nvPr/>
        </p:nvSpPr>
        <p:spPr>
          <a:xfrm>
            <a:off x="3787775" y="1871663"/>
            <a:ext cx="782638" cy="823912"/>
          </a:xfrm>
          <a:prstGeom prst="can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200">
              <a:latin typeface="Helvetica"/>
              <a:cs typeface="Helvetica"/>
            </a:endParaRPr>
          </a:p>
        </p:txBody>
      </p:sp>
      <p:sp>
        <p:nvSpPr>
          <p:cNvPr id="40" name="Can 39"/>
          <p:cNvSpPr/>
          <p:nvPr/>
        </p:nvSpPr>
        <p:spPr>
          <a:xfrm>
            <a:off x="6518275" y="1871663"/>
            <a:ext cx="781050" cy="823912"/>
          </a:xfrm>
          <a:prstGeom prst="can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200">
              <a:latin typeface="Helvetica"/>
              <a:cs typeface="Helvetica"/>
            </a:endParaRPr>
          </a:p>
        </p:txBody>
      </p:sp>
      <p:sp>
        <p:nvSpPr>
          <p:cNvPr id="33805" name="TextBox 50"/>
          <p:cNvSpPr txBox="1">
            <a:spLocks noChangeArrowheads="1"/>
          </p:cNvSpPr>
          <p:nvPr/>
        </p:nvSpPr>
        <p:spPr bwMode="auto">
          <a:xfrm>
            <a:off x="1060450" y="2705100"/>
            <a:ext cx="877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Helvetica" charset="0"/>
                <a:cs typeface="Helvetica" charset="0"/>
              </a:rPr>
              <a:t>Input</a:t>
            </a:r>
          </a:p>
        </p:txBody>
      </p:sp>
      <p:sp>
        <p:nvSpPr>
          <p:cNvPr id="33806" name="TextBox 51"/>
          <p:cNvSpPr txBox="1">
            <a:spLocks noChangeArrowheads="1"/>
          </p:cNvSpPr>
          <p:nvPr/>
        </p:nvSpPr>
        <p:spPr bwMode="auto">
          <a:xfrm>
            <a:off x="1682750" y="1447800"/>
            <a:ext cx="884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latin typeface="Helvetica" charset="0"/>
                <a:cs typeface="Helvetica" charset="0"/>
              </a:rPr>
              <a:t>HDFS</a:t>
            </a:r>
            <a:br>
              <a:rPr lang="en-US" sz="2000">
                <a:latin typeface="Helvetica" charset="0"/>
                <a:cs typeface="Helvetica" charset="0"/>
              </a:rPr>
            </a:br>
            <a:r>
              <a:rPr lang="en-US" sz="2000">
                <a:latin typeface="Helvetica" charset="0"/>
                <a:cs typeface="Helvetica" charset="0"/>
              </a:rPr>
              <a:t>read</a:t>
            </a:r>
          </a:p>
        </p:txBody>
      </p:sp>
      <p:sp>
        <p:nvSpPr>
          <p:cNvPr id="33807" name="TextBox 52"/>
          <p:cNvSpPr txBox="1">
            <a:spLocks noChangeArrowheads="1"/>
          </p:cNvSpPr>
          <p:nvPr/>
        </p:nvSpPr>
        <p:spPr bwMode="auto">
          <a:xfrm>
            <a:off x="3062288" y="1447800"/>
            <a:ext cx="884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latin typeface="Helvetica" charset="0"/>
                <a:cs typeface="Helvetica" charset="0"/>
              </a:rPr>
              <a:t>HDFS</a:t>
            </a:r>
            <a:br>
              <a:rPr lang="en-US" sz="2000">
                <a:latin typeface="Helvetica" charset="0"/>
                <a:cs typeface="Helvetica" charset="0"/>
              </a:rPr>
            </a:br>
            <a:r>
              <a:rPr lang="en-US" sz="2000">
                <a:latin typeface="Helvetica" charset="0"/>
                <a:cs typeface="Helvetica" charset="0"/>
              </a:rPr>
              <a:t>write</a:t>
            </a:r>
          </a:p>
        </p:txBody>
      </p:sp>
      <p:sp>
        <p:nvSpPr>
          <p:cNvPr id="33808" name="TextBox 53"/>
          <p:cNvSpPr txBox="1">
            <a:spLocks noChangeArrowheads="1"/>
          </p:cNvSpPr>
          <p:nvPr/>
        </p:nvSpPr>
        <p:spPr bwMode="auto">
          <a:xfrm>
            <a:off x="4413250" y="1447800"/>
            <a:ext cx="884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latin typeface="Helvetica" charset="0"/>
                <a:cs typeface="Helvetica" charset="0"/>
              </a:rPr>
              <a:t>HDFS</a:t>
            </a:r>
            <a:br>
              <a:rPr lang="en-US" sz="2000">
                <a:latin typeface="Helvetica" charset="0"/>
                <a:cs typeface="Helvetica" charset="0"/>
              </a:rPr>
            </a:br>
            <a:r>
              <a:rPr lang="en-US" sz="2000">
                <a:latin typeface="Helvetica" charset="0"/>
                <a:cs typeface="Helvetica" charset="0"/>
              </a:rPr>
              <a:t>read</a:t>
            </a:r>
          </a:p>
        </p:txBody>
      </p:sp>
      <p:sp>
        <p:nvSpPr>
          <p:cNvPr id="33809" name="TextBox 54"/>
          <p:cNvSpPr txBox="1">
            <a:spLocks noChangeArrowheads="1"/>
          </p:cNvSpPr>
          <p:nvPr/>
        </p:nvSpPr>
        <p:spPr bwMode="auto">
          <a:xfrm>
            <a:off x="5792788" y="1447800"/>
            <a:ext cx="884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latin typeface="Helvetica" charset="0"/>
                <a:cs typeface="Helvetica" charset="0"/>
              </a:rPr>
              <a:t>HDFS</a:t>
            </a:r>
            <a:br>
              <a:rPr lang="en-US" sz="2000">
                <a:latin typeface="Helvetica" charset="0"/>
                <a:cs typeface="Helvetica" charset="0"/>
              </a:rPr>
            </a:br>
            <a:r>
              <a:rPr lang="en-US" sz="2000">
                <a:latin typeface="Helvetica" charset="0"/>
                <a:cs typeface="Helvetica" charset="0"/>
              </a:rPr>
              <a:t>write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060450" y="3276600"/>
            <a:ext cx="6170613" cy="2857500"/>
            <a:chOff x="1060824" y="3276600"/>
            <a:chExt cx="6170606" cy="2856949"/>
          </a:xfrm>
        </p:grpSpPr>
        <p:sp>
          <p:nvSpPr>
            <p:cNvPr id="33812" name="TextBox 55"/>
            <p:cNvSpPr txBox="1">
              <a:spLocks noChangeArrowheads="1"/>
            </p:cNvSpPr>
            <p:nvPr/>
          </p:nvSpPr>
          <p:spPr bwMode="auto">
            <a:xfrm>
              <a:off x="1060824" y="5214564"/>
              <a:ext cx="877776" cy="431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Input</a:t>
              </a:r>
            </a:p>
          </p:txBody>
        </p:sp>
        <p:cxnSp>
          <p:nvCxnSpPr>
            <p:cNvPr id="57" name="Straight Arrow Connector 56"/>
            <p:cNvCxnSpPr>
              <a:stCxn id="74" idx="3"/>
              <a:endCxn id="66" idx="1"/>
            </p:cNvCxnSpPr>
            <p:nvPr/>
          </p:nvCxnSpPr>
          <p:spPr>
            <a:xfrm flipV="1">
              <a:off x="1622798" y="3565469"/>
              <a:ext cx="1838323" cy="12142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4" idx="3"/>
              <a:endCxn id="67" idx="1"/>
            </p:cNvCxnSpPr>
            <p:nvPr/>
          </p:nvCxnSpPr>
          <p:spPr>
            <a:xfrm flipV="1">
              <a:off x="1622798" y="4392398"/>
              <a:ext cx="1838323" cy="3872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4" idx="3"/>
              <a:endCxn id="68" idx="1"/>
            </p:cNvCxnSpPr>
            <p:nvPr/>
          </p:nvCxnSpPr>
          <p:spPr>
            <a:xfrm>
              <a:off x="1622798" y="4779673"/>
              <a:ext cx="1838323" cy="4237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3" idx="1"/>
            </p:cNvCxnSpPr>
            <p:nvPr/>
          </p:nvCxnSpPr>
          <p:spPr>
            <a:xfrm>
              <a:off x="4950195" y="3565469"/>
              <a:ext cx="5683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4" idx="1"/>
            </p:cNvCxnSpPr>
            <p:nvPr/>
          </p:nvCxnSpPr>
          <p:spPr>
            <a:xfrm>
              <a:off x="4950195" y="4392398"/>
              <a:ext cx="5683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65" idx="1"/>
            </p:cNvCxnSpPr>
            <p:nvPr/>
          </p:nvCxnSpPr>
          <p:spPr>
            <a:xfrm>
              <a:off x="4950195" y="5205041"/>
              <a:ext cx="5683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lded Corner 62"/>
            <p:cNvSpPr/>
            <p:nvPr/>
          </p:nvSpPr>
          <p:spPr>
            <a:xfrm>
              <a:off x="5518519" y="3276600"/>
              <a:ext cx="493712" cy="579326"/>
            </a:xfrm>
            <a:prstGeom prst="foldedCorner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>
                <a:latin typeface="Helvetica"/>
                <a:cs typeface="Helvetica"/>
              </a:endParaRPr>
            </a:p>
          </p:txBody>
        </p:sp>
        <p:sp>
          <p:nvSpPr>
            <p:cNvPr id="64" name="Folded Corner 63"/>
            <p:cNvSpPr/>
            <p:nvPr/>
          </p:nvSpPr>
          <p:spPr>
            <a:xfrm>
              <a:off x="5518519" y="4101941"/>
              <a:ext cx="493712" cy="579326"/>
            </a:xfrm>
            <a:prstGeom prst="foldedCorner">
              <a:avLst/>
            </a:prstGeom>
            <a:ln>
              <a:solidFill>
                <a:srgbClr val="BFBFBF"/>
              </a:solidFill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>
                <a:latin typeface="Helvetica"/>
                <a:cs typeface="Helvetica"/>
              </a:endParaRPr>
            </a:p>
          </p:txBody>
        </p:sp>
        <p:sp>
          <p:nvSpPr>
            <p:cNvPr id="65" name="Folded Corner 64"/>
            <p:cNvSpPr/>
            <p:nvPr/>
          </p:nvSpPr>
          <p:spPr>
            <a:xfrm>
              <a:off x="5518519" y="4916172"/>
              <a:ext cx="493712" cy="579325"/>
            </a:xfrm>
            <a:prstGeom prst="foldedCorner">
              <a:avLst/>
            </a:prstGeom>
            <a:ln>
              <a:solidFill>
                <a:srgbClr val="BFBFBF"/>
              </a:solidFill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>
                <a:latin typeface="Helvetica"/>
                <a:cs typeface="Helvetica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1121" y="3341675"/>
              <a:ext cx="1489073" cy="44758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2200" dirty="0">
                  <a:latin typeface="Helvetica"/>
                  <a:cs typeface="Helvetica"/>
                </a:rPr>
                <a:t>query 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61121" y="4168603"/>
              <a:ext cx="1489073" cy="44758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2200" dirty="0">
                  <a:latin typeface="Helvetica"/>
                  <a:cs typeface="Helvetica"/>
                </a:rPr>
                <a:t>query 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61121" y="4979660"/>
              <a:ext cx="1489073" cy="44758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2200" dirty="0">
                  <a:latin typeface="Helvetica"/>
                  <a:cs typeface="Helvetica"/>
                </a:rPr>
                <a:t>query 3</a:t>
              </a:r>
            </a:p>
          </p:txBody>
        </p:sp>
        <p:sp>
          <p:nvSpPr>
            <p:cNvPr id="33825" name="TextBox 68"/>
            <p:cNvSpPr txBox="1">
              <a:spLocks noChangeArrowheads="1"/>
            </p:cNvSpPr>
            <p:nvPr/>
          </p:nvSpPr>
          <p:spPr bwMode="auto">
            <a:xfrm>
              <a:off x="6043349" y="3330565"/>
              <a:ext cx="1188081" cy="43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result 1</a:t>
              </a:r>
            </a:p>
          </p:txBody>
        </p:sp>
        <p:sp>
          <p:nvSpPr>
            <p:cNvPr id="33826" name="TextBox 69"/>
            <p:cNvSpPr txBox="1">
              <a:spLocks noChangeArrowheads="1"/>
            </p:cNvSpPr>
            <p:nvPr/>
          </p:nvSpPr>
          <p:spPr bwMode="auto">
            <a:xfrm>
              <a:off x="6043349" y="4149557"/>
              <a:ext cx="1188081" cy="43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result 2</a:t>
              </a:r>
            </a:p>
          </p:txBody>
        </p:sp>
        <p:sp>
          <p:nvSpPr>
            <p:cNvPr id="33827" name="TextBox 70"/>
            <p:cNvSpPr txBox="1">
              <a:spLocks noChangeArrowheads="1"/>
            </p:cNvSpPr>
            <p:nvPr/>
          </p:nvSpPr>
          <p:spPr bwMode="auto">
            <a:xfrm>
              <a:off x="6043349" y="4981246"/>
              <a:ext cx="1188081" cy="430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0">
                  <a:latin typeface="Helvetica" charset="0"/>
                  <a:cs typeface="Helvetica" charset="0"/>
                </a:rPr>
                <a:t>result 3</a:t>
              </a:r>
            </a:p>
          </p:txBody>
        </p:sp>
        <p:cxnSp>
          <p:nvCxnSpPr>
            <p:cNvPr id="72" name="Straight Arrow Connector 71"/>
            <p:cNvCxnSpPr>
              <a:stCxn id="74" idx="3"/>
              <a:endCxn id="33829" idx="1"/>
            </p:cNvCxnSpPr>
            <p:nvPr/>
          </p:nvCxnSpPr>
          <p:spPr>
            <a:xfrm>
              <a:off x="1622798" y="4779673"/>
              <a:ext cx="1838323" cy="11380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829" name="TextBox 72"/>
            <p:cNvSpPr txBox="1">
              <a:spLocks noChangeArrowheads="1"/>
            </p:cNvSpPr>
            <p:nvPr/>
          </p:nvSpPr>
          <p:spPr bwMode="auto">
            <a:xfrm>
              <a:off x="3460817" y="5703420"/>
              <a:ext cx="1488884" cy="430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200">
                  <a:latin typeface="Helvetica" charset="0"/>
                  <a:cs typeface="Helvetica" charset="0"/>
                </a:rPr>
                <a:t>.  .  .</a:t>
              </a:r>
            </a:p>
          </p:txBody>
        </p:sp>
        <p:sp>
          <p:nvSpPr>
            <p:cNvPr id="74" name="Diamond 73"/>
            <p:cNvSpPr/>
            <p:nvPr/>
          </p:nvSpPr>
          <p:spPr>
            <a:xfrm>
              <a:off x="1332287" y="4695551"/>
              <a:ext cx="290512" cy="169830"/>
            </a:xfrm>
            <a:prstGeom prst="diamond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>
                <a:latin typeface="Helvetica"/>
                <a:cs typeface="Helvetica"/>
              </a:endParaRPr>
            </a:p>
          </p:txBody>
        </p:sp>
        <p:sp>
          <p:nvSpPr>
            <p:cNvPr id="75" name="Can 74"/>
            <p:cNvSpPr/>
            <p:nvPr/>
          </p:nvSpPr>
          <p:spPr>
            <a:xfrm>
              <a:off x="1060824" y="4370177"/>
              <a:ext cx="782637" cy="823753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200">
                <a:latin typeface="Helvetica"/>
                <a:cs typeface="Helvetica"/>
              </a:endParaRPr>
            </a:p>
          </p:txBody>
        </p:sp>
        <p:sp>
          <p:nvSpPr>
            <p:cNvPr id="33832" name="TextBox 75"/>
            <p:cNvSpPr txBox="1">
              <a:spLocks noChangeArrowheads="1"/>
            </p:cNvSpPr>
            <p:nvPr/>
          </p:nvSpPr>
          <p:spPr bwMode="auto">
            <a:xfrm>
              <a:off x="1859127" y="3467063"/>
              <a:ext cx="847831" cy="676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900">
                  <a:latin typeface="Helvetica" charset="0"/>
                  <a:cs typeface="Helvetica" charset="0"/>
                </a:rPr>
                <a:t>HDFS</a:t>
              </a:r>
              <a:br>
                <a:rPr lang="en-US" sz="1900">
                  <a:latin typeface="Helvetica" charset="0"/>
                  <a:cs typeface="Helvetica" charset="0"/>
                </a:rPr>
              </a:br>
              <a:r>
                <a:rPr lang="en-US" sz="1900">
                  <a:latin typeface="Helvetica" charset="0"/>
                  <a:cs typeface="Helvetica" charset="0"/>
                </a:rPr>
                <a:t>read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304800" y="4233863"/>
            <a:ext cx="8535988" cy="1409700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sz="3100" dirty="0">
                <a:latin typeface="Helvetica"/>
                <a:cs typeface="Helvetica"/>
              </a:rPr>
              <a:t>Opportunity: DRAM is getting cheaper </a:t>
            </a:r>
            <a:r>
              <a:rPr lang="en-US" sz="3100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sz="3100" dirty="0">
                <a:latin typeface="Helvetica"/>
                <a:cs typeface="Helvetica"/>
              </a:rPr>
              <a:t>use main memory for intermediate </a:t>
            </a:r>
            <a:br>
              <a:rPr lang="en-US" sz="3100" dirty="0">
                <a:latin typeface="Helvetica"/>
                <a:cs typeface="Helvetica"/>
              </a:rPr>
            </a:br>
            <a:r>
              <a:rPr lang="en-US" sz="3100" dirty="0">
                <a:latin typeface="Helvetica"/>
                <a:cs typeface="Helvetica"/>
              </a:rPr>
              <a:t>results instead of disks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6109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Helvetica" charset="0"/>
              </a:rPr>
              <a:t>Spark Motivation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latin typeface="Helvetica" charset="0"/>
                <a:ea typeface="ＭＳ Ｐゴシック" charset="0"/>
                <a:cs typeface="Helvetica" charset="0"/>
              </a:rPr>
              <a:t>Complex jobs, interactive queries and online processing all need one thing that MR lacks:</a:t>
            </a:r>
          </a:p>
          <a:p>
            <a:pPr marL="0" indent="0" algn="ctr">
              <a:buFontTx/>
              <a:buNone/>
            </a:pPr>
            <a:r>
              <a:rPr lang="en-US">
                <a:latin typeface="Helvetica" charset="0"/>
                <a:ea typeface="ＭＳ Ｐゴシック" charset="0"/>
                <a:cs typeface="Helvetica" charset="0"/>
              </a:rPr>
              <a:t>Efficient primitives for </a:t>
            </a:r>
            <a:r>
              <a:rPr lang="en-US" b="1">
                <a:latin typeface="Helvetica" charset="0"/>
                <a:ea typeface="ＭＳ Ｐゴシック" charset="0"/>
                <a:cs typeface="Helvetica" charset="0"/>
              </a:rPr>
              <a:t>data sharing</a:t>
            </a:r>
            <a:endParaRPr lang="en-US">
              <a:latin typeface="Helvetica" charset="0"/>
              <a:ea typeface="ＭＳ Ｐゴシック" charset="0"/>
              <a:cs typeface="Helvetica" charset="0"/>
            </a:endParaRPr>
          </a:p>
        </p:txBody>
      </p:sp>
      <p:grpSp>
        <p:nvGrpSpPr>
          <p:cNvPr id="32771" name="Group 92"/>
          <p:cNvGrpSpPr>
            <a:grpSpLocks/>
          </p:cNvGrpSpPr>
          <p:nvPr/>
        </p:nvGrpSpPr>
        <p:grpSpPr bwMode="auto">
          <a:xfrm>
            <a:off x="304800" y="4051300"/>
            <a:ext cx="2347913" cy="1998663"/>
            <a:chOff x="381000" y="4426799"/>
            <a:chExt cx="2457458" cy="2126975"/>
          </a:xfrm>
        </p:grpSpPr>
        <p:sp>
          <p:nvSpPr>
            <p:cNvPr id="4" name="Rectangle 3"/>
            <p:cNvSpPr/>
            <p:nvPr/>
          </p:nvSpPr>
          <p:spPr>
            <a:xfrm>
              <a:off x="1192862" y="4426799"/>
              <a:ext cx="438209" cy="1498851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Stage 1</a:t>
              </a:r>
            </a:p>
          </p:txBody>
        </p:sp>
        <p:sp>
          <p:nvSpPr>
            <p:cNvPr id="8" name="Can 7"/>
            <p:cNvSpPr/>
            <p:nvPr/>
          </p:nvSpPr>
          <p:spPr>
            <a:xfrm>
              <a:off x="381000" y="4823812"/>
              <a:ext cx="603149" cy="7061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3222" y="4426799"/>
              <a:ext cx="438209" cy="1498851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Stage 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00249" y="4426799"/>
              <a:ext cx="438209" cy="1498851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Stage 3</a:t>
              </a:r>
            </a:p>
          </p:txBody>
        </p:sp>
        <p:cxnSp>
          <p:nvCxnSpPr>
            <p:cNvPr id="32800" name="Straight Arrow Connector 454"/>
            <p:cNvCxnSpPr>
              <a:cxnSpLocks noChangeShapeType="1"/>
            </p:cNvCxnSpPr>
            <p:nvPr/>
          </p:nvCxnSpPr>
          <p:spPr bwMode="auto">
            <a:xfrm>
              <a:off x="984522" y="5176224"/>
              <a:ext cx="208340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1" name="Straight Arrow Connector 454"/>
            <p:cNvCxnSpPr>
              <a:cxnSpLocks noChangeShapeType="1"/>
              <a:stCxn id="9" idx="3"/>
              <a:endCxn id="10" idx="1"/>
            </p:cNvCxnSpPr>
            <p:nvPr/>
          </p:nvCxnSpPr>
          <p:spPr bwMode="auto">
            <a:xfrm>
              <a:off x="2241431" y="5176225"/>
              <a:ext cx="158818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02" name="Straight Arrow Connector 454"/>
            <p:cNvCxnSpPr>
              <a:cxnSpLocks noChangeShapeType="1"/>
              <a:stCxn id="4" idx="3"/>
              <a:endCxn id="9" idx="1"/>
            </p:cNvCxnSpPr>
            <p:nvPr/>
          </p:nvCxnSpPr>
          <p:spPr bwMode="auto">
            <a:xfrm>
              <a:off x="1631071" y="5176225"/>
              <a:ext cx="172151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3" name="TextBox 89"/>
            <p:cNvSpPr txBox="1">
              <a:spLocks noChangeArrowheads="1"/>
            </p:cNvSpPr>
            <p:nvPr/>
          </p:nvSpPr>
          <p:spPr bwMode="auto">
            <a:xfrm>
              <a:off x="869501" y="6078892"/>
              <a:ext cx="1926030" cy="47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300">
                  <a:latin typeface="Helvetica" charset="0"/>
                  <a:cs typeface="Helvetica" charset="0"/>
                </a:rPr>
                <a:t>Iterative job</a:t>
              </a:r>
            </a:p>
          </p:txBody>
        </p:sp>
      </p:grpSp>
      <p:grpSp>
        <p:nvGrpSpPr>
          <p:cNvPr id="32772" name="Group 96"/>
          <p:cNvGrpSpPr>
            <a:grpSpLocks/>
          </p:cNvGrpSpPr>
          <p:nvPr/>
        </p:nvGrpSpPr>
        <p:grpSpPr bwMode="auto">
          <a:xfrm>
            <a:off x="3314700" y="4040188"/>
            <a:ext cx="2708275" cy="2009775"/>
            <a:chOff x="3338469" y="4416055"/>
            <a:chExt cx="2833692" cy="2137719"/>
          </a:xfrm>
        </p:grpSpPr>
        <p:sp>
          <p:nvSpPr>
            <p:cNvPr id="12" name="Can 11"/>
            <p:cNvSpPr/>
            <p:nvPr/>
          </p:nvSpPr>
          <p:spPr>
            <a:xfrm>
              <a:off x="3557723" y="4822998"/>
              <a:ext cx="604610" cy="705819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84570" y="4416055"/>
              <a:ext cx="1190948" cy="383303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950" dirty="0">
                  <a:latin typeface="Helvetica"/>
                  <a:cs typeface="Helvetica"/>
                </a:rPr>
                <a:t>Query 1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84570" y="4985100"/>
              <a:ext cx="1190948" cy="383304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950" dirty="0">
                  <a:latin typeface="Helvetica"/>
                  <a:cs typeface="Helvetica"/>
                </a:rPr>
                <a:t>Query 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84570" y="5547391"/>
              <a:ext cx="1190948" cy="383303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950" dirty="0">
                  <a:latin typeface="Helvetica"/>
                  <a:cs typeface="Helvetica"/>
                </a:rPr>
                <a:t>Query 3</a:t>
              </a:r>
            </a:p>
          </p:txBody>
        </p:sp>
        <p:cxnSp>
          <p:nvCxnSpPr>
            <p:cNvPr id="32792" name="Straight Arrow Connector 454"/>
            <p:cNvCxnSpPr>
              <a:cxnSpLocks noChangeShapeType="1"/>
              <a:stCxn id="12" idx="4"/>
              <a:endCxn id="13" idx="1"/>
            </p:cNvCxnSpPr>
            <p:nvPr/>
          </p:nvCxnSpPr>
          <p:spPr bwMode="auto">
            <a:xfrm flipV="1">
              <a:off x="4161385" y="4607953"/>
              <a:ext cx="323791" cy="56827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3" name="Straight Arrow Connector 454"/>
            <p:cNvCxnSpPr>
              <a:cxnSpLocks noChangeShapeType="1"/>
              <a:stCxn id="12" idx="4"/>
              <a:endCxn id="15" idx="1"/>
            </p:cNvCxnSpPr>
            <p:nvPr/>
          </p:nvCxnSpPr>
          <p:spPr bwMode="auto">
            <a:xfrm>
              <a:off x="4161385" y="5176224"/>
              <a:ext cx="323791" cy="102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4" name="Straight Arrow Connector 454"/>
            <p:cNvCxnSpPr>
              <a:cxnSpLocks noChangeShapeType="1"/>
              <a:stCxn id="12" idx="4"/>
              <a:endCxn id="16" idx="1"/>
            </p:cNvCxnSpPr>
            <p:nvPr/>
          </p:nvCxnSpPr>
          <p:spPr bwMode="auto">
            <a:xfrm>
              <a:off x="4161385" y="5176224"/>
              <a:ext cx="323791" cy="562904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5" name="TextBox 90"/>
            <p:cNvSpPr txBox="1">
              <a:spLocks noChangeArrowheads="1"/>
            </p:cNvSpPr>
            <p:nvPr/>
          </p:nvSpPr>
          <p:spPr bwMode="auto">
            <a:xfrm>
              <a:off x="3338469" y="6079132"/>
              <a:ext cx="2833692" cy="474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300">
                  <a:latin typeface="Helvetica" charset="0"/>
                  <a:cs typeface="Helvetica" charset="0"/>
                </a:rPr>
                <a:t>Interactive mining</a:t>
              </a:r>
            </a:p>
          </p:txBody>
        </p:sp>
      </p:grpSp>
      <p:grpSp>
        <p:nvGrpSpPr>
          <p:cNvPr id="32773" name="Group 97"/>
          <p:cNvGrpSpPr>
            <a:grpSpLocks/>
          </p:cNvGrpSpPr>
          <p:nvPr/>
        </p:nvGrpSpPr>
        <p:grpSpPr bwMode="auto">
          <a:xfrm>
            <a:off x="6389688" y="3886200"/>
            <a:ext cx="2840037" cy="2163763"/>
            <a:chOff x="6316405" y="4251831"/>
            <a:chExt cx="2972361" cy="2301943"/>
          </a:xfrm>
        </p:grpSpPr>
        <p:sp>
          <p:nvSpPr>
            <p:cNvPr id="40" name="Can 39"/>
            <p:cNvSpPr/>
            <p:nvPr/>
          </p:nvSpPr>
          <p:spPr>
            <a:xfrm>
              <a:off x="6457629" y="5016894"/>
              <a:ext cx="515054" cy="604619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38413" y="4821124"/>
              <a:ext cx="438209" cy="100317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Job 1</a:t>
              </a:r>
            </a:p>
          </p:txBody>
        </p:sp>
        <p:sp>
          <p:nvSpPr>
            <p:cNvPr id="49" name="Can 48"/>
            <p:cNvSpPr/>
            <p:nvPr/>
          </p:nvSpPr>
          <p:spPr>
            <a:xfrm>
              <a:off x="7168736" y="4251831"/>
              <a:ext cx="378814" cy="359732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cxnSp>
          <p:nvCxnSpPr>
            <p:cNvPr id="32779" name="Straight Arrow Connector 454"/>
            <p:cNvCxnSpPr>
              <a:cxnSpLocks noChangeShapeType="1"/>
              <a:stCxn id="49" idx="3"/>
              <a:endCxn id="48" idx="0"/>
            </p:cNvCxnSpPr>
            <p:nvPr/>
          </p:nvCxnSpPr>
          <p:spPr bwMode="auto">
            <a:xfrm>
              <a:off x="7357518" y="4611419"/>
              <a:ext cx="0" cy="2097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50"/>
            <p:cNvSpPr/>
            <p:nvPr/>
          </p:nvSpPr>
          <p:spPr>
            <a:xfrm>
              <a:off x="7753749" y="4821124"/>
              <a:ext cx="438209" cy="1003176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2000" dirty="0">
                  <a:latin typeface="Helvetica"/>
                  <a:cs typeface="Helvetica"/>
                </a:rPr>
                <a:t>Job 2</a:t>
              </a:r>
            </a:p>
          </p:txBody>
        </p:sp>
        <p:sp>
          <p:nvSpPr>
            <p:cNvPr id="52" name="Can 51"/>
            <p:cNvSpPr/>
            <p:nvPr/>
          </p:nvSpPr>
          <p:spPr>
            <a:xfrm>
              <a:off x="7783478" y="4251831"/>
              <a:ext cx="378814" cy="359732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>
                <a:latin typeface="Helvetica"/>
                <a:cs typeface="Helvetica"/>
              </a:endParaRPr>
            </a:p>
          </p:txBody>
        </p:sp>
        <p:cxnSp>
          <p:nvCxnSpPr>
            <p:cNvPr id="32782" name="Straight Arrow Connector 454"/>
            <p:cNvCxnSpPr>
              <a:cxnSpLocks noChangeShapeType="1"/>
              <a:stCxn id="52" idx="3"/>
              <a:endCxn id="51" idx="0"/>
            </p:cNvCxnSpPr>
            <p:nvPr/>
          </p:nvCxnSpPr>
          <p:spPr bwMode="auto">
            <a:xfrm>
              <a:off x="7972854" y="4611419"/>
              <a:ext cx="0" cy="2097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3" name="Straight Arrow Connector 454"/>
            <p:cNvCxnSpPr>
              <a:cxnSpLocks noChangeShapeType="1"/>
              <a:endCxn id="48" idx="1"/>
            </p:cNvCxnSpPr>
            <p:nvPr/>
          </p:nvCxnSpPr>
          <p:spPr bwMode="auto">
            <a:xfrm>
              <a:off x="6972758" y="5322712"/>
              <a:ext cx="16565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Straight Arrow Connector 454"/>
            <p:cNvCxnSpPr>
              <a:cxnSpLocks noChangeShapeType="1"/>
              <a:stCxn id="48" idx="3"/>
              <a:endCxn id="51" idx="1"/>
            </p:cNvCxnSpPr>
            <p:nvPr/>
          </p:nvCxnSpPr>
          <p:spPr bwMode="auto">
            <a:xfrm>
              <a:off x="7576622" y="5322712"/>
              <a:ext cx="17712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Straight Arrow Connector 454"/>
            <p:cNvCxnSpPr>
              <a:cxnSpLocks noChangeShapeType="1"/>
            </p:cNvCxnSpPr>
            <p:nvPr/>
          </p:nvCxnSpPr>
          <p:spPr bwMode="auto">
            <a:xfrm>
              <a:off x="8194223" y="5331206"/>
              <a:ext cx="202273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6" name="TextBox 79"/>
            <p:cNvSpPr txBox="1">
              <a:spLocks noChangeArrowheads="1"/>
            </p:cNvSpPr>
            <p:nvPr/>
          </p:nvSpPr>
          <p:spPr bwMode="auto">
            <a:xfrm>
              <a:off x="8358777" y="5047492"/>
              <a:ext cx="461666" cy="425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latin typeface="Helvetica" charset="0"/>
                  <a:cs typeface="Helvetica" charset="0"/>
                </a:rPr>
                <a:t>…</a:t>
              </a:r>
            </a:p>
          </p:txBody>
        </p:sp>
        <p:sp>
          <p:nvSpPr>
            <p:cNvPr id="32787" name="TextBox 91"/>
            <p:cNvSpPr txBox="1">
              <a:spLocks noChangeArrowheads="1"/>
            </p:cNvSpPr>
            <p:nvPr/>
          </p:nvSpPr>
          <p:spPr bwMode="auto">
            <a:xfrm>
              <a:off x="6316405" y="6079040"/>
              <a:ext cx="2972361" cy="474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300">
                  <a:latin typeface="Helvetica" charset="0"/>
                  <a:cs typeface="Helvetica" charset="0"/>
                </a:rPr>
                <a:t>Stream processing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3962400"/>
            <a:ext cx="9144000" cy="2895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/>
              <a:cs typeface="Helvetica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28600" y="2438400"/>
            <a:ext cx="8535988" cy="1409700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sz="3100" dirty="0">
                <a:latin typeface="Helvetica"/>
                <a:cs typeface="Helvetica"/>
              </a:rPr>
              <a:t>Problem: in MR, the only way to share data across jobs is using stable storage </a:t>
            </a:r>
            <a:br>
              <a:rPr lang="en-US" sz="3100" dirty="0">
                <a:latin typeface="Helvetica"/>
                <a:cs typeface="Helvetica"/>
              </a:rPr>
            </a:br>
            <a:r>
              <a:rPr lang="en-US" sz="3100" dirty="0">
                <a:latin typeface="Helvetica"/>
                <a:cs typeface="Helvetica"/>
              </a:rPr>
              <a:t>(e.g. file system) </a:t>
            </a:r>
            <a:r>
              <a:rPr lang="en-US" sz="31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100" dirty="0">
                <a:latin typeface="Helvetica"/>
                <a:cs typeface="Helvetica"/>
              </a:rPr>
              <a:t> slow!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149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Security Requirements</a:t>
            </a:r>
          </a:p>
        </p:txBody>
      </p:sp>
      <p:sp>
        <p:nvSpPr>
          <p:cNvPr id="294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latin typeface="Helvetica" charset="0"/>
                <a:ea typeface="ＭＳ Ｐゴシック" charset="0"/>
                <a:cs typeface="ＭＳ Ｐゴシック" charset="0"/>
              </a:rPr>
              <a:t>Authentication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Helvetica" charset="0"/>
                <a:ea typeface="ＭＳ Ｐゴシック" charset="0"/>
              </a:rPr>
              <a:t>Ensures that a user is who is claiming to be</a:t>
            </a:r>
          </a:p>
          <a:p>
            <a:pPr lvl="3">
              <a:lnSpc>
                <a:spcPct val="80000"/>
              </a:lnSpc>
            </a:pPr>
            <a:endParaRPr lang="en-US" sz="2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Helvetica" charset="0"/>
                <a:ea typeface="ＭＳ Ｐゴシック" charset="0"/>
                <a:cs typeface="ＭＳ Ｐゴシック" charset="0"/>
              </a:rPr>
              <a:t>Data integrity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Helvetica" charset="0"/>
                <a:ea typeface="ＭＳ Ｐゴシック" charset="0"/>
              </a:rPr>
              <a:t>Ensure that data is not changed from source to destination or after being written on a storage device </a:t>
            </a:r>
          </a:p>
          <a:p>
            <a:pPr lvl="3">
              <a:lnSpc>
                <a:spcPct val="80000"/>
              </a:lnSpc>
            </a:pPr>
            <a:endParaRPr lang="en-US" sz="2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Helvetica" charset="0"/>
                <a:ea typeface="ＭＳ Ｐゴシック" charset="0"/>
                <a:cs typeface="ＭＳ Ｐゴシック" charset="0"/>
              </a:rPr>
              <a:t>Confidentiality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Helvetica" charset="0"/>
                <a:ea typeface="ＭＳ Ｐゴシック" charset="0"/>
              </a:rPr>
              <a:t>Ensures that data is read only by authorized users</a:t>
            </a:r>
          </a:p>
          <a:p>
            <a:pPr lvl="2">
              <a:lnSpc>
                <a:spcPct val="80000"/>
              </a:lnSpc>
            </a:pPr>
            <a:endParaRPr lang="en-US" sz="2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Helvetica" charset="0"/>
                <a:ea typeface="ＭＳ Ｐゴシック" charset="0"/>
                <a:cs typeface="ＭＳ Ｐゴシック" charset="0"/>
              </a:rPr>
              <a:t>Non-repudiation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Helvetica" charset="0"/>
                <a:ea typeface="ＭＳ Ｐゴシック" charset="0"/>
              </a:rPr>
              <a:t>Sender/client can’</a:t>
            </a:r>
            <a:r>
              <a:rPr lang="en-US" altLang="ja-JP" sz="2400" dirty="0">
                <a:latin typeface="Helvetica" charset="0"/>
                <a:ea typeface="ＭＳ Ｐゴシック" charset="0"/>
              </a:rPr>
              <a:t>t later claim didn’t send/write data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Helvetica" charset="0"/>
                <a:ea typeface="ＭＳ Ｐゴシック" charset="0"/>
              </a:rPr>
              <a:t>Receiver/server can’</a:t>
            </a:r>
            <a:r>
              <a:rPr lang="en-US" altLang="ja-JP" sz="2400" dirty="0">
                <a:latin typeface="Helvetica" charset="0"/>
                <a:ea typeface="ＭＳ Ｐゴシック" charset="0"/>
              </a:rPr>
              <a:t>t claim didn’t receive/write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7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5027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533400"/>
          </a:xfrm>
        </p:spPr>
        <p:txBody>
          <a:bodyPr>
            <a:normAutofit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Using Symmetric Keys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24800" cy="990600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Same key for encryption and decryption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Achieves confidentiality</a:t>
            </a:r>
          </a:p>
          <a:p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Vulnerable to tampering and replay attacks</a:t>
            </a: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1066800" y="2209800"/>
            <a:ext cx="7315200" cy="2881313"/>
            <a:chOff x="720" y="1584"/>
            <a:chExt cx="4320" cy="1527"/>
          </a:xfrm>
        </p:grpSpPr>
        <p:sp>
          <p:nvSpPr>
            <p:cNvPr id="30725" name="Oval 5"/>
            <p:cNvSpPr>
              <a:spLocks noChangeArrowheads="1"/>
            </p:cNvSpPr>
            <p:nvPr/>
          </p:nvSpPr>
          <p:spPr bwMode="auto">
            <a:xfrm>
              <a:off x="720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grpSp>
          <p:nvGrpSpPr>
            <p:cNvPr id="30726" name="Group 6"/>
            <p:cNvGrpSpPr>
              <a:grpSpLocks/>
            </p:cNvGrpSpPr>
            <p:nvPr/>
          </p:nvGrpSpPr>
          <p:grpSpPr bwMode="auto">
            <a:xfrm>
              <a:off x="1968" y="2151"/>
              <a:ext cx="1920" cy="960"/>
              <a:chOff x="1719" y="1709"/>
              <a:chExt cx="1775" cy="1123"/>
            </a:xfrm>
          </p:grpSpPr>
          <p:sp>
            <p:nvSpPr>
              <p:cNvPr id="30737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30738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30739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30740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30741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30742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30743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Helvetica" charset="0"/>
                  <a:cs typeface="Helvetica" charset="0"/>
                </a:endParaRPr>
              </a:p>
            </p:txBody>
          </p:sp>
          <p:sp>
            <p:nvSpPr>
              <p:cNvPr id="30744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5 w 1632"/>
                  <a:gd name="T1" fmla="*/ 12 h 1152"/>
                  <a:gd name="T2" fmla="*/ 23 w 1632"/>
                  <a:gd name="T3" fmla="*/ 5 h 1152"/>
                  <a:gd name="T4" fmla="*/ 41 w 1632"/>
                  <a:gd name="T5" fmla="*/ 0 h 1152"/>
                  <a:gd name="T6" fmla="*/ 75 w 1632"/>
                  <a:gd name="T7" fmla="*/ 5 h 1152"/>
                  <a:gd name="T8" fmla="*/ 85 w 1632"/>
                  <a:gd name="T9" fmla="*/ 9 h 1152"/>
                  <a:gd name="T10" fmla="*/ 92 w 1632"/>
                  <a:gd name="T11" fmla="*/ 20 h 1152"/>
                  <a:gd name="T12" fmla="*/ 97 w 1632"/>
                  <a:gd name="T13" fmla="*/ 23 h 1152"/>
                  <a:gd name="T14" fmla="*/ 92 w 1632"/>
                  <a:gd name="T15" fmla="*/ 53 h 1152"/>
                  <a:gd name="T16" fmla="*/ 55 w 1632"/>
                  <a:gd name="T17" fmla="*/ 68 h 1152"/>
                  <a:gd name="T18" fmla="*/ 17 w 1632"/>
                  <a:gd name="T19" fmla="*/ 56 h 1152"/>
                  <a:gd name="T20" fmla="*/ 5 w 1632"/>
                  <a:gd name="T21" fmla="*/ 45 h 1152"/>
                  <a:gd name="T22" fmla="*/ 0 w 1632"/>
                  <a:gd name="T23" fmla="*/ 42 h 1152"/>
                  <a:gd name="T24" fmla="*/ 5 w 1632"/>
                  <a:gd name="T25" fmla="*/ 12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27" name="Text Box 15"/>
            <p:cNvSpPr txBox="1">
              <a:spLocks noChangeArrowheads="1"/>
            </p:cNvSpPr>
            <p:nvPr/>
          </p:nvSpPr>
          <p:spPr bwMode="auto">
            <a:xfrm>
              <a:off x="2499" y="2199"/>
              <a:ext cx="71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Internet</a:t>
              </a:r>
            </a:p>
          </p:txBody>
        </p:sp>
        <p:sp>
          <p:nvSpPr>
            <p:cNvPr id="30728" name="Text Box 16"/>
            <p:cNvSpPr txBox="1">
              <a:spLocks noChangeArrowheads="1"/>
            </p:cNvSpPr>
            <p:nvPr/>
          </p:nvSpPr>
          <p:spPr bwMode="auto">
            <a:xfrm>
              <a:off x="796" y="2319"/>
              <a:ext cx="85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Encrypt with</a:t>
              </a:r>
            </a:p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secret</a:t>
              </a:r>
              <a:r>
                <a:rPr lang="en-US" sz="1800" b="0">
                  <a:latin typeface="Helvetica" charset="0"/>
                  <a:cs typeface="Helvetica" charset="0"/>
                </a:rPr>
                <a:t> key</a:t>
              </a:r>
            </a:p>
          </p:txBody>
        </p:sp>
        <p:sp>
          <p:nvSpPr>
            <p:cNvPr id="30729" name="Oval 17"/>
            <p:cNvSpPr>
              <a:spLocks noChangeArrowheads="1"/>
            </p:cNvSpPr>
            <p:nvPr/>
          </p:nvSpPr>
          <p:spPr bwMode="auto">
            <a:xfrm>
              <a:off x="4032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30730" name="Text Box 18"/>
            <p:cNvSpPr txBox="1">
              <a:spLocks noChangeArrowheads="1"/>
            </p:cNvSpPr>
            <p:nvPr/>
          </p:nvSpPr>
          <p:spPr bwMode="auto">
            <a:xfrm>
              <a:off x="4104" y="2319"/>
              <a:ext cx="85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Decrypt with</a:t>
              </a:r>
            </a:p>
            <a:p>
              <a:pPr eaLnBrk="1" hangingPunct="1"/>
              <a:r>
                <a:rPr lang="en-US" sz="18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secret</a:t>
              </a:r>
              <a:r>
                <a:rPr lang="en-US" sz="1800" b="0">
                  <a:latin typeface="Helvetica" charset="0"/>
                  <a:cs typeface="Helvetica" charset="0"/>
                </a:rPr>
                <a:t> key</a:t>
              </a:r>
            </a:p>
          </p:txBody>
        </p:sp>
        <p:sp>
          <p:nvSpPr>
            <p:cNvPr id="30731" name="Text Box 19"/>
            <p:cNvSpPr txBox="1">
              <a:spLocks noChangeArrowheads="1"/>
            </p:cNvSpPr>
            <p:nvPr/>
          </p:nvSpPr>
          <p:spPr bwMode="auto">
            <a:xfrm>
              <a:off x="885" y="1586"/>
              <a:ext cx="1128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Plaintext (m)</a:t>
              </a:r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30732" name="Text Box 20"/>
            <p:cNvSpPr txBox="1">
              <a:spLocks noChangeArrowheads="1"/>
            </p:cNvSpPr>
            <p:nvPr/>
          </p:nvSpPr>
          <p:spPr bwMode="auto">
            <a:xfrm>
              <a:off x="4230" y="1584"/>
              <a:ext cx="4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      m</a:t>
              </a:r>
            </a:p>
          </p:txBody>
        </p:sp>
        <p:sp>
          <p:nvSpPr>
            <p:cNvPr id="30733" name="Line 21"/>
            <p:cNvSpPr>
              <a:spLocks noChangeShapeType="1"/>
            </p:cNvSpPr>
            <p:nvPr/>
          </p:nvSpPr>
          <p:spPr bwMode="auto">
            <a:xfrm>
              <a:off x="1200" y="18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734" name="Freeform 22"/>
            <p:cNvSpPr>
              <a:spLocks/>
            </p:cNvSpPr>
            <p:nvPr/>
          </p:nvSpPr>
          <p:spPr bwMode="auto">
            <a:xfrm>
              <a:off x="1200" y="2775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735" name="Line 23"/>
            <p:cNvSpPr>
              <a:spLocks noChangeShapeType="1"/>
            </p:cNvSpPr>
            <p:nvPr/>
          </p:nvSpPr>
          <p:spPr bwMode="auto">
            <a:xfrm flipV="1">
              <a:off x="4560" y="176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0736" name="Text Box 24"/>
            <p:cNvSpPr txBox="1">
              <a:spLocks noChangeArrowheads="1"/>
            </p:cNvSpPr>
            <p:nvPr/>
          </p:nvSpPr>
          <p:spPr bwMode="auto">
            <a:xfrm>
              <a:off x="2439" y="2703"/>
              <a:ext cx="72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Ciphertext</a:t>
              </a: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722438" y="5715000"/>
            <a:ext cx="5973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Need integrity check and unique sequence number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853" y="2882798"/>
            <a:ext cx="1481894" cy="4062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Name: </a:t>
            </a:r>
            <a:r>
              <a:rPr lang="en-US" sz="1600" dirty="0" err="1" smtClean="0">
                <a:solidFill>
                  <a:srgbClr val="FF0000"/>
                </a:solidFill>
              </a:rPr>
              <a:t>Passwd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9653" y="4484175"/>
            <a:ext cx="1481894" cy="4062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^%$#$%$%^#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31280" y="4812058"/>
            <a:ext cx="1481894" cy="4062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^%$#$%$%^#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2106" y="2832059"/>
            <a:ext cx="1481894" cy="4062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Name: </a:t>
            </a:r>
            <a:r>
              <a:rPr lang="en-US" sz="1600" dirty="0" err="1" smtClean="0">
                <a:solidFill>
                  <a:srgbClr val="FF0000"/>
                </a:solidFill>
              </a:rPr>
              <a:t>Passwd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21159" y="5110030"/>
            <a:ext cx="1481894" cy="4062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^%$#$%$%^#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70707" y="3162905"/>
            <a:ext cx="1481894" cy="4062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Name: </a:t>
            </a:r>
            <a:r>
              <a:rPr lang="en-US" sz="1600" dirty="0" err="1" smtClean="0">
                <a:solidFill>
                  <a:srgbClr val="FF0000"/>
                </a:solidFill>
              </a:rPr>
              <a:t>Passwd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70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162800" cy="838200"/>
          </a:xfrm>
        </p:spPr>
        <p:txBody>
          <a:bodyPr>
            <a:normAutofit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Simple Public Key Authentication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5638800" cy="53340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Each side need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only know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other side’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public key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No secret key need be shared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3"/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encrypts a nonce (random num.)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x</a:t>
            </a:r>
          </a:p>
          <a:p>
            <a:pPr lvl="1"/>
            <a:r>
              <a:rPr lang="en-US" sz="2400" dirty="0">
                <a:latin typeface="Helvetica" charset="0"/>
                <a:ea typeface="ＭＳ Ｐゴシック" charset="0"/>
              </a:rPr>
              <a:t>Avoid </a:t>
            </a:r>
            <a:r>
              <a:rPr lang="en-US" sz="2400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replay attacks</a:t>
            </a:r>
            <a:r>
              <a:rPr lang="en-US" sz="2400" dirty="0">
                <a:latin typeface="Helvetica" charset="0"/>
                <a:ea typeface="ＭＳ Ｐゴシック" charset="0"/>
              </a:rPr>
              <a:t>, e.g., attacker impersonating client or server</a:t>
            </a:r>
          </a:p>
          <a:p>
            <a:pPr lvl="3"/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 proves it can recover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x</a:t>
            </a:r>
          </a:p>
          <a:p>
            <a:pPr lvl="3"/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can authenticate itself to B in the same way with nonce,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y</a:t>
            </a:r>
          </a:p>
          <a:p>
            <a:pPr lvl="3"/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Many more details to make this work securely in practice! </a:t>
            </a:r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 flipH="1">
            <a:off x="6095961" y="1981200"/>
            <a:ext cx="1587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7348" name="Line 5"/>
          <p:cNvSpPr>
            <a:spLocks noChangeShapeType="1"/>
          </p:cNvSpPr>
          <p:nvPr/>
        </p:nvSpPr>
        <p:spPr bwMode="auto">
          <a:xfrm flipH="1">
            <a:off x="8686761" y="1981200"/>
            <a:ext cx="1587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7548" y="2089150"/>
            <a:ext cx="2590800" cy="730250"/>
            <a:chOff x="3072" y="1220"/>
            <a:chExt cx="1632" cy="460"/>
          </a:xfrm>
        </p:grpSpPr>
        <p:sp>
          <p:nvSpPr>
            <p:cNvPr id="57358" name="Line 7"/>
            <p:cNvSpPr>
              <a:spLocks noChangeShapeType="1"/>
            </p:cNvSpPr>
            <p:nvPr/>
          </p:nvSpPr>
          <p:spPr bwMode="auto">
            <a:xfrm>
              <a:off x="3072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7359" name="Text Box 8"/>
            <p:cNvSpPr txBox="1">
              <a:spLocks noChangeArrowheads="1"/>
            </p:cNvSpPr>
            <p:nvPr/>
          </p:nvSpPr>
          <p:spPr bwMode="auto">
            <a:xfrm rot="765608">
              <a:off x="3076" y="1220"/>
              <a:ext cx="1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Arial" charset="0"/>
                </a:rPr>
                <a:t>E({x, A}, </a:t>
              </a:r>
              <a:r>
                <a:rPr lang="en-US" sz="2000" b="0" dirty="0" err="1">
                  <a:latin typeface="Arial" charset="0"/>
                </a:rPr>
                <a:t>Public</a:t>
              </a:r>
              <a:r>
                <a:rPr lang="en-US" sz="2000" b="0" baseline="-25000" dirty="0" err="1">
                  <a:latin typeface="Arial" charset="0"/>
                </a:rPr>
                <a:t>B</a:t>
              </a:r>
              <a:r>
                <a:rPr lang="en-US" sz="2000" b="0" dirty="0">
                  <a:latin typeface="Arial" charset="0"/>
                </a:rPr>
                <a:t>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86390" y="2819400"/>
            <a:ext cx="4014787" cy="762000"/>
            <a:chOff x="2175" y="1680"/>
            <a:chExt cx="2529" cy="480"/>
          </a:xfrm>
        </p:grpSpPr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7357" name="Text Box 11"/>
            <p:cNvSpPr txBox="1">
              <a:spLocks noChangeArrowheads="1"/>
            </p:cNvSpPr>
            <p:nvPr/>
          </p:nvSpPr>
          <p:spPr bwMode="auto">
            <a:xfrm rot="-934980">
              <a:off x="2175" y="1837"/>
              <a:ext cx="2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Arial" charset="0"/>
                </a:rPr>
                <a:t>                  E({x, y, B}, Public</a:t>
              </a:r>
              <a:r>
                <a:rPr lang="en-US" sz="2000" b="0" baseline="-25000">
                  <a:latin typeface="Arial" charset="0"/>
                </a:rPr>
                <a:t>A</a:t>
              </a:r>
              <a:r>
                <a:rPr lang="en-US" sz="2000" b="0">
                  <a:latin typeface="Arial" charset="0"/>
                </a:rPr>
                <a:t>)</a:t>
              </a:r>
            </a:p>
          </p:txBody>
        </p:sp>
      </p:grpSp>
      <p:sp>
        <p:nvSpPr>
          <p:cNvPr id="57351" name="Text Box 12"/>
          <p:cNvSpPr txBox="1">
            <a:spLocks noChangeArrowheads="1"/>
          </p:cNvSpPr>
          <p:nvPr/>
        </p:nvSpPr>
        <p:spPr bwMode="auto">
          <a:xfrm>
            <a:off x="5932448" y="1633538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Arial" charset="0"/>
              </a:rPr>
              <a:t>A</a:t>
            </a:r>
          </a:p>
        </p:txBody>
      </p:sp>
      <p:sp>
        <p:nvSpPr>
          <p:cNvPr id="57352" name="Text Box 13"/>
          <p:cNvSpPr txBox="1">
            <a:spLocks noChangeArrowheads="1"/>
          </p:cNvSpPr>
          <p:nvPr/>
        </p:nvSpPr>
        <p:spPr bwMode="auto">
          <a:xfrm>
            <a:off x="8523248" y="1647825"/>
            <a:ext cx="3159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Arial" charset="0"/>
              </a:rPr>
              <a:t>B</a:t>
            </a:r>
          </a:p>
        </p:txBody>
      </p:sp>
      <p:sp>
        <p:nvSpPr>
          <p:cNvPr id="57353" name="TextBox 3"/>
          <p:cNvSpPr txBox="1">
            <a:spLocks noChangeArrowheads="1"/>
          </p:cNvSpPr>
          <p:nvPr/>
        </p:nvSpPr>
        <p:spPr bwMode="auto">
          <a:xfrm>
            <a:off x="6021348" y="4572000"/>
            <a:ext cx="2743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sz="2000" b="0">
                <a:latin typeface="Helvetica" charset="0"/>
              </a:rPr>
              <a:t>Notation: E(m,k) – encrypt message m with key k</a:t>
            </a:r>
          </a:p>
          <a:p>
            <a:pPr eaLnBrk="1" hangingPunct="1"/>
            <a:endParaRPr lang="en-US" sz="1800" b="0">
              <a:latin typeface="Helvetica" charset="0"/>
              <a:cs typeface="Helvetica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 rot="765608">
            <a:off x="6265823" y="3721100"/>
            <a:ext cx="20589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Arial" charset="0"/>
              </a:rPr>
              <a:t>E({y, A}, Public</a:t>
            </a:r>
            <a:r>
              <a:rPr lang="en-US" sz="2000" b="0" baseline="-25000">
                <a:latin typeface="Arial" charset="0"/>
              </a:rPr>
              <a:t>B</a:t>
            </a:r>
            <a:r>
              <a:rPr lang="en-US" sz="2000" b="0">
                <a:latin typeface="Arial" charset="0"/>
              </a:rPr>
              <a:t>)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097548" y="3810000"/>
            <a:ext cx="2590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8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  <p:bldP spid="15" grpId="0"/>
      <p:bldP spid="1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62400"/>
            <a:ext cx="9906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9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4800600" cy="548640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Browser constructs a random </a:t>
            </a:r>
            <a:r>
              <a:rPr lang="en-US" i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session key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K used for data communication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Private key for bulk crypto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Browser encrypts K using Amazon’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 public key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Browser sends E(K, KA</a:t>
            </a:r>
            <a:r>
              <a:rPr lang="en-US" baseline="-25000">
                <a:latin typeface="Helvetica" charset="0"/>
                <a:ea typeface="ＭＳ Ｐゴシック" charset="0"/>
                <a:cs typeface="ＭＳ Ｐゴシック" charset="0"/>
              </a:rPr>
              <a:t>public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) to server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Browser displays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All subsequent comm. encrypted w/ symmetric cipher (e.g., </a:t>
            </a:r>
            <a:r>
              <a:rPr lang="en-US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AES128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) using key K</a:t>
            </a:r>
          </a:p>
          <a:p>
            <a:pPr lvl="1"/>
            <a:r>
              <a:rPr lang="en-US" sz="2000">
                <a:latin typeface="Helvetica" charset="0"/>
                <a:ea typeface="ＭＳ Ｐゴシック" charset="0"/>
              </a:rPr>
              <a:t>E.g., client can authenticate using a password</a:t>
            </a:r>
          </a:p>
          <a:p>
            <a:pPr lvl="1"/>
            <a:endParaRPr lang="en-US" sz="2000">
              <a:latin typeface="Helvetica" charset="0"/>
              <a:ea typeface="ＭＳ Ｐゴシック" charset="0"/>
            </a:endParaRPr>
          </a:p>
        </p:txBody>
      </p:sp>
      <p:sp>
        <p:nvSpPr>
          <p:cNvPr id="79875" name="Line 5"/>
          <p:cNvSpPr>
            <a:spLocks noChangeShapeType="1"/>
          </p:cNvSpPr>
          <p:nvPr/>
        </p:nvSpPr>
        <p:spPr bwMode="auto">
          <a:xfrm rot="16200000" flipH="1">
            <a:off x="6280944" y="3706019"/>
            <a:ext cx="4730750" cy="619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6"/>
          <p:cNvSpPr>
            <a:spLocks noChangeShapeType="1"/>
          </p:cNvSpPr>
          <p:nvPr/>
        </p:nvSpPr>
        <p:spPr bwMode="auto">
          <a:xfrm rot="5400000">
            <a:off x="3378200" y="3646488"/>
            <a:ext cx="4714875" cy="317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Text Box 7"/>
          <p:cNvSpPr txBox="1">
            <a:spLocks noChangeArrowheads="1"/>
          </p:cNvSpPr>
          <p:nvPr/>
        </p:nvSpPr>
        <p:spPr bwMode="auto">
          <a:xfrm>
            <a:off x="5164138" y="866775"/>
            <a:ext cx="1125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0000FF"/>
                </a:solidFill>
                <a:latin typeface="Helvetica" charset="0"/>
                <a:cs typeface="Helvetica" charset="0"/>
              </a:rPr>
              <a:t>Browser</a:t>
            </a:r>
          </a:p>
        </p:txBody>
      </p:sp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7899400" y="866775"/>
            <a:ext cx="1125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rgbClr val="FF3300"/>
                </a:solidFill>
                <a:latin typeface="Helvetica" charset="0"/>
                <a:cs typeface="Helvetica" charset="0"/>
              </a:rPr>
              <a:t>Amazon</a:t>
            </a:r>
          </a:p>
        </p:txBody>
      </p:sp>
      <p:sp>
        <p:nvSpPr>
          <p:cNvPr id="79879" name="Line 9"/>
          <p:cNvSpPr>
            <a:spLocks noChangeShapeType="1"/>
          </p:cNvSpPr>
          <p:nvPr/>
        </p:nvSpPr>
        <p:spPr bwMode="auto">
          <a:xfrm rot="5400000">
            <a:off x="6876256" y="224632"/>
            <a:ext cx="582613" cy="2895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Text Box 10"/>
          <p:cNvSpPr txBox="1">
            <a:spLocks noChangeArrowheads="1"/>
          </p:cNvSpPr>
          <p:nvPr/>
        </p:nvSpPr>
        <p:spPr bwMode="auto">
          <a:xfrm rot="10146980" flipH="1" flipV="1">
            <a:off x="6119813" y="1317625"/>
            <a:ext cx="200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2"/>
                </a:solidFill>
                <a:latin typeface="Helvetica" charset="0"/>
                <a:cs typeface="Helvetica" charset="0"/>
              </a:rPr>
              <a:t>Here’</a:t>
            </a:r>
            <a:r>
              <a:rPr lang="en-US" altLang="ja-JP" sz="2000">
                <a:solidFill>
                  <a:schemeClr val="bg2"/>
                </a:solidFill>
                <a:latin typeface="Helvetica" charset="0"/>
                <a:cs typeface="Helvetica" charset="0"/>
              </a:rPr>
              <a:t>s my cert</a:t>
            </a:r>
            <a:endParaRPr lang="en-US" sz="2000">
              <a:solidFill>
                <a:schemeClr val="bg2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79881" name="Rectangle 11"/>
          <p:cNvSpPr>
            <a:spLocks noChangeArrowheads="1"/>
          </p:cNvSpPr>
          <p:nvPr/>
        </p:nvSpPr>
        <p:spPr bwMode="auto">
          <a:xfrm rot="-646924">
            <a:off x="6024563" y="1762125"/>
            <a:ext cx="2362200" cy="319088"/>
          </a:xfrm>
          <a:prstGeom prst="rect">
            <a:avLst/>
          </a:prstGeom>
          <a:solidFill>
            <a:schemeClr val="bg2">
              <a:alpha val="65097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Helvetica" charset="0"/>
              <a:cs typeface="Helvetica" charset="0"/>
            </a:endParaRP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 rot="-660000">
            <a:off x="6251575" y="1790700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chemeClr val="bg2"/>
                </a:solidFill>
                <a:latin typeface="Helvetica" charset="0"/>
                <a:cs typeface="Helvetica" charset="0"/>
              </a:rPr>
              <a:t>~1 KB of data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719763" y="2444750"/>
            <a:ext cx="2895600" cy="765175"/>
            <a:chOff x="3456" y="1870"/>
            <a:chExt cx="1824" cy="482"/>
          </a:xfrm>
        </p:grpSpPr>
        <p:sp>
          <p:nvSpPr>
            <p:cNvPr id="79896" name="Line 14"/>
            <p:cNvSpPr>
              <a:spLocks noChangeShapeType="1"/>
            </p:cNvSpPr>
            <p:nvPr/>
          </p:nvSpPr>
          <p:spPr bwMode="auto">
            <a:xfrm rot="5400000" flipV="1">
              <a:off x="4142" y="1214"/>
              <a:ext cx="452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Text Box 15"/>
            <p:cNvSpPr txBox="1">
              <a:spLocks noChangeArrowheads="1"/>
            </p:cNvSpPr>
            <p:nvPr/>
          </p:nvSpPr>
          <p:spPr bwMode="auto">
            <a:xfrm rot="660000">
              <a:off x="3893" y="1870"/>
              <a:ext cx="10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E(K, KA</a:t>
              </a:r>
              <a:r>
                <a:rPr lang="en-US" sz="2000" b="0" baseline="-2500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public</a:t>
              </a:r>
              <a:r>
                <a:rPr lang="en-US" sz="20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)</a:t>
              </a:r>
            </a:p>
          </p:txBody>
        </p:sp>
      </p:grpSp>
      <p:sp>
        <p:nvSpPr>
          <p:cNvPr id="949264" name="Rectangle 16"/>
          <p:cNvSpPr>
            <a:spLocks noChangeArrowheads="1"/>
          </p:cNvSpPr>
          <p:nvPr/>
        </p:nvSpPr>
        <p:spPr bwMode="auto">
          <a:xfrm>
            <a:off x="5327650" y="2212975"/>
            <a:ext cx="376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>
                <a:latin typeface="Helvetica" charset="0"/>
                <a:cs typeface="Helvetica" charset="0"/>
              </a:rPr>
              <a:t>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719763" y="4351338"/>
            <a:ext cx="2895600" cy="763587"/>
            <a:chOff x="3456" y="2447"/>
            <a:chExt cx="1824" cy="481"/>
          </a:xfrm>
        </p:grpSpPr>
        <p:sp>
          <p:nvSpPr>
            <p:cNvPr id="79894" name="Line 19"/>
            <p:cNvSpPr>
              <a:spLocks noChangeShapeType="1"/>
            </p:cNvSpPr>
            <p:nvPr/>
          </p:nvSpPr>
          <p:spPr bwMode="auto">
            <a:xfrm rot="5400000" flipV="1">
              <a:off x="4142" y="1790"/>
              <a:ext cx="452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5" name="Text Box 20"/>
            <p:cNvSpPr txBox="1">
              <a:spLocks noChangeArrowheads="1"/>
            </p:cNvSpPr>
            <p:nvPr/>
          </p:nvSpPr>
          <p:spPr bwMode="auto">
            <a:xfrm rot="771332">
              <a:off x="3695" y="2447"/>
              <a:ext cx="14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0000FF"/>
                  </a:solidFill>
                  <a:latin typeface="Helvetica" charset="0"/>
                  <a:cs typeface="Helvetica" charset="0"/>
                </a:rPr>
                <a:t>E(password …, K)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795963" y="5319713"/>
            <a:ext cx="2819400" cy="696912"/>
            <a:chOff x="3504" y="3681"/>
            <a:chExt cx="1776" cy="439"/>
          </a:xfrm>
        </p:grpSpPr>
        <p:sp>
          <p:nvSpPr>
            <p:cNvPr id="79892" name="Line 22"/>
            <p:cNvSpPr>
              <a:spLocks noChangeShapeType="1"/>
            </p:cNvSpPr>
            <p:nvPr/>
          </p:nvSpPr>
          <p:spPr bwMode="auto">
            <a:xfrm rot="5400000">
              <a:off x="4228" y="3068"/>
              <a:ext cx="328" cy="17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3" name="Text Box 23"/>
            <p:cNvSpPr txBox="1">
              <a:spLocks noChangeArrowheads="1"/>
            </p:cNvSpPr>
            <p:nvPr/>
          </p:nvSpPr>
          <p:spPr bwMode="auto">
            <a:xfrm rot="10146980" flipH="1" flipV="1">
              <a:off x="3694" y="3681"/>
              <a:ext cx="1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3300"/>
                  </a:solidFill>
                  <a:latin typeface="Helvetica" charset="0"/>
                  <a:cs typeface="Helvetica" charset="0"/>
                </a:rPr>
                <a:t>E(response …, K)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795963" y="3360738"/>
            <a:ext cx="2819400" cy="674687"/>
            <a:chOff x="3504" y="3071"/>
            <a:chExt cx="1776" cy="425"/>
          </a:xfrm>
        </p:grpSpPr>
        <p:sp>
          <p:nvSpPr>
            <p:cNvPr id="79890" name="Line 25"/>
            <p:cNvSpPr>
              <a:spLocks noChangeShapeType="1"/>
            </p:cNvSpPr>
            <p:nvPr/>
          </p:nvSpPr>
          <p:spPr bwMode="auto">
            <a:xfrm rot="5400000">
              <a:off x="4228" y="2444"/>
              <a:ext cx="328" cy="17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1" name="Text Box 26"/>
            <p:cNvSpPr txBox="1">
              <a:spLocks noChangeArrowheads="1"/>
            </p:cNvSpPr>
            <p:nvPr/>
          </p:nvSpPr>
          <p:spPr bwMode="auto">
            <a:xfrm rot="10146980" flipH="1" flipV="1">
              <a:off x="3696" y="3071"/>
              <a:ext cx="12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3300"/>
                  </a:solidFill>
                  <a:latin typeface="Helvetica" charset="0"/>
                  <a:cs typeface="Helvetica" charset="0"/>
                </a:rPr>
                <a:t>Agreed</a:t>
              </a:r>
            </a:p>
          </p:txBody>
        </p:sp>
      </p:grpSp>
      <p:sp>
        <p:nvSpPr>
          <p:cNvPr id="7988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5800" cy="5334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Courier New" charset="0"/>
                <a:ea typeface="ＭＳ Ｐゴシック" charset="0"/>
                <a:cs typeface="ＭＳ Ｐゴシック" charset="0"/>
              </a:rPr>
              <a:t>HTTPS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Connection (SSL/TLS) con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t’d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9265" name="Rectangle 17"/>
          <p:cNvSpPr>
            <a:spLocks noChangeArrowheads="1"/>
          </p:cNvSpPr>
          <p:nvPr/>
        </p:nvSpPr>
        <p:spPr bwMode="auto">
          <a:xfrm>
            <a:off x="8691563" y="3360738"/>
            <a:ext cx="376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>
                <a:latin typeface="Helvetica" charset="0"/>
                <a:cs typeface="Helvetica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22249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build="p"/>
      <p:bldP spid="949264" grpId="0"/>
      <p:bldP spid="94926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96200" cy="736600"/>
          </a:xfrm>
        </p:spPr>
        <p:txBody>
          <a:bodyPr/>
          <a:lstStyle/>
          <a:p>
            <a:r>
              <a:rPr lang="en-US" dirty="0" smtClean="0"/>
              <a:t>Security &amp; Privacy in a Pervasive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749EA-B942-5E47-9A71-08380CDA35E8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990600"/>
            <a:ext cx="5892800" cy="44196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3" name="Picture 2" descr="Screen Shot 2014-11-30 at 4.08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58783"/>
            <a:ext cx="6019800" cy="1999216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12/1/14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Summary of Translation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Memory is a resource that must be multiplexed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Controlled Overlap: only shared when appropriate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Translation: Change virtual addresses into physical addresses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Protection: Prevent unauthorized sharing of resources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Simple Protection through segmentation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Base + Limit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registers restrict memory accessible to user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Can be used to translate as well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Page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Memory divided into fixed-sized chunks of memory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Offset of virtual address same as physical address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Multi-Level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Virtual address mapped to series of tables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Permit sparse population of address space</a:t>
            </a:r>
          </a:p>
          <a:p>
            <a:pPr>
              <a:lnSpc>
                <a:spcPct val="80000"/>
              </a:lnSpc>
              <a:spcBef>
                <a:spcPct val="15000"/>
              </a:spcBef>
              <a:defRPr/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Inverted page table: size of page table related to physical memory size</a:t>
            </a:r>
          </a:p>
        </p:txBody>
      </p:sp>
    </p:spTree>
    <p:extLst>
      <p:ext uri="{BB962C8B-B14F-4D97-AF65-F5344CB8AC3E}">
        <p14:creationId xmlns:p14="http://schemas.microsoft.com/office/powerpoint/2010/main" val="176838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667000"/>
            <a:ext cx="3871913" cy="28829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696200" cy="5334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Objective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Dive deeper into the concepts and mechanisms of address translation</a:t>
            </a:r>
          </a:p>
          <a:p>
            <a:r>
              <a:rPr lang="en-US">
                <a:latin typeface="Helvetica" charset="0"/>
              </a:rPr>
              <a:t>Enabler of many key aspects of operating systems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Protection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Multi-programming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Isolation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Memory resource management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I/O efficiency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Sharing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Inter-process communication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Debugging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Demand paging</a:t>
            </a:r>
          </a:p>
          <a:p>
            <a:r>
              <a:rPr lang="en-US">
                <a:latin typeface="Helvetica" charset="0"/>
              </a:rPr>
              <a:t>Today: Linking, Segmentation, Paged Virtual Address </a:t>
            </a:r>
          </a:p>
        </p:txBody>
      </p:sp>
    </p:spTree>
    <p:extLst>
      <p:ext uri="{BB962C8B-B14F-4D97-AF65-F5344CB8AC3E}">
        <p14:creationId xmlns:p14="http://schemas.microsoft.com/office/powerpoint/2010/main" val="36130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26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4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>
                  <a:latin typeface="Helvetica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800">
                    <a:latin typeface="Helvetica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>
                  <a:lnSpc>
                    <a:spcPct val="75000"/>
                  </a:lnSpc>
                </a:pPr>
                <a:endParaRPr lang="en-US" sz="1800">
                  <a:latin typeface="Helvetica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162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How to Implement Paging?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200400"/>
            <a:ext cx="9144000" cy="3352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>
                <a:latin typeface="Cambria" charset="0"/>
                <a:cs typeface="Cambria" charset="0"/>
                <a:sym typeface="Symbol" charset="0"/>
              </a:rPr>
              <a:t>Page Table (One per process)</a:t>
            </a:r>
          </a:p>
          <a:p>
            <a:pPr lvl="1">
              <a:spcBef>
                <a:spcPct val="0"/>
              </a:spcBef>
            </a:pPr>
            <a:r>
              <a:rPr lang="en-US" altLang="ko-KR">
                <a:latin typeface="Cambria" charset="0"/>
                <a:ea typeface="Cambria" charset="0"/>
                <a:cs typeface="Cambria" charset="0"/>
                <a:sym typeface="Symbol" charset="0"/>
              </a:rPr>
              <a:t>Resides in physical memory</a:t>
            </a:r>
          </a:p>
          <a:p>
            <a:pPr lvl="1">
              <a:spcBef>
                <a:spcPct val="0"/>
              </a:spcBef>
            </a:pPr>
            <a:r>
              <a:rPr lang="en-US" altLang="ko-KR">
                <a:latin typeface="Cambria" charset="0"/>
                <a:ea typeface="Cambria" charset="0"/>
                <a:cs typeface="Cambria" charset="0"/>
                <a:sym typeface="Symbol" charset="0"/>
              </a:rPr>
              <a:t>Contains physical page and permission for each virtual page</a:t>
            </a:r>
          </a:p>
          <a:p>
            <a:pPr lvl="2">
              <a:spcBef>
                <a:spcPct val="0"/>
              </a:spcBef>
            </a:pPr>
            <a:r>
              <a:rPr lang="en-US" altLang="ko-KR">
                <a:latin typeface="Cambria" charset="0"/>
                <a:ea typeface="Cambria" charset="0"/>
                <a:cs typeface="Cambria" charset="0"/>
                <a:sym typeface="Symbol" charset="0"/>
              </a:rPr>
              <a:t>Permissions include: Valid bits, Read, Write, etc</a:t>
            </a:r>
          </a:p>
          <a:p>
            <a:pPr>
              <a:spcBef>
                <a:spcPct val="0"/>
              </a:spcBef>
            </a:pPr>
            <a:r>
              <a:rPr lang="en-US" altLang="ko-KR">
                <a:latin typeface="Cambria" charset="0"/>
                <a:cs typeface="Cambria" charset="0"/>
              </a:rPr>
              <a:t>Virtual address mapping</a:t>
            </a:r>
          </a:p>
          <a:p>
            <a:pPr lvl="1">
              <a:spcBef>
                <a:spcPct val="0"/>
              </a:spcBef>
            </a:pPr>
            <a:r>
              <a:rPr lang="en-US" altLang="ko-KR">
                <a:latin typeface="Cambria" charset="0"/>
                <a:ea typeface="ＭＳ Ｐゴシック" charset="0"/>
                <a:cs typeface="Cambria" charset="0"/>
              </a:rPr>
              <a:t>Offset from Virtual address copied to Physical Address</a:t>
            </a:r>
          </a:p>
          <a:p>
            <a:pPr lvl="2">
              <a:spcBef>
                <a:spcPct val="0"/>
              </a:spcBef>
            </a:pPr>
            <a:r>
              <a:rPr lang="en-US" altLang="ko-KR">
                <a:latin typeface="Cambria" charset="0"/>
                <a:ea typeface="ＭＳ Ｐゴシック" charset="0"/>
                <a:cs typeface="Cambria" charset="0"/>
              </a:rPr>
              <a:t>Example: 10 bit offset </a:t>
            </a:r>
            <a:r>
              <a:rPr lang="en-US" altLang="ko-KR">
                <a:latin typeface="Cambria" charset="0"/>
                <a:ea typeface="ＭＳ Ｐゴシック" charset="0"/>
                <a:cs typeface="Cambria" charset="0"/>
                <a:sym typeface="Symbol" charset="0"/>
              </a:rPr>
              <a:t> 1024-byte pages</a:t>
            </a:r>
          </a:p>
          <a:p>
            <a:pPr lvl="1">
              <a:spcBef>
                <a:spcPct val="0"/>
              </a:spcBef>
            </a:pPr>
            <a:r>
              <a:rPr lang="en-US" altLang="ko-KR">
                <a:latin typeface="Cambria" charset="0"/>
                <a:ea typeface="ＭＳ Ｐゴシック" charset="0"/>
                <a:cs typeface="Cambria" charset="0"/>
                <a:sym typeface="Symbol" charset="0"/>
              </a:rPr>
              <a:t>Virtual page # is all remaining bits</a:t>
            </a:r>
          </a:p>
          <a:p>
            <a:pPr lvl="2">
              <a:spcBef>
                <a:spcPct val="0"/>
              </a:spcBef>
            </a:pPr>
            <a:r>
              <a:rPr lang="en-US" altLang="ko-KR">
                <a:latin typeface="Cambria" charset="0"/>
                <a:ea typeface="ＭＳ Ｐゴシック" charset="0"/>
                <a:cs typeface="Cambria" charset="0"/>
                <a:sym typeface="Symbol" charset="0"/>
              </a:rPr>
              <a:t>Example for 32-bits: 32-10 = 22 bits, i.e. 4 million entries</a:t>
            </a:r>
          </a:p>
          <a:p>
            <a:pPr lvl="2">
              <a:spcBef>
                <a:spcPct val="0"/>
              </a:spcBef>
            </a:pPr>
            <a:r>
              <a:rPr lang="en-US" altLang="ko-KR">
                <a:latin typeface="Cambria" charset="0"/>
                <a:ea typeface="ＭＳ Ｐゴシック" charset="0"/>
                <a:cs typeface="Cambria" charset="0"/>
                <a:sym typeface="Symbol" charset="0"/>
              </a:rPr>
              <a:t>Physical page # copied from table into physical address</a:t>
            </a:r>
          </a:p>
          <a:p>
            <a:pPr lvl="1">
              <a:spcBef>
                <a:spcPct val="0"/>
              </a:spcBef>
            </a:pPr>
            <a:r>
              <a:rPr lang="en-US" altLang="ko-KR">
                <a:latin typeface="Cambria" charset="0"/>
                <a:ea typeface="ＭＳ Ｐゴシック" charset="0"/>
                <a:cs typeface="Cambria" charset="0"/>
                <a:sym typeface="Symbol" charset="0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3065463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457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800">
                    <a:latin typeface="Helvetica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>
                  <a:lnSpc>
                    <a:spcPct val="75000"/>
                  </a:lnSpc>
                </a:pPr>
                <a:r>
                  <a:rPr lang="en-US" sz="1800">
                    <a:latin typeface="Helvetica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</a:pPr>
                <a:r>
                  <a:rPr lang="en-US" sz="1800">
                    <a:latin typeface="Helvetica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>
                  <a:latin typeface="Helvetica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762000" y="1751013"/>
            <a:ext cx="3106738" cy="1598612"/>
            <a:chOff x="352" y="1375"/>
            <a:chExt cx="1957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628" y="1938"/>
              <a:ext cx="68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>
                  <a:latin typeface="Helvetica" charset="0"/>
                </a:rPr>
                <a:t>Access</a:t>
              </a:r>
            </a:p>
            <a:p>
              <a:pPr eaLnBrk="1" hangingPunct="1"/>
              <a:r>
                <a:rPr lang="en-US" sz="2000">
                  <a:latin typeface="Helvetica" charset="0"/>
                </a:rPr>
                <a:t>Error</a:t>
              </a: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r>
                <a:rPr lang="en-US" sz="4000">
                  <a:latin typeface="Helvetica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r>
                <a:rPr lang="en-US" sz="2000">
                  <a:latin typeface="Helvetica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762000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r>
                <a:rPr lang="en-US" sz="2000">
                  <a:latin typeface="Helvetica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800">
                    <a:latin typeface="Helvetica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800">
                    <a:latin typeface="Helvetica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800">
                    <a:latin typeface="Helvetica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800">
                    <a:latin typeface="Helvetica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800">
                    <a:latin typeface="Helvetica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600">
                    <a:latin typeface="Helvetica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/>
                <a:p>
                  <a:r>
                    <a:rPr lang="en-US" sz="1800">
                      <a:latin typeface="Helvetica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/>
                <a:p>
                  <a:r>
                    <a:rPr lang="en-US" sz="1600">
                      <a:latin typeface="Helvetica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600">
                    <a:latin typeface="Helvetica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600">
                    <a:latin typeface="Helvetica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600">
                    <a:latin typeface="Helvetica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r>
                  <a:rPr lang="en-US" sz="1600">
                    <a:latin typeface="Helvetica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3911600" y="1609725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r>
                <a:rPr lang="en-US" sz="1800">
                  <a:latin typeface="Helvetica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r>
                <a:rPr lang="en-US" sz="1600">
                  <a:latin typeface="Helvetica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5791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r>
                <a:rPr lang="en-US" sz="1800">
                  <a:latin typeface="Helvetica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8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>
                  <a:latin typeface="Helvetica" charset="0"/>
                </a:rPr>
                <a:t>Access</a:t>
              </a:r>
            </a:p>
            <a:p>
              <a:pPr eaLnBrk="1" hangingPunct="1"/>
              <a:r>
                <a:rPr lang="en-US" sz="2000">
                  <a:latin typeface="Helvetica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5029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>
                <a:lnSpc>
                  <a:spcPct val="75000"/>
                </a:lnSpc>
              </a:pPr>
              <a:r>
                <a:rPr lang="en-US" sz="1800">
                  <a:latin typeface="Helvetica" charset="0"/>
                </a:rPr>
                <a:t>Physical</a:t>
              </a:r>
            </a:p>
            <a:p>
              <a:pPr>
                <a:lnSpc>
                  <a:spcPct val="75000"/>
                </a:lnSpc>
              </a:pPr>
              <a:r>
                <a:rPr lang="en-US" sz="1800">
                  <a:latin typeface="Helvetica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4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build="p"/>
      <p:bldP spid="7004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6629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Summary: Two-Level Paging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27000" y="914400"/>
            <a:ext cx="1109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 smtClean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600" dirty="0" smtClean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11938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1938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938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11938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1727200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1727200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11938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685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Helvetica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11938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1938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1938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50800" y="56816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600" i="1">
                <a:solidFill>
                  <a:srgbClr val="FF0000"/>
                </a:solidFill>
                <a:latin typeface="Helvetica" charset="0"/>
              </a:rPr>
              <a:t>000</a:t>
            </a:r>
            <a:r>
              <a:rPr lang="en-US" sz="1600">
                <a:solidFill>
                  <a:srgbClr val="008200"/>
                </a:solidFill>
                <a:latin typeface="Helvetica" charset="0"/>
              </a:rPr>
              <a:t>0 0</a:t>
            </a:r>
            <a:r>
              <a:rPr lang="en-US" sz="1600">
                <a:solidFill>
                  <a:srgbClr val="2A40E2"/>
                </a:solidFill>
                <a:latin typeface="Helvetica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39688" y="44958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600" i="1">
                <a:solidFill>
                  <a:srgbClr val="FF0000"/>
                </a:solidFill>
                <a:latin typeface="Helvetica" charset="0"/>
              </a:rPr>
              <a:t>010</a:t>
            </a:r>
            <a:r>
              <a:rPr lang="en-US" sz="1600">
                <a:solidFill>
                  <a:srgbClr val="008200"/>
                </a:solidFill>
                <a:latin typeface="Helvetica" charset="0"/>
              </a:rPr>
              <a:t>0 0</a:t>
            </a:r>
            <a:r>
              <a:rPr lang="en-US" sz="1600">
                <a:solidFill>
                  <a:srgbClr val="2A40E2"/>
                </a:solidFill>
                <a:latin typeface="Helvetica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39688" y="32766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600" i="1">
                <a:solidFill>
                  <a:srgbClr val="FF0000"/>
                </a:solidFill>
                <a:latin typeface="Helvetica" charset="0"/>
              </a:rPr>
              <a:t>100</a:t>
            </a:r>
            <a:r>
              <a:rPr lang="en-US" sz="1600">
                <a:solidFill>
                  <a:srgbClr val="008200"/>
                </a:solidFill>
                <a:latin typeface="Helvetica" charset="0"/>
              </a:rPr>
              <a:t>0 0</a:t>
            </a:r>
            <a:r>
              <a:rPr lang="en-US" sz="1600">
                <a:solidFill>
                  <a:srgbClr val="2A40E2"/>
                </a:solidFill>
                <a:latin typeface="Helvetica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50800" y="2024063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600" i="1">
                <a:solidFill>
                  <a:srgbClr val="FF0000"/>
                </a:solidFill>
                <a:latin typeface="Helvetica" charset="0"/>
              </a:rPr>
              <a:t>110</a:t>
            </a:r>
            <a:r>
              <a:rPr lang="en-US" sz="1600">
                <a:solidFill>
                  <a:srgbClr val="008200"/>
                </a:solidFill>
                <a:latin typeface="Helvetica" charset="0"/>
              </a:rPr>
              <a:t>0 0</a:t>
            </a:r>
            <a:r>
              <a:rPr lang="en-US" sz="1600">
                <a:solidFill>
                  <a:srgbClr val="2A40E2"/>
                </a:solidFill>
                <a:latin typeface="Helvetica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209550" y="5865813"/>
            <a:ext cx="187325" cy="352425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-50800" y="6062663"/>
            <a:ext cx="92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solidFill>
                  <a:srgbClr val="FF0000"/>
                </a:solidFill>
                <a:latin typeface="Helvetica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781050" y="6062663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FF"/>
                </a:solidFill>
                <a:latin typeface="Helvetica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864393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6461125" y="72866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Helvetica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6629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6629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29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29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29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29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6629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629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6629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Helvetica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29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1938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1938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1938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1938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1938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1938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1938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1938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1938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1938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1938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1938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1938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1938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1938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1938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1938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1938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1938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1938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1938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1938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1938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1938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1938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1938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1938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1938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1938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1938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1938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1938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629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629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629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629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629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629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629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629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629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629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629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629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629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629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629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629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629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629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629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629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629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29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629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29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29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29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29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29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29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29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29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29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7913688" y="56816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Helvetica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7913688" y="5376863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Helvetica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7924800" y="41148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Helvetica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7947025" y="3548063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Helvetica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7848600" y="1414463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Helvetica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571500" y="56007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101600" y="5257800"/>
            <a:ext cx="928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solidFill>
                  <a:srgbClr val="008200"/>
                </a:solidFill>
                <a:latin typeface="Helvetica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3124200" y="2544763"/>
            <a:ext cx="990600" cy="1570037"/>
            <a:chOff x="4188007" y="838200"/>
            <a:chExt cx="990600" cy="1569660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200" i="1">
                  <a:solidFill>
                    <a:srgbClr val="FF0000"/>
                  </a:solidFill>
                  <a:latin typeface="Helvetica" charset="0"/>
                </a:rPr>
                <a:t>111</a:t>
              </a:r>
              <a:r>
                <a:rPr lang="en-US" sz="1200" i="1">
                  <a:latin typeface="Helvetica" charset="0"/>
                </a:rPr>
                <a:t>       </a:t>
              </a:r>
              <a:endParaRPr lang="en-US" sz="1200" i="1">
                <a:solidFill>
                  <a:srgbClr val="FF0000"/>
                </a:solidFill>
                <a:latin typeface="Helvetica" charset="0"/>
              </a:endParaRPr>
            </a:p>
            <a:p>
              <a:pPr eaLnBrk="1" hangingPunct="1"/>
              <a:r>
                <a:rPr lang="en-US" sz="1200" i="1">
                  <a:solidFill>
                    <a:srgbClr val="FF0000"/>
                  </a:solidFill>
                  <a:latin typeface="Helvetica" charset="0"/>
                </a:rPr>
                <a:t>110</a:t>
              </a:r>
              <a:r>
                <a:rPr lang="en-US" sz="1200" i="1">
                  <a:latin typeface="Helvetica" charset="0"/>
                </a:rPr>
                <a:t>   null</a:t>
              </a:r>
            </a:p>
            <a:p>
              <a:pPr eaLnBrk="1" hangingPunct="1"/>
              <a:r>
                <a:rPr lang="en-US" sz="1200" i="1">
                  <a:solidFill>
                    <a:srgbClr val="FF0000"/>
                  </a:solidFill>
                  <a:latin typeface="Helvetica" charset="0"/>
                </a:rPr>
                <a:t>101</a:t>
              </a:r>
              <a:r>
                <a:rPr lang="en-US" sz="1200" i="1">
                  <a:latin typeface="Helvetica" charset="0"/>
                </a:rPr>
                <a:t>   null</a:t>
              </a:r>
            </a:p>
            <a:p>
              <a:pPr eaLnBrk="1" hangingPunct="1"/>
              <a:r>
                <a:rPr lang="en-US" sz="1200" i="1">
                  <a:solidFill>
                    <a:srgbClr val="FF0000"/>
                  </a:solidFill>
                  <a:latin typeface="Helvetica" charset="0"/>
                </a:rPr>
                <a:t>100</a:t>
              </a:r>
              <a:r>
                <a:rPr lang="en-US" sz="1200" i="1">
                  <a:latin typeface="Helvetica" charset="0"/>
                </a:rPr>
                <a:t>   </a:t>
              </a:r>
              <a:endParaRPr lang="en-US" sz="1200" i="1">
                <a:solidFill>
                  <a:srgbClr val="FF0000"/>
                </a:solidFill>
                <a:latin typeface="Helvetica" charset="0"/>
              </a:endParaRPr>
            </a:p>
            <a:p>
              <a:pPr eaLnBrk="1" hangingPunct="1"/>
              <a:r>
                <a:rPr lang="en-US" sz="1200" i="1">
                  <a:solidFill>
                    <a:srgbClr val="FF0000"/>
                  </a:solidFill>
                  <a:latin typeface="Helvetica" charset="0"/>
                </a:rPr>
                <a:t>011</a:t>
              </a:r>
              <a:r>
                <a:rPr lang="en-US" sz="1200" i="1">
                  <a:latin typeface="Helvetica" charset="0"/>
                </a:rPr>
                <a:t>   null</a:t>
              </a:r>
            </a:p>
            <a:p>
              <a:pPr eaLnBrk="1" hangingPunct="1"/>
              <a:r>
                <a:rPr lang="en-US" sz="1200" i="1">
                  <a:solidFill>
                    <a:srgbClr val="FF0000"/>
                  </a:solidFill>
                  <a:latin typeface="Helvetica" charset="0"/>
                </a:rPr>
                <a:t>010</a:t>
              </a:r>
              <a:r>
                <a:rPr lang="en-US" sz="1200" i="1">
                  <a:latin typeface="Helvetica" charset="0"/>
                </a:rPr>
                <a:t>   </a:t>
              </a:r>
              <a:endParaRPr lang="en-US" sz="1200" i="1">
                <a:solidFill>
                  <a:srgbClr val="FF0000"/>
                </a:solidFill>
                <a:latin typeface="Helvetica" charset="0"/>
              </a:endParaRPr>
            </a:p>
            <a:p>
              <a:pPr eaLnBrk="1" hangingPunct="1"/>
              <a:r>
                <a:rPr lang="en-US" sz="1200" i="1">
                  <a:solidFill>
                    <a:srgbClr val="FF0000"/>
                  </a:solidFill>
                  <a:latin typeface="Helvetica" charset="0"/>
                </a:rPr>
                <a:t>001</a:t>
              </a:r>
              <a:r>
                <a:rPr lang="en-US" sz="1200" i="1">
                  <a:latin typeface="Helvetica" charset="0"/>
                </a:rPr>
                <a:t>   null</a:t>
              </a:r>
              <a:endParaRPr lang="en-US" sz="1200" i="1">
                <a:solidFill>
                  <a:srgbClr val="FF0000"/>
                </a:solidFill>
                <a:latin typeface="Helvetica" charset="0"/>
              </a:endParaRPr>
            </a:p>
            <a:p>
              <a:pPr eaLnBrk="1" hangingPunct="1"/>
              <a:r>
                <a:rPr lang="en-US" sz="1200" i="1">
                  <a:solidFill>
                    <a:srgbClr val="FF0000"/>
                  </a:solidFill>
                  <a:latin typeface="Helvetica" charset="0"/>
                </a:rPr>
                <a:t>000</a:t>
              </a:r>
              <a:r>
                <a:rPr lang="en-US" sz="1200" i="1">
                  <a:latin typeface="Helvetica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4876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11</a:t>
            </a:r>
            <a:r>
              <a:rPr lang="en-US" sz="1200">
                <a:latin typeface="Helvetica" charset="0"/>
              </a:rPr>
              <a:t>   11101    </a:t>
            </a:r>
            <a:endParaRPr lang="en-US" sz="1200">
              <a:solidFill>
                <a:srgbClr val="008000"/>
              </a:solidFill>
              <a:latin typeface="Helvetica" charset="0"/>
            </a:endParaRP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10</a:t>
            </a:r>
            <a:r>
              <a:rPr lang="en-US" sz="1200">
                <a:latin typeface="Helvetica" charset="0"/>
              </a:rPr>
              <a:t>   11100</a:t>
            </a:r>
            <a:endParaRPr lang="en-US" sz="1200">
              <a:solidFill>
                <a:srgbClr val="008000"/>
              </a:solidFill>
              <a:latin typeface="Helvetica" charset="0"/>
            </a:endParaRP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01</a:t>
            </a:r>
            <a:r>
              <a:rPr lang="en-US" sz="1200">
                <a:latin typeface="Helvetica" charset="0"/>
              </a:rPr>
              <a:t>   10111</a:t>
            </a: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00</a:t>
            </a:r>
            <a:r>
              <a:rPr lang="en-US" sz="1200">
                <a:latin typeface="Helvetica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5181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4876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11</a:t>
            </a:r>
            <a:r>
              <a:rPr lang="en-US" sz="1200">
                <a:latin typeface="Helvetica" charset="0"/>
              </a:rPr>
              <a:t>   01101    </a:t>
            </a: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10</a:t>
            </a:r>
            <a:r>
              <a:rPr lang="en-US" sz="1200">
                <a:latin typeface="Helvetica" charset="0"/>
              </a:rPr>
              <a:t>   01100</a:t>
            </a: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01</a:t>
            </a:r>
            <a:r>
              <a:rPr lang="en-US" sz="1200">
                <a:latin typeface="Helvetica" charset="0"/>
              </a:rPr>
              <a:t>   01011</a:t>
            </a:r>
            <a:endParaRPr lang="en-US" sz="1200">
              <a:solidFill>
                <a:srgbClr val="008000"/>
              </a:solidFill>
              <a:latin typeface="Helvetica" charset="0"/>
            </a:endParaRP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00</a:t>
            </a:r>
            <a:r>
              <a:rPr lang="en-US" sz="1200">
                <a:latin typeface="Helvetica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5181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4876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11</a:t>
            </a:r>
            <a:r>
              <a:rPr lang="en-US" sz="1200">
                <a:latin typeface="Helvetica" charset="0"/>
              </a:rPr>
              <a:t>   00101    </a:t>
            </a: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10</a:t>
            </a:r>
            <a:r>
              <a:rPr lang="en-US" sz="1200">
                <a:latin typeface="Helvetica" charset="0"/>
              </a:rPr>
              <a:t>   00100</a:t>
            </a: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01</a:t>
            </a:r>
            <a:r>
              <a:rPr lang="en-US" sz="1200">
                <a:latin typeface="Helvetica" charset="0"/>
              </a:rPr>
              <a:t>   00011</a:t>
            </a:r>
            <a:endParaRPr lang="en-US" sz="1200">
              <a:solidFill>
                <a:srgbClr val="008000"/>
              </a:solidFill>
              <a:latin typeface="Helvetica" charset="0"/>
            </a:endParaRP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00</a:t>
            </a:r>
            <a:r>
              <a:rPr lang="en-US" sz="1200">
                <a:latin typeface="Helvetica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5181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4876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11</a:t>
            </a:r>
            <a:r>
              <a:rPr lang="en-US" sz="1200">
                <a:latin typeface="Helvetica" charset="0"/>
              </a:rPr>
              <a:t>     null  </a:t>
            </a: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10</a:t>
            </a:r>
            <a:r>
              <a:rPr lang="en-US" sz="1200">
                <a:latin typeface="Helvetica" charset="0"/>
              </a:rPr>
              <a:t>   10000</a:t>
            </a:r>
            <a:endParaRPr lang="en-US" sz="1200">
              <a:solidFill>
                <a:srgbClr val="008000"/>
              </a:solidFill>
              <a:latin typeface="Helvetica" charset="0"/>
            </a:endParaRP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01</a:t>
            </a:r>
            <a:r>
              <a:rPr lang="en-US" sz="1200">
                <a:latin typeface="Helvetica" charset="0"/>
              </a:rPr>
              <a:t>   01111</a:t>
            </a:r>
          </a:p>
          <a:p>
            <a:pPr eaLnBrk="1" hangingPunct="1"/>
            <a:r>
              <a:rPr lang="en-US" sz="1200">
                <a:solidFill>
                  <a:srgbClr val="008000"/>
                </a:solidFill>
                <a:latin typeface="Helvetica" charset="0"/>
              </a:rPr>
              <a:t>00</a:t>
            </a:r>
            <a:r>
              <a:rPr lang="en-US" sz="1200">
                <a:latin typeface="Helvetica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5181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5791200" y="14478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5791200" y="16002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5791200" y="18272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5791200" y="1979613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5791200" y="30480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5791200" y="32004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5791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3619500" y="1409700"/>
            <a:ext cx="13716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3733800" y="2514600"/>
            <a:ext cx="1143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4217988" y="3151188"/>
            <a:ext cx="163512" cy="1154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3733800" y="39624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2286000" y="1828800"/>
            <a:ext cx="13716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2514600" y="1066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2514600" y="3048000"/>
            <a:ext cx="2286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25146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2514600" y="533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27432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2552700" y="3771900"/>
            <a:ext cx="838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2133600" y="4572000"/>
            <a:ext cx="1676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5791200" y="38862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5791200" y="40386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5791200" y="41910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5791200" y="43434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5791200" y="51054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5791200" y="52578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5791200" y="54102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5791200" y="5562600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4724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Helvetica" charset="0"/>
              </a:rPr>
              <a:t>Page Tables</a:t>
            </a:r>
          </a:p>
          <a:p>
            <a:pPr eaLnBrk="1" hangingPunct="1"/>
            <a:r>
              <a:rPr lang="en-US" sz="1600">
                <a:latin typeface="Helvetica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3048000" y="19304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>
                <a:latin typeface="Helvetica" charset="0"/>
              </a:rPr>
              <a:t>Page Table</a:t>
            </a:r>
          </a:p>
          <a:p>
            <a:pPr eaLnBrk="1" hangingPunct="1"/>
            <a:r>
              <a:rPr lang="en-US" sz="1600">
                <a:latin typeface="Helvetica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3657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3657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65088" y="1490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600" i="1">
                <a:solidFill>
                  <a:srgbClr val="FF0000"/>
                </a:solidFill>
                <a:latin typeface="Helvetica" charset="0"/>
              </a:rPr>
              <a:t>111</a:t>
            </a:r>
            <a:r>
              <a:rPr lang="en-US" sz="1600">
                <a:solidFill>
                  <a:srgbClr val="008000"/>
                </a:solidFill>
                <a:latin typeface="Helvetica" charset="0"/>
              </a:rPr>
              <a:t>1 0</a:t>
            </a:r>
            <a:r>
              <a:rPr lang="en-US" sz="1600">
                <a:solidFill>
                  <a:srgbClr val="2A40E2"/>
                </a:solidFill>
                <a:latin typeface="Helvetica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7857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467600" cy="533400"/>
          </a:xfrm>
        </p:spPr>
        <p:txBody>
          <a:bodyPr/>
          <a:lstStyle/>
          <a:p>
            <a:r>
              <a:rPr lang="en-US">
                <a:latin typeface="Helvetica" charset="0"/>
              </a:rPr>
              <a:t>What happens when …</a:t>
            </a:r>
          </a:p>
        </p:txBody>
      </p:sp>
      <p:sp>
        <p:nvSpPr>
          <p:cNvPr id="44034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73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 i="1">
                <a:latin typeface="Helvetica" charset="0"/>
                <a:cs typeface="Helvetica" charset="0"/>
              </a:rPr>
              <a:t>virtual address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MMU</a:t>
            </a: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5105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PT</a:t>
            </a:r>
          </a:p>
        </p:txBody>
      </p:sp>
      <p:cxnSp>
        <p:nvCxnSpPr>
          <p:cNvPr id="44041" name="Straight Arrow Connector 11"/>
          <p:cNvCxnSpPr>
            <a:cxnSpLocks noChangeShapeType="1"/>
            <a:stCxn id="44039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Straight Connector 15"/>
          <p:cNvCxnSpPr>
            <a:cxnSpLocks noChangeShapeType="1"/>
          </p:cNvCxnSpPr>
          <p:nvPr/>
        </p:nvCxnSpPr>
        <p:spPr bwMode="auto">
          <a:xfrm>
            <a:off x="4724400" y="2667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Straight Connector 17"/>
          <p:cNvCxnSpPr>
            <a:cxnSpLocks noChangeShapeType="1"/>
          </p:cNvCxnSpPr>
          <p:nvPr/>
        </p:nvCxnSpPr>
        <p:spPr bwMode="auto">
          <a:xfrm flipV="1">
            <a:off x="4724400" y="1676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Straight Connector 19"/>
          <p:cNvCxnSpPr>
            <a:cxnSpLocks noChangeShapeType="1"/>
          </p:cNvCxnSpPr>
          <p:nvPr/>
        </p:nvCxnSpPr>
        <p:spPr bwMode="auto">
          <a:xfrm flipV="1">
            <a:off x="6096000" y="22098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6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354138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4046" idx="3"/>
          </p:cNvCxnSpPr>
          <p:nvPr/>
        </p:nvCxnSpPr>
        <p:spPr bwMode="auto">
          <a:xfrm>
            <a:off x="2344738" y="1647825"/>
            <a:ext cx="1008062" cy="28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8" name="TextBox 37"/>
          <p:cNvSpPr txBox="1">
            <a:spLocks noChangeArrowheads="1"/>
          </p:cNvSpPr>
          <p:nvPr/>
        </p:nvSpPr>
        <p:spPr bwMode="auto">
          <a:xfrm>
            <a:off x="5562600" y="914400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0" i="1">
                <a:latin typeface="Helvetica" charset="0"/>
                <a:cs typeface="Helvetica" charset="0"/>
              </a:rPr>
              <a:t>physical address</a:t>
            </a:r>
          </a:p>
        </p:txBody>
      </p:sp>
      <p:sp>
        <p:nvSpPr>
          <p:cNvPr id="44049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page#</a:t>
            </a:r>
          </a:p>
        </p:txBody>
      </p:sp>
      <p:sp>
        <p:nvSpPr>
          <p:cNvPr id="44050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25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frame#</a:t>
            </a:r>
          </a:p>
        </p:txBody>
      </p:sp>
      <p:sp>
        <p:nvSpPr>
          <p:cNvPr id="44051" name="TextBox 40"/>
          <p:cNvSpPr txBox="1">
            <a:spLocks noChangeArrowheads="1"/>
          </p:cNvSpPr>
          <p:nvPr/>
        </p:nvSpPr>
        <p:spPr bwMode="auto">
          <a:xfrm>
            <a:off x="6400800" y="2024063"/>
            <a:ext cx="682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offset</a:t>
            </a:r>
          </a:p>
        </p:txBody>
      </p:sp>
      <p:sp>
        <p:nvSpPr>
          <p:cNvPr id="44052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768475" cy="533400"/>
            <a:chOff x="2743200" y="1981200"/>
            <a:chExt cx="1768476" cy="533400"/>
          </a:xfrm>
        </p:grpSpPr>
        <p:sp>
          <p:nvSpPr>
            <p:cNvPr id="44085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112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page fault</a:t>
              </a:r>
            </a:p>
          </p:txBody>
        </p:sp>
        <p:cxnSp>
          <p:nvCxnSpPr>
            <p:cNvPr id="44086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44083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84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055" name="TextBox 54"/>
          <p:cNvSpPr txBox="1">
            <a:spLocks noChangeArrowheads="1"/>
          </p:cNvSpPr>
          <p:nvPr/>
        </p:nvSpPr>
        <p:spPr bwMode="auto">
          <a:xfrm>
            <a:off x="381000" y="3048000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1041400" y="2057400"/>
            <a:ext cx="1689100" cy="1922463"/>
            <a:chOff x="1041242" y="2057400"/>
            <a:chExt cx="1689156" cy="1921933"/>
          </a:xfrm>
        </p:grpSpPr>
        <p:sp>
          <p:nvSpPr>
            <p:cNvPr id="44081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28259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exception</a:t>
              </a:r>
            </a:p>
          </p:txBody>
        </p:sp>
        <p:sp>
          <p:nvSpPr>
            <p:cNvPr id="44082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1066800" y="3505200"/>
            <a:ext cx="2393950" cy="1219200"/>
            <a:chOff x="1066800" y="3505200"/>
            <a:chExt cx="2394556" cy="1219200"/>
          </a:xfrm>
        </p:grpSpPr>
        <p:sp>
          <p:nvSpPr>
            <p:cNvPr id="44079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3945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Page Fault Handler</a:t>
              </a:r>
            </a:p>
          </p:txBody>
        </p:sp>
        <p:sp>
          <p:nvSpPr>
            <p:cNvPr id="44080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4058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2209800" y="4191000"/>
            <a:ext cx="914400" cy="10668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Rectangle 76"/>
          <p:cNvSpPr/>
          <p:nvPr/>
        </p:nvSpPr>
        <p:spPr bwMode="auto">
          <a:xfrm>
            <a:off x="5105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038600" y="3200400"/>
            <a:ext cx="3352800" cy="1905000"/>
            <a:chOff x="4038600" y="3200400"/>
            <a:chExt cx="3352800" cy="1905000"/>
          </a:xfrm>
        </p:grpSpPr>
        <p:cxnSp>
          <p:nvCxnSpPr>
            <p:cNvPr id="44077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78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4288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2209800" y="2133600"/>
            <a:ext cx="3465513" cy="2514600"/>
            <a:chOff x="2209800" y="2133600"/>
            <a:chExt cx="3466301" cy="2514600"/>
          </a:xfrm>
        </p:grpSpPr>
        <p:cxnSp>
          <p:nvCxnSpPr>
            <p:cNvPr id="44075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09800" y="2133600"/>
              <a:ext cx="2895600" cy="251460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76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0185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update PT entry</a:t>
              </a:r>
            </a:p>
          </p:txBody>
        </p:sp>
      </p:grpSp>
      <p:sp>
        <p:nvSpPr>
          <p:cNvPr id="44066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381000" y="4876800"/>
            <a:ext cx="1373188" cy="1314450"/>
            <a:chOff x="381000" y="4876800"/>
            <a:chExt cx="1372949" cy="1314510"/>
          </a:xfrm>
        </p:grpSpPr>
        <p:sp>
          <p:nvSpPr>
            <p:cNvPr id="44073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2967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scheduler</a:t>
              </a:r>
            </a:p>
          </p:txBody>
        </p:sp>
        <p:sp>
          <p:nvSpPr>
            <p:cNvPr id="44074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846138" y="4487863"/>
            <a:ext cx="776287" cy="592137"/>
          </a:xfrm>
          <a:custGeom>
            <a:avLst/>
            <a:gdLst>
              <a:gd name="T0" fmla="*/ 776287 w 776111"/>
              <a:gd name="T1" fmla="*/ 0 h 593008"/>
              <a:gd name="T2" fmla="*/ 310514 w 776111"/>
              <a:gd name="T3" fmla="*/ 112723 h 593008"/>
              <a:gd name="T4" fmla="*/ 366972 w 776111"/>
              <a:gd name="T5" fmla="*/ 521344 h 593008"/>
              <a:gd name="T6" fmla="*/ 0 w 776111"/>
              <a:gd name="T7" fmla="*/ 59179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52400" y="1962150"/>
            <a:ext cx="1146175" cy="3074988"/>
            <a:chOff x="152400" y="1961444"/>
            <a:chExt cx="1145822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ea typeface="MS PGothic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2400" y="2132963"/>
              <a:ext cx="755417" cy="4002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6"/>
                  </a:solidFill>
                  <a:latin typeface="Helvetica"/>
                  <a:ea typeface="MS PGothic" charset="0"/>
                  <a:cs typeface="Helvetica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77" grpId="0" animBg="1"/>
      <p:bldP spid="82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 – Today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0508" y="1610815"/>
            <a:ext cx="25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Operations and Interface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29793" y="2158712"/>
            <a:ext cx="435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, </a:t>
            </a:r>
            <a:r>
              <a:rPr lang="en-US" dirty="0" err="1" smtClean="0"/>
              <a:t>fread</a:t>
            </a:r>
            <a:r>
              <a:rPr lang="en-US" dirty="0" smtClean="0"/>
              <a:t>, </a:t>
            </a:r>
            <a:r>
              <a:rPr lang="en-US" dirty="0" err="1" smtClean="0"/>
              <a:t>fgets</a:t>
            </a:r>
            <a:r>
              <a:rPr lang="en-US" dirty="0" smtClean="0"/>
              <a:t>, …, </a:t>
            </a:r>
            <a:r>
              <a:rPr lang="en-US" dirty="0" err="1" smtClean="0"/>
              <a:t>fwrite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 on FILE *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19674" y="2677989"/>
            <a:ext cx="38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open, read, write, close on </a:t>
            </a:r>
            <a:r>
              <a:rPr lang="en-US" dirty="0" err="1" smtClean="0"/>
              <a:t>int</a:t>
            </a:r>
            <a:r>
              <a:rPr lang="en-US" dirty="0" smtClean="0"/>
              <a:t> &amp; char 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1462" y="3089916"/>
            <a:ext cx="16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EAX, EBX, … ESP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41181" y="4039798"/>
            <a:ext cx="938770" cy="3467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4458773" y="3866418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46522" y="4412278"/>
            <a:ext cx="41431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86050" y="4205785"/>
            <a:ext cx="2644524" cy="400110"/>
          </a:xfrm>
          <a:prstGeom prst="rect">
            <a:avLst/>
          </a:prstGeom>
          <a:solidFill>
            <a:srgbClr val="FFFFFF">
              <a:alpha val="5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</a:rPr>
              <a:t>l</a:t>
            </a:r>
            <a:r>
              <a:rPr lang="en-US" sz="2000" b="1" dirty="0" err="1" smtClean="0">
                <a:solidFill>
                  <a:srgbClr val="0000FF"/>
                </a:solidFill>
              </a:rPr>
              <a:t>d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</a:rPr>
              <a:t>st</a:t>
            </a:r>
            <a:r>
              <a:rPr lang="en-US" sz="2000" b="1" dirty="0" smtClean="0">
                <a:solidFill>
                  <a:srgbClr val="0000FF"/>
                </a:solidFill>
              </a:rPr>
              <a:t> PIO ctrl </a:t>
            </a:r>
            <a:r>
              <a:rPr lang="en-US" sz="2000" b="1" dirty="0" err="1" smtClean="0">
                <a:solidFill>
                  <a:srgbClr val="0000FF"/>
                </a:solidFill>
              </a:rPr>
              <a:t>regs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</a:rPr>
              <a:t>dma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1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386838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Components of a File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10/24/14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7964" y="2233686"/>
            <a:ext cx="1061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391280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path</a:t>
            </a:r>
            <a:endParaRPr lang="en-US" dirty="0"/>
          </a:p>
        </p:txBody>
      </p:sp>
      <p:cxnSp>
        <p:nvCxnSpPr>
          <p:cNvPr id="11" name="Elbow Connector 10"/>
          <p:cNvCxnSpPr>
            <a:stCxn id="9" idx="2"/>
            <a:endCxn id="8" idx="1"/>
          </p:cNvCxnSpPr>
          <p:nvPr/>
        </p:nvCxnSpPr>
        <p:spPr>
          <a:xfrm rot="16200000" flipH="1">
            <a:off x="386549" y="2328341"/>
            <a:ext cx="1568018" cy="4325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065499" y="1941701"/>
            <a:ext cx="1172460" cy="27738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89077" y="223765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Index </a:t>
            </a:r>
          </a:p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804569" y="375200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2446894" y="3562218"/>
            <a:ext cx="1348660" cy="408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6006" y="2982595"/>
            <a:ext cx="130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number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07293" y="3351927"/>
            <a:ext cx="642325" cy="437977"/>
          </a:xfrm>
          <a:prstGeom prst="rect">
            <a:avLst/>
          </a:prstGeom>
          <a:solidFill>
            <a:srgbClr val="EBF1D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949618" y="3570916"/>
            <a:ext cx="1473627" cy="40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n 23"/>
          <p:cNvSpPr/>
          <p:nvPr/>
        </p:nvSpPr>
        <p:spPr>
          <a:xfrm>
            <a:off x="7182355" y="4972175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30442" y="3816773"/>
            <a:ext cx="364957" cy="1802120"/>
            <a:chOff x="7605706" y="1270135"/>
            <a:chExt cx="364957" cy="1802120"/>
          </a:xfrm>
        </p:grpSpPr>
        <p:sp>
          <p:nvSpPr>
            <p:cNvPr id="26" name="Rectangle 25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16226" y="332863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9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7486" y="2136453"/>
            <a:ext cx="14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Level I/O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84908" y="2136452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98958" y="2523331"/>
            <a:ext cx="145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Level I/O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9216" y="2600891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5951" y="2869631"/>
            <a:ext cx="66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Syscall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92984" y="2869631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06879" y="3352583"/>
            <a:ext cx="124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6205" y="3245938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97264" y="3866418"/>
            <a:ext cx="1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I/O Driver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84908" y="3892783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699601" y="4428598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52001" y="424983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99923" y="442859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76602" y="460736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57501" y="460736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2419211" y="4704906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401070" y="441227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07706" y="423351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9288" y="1634882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Application / Service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20508" y="1951786"/>
            <a:ext cx="9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streams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0508" y="2416225"/>
            <a:ext cx="96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handles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0508" y="2825813"/>
            <a:ext cx="10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registers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0508" y="3362074"/>
            <a:ext cx="127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descriptors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0508" y="3894053"/>
            <a:ext cx="312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Commands and Data Transfers</a:t>
            </a:r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59022" y="4433116"/>
            <a:ext cx="30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</a:rPr>
              <a:t>Disks, Flash, Controllers, DMA</a:t>
            </a:r>
            <a:endParaRPr lang="en-US" i="1" dirty="0">
              <a:solidFill>
                <a:srgbClr val="3366FF"/>
              </a:solidFill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4390302" y="3040833"/>
            <a:ext cx="3403526" cy="17546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7283708" y="4864831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8362061" y="4364398"/>
            <a:ext cx="364957" cy="1802120"/>
            <a:chOff x="7605706" y="1270135"/>
            <a:chExt cx="364957" cy="1802120"/>
          </a:xfrm>
        </p:grpSpPr>
        <p:sp>
          <p:nvSpPr>
            <p:cNvPr id="53" name="Rectangle 52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7059" y="3894456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83828" y="3181214"/>
            <a:ext cx="510939" cy="6989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1"/>
            <a:endCxn id="19" idx="3"/>
          </p:cNvCxnSpPr>
          <p:nvPr/>
        </p:nvCxnSpPr>
        <p:spPr>
          <a:xfrm>
            <a:off x="6583828" y="3530668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582065" y="3691665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83828" y="3362074"/>
            <a:ext cx="51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4976" y="2451194"/>
            <a:ext cx="123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#4 - handle</a:t>
            </a:r>
            <a:endParaRPr lang="en-US" dirty="0"/>
          </a:p>
        </p:txBody>
      </p:sp>
      <p:cxnSp>
        <p:nvCxnSpPr>
          <p:cNvPr id="27" name="Elbow Connector 26"/>
          <p:cNvCxnSpPr>
            <a:endCxn id="53" idx="1"/>
          </p:cNvCxnSpPr>
          <p:nvPr/>
        </p:nvCxnSpPr>
        <p:spPr>
          <a:xfrm>
            <a:off x="6977980" y="3530668"/>
            <a:ext cx="1384081" cy="99432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6050" y="5265458"/>
            <a:ext cx="510939" cy="254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386050" y="5558547"/>
            <a:ext cx="510939" cy="330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877994" y="6018693"/>
            <a:ext cx="198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0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90500"/>
            <a:ext cx="7543800" cy="381000"/>
          </a:xfrm>
          <a:noFill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>
                <a:latin typeface="Helvetica" charset="0"/>
                <a:ea typeface="MS PGothic" charset="0"/>
              </a:rPr>
              <a:t>I/O Performance</a:t>
            </a:r>
          </a:p>
        </p:txBody>
      </p:sp>
      <p:grpSp>
        <p:nvGrpSpPr>
          <p:cNvPr id="77826" name="Group 44"/>
          <p:cNvGrpSpPr>
            <a:grpSpLocks/>
          </p:cNvGrpSpPr>
          <p:nvPr/>
        </p:nvGrpSpPr>
        <p:grpSpPr bwMode="auto">
          <a:xfrm>
            <a:off x="0" y="1063625"/>
            <a:ext cx="6096000" cy="1830388"/>
            <a:chOff x="0" y="624"/>
            <a:chExt cx="3840" cy="1153"/>
          </a:xfrm>
        </p:grpSpPr>
        <p:sp>
          <p:nvSpPr>
            <p:cNvPr id="77843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900">
                  <a:latin typeface="Helvetica" charset="0"/>
                </a:rPr>
                <a:t>Response Time = Queue + I/O device service time</a:t>
              </a:r>
            </a:p>
          </p:txBody>
        </p:sp>
        <p:sp>
          <p:nvSpPr>
            <p:cNvPr id="77844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20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1800">
                  <a:latin typeface="Helvetica" charset="0"/>
                </a:rPr>
                <a:t>User</a:t>
              </a:r>
            </a:p>
            <a:p>
              <a:pPr marL="228600" indent="-228600"/>
              <a:r>
                <a:rPr lang="en-US" sz="1800">
                  <a:latin typeface="Helvetica" charset="0"/>
                </a:rPr>
                <a:t>Thread</a:t>
              </a:r>
            </a:p>
          </p:txBody>
        </p:sp>
        <p:sp>
          <p:nvSpPr>
            <p:cNvPr id="77846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77847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2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[OS Paths]</a:t>
              </a:r>
            </a:p>
          </p:txBody>
        </p:sp>
        <p:sp>
          <p:nvSpPr>
            <p:cNvPr id="77850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1800">
                  <a:latin typeface="Helvetica" charset="0"/>
                </a:rPr>
                <a:t>Controller</a:t>
              </a:r>
            </a:p>
          </p:txBody>
        </p:sp>
        <p:sp>
          <p:nvSpPr>
            <p:cNvPr id="77852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>
                  <a:latin typeface="Helvetica" charset="0"/>
                </a:rPr>
                <a:t>device</a:t>
              </a:r>
            </a:p>
          </p:txBody>
        </p:sp>
        <p:sp>
          <p:nvSpPr>
            <p:cNvPr id="77854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0" y="3018137"/>
            <a:ext cx="9144000" cy="342645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latin typeface="Helvetica" charset="0"/>
                <a:ea typeface="MS PGothic" charset="0"/>
              </a:rPr>
              <a:t>Solutions?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latin typeface="Helvetica" charset="0"/>
                <a:ea typeface="MS PGothic" charset="0"/>
              </a:rPr>
              <a:t>Make everything faster </a:t>
            </a:r>
            <a:r>
              <a:rPr lang="en-US" sz="2400" dirty="0">
                <a:latin typeface="Helvetica" charset="0"/>
                <a:ea typeface="MS PGothic" charset="0"/>
                <a:sym typeface="Wingdings" charset="0"/>
              </a:rPr>
              <a:t>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>
                <a:latin typeface="Helvetica" charset="0"/>
                <a:ea typeface="MS PGothic" charset="0"/>
                <a:sym typeface="Wingdings" charset="0"/>
              </a:rPr>
              <a:t>More Decoupled (Parallelism) systems</a:t>
            </a:r>
            <a:endParaRPr lang="en-US" sz="2400" dirty="0">
              <a:latin typeface="Helvetica" charset="0"/>
              <a:ea typeface="MS PGothic" charset="0"/>
              <a:sym typeface="Wingdings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Helvetica" charset="0"/>
                <a:ea typeface="MS PGothic" charset="0"/>
                <a:sym typeface="Wingdings" charset="0"/>
              </a:rPr>
              <a:t>multiple independent </a:t>
            </a:r>
            <a:r>
              <a:rPr lang="en-US" sz="2000" dirty="0" smtClean="0">
                <a:latin typeface="Helvetica" charset="0"/>
                <a:ea typeface="MS PGothic" charset="0"/>
                <a:sym typeface="Wingdings" charset="0"/>
              </a:rPr>
              <a:t>buses or controllers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Helvetica" charset="0"/>
                <a:ea typeface="MS PGothic" charset="0"/>
                <a:sym typeface="Wingdings" charset="0"/>
              </a:rPr>
              <a:t>Optimize the bottleneck to increase service rate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Helvetica" charset="0"/>
                <a:ea typeface="MS PGothic" charset="0"/>
                <a:sym typeface="Wingdings" charset="0"/>
              </a:rPr>
              <a:t>Use the queue to optimize the service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Helvetica" charset="0"/>
                <a:ea typeface="MS PGothic" charset="0"/>
                <a:sym typeface="Wingdings" charset="0"/>
              </a:rPr>
              <a:t>Do other useful work while waiting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Helvetica" charset="0"/>
                <a:ea typeface="MS PGothic" charset="0"/>
                <a:sym typeface="Wingdings" charset="0"/>
              </a:rPr>
              <a:t>Queues absorb bursts and smooth the flow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Helvetica" charset="0"/>
                <a:ea typeface="MS PGothic" charset="0"/>
                <a:sym typeface="Wingdings" charset="0"/>
              </a:rPr>
              <a:t>Admissions control (finite queues)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Helvetica" charset="0"/>
                <a:ea typeface="MS PGothic" charset="0"/>
                <a:sym typeface="Wingdings" charset="0"/>
              </a:rPr>
              <a:t>Limits delays, but may introduce unfairness and </a:t>
            </a:r>
            <a:r>
              <a:rPr lang="en-US" sz="2000" dirty="0" err="1" smtClean="0">
                <a:latin typeface="Helvetica" charset="0"/>
                <a:ea typeface="MS PGothic" charset="0"/>
                <a:sym typeface="Wingdings" charset="0"/>
              </a:rPr>
              <a:t>livelock</a:t>
            </a:r>
            <a:endParaRPr lang="en-US" sz="2000" dirty="0">
              <a:latin typeface="Helvetica" charset="0"/>
              <a:ea typeface="MS PGothic" charset="0"/>
              <a:sym typeface="Wingdings" charset="0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Helvetica" charset="0"/>
              <a:ea typeface="MS PGothic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latin typeface="Helvetica" charset="0"/>
              <a:ea typeface="MS PGothic" charset="0"/>
            </a:endParaRPr>
          </a:p>
        </p:txBody>
      </p:sp>
      <p:sp>
        <p:nvSpPr>
          <p:cNvPr id="77828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8104188" y="1608138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829" name="Group 1"/>
          <p:cNvGrpSpPr>
            <a:grpSpLocks/>
          </p:cNvGrpSpPr>
          <p:nvPr/>
        </p:nvGrpSpPr>
        <p:grpSpPr bwMode="auto">
          <a:xfrm>
            <a:off x="5413375" y="1066800"/>
            <a:ext cx="3565525" cy="3024188"/>
            <a:chOff x="5413375" y="685800"/>
            <a:chExt cx="3565525" cy="3024188"/>
          </a:xfrm>
        </p:grpSpPr>
        <p:grpSp>
          <p:nvGrpSpPr>
            <p:cNvPr id="77830" name="Group 53"/>
            <p:cNvGrpSpPr>
              <a:grpSpLocks/>
            </p:cNvGrpSpPr>
            <p:nvPr/>
          </p:nvGrpSpPr>
          <p:grpSpPr bwMode="auto">
            <a:xfrm>
              <a:off x="5413375" y="685800"/>
              <a:ext cx="3565525" cy="3024188"/>
              <a:chOff x="3410" y="432"/>
              <a:chExt cx="2246" cy="1905"/>
            </a:xfrm>
          </p:grpSpPr>
          <p:sp>
            <p:nvSpPr>
              <p:cNvPr id="77832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charset="0"/>
                </a:endParaRPr>
              </a:p>
            </p:txBody>
          </p:sp>
          <p:sp>
            <p:nvSpPr>
              <p:cNvPr id="77833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1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100%</a:t>
                </a:r>
              </a:p>
            </p:txBody>
          </p:sp>
          <p:sp>
            <p:nvSpPr>
              <p:cNvPr id="77834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5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6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76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Time (ms)</a:t>
                </a:r>
              </a:p>
            </p:txBody>
          </p:sp>
          <p:sp>
            <p:nvSpPr>
              <p:cNvPr id="77837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769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>
                    <a:latin typeface="Helvetica" charset="0"/>
                  </a:rPr>
                  <a:t>(% total BW)</a:t>
                </a:r>
              </a:p>
            </p:txBody>
          </p:sp>
          <p:sp>
            <p:nvSpPr>
              <p:cNvPr id="77838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0</a:t>
                </a:r>
              </a:p>
            </p:txBody>
          </p:sp>
          <p:sp>
            <p:nvSpPr>
              <p:cNvPr id="77839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100</a:t>
                </a:r>
              </a:p>
            </p:txBody>
          </p:sp>
          <p:sp>
            <p:nvSpPr>
              <p:cNvPr id="77840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200</a:t>
                </a:r>
              </a:p>
            </p:txBody>
          </p:sp>
          <p:sp>
            <p:nvSpPr>
              <p:cNvPr id="77841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300</a:t>
                </a:r>
              </a:p>
            </p:txBody>
          </p:sp>
          <p:sp>
            <p:nvSpPr>
              <p:cNvPr id="77842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Helvetica" charset="0"/>
                  </a:rPr>
                  <a:t>0%</a:t>
                </a:r>
              </a:p>
            </p:txBody>
          </p:sp>
        </p:grpSp>
        <p:sp>
          <p:nvSpPr>
            <p:cNvPr id="77831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01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Structure: Spiral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E0F73E-B61E-264F-AFE1-7988BC1DB97E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4724400" y="3810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ntro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698229" y="3150374"/>
            <a:ext cx="838200" cy="12430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Concepts (3)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4976989">
            <a:off x="3359672" y="2556094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Concurrency (6)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 rot="12045830">
            <a:off x="3223510" y="2273408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Address Space (4)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7076965">
            <a:off x="4330121" y="1820967"/>
            <a:ext cx="1932160" cy="272543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Systems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563930">
            <a:off x="5181561" y="2931283"/>
            <a:ext cx="1498302" cy="2774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rPr>
              <a:t>Distributed Systems (8)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C33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6913033">
            <a:off x="2636482" y="2830783"/>
            <a:ext cx="1498302" cy="39152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Reliability, Security, Cloud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53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6" y="2934451"/>
            <a:ext cx="8799944" cy="34974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any </a:t>
            </a:r>
            <a:r>
              <a:rPr lang="en-US" i="1" dirty="0" smtClean="0"/>
              <a:t>stable</a:t>
            </a:r>
            <a:r>
              <a:rPr lang="en-US" dirty="0" smtClean="0"/>
              <a:t> system </a:t>
            </a:r>
          </a:p>
          <a:p>
            <a:pPr lvl="1"/>
            <a:r>
              <a:rPr lang="en-US" dirty="0" smtClean="0"/>
              <a:t>Average arrival rate = Average departure rate </a:t>
            </a:r>
          </a:p>
          <a:p>
            <a:r>
              <a:rPr lang="en-US" dirty="0" smtClean="0"/>
              <a:t>the average number of tasks in the system (N) is equal to the throughput (B) times the response time (L) </a:t>
            </a:r>
          </a:p>
          <a:p>
            <a:r>
              <a:rPr lang="en-US" dirty="0" smtClean="0"/>
              <a:t>N </a:t>
            </a:r>
            <a:r>
              <a:rPr lang="en-US" sz="2800" dirty="0" smtClean="0"/>
              <a:t>(ops) </a:t>
            </a:r>
            <a:r>
              <a:rPr lang="en-US" dirty="0" smtClean="0"/>
              <a:t>= B </a:t>
            </a:r>
            <a:r>
              <a:rPr lang="en-US" sz="2800" dirty="0" smtClean="0"/>
              <a:t>(ops/s) </a:t>
            </a:r>
            <a:r>
              <a:rPr lang="en-US" dirty="0" smtClean="0"/>
              <a:t>x L </a:t>
            </a:r>
            <a:r>
              <a:rPr lang="en-US" sz="2800" dirty="0" smtClean="0"/>
              <a:t>(s)</a:t>
            </a:r>
          </a:p>
          <a:p>
            <a:r>
              <a:rPr lang="en-US" sz="2800" dirty="0" smtClean="0"/>
              <a:t>Regardless of structure, bursts of requests, variation in service</a:t>
            </a:r>
          </a:p>
          <a:p>
            <a:pPr lvl="1"/>
            <a:r>
              <a:rPr lang="en-US" dirty="0" smtClean="0"/>
              <a:t>instantaneous variations, but it washes out in the average</a:t>
            </a:r>
          </a:p>
          <a:p>
            <a:pPr lvl="1"/>
            <a:r>
              <a:rPr lang="en-US" dirty="0" smtClean="0"/>
              <a:t>Overall requests match departures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791717" y="1194324"/>
            <a:ext cx="5468552" cy="1575069"/>
            <a:chOff x="1893905" y="4773956"/>
            <a:chExt cx="5468552" cy="157506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893905" y="5225366"/>
              <a:ext cx="86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arrivals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5132" y="5207791"/>
              <a:ext cx="1217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departures</a:t>
              </a:r>
              <a:endParaRPr lang="en-US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N</a:t>
              </a:r>
              <a:endParaRPr lang="en-US" sz="36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5751724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663100" y="5504128"/>
              <a:ext cx="3520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372204" y="6171304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72204" y="5937432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28516" y="5932678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26475" y="5887360"/>
              <a:ext cx="31405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L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226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</a:rPr>
              <a:t>File System Summary (1/</a:t>
            </a:r>
            <a:r>
              <a:rPr lang="en-US" dirty="0">
                <a:latin typeface="Helvetica" charset="0"/>
              </a:rPr>
              <a:t>2)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2736"/>
            <a:ext cx="8915400" cy="55866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File System: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Transforms blocks into Files and Directories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Optimize for </a:t>
            </a:r>
            <a:r>
              <a:rPr lang="en-US" dirty="0" smtClean="0">
                <a:latin typeface="Helvetica" charset="0"/>
              </a:rPr>
              <a:t>size, access </a:t>
            </a:r>
            <a:r>
              <a:rPr lang="en-US" dirty="0">
                <a:latin typeface="Helvetica" charset="0"/>
              </a:rPr>
              <a:t>and usage patterns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>
                <a:latin typeface="Helvetica" charset="0"/>
              </a:rPr>
              <a:t>Maximize sequential access, allow efficient random </a:t>
            </a:r>
            <a:r>
              <a:rPr lang="en-US" dirty="0" smtClean="0">
                <a:latin typeface="Helvetica" charset="0"/>
              </a:rPr>
              <a:t>access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Projects the OS protection and security regime (UGO </a:t>
            </a:r>
            <a:r>
              <a:rPr lang="en-US" dirty="0" err="1" smtClean="0">
                <a:latin typeface="Helvetica" charset="0"/>
              </a:rPr>
              <a:t>vs</a:t>
            </a:r>
            <a:r>
              <a:rPr lang="en-US" dirty="0" smtClean="0">
                <a:latin typeface="Helvetica" charset="0"/>
              </a:rPr>
              <a:t> ACL)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File defined </a:t>
            </a:r>
            <a:r>
              <a:rPr lang="en-US" dirty="0">
                <a:latin typeface="Helvetica" charset="0"/>
              </a:rPr>
              <a:t>by header, called “</a:t>
            </a:r>
            <a:r>
              <a:rPr lang="en-US" altLang="ja-JP" dirty="0" err="1">
                <a:latin typeface="Helvetica" charset="0"/>
              </a:rPr>
              <a:t>inode</a:t>
            </a:r>
            <a:r>
              <a:rPr lang="en-US" dirty="0" smtClean="0">
                <a:latin typeface="Helvetica" charset="0"/>
              </a:rPr>
              <a:t>”</a:t>
            </a: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Multilevel </a:t>
            </a:r>
            <a:r>
              <a:rPr lang="en-US" dirty="0">
                <a:latin typeface="Helvetica" charset="0"/>
              </a:rPr>
              <a:t>Indexed Scheme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err="1">
                <a:latin typeface="Helvetica" charset="0"/>
              </a:rPr>
              <a:t>i</a:t>
            </a:r>
            <a:r>
              <a:rPr lang="en-US" dirty="0" err="1" smtClean="0">
                <a:latin typeface="Helvetica" charset="0"/>
              </a:rPr>
              <a:t>node</a:t>
            </a:r>
            <a:r>
              <a:rPr lang="en-US" dirty="0" smtClean="0">
                <a:latin typeface="Helvetica" charset="0"/>
              </a:rPr>
              <a:t> </a:t>
            </a:r>
            <a:r>
              <a:rPr lang="en-US" dirty="0">
                <a:latin typeface="Helvetica" charset="0"/>
              </a:rPr>
              <a:t>contains file info, direct pointers to blocks, </a:t>
            </a:r>
            <a:r>
              <a:rPr lang="en-US" dirty="0" smtClean="0">
                <a:latin typeface="Helvetica" charset="0"/>
              </a:rPr>
              <a:t>indirect </a:t>
            </a:r>
            <a:r>
              <a:rPr lang="en-US" dirty="0">
                <a:latin typeface="Helvetica" charset="0"/>
              </a:rPr>
              <a:t>blocks, doubly indirect, etc.</a:t>
            </a:r>
            <a:r>
              <a:rPr lang="en-US" dirty="0" smtClean="0">
                <a:latin typeface="Helvetica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r>
              <a:rPr lang="en-US" dirty="0" smtClean="0">
                <a:latin typeface="Helvetica" charset="0"/>
              </a:rPr>
              <a:t>NTFS uses variable extents, rather than fixed blocks, and tiny files data is in the header</a:t>
            </a: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4.2 BSD Multilevel index files</a:t>
            </a:r>
          </a:p>
          <a:p>
            <a:pPr lvl="1">
              <a:spcBef>
                <a:spcPct val="5000"/>
              </a:spcBef>
            </a:pPr>
            <a:r>
              <a:rPr lang="en-US" dirty="0" err="1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 contains pointers to actual blocks, indirect blocks, double indirect blocks, etc. 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Optimizations for sequential access: start new files in open ranges of free blocks, rotational Optimization</a:t>
            </a:r>
          </a:p>
          <a:p>
            <a:pPr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Helvetica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</a:pPr>
            <a:endParaRPr lang="en-US" dirty="0">
              <a:latin typeface="Helvetica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spcAft>
                <a:spcPts val="600"/>
              </a:spcAft>
              <a:buFontTx/>
              <a:buNone/>
            </a:pPr>
            <a:endParaRPr lang="en-US" dirty="0">
              <a:latin typeface="Helvetica" charset="0"/>
              <a:sym typeface="Symbo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5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 System Summary 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(2/2)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/>
          </a:bodyPr>
          <a:lstStyle/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Naming</a:t>
            </a:r>
            <a:r>
              <a:rPr lang="en-US" dirty="0">
                <a:latin typeface="Helvetica" pitchFamily="-83" charset="0"/>
                <a:ea typeface="ＭＳ Ｐゴシック" pitchFamily="-83" charset="-128"/>
              </a:rPr>
              <a:t>: act of translating from user-visible names to actual system resources</a:t>
            </a:r>
          </a:p>
          <a:p>
            <a:pPr lvl="1">
              <a:spcBef>
                <a:spcPct val="5000"/>
              </a:spcBef>
            </a:pPr>
            <a:r>
              <a:rPr lang="en-US" dirty="0">
                <a:latin typeface="Helvetica" pitchFamily="-83" charset="0"/>
                <a:ea typeface="ＭＳ Ｐゴシック" pitchFamily="-83" charset="-128"/>
              </a:rPr>
              <a:t>Directories used for naming for local file 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systems</a:t>
            </a:r>
          </a:p>
          <a:p>
            <a:pPr lvl="1"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Linked or tree structure stored in files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File layout driven by </a:t>
            </a:r>
            <a:r>
              <a:rPr lang="en-US" dirty="0" err="1" smtClean="0">
                <a:latin typeface="Helvetica" pitchFamily="-83" charset="0"/>
                <a:ea typeface="ＭＳ Ｐゴシック" pitchFamily="-83" charset="-128"/>
              </a:rPr>
              <a:t>freespace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 management</a:t>
            </a:r>
          </a:p>
          <a:p>
            <a:pPr lvl="1"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Integrate </a:t>
            </a:r>
            <a:r>
              <a:rPr lang="en-US" dirty="0" err="1" smtClean="0">
                <a:latin typeface="Helvetica" pitchFamily="-83" charset="0"/>
                <a:ea typeface="ＭＳ Ｐゴシック" pitchFamily="-83" charset="-128"/>
              </a:rPr>
              <a:t>freespace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, </a:t>
            </a:r>
            <a:r>
              <a:rPr lang="en-US" dirty="0" err="1" smtClean="0">
                <a:latin typeface="Helvetica" pitchFamily="-83" charset="0"/>
                <a:ea typeface="ＭＳ Ｐゴシック" pitchFamily="-83" charset="-128"/>
              </a:rPr>
              <a:t>inode</a:t>
            </a: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 table, file blocks and directories into block group</a:t>
            </a:r>
          </a:p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Copy-on-write creates new (better positioned) version of file upon burst of writes</a:t>
            </a:r>
          </a:p>
          <a:p>
            <a:pPr>
              <a:spcBef>
                <a:spcPct val="5000"/>
              </a:spcBef>
            </a:pPr>
            <a:r>
              <a:rPr lang="en-US" dirty="0" smtClean="0">
                <a:latin typeface="Helvetica" pitchFamily="-83" charset="0"/>
                <a:ea typeface="ＭＳ Ｐゴシック" pitchFamily="-83" charset="-128"/>
              </a:rPr>
              <a:t>Deep interactions between memory management, file system, and sharing</a:t>
            </a:r>
            <a:endParaRPr lang="en-US" dirty="0">
              <a:latin typeface="Helvetica" pitchFamily="-83" charset="0"/>
              <a:ea typeface="ＭＳ Ｐゴシック" pitchFamily="-83" charset="-128"/>
            </a:endParaRPr>
          </a:p>
          <a:p>
            <a:pPr marL="0" indent="0">
              <a:spcBef>
                <a:spcPct val="5000"/>
              </a:spcBef>
              <a:buNone/>
            </a:pPr>
            <a:endParaRPr lang="en-US" dirty="0">
              <a:latin typeface="Helvetica" pitchFamily="-83" charset="0"/>
              <a:ea typeface="ＭＳ Ｐゴシック" pitchFamily="-83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 Term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0AD50-64C2-5C43-AB35-8C1949F0BE86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5930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</a:rPr>
              <a:t>Using Paging to </a:t>
            </a:r>
            <a:r>
              <a:rPr lang="en-US" dirty="0" err="1" smtClean="0">
                <a:latin typeface="Helvetica" charset="0"/>
              </a:rPr>
              <a:t>mmap</a:t>
            </a:r>
            <a:r>
              <a:rPr lang="en-US" dirty="0" smtClean="0">
                <a:latin typeface="Helvetica" charset="0"/>
              </a:rPr>
              <a:t> files</a:t>
            </a:r>
            <a:endParaRPr lang="en-US" dirty="0">
              <a:latin typeface="Helvetica" charset="0"/>
            </a:endParaRP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057400" y="990600"/>
            <a:ext cx="1735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latin typeface="Helvetica" charset="0"/>
                <a:cs typeface="Helvetica" charset="0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7239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7239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239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239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352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130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 smtClean="0">
                <a:latin typeface="Helvetica" charset="0"/>
                <a:cs typeface="Helvetica" charset="0"/>
              </a:rPr>
              <a:t>PT</a:t>
            </a:r>
          </a:p>
          <a:p>
            <a:pPr algn="ctr"/>
            <a:endParaRPr lang="en-US" dirty="0">
              <a:latin typeface="Helvetica" charset="0"/>
              <a:cs typeface="Helvetica" charset="0"/>
            </a:endParaRPr>
          </a:p>
          <a:p>
            <a:pPr algn="ctr"/>
            <a:endParaRPr lang="en-US" b="0" dirty="0" smtClean="0">
              <a:latin typeface="Helvetica" charset="0"/>
              <a:cs typeface="Helvetica" charset="0"/>
            </a:endParaRPr>
          </a:p>
          <a:p>
            <a:pPr algn="ctr"/>
            <a:endParaRPr lang="en-US" dirty="0">
              <a:latin typeface="Helvetica" charset="0"/>
              <a:cs typeface="Helvetica" charset="0"/>
            </a:endParaRPr>
          </a:p>
          <a:p>
            <a:pPr algn="ctr"/>
            <a:endParaRPr lang="en-US" b="0" dirty="0" smtClean="0">
              <a:latin typeface="Helvetica" charset="0"/>
              <a:cs typeface="Helvetica" charset="0"/>
            </a:endParaRPr>
          </a:p>
          <a:p>
            <a:pPr algn="ctr"/>
            <a:endParaRPr lang="en-US" b="0" dirty="0">
              <a:latin typeface="Helvetica" charset="0"/>
              <a:cs typeface="Helvetica" charset="0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867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990600" y="1447800"/>
            <a:ext cx="1354138" cy="400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>
            <a:off x="2344738" y="1647825"/>
            <a:ext cx="1008062" cy="28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7083425" y="882222"/>
            <a:ext cx="195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i="1" dirty="0">
                <a:latin typeface="Helvetica" charset="0"/>
                <a:cs typeface="Helvetica" charset="0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43400" y="1295400"/>
            <a:ext cx="762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324600" y="1524000"/>
            <a:ext cx="825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400800" y="1945421"/>
            <a:ext cx="682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0">
                <a:latin typeface="Helvetica" charset="0"/>
                <a:cs typeface="Helvetica" charset="0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7315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2743200" y="1981200"/>
            <a:ext cx="1768475" cy="533400"/>
            <a:chOff x="2743200" y="1981200"/>
            <a:chExt cx="1768476" cy="533400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112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447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59" name="TextBox 54"/>
          <p:cNvSpPr txBox="1">
            <a:spLocks noChangeArrowheads="1"/>
          </p:cNvSpPr>
          <p:nvPr/>
        </p:nvSpPr>
        <p:spPr bwMode="auto">
          <a:xfrm>
            <a:off x="196863" y="3248025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latin typeface="Helvetica" charset="0"/>
                <a:cs typeface="Helvetica" charset="0"/>
              </a:rPr>
              <a:t>Operating System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806450" y="3844898"/>
            <a:ext cx="2393950" cy="1219200"/>
            <a:chOff x="1066800" y="3505200"/>
            <a:chExt cx="2394556" cy="1219200"/>
          </a:xfrm>
        </p:grpSpPr>
        <p:sp>
          <p:nvSpPr>
            <p:cNvPr id="14383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3945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Helvetica" charset="0"/>
                  <a:cs typeface="Helvetica" charset="0"/>
                </a:rPr>
                <a:t>Page Fault Handler</a:t>
              </a:r>
            </a:p>
          </p:txBody>
        </p:sp>
        <p:sp>
          <p:nvSpPr>
            <p:cNvPr id="14384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200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76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239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457200" y="895350"/>
            <a:ext cx="111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120650" y="5216498"/>
            <a:ext cx="1373188" cy="1314450"/>
            <a:chOff x="381000" y="4876800"/>
            <a:chExt cx="1372949" cy="1314510"/>
          </a:xfrm>
        </p:grpSpPr>
        <p:sp>
          <p:nvSpPr>
            <p:cNvPr id="14377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2967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scheduler</a:t>
              </a:r>
            </a:p>
          </p:txBody>
        </p:sp>
        <p:sp>
          <p:nvSpPr>
            <p:cNvPr id="14378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585788" y="4827561"/>
            <a:ext cx="776287" cy="592137"/>
          </a:xfrm>
          <a:custGeom>
            <a:avLst/>
            <a:gdLst>
              <a:gd name="T0" fmla="*/ 776991 w 776111"/>
              <a:gd name="T1" fmla="*/ 0 h 593008"/>
              <a:gd name="T2" fmla="*/ 310794 w 776111"/>
              <a:gd name="T3" fmla="*/ 112062 h 593008"/>
              <a:gd name="T4" fmla="*/ 367304 w 776111"/>
              <a:gd name="T5" fmla="*/ 518288 h 593008"/>
              <a:gd name="T6" fmla="*/ 0 w 776111"/>
              <a:gd name="T7" fmla="*/ 588328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9525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7391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276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429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81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7788" y="5722994"/>
            <a:ext cx="55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File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75512" y="619125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mmap</a:t>
            </a:r>
            <a:r>
              <a:rPr lang="en-US" sz="2000" dirty="0" smtClean="0"/>
              <a:t> file to region of VAS</a:t>
            </a:r>
            <a:endParaRPr lang="en-US" sz="2000" dirty="0"/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867400" y="2418604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3581400" y="3438835"/>
            <a:ext cx="23517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Create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cs typeface="Helvetica" charset="0"/>
              </a:rPr>
              <a:t>PT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entries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Helvetica" charset="0"/>
                <a:cs typeface="Helvetica" charset="0"/>
              </a:rPr>
              <a:t>f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or mapped region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Helvetica" charset="0"/>
                <a:cs typeface="Helvetica" charset="0"/>
              </a:rPr>
              <a:t>a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cs typeface="Helvetica" charset="0"/>
              </a:rPr>
              <a:t>s “backed” by file</a:t>
            </a:r>
            <a:endParaRPr lang="en-US" sz="2000" b="0" dirty="0">
              <a:solidFill>
                <a:srgbClr val="0000FF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130800" y="2424954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 bwMode="auto">
          <a:xfrm>
            <a:off x="7239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037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43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429000" y="2424954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581400" y="2887579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1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13" y="152400"/>
            <a:ext cx="7696187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</a:rPr>
              <a:t>Sharing through Mapped Files</a:t>
            </a:r>
            <a:endParaRPr lang="en-US" dirty="0">
              <a:latin typeface="Helvetica" charset="0"/>
            </a:endParaRPr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886200" y="1104606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962400" y="1714206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962400" y="2387936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114800" y="2540336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267200" y="2692736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03588" y="2408000"/>
            <a:ext cx="557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File</a:t>
            </a:r>
            <a:endParaRPr lang="en-US" sz="2000" b="1" dirty="0"/>
          </a:p>
        </p:txBody>
      </p:sp>
      <p:sp>
        <p:nvSpPr>
          <p:cNvPr id="59" name="Rectangle 58"/>
          <p:cNvSpPr/>
          <p:nvPr/>
        </p:nvSpPr>
        <p:spPr bwMode="auto">
          <a:xfrm>
            <a:off x="6461451" y="1371600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09251" y="12192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71381" y="6021440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6566015" y="1524000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61451" y="1600200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6566015" y="22098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20549" y="2286000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6566015" y="274320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8426" y="2819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6604345" y="474452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14133" y="4820720"/>
            <a:ext cx="72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7566581" y="482072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528251" y="2743200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6347381" y="5488040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575981" y="5640440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06715" y="5716640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639314" y="1326458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7114" y="1174058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0x000…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049244" y="5976298"/>
            <a:ext cx="108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0xFFF…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 bwMode="auto">
          <a:xfrm>
            <a:off x="743878" y="1478858"/>
            <a:ext cx="11430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9314" y="1555058"/>
            <a:ext cx="135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743878" y="216465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98412" y="2240858"/>
            <a:ext cx="63393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743878" y="269805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66289" y="2774258"/>
            <a:ext cx="69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782208" y="469937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91996" y="4775578"/>
            <a:ext cx="7234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1744444" y="4775578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1706114" y="2698058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525244" y="5442898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753844" y="5595298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84578" y="5671498"/>
            <a:ext cx="51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 bwMode="auto">
          <a:xfrm>
            <a:off x="743878" y="3409322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43878" y="3613110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743878" y="384022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583673" y="379693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583673" y="4000722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583673" y="4227836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619500" y="4343520"/>
            <a:ext cx="1295400" cy="2156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733800" y="552688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MS PGothic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13" y="957126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335184" y="955519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VAS 2</a:t>
            </a:r>
            <a:endParaRPr lang="en-US" dirty="0"/>
          </a:p>
        </p:txBody>
      </p:sp>
      <p:cxnSp>
        <p:nvCxnSpPr>
          <p:cNvPr id="9" name="Straight Connector 8"/>
          <p:cNvCxnSpPr>
            <a:stCxn id="107" idx="3"/>
          </p:cNvCxnSpPr>
          <p:nvPr/>
        </p:nvCxnSpPr>
        <p:spPr>
          <a:xfrm>
            <a:off x="1810678" y="3726667"/>
            <a:ext cx="1923122" cy="1800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4800600" y="4114279"/>
            <a:ext cx="1783073" cy="13737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19500" y="3929613"/>
            <a:ext cx="98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and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is </a:t>
            </a:r>
            <a:r>
              <a:rPr lang="en-US" i="1" dirty="0" smtClean="0"/>
              <a:t>reliable</a:t>
            </a:r>
            <a:r>
              <a:rPr lang="en-US" dirty="0" smtClean="0"/>
              <a:t> if it performs its intended function.</a:t>
            </a:r>
          </a:p>
          <a:p>
            <a:r>
              <a:rPr lang="en-US" dirty="0" smtClean="0"/>
              <a:t>A system is </a:t>
            </a:r>
            <a:r>
              <a:rPr lang="en-US" i="1" dirty="0" smtClean="0"/>
              <a:t>available</a:t>
            </a:r>
            <a:r>
              <a:rPr lang="en-US" dirty="0" smtClean="0"/>
              <a:t> if it currently can respond to a request.</a:t>
            </a:r>
          </a:p>
          <a:p>
            <a:endParaRPr lang="en-US" dirty="0"/>
          </a:p>
          <a:p>
            <a:r>
              <a:rPr lang="en-US" dirty="0" smtClean="0"/>
              <a:t>A storage system’s </a:t>
            </a:r>
            <a:r>
              <a:rPr lang="en-US" i="1" dirty="0" smtClean="0"/>
              <a:t>reliability</a:t>
            </a:r>
            <a:r>
              <a:rPr lang="en-US" dirty="0" smtClean="0"/>
              <a:t> is the probability that it will continue to be reliable for some specified period of time.</a:t>
            </a:r>
          </a:p>
          <a:p>
            <a:r>
              <a:rPr lang="en-US" dirty="0" smtClean="0"/>
              <a:t>Its </a:t>
            </a:r>
            <a:r>
              <a:rPr lang="en-US" i="1" dirty="0" smtClean="0"/>
              <a:t>availability</a:t>
            </a:r>
            <a:r>
              <a:rPr lang="en-US" dirty="0" smtClean="0"/>
              <a:t> is the probability that it will be available at any given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is </a:t>
            </a:r>
            <a:r>
              <a:rPr lang="en-US" i="1" dirty="0" smtClean="0"/>
              <a:t>reliable</a:t>
            </a:r>
            <a:r>
              <a:rPr lang="en-US" dirty="0" smtClean="0"/>
              <a:t> if it performs its intended function.</a:t>
            </a:r>
          </a:p>
          <a:p>
            <a:r>
              <a:rPr lang="en-US" dirty="0" smtClean="0"/>
              <a:t>A system is </a:t>
            </a:r>
            <a:r>
              <a:rPr lang="en-US" i="1" dirty="0" smtClean="0"/>
              <a:t>available</a:t>
            </a:r>
            <a:r>
              <a:rPr lang="en-US" dirty="0" smtClean="0"/>
              <a:t> if it currently can respond to a request.</a:t>
            </a:r>
          </a:p>
          <a:p>
            <a:endParaRPr lang="en-US" dirty="0"/>
          </a:p>
          <a:p>
            <a:r>
              <a:rPr lang="en-US" dirty="0" smtClean="0"/>
              <a:t>A storage system’s </a:t>
            </a:r>
            <a:r>
              <a:rPr lang="en-US" i="1" dirty="0" smtClean="0"/>
              <a:t>reliability</a:t>
            </a:r>
            <a:r>
              <a:rPr lang="en-US" dirty="0" smtClean="0"/>
              <a:t> is the probability that it will continue to be reliable for some specified period of time.</a:t>
            </a:r>
          </a:p>
          <a:p>
            <a:r>
              <a:rPr lang="en-US" dirty="0" smtClean="0"/>
              <a:t>Its </a:t>
            </a:r>
            <a:r>
              <a:rPr lang="en-US" i="1" dirty="0" smtClean="0"/>
              <a:t>availability</a:t>
            </a:r>
            <a:r>
              <a:rPr lang="en-US" dirty="0" smtClean="0"/>
              <a:t> is the probability that it will be available at any given time.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/>
          </a:bodyPr>
          <a:lstStyle/>
          <a:p>
            <a:r>
              <a:rPr lang="en-US">
                <a:latin typeface="Tahoma" charset="0"/>
                <a:ea typeface="MS PGothic" charset="0"/>
              </a:rPr>
              <a:t>The ACID properties of Transactions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28600" y="1117600"/>
            <a:ext cx="8686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Atomicity: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all actions in the transaction happen, or none happen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Consistency: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ahoma" charset="0"/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Isolation: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execution of one transaction is isolated from that of all others; no problems from concurrency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Durability: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if a transaction commits, its effects persist despite crashes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Problem posed by machine/disk failures</a:t>
            </a:r>
          </a:p>
          <a:p>
            <a:r>
              <a:rPr lang="en-US" dirty="0" smtClean="0"/>
              <a:t>Transaction concept</a:t>
            </a:r>
          </a:p>
          <a:p>
            <a:r>
              <a:rPr lang="en-US" dirty="0"/>
              <a:t>A</a:t>
            </a:r>
            <a:r>
              <a:rPr lang="en-US" dirty="0" smtClean="0"/>
              <a:t>pproaches to reliability</a:t>
            </a:r>
          </a:p>
          <a:p>
            <a:pPr lvl="1"/>
            <a:r>
              <a:rPr lang="en-US" dirty="0" smtClean="0"/>
              <a:t>Careful sequencing of file system operations</a:t>
            </a:r>
          </a:p>
          <a:p>
            <a:pPr lvl="1"/>
            <a:r>
              <a:rPr lang="en-US" dirty="0" smtClean="0"/>
              <a:t>Copy-on-write (WAFL, ZFS)</a:t>
            </a:r>
          </a:p>
          <a:p>
            <a:pPr lvl="1"/>
            <a:r>
              <a:rPr lang="en-US" dirty="0" err="1" smtClean="0"/>
              <a:t>Journalling</a:t>
            </a:r>
            <a:r>
              <a:rPr lang="en-US" dirty="0" smtClean="0"/>
              <a:t> (NTFS, </a:t>
            </a:r>
            <a:r>
              <a:rPr lang="en-US" dirty="0" err="1" smtClean="0"/>
              <a:t>linux</a:t>
            </a:r>
            <a:r>
              <a:rPr lang="en-US" dirty="0" smtClean="0"/>
              <a:t> ext4) – Transactions within file system</a:t>
            </a:r>
          </a:p>
          <a:p>
            <a:pPr lvl="1"/>
            <a:r>
              <a:rPr lang="en-US" dirty="0" smtClean="0"/>
              <a:t>Log structure (flash storage) – Transactions for user data too</a:t>
            </a:r>
          </a:p>
          <a:p>
            <a:r>
              <a:rPr lang="en-US" dirty="0" smtClean="0"/>
              <a:t>Approaches to availability</a:t>
            </a:r>
          </a:p>
          <a:p>
            <a:pPr lvl="1"/>
            <a:r>
              <a:rPr lang="en-US" dirty="0" smtClean="0"/>
              <a:t>RAID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640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2514600"/>
          </a:xfrm>
        </p:spPr>
        <p:txBody>
          <a:bodyPr/>
          <a:lstStyle/>
          <a:p>
            <a:r>
              <a:rPr lang="en-US" dirty="0" smtClean="0"/>
              <a:t>Special layer of software that provides application software access to hardware resources</a:t>
            </a:r>
          </a:p>
          <a:p>
            <a:pPr lvl="1"/>
            <a:r>
              <a:rPr lang="en-US" dirty="0" smtClean="0"/>
              <a:t>Convenient abstraction of complex hardware devices</a:t>
            </a:r>
          </a:p>
          <a:p>
            <a:pPr lvl="1"/>
            <a:r>
              <a:rPr lang="en-US" dirty="0" smtClean="0"/>
              <a:t>Protected access to shared resources</a:t>
            </a:r>
          </a:p>
          <a:p>
            <a:pPr lvl="1"/>
            <a:r>
              <a:rPr lang="en-US" dirty="0" smtClean="0"/>
              <a:t>Security and authentication</a:t>
            </a:r>
          </a:p>
          <a:p>
            <a:pPr lvl="1"/>
            <a:r>
              <a:rPr lang="en-US" dirty="0" smtClean="0"/>
              <a:t>Communication amongst logical entities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60CC4-16FC-C844-A314-BEFCD73A09B9}" type="datetime1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3FF5-B387-3C46-9528-A4DAEFDDAA2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5029200"/>
            <a:ext cx="2362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Hardware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4038600"/>
            <a:ext cx="914400" cy="6858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05200" y="3886200"/>
            <a:ext cx="914400" cy="6858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3733800"/>
            <a:ext cx="914400" cy="6858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4800600"/>
            <a:ext cx="2057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343400"/>
            <a:ext cx="762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>
            <a:stCxn id="10" idx="3"/>
          </p:cNvCxnSpPr>
          <p:nvPr/>
        </p:nvCxnSpPr>
        <p:spPr bwMode="auto">
          <a:xfrm>
            <a:off x="5410200" y="54864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497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Approach #2:</a:t>
            </a:r>
            <a:br>
              <a:rPr lang="en-US" dirty="0" smtClean="0"/>
            </a:br>
            <a:r>
              <a:rPr lang="en-US" dirty="0" smtClean="0"/>
              <a:t>Copy on Write File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update file system, write a new version of the file system containing the update</a:t>
            </a:r>
          </a:p>
          <a:p>
            <a:pPr lvl="1"/>
            <a:r>
              <a:rPr lang="en-US" dirty="0" smtClean="0"/>
              <a:t>Never update in place</a:t>
            </a:r>
          </a:p>
          <a:p>
            <a:pPr lvl="1"/>
            <a:r>
              <a:rPr lang="en-US" dirty="0" smtClean="0"/>
              <a:t>Reuse existing unchanged disk blocks</a:t>
            </a:r>
          </a:p>
          <a:p>
            <a:r>
              <a:rPr lang="en-US" dirty="0" smtClean="0"/>
              <a:t>Seems expensive!  But</a:t>
            </a:r>
          </a:p>
          <a:p>
            <a:pPr lvl="1"/>
            <a:r>
              <a:rPr lang="en-US" dirty="0" smtClean="0"/>
              <a:t>Updates can be batched</a:t>
            </a:r>
          </a:p>
          <a:p>
            <a:pPr lvl="1"/>
            <a:r>
              <a:rPr lang="en-US" dirty="0" smtClean="0"/>
              <a:t>Almost all disk writes can occur in parallel</a:t>
            </a:r>
          </a:p>
          <a:p>
            <a:r>
              <a:rPr lang="en-US" dirty="0" smtClean="0"/>
              <a:t>Approach taken in network file server appliances (WAFL, ZFS)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4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Creating a file (as a transaction)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281233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Find free data block(s)</a:t>
            </a:r>
          </a:p>
          <a:p>
            <a:r>
              <a:rPr lang="en-US" dirty="0" smtClean="0"/>
              <a:t>Find free </a:t>
            </a:r>
            <a:r>
              <a:rPr lang="en-US" dirty="0" err="1" smtClean="0"/>
              <a:t>inode</a:t>
            </a:r>
            <a:r>
              <a:rPr lang="en-US" dirty="0" smtClean="0"/>
              <a:t> entry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dirent</a:t>
            </a:r>
            <a:r>
              <a:rPr lang="en-US" dirty="0" smtClean="0"/>
              <a:t> insertion point</a:t>
            </a:r>
          </a:p>
          <a:p>
            <a:pPr marL="0" indent="0">
              <a:buNone/>
            </a:pPr>
            <a:r>
              <a:rPr lang="en-US" dirty="0" smtClean="0"/>
              <a:t>-------------------------------</a:t>
            </a:r>
          </a:p>
          <a:p>
            <a:r>
              <a:rPr lang="en-US" dirty="0" smtClean="0"/>
              <a:t>Write map (used)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entry to point to block(s)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dirent</a:t>
            </a:r>
            <a:r>
              <a:rPr lang="en-US" dirty="0" smtClean="0"/>
              <a:t> to point to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5236" y="6430279"/>
            <a:ext cx="2133600" cy="365125"/>
          </a:xfrm>
        </p:spPr>
        <p:txBody>
          <a:bodyPr/>
          <a:lstStyle/>
          <a:p>
            <a:fld id="{40BE6ECD-61F1-CE4B-BB82-6FDD0CA3B213}" type="slidenum">
              <a:rPr lang="en-US" smtClean="0"/>
              <a:t>32</a:t>
            </a:fld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33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non-volatile storage (Flash or on Disk)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4695085" y="5039629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37130" y="5039629"/>
            <a:ext cx="74706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07450" y="5039628"/>
            <a:ext cx="393295" cy="920420"/>
            <a:chOff x="4707450" y="5039628"/>
            <a:chExt cx="393295" cy="92042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81774" y="5465041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9690" cy="1480844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448914" y="5081369"/>
            <a:ext cx="386686" cy="1030294"/>
            <a:chOff x="7448914" y="5081369"/>
            <a:chExt cx="386686" cy="1030294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82036" y="5475454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commit</a:t>
              </a:r>
              <a:endParaRPr lang="en-US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0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written sequentially</a:t>
            </a:r>
          </a:p>
          <a:p>
            <a:pPr lvl="1"/>
            <a:r>
              <a:rPr lang="en-US" dirty="0" smtClean="0"/>
              <a:t>Often kept in flash storage</a:t>
            </a:r>
          </a:p>
          <a:p>
            <a:r>
              <a:rPr lang="en-US" dirty="0" smtClean="0"/>
              <a:t>Asynchronous write back</a:t>
            </a:r>
          </a:p>
          <a:p>
            <a:pPr lvl="1"/>
            <a:r>
              <a:rPr lang="en-US" dirty="0" smtClean="0"/>
              <a:t>Any order as long as all changes are logged before commit, and all write backs occur after commit</a:t>
            </a:r>
          </a:p>
          <a:p>
            <a:r>
              <a:rPr lang="en-US" dirty="0" smtClean="0"/>
              <a:t>Can process multiple transactions</a:t>
            </a:r>
          </a:p>
          <a:p>
            <a:pPr lvl="1"/>
            <a:r>
              <a:rPr lang="en-US" dirty="0" smtClean="0"/>
              <a:t>Transaction ID in each log entry</a:t>
            </a:r>
          </a:p>
          <a:p>
            <a:pPr lvl="1"/>
            <a:r>
              <a:rPr lang="en-US" dirty="0" smtClean="0"/>
              <a:t>Transaction completed </a:t>
            </a:r>
            <a:r>
              <a:rPr lang="en-US" dirty="0" err="1" smtClean="0"/>
              <a:t>iff</a:t>
            </a:r>
            <a:r>
              <a:rPr lang="en-US" dirty="0" smtClean="0"/>
              <a:t> its commit record is in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928" y="0"/>
            <a:ext cx="8492472" cy="114300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MS PGothic" charset="0"/>
              </a:rPr>
              <a:t>Two-Phase Locking (2PL)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686800" cy="3276600"/>
          </a:xfrm>
        </p:spPr>
        <p:txBody>
          <a:bodyPr lIns="90488" tIns="44450" rIns="90488" bIns="44450">
            <a:normAutofit/>
          </a:bodyPr>
          <a:lstStyle/>
          <a:p>
            <a:pPr>
              <a:buSzPct val="75000"/>
              <a:buFontTx/>
              <a:buNone/>
            </a:pPr>
            <a:r>
              <a:rPr lang="en-US" sz="2400" dirty="0">
                <a:latin typeface="Tahoma" charset="0"/>
                <a:ea typeface="MS PGothic" charset="0"/>
              </a:rPr>
              <a:t>1) Each transaction must obtain: </a:t>
            </a:r>
          </a:p>
          <a:p>
            <a:pPr lvl="1">
              <a:buSzPct val="75000"/>
            </a:pPr>
            <a:r>
              <a:rPr lang="en-US" sz="2000" dirty="0">
                <a:latin typeface="Tahoma" charset="0"/>
                <a:ea typeface="MS PGothic" charset="0"/>
              </a:rPr>
              <a:t>S (</a:t>
            </a:r>
            <a:r>
              <a:rPr lang="en-US" sz="2000" i="1" dirty="0">
                <a:latin typeface="Tahoma" charset="0"/>
                <a:ea typeface="MS PGothic" charset="0"/>
              </a:rPr>
              <a:t>shared</a:t>
            </a:r>
            <a:r>
              <a:rPr lang="en-US" sz="2000" dirty="0">
                <a:latin typeface="Tahoma" charset="0"/>
                <a:ea typeface="MS PGothic" charset="0"/>
              </a:rPr>
              <a:t>) or X (</a:t>
            </a:r>
            <a:r>
              <a:rPr lang="en-US" sz="2000" i="1" dirty="0">
                <a:latin typeface="Tahoma" charset="0"/>
                <a:ea typeface="MS PGothic" charset="0"/>
              </a:rPr>
              <a:t>exclusive</a:t>
            </a:r>
            <a:r>
              <a:rPr lang="en-US" sz="2000" dirty="0">
                <a:latin typeface="Tahoma" charset="0"/>
                <a:ea typeface="MS PGothic" charset="0"/>
              </a:rPr>
              <a:t>) lock on data before reading, </a:t>
            </a:r>
          </a:p>
          <a:p>
            <a:pPr lvl="1">
              <a:buSzPct val="75000"/>
            </a:pPr>
            <a:r>
              <a:rPr lang="en-US" sz="2000" dirty="0">
                <a:latin typeface="Tahoma" charset="0"/>
                <a:ea typeface="MS PGothic" charset="0"/>
              </a:rPr>
              <a:t>X (</a:t>
            </a:r>
            <a:r>
              <a:rPr lang="en-US" sz="2000" i="1" dirty="0">
                <a:latin typeface="Tahoma" charset="0"/>
                <a:ea typeface="MS PGothic" charset="0"/>
              </a:rPr>
              <a:t>exclusive</a:t>
            </a:r>
            <a:r>
              <a:rPr lang="en-US" sz="2000" dirty="0">
                <a:latin typeface="Tahoma" charset="0"/>
                <a:ea typeface="MS PGothic" charset="0"/>
              </a:rPr>
              <a:t>) lock on data before writing</a:t>
            </a:r>
          </a:p>
          <a:p>
            <a:pPr>
              <a:buSzPct val="75000"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2) A transaction can not request additional locks once it </a:t>
            </a:r>
            <a:r>
              <a:rPr lang="en-US" sz="2400" dirty="0">
                <a:latin typeface="Tahoma" charset="0"/>
                <a:ea typeface="MS PGothic" charset="0"/>
              </a:rPr>
              <a:t>releases any locks</a:t>
            </a:r>
          </a:p>
          <a:p>
            <a:pPr>
              <a:buSzPct val="75000"/>
              <a:buFontTx/>
              <a:buNone/>
            </a:pPr>
            <a:r>
              <a:rPr lang="en-US" sz="2400" dirty="0">
                <a:latin typeface="Tahoma" charset="0"/>
                <a:ea typeface="MS PGothic" charset="0"/>
              </a:rPr>
              <a:t>Thus, each transaction has a </a:t>
            </a:r>
            <a:r>
              <a:rPr lang="ja-JP" altLang="en-US" sz="2400" dirty="0">
                <a:latin typeface="Tahoma" charset="0"/>
                <a:ea typeface="MS PGothic" charset="0"/>
              </a:rPr>
              <a:t>“</a:t>
            </a:r>
            <a:r>
              <a:rPr lang="en-US" altLang="ja-JP" sz="2400" dirty="0">
                <a:latin typeface="Tahoma" charset="0"/>
                <a:ea typeface="MS PGothic" charset="0"/>
              </a:rPr>
              <a:t>growing phase</a:t>
            </a:r>
            <a:r>
              <a:rPr lang="ja-JP" altLang="en-US" sz="2400" dirty="0">
                <a:latin typeface="Tahoma" charset="0"/>
                <a:ea typeface="MS PGothic" charset="0"/>
              </a:rPr>
              <a:t>”</a:t>
            </a:r>
            <a:r>
              <a:rPr lang="en-US" altLang="ja-JP" sz="2400" dirty="0">
                <a:latin typeface="Tahoma" charset="0"/>
                <a:ea typeface="MS PGothic" charset="0"/>
              </a:rPr>
              <a:t> followed by a </a:t>
            </a:r>
            <a:r>
              <a:rPr lang="ja-JP" altLang="en-US" sz="2400" dirty="0">
                <a:latin typeface="Tahoma" charset="0"/>
                <a:ea typeface="MS PGothic" charset="0"/>
              </a:rPr>
              <a:t>“</a:t>
            </a:r>
            <a:r>
              <a:rPr lang="en-US" altLang="ja-JP" sz="2400" dirty="0">
                <a:latin typeface="Tahoma" charset="0"/>
                <a:ea typeface="MS PGothic" charset="0"/>
              </a:rPr>
              <a:t>shrinking phase</a:t>
            </a:r>
            <a:r>
              <a:rPr lang="ja-JP" altLang="en-US" sz="2400" dirty="0">
                <a:latin typeface="Tahoma" charset="0"/>
                <a:ea typeface="MS PGothic" charset="0"/>
              </a:rPr>
              <a:t>”</a:t>
            </a:r>
            <a:endParaRPr lang="en-US" altLang="ja-JP" sz="2400" dirty="0">
              <a:latin typeface="Tahoma" charset="0"/>
              <a:ea typeface="MS PGothic" charset="0"/>
            </a:endParaRPr>
          </a:p>
          <a:p>
            <a:pPr>
              <a:buSzPct val="75000"/>
            </a:pPr>
            <a:endParaRPr lang="en-US" sz="2400" dirty="0">
              <a:latin typeface="Tahoma" charset="0"/>
              <a:ea typeface="MS PGothic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79806772"/>
              </p:ext>
            </p:extLst>
          </p:nvPr>
        </p:nvGraphicFramePr>
        <p:xfrm>
          <a:off x="2861328" y="4006746"/>
          <a:ext cx="579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4919522" y="5301353"/>
            <a:ext cx="3200400" cy="15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47128" y="4159147"/>
            <a:ext cx="1330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Growing</a:t>
            </a:r>
          </a:p>
          <a:p>
            <a:pPr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Phase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60228" y="4159147"/>
            <a:ext cx="1468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Shrinking</a:t>
            </a:r>
          </a:p>
          <a:p>
            <a:pPr algn="r"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Phase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18928" y="3620984"/>
            <a:ext cx="2006600" cy="614363"/>
            <a:chOff x="6400800" y="3576935"/>
            <a:chExt cx="2006776" cy="614065"/>
          </a:xfrm>
        </p:grpSpPr>
        <p:cxnSp>
          <p:nvCxnSpPr>
            <p:cNvPr id="27657" name="Straight Connector 11"/>
            <p:cNvCxnSpPr>
              <a:cxnSpLocks noChangeShapeType="1"/>
            </p:cNvCxnSpPr>
            <p:nvPr/>
          </p:nvCxnSpPr>
          <p:spPr bwMode="auto">
            <a:xfrm rot="5400000">
              <a:off x="6400800" y="3886200"/>
              <a:ext cx="304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8" name="TextBox 12"/>
            <p:cNvSpPr txBox="1">
              <a:spLocks noChangeArrowheads="1"/>
            </p:cNvSpPr>
            <p:nvPr/>
          </p:nvSpPr>
          <p:spPr bwMode="auto">
            <a:xfrm>
              <a:off x="6700258" y="3576935"/>
              <a:ext cx="1707318" cy="46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CF0E30"/>
                  </a:solidFill>
                  <a:latin typeface="Helvetica" charset="0"/>
                </a:rPr>
                <a:t>Lock Point!</a:t>
              </a: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2928" y="4459184"/>
            <a:ext cx="23510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</a:rPr>
              <a:t>Avoid deadlock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by acquiring locks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in some 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lexicographic order</a:t>
            </a:r>
          </a:p>
        </p:txBody>
      </p:sp>
    </p:spTree>
    <p:extLst>
      <p:ext uri="{BB962C8B-B14F-4D97-AF65-F5344CB8AC3E}">
        <p14:creationId xmlns:p14="http://schemas.microsoft.com/office/powerpoint/2010/main" val="38686764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9" grpId="0"/>
      <p:bldP spid="10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57" y="4004009"/>
            <a:ext cx="8656428" cy="2427931"/>
          </a:xfrm>
        </p:spPr>
        <p:txBody>
          <a:bodyPr>
            <a:normAutofit/>
          </a:bodyPr>
          <a:lstStyle/>
          <a:p>
            <a:r>
              <a:rPr lang="en-US" dirty="0" smtClean="0"/>
              <a:t>Situation where all entities (e.g., threads, clients, …) </a:t>
            </a:r>
          </a:p>
          <a:p>
            <a:pPr lvl="1"/>
            <a:r>
              <a:rPr lang="en-US" dirty="0" smtClean="0"/>
              <a:t>have acquired certain resources and </a:t>
            </a:r>
          </a:p>
          <a:p>
            <a:pPr lvl="1"/>
            <a:r>
              <a:rPr lang="en-US" dirty="0" smtClean="0"/>
              <a:t>need to acquire additional resources, </a:t>
            </a:r>
          </a:p>
          <a:p>
            <a:pPr lvl="1"/>
            <a:r>
              <a:rPr lang="en-US" dirty="0" smtClean="0"/>
              <a:t>but those additional resources are held some other entity that won’t release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39" y="1278849"/>
            <a:ext cx="3771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Summary: Deadlock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741" y="921550"/>
            <a:ext cx="8686800" cy="5791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Helvetica" charset="0"/>
                <a:ea typeface="Gulim" charset="0"/>
                <a:cs typeface="Gulim" charset="0"/>
              </a:rPr>
              <a:t>Four </a:t>
            </a: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Mutual exclusion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Only one thread at a time can use a resource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Hold and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Thread holding at least one resource is waiting to acquire additional resources held by other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No preemption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Resources are released only voluntarily by the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Circular wait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  <a:sym typeface="Symbol" charset="0"/>
              </a:rPr>
              <a:t>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set {</a:t>
            </a:r>
            <a:r>
              <a:rPr lang="en-US" altLang="ko-KR" sz="2000" i="1" dirty="0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>
                <a:latin typeface="Helvetica" charset="0"/>
                <a:ea typeface="Gulim" charset="0"/>
                <a:cs typeface="Gulim" charset="0"/>
              </a:rPr>
              <a:t>1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, …, </a:t>
            </a:r>
            <a:r>
              <a:rPr lang="en-US" altLang="ko-KR" sz="2000" i="1" dirty="0" err="1">
                <a:latin typeface="Helvetica" charset="0"/>
                <a:ea typeface="Gulim" charset="0"/>
                <a:cs typeface="Gulim" charset="0"/>
              </a:rPr>
              <a:t>T</a:t>
            </a:r>
            <a:r>
              <a:rPr lang="en-US" altLang="ko-KR" sz="2000" baseline="-25000" dirty="0" err="1">
                <a:latin typeface="Helvetica" charset="0"/>
                <a:ea typeface="Gulim" charset="0"/>
                <a:cs typeface="Gulim" charset="0"/>
              </a:rPr>
              <a:t>n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} of threads with a cyclic waiting </a:t>
            </a:r>
            <a:r>
              <a:rPr lang="en-US" altLang="ko-KR" sz="2000" dirty="0" smtClean="0">
                <a:latin typeface="Helvetica" charset="0"/>
                <a:ea typeface="Gulim" charset="0"/>
                <a:cs typeface="Gulim" charset="0"/>
              </a:rPr>
              <a:t>pattern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Starvation vs. Deadlock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Starvation: thread waits indefinitely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Deadlock: circular waiting for resources</a:t>
            </a:r>
            <a:endParaRPr lang="en-US" altLang="ko-KR" sz="20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 smtClean="0">
                <a:latin typeface="Helvetica" charset="0"/>
                <a:ea typeface="Gulim" charset="0"/>
                <a:cs typeface="Gulim" charset="0"/>
              </a:rPr>
              <a:t>Deadlock detection and preemption</a:t>
            </a:r>
            <a:endParaRPr lang="en-US" altLang="ko-KR" sz="2800" dirty="0">
              <a:latin typeface="Helvetica" charset="0"/>
              <a:ea typeface="Gulim" charset="0"/>
              <a:cs typeface="Gulim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Deadlock prevention 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 smtClean="0">
                <a:latin typeface="Helvetica" charset="0"/>
                <a:ea typeface="Gulim" charset="0"/>
                <a:cs typeface="Gulim" charset="0"/>
              </a:rPr>
              <a:t>Loop Detection, Banker’s algorithm</a:t>
            </a:r>
            <a:endParaRPr lang="en-US" altLang="ko-KR" sz="2400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Methods for Handling Deadlocks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9906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Deadlock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prevention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: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design system to ensure that it will </a:t>
            </a:r>
            <a:r>
              <a:rPr lang="en-US" altLang="ko-KR" i="1" dirty="0">
                <a:solidFill>
                  <a:srgbClr val="FF0066"/>
                </a:solidFill>
                <a:latin typeface="Helvetica" charset="0"/>
                <a:ea typeface="Gulim" charset="0"/>
                <a:cs typeface="Gulim" charset="0"/>
              </a:rPr>
              <a:t>never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enter a deadlock</a:t>
            </a:r>
          </a:p>
          <a:p>
            <a:pPr lvl="1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E.g., monitor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all lock acquisitions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Selectively deny those that </a:t>
            </a:r>
            <a:r>
              <a:rPr lang="en-US" altLang="ko-KR" i="1" dirty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might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lead to deadlock</a:t>
            </a: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Allow system to enter deadlock and then recover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Requires deadlock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detection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 algorithm </a:t>
            </a: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2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E.g., Java JMX </a:t>
            </a:r>
            <a:r>
              <a:rPr lang="en-US" dirty="0" smtClean="0">
                <a:latin typeface="Helvetica" charset="0"/>
                <a:ea typeface="MS PGothic" charset="0"/>
                <a:hlinkClick r:id="rId3"/>
              </a:rPr>
              <a:t>findDeadlockedThreads</a:t>
            </a:r>
            <a:r>
              <a:rPr lang="en-US" dirty="0">
                <a:latin typeface="Helvetica" charset="0"/>
                <a:ea typeface="MS PGothic" charset="0"/>
                <a:hlinkClick r:id="rId3"/>
              </a:rPr>
              <a:t>(</a:t>
            </a:r>
            <a:r>
              <a:rPr lang="en-US" dirty="0" smtClean="0">
                <a:latin typeface="Helvetica" charset="0"/>
                <a:ea typeface="MS PGothic" charset="0"/>
                <a:hlinkClick r:id="rId3"/>
              </a:rPr>
              <a:t>)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Some technique for forcibly preempting resources and/or terminating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tasks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Ignore the problem and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hope that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deadlocks never occur in the system</a:t>
            </a:r>
          </a:p>
          <a:p>
            <a:pPr lvl="1"/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Used by most operating systems, including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UNIX</a:t>
            </a:r>
          </a:p>
          <a:p>
            <a:pPr lvl="1"/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Resort to manual version of recovery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grpSp>
        <p:nvGrpSpPr>
          <p:cNvPr id="71683" name="Group 4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71684" name="AutoShape 5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5" name="AutoShape 6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6" name="AutoShape 7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71687" name="AutoShape 8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6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8" y="4117394"/>
            <a:ext cx="2619842" cy="2472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for Deadlock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080439"/>
            <a:ext cx="8744558" cy="5215723"/>
          </a:xfrm>
        </p:spPr>
        <p:txBody>
          <a:bodyPr/>
          <a:lstStyle/>
          <a:p>
            <a:r>
              <a:rPr lang="en-US" dirty="0" smtClean="0"/>
              <a:t>Eliminate the Shared Resources</a:t>
            </a:r>
          </a:p>
          <a:p>
            <a:r>
              <a:rPr lang="en-US" dirty="0" smtClean="0"/>
              <a:t>Eliminate the Mutual </a:t>
            </a:r>
            <a:r>
              <a:rPr lang="en-US" dirty="0"/>
              <a:t>E</a:t>
            </a:r>
            <a:r>
              <a:rPr lang="en-US" dirty="0" smtClean="0"/>
              <a:t>xclusion</a:t>
            </a:r>
          </a:p>
          <a:p>
            <a:r>
              <a:rPr lang="en-US" dirty="0" smtClean="0"/>
              <a:t>Eliminate Hold-and-Wait</a:t>
            </a:r>
          </a:p>
          <a:p>
            <a:r>
              <a:rPr lang="en-US" dirty="0" smtClean="0"/>
              <a:t>Permit pre-emption</a:t>
            </a:r>
          </a:p>
          <a:p>
            <a:r>
              <a:rPr lang="en-US" dirty="0" smtClean="0"/>
              <a:t>Eliminate the creation of circular wait</a:t>
            </a:r>
          </a:p>
          <a:p>
            <a:pPr lvl="1"/>
            <a:r>
              <a:rPr lang="en-US" dirty="0" smtClean="0"/>
              <a:t>Dedicated resources to break cycles</a:t>
            </a:r>
          </a:p>
          <a:p>
            <a:pPr lvl="1"/>
            <a:r>
              <a:rPr lang="en-US" dirty="0" smtClean="0"/>
              <a:t>Ordering on the acquisition of resources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016" y="1627869"/>
            <a:ext cx="2412303" cy="1380779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8" y="5076776"/>
            <a:ext cx="2493714" cy="17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0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Ordered Acquisition to prevent cycle from forming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3185"/>
            <a:ext cx="8229600" cy="26273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everyone grabs lowest first</a:t>
            </a:r>
          </a:p>
          <a:p>
            <a:r>
              <a:rPr lang="en-US" dirty="0" smtClean="0"/>
              <a:t>Dependence graph is acyclic</a:t>
            </a:r>
          </a:p>
          <a:p>
            <a:r>
              <a:rPr lang="en-US" dirty="0" smtClean="0"/>
              <a:t>Someone will fail to grab chopstick 0 !</a:t>
            </a:r>
          </a:p>
          <a:p>
            <a:r>
              <a:rPr lang="en-US" dirty="0" smtClean="0"/>
              <a:t>How do you modify the rule to retain fairness ?</a:t>
            </a:r>
          </a:p>
          <a:p>
            <a:r>
              <a:rPr lang="en-US" dirty="0" smtClean="0"/>
              <a:t>OS: define ordered set of resource classes</a:t>
            </a:r>
          </a:p>
          <a:p>
            <a:pPr lvl="1"/>
            <a:r>
              <a:rPr lang="en-US" dirty="0" smtClean="0"/>
              <a:t>Acquire locks on resources in order</a:t>
            </a:r>
          </a:p>
          <a:p>
            <a:pPr lvl="1"/>
            <a:r>
              <a:rPr lang="en-US" dirty="0" smtClean="0"/>
              <a:t>Page Table =&gt; Memory Blocks =&gt;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564738" y="1253065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63401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2885" y="181994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7517" y="10683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16267" y="17723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7927" y="28018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145602" y="1568793"/>
            <a:ext cx="0" cy="467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018375" y="1437732"/>
            <a:ext cx="409142" cy="1310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33571" y="2141719"/>
            <a:ext cx="263474" cy="3356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559255" y="2598261"/>
            <a:ext cx="820994" cy="549021"/>
            <a:chOff x="4559255" y="2598261"/>
            <a:chExt cx="820994" cy="54902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050648" y="2598261"/>
              <a:ext cx="329601" cy="1260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559255" y="2801855"/>
              <a:ext cx="404146" cy="3454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 rot="2345472">
            <a:off x="5119793" y="2077337"/>
            <a:ext cx="189470" cy="624056"/>
          </a:xfrm>
          <a:custGeom>
            <a:avLst/>
            <a:gdLst>
              <a:gd name="connsiteX0" fmla="*/ 193882 w 317976"/>
              <a:gd name="connsiteY0" fmla="*/ 746515 h 746515"/>
              <a:gd name="connsiteX1" fmla="*/ 310212 w 317976"/>
              <a:gd name="connsiteY1" fmla="*/ 290850 h 746515"/>
              <a:gd name="connsiteX2" fmla="*/ 0 w 317976"/>
              <a:gd name="connsiteY2" fmla="*/ 0 h 7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976" h="746515">
                <a:moveTo>
                  <a:pt x="193882" y="746515"/>
                </a:moveTo>
                <a:cubicBezTo>
                  <a:pt x="268204" y="580892"/>
                  <a:pt x="342526" y="415269"/>
                  <a:pt x="310212" y="290850"/>
                </a:cubicBezTo>
                <a:cubicBezTo>
                  <a:pt x="277898" y="166431"/>
                  <a:pt x="138949" y="83215"/>
                  <a:pt x="0" y="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721047" y="1644560"/>
            <a:ext cx="523484" cy="333220"/>
          </a:xfrm>
          <a:custGeom>
            <a:avLst/>
            <a:gdLst>
              <a:gd name="connsiteX0" fmla="*/ 523484 w 523484"/>
              <a:gd name="connsiteY0" fmla="*/ 333220 h 333220"/>
              <a:gd name="connsiteX1" fmla="*/ 300519 w 523484"/>
              <a:gd name="connsiteY1" fmla="*/ 22980 h 333220"/>
              <a:gd name="connsiteX2" fmla="*/ 0 w 523484"/>
              <a:gd name="connsiteY2" fmla="*/ 22980 h 33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484" h="333220">
                <a:moveTo>
                  <a:pt x="523484" y="333220"/>
                </a:moveTo>
                <a:cubicBezTo>
                  <a:pt x="455625" y="203953"/>
                  <a:pt x="387766" y="74687"/>
                  <a:pt x="300519" y="22980"/>
                </a:cubicBezTo>
                <a:cubicBezTo>
                  <a:pt x="213272" y="-28727"/>
                  <a:pt x="0" y="22980"/>
                  <a:pt x="0" y="2298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135979" y="1611238"/>
            <a:ext cx="429962" cy="385932"/>
          </a:xfrm>
          <a:custGeom>
            <a:avLst/>
            <a:gdLst>
              <a:gd name="connsiteX0" fmla="*/ 429962 w 429962"/>
              <a:gd name="connsiteY0" fmla="*/ 27217 h 385932"/>
              <a:gd name="connsiteX1" fmla="*/ 51891 w 429962"/>
              <a:gd name="connsiteY1" fmla="*/ 36912 h 385932"/>
              <a:gd name="connsiteX2" fmla="*/ 3420 w 429962"/>
              <a:gd name="connsiteY2" fmla="*/ 385932 h 38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962" h="385932">
                <a:moveTo>
                  <a:pt x="429962" y="27217"/>
                </a:moveTo>
                <a:cubicBezTo>
                  <a:pt x="276471" y="2171"/>
                  <a:pt x="122981" y="-22874"/>
                  <a:pt x="51891" y="36912"/>
                </a:cubicBezTo>
                <a:cubicBezTo>
                  <a:pt x="-19199" y="96698"/>
                  <a:pt x="3420" y="385932"/>
                  <a:pt x="3420" y="385932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3931226" y="2142595"/>
            <a:ext cx="314808" cy="533225"/>
          </a:xfrm>
          <a:custGeom>
            <a:avLst/>
            <a:gdLst>
              <a:gd name="connsiteX0" fmla="*/ 314808 w 314808"/>
              <a:gd name="connsiteY0" fmla="*/ 533225 h 533225"/>
              <a:gd name="connsiteX1" fmla="*/ 4596 w 314808"/>
              <a:gd name="connsiteY1" fmla="*/ 368410 h 533225"/>
              <a:gd name="connsiteX2" fmla="*/ 120926 w 314808"/>
              <a:gd name="connsiteY2" fmla="*/ 0 h 53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08" h="533225">
                <a:moveTo>
                  <a:pt x="314808" y="533225"/>
                </a:moveTo>
                <a:cubicBezTo>
                  <a:pt x="175859" y="495253"/>
                  <a:pt x="36910" y="457281"/>
                  <a:pt x="4596" y="368410"/>
                </a:cubicBezTo>
                <a:cubicBezTo>
                  <a:pt x="-27718" y="279539"/>
                  <a:pt x="120926" y="0"/>
                  <a:pt x="12092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420529" y="2724295"/>
            <a:ext cx="513790" cy="155251"/>
          </a:xfrm>
          <a:custGeom>
            <a:avLst/>
            <a:gdLst>
              <a:gd name="connsiteX0" fmla="*/ 513790 w 513790"/>
              <a:gd name="connsiteY0" fmla="*/ 0 h 155251"/>
              <a:gd name="connsiteX1" fmla="*/ 378072 w 513790"/>
              <a:gd name="connsiteY1" fmla="*/ 155120 h 155251"/>
              <a:gd name="connsiteX2" fmla="*/ 0 w 513790"/>
              <a:gd name="connsiteY2" fmla="*/ 29085 h 15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790" h="155251">
                <a:moveTo>
                  <a:pt x="513790" y="0"/>
                </a:moveTo>
                <a:cubicBezTo>
                  <a:pt x="488747" y="75136"/>
                  <a:pt x="463704" y="150273"/>
                  <a:pt x="378072" y="155120"/>
                </a:cubicBezTo>
                <a:cubicBezTo>
                  <a:pt x="292440" y="159967"/>
                  <a:pt x="0" y="29085"/>
                  <a:pt x="0" y="29085"/>
                </a:cubicBezTo>
              </a:path>
            </a:pathLst>
          </a:cu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6858000" cy="5257800"/>
          </a:xfrm>
        </p:spPr>
        <p:txBody>
          <a:bodyPr/>
          <a:lstStyle/>
          <a:p>
            <a:r>
              <a:rPr lang="en-US" dirty="0" smtClean="0"/>
              <a:t>Referee</a:t>
            </a:r>
          </a:p>
          <a:p>
            <a:pPr lvl="1"/>
            <a:r>
              <a:rPr lang="en-US" dirty="0" smtClean="0"/>
              <a:t>Manage sharing of resources, Protection, Isolation</a:t>
            </a:r>
          </a:p>
          <a:p>
            <a:pPr lvl="2"/>
            <a:r>
              <a:rPr lang="en-US" dirty="0" smtClean="0"/>
              <a:t>Resource allocation, isolation, communication</a:t>
            </a:r>
          </a:p>
          <a:p>
            <a:r>
              <a:rPr lang="en-US" dirty="0" smtClean="0"/>
              <a:t>Illusionist</a:t>
            </a:r>
          </a:p>
          <a:p>
            <a:pPr lvl="1"/>
            <a:r>
              <a:rPr lang="en-US" dirty="0" smtClean="0"/>
              <a:t>Provide clean, easy to use abstractions of physical resources</a:t>
            </a:r>
          </a:p>
          <a:p>
            <a:pPr lvl="2"/>
            <a:r>
              <a:rPr lang="en-US" dirty="0" smtClean="0"/>
              <a:t>Infinite memory, dedicated machine</a:t>
            </a:r>
          </a:p>
          <a:p>
            <a:pPr lvl="2"/>
            <a:r>
              <a:rPr lang="en-US" dirty="0" smtClean="0"/>
              <a:t>Higher level objects: files, users, messages</a:t>
            </a:r>
          </a:p>
          <a:p>
            <a:pPr lvl="2"/>
            <a:r>
              <a:rPr lang="en-US" dirty="0" smtClean="0"/>
              <a:t>Masking limitations, virtualization</a:t>
            </a:r>
          </a:p>
          <a:p>
            <a:r>
              <a:rPr lang="en-US" dirty="0" smtClean="0"/>
              <a:t>Glue</a:t>
            </a:r>
          </a:p>
          <a:p>
            <a:pPr lvl="1"/>
            <a:r>
              <a:rPr lang="en-US" dirty="0" smtClean="0"/>
              <a:t>Common services</a:t>
            </a:r>
          </a:p>
          <a:p>
            <a:pPr lvl="2"/>
            <a:r>
              <a:rPr lang="en-US" dirty="0" smtClean="0"/>
              <a:t>Storage, Window system, Networking</a:t>
            </a:r>
          </a:p>
          <a:p>
            <a:pPr lvl="2"/>
            <a:r>
              <a:rPr lang="en-US" dirty="0" smtClean="0"/>
              <a:t>Sharing, Authorization</a:t>
            </a:r>
          </a:p>
          <a:p>
            <a:pPr lvl="2"/>
            <a:r>
              <a:rPr lang="en-US" dirty="0" smtClean="0"/>
              <a:t>Look and feel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D63B9C-FF78-2248-B8E8-1F3F85D8D8BD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0600"/>
            <a:ext cx="1411469" cy="113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43200"/>
            <a:ext cx="1291665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95800"/>
            <a:ext cx="166425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5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Two-Phase Locking (2PL)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charset="0"/>
                <a:ea typeface="MS PGothic" charset="0"/>
              </a:rPr>
              <a:t>2PL guarantees that the dependency graph of a schedule is acyclic.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ahoma" charset="0"/>
                <a:ea typeface="MS PGothic" charset="0"/>
              </a:rPr>
              <a:t>For every pair of transactions with a conflicting lock, one acquires </a:t>
            </a:r>
            <a:r>
              <a:rPr lang="en-US" dirty="0" smtClean="0">
                <a:latin typeface="Tahoma" charset="0"/>
                <a:ea typeface="MS PGothic" charset="0"/>
              </a:rPr>
              <a:t>it </a:t>
            </a:r>
            <a:r>
              <a:rPr lang="en-US" dirty="0">
                <a:latin typeface="Tahoma" charset="0"/>
                <a:ea typeface="MS PGothic" charset="0"/>
              </a:rPr>
              <a:t>first </a:t>
            </a:r>
            <a:r>
              <a:rPr lang="en-US" dirty="0">
                <a:latin typeface="Tahoma" charset="0"/>
                <a:ea typeface="MS PGothic" charset="0"/>
                <a:sym typeface="Wingdings" charset="0"/>
              </a:rPr>
              <a:t> ordering of those two  total ordering. </a:t>
            </a:r>
            <a:endParaRPr lang="en-US" dirty="0">
              <a:latin typeface="Tahom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ahom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ahoma" charset="0"/>
                <a:ea typeface="MS PGothic" charset="0"/>
              </a:rPr>
              <a:t>Therefore 2PL-compatible schedules are conflict </a:t>
            </a:r>
            <a:r>
              <a:rPr lang="en-US" dirty="0" err="1">
                <a:latin typeface="Tahoma" charset="0"/>
                <a:ea typeface="MS PGothic" charset="0"/>
              </a:rPr>
              <a:t>serializable</a:t>
            </a:r>
            <a:r>
              <a:rPr lang="en-US" dirty="0">
                <a:latin typeface="Tahoma" charset="0"/>
                <a:ea typeface="MS PGothic" charset="0"/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ja-JP" dirty="0">
              <a:latin typeface="Tahoma" charset="0"/>
              <a:ea typeface="MS PGothic" charset="0"/>
            </a:endParaRPr>
          </a:p>
          <a:p>
            <a:pPr>
              <a:lnSpc>
                <a:spcPct val="100000"/>
              </a:lnSpc>
              <a:buSzPct val="75000"/>
            </a:pPr>
            <a:r>
              <a:rPr lang="en-US" dirty="0">
                <a:latin typeface="Tahoma" charset="0"/>
                <a:ea typeface="MS PGothic" charset="0"/>
              </a:rPr>
              <a:t>Note: 2PL can still lead to deadlocks since locks are acquired incrementally.</a:t>
            </a:r>
          </a:p>
          <a:p>
            <a:pPr>
              <a:lnSpc>
                <a:spcPct val="100000"/>
              </a:lnSpc>
              <a:buSzPct val="75000"/>
            </a:pPr>
            <a:endParaRPr lang="en-US" dirty="0">
              <a:latin typeface="Tahoma" charset="0"/>
              <a:ea typeface="MS PGothic" charset="0"/>
              <a:sym typeface="Wingdings" charset="0"/>
            </a:endParaRPr>
          </a:p>
          <a:p>
            <a:pPr>
              <a:lnSpc>
                <a:spcPct val="100000"/>
              </a:lnSpc>
              <a:buSzPct val="75000"/>
            </a:pPr>
            <a:r>
              <a:rPr lang="en-US" dirty="0">
                <a:latin typeface="Tahoma" charset="0"/>
                <a:ea typeface="MS PGothic" charset="0"/>
                <a:sym typeface="Wingdings" charset="0"/>
              </a:rPr>
              <a:t>An important variant of 2PL is </a:t>
            </a:r>
            <a:r>
              <a:rPr lang="en-US" b="1" dirty="0">
                <a:solidFill>
                  <a:srgbClr val="C00000"/>
                </a:solidFill>
                <a:latin typeface="Tahoma" charset="0"/>
                <a:ea typeface="MS PGothic" charset="0"/>
                <a:sym typeface="Wingdings" charset="0"/>
              </a:rPr>
              <a:t>strict 2PL</a:t>
            </a:r>
            <a:r>
              <a:rPr lang="en-US" dirty="0">
                <a:latin typeface="Tahoma" charset="0"/>
                <a:ea typeface="MS PGothic" charset="0"/>
                <a:sym typeface="Wingdings" charset="0"/>
              </a:rPr>
              <a:t>, where all locks are released at the end of the transaction. </a:t>
            </a:r>
          </a:p>
          <a:p>
            <a:pPr marL="914400" lvl="2" indent="0">
              <a:buSzPct val="75000"/>
              <a:buFontTx/>
              <a:buNone/>
            </a:pPr>
            <a:r>
              <a:rPr lang="en-US" dirty="0">
                <a:latin typeface="Tahoma" charset="0"/>
                <a:ea typeface="MS PGothic" charset="0"/>
              </a:rPr>
              <a:t>	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6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7" y="4135106"/>
            <a:ext cx="8229600" cy="1447288"/>
          </a:xfrm>
        </p:spPr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appears either before or after move</a:t>
            </a:r>
          </a:p>
          <a:p>
            <a:r>
              <a:rPr lang="en-US" dirty="0" smtClean="0"/>
              <a:t>Need log/recover AND 2PL to get ACID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94320" y="1061386"/>
            <a:ext cx="4246957" cy="243868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A:</a:t>
            </a:r>
          </a:p>
          <a:p>
            <a:pPr>
              <a:buNone/>
            </a:pPr>
            <a:r>
              <a:rPr lang="en-US" sz="2800" dirty="0" smtClean="0"/>
              <a:t>LOCK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  <a:endParaRPr lang="en-US" sz="2800" dirty="0" smtClean="0"/>
          </a:p>
          <a:p>
            <a:pPr>
              <a:buFont typeface="Arial"/>
              <a:buNone/>
            </a:pPr>
            <a:r>
              <a:rPr lang="en-US" sz="2800" dirty="0" smtClean="0"/>
              <a:t>move </a:t>
            </a:r>
            <a:r>
              <a:rPr lang="en-US" sz="2800" dirty="0" smtClean="0">
                <a:solidFill>
                  <a:srgbClr val="0000FF"/>
                </a:solidFill>
              </a:rPr>
              <a:t>foo</a:t>
            </a:r>
            <a:r>
              <a:rPr lang="en-US" sz="2800" dirty="0" smtClean="0"/>
              <a:t> from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to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 lvl="1">
              <a:buFont typeface="Arial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mv x/foo y/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"/>
              </a:rPr>
              <a:t>Commit and Release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459407" y="1061386"/>
            <a:ext cx="4429875" cy="2438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B:</a:t>
            </a:r>
          </a:p>
          <a:p>
            <a:pPr>
              <a:buNone/>
            </a:pPr>
            <a:r>
              <a:rPr lang="en-US" sz="2800" dirty="0"/>
              <a:t>LOCK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log</a:t>
            </a:r>
            <a:endParaRPr lang="en-US" sz="2800" dirty="0" smtClean="0"/>
          </a:p>
          <a:p>
            <a:pPr>
              <a:buFont typeface="Arial"/>
              <a:buNone/>
            </a:pPr>
            <a:r>
              <a:rPr lang="en-US" sz="2800" dirty="0" err="1" smtClean="0"/>
              <a:t>grep</a:t>
            </a:r>
            <a:r>
              <a:rPr lang="en-US" sz="2800" dirty="0" smtClean="0"/>
              <a:t> across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>
              <a:buFont typeface="Arial"/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162 x/* y/* &gt; log</a:t>
            </a:r>
          </a:p>
          <a:p>
            <a:pPr>
              <a:buNone/>
            </a:pPr>
            <a:r>
              <a:rPr lang="en-US" sz="2400" dirty="0">
                <a:cs typeface="Courier"/>
              </a:rPr>
              <a:t>Commit and </a:t>
            </a:r>
            <a:r>
              <a:rPr lang="en-US" sz="2400" dirty="0" smtClean="0">
                <a:cs typeface="Courier"/>
              </a:rPr>
              <a:t>Release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y, log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>
              <a:buFont typeface="Arial"/>
              <a:buNone/>
            </a:pPr>
            <a:endParaRPr lang="en-US" sz="2400" dirty="0" smtClean="0">
              <a:solidFill>
                <a:srgbClr val="0000FF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757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Gulim" charset="0"/>
                <a:cs typeface="Gulim" charset="0"/>
              </a:rPr>
              <a:t>Banker’s Algorithm Example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764858" cy="3886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latin typeface="Helvetica" charset="0"/>
                <a:ea typeface="Gulim" charset="0"/>
                <a:cs typeface="Gulim" charset="0"/>
              </a:rPr>
              <a:t>Banker’s algorithm with dining philosophers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“Safe” (won’t cause deadlock) if when try to grab chopstick either: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Not last chopstick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Is last chopstick but someone will have </a:t>
            </a:r>
            <a:br>
              <a:rPr lang="en-US" altLang="ko-KR" sz="2000" dirty="0">
                <a:latin typeface="Helvetica" charset="0"/>
                <a:ea typeface="Gulim" charset="0"/>
                <a:cs typeface="Gulim" charset="0"/>
              </a:rPr>
            </a:b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two afterwards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latin typeface="Helvetica" charset="0"/>
                <a:ea typeface="Gulim" charset="0"/>
                <a:cs typeface="Gulim" charset="0"/>
              </a:rPr>
              <a:t>What if k-handed philosophers? Don’t allow if: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It’s the last one, no one would have k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It’s 2</a:t>
            </a:r>
            <a:r>
              <a:rPr lang="en-US" altLang="ko-KR" sz="2000" baseline="30000" dirty="0">
                <a:latin typeface="Helvetica" charset="0"/>
                <a:ea typeface="Gulim" charset="0"/>
                <a:cs typeface="Gulim" charset="0"/>
              </a:rPr>
              <a:t>nd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to last, and no one would have k-1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It’s 3</a:t>
            </a:r>
            <a:r>
              <a:rPr lang="en-US" altLang="ko-KR" sz="2000" baseline="30000" dirty="0">
                <a:latin typeface="Helvetica" charset="0"/>
                <a:ea typeface="Gulim" charset="0"/>
                <a:cs typeface="Gulim" charset="0"/>
              </a:rPr>
              <a:t>rd</a:t>
            </a: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 to last, and no one would have k-2</a:t>
            </a:r>
          </a:p>
          <a:p>
            <a:pPr lvl="2">
              <a:lnSpc>
                <a:spcPct val="80000"/>
              </a:lnSpc>
            </a:pPr>
            <a:r>
              <a:rPr lang="en-US" altLang="ko-KR" sz="2000" dirty="0">
                <a:latin typeface="Helvetica" charset="0"/>
                <a:ea typeface="Gulim" charset="0"/>
                <a:cs typeface="Gulim" charset="0"/>
              </a:rPr>
              <a:t>…</a:t>
            </a:r>
          </a:p>
        </p:txBody>
      </p:sp>
      <p:pic>
        <p:nvPicPr>
          <p:cNvPr id="1187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1" t="522" r="11351" b="522"/>
          <a:stretch>
            <a:fillRect/>
          </a:stretch>
        </p:blipFill>
        <p:spPr bwMode="auto">
          <a:xfrm>
            <a:off x="3429000" y="762000"/>
            <a:ext cx="2209800" cy="21209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12573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2000"/>
            <a:ext cx="11636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4170363"/>
            <a:ext cx="1893887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8791" name="Group 25"/>
          <p:cNvGrpSpPr>
            <a:grpSpLocks/>
          </p:cNvGrpSpPr>
          <p:nvPr/>
        </p:nvGrpSpPr>
        <p:grpSpPr bwMode="auto">
          <a:xfrm>
            <a:off x="8251825" y="77788"/>
            <a:ext cx="828675" cy="831850"/>
            <a:chOff x="454" y="3314"/>
            <a:chExt cx="522" cy="524"/>
          </a:xfrm>
        </p:grpSpPr>
        <p:sp>
          <p:nvSpPr>
            <p:cNvPr id="118792" name="AutoShape 21"/>
            <p:cNvSpPr>
              <a:spLocks noChangeArrowheads="1"/>
            </p:cNvSpPr>
            <p:nvPr/>
          </p:nvSpPr>
          <p:spPr bwMode="auto">
            <a:xfrm>
              <a:off x="484" y="331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8793" name="AutoShape 22"/>
            <p:cNvSpPr>
              <a:spLocks noChangeArrowheads="1"/>
            </p:cNvSpPr>
            <p:nvPr/>
          </p:nvSpPr>
          <p:spPr bwMode="auto">
            <a:xfrm rot="5400000">
              <a:off x="736" y="3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8794" name="AutoShape 23"/>
            <p:cNvSpPr>
              <a:spLocks noChangeArrowheads="1"/>
            </p:cNvSpPr>
            <p:nvPr/>
          </p:nvSpPr>
          <p:spPr bwMode="auto">
            <a:xfrm rot="-5400000">
              <a:off x="454" y="356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18795" name="AutoShape 24"/>
            <p:cNvSpPr>
              <a:spLocks noChangeArrowheads="1"/>
            </p:cNvSpPr>
            <p:nvPr/>
          </p:nvSpPr>
          <p:spPr bwMode="auto">
            <a:xfrm rot="10800000">
              <a:off x="706" y="359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11/21/14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L35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MS PGothic" charset="0"/>
              </a:rPr>
              <a:t>What Is A Protocol?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Helvetica" charset="0"/>
              <a:ea typeface="MS PGothic" charset="0"/>
            </a:endParaRPr>
          </a:p>
          <a:p>
            <a:pPr eaLnBrk="1" hangingPunct="1"/>
            <a:r>
              <a:rPr lang="en-US">
                <a:latin typeface="Helvetica" charset="0"/>
                <a:ea typeface="MS PGothic" charset="0"/>
              </a:rPr>
              <a:t>A protocol is an 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</a:rPr>
              <a:t>agreement on how to communicate</a:t>
            </a:r>
          </a:p>
          <a:p>
            <a:pPr eaLnBrk="1" hangingPunct="1"/>
            <a:endParaRPr lang="en-US">
              <a:solidFill>
                <a:srgbClr val="FF0000"/>
              </a:solidFill>
              <a:latin typeface="Helvetica" charset="0"/>
              <a:ea typeface="MS PGothic" charset="0"/>
            </a:endParaRPr>
          </a:p>
          <a:p>
            <a:pPr eaLnBrk="1" hangingPunct="1"/>
            <a:r>
              <a:rPr lang="en-US">
                <a:latin typeface="Helvetica" charset="0"/>
                <a:ea typeface="MS PGothic" charset="0"/>
              </a:rPr>
              <a:t>Includes</a:t>
            </a:r>
          </a:p>
          <a:p>
            <a:pPr marL="742950" lvl="1" indent="-285750" eaLnBrk="1" hangingPunct="1"/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</a:rPr>
              <a:t>Syntax</a:t>
            </a:r>
            <a:r>
              <a:rPr lang="en-US">
                <a:latin typeface="Helvetica" charset="0"/>
                <a:ea typeface="MS PGothic" charset="0"/>
              </a:rPr>
              <a:t>: how a communication is specified &amp; structured</a:t>
            </a:r>
          </a:p>
          <a:p>
            <a:pPr lvl="2" eaLnBrk="1" hangingPunct="1"/>
            <a:r>
              <a:rPr lang="en-US">
                <a:latin typeface="Helvetica" charset="0"/>
                <a:ea typeface="MS PGothic" charset="0"/>
              </a:rPr>
              <a:t>Format, order messages are sent and received</a:t>
            </a:r>
          </a:p>
          <a:p>
            <a:pPr marL="742950" lvl="1" indent="-285750" eaLnBrk="1" hangingPunct="1"/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</a:rPr>
              <a:t>Semantics</a:t>
            </a:r>
            <a:r>
              <a:rPr lang="en-US">
                <a:latin typeface="Helvetica" charset="0"/>
                <a:ea typeface="MS PGothic" charset="0"/>
              </a:rPr>
              <a:t>: what a communication means</a:t>
            </a:r>
          </a:p>
          <a:p>
            <a:pPr lvl="2" eaLnBrk="1" hangingPunct="1"/>
            <a:r>
              <a:rPr lang="en-US">
                <a:latin typeface="Helvetica" charset="0"/>
                <a:ea typeface="MS PGothic" charset="0"/>
              </a:rPr>
              <a:t>Actions taken when transmitting, receiving, or when a timer expires</a:t>
            </a:r>
          </a:p>
        </p:txBody>
      </p:sp>
    </p:spTree>
    <p:extLst>
      <p:ext uri="{BB962C8B-B14F-4D97-AF65-F5344CB8AC3E}">
        <p14:creationId xmlns:p14="http://schemas.microsoft.com/office/powerpoint/2010/main" val="86165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Network System Modularity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411663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dirty="0">
                <a:latin typeface="Helvetica" charset="0"/>
                <a:ea typeface="MS PGothic" charset="0"/>
              </a:rPr>
              <a:t>Like software modularity, but: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Implementation distributed across many machines (routers and hosts</a:t>
            </a:r>
            <a:r>
              <a:rPr lang="en-US" dirty="0" smtClean="0">
                <a:latin typeface="Helvetica" charset="0"/>
                <a:ea typeface="MS PGothic" charset="0"/>
              </a:rPr>
              <a:t>)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Must decide: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How to break system into modules: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Layering</a:t>
            </a: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What functionality does each module implement: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MS PGothic" charset="0"/>
              </a:rPr>
              <a:t>End-to-End Principle: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don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t put it in the network if you can do it in the endpoints.</a:t>
            </a:r>
            <a:endParaRPr lang="en-US" altLang="ja-JP" b="1" dirty="0">
              <a:latin typeface="Helvetica" charset="0"/>
              <a:ea typeface="MS PGothic" charset="0"/>
            </a:endParaRPr>
          </a:p>
          <a:p>
            <a:r>
              <a:rPr lang="en-US" dirty="0" smtClean="0">
                <a:latin typeface="Helvetica" charset="0"/>
                <a:ea typeface="MS PGothic" charset="0"/>
              </a:rPr>
              <a:t>Partition </a:t>
            </a:r>
            <a:r>
              <a:rPr lang="en-US" dirty="0">
                <a:latin typeface="Helvetica" charset="0"/>
                <a:ea typeface="MS PGothic" charset="0"/>
              </a:rPr>
              <a:t>the system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layer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</a:rPr>
              <a:t>solely</a:t>
            </a:r>
            <a:r>
              <a:rPr lang="en-US" dirty="0">
                <a:latin typeface="Helvetica" charset="0"/>
                <a:ea typeface="MS PGothic" charset="0"/>
              </a:rPr>
              <a:t> relies on services from layer below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layer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</a:rPr>
              <a:t>solely</a:t>
            </a:r>
            <a:r>
              <a:rPr lang="en-US" dirty="0">
                <a:latin typeface="Helvetica" charset="0"/>
                <a:ea typeface="MS PGothic" charset="0"/>
              </a:rPr>
              <a:t> exports services to layer </a:t>
            </a:r>
            <a:r>
              <a:rPr lang="en-US" dirty="0" smtClean="0">
                <a:latin typeface="Helvetica" charset="0"/>
                <a:ea typeface="MS PGothic" charset="0"/>
              </a:rPr>
              <a:t>above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Interface between layers defines interaction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Hides implementation details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Layers can change without disturbing other layers</a:t>
            </a:r>
            <a:endParaRPr lang="en-US" sz="28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9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87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E2E Concept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Traditional Engineering Goal: design the infrastructure to meet application requirements</a:t>
            </a:r>
          </a:p>
          <a:p>
            <a:pPr lvl="1"/>
            <a:r>
              <a:rPr lang="en-US" dirty="0" smtClean="0"/>
              <a:t>Optimizing for Cost, Reliability, Performance, …</a:t>
            </a:r>
          </a:p>
          <a:p>
            <a:r>
              <a:rPr lang="en-US" dirty="0" smtClean="0"/>
              <a:t>Challenge: infrastructure is most costly &amp; difficult to create and evolves most slowly</a:t>
            </a:r>
          </a:p>
          <a:p>
            <a:pPr lvl="1"/>
            <a:r>
              <a:rPr lang="en-US" dirty="0" smtClean="0"/>
              <a:t>Applications evolve rapidly, as does technology</a:t>
            </a:r>
          </a:p>
          <a:p>
            <a:r>
              <a:rPr lang="en-US" dirty="0" smtClean="0"/>
              <a:t>End-to-end Design Concept</a:t>
            </a:r>
          </a:p>
          <a:p>
            <a:pPr lvl="1"/>
            <a:r>
              <a:rPr lang="en-US" dirty="0" smtClean="0"/>
              <a:t>Utilize intelligence at the point of application</a:t>
            </a:r>
          </a:p>
          <a:p>
            <a:pPr lvl="1"/>
            <a:r>
              <a:rPr lang="en-US" dirty="0" smtClean="0"/>
              <a:t>Infrastructure need not meet all application requirements directly</a:t>
            </a:r>
          </a:p>
          <a:p>
            <a:pPr lvl="1"/>
            <a:r>
              <a:rPr lang="en-US" dirty="0" smtClean="0"/>
              <a:t>Only what the end-points cannot reasonably do themselves</a:t>
            </a:r>
          </a:p>
          <a:p>
            <a:pPr lvl="2"/>
            <a:r>
              <a:rPr lang="en-US" dirty="0" smtClean="0"/>
              <a:t>Avoid redundancy, semantic mismatch, …</a:t>
            </a:r>
          </a:p>
          <a:p>
            <a:pPr lvl="1"/>
            <a:r>
              <a:rPr lang="en-US" dirty="0" smtClean="0"/>
              <a:t>Enable applications and incorporate technological advance</a:t>
            </a:r>
          </a:p>
          <a:p>
            <a:r>
              <a:rPr lang="en-US" dirty="0" smtClean="0"/>
              <a:t>Design for Change!  - and specialization</a:t>
            </a:r>
          </a:p>
          <a:p>
            <a:pPr lvl="1"/>
            <a:r>
              <a:rPr lang="en-US" dirty="0" smtClean="0"/>
              <a:t>Layers &amp; protocols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2691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534400" cy="1371600"/>
          </a:xfrm>
        </p:spPr>
        <p:txBody>
          <a:bodyPr/>
          <a:lstStyle/>
          <a:p>
            <a:pPr eaLnBrk="1" hangingPunct="1"/>
            <a:r>
              <a:rPr lang="en-US" sz="3500" dirty="0" smtClean="0">
                <a:latin typeface="Helvetica" charset="0"/>
                <a:ea typeface="MS PGothic" charset="0"/>
                <a:cs typeface="MS PGothic" charset="0"/>
              </a:rPr>
              <a:t>Internet </a:t>
            </a:r>
            <a:r>
              <a:rPr lang="en-US" sz="3500" dirty="0">
                <a:latin typeface="Helvetica" charset="0"/>
                <a:ea typeface="MS PGothic" charset="0"/>
                <a:cs typeface="MS PGothic" charset="0"/>
              </a:rPr>
              <a:t>Protocol (IP)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590800"/>
          </a:xfrm>
        </p:spPr>
        <p:txBody>
          <a:bodyPr/>
          <a:lstStyle/>
          <a:p>
            <a:pPr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Internet Protocol: Internet’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s network layer</a:t>
            </a:r>
          </a:p>
          <a:p>
            <a:pPr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Service it provides: 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Best-Effort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 Packet Delivery</a:t>
            </a:r>
          </a:p>
          <a:p>
            <a:pPr lvl="1"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Tries it’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s 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best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 to deliver packet to its destination </a:t>
            </a:r>
          </a:p>
          <a:p>
            <a:pPr lvl="1"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Packets may be lost</a:t>
            </a:r>
          </a:p>
          <a:p>
            <a:pPr lvl="1"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Packets may be corrupted</a:t>
            </a:r>
          </a:p>
          <a:p>
            <a:pPr lvl="1" eaLnBrk="1" hangingPunct="1"/>
            <a:r>
              <a:rPr lang="en-US">
                <a:latin typeface="Helvetica" charset="0"/>
                <a:ea typeface="MS PGothic" charset="0"/>
                <a:cs typeface="MS PGothic" charset="0"/>
              </a:rPr>
              <a:t>Packets may be delivered out of order</a:t>
            </a:r>
          </a:p>
        </p:txBody>
      </p:sp>
      <p:pic>
        <p:nvPicPr>
          <p:cNvPr id="1027" name="Picture 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3625" y="4651375"/>
            <a:ext cx="1730375" cy="1062038"/>
          </a:xfrm>
        </p:spPr>
      </p:pic>
      <p:graphicFrame>
        <p:nvGraphicFramePr>
          <p:cNvPr id="1028" name="Object 2"/>
          <p:cNvGraphicFramePr>
            <a:graphicFrameLocks noChangeAspect="1"/>
          </p:cNvGraphicFramePr>
          <p:nvPr/>
        </p:nvGraphicFramePr>
        <p:xfrm>
          <a:off x="2724150" y="4186238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186238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6"/>
          <p:cNvSpPr>
            <a:spLocks noChangeShapeType="1"/>
          </p:cNvSpPr>
          <p:nvPr/>
        </p:nvSpPr>
        <p:spPr bwMode="auto">
          <a:xfrm flipV="1">
            <a:off x="1714500" y="5308600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 flipV="1">
            <a:off x="6122988" y="5160963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0" y="40020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ea typeface="MS PGothic" charset="0"/>
                <a:cs typeface="MS PGothic" charset="0"/>
              </a:rPr>
              <a:t>source</a:t>
            </a:r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7224713" y="4084638"/>
            <a:ext cx="167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ea typeface="MS PGothic" charset="0"/>
                <a:cs typeface="MS PGothic" charset="0"/>
              </a:rPr>
              <a:t>destination</a:t>
            </a:r>
          </a:p>
        </p:txBody>
      </p:sp>
      <p:pic>
        <p:nvPicPr>
          <p:cNvPr id="1033" name="Picture 10" descr="MCj02957280000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33888"/>
            <a:ext cx="1928813" cy="1630362"/>
          </a:xfrm>
        </p:spPr>
      </p:pic>
      <p:sp>
        <p:nvSpPr>
          <p:cNvPr id="1034" name="Text Box 11"/>
          <p:cNvSpPr txBox="1">
            <a:spLocks noChangeArrowheads="1"/>
          </p:cNvSpPr>
          <p:nvPr/>
        </p:nvSpPr>
        <p:spPr bwMode="auto">
          <a:xfrm>
            <a:off x="3521075" y="4876800"/>
            <a:ext cx="189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IP network</a:t>
            </a:r>
          </a:p>
        </p:txBody>
      </p:sp>
      <p:grpSp>
        <p:nvGrpSpPr>
          <p:cNvPr id="1035" name="Group 12"/>
          <p:cNvGrpSpPr>
            <a:grpSpLocks/>
          </p:cNvGrpSpPr>
          <p:nvPr/>
        </p:nvGrpSpPr>
        <p:grpSpPr bwMode="auto">
          <a:xfrm>
            <a:off x="2089150" y="4770438"/>
            <a:ext cx="327025" cy="457200"/>
            <a:chOff x="4505" y="1615"/>
            <a:chExt cx="206" cy="288"/>
          </a:xfrm>
        </p:grpSpPr>
        <p:sp>
          <p:nvSpPr>
            <p:cNvPr id="1049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050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</p:grpSp>
      <p:grpSp>
        <p:nvGrpSpPr>
          <p:cNvPr id="1036" name="Group 15"/>
          <p:cNvGrpSpPr>
            <a:grpSpLocks/>
          </p:cNvGrpSpPr>
          <p:nvPr/>
        </p:nvGrpSpPr>
        <p:grpSpPr bwMode="auto">
          <a:xfrm>
            <a:off x="2584450" y="4775200"/>
            <a:ext cx="327025" cy="457200"/>
            <a:chOff x="4505" y="1615"/>
            <a:chExt cx="206" cy="288"/>
          </a:xfrm>
        </p:grpSpPr>
        <p:sp>
          <p:nvSpPr>
            <p:cNvPr id="104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04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</p:grpSp>
      <p:grpSp>
        <p:nvGrpSpPr>
          <p:cNvPr id="1037" name="Group 18"/>
          <p:cNvGrpSpPr>
            <a:grpSpLocks/>
          </p:cNvGrpSpPr>
          <p:nvPr/>
        </p:nvGrpSpPr>
        <p:grpSpPr bwMode="auto">
          <a:xfrm>
            <a:off x="6438900" y="4629150"/>
            <a:ext cx="327025" cy="457200"/>
            <a:chOff x="4505" y="1615"/>
            <a:chExt cx="206" cy="288"/>
          </a:xfrm>
        </p:grpSpPr>
        <p:sp>
          <p:nvSpPr>
            <p:cNvPr id="1045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046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</p:grpSp>
      <p:sp>
        <p:nvSpPr>
          <p:cNvPr id="1038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Transport</a:t>
            </a:r>
          </a:p>
        </p:txBody>
      </p:sp>
      <p:sp>
        <p:nvSpPr>
          <p:cNvPr id="1039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</a:rPr>
              <a:t>Network</a:t>
            </a:r>
          </a:p>
        </p:txBody>
      </p:sp>
      <p:sp>
        <p:nvSpPr>
          <p:cNvPr id="1040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Datalink</a:t>
            </a:r>
          </a:p>
        </p:txBody>
      </p:sp>
      <p:sp>
        <p:nvSpPr>
          <p:cNvPr id="1041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Physical</a:t>
            </a:r>
          </a:p>
        </p:txBody>
      </p:sp>
      <p:sp>
        <p:nvSpPr>
          <p:cNvPr id="1042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Session</a:t>
            </a:r>
          </a:p>
        </p:txBody>
      </p:sp>
      <p:sp>
        <p:nvSpPr>
          <p:cNvPr id="1043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Present.</a:t>
            </a:r>
          </a:p>
        </p:txBody>
      </p:sp>
      <p:sp>
        <p:nvSpPr>
          <p:cNvPr id="1044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51575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533400" y="990600"/>
            <a:ext cx="8077200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1143000"/>
          </a:xfrm>
        </p:spPr>
        <p:txBody>
          <a:bodyPr lIns="90452" tIns="44434" rIns="90452" bIns="44434"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The Internet </a:t>
            </a:r>
            <a:r>
              <a:rPr lang="en-US" i="1">
                <a:latin typeface="Helvetica" charset="0"/>
                <a:ea typeface="MS PGothic" charset="0"/>
                <a:cs typeface="MS PGothic" charset="0"/>
              </a:rPr>
              <a:t>Hourglass</a:t>
            </a:r>
            <a:endParaRPr lang="en-US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2971800" y="3429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Arc 5"/>
          <p:cNvSpPr>
            <a:spLocks/>
          </p:cNvSpPr>
          <p:nvPr/>
        </p:nvSpPr>
        <p:spPr bwMode="auto">
          <a:xfrm>
            <a:off x="6553200" y="3386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Arc 6"/>
          <p:cNvSpPr>
            <a:spLocks/>
          </p:cNvSpPr>
          <p:nvPr/>
        </p:nvSpPr>
        <p:spPr bwMode="auto">
          <a:xfrm>
            <a:off x="5373688" y="3386138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rc 7"/>
          <p:cNvSpPr>
            <a:spLocks/>
          </p:cNvSpPr>
          <p:nvPr/>
        </p:nvSpPr>
        <p:spPr bwMode="auto">
          <a:xfrm rot="10800000">
            <a:off x="6543675" y="1600200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Arc 8"/>
          <p:cNvSpPr>
            <a:spLocks/>
          </p:cNvSpPr>
          <p:nvPr/>
        </p:nvSpPr>
        <p:spPr bwMode="auto">
          <a:xfrm rot="10800000">
            <a:off x="5334000" y="1600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V="1">
            <a:off x="5326063" y="1600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 flipV="1">
            <a:off x="5326063" y="4719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6400800" y="3203575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5954713" y="3763963"/>
            <a:ext cx="15684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</a:rPr>
              <a:t>Data Link</a:t>
            </a: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6005513" y="4198938"/>
            <a:ext cx="1431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</a:rPr>
              <a:t>Physical</a:t>
            </a: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5783263" y="1801813"/>
            <a:ext cx="20288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</a:rPr>
              <a:t>Applications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5086350" y="4722813"/>
            <a:ext cx="329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The Hourglass Model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3962400" y="29718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Waist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533400" y="5334000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There is just </a:t>
            </a:r>
            <a:r>
              <a:rPr lang="en-US" sz="2800" b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one</a:t>
            </a:r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 network-layer protocol, </a:t>
            </a:r>
            <a:r>
              <a:rPr lang="en-US" sz="2800">
                <a:latin typeface="Helvetica" charset="0"/>
                <a:ea typeface="MS PGothic" charset="0"/>
                <a:cs typeface="MS PGothic" charset="0"/>
              </a:rPr>
              <a:t>IP</a:t>
            </a:r>
            <a:endParaRPr lang="en-US" sz="2800" b="0">
              <a:latin typeface="Helvetica" charset="0"/>
              <a:ea typeface="MS PGothic" charset="0"/>
              <a:cs typeface="MS PGothic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800" b="0">
                <a:latin typeface="Helvetica" charset="0"/>
                <a:ea typeface="MS PGothic" charset="0"/>
                <a:cs typeface="MS PGothic" charset="0"/>
              </a:rPr>
              <a:t>The </a:t>
            </a:r>
            <a:r>
              <a:rPr lang="ja-JP" altLang="en-US" sz="2800" b="0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 sz="2800" b="0">
                <a:latin typeface="Helvetica" charset="0"/>
                <a:ea typeface="MS PGothic" charset="0"/>
                <a:cs typeface="MS PGothic" charset="0"/>
              </a:rPr>
              <a:t>narrow waist</a:t>
            </a:r>
            <a:r>
              <a:rPr lang="ja-JP" altLang="en-US" sz="2800" b="0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 sz="2800" b="0">
                <a:latin typeface="Helvetica" charset="0"/>
                <a:ea typeface="MS PGothic" charset="0"/>
                <a:cs typeface="MS PGothic" charset="0"/>
              </a:rPr>
              <a:t> facilitates </a:t>
            </a:r>
            <a:r>
              <a:rPr lang="en-US" altLang="ja-JP" sz="2800" b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interoperability</a:t>
            </a:r>
            <a:endParaRPr lang="en-US" sz="2800" b="0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914400" y="1828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</a:rPr>
              <a:t>SMTP</a:t>
            </a:r>
          </a:p>
        </p:txBody>
      </p:sp>
      <p:sp>
        <p:nvSpPr>
          <p:cNvPr id="15378" name="Rectangle 19"/>
          <p:cNvSpPr>
            <a:spLocks noChangeArrowheads="1"/>
          </p:cNvSpPr>
          <p:nvPr/>
        </p:nvSpPr>
        <p:spPr bwMode="auto">
          <a:xfrm>
            <a:off x="17526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HTTP</a:t>
            </a:r>
          </a:p>
        </p:txBody>
      </p:sp>
      <p:sp>
        <p:nvSpPr>
          <p:cNvPr id="15379" name="Rectangle 20"/>
          <p:cNvSpPr>
            <a:spLocks noChangeArrowheads="1"/>
          </p:cNvSpPr>
          <p:nvPr/>
        </p:nvSpPr>
        <p:spPr bwMode="auto">
          <a:xfrm>
            <a:off x="34290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NTP</a:t>
            </a:r>
          </a:p>
        </p:txBody>
      </p:sp>
      <p:sp>
        <p:nvSpPr>
          <p:cNvPr id="15380" name="Rectangle 21"/>
          <p:cNvSpPr>
            <a:spLocks noChangeArrowheads="1"/>
          </p:cNvSpPr>
          <p:nvPr/>
        </p:nvSpPr>
        <p:spPr bwMode="auto">
          <a:xfrm>
            <a:off x="2590800" y="1828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DNS</a:t>
            </a:r>
          </a:p>
        </p:txBody>
      </p:sp>
      <p:sp>
        <p:nvSpPr>
          <p:cNvPr id="15381" name="Rectangle 22"/>
          <p:cNvSpPr>
            <a:spLocks noChangeArrowheads="1"/>
          </p:cNvSpPr>
          <p:nvPr/>
        </p:nvSpPr>
        <p:spPr bwMode="auto">
          <a:xfrm>
            <a:off x="1295400" y="2514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</a:rPr>
              <a:t>TCP</a:t>
            </a:r>
          </a:p>
        </p:txBody>
      </p:sp>
      <p:sp>
        <p:nvSpPr>
          <p:cNvPr id="15382" name="Rectangle 23"/>
          <p:cNvSpPr>
            <a:spLocks noChangeArrowheads="1"/>
          </p:cNvSpPr>
          <p:nvPr/>
        </p:nvSpPr>
        <p:spPr bwMode="auto">
          <a:xfrm>
            <a:off x="3048000" y="2514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UDP</a:t>
            </a:r>
          </a:p>
        </p:txBody>
      </p:sp>
      <p:sp>
        <p:nvSpPr>
          <p:cNvPr id="15383" name="Rectangle 24"/>
          <p:cNvSpPr>
            <a:spLocks noChangeArrowheads="1"/>
          </p:cNvSpPr>
          <p:nvPr/>
        </p:nvSpPr>
        <p:spPr bwMode="auto">
          <a:xfrm>
            <a:off x="2209800" y="3276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</a:rPr>
              <a:t>IP</a:t>
            </a:r>
          </a:p>
        </p:txBody>
      </p:sp>
      <p:sp>
        <p:nvSpPr>
          <p:cNvPr id="15384" name="Rectangle 25"/>
          <p:cNvSpPr>
            <a:spLocks noChangeArrowheads="1"/>
          </p:cNvSpPr>
          <p:nvPr/>
        </p:nvSpPr>
        <p:spPr bwMode="auto">
          <a:xfrm>
            <a:off x="609600" y="40767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Helvetica" charset="0"/>
              </a:rPr>
              <a:t>Ethernet</a:t>
            </a:r>
            <a:endParaRPr lang="en-US" sz="2000" b="0" baseline="-25000">
              <a:solidFill>
                <a:schemeClr val="bg1"/>
              </a:solidFill>
              <a:latin typeface="Helvetica" charset="0"/>
            </a:endParaRPr>
          </a:p>
        </p:txBody>
      </p:sp>
      <p:sp>
        <p:nvSpPr>
          <p:cNvPr id="15385" name="Rectangle 26"/>
          <p:cNvSpPr>
            <a:spLocks noChangeArrowheads="1"/>
          </p:cNvSpPr>
          <p:nvPr/>
        </p:nvSpPr>
        <p:spPr bwMode="auto">
          <a:xfrm>
            <a:off x="1981200" y="40767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SONET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sp>
        <p:nvSpPr>
          <p:cNvPr id="15386" name="Rectangle 27"/>
          <p:cNvSpPr>
            <a:spLocks noChangeArrowheads="1"/>
          </p:cNvSpPr>
          <p:nvPr/>
        </p:nvSpPr>
        <p:spPr bwMode="auto">
          <a:xfrm>
            <a:off x="3352800" y="4038600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802.11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cxnSp>
        <p:nvCxnSpPr>
          <p:cNvPr id="15387" name="AutoShape 28"/>
          <p:cNvCxnSpPr>
            <a:cxnSpLocks noChangeShapeType="1"/>
            <a:stCxn id="15377" idx="2"/>
            <a:endCxn id="15381" idx="0"/>
          </p:cNvCxnSpPr>
          <p:nvPr/>
        </p:nvCxnSpPr>
        <p:spPr bwMode="auto">
          <a:xfrm>
            <a:off x="1257300" y="2209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9"/>
          <p:cNvCxnSpPr>
            <a:cxnSpLocks noChangeShapeType="1"/>
            <a:endCxn id="15381" idx="0"/>
          </p:cNvCxnSpPr>
          <p:nvPr/>
        </p:nvCxnSpPr>
        <p:spPr bwMode="auto">
          <a:xfrm flipH="1">
            <a:off x="16383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30"/>
          <p:cNvCxnSpPr>
            <a:cxnSpLocks noChangeShapeType="1"/>
            <a:stCxn id="15380" idx="2"/>
          </p:cNvCxnSpPr>
          <p:nvPr/>
        </p:nvCxnSpPr>
        <p:spPr bwMode="auto">
          <a:xfrm>
            <a:off x="29337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AutoShape 31"/>
          <p:cNvCxnSpPr>
            <a:cxnSpLocks noChangeShapeType="1"/>
            <a:stCxn id="15379" idx="2"/>
          </p:cNvCxnSpPr>
          <p:nvPr/>
        </p:nvCxnSpPr>
        <p:spPr bwMode="auto">
          <a:xfrm flipH="1">
            <a:off x="3352800" y="2209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AutoShape 32"/>
          <p:cNvCxnSpPr>
            <a:cxnSpLocks noChangeShapeType="1"/>
            <a:stCxn id="15381" idx="2"/>
            <a:endCxn id="15383" idx="0"/>
          </p:cNvCxnSpPr>
          <p:nvPr/>
        </p:nvCxnSpPr>
        <p:spPr bwMode="auto">
          <a:xfrm>
            <a:off x="1638300" y="2895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AutoShape 33"/>
          <p:cNvCxnSpPr>
            <a:cxnSpLocks noChangeShapeType="1"/>
            <a:stCxn id="15382" idx="2"/>
            <a:endCxn id="15383" idx="0"/>
          </p:cNvCxnSpPr>
          <p:nvPr/>
        </p:nvCxnSpPr>
        <p:spPr bwMode="auto">
          <a:xfrm flipH="1">
            <a:off x="2552700" y="2895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AutoShape 34"/>
          <p:cNvCxnSpPr>
            <a:cxnSpLocks noChangeShapeType="1"/>
            <a:stCxn id="15383" idx="2"/>
            <a:endCxn id="15386" idx="0"/>
          </p:cNvCxnSpPr>
          <p:nvPr/>
        </p:nvCxnSpPr>
        <p:spPr bwMode="auto">
          <a:xfrm>
            <a:off x="2552700" y="3657600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AutoShape 35"/>
          <p:cNvCxnSpPr>
            <a:cxnSpLocks noChangeShapeType="1"/>
            <a:stCxn id="15383" idx="2"/>
            <a:endCxn id="15384" idx="0"/>
          </p:cNvCxnSpPr>
          <p:nvPr/>
        </p:nvCxnSpPr>
        <p:spPr bwMode="auto">
          <a:xfrm flipH="1">
            <a:off x="1219200" y="3657600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AutoShape 36"/>
          <p:cNvCxnSpPr>
            <a:cxnSpLocks noChangeShapeType="1"/>
            <a:stCxn id="15383" idx="2"/>
            <a:endCxn id="15385" idx="0"/>
          </p:cNvCxnSpPr>
          <p:nvPr/>
        </p:nvCxnSpPr>
        <p:spPr bwMode="auto">
          <a:xfrm flipH="1">
            <a:off x="2476500" y="3657600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Rectangle 37"/>
          <p:cNvSpPr>
            <a:spLocks noChangeArrowheads="1"/>
          </p:cNvSpPr>
          <p:nvPr/>
        </p:nvSpPr>
        <p:spPr bwMode="auto">
          <a:xfrm>
            <a:off x="5943600" y="2514600"/>
            <a:ext cx="16017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eaLnBrk="0" hangingPunct="0"/>
            <a:r>
              <a:rPr lang="en-US">
                <a:latin typeface="Helvetica" charset="0"/>
              </a:rPr>
              <a:t>Transport</a:t>
            </a:r>
          </a:p>
        </p:txBody>
      </p:sp>
      <p:cxnSp>
        <p:nvCxnSpPr>
          <p:cNvPr id="15397" name="AutoShape 38"/>
          <p:cNvCxnSpPr>
            <a:cxnSpLocks noChangeShapeType="1"/>
            <a:stCxn id="15398" idx="0"/>
            <a:endCxn id="15384" idx="2"/>
          </p:cNvCxnSpPr>
          <p:nvPr/>
        </p:nvCxnSpPr>
        <p:spPr bwMode="auto">
          <a:xfrm flipH="1" flipV="1">
            <a:off x="1219200" y="4533900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8" name="Rectangle 39"/>
          <p:cNvSpPr>
            <a:spLocks noChangeArrowheads="1"/>
          </p:cNvSpPr>
          <p:nvPr/>
        </p:nvSpPr>
        <p:spPr bwMode="auto">
          <a:xfrm>
            <a:off x="20574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Fiber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cxnSp>
        <p:nvCxnSpPr>
          <p:cNvPr id="15399" name="AutoShape 40"/>
          <p:cNvCxnSpPr>
            <a:cxnSpLocks noChangeShapeType="1"/>
            <a:stCxn id="15400" idx="0"/>
            <a:endCxn id="15384" idx="2"/>
          </p:cNvCxnSpPr>
          <p:nvPr/>
        </p:nvCxnSpPr>
        <p:spPr bwMode="auto">
          <a:xfrm flipH="1" flipV="1">
            <a:off x="1219200" y="4533900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0" name="Rectangle 41"/>
          <p:cNvSpPr>
            <a:spLocks noChangeArrowheads="1"/>
          </p:cNvSpPr>
          <p:nvPr/>
        </p:nvSpPr>
        <p:spPr bwMode="auto">
          <a:xfrm>
            <a:off x="990600" y="4762500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Copper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cxnSp>
        <p:nvCxnSpPr>
          <p:cNvPr id="15401" name="AutoShape 42"/>
          <p:cNvCxnSpPr>
            <a:cxnSpLocks noChangeShapeType="1"/>
            <a:stCxn id="15402" idx="0"/>
            <a:endCxn id="15386" idx="2"/>
          </p:cNvCxnSpPr>
          <p:nvPr/>
        </p:nvCxnSpPr>
        <p:spPr bwMode="auto">
          <a:xfrm flipH="1" flipV="1">
            <a:off x="3810000" y="4572000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2" name="Rectangle 43"/>
          <p:cNvSpPr>
            <a:spLocks noChangeArrowheads="1"/>
          </p:cNvSpPr>
          <p:nvPr/>
        </p:nvSpPr>
        <p:spPr bwMode="auto">
          <a:xfrm>
            <a:off x="3657600" y="4762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Helvetica" charset="0"/>
              </a:rPr>
              <a:t>Radio</a:t>
            </a:r>
            <a:endParaRPr lang="en-US" sz="2000" b="0" baseline="-25000">
              <a:solidFill>
                <a:srgbClr val="000000"/>
              </a:solidFill>
              <a:latin typeface="Helvetica" charset="0"/>
            </a:endParaRPr>
          </a:p>
        </p:txBody>
      </p:sp>
      <p:cxnSp>
        <p:nvCxnSpPr>
          <p:cNvPr id="15403" name="AutoShape 44"/>
          <p:cNvCxnSpPr>
            <a:cxnSpLocks noChangeShapeType="1"/>
            <a:stCxn id="15398" idx="0"/>
            <a:endCxn id="15385" idx="2"/>
          </p:cNvCxnSpPr>
          <p:nvPr/>
        </p:nvCxnSpPr>
        <p:spPr bwMode="auto">
          <a:xfrm flipH="1" flipV="1">
            <a:off x="2476500" y="4533900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56635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05800" cy="5334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Internet Layering – engineering for intelligence and change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725613" y="5638800"/>
            <a:ext cx="2743200" cy="5334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7" name="TextBox 2"/>
          <p:cNvSpPr txBox="1">
            <a:spLocks noChangeArrowheads="1"/>
          </p:cNvSpPr>
          <p:nvPr/>
        </p:nvSpPr>
        <p:spPr bwMode="auto">
          <a:xfrm>
            <a:off x="1725613" y="5715000"/>
            <a:ext cx="2698750" cy="4000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0" smtClean="0">
                <a:latin typeface="Helvetica" charset="0"/>
                <a:cs typeface="Helvetica" charset="0"/>
              </a:rPr>
              <a:t>101010100110101110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77813" y="2057400"/>
            <a:ext cx="1295400" cy="762000"/>
          </a:xfrm>
          <a:prstGeom prst="rect">
            <a:avLst/>
          </a:prstGeom>
          <a:solidFill>
            <a:srgbClr val="CCFFCC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Transport Layer </a:t>
            </a:r>
          </a:p>
        </p:txBody>
      </p:sp>
      <p:sp>
        <p:nvSpPr>
          <p:cNvPr id="80901" name="Rectangle 45"/>
          <p:cNvSpPr>
            <a:spLocks noChangeArrowheads="1"/>
          </p:cNvSpPr>
          <p:nvPr/>
        </p:nvSpPr>
        <p:spPr bwMode="auto">
          <a:xfrm>
            <a:off x="2411413" y="2133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277813" y="3200400"/>
            <a:ext cx="1295400" cy="762000"/>
          </a:xfrm>
          <a:prstGeom prst="rect">
            <a:avLst/>
          </a:prstGeom>
          <a:solidFill>
            <a:srgbClr val="A0BCFE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Network Layer </a:t>
            </a:r>
          </a:p>
        </p:txBody>
      </p:sp>
      <p:sp>
        <p:nvSpPr>
          <p:cNvPr id="80903" name="Rectangle 60"/>
          <p:cNvSpPr>
            <a:spLocks noChangeArrowheads="1"/>
          </p:cNvSpPr>
          <p:nvPr/>
        </p:nvSpPr>
        <p:spPr bwMode="auto">
          <a:xfrm>
            <a:off x="3048000" y="3276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362200" y="3276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77813" y="4343400"/>
            <a:ext cx="1295400" cy="762000"/>
          </a:xfrm>
          <a:prstGeom prst="rect">
            <a:avLst/>
          </a:prstGeom>
          <a:solidFill>
            <a:srgbClr val="FECF5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Helvetica"/>
                <a:ea typeface="ＭＳ Ｐゴシック" pitchFamily="1" charset="-128"/>
                <a:cs typeface="Helvetica"/>
              </a:rPr>
              <a:t>Datalink</a:t>
            </a: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 Layer </a:t>
            </a:r>
          </a:p>
        </p:txBody>
      </p:sp>
      <p:sp>
        <p:nvSpPr>
          <p:cNvPr id="80906" name="Rectangle 70"/>
          <p:cNvSpPr>
            <a:spLocks noChangeArrowheads="1"/>
          </p:cNvSpPr>
          <p:nvPr/>
        </p:nvSpPr>
        <p:spPr bwMode="auto">
          <a:xfrm>
            <a:off x="3733800" y="4419600"/>
            <a:ext cx="685800" cy="609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Trans.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048000" y="4419600"/>
            <a:ext cx="6858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Net.</a:t>
            </a:r>
          </a:p>
          <a:p>
            <a:pPr algn="ctr">
              <a:defRPr/>
            </a:pPr>
            <a:r>
              <a:rPr lang="en-US" sz="1600" b="0" dirty="0" err="1">
                <a:latin typeface="Arial Narrow"/>
                <a:ea typeface="ＭＳ Ｐゴシック" pitchFamily="1" charset="-128"/>
                <a:cs typeface="Arial Narrow"/>
              </a:rPr>
              <a:t>Hdr</a:t>
            </a:r>
            <a:r>
              <a:rPr lang="en-US" sz="1600" b="0" dirty="0">
                <a:latin typeface="Arial Narrow"/>
                <a:ea typeface="ＭＳ Ｐゴシック" pitchFamily="1" charset="-128"/>
                <a:cs typeface="Arial Narrow"/>
              </a:rPr>
              <a:t>.</a:t>
            </a:r>
          </a:p>
        </p:txBody>
      </p:sp>
      <p:sp>
        <p:nvSpPr>
          <p:cNvPr id="80908" name="Rectangle 73"/>
          <p:cNvSpPr>
            <a:spLocks noChangeArrowheads="1"/>
          </p:cNvSpPr>
          <p:nvPr/>
        </p:nvSpPr>
        <p:spPr bwMode="auto">
          <a:xfrm>
            <a:off x="2362200" y="4419600"/>
            <a:ext cx="685800" cy="609600"/>
          </a:xfrm>
          <a:prstGeom prst="rect">
            <a:avLst/>
          </a:prstGeom>
          <a:solidFill>
            <a:srgbClr val="FECF59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Frame</a:t>
            </a:r>
          </a:p>
          <a:p>
            <a:pPr algn="ctr"/>
            <a:r>
              <a:rPr lang="en-US" sz="1600" b="0">
                <a:latin typeface="Arial Narrow" charset="0"/>
                <a:cs typeface="Arial Narrow" charset="0"/>
              </a:rPr>
              <a:t>Hdr.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77813" y="5486400"/>
            <a:ext cx="12954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pitchFamily="1" charset="-128"/>
                <a:cs typeface="Helvetica"/>
              </a:rPr>
              <a:t>Physical Layer </a:t>
            </a:r>
          </a:p>
        </p:txBody>
      </p:sp>
      <p:sp>
        <p:nvSpPr>
          <p:cNvPr id="80910" name="Rectangle 96"/>
          <p:cNvSpPr>
            <a:spLocks noChangeArrowheads="1"/>
          </p:cNvSpPr>
          <p:nvPr/>
        </p:nvSpPr>
        <p:spPr bwMode="auto">
          <a:xfrm>
            <a:off x="1725613" y="2133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80911" name="Rectangle 97"/>
          <p:cNvSpPr>
            <a:spLocks noChangeArrowheads="1"/>
          </p:cNvSpPr>
          <p:nvPr/>
        </p:nvSpPr>
        <p:spPr bwMode="auto">
          <a:xfrm>
            <a:off x="1725613" y="3276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80912" name="Rectangle 98"/>
          <p:cNvSpPr>
            <a:spLocks noChangeArrowheads="1"/>
          </p:cNvSpPr>
          <p:nvPr/>
        </p:nvSpPr>
        <p:spPr bwMode="auto">
          <a:xfrm>
            <a:off x="1725613" y="44196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80913" name="Up-Down Arrow 23"/>
          <p:cNvSpPr>
            <a:spLocks noChangeArrowheads="1"/>
          </p:cNvSpPr>
          <p:nvPr/>
        </p:nvSpPr>
        <p:spPr bwMode="auto">
          <a:xfrm>
            <a:off x="811213" y="5105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80914" name="Up-Down Arrow 24"/>
          <p:cNvSpPr>
            <a:spLocks noChangeArrowheads="1"/>
          </p:cNvSpPr>
          <p:nvPr/>
        </p:nvSpPr>
        <p:spPr bwMode="auto">
          <a:xfrm>
            <a:off x="811213" y="3962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80915" name="Up-Down Arrow 27"/>
          <p:cNvSpPr>
            <a:spLocks noChangeArrowheads="1"/>
          </p:cNvSpPr>
          <p:nvPr/>
        </p:nvSpPr>
        <p:spPr bwMode="auto">
          <a:xfrm>
            <a:off x="811213" y="2819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80916" name="Rectangle 90"/>
          <p:cNvSpPr>
            <a:spLocks noChangeArrowheads="1"/>
          </p:cNvSpPr>
          <p:nvPr/>
        </p:nvSpPr>
        <p:spPr bwMode="auto">
          <a:xfrm>
            <a:off x="1725613" y="10668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  <a:cs typeface="Helvetica" charset="0"/>
              </a:rPr>
              <a:t>Data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277813" y="914400"/>
            <a:ext cx="1295400" cy="76200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 b="0" dirty="0" err="1">
                <a:latin typeface="Arial Narrow"/>
                <a:ea typeface="ＭＳ Ｐゴシック" pitchFamily="1" charset="-128"/>
                <a:cs typeface="Arial Narrow"/>
              </a:rPr>
              <a:t>ApplicationLayer</a:t>
            </a:r>
            <a:r>
              <a:rPr lang="en-US" sz="2000" b="0" dirty="0">
                <a:latin typeface="Arial Narrow"/>
                <a:ea typeface="ＭＳ Ｐゴシック" pitchFamily="1" charset="-128"/>
                <a:cs typeface="Arial Narrow"/>
              </a:rPr>
              <a:t> </a:t>
            </a:r>
          </a:p>
        </p:txBody>
      </p:sp>
      <p:sp>
        <p:nvSpPr>
          <p:cNvPr id="80918" name="Up-Down Arrow 27"/>
          <p:cNvSpPr>
            <a:spLocks noChangeArrowheads="1"/>
          </p:cNvSpPr>
          <p:nvPr/>
        </p:nvSpPr>
        <p:spPr bwMode="auto">
          <a:xfrm>
            <a:off x="811213" y="1676400"/>
            <a:ext cx="2286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80919" name="Straight Connector 3"/>
          <p:cNvCxnSpPr>
            <a:cxnSpLocks noChangeShapeType="1"/>
          </p:cNvCxnSpPr>
          <p:nvPr/>
        </p:nvCxnSpPr>
        <p:spPr bwMode="auto">
          <a:xfrm>
            <a:off x="1420813" y="19050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0" name="Straight Connector 51"/>
          <p:cNvCxnSpPr>
            <a:cxnSpLocks noChangeShapeType="1"/>
          </p:cNvCxnSpPr>
          <p:nvPr/>
        </p:nvCxnSpPr>
        <p:spPr bwMode="auto">
          <a:xfrm>
            <a:off x="1344613" y="53340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1" name="Straight Connector 53"/>
          <p:cNvCxnSpPr>
            <a:cxnSpLocks noChangeShapeType="1"/>
          </p:cNvCxnSpPr>
          <p:nvPr/>
        </p:nvCxnSpPr>
        <p:spPr bwMode="auto">
          <a:xfrm>
            <a:off x="1344613" y="29718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2" name="Straight Connector 56"/>
          <p:cNvCxnSpPr>
            <a:cxnSpLocks noChangeShapeType="1"/>
          </p:cNvCxnSpPr>
          <p:nvPr/>
        </p:nvCxnSpPr>
        <p:spPr bwMode="auto">
          <a:xfrm>
            <a:off x="1344613" y="41148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23" name="TextBox 4"/>
          <p:cNvSpPr txBox="1">
            <a:spLocks noChangeArrowheads="1"/>
          </p:cNvSpPr>
          <p:nvPr/>
        </p:nvSpPr>
        <p:spPr bwMode="auto">
          <a:xfrm>
            <a:off x="5337175" y="838200"/>
            <a:ext cx="33496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Any distributed protocol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(e.g., HTTP, Skype, p2p,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 KV protocol in your project)</a:t>
            </a:r>
          </a:p>
        </p:txBody>
      </p:sp>
      <p:sp>
        <p:nvSpPr>
          <p:cNvPr id="80924" name="TextBox 57"/>
          <p:cNvSpPr txBox="1">
            <a:spLocks noChangeArrowheads="1"/>
          </p:cNvSpPr>
          <p:nvPr/>
        </p:nvSpPr>
        <p:spPr bwMode="auto">
          <a:xfrm>
            <a:off x="5330825" y="5334000"/>
            <a:ext cx="37369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bits</a:t>
            </a:r>
            <a:r>
              <a:rPr lang="en-US" sz="2000" b="0">
                <a:latin typeface="Helvetica" charset="0"/>
                <a:cs typeface="Helvetica" charset="0"/>
              </a:rPr>
              <a:t> to other node directly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connected to same physical 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80925" name="TextBox 59"/>
          <p:cNvSpPr txBox="1">
            <a:spLocks noChangeArrowheads="1"/>
          </p:cNvSpPr>
          <p:nvPr/>
        </p:nvSpPr>
        <p:spPr bwMode="auto">
          <a:xfrm>
            <a:off x="5349875" y="4114800"/>
            <a:ext cx="32369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frames </a:t>
            </a:r>
            <a:r>
              <a:rPr lang="en-US" sz="2000" b="0">
                <a:latin typeface="Helvetica" charset="0"/>
                <a:cs typeface="Helvetica" charset="0"/>
              </a:rPr>
              <a:t>to other node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directly connected to same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physical  network</a:t>
            </a:r>
          </a:p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80926" name="TextBox 60"/>
          <p:cNvSpPr txBox="1">
            <a:spLocks noChangeArrowheads="1"/>
          </p:cNvSpPr>
          <p:nvPr/>
        </p:nvSpPr>
        <p:spPr bwMode="auto">
          <a:xfrm>
            <a:off x="5383213" y="2971800"/>
            <a:ext cx="36083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packets </a:t>
            </a:r>
            <a:r>
              <a:rPr lang="en-US" sz="2000" b="0">
                <a:latin typeface="Helvetica" charset="0"/>
                <a:cs typeface="Helvetica" charset="0"/>
              </a:rPr>
              <a:t>to another node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possibly </a:t>
            </a:r>
            <a:r>
              <a:rPr lang="en-US" sz="2000" b="0" i="1">
                <a:latin typeface="Helvetica" charset="0"/>
                <a:cs typeface="Helvetica" charset="0"/>
              </a:rPr>
              <a:t>located </a:t>
            </a:r>
            <a:r>
              <a:rPr lang="en-US" sz="2000" b="0">
                <a:latin typeface="Helvetica" charset="0"/>
                <a:cs typeface="Helvetica" charset="0"/>
              </a:rPr>
              <a:t>in a different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network</a:t>
            </a:r>
          </a:p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  <p:sp>
        <p:nvSpPr>
          <p:cNvPr id="80927" name="TextBox 62"/>
          <p:cNvSpPr txBox="1">
            <a:spLocks noChangeArrowheads="1"/>
          </p:cNvSpPr>
          <p:nvPr/>
        </p:nvSpPr>
        <p:spPr bwMode="auto">
          <a:xfrm>
            <a:off x="5383213" y="1876425"/>
            <a:ext cx="34178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Send </a:t>
            </a:r>
            <a:r>
              <a:rPr lang="en-US" sz="2000" b="0" i="1">
                <a:latin typeface="Helvetica" charset="0"/>
                <a:cs typeface="Helvetica" charset="0"/>
              </a:rPr>
              <a:t>segments</a:t>
            </a:r>
            <a:r>
              <a:rPr lang="en-US" sz="2000" b="0">
                <a:latin typeface="Helvetica" charset="0"/>
                <a:cs typeface="Helvetica" charset="0"/>
              </a:rPr>
              <a:t> to another</a:t>
            </a:r>
          </a:p>
          <a:p>
            <a:pPr eaLnBrk="1" hangingPunct="1"/>
            <a:r>
              <a:rPr lang="en-US" sz="2000" b="0" i="1">
                <a:latin typeface="Helvetica" charset="0"/>
                <a:cs typeface="Helvetica" charset="0"/>
              </a:rPr>
              <a:t>process </a:t>
            </a:r>
            <a:r>
              <a:rPr lang="en-US" sz="2000" b="0">
                <a:latin typeface="Helvetica" charset="0"/>
                <a:cs typeface="Helvetica" charset="0"/>
              </a:rPr>
              <a:t>running on same or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different node</a:t>
            </a:r>
          </a:p>
        </p:txBody>
      </p:sp>
    </p:spTree>
    <p:extLst>
      <p:ext uri="{BB962C8B-B14F-4D97-AF65-F5344CB8AC3E}">
        <p14:creationId xmlns:p14="http://schemas.microsoft.com/office/powerpoint/2010/main" val="252241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Internet Architecture: The Five Layers</a:t>
            </a:r>
            <a:endParaRPr lang="en-US" dirty="0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562850" cy="16764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Lower three layers implemented everywhere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Top two layers implemented only at hosts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Logically, layers interacts with peer’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s corresponding layer</a:t>
            </a:r>
          </a:p>
          <a:p>
            <a:endParaRPr lang="en-US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668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2334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0668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13255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10668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319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10668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13112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477000" y="3505200"/>
            <a:ext cx="1703388" cy="381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643688" y="3489325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477000" y="3886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6735763" y="3870325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6477000" y="4267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>
            <a:off x="6742113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6477000" y="4648200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6721475" y="4632325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3706813" y="3886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3965575" y="3870325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3333" name="Rectangle 22"/>
          <p:cNvSpPr>
            <a:spLocks noChangeArrowheads="1"/>
          </p:cNvSpPr>
          <p:nvPr/>
        </p:nvSpPr>
        <p:spPr bwMode="auto">
          <a:xfrm>
            <a:off x="3706813" y="4267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3971925" y="4251325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3706813" y="4648200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Helvetica" charset="0"/>
            </a:endParaRP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3951288" y="4632325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Helvetica" charset="0"/>
                <a:ea typeface="MS PGothic" charset="0"/>
                <a:cs typeface="MS PGothic" charset="0"/>
              </a:rPr>
              <a:t>Physical</a:t>
            </a:r>
          </a:p>
        </p:txBody>
      </p:sp>
      <p:cxnSp>
        <p:nvCxnSpPr>
          <p:cNvPr id="13337" name="AutoShape 26"/>
          <p:cNvCxnSpPr>
            <a:cxnSpLocks noChangeShapeType="1"/>
            <a:stCxn id="13321" idx="3"/>
            <a:endCxn id="13335" idx="1"/>
          </p:cNvCxnSpPr>
          <p:nvPr/>
        </p:nvCxnSpPr>
        <p:spPr bwMode="auto">
          <a:xfrm>
            <a:off x="2782888" y="4838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8" name="AutoShape 27"/>
          <p:cNvCxnSpPr>
            <a:cxnSpLocks noChangeShapeType="1"/>
            <a:stCxn id="13319" idx="3"/>
            <a:endCxn id="13333" idx="1"/>
          </p:cNvCxnSpPr>
          <p:nvPr/>
        </p:nvCxnSpPr>
        <p:spPr bwMode="auto">
          <a:xfrm>
            <a:off x="2782888" y="4457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9" name="AutoShape 28"/>
          <p:cNvCxnSpPr>
            <a:cxnSpLocks noChangeShapeType="1"/>
            <a:stCxn id="13317" idx="3"/>
            <a:endCxn id="13331" idx="1"/>
          </p:cNvCxnSpPr>
          <p:nvPr/>
        </p:nvCxnSpPr>
        <p:spPr bwMode="auto">
          <a:xfrm>
            <a:off x="2782888" y="40767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AutoShape 29"/>
          <p:cNvCxnSpPr>
            <a:cxnSpLocks noChangeShapeType="1"/>
            <a:stCxn id="13335" idx="3"/>
            <a:endCxn id="13329" idx="1"/>
          </p:cNvCxnSpPr>
          <p:nvPr/>
        </p:nvCxnSpPr>
        <p:spPr bwMode="auto">
          <a:xfrm>
            <a:off x="5422900" y="4838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AutoShape 30"/>
          <p:cNvCxnSpPr>
            <a:cxnSpLocks noChangeShapeType="1"/>
            <a:stCxn id="13333" idx="3"/>
            <a:endCxn id="13327" idx="1"/>
          </p:cNvCxnSpPr>
          <p:nvPr/>
        </p:nvCxnSpPr>
        <p:spPr bwMode="auto">
          <a:xfrm>
            <a:off x="5422900" y="4457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AutoShape 31"/>
          <p:cNvCxnSpPr>
            <a:cxnSpLocks noChangeShapeType="1"/>
            <a:stCxn id="13331" idx="3"/>
            <a:endCxn id="13325" idx="1"/>
          </p:cNvCxnSpPr>
          <p:nvPr/>
        </p:nvCxnSpPr>
        <p:spPr bwMode="auto">
          <a:xfrm>
            <a:off x="5422900" y="40767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AutoShape 32"/>
          <p:cNvCxnSpPr>
            <a:cxnSpLocks noChangeShapeType="1"/>
            <a:stCxn id="13315" idx="3"/>
            <a:endCxn id="13323" idx="1"/>
          </p:cNvCxnSpPr>
          <p:nvPr/>
        </p:nvCxnSpPr>
        <p:spPr bwMode="auto">
          <a:xfrm>
            <a:off x="2782888" y="36957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44" name="Group 33"/>
          <p:cNvGrpSpPr>
            <a:grpSpLocks/>
          </p:cNvGrpSpPr>
          <p:nvPr/>
        </p:nvGrpSpPr>
        <p:grpSpPr bwMode="auto">
          <a:xfrm>
            <a:off x="1066800" y="3124200"/>
            <a:ext cx="7113588" cy="396875"/>
            <a:chOff x="647" y="2280"/>
            <a:chExt cx="4481" cy="250"/>
          </a:xfrm>
        </p:grpSpPr>
        <p:sp>
          <p:nvSpPr>
            <p:cNvPr id="13348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3349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ea typeface="MS PGothic" charset="0"/>
                  <a:cs typeface="MS PGothic" charset="0"/>
                </a:rPr>
                <a:t>Application</a:t>
              </a:r>
            </a:p>
          </p:txBody>
        </p:sp>
        <p:sp>
          <p:nvSpPr>
            <p:cNvPr id="13350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13351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>
                  <a:latin typeface="Helvetica" charset="0"/>
                  <a:ea typeface="MS PGothic" charset="0"/>
                  <a:cs typeface="MS PGothic" charset="0"/>
                </a:rPr>
                <a:t>Application</a:t>
              </a:r>
            </a:p>
          </p:txBody>
        </p:sp>
        <p:cxnSp>
          <p:nvCxnSpPr>
            <p:cNvPr id="13352" name="AutoShape 38"/>
            <p:cNvCxnSpPr>
              <a:cxnSpLocks noChangeShapeType="1"/>
              <a:stCxn id="13348" idx="3"/>
              <a:endCxn id="13351" idx="1"/>
            </p:cNvCxnSpPr>
            <p:nvPr/>
          </p:nvCxnSpPr>
          <p:spPr bwMode="auto">
            <a:xfrm>
              <a:off x="1728" y="2400"/>
              <a:ext cx="2348" cy="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45" name="Text Box 39"/>
          <p:cNvSpPr txBox="1">
            <a:spLocks noChangeArrowheads="1"/>
          </p:cNvSpPr>
          <p:nvPr/>
        </p:nvSpPr>
        <p:spPr bwMode="auto">
          <a:xfrm>
            <a:off x="1416050" y="5181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ea typeface="MS PGothic" charset="0"/>
                <a:cs typeface="MS PGothic" charset="0"/>
              </a:rPr>
              <a:t>Host A</a:t>
            </a:r>
          </a:p>
        </p:txBody>
      </p:sp>
      <p:sp>
        <p:nvSpPr>
          <p:cNvPr id="13346" name="Text Box 40"/>
          <p:cNvSpPr txBox="1">
            <a:spLocks noChangeArrowheads="1"/>
          </p:cNvSpPr>
          <p:nvPr/>
        </p:nvSpPr>
        <p:spPr bwMode="auto">
          <a:xfrm>
            <a:off x="6824663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ea typeface="MS PGothic" charset="0"/>
                <a:cs typeface="MS PGothic" charset="0"/>
              </a:rPr>
              <a:t>Host B</a:t>
            </a:r>
          </a:p>
        </p:txBody>
      </p:sp>
      <p:sp>
        <p:nvSpPr>
          <p:cNvPr id="13347" name="Text Box 41"/>
          <p:cNvSpPr txBox="1">
            <a:spLocks noChangeArrowheads="1"/>
          </p:cNvSpPr>
          <p:nvPr/>
        </p:nvSpPr>
        <p:spPr bwMode="auto">
          <a:xfrm>
            <a:off x="4052888" y="5181600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Helvetica" charset="0"/>
                <a:ea typeface="MS PGothic" charset="0"/>
                <a:cs typeface="MS PGothic" charset="0"/>
              </a:rPr>
              <a:t>Router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49</a:t>
            </a:fld>
            <a:endParaRPr lang="en-US" b="0"/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438400" y="3124200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9/15/14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cs162 fa14 L7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697" y="1027786"/>
            <a:ext cx="4100304" cy="3053230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6307" y="1027786"/>
            <a:ext cx="6850637" cy="5769279"/>
          </a:xfrm>
          <a:ln>
            <a:solidFill>
              <a:srgbClr val="4F81BD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Thread(s) + address space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</a:t>
            </a:r>
          </a:p>
          <a:p>
            <a:pPr lvl="1"/>
            <a:r>
              <a:rPr lang="en-US" dirty="0" smtClean="0"/>
              <a:t>Interrupts, exceptions,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signal, exec</a:t>
            </a:r>
          </a:p>
          <a:p>
            <a:r>
              <a:rPr lang="en-US" dirty="0" smtClean="0"/>
              <a:t>Communication through sockets</a:t>
            </a:r>
          </a:p>
          <a:p>
            <a:pPr lvl="1"/>
            <a:r>
              <a:rPr lang="en-US" dirty="0" smtClean="0"/>
              <a:t>Integrates processes, protection, file ops, concurrency</a:t>
            </a:r>
          </a:p>
          <a:p>
            <a:r>
              <a:rPr lang="en-US" dirty="0" smtClean="0"/>
              <a:t>Client-Server Protocol</a:t>
            </a:r>
          </a:p>
          <a:p>
            <a:r>
              <a:rPr lang="en-US" dirty="0" smtClean="0"/>
              <a:t>Concurrent Execution: Threads</a:t>
            </a:r>
          </a:p>
          <a:p>
            <a:r>
              <a:rPr lang="en-US" dirty="0" smtClean="0"/>
              <a:t>Scheduling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086944" y="1027786"/>
            <a:ext cx="1067645" cy="923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86944" y="2687067"/>
            <a:ext cx="1067645" cy="3744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3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27354" y="152400"/>
            <a:ext cx="7696200" cy="7366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Layering: Packets in Envelopes</a:t>
            </a:r>
            <a:endParaRPr lang="en-US" dirty="0">
              <a:latin typeface="Helvetica" charset="0"/>
              <a:ea typeface="MS PGothic" charset="0"/>
              <a:cs typeface="MS PGothic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5486400"/>
            <a:ext cx="9144000" cy="762000"/>
            <a:chOff x="0" y="5486400"/>
            <a:chExt cx="9144000" cy="7620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1447800" y="5638800"/>
              <a:ext cx="2743200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ea typeface="ＭＳ Ｐゴシック" pitchFamily="1" charset="-128"/>
                <a:cs typeface="Helvetica"/>
              </a:endParaRPr>
            </a:p>
          </p:txBody>
        </p:sp>
        <p:sp>
          <p:nvSpPr>
            <p:cNvPr id="47" name="TextBox 2"/>
            <p:cNvSpPr txBox="1">
              <a:spLocks noChangeArrowheads="1"/>
            </p:cNvSpPr>
            <p:nvPr/>
          </p:nvSpPr>
          <p:spPr bwMode="auto">
            <a:xfrm>
              <a:off x="1447800" y="5715000"/>
              <a:ext cx="2698750" cy="40005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b="0" smtClean="0">
                  <a:latin typeface="Helvetica" charset="0"/>
                  <a:cs typeface="Helvetica" charset="0"/>
                </a:rPr>
                <a:t>101010100110101110</a:t>
              </a: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0" y="5486400"/>
              <a:ext cx="1295400" cy="762000"/>
            </a:xfrm>
            <a:prstGeom prst="rect">
              <a:avLst/>
            </a:prstGeom>
            <a:solidFill>
              <a:srgbClr val="BDBDBD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Physical Layer 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848600" y="5486400"/>
              <a:ext cx="1295400" cy="762000"/>
            </a:xfrm>
            <a:prstGeom prst="rect">
              <a:avLst/>
            </a:prstGeom>
            <a:solidFill>
              <a:srgbClr val="BDBDBD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Physical Layer 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953000" y="5638800"/>
              <a:ext cx="2743200" cy="5334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ea typeface="ＭＳ Ｐゴシック" pitchFamily="1" charset="-128"/>
                <a:cs typeface="Helvetica"/>
              </a:endParaRPr>
            </a:p>
          </p:txBody>
        </p:sp>
        <p:sp>
          <p:nvSpPr>
            <p:cNvPr id="76" name="TextBox 2"/>
            <p:cNvSpPr txBox="1">
              <a:spLocks noChangeArrowheads="1"/>
            </p:cNvSpPr>
            <p:nvPr/>
          </p:nvSpPr>
          <p:spPr bwMode="auto">
            <a:xfrm>
              <a:off x="4953000" y="5715000"/>
              <a:ext cx="2698750" cy="40005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000" b="0" smtClean="0">
                  <a:latin typeface="Helvetica" charset="0"/>
                  <a:cs typeface="Helvetica" charset="0"/>
                </a:rPr>
                <a:t>101010100110101110</a:t>
              </a:r>
            </a:p>
          </p:txBody>
        </p:sp>
        <p:cxnSp>
          <p:nvCxnSpPr>
            <p:cNvPr id="12321" name="Straight Arrow Connector 31"/>
            <p:cNvCxnSpPr>
              <a:cxnSpLocks noChangeShapeType="1"/>
            </p:cNvCxnSpPr>
            <p:nvPr/>
          </p:nvCxnSpPr>
          <p:spPr bwMode="auto">
            <a:xfrm>
              <a:off x="4191000" y="5905500"/>
              <a:ext cx="762000" cy="9525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0" y="4343400"/>
            <a:ext cx="9144000" cy="1143000"/>
            <a:chOff x="0" y="4343400"/>
            <a:chExt cx="9144000" cy="1143000"/>
          </a:xfrm>
        </p:grpSpPr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0" y="4343400"/>
              <a:ext cx="1295400" cy="7620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 err="1">
                  <a:latin typeface="Helvetica"/>
                  <a:ea typeface="ＭＳ Ｐゴシック" pitchFamily="1" charset="-128"/>
                  <a:cs typeface="Helvetica"/>
                </a:rPr>
                <a:t>Datalink</a:t>
              </a: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 Layer </a:t>
              </a:r>
            </a:p>
          </p:txBody>
        </p:sp>
        <p:sp>
          <p:nvSpPr>
            <p:cNvPr id="12303" name="Rectangle 70"/>
            <p:cNvSpPr>
              <a:spLocks noChangeArrowheads="1"/>
            </p:cNvSpPr>
            <p:nvPr/>
          </p:nvSpPr>
          <p:spPr bwMode="auto">
            <a:xfrm>
              <a:off x="2819400" y="4419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133600" y="4419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600" b="0" dirty="0" err="1">
                  <a:latin typeface="Arial Narrow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12305" name="Rectangle 73"/>
            <p:cNvSpPr>
              <a:spLocks noChangeArrowheads="1"/>
            </p:cNvSpPr>
            <p:nvPr/>
          </p:nvSpPr>
          <p:spPr bwMode="auto">
            <a:xfrm>
              <a:off x="1447800" y="4419600"/>
              <a:ext cx="685800" cy="609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Frame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7848600" y="4343400"/>
              <a:ext cx="1295400" cy="7620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 err="1">
                  <a:latin typeface="Helvetica"/>
                  <a:ea typeface="ＭＳ Ｐゴシック" pitchFamily="1" charset="-128"/>
                  <a:cs typeface="Helvetica"/>
                </a:rPr>
                <a:t>Datalink</a:t>
              </a: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 Layer </a:t>
              </a:r>
            </a:p>
          </p:txBody>
        </p:sp>
        <p:sp>
          <p:nvSpPr>
            <p:cNvPr id="12307" name="Rectangle 75"/>
            <p:cNvSpPr>
              <a:spLocks noChangeArrowheads="1"/>
            </p:cNvSpPr>
            <p:nvPr/>
          </p:nvSpPr>
          <p:spPr bwMode="auto">
            <a:xfrm>
              <a:off x="6324600" y="4419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08" name="Rectangle 77"/>
            <p:cNvSpPr>
              <a:spLocks noChangeArrowheads="1"/>
            </p:cNvSpPr>
            <p:nvPr/>
          </p:nvSpPr>
          <p:spPr bwMode="auto">
            <a:xfrm>
              <a:off x="5638800" y="4419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Net.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09" name="Rectangle 78"/>
            <p:cNvSpPr>
              <a:spLocks noChangeArrowheads="1"/>
            </p:cNvSpPr>
            <p:nvPr/>
          </p:nvSpPr>
          <p:spPr bwMode="auto">
            <a:xfrm>
              <a:off x="4953000" y="4419600"/>
              <a:ext cx="685800" cy="609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Frame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16" name="Rectangle 98"/>
            <p:cNvSpPr>
              <a:spLocks noChangeArrowheads="1"/>
            </p:cNvSpPr>
            <p:nvPr/>
          </p:nvSpPr>
          <p:spPr bwMode="auto">
            <a:xfrm>
              <a:off x="3505200" y="4419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12319" name="Rectangle 102"/>
            <p:cNvSpPr>
              <a:spLocks noChangeArrowheads="1"/>
            </p:cNvSpPr>
            <p:nvPr/>
          </p:nvSpPr>
          <p:spPr bwMode="auto">
            <a:xfrm>
              <a:off x="7010400" y="4419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cxnSp>
          <p:nvCxnSpPr>
            <p:cNvPr id="12320" name="Straight Arrow Connector 29"/>
            <p:cNvCxnSpPr>
              <a:cxnSpLocks noChangeShapeType="1"/>
            </p:cNvCxnSpPr>
            <p:nvPr/>
          </p:nvCxnSpPr>
          <p:spPr bwMode="auto">
            <a:xfrm>
              <a:off x="4191000" y="4724400"/>
              <a:ext cx="762000" cy="9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4" name="Up-Down Arrow 23"/>
            <p:cNvSpPr>
              <a:spLocks noChangeArrowheads="1"/>
            </p:cNvSpPr>
            <p:nvPr/>
          </p:nvSpPr>
          <p:spPr bwMode="auto">
            <a:xfrm>
              <a:off x="533400" y="5105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2327" name="Up-Down Arrow 23"/>
            <p:cNvSpPr>
              <a:spLocks noChangeArrowheads="1"/>
            </p:cNvSpPr>
            <p:nvPr/>
          </p:nvSpPr>
          <p:spPr bwMode="auto">
            <a:xfrm>
              <a:off x="8382000" y="5105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3200400"/>
            <a:ext cx="9144000" cy="1143000"/>
            <a:chOff x="0" y="3200400"/>
            <a:chExt cx="9144000" cy="1143000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0" y="3200400"/>
              <a:ext cx="1295400" cy="7620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12297" name="Rectangle 60"/>
            <p:cNvSpPr>
              <a:spLocks noChangeArrowheads="1"/>
            </p:cNvSpPr>
            <p:nvPr/>
          </p:nvSpPr>
          <p:spPr bwMode="auto">
            <a:xfrm>
              <a:off x="2819400" y="3276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133600" y="3276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600" b="0" dirty="0" err="1">
                  <a:latin typeface="Arial Narrow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600" b="0" dirty="0">
                  <a:latin typeface="Arial Narrow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7848600" y="3200400"/>
              <a:ext cx="1295400" cy="7620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12300" name="Rectangle 65"/>
            <p:cNvSpPr>
              <a:spLocks noChangeArrowheads="1"/>
            </p:cNvSpPr>
            <p:nvPr/>
          </p:nvSpPr>
          <p:spPr bwMode="auto">
            <a:xfrm>
              <a:off x="6324600" y="3276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01" name="Rectangle 67"/>
            <p:cNvSpPr>
              <a:spLocks noChangeArrowheads="1"/>
            </p:cNvSpPr>
            <p:nvPr/>
          </p:nvSpPr>
          <p:spPr bwMode="auto">
            <a:xfrm>
              <a:off x="5638800" y="3276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Net.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15" name="Rectangle 97"/>
            <p:cNvSpPr>
              <a:spLocks noChangeArrowheads="1"/>
            </p:cNvSpPr>
            <p:nvPr/>
          </p:nvSpPr>
          <p:spPr bwMode="auto">
            <a:xfrm>
              <a:off x="3505200" y="3276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12318" name="Rectangle 101"/>
            <p:cNvSpPr>
              <a:spLocks noChangeArrowheads="1"/>
            </p:cNvSpPr>
            <p:nvPr/>
          </p:nvSpPr>
          <p:spPr bwMode="auto">
            <a:xfrm>
              <a:off x="7010400" y="3276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cxnSp>
          <p:nvCxnSpPr>
            <p:cNvPr id="12322" name="Straight Arrow Connector 30"/>
            <p:cNvCxnSpPr>
              <a:cxnSpLocks noChangeShapeType="1"/>
            </p:cNvCxnSpPr>
            <p:nvPr/>
          </p:nvCxnSpPr>
          <p:spPr bwMode="auto">
            <a:xfrm>
              <a:off x="4191000" y="3581400"/>
              <a:ext cx="14478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5" name="Up-Down Arrow 24"/>
            <p:cNvSpPr>
              <a:spLocks noChangeArrowheads="1"/>
            </p:cNvSpPr>
            <p:nvPr/>
          </p:nvSpPr>
          <p:spPr bwMode="auto">
            <a:xfrm>
              <a:off x="533400" y="3962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2328" name="Up-Down Arrow 24"/>
            <p:cNvSpPr>
              <a:spLocks noChangeArrowheads="1"/>
            </p:cNvSpPr>
            <p:nvPr/>
          </p:nvSpPr>
          <p:spPr bwMode="auto">
            <a:xfrm>
              <a:off x="8382000" y="3962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2057400"/>
            <a:ext cx="9144000" cy="1143000"/>
            <a:chOff x="0" y="2057400"/>
            <a:chExt cx="9144000" cy="1143000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0" y="2057400"/>
              <a:ext cx="1295400" cy="7620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12293" name="Rectangle 45"/>
            <p:cNvSpPr>
              <a:spLocks noChangeArrowheads="1"/>
            </p:cNvSpPr>
            <p:nvPr/>
          </p:nvSpPr>
          <p:spPr bwMode="auto">
            <a:xfrm>
              <a:off x="28194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7848600" y="2057400"/>
              <a:ext cx="1295400" cy="7620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Helvetica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12295" name="Rectangle 55"/>
            <p:cNvSpPr>
              <a:spLocks noChangeArrowheads="1"/>
            </p:cNvSpPr>
            <p:nvPr/>
          </p:nvSpPr>
          <p:spPr bwMode="auto">
            <a:xfrm>
              <a:off x="63246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Arial Narrow" charset="0"/>
                </a:rPr>
                <a:t>Trans.</a:t>
              </a:r>
            </a:p>
            <a:p>
              <a:pPr algn="ctr"/>
              <a:r>
                <a:rPr lang="en-US" sz="1600" b="0">
                  <a:latin typeface="Arial Narrow" charset="0"/>
                </a:rPr>
                <a:t>Hdr.</a:t>
              </a:r>
            </a:p>
          </p:txBody>
        </p:sp>
        <p:sp>
          <p:nvSpPr>
            <p:cNvPr id="12314" name="Rectangle 96"/>
            <p:cNvSpPr>
              <a:spLocks noChangeArrowheads="1"/>
            </p:cNvSpPr>
            <p:nvPr/>
          </p:nvSpPr>
          <p:spPr bwMode="auto">
            <a:xfrm>
              <a:off x="35052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12317" name="Rectangle 100"/>
            <p:cNvSpPr>
              <a:spLocks noChangeArrowheads="1"/>
            </p:cNvSpPr>
            <p:nvPr/>
          </p:nvSpPr>
          <p:spPr bwMode="auto">
            <a:xfrm>
              <a:off x="70104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cxnSp>
          <p:nvCxnSpPr>
            <p:cNvPr id="12323" name="Straight Arrow Connector 30"/>
            <p:cNvCxnSpPr>
              <a:cxnSpLocks noChangeShapeType="1"/>
              <a:endCxn id="12295" idx="1"/>
            </p:cNvCxnSpPr>
            <p:nvPr/>
          </p:nvCxnSpPr>
          <p:spPr bwMode="auto">
            <a:xfrm>
              <a:off x="4191000" y="2438400"/>
              <a:ext cx="21336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26" name="Up-Down Arrow 27"/>
            <p:cNvSpPr>
              <a:spLocks noChangeArrowheads="1"/>
            </p:cNvSpPr>
            <p:nvPr/>
          </p:nvSpPr>
          <p:spPr bwMode="auto">
            <a:xfrm>
              <a:off x="5334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2329" name="Up-Down Arrow 27"/>
            <p:cNvSpPr>
              <a:spLocks noChangeArrowheads="1"/>
            </p:cNvSpPr>
            <p:nvPr/>
          </p:nvSpPr>
          <p:spPr bwMode="auto">
            <a:xfrm>
              <a:off x="83820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</p:grp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0" y="914400"/>
            <a:ext cx="9144000" cy="1143000"/>
            <a:chOff x="0" y="914400"/>
            <a:chExt cx="9144000" cy="1143000"/>
          </a:xfrm>
        </p:grpSpPr>
        <p:sp>
          <p:nvSpPr>
            <p:cNvPr id="12331" name="Rectangle 90"/>
            <p:cNvSpPr>
              <a:spLocks noChangeArrowheads="1"/>
            </p:cNvSpPr>
            <p:nvPr/>
          </p:nvSpPr>
          <p:spPr bwMode="auto">
            <a:xfrm>
              <a:off x="35052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Arial Narrow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7848600" y="914400"/>
              <a:ext cx="1295400" cy="762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2000" b="0" dirty="0">
                  <a:latin typeface="Arial Narrow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12334" name="Rectangle 99"/>
            <p:cNvSpPr>
              <a:spLocks noChangeArrowheads="1"/>
            </p:cNvSpPr>
            <p:nvPr/>
          </p:nvSpPr>
          <p:spPr bwMode="auto">
            <a:xfrm>
              <a:off x="70104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</a:rPr>
                <a:t>Data</a:t>
              </a:r>
            </a:p>
          </p:txBody>
        </p:sp>
        <p:sp>
          <p:nvSpPr>
            <p:cNvPr id="12335" name="Up-Down Arrow 27"/>
            <p:cNvSpPr>
              <a:spLocks noChangeArrowheads="1"/>
            </p:cNvSpPr>
            <p:nvPr/>
          </p:nvSpPr>
          <p:spPr bwMode="auto">
            <a:xfrm>
              <a:off x="5334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  <p:sp>
          <p:nvSpPr>
            <p:cNvPr id="12336" name="Up-Down Arrow 27"/>
            <p:cNvSpPr>
              <a:spLocks noChangeArrowheads="1"/>
            </p:cNvSpPr>
            <p:nvPr/>
          </p:nvSpPr>
          <p:spPr bwMode="auto">
            <a:xfrm>
              <a:off x="83820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524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Internet 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Transport Protocols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Datagram service (</a:t>
            </a:r>
            <a:r>
              <a:rPr lang="en-US" b="1">
                <a:latin typeface="Helvetica" charset="0"/>
                <a:ea typeface="MS PGothic" charset="0"/>
                <a:cs typeface="MS PGothic" charset="0"/>
              </a:rPr>
              <a:t>UDP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)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No-frills extension of 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“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best-effort</a:t>
            </a:r>
            <a:r>
              <a:rPr lang="ja-JP" altLang="en-US">
                <a:latin typeface="Helvetica" charset="0"/>
                <a:ea typeface="MS PGothic" charset="0"/>
                <a:cs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  <a:cs typeface="MS PGothic" charset="0"/>
              </a:rPr>
              <a:t> IP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Multiplexing/Demultiplexing among processes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Reliable, in-order delivery (</a:t>
            </a:r>
            <a:r>
              <a:rPr lang="en-US" b="1">
                <a:latin typeface="Helvetica" charset="0"/>
                <a:ea typeface="MS PGothic" charset="0"/>
                <a:cs typeface="MS PGothic" charset="0"/>
              </a:rPr>
              <a:t>TCP</a:t>
            </a:r>
            <a:r>
              <a:rPr lang="en-US">
                <a:latin typeface="Helvetica" charset="0"/>
                <a:ea typeface="MS PGothic" charset="0"/>
                <a:cs typeface="MS PGothic" charset="0"/>
              </a:rPr>
              <a:t>)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Connection set-up &amp; tear-down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Discarding corrupted packets (segments)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Retransmission of lost packets (segments)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Flow control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Congestion control</a:t>
            </a:r>
          </a:p>
          <a:p>
            <a:r>
              <a:rPr lang="en-US">
                <a:latin typeface="Helvetica" charset="0"/>
                <a:ea typeface="MS PGothic" charset="0"/>
                <a:cs typeface="MS PGothic" charset="0"/>
              </a:rPr>
              <a:t>Services 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not available</a:t>
            </a:r>
            <a:endParaRPr lang="en-US">
              <a:latin typeface="Helvetica" charset="0"/>
              <a:ea typeface="MS PGothic" charset="0"/>
              <a:cs typeface="MS PGothic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Delay and/or bandwidth guarantees</a:t>
            </a:r>
          </a:p>
          <a:p>
            <a:pPr lvl="1"/>
            <a:r>
              <a:rPr lang="en-US">
                <a:latin typeface="Helvetica" charset="0"/>
                <a:ea typeface="MS PGothic" charset="0"/>
                <a:cs typeface="MS PGothic" charset="0"/>
              </a:rPr>
              <a:t>Sessions that survive change-of-IP-address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</a:rPr>
              <a:t>Transport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Network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Datalink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Physical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Session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Present.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2092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3215"/>
            <a:ext cx="7696200" cy="7366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Transport 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Layer (4)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7924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  <a:cs typeface="MS PGothic" charset="0"/>
              </a:rPr>
              <a:t>Service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Helvetica" charset="0"/>
                <a:ea typeface="MS PGothic" charset="0"/>
                <a:cs typeface="MS PGothic" charset="0"/>
              </a:rPr>
              <a:t>Provide end-to-end communication between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processes</a:t>
            </a:r>
            <a:endParaRPr lang="en-US" sz="2000" dirty="0">
              <a:latin typeface="Helvetica" charset="0"/>
              <a:ea typeface="MS PGothic" charset="0"/>
              <a:cs typeface="MS PGothic" charset="0"/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sz="2000" dirty="0" err="1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Demultiplexing</a:t>
            </a:r>
            <a:r>
              <a:rPr lang="en-US" sz="2000" dirty="0">
                <a:latin typeface="Helvetica" charset="0"/>
                <a:ea typeface="MS PGothic" charset="0"/>
                <a:cs typeface="MS PGothic" charset="0"/>
              </a:rPr>
              <a:t> of communication between hosts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Helvetica" charset="0"/>
                <a:ea typeface="MS PGothic" charset="0"/>
                <a:cs typeface="MS PGothic" charset="0"/>
              </a:rPr>
              <a:t>Possible other services: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Reliability </a:t>
            </a:r>
            <a:r>
              <a:rPr lang="en-US" dirty="0">
                <a:solidFill>
                  <a:schemeClr val="tx2"/>
                </a:solidFill>
                <a:latin typeface="Helvetica" charset="0"/>
                <a:ea typeface="MS PGothic" charset="0"/>
                <a:cs typeface="MS PGothic" charset="0"/>
              </a:rPr>
              <a:t>in the presence of errors</a:t>
            </a:r>
            <a:endParaRPr lang="en-US" dirty="0">
              <a:solidFill>
                <a:srgbClr val="FF0000"/>
              </a:solidFill>
              <a:latin typeface="Helvetica" charset="0"/>
              <a:ea typeface="MS PGothic" charset="0"/>
              <a:cs typeface="MS PGothic" charset="0"/>
            </a:endParaRP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Timing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 properties</a:t>
            </a:r>
          </a:p>
          <a:p>
            <a:pPr lvl="2">
              <a:lnSpc>
                <a:spcPct val="100000"/>
              </a:lnSpc>
              <a:buClr>
                <a:schemeClr val="tx2"/>
              </a:buClr>
            </a:pPr>
            <a:r>
              <a:rPr lang="en-US" dirty="0">
                <a:solidFill>
                  <a:srgbClr val="FF0000"/>
                </a:solidFill>
                <a:latin typeface="Helvetica" charset="0"/>
                <a:ea typeface="MS PGothic" charset="0"/>
                <a:cs typeface="MS PGothic" charset="0"/>
              </a:rPr>
              <a:t>Rate adaption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 (flow-control, congestion control)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  <a:cs typeface="MS PGothic" charset="0"/>
              </a:rPr>
              <a:t>Interface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: send message to </a:t>
            </a: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“specific process” 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at given destination; local process receives messages sent to </a:t>
            </a: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How are they named?</a:t>
            </a:r>
            <a:endParaRPr lang="en-US" dirty="0">
              <a:latin typeface="Helvetica" charset="0"/>
              <a:ea typeface="MS PGothic" charset="0"/>
              <a:cs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  <a:cs typeface="MS PGothic" charset="0"/>
              </a:rPr>
              <a:t>Protocol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: port numbers, perhaps implement reliability, flow control, </a:t>
            </a:r>
            <a:r>
              <a:rPr lang="en-US" dirty="0" err="1">
                <a:latin typeface="Helvetica" charset="0"/>
                <a:ea typeface="MS PGothic" charset="0"/>
                <a:cs typeface="MS PGothic" charset="0"/>
              </a:rPr>
              <a:t>packetization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 of large messages, framing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Prime Examples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: TCP and UDP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772400" y="795338"/>
            <a:ext cx="1322388" cy="238125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Helvetica" charset="0"/>
              </a:rPr>
              <a:t>Transport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7772400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Network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7772400" y="127317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Datalink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7772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Physical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7772400" y="555625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Session</a:t>
            </a:r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7772400" y="31591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folHlink"/>
                </a:solidFill>
                <a:latin typeface="Helvetica" charset="0"/>
              </a:rPr>
              <a:t>Present.</a:t>
            </a:r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7772400" y="76200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latin typeface="Helvetica" charset="0"/>
              </a:rPr>
              <a:t>Application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4309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51944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4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6" y="5374560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14184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48156" y="15111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2103" y="1871579"/>
            <a:ext cx="319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133" y="222896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28045" y="49717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3765" y="591362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543915" y="435894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9972" y="3629013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264051"/>
            <a:ext cx="1976342" cy="2707670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22054" y="3996175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02147" y="37103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Helvetica" charset="0"/>
                <a:ea typeface="ＭＳ Ｐゴシック" charset="0"/>
                <a:cs typeface="ＭＳ Ｐゴシック" charset="0"/>
              </a:rPr>
              <a:t>Open Connection: 3-Way Handshaking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2133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If it has enough resources, server calls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accept()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to accept connection, and sends back a SYN ACK packet containing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Client’s sequence number incremented by one, (x + 1)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Why is this needed? 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sequence number proposal, y, for first byte server will send</a:t>
            </a:r>
          </a:p>
        </p:txBody>
      </p:sp>
      <p:sp>
        <p:nvSpPr>
          <p:cNvPr id="25603" name="Line 4"/>
          <p:cNvSpPr>
            <a:spLocks noChangeShapeType="1"/>
          </p:cNvSpPr>
          <p:nvPr/>
        </p:nvSpPr>
        <p:spPr bwMode="auto">
          <a:xfrm>
            <a:off x="1985963" y="32512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89000" y="2909888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Client (initiator)</a:t>
            </a:r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6323013" y="2895600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Helvetica" charset="0"/>
                <a:cs typeface="Helvetica" charset="0"/>
              </a:rPr>
              <a:t>Server</a:t>
            </a:r>
          </a:p>
        </p:txBody>
      </p:sp>
      <p:sp>
        <p:nvSpPr>
          <p:cNvPr id="25606" name="Line 7"/>
          <p:cNvSpPr>
            <a:spLocks noChangeShapeType="1"/>
          </p:cNvSpPr>
          <p:nvPr/>
        </p:nvSpPr>
        <p:spPr bwMode="auto">
          <a:xfrm>
            <a:off x="6858000" y="3251200"/>
            <a:ext cx="0" cy="290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5607" name="Group 8"/>
          <p:cNvGrpSpPr>
            <a:grpSpLocks/>
          </p:cNvGrpSpPr>
          <p:nvPr/>
        </p:nvGrpSpPr>
        <p:grpSpPr bwMode="auto">
          <a:xfrm>
            <a:off x="1981200" y="3503613"/>
            <a:ext cx="4876800" cy="738187"/>
            <a:chOff x="1248" y="2175"/>
            <a:chExt cx="3072" cy="465"/>
          </a:xfrm>
        </p:grpSpPr>
        <p:sp>
          <p:nvSpPr>
            <p:cNvPr id="25622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3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SYN, SeqNum = x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47863" y="4371975"/>
            <a:ext cx="4910137" cy="631825"/>
            <a:chOff x="1226" y="2722"/>
            <a:chExt cx="3094" cy="398"/>
          </a:xfrm>
        </p:grpSpPr>
        <p:sp>
          <p:nvSpPr>
            <p:cNvPr id="25620" name="Line 12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21" name="Text Box 13"/>
            <p:cNvSpPr txBox="1">
              <a:spLocks noChangeArrowheads="1"/>
            </p:cNvSpPr>
            <p:nvPr/>
          </p:nvSpPr>
          <p:spPr bwMode="auto">
            <a:xfrm rot="-375610">
              <a:off x="1226" y="2722"/>
              <a:ext cx="30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SYN and ACK, SeqNum = y and Ack = x + 1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81200" y="5181600"/>
            <a:ext cx="4876800" cy="736600"/>
            <a:chOff x="1248" y="3232"/>
            <a:chExt cx="3072" cy="464"/>
          </a:xfrm>
        </p:grpSpPr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25619" name="Text Box 16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Helvetica" charset="0"/>
                  <a:cs typeface="Helvetica" charset="0"/>
                </a:rPr>
                <a:t>ACK, Ack = y + 1</a:t>
              </a:r>
            </a:p>
          </p:txBody>
        </p:sp>
      </p:grpSp>
      <p:sp>
        <p:nvSpPr>
          <p:cNvPr id="25610" name="Text Box 17"/>
          <p:cNvSpPr txBox="1">
            <a:spLocks noChangeArrowheads="1"/>
          </p:cNvSpPr>
          <p:nvPr/>
        </p:nvSpPr>
        <p:spPr bwMode="auto">
          <a:xfrm>
            <a:off x="-104775" y="3152775"/>
            <a:ext cx="9239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Active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8054975" y="3609975"/>
            <a:ext cx="1092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>
                <a:latin typeface="Helvetica" charset="0"/>
                <a:cs typeface="Helvetica" charset="0"/>
              </a:rPr>
              <a:t>Passive</a:t>
            </a:r>
            <a:br>
              <a:rPr lang="en-US" sz="1800" i="1">
                <a:latin typeface="Helvetica" charset="0"/>
                <a:cs typeface="Helvetica" charset="0"/>
              </a:rPr>
            </a:br>
            <a:r>
              <a:rPr lang="en-US" sz="1800" i="1">
                <a:latin typeface="Helvetica" charset="0"/>
                <a:cs typeface="Helvetica" charset="0"/>
              </a:rPr>
              <a:t>Open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646113" y="3400425"/>
            <a:ext cx="133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rgbClr val="0000FF"/>
                </a:solidFill>
                <a:latin typeface="Helvetica" charset="0"/>
                <a:cs typeface="Helvetica" charset="0"/>
              </a:rPr>
              <a:t>connect()</a:t>
            </a:r>
          </a:p>
        </p:txBody>
      </p:sp>
      <p:sp>
        <p:nvSpPr>
          <p:cNvPr id="25613" name="Text Box 20"/>
          <p:cNvSpPr txBox="1">
            <a:spLocks noChangeArrowheads="1"/>
          </p:cNvSpPr>
          <p:nvPr/>
        </p:nvSpPr>
        <p:spPr bwMode="auto">
          <a:xfrm>
            <a:off x="6900863" y="3311525"/>
            <a:ext cx="1023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listen()</a:t>
            </a:r>
          </a:p>
        </p:txBody>
      </p:sp>
      <p:sp>
        <p:nvSpPr>
          <p:cNvPr id="25614" name="Text Box 21"/>
          <p:cNvSpPr txBox="1">
            <a:spLocks noChangeArrowheads="1"/>
          </p:cNvSpPr>
          <p:nvPr/>
        </p:nvSpPr>
        <p:spPr bwMode="auto">
          <a:xfrm>
            <a:off x="6934200" y="4162425"/>
            <a:ext cx="1166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accept()</a:t>
            </a:r>
          </a:p>
        </p:txBody>
      </p:sp>
      <p:sp>
        <p:nvSpPr>
          <p:cNvPr id="14351" name="Text Box 22"/>
          <p:cNvSpPr txBox="1">
            <a:spLocks noChangeArrowheads="1"/>
          </p:cNvSpPr>
          <p:nvPr/>
        </p:nvSpPr>
        <p:spPr bwMode="auto">
          <a:xfrm>
            <a:off x="6934200" y="5514975"/>
            <a:ext cx="1708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allocate</a:t>
            </a:r>
            <a:b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</a:br>
            <a:r>
              <a:rPr lang="en-US" sz="2000">
                <a:solidFill>
                  <a:srgbClr val="FF0000"/>
                </a:solidFill>
                <a:latin typeface="Helvetica" charset="0"/>
                <a:cs typeface="Helvetica" charset="0"/>
              </a:rPr>
              <a:t>buffer space</a:t>
            </a:r>
          </a:p>
        </p:txBody>
      </p:sp>
      <p:sp>
        <p:nvSpPr>
          <p:cNvPr id="25616" name="TextBox 22"/>
          <p:cNvSpPr txBox="1">
            <a:spLocks noChangeArrowheads="1"/>
          </p:cNvSpPr>
          <p:nvPr/>
        </p:nvSpPr>
        <p:spPr bwMode="auto">
          <a:xfrm rot="-5400000">
            <a:off x="1140619" y="50903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25617" name="Straight Arrow Connector 23"/>
          <p:cNvCxnSpPr>
            <a:cxnSpLocks noChangeShapeType="1"/>
          </p:cNvCxnSpPr>
          <p:nvPr/>
        </p:nvCxnSpPr>
        <p:spPr bwMode="auto">
          <a:xfrm>
            <a:off x="1676400" y="48641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3920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Connecting API to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5400" y="6705600"/>
            <a:ext cx="533400" cy="304800"/>
          </a:xfrm>
        </p:spPr>
        <p:txBody>
          <a:bodyPr/>
          <a:lstStyle/>
          <a:p>
            <a:fld id="{40BE6ECD-61F1-CE4B-BB82-6FDD0CA3B213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52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6379" y="4863052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8923" y="5599971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8923" y="1371600"/>
            <a:ext cx="3098249" cy="2214072"/>
            <a:chOff x="738923" y="1855045"/>
            <a:chExt cx="3098249" cy="2214072"/>
          </a:xfrm>
        </p:grpSpPr>
        <p:sp>
          <p:nvSpPr>
            <p:cNvPr id="9" name="TextBox 8"/>
            <p:cNvSpPr txBox="1"/>
            <p:nvPr/>
          </p:nvSpPr>
          <p:spPr>
            <a:xfrm>
              <a:off x="738923" y="1855045"/>
              <a:ext cx="207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Client Socket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923" y="2644543"/>
              <a:ext cx="309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it to server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1470685" y="52404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915997" y="1141845"/>
            <a:ext cx="3193039" cy="1920774"/>
            <a:chOff x="5611197" y="1141845"/>
            <a:chExt cx="3193039" cy="1920774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Server Socket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8156" y="15111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1197" y="1905000"/>
              <a:ext cx="319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Bind it to an Address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22896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589362"/>
              <a:ext cx="2186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 for Connection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665756" y="2449843"/>
              <a:ext cx="492595" cy="612776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62254" y="5613233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24830" y="54127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5579" y="64124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188418" y="6003906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867400" y="2954752"/>
            <a:ext cx="2722022" cy="1834180"/>
            <a:chOff x="5562600" y="2954752"/>
            <a:chExt cx="2722022" cy="183418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547748" y="2954752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31695" y="3315154"/>
              <a:ext cx="1925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 connection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172200" y="3684486"/>
              <a:ext cx="375549" cy="7351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62600" y="441960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request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31506" y="3699785"/>
              <a:ext cx="195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Connection Socket</a:t>
              </a:r>
              <a:endParaRPr lang="en-US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46497" y="4434559"/>
            <a:ext cx="4108701" cy="369332"/>
            <a:chOff x="1246497" y="4040859"/>
            <a:chExt cx="4108701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447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 request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795432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95432" y="4891049"/>
            <a:ext cx="4377824" cy="369332"/>
            <a:chOff x="2795432" y="4497349"/>
            <a:chExt cx="43778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58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response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2795432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7419607" y="4572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798432" y="45566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251256" y="2264050"/>
            <a:ext cx="1838714" cy="4060550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8"/>
          <p:cNvGrpSpPr>
            <a:grpSpLocks/>
          </p:cNvGrpSpPr>
          <p:nvPr/>
        </p:nvGrpSpPr>
        <p:grpSpPr bwMode="auto">
          <a:xfrm rot="21323274">
            <a:off x="2057400" y="2459564"/>
            <a:ext cx="3886200" cy="738187"/>
            <a:chOff x="1248" y="2175"/>
            <a:chExt cx="3072" cy="465"/>
          </a:xfrm>
        </p:grpSpPr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 rot="429064">
              <a:off x="1919" y="2175"/>
              <a:ext cx="13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Helvetica" charset="0"/>
                  <a:cs typeface="Helvetica" charset="0"/>
                </a:rPr>
                <a:t>SYN,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SeqNum</a:t>
              </a:r>
              <a:r>
                <a:rPr lang="en-US" sz="1800" dirty="0">
                  <a:latin typeface="Helvetica" charset="0"/>
                  <a:cs typeface="Helvetica" charset="0"/>
                </a:rPr>
                <a:t> = x</a:t>
              </a:r>
            </a:p>
          </p:txBody>
        </p:sp>
      </p:grpSp>
      <p:grpSp>
        <p:nvGrpSpPr>
          <p:cNvPr id="48" name="Group 11"/>
          <p:cNvGrpSpPr>
            <a:grpSpLocks/>
          </p:cNvGrpSpPr>
          <p:nvPr/>
        </p:nvGrpSpPr>
        <p:grpSpPr bwMode="auto">
          <a:xfrm rot="389584">
            <a:off x="1828800" y="3276600"/>
            <a:ext cx="4114800" cy="708025"/>
            <a:chOff x="1226" y="2722"/>
            <a:chExt cx="3094" cy="398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 rot="-375610">
              <a:off x="1226" y="2722"/>
              <a:ext cx="30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Helvetica" charset="0"/>
                  <a:cs typeface="Helvetica" charset="0"/>
                </a:rPr>
                <a:t>SYN and ACK,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SeqNum</a:t>
              </a:r>
              <a:r>
                <a:rPr lang="en-US" sz="1800" dirty="0">
                  <a:latin typeface="Helvetica" charset="0"/>
                  <a:cs typeface="Helvetica" charset="0"/>
                </a:rPr>
                <a:t> = y and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Ack</a:t>
              </a:r>
              <a:r>
                <a:rPr lang="en-US" sz="1800" dirty="0">
                  <a:latin typeface="Helvetica" charset="0"/>
                  <a:cs typeface="Helvetica" charset="0"/>
                </a:rPr>
                <a:t> = x + 1</a:t>
              </a:r>
            </a:p>
          </p:txBody>
        </p:sp>
      </p:grpSp>
      <p:grpSp>
        <p:nvGrpSpPr>
          <p:cNvPr id="51" name="Group 14"/>
          <p:cNvGrpSpPr>
            <a:grpSpLocks/>
          </p:cNvGrpSpPr>
          <p:nvPr/>
        </p:nvGrpSpPr>
        <p:grpSpPr bwMode="auto">
          <a:xfrm rot="21408913">
            <a:off x="1816042" y="3706964"/>
            <a:ext cx="4644082" cy="736600"/>
            <a:chOff x="1248" y="3232"/>
            <a:chExt cx="3072" cy="464"/>
          </a:xfrm>
        </p:grpSpPr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Helvetica" charset="0"/>
                  <a:cs typeface="Helvetica" charset="0"/>
                </a:rPr>
                <a:t>ACK,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Ack</a:t>
              </a:r>
              <a:r>
                <a:rPr lang="en-US" sz="1800" dirty="0">
                  <a:latin typeface="Helvetica" charset="0"/>
                  <a:cs typeface="Helvetica" charset="0"/>
                </a:rPr>
                <a:t> = y + 1</a:t>
              </a:r>
            </a:p>
          </p:txBody>
        </p:sp>
      </p:grpSp>
      <p:sp>
        <p:nvSpPr>
          <p:cNvPr id="54" name="TextBox 22"/>
          <p:cNvSpPr txBox="1">
            <a:spLocks noChangeArrowheads="1"/>
          </p:cNvSpPr>
          <p:nvPr/>
        </p:nvSpPr>
        <p:spPr bwMode="auto">
          <a:xfrm rot="16200000">
            <a:off x="-2381" y="2664619"/>
            <a:ext cx="671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time</a:t>
            </a:r>
          </a:p>
        </p:txBody>
      </p:sp>
      <p:cxnSp>
        <p:nvCxnSpPr>
          <p:cNvPr id="55" name="Straight Arrow Connector 23"/>
          <p:cNvCxnSpPr>
            <a:cxnSpLocks noChangeShapeType="1"/>
          </p:cNvCxnSpPr>
          <p:nvPr/>
        </p:nvCxnSpPr>
        <p:spPr bwMode="auto">
          <a:xfrm>
            <a:off x="533400" y="24384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707096"/>
            <a:ext cx="4341977" cy="215090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4" name="Rectangle 13"/>
          <p:cNvSpPr/>
          <p:nvPr/>
        </p:nvSpPr>
        <p:spPr bwMode="auto">
          <a:xfrm>
            <a:off x="228600" y="4343400"/>
            <a:ext cx="8534400" cy="1066800"/>
          </a:xfrm>
          <a:prstGeom prst="rect">
            <a:avLst/>
          </a:prstGeom>
          <a:solidFill>
            <a:schemeClr val="accent1">
              <a:alpha val="9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Stop &amp; Wait w/o Errors</a:t>
            </a:r>
          </a:p>
        </p:txBody>
      </p:sp>
      <p:sp>
        <p:nvSpPr>
          <p:cNvPr id="2048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1600200"/>
          </a:xfrm>
        </p:spPr>
        <p:txBody>
          <a:bodyPr/>
          <a:lstStyle/>
          <a:p>
            <a:pPr marL="382588" indent="-382588" defTabSz="1019175"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Send; wait for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ack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; repeat</a:t>
            </a:r>
          </a:p>
          <a:p>
            <a:pPr marL="382588" indent="-382588" defTabSz="1019175"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RTT: Round Trip Time (RTT): time it takes a packet to travel from sender to receiver and back</a:t>
            </a:r>
          </a:p>
          <a:p>
            <a:pPr marL="782638" lvl="1" indent="-382588" defTabSz="1019175"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One-way latency (d): one way delay from sender and receiver  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447800" y="27241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5410200" y="27241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47800" y="3181350"/>
            <a:ext cx="3983038" cy="685800"/>
            <a:chOff x="1447800" y="2743200"/>
            <a:chExt cx="3983522" cy="685800"/>
          </a:xfrm>
        </p:grpSpPr>
        <p:sp>
          <p:nvSpPr>
            <p:cNvPr id="32806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7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1</a:t>
              </a:r>
            </a:p>
          </p:txBody>
        </p:sp>
      </p:grp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685800" y="6076950"/>
            <a:ext cx="742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Time</a:t>
            </a:r>
          </a:p>
        </p:txBody>
      </p:sp>
      <p:sp>
        <p:nvSpPr>
          <p:cNvPr id="32775" name="Text Box 11"/>
          <p:cNvSpPr txBox="1">
            <a:spLocks noChangeArrowheads="1"/>
          </p:cNvSpPr>
          <p:nvPr/>
        </p:nvSpPr>
        <p:spPr bwMode="auto">
          <a:xfrm>
            <a:off x="1082675" y="2266950"/>
            <a:ext cx="9747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Sender</a:t>
            </a:r>
          </a:p>
        </p:txBody>
      </p: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4821238" y="2324100"/>
            <a:ext cx="11398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Tahoma" charset="0"/>
              </a:rPr>
              <a:t>Receiver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47800" y="2628900"/>
            <a:ext cx="3962400" cy="628650"/>
            <a:chOff x="1447800" y="2190690"/>
            <a:chExt cx="3962400" cy="628710"/>
          </a:xfrm>
        </p:grpSpPr>
        <p:sp>
          <p:nvSpPr>
            <p:cNvPr id="32804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TextBox 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447800" y="3714750"/>
            <a:ext cx="3962400" cy="628650"/>
            <a:chOff x="1447800" y="2190690"/>
            <a:chExt cx="3962400" cy="628710"/>
          </a:xfrm>
        </p:grpSpPr>
        <p:sp>
          <p:nvSpPr>
            <p:cNvPr id="32802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TextBox 32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1447800" y="4248150"/>
            <a:ext cx="3983038" cy="685800"/>
            <a:chOff x="1447800" y="2743200"/>
            <a:chExt cx="3983522" cy="685800"/>
          </a:xfrm>
        </p:grpSpPr>
        <p:sp>
          <p:nvSpPr>
            <p:cNvPr id="32800" name="Line 5"/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801" name="Text Box 7"/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86341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Tahoma" charset="0"/>
                </a:rPr>
                <a:t>ACK 2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1447800" y="4762500"/>
            <a:ext cx="3962400" cy="628650"/>
            <a:chOff x="1447800" y="2190690"/>
            <a:chExt cx="3962400" cy="628710"/>
          </a:xfrm>
        </p:grpSpPr>
        <p:sp>
          <p:nvSpPr>
            <p:cNvPr id="32798" name="Line 8"/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TextBox 38"/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98475" y="2800350"/>
            <a:ext cx="949325" cy="1066800"/>
            <a:chOff x="498475" y="2362200"/>
            <a:chExt cx="949324" cy="1066800"/>
          </a:xfrm>
        </p:grpSpPr>
        <p:sp>
          <p:nvSpPr>
            <p:cNvPr id="32794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5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6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2797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498475" y="3867150"/>
            <a:ext cx="949325" cy="1066800"/>
            <a:chOff x="498475" y="2362200"/>
            <a:chExt cx="949324" cy="1066800"/>
          </a:xfrm>
        </p:grpSpPr>
        <p:sp>
          <p:nvSpPr>
            <p:cNvPr id="32790" name="Line 13"/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1" name="Line 14"/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92" name="Text Box 15"/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RTT</a:t>
              </a:r>
            </a:p>
          </p:txBody>
        </p:sp>
        <p:sp>
          <p:nvSpPr>
            <p:cNvPr id="32793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53200" y="2819400"/>
            <a:ext cx="1860550" cy="1200150"/>
          </a:xfrm>
          <a:prstGeom prst="rect">
            <a:avLst/>
          </a:prstGeom>
          <a:solidFill>
            <a:srgbClr val="FAF55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RTT = 2*d </a:t>
            </a:r>
          </a:p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(if latency is </a:t>
            </a:r>
          </a:p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 symmetric)</a:t>
            </a: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445125" y="2819400"/>
            <a:ext cx="914400" cy="457200"/>
            <a:chOff x="1066799" y="2362200"/>
            <a:chExt cx="914401" cy="457201"/>
          </a:xfrm>
        </p:grpSpPr>
        <p:sp>
          <p:nvSpPr>
            <p:cNvPr id="32786" name="Line 13"/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7" name="Line 14"/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8" name="Text Box 15"/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Tahoma" charset="0"/>
                </a:rPr>
                <a:t>d</a:t>
              </a:r>
            </a:p>
          </p:txBody>
        </p:sp>
        <p:sp>
          <p:nvSpPr>
            <p:cNvPr id="32789" name="Line 13"/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1447800" y="2819400"/>
            <a:ext cx="39624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344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Sliding Window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924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window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 = set of adjacent sequence numbers</a:t>
            </a:r>
          </a:p>
          <a:p>
            <a:pPr lvl="2">
              <a:lnSpc>
                <a:spcPct val="8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The size of the set is the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window size</a:t>
            </a:r>
          </a:p>
          <a:p>
            <a:pPr lvl="2">
              <a:lnSpc>
                <a:spcPct val="80000"/>
              </a:lnSpc>
            </a:pPr>
            <a:endParaRPr lang="en-US" i="1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Assume window size is n</a:t>
            </a:r>
          </a:p>
          <a:p>
            <a:pPr lvl="2">
              <a:lnSpc>
                <a:spcPct val="80000"/>
              </a:lnSpc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Let A be the last ACK’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 packet of sender without gap; then window of sender = {A+1, A+2, …, A+n}</a:t>
            </a:r>
            <a:b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Sender can send packets in its window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Let B be the last received packet without gap by receiver, then window of receiver = {B+1,…, B+n}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Receiver can accept out of sequence, if in window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0605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Sliding Window w/o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Throughput = W*</a:t>
            </a:r>
            <a:r>
              <a:rPr lang="en-US" dirty="0" err="1" smtClean="0"/>
              <a:t>packet_size</a:t>
            </a:r>
            <a:r>
              <a:rPr lang="en-US" dirty="0" smtClean="0"/>
              <a:t>/RTT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7543800" y="464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29513" y="5154613"/>
            <a:ext cx="857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Time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438400" y="1524000"/>
            <a:ext cx="4160838" cy="461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441450" y="5865813"/>
            <a:ext cx="1176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6788150" y="5865813"/>
            <a:ext cx="1403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64"/>
          <p:cNvGrpSpPr>
            <a:grpSpLocks/>
          </p:cNvGrpSpPr>
          <p:nvPr/>
        </p:nvGrpSpPr>
        <p:grpSpPr bwMode="auto">
          <a:xfrm>
            <a:off x="685800" y="1946275"/>
            <a:ext cx="1190625" cy="487363"/>
            <a:chOff x="432" y="1226"/>
            <a:chExt cx="750" cy="307"/>
          </a:xfrm>
        </p:grpSpPr>
        <p:sp>
          <p:nvSpPr>
            <p:cNvPr id="38960" name="Text Box 20"/>
            <p:cNvSpPr txBox="1">
              <a:spLocks noChangeArrowheads="1"/>
            </p:cNvSpPr>
            <p:nvPr/>
          </p:nvSpPr>
          <p:spPr bwMode="auto">
            <a:xfrm>
              <a:off x="970" y="124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38961" name="Text Box 52"/>
            <p:cNvSpPr txBox="1">
              <a:spLocks noChangeArrowheads="1"/>
            </p:cNvSpPr>
            <p:nvPr/>
          </p:nvSpPr>
          <p:spPr bwMode="auto">
            <a:xfrm>
              <a:off x="432" y="1226"/>
              <a:ext cx="37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{1}</a:t>
              </a:r>
            </a:p>
          </p:txBody>
        </p:sp>
      </p:grpSp>
      <p:grpSp>
        <p:nvGrpSpPr>
          <p:cNvPr id="21" name="Group 65"/>
          <p:cNvGrpSpPr>
            <a:grpSpLocks/>
          </p:cNvGrpSpPr>
          <p:nvPr/>
        </p:nvGrpSpPr>
        <p:grpSpPr bwMode="auto">
          <a:xfrm>
            <a:off x="381000" y="2289175"/>
            <a:ext cx="1501775" cy="481013"/>
            <a:chOff x="240" y="1442"/>
            <a:chExt cx="946" cy="303"/>
          </a:xfrm>
        </p:grpSpPr>
        <p:sp>
          <p:nvSpPr>
            <p:cNvPr id="38958" name="Text Box 21"/>
            <p:cNvSpPr txBox="1">
              <a:spLocks noChangeArrowheads="1"/>
            </p:cNvSpPr>
            <p:nvPr/>
          </p:nvSpPr>
          <p:spPr bwMode="auto">
            <a:xfrm>
              <a:off x="974" y="146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38959" name="Text Box 53"/>
            <p:cNvSpPr txBox="1">
              <a:spLocks noChangeArrowheads="1"/>
            </p:cNvSpPr>
            <p:nvPr/>
          </p:nvSpPr>
          <p:spPr bwMode="auto">
            <a:xfrm>
              <a:off x="240" y="1442"/>
              <a:ext cx="58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{1, 2}</a:t>
              </a:r>
            </a:p>
          </p:txBody>
        </p:sp>
      </p:grp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152400" y="2670175"/>
            <a:ext cx="1730375" cy="461963"/>
            <a:chOff x="96" y="1682"/>
            <a:chExt cx="1090" cy="291"/>
          </a:xfrm>
        </p:grpSpPr>
        <p:sp>
          <p:nvSpPr>
            <p:cNvPr id="38956" name="Text Box 22"/>
            <p:cNvSpPr txBox="1">
              <a:spLocks noChangeArrowheads="1"/>
            </p:cNvSpPr>
            <p:nvPr/>
          </p:nvSpPr>
          <p:spPr bwMode="auto">
            <a:xfrm>
              <a:off x="974" y="168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3</a:t>
              </a:r>
            </a:p>
          </p:txBody>
        </p:sp>
        <p:sp>
          <p:nvSpPr>
            <p:cNvPr id="38957" name="Text Box 54"/>
            <p:cNvSpPr txBox="1">
              <a:spLocks noChangeArrowheads="1"/>
            </p:cNvSpPr>
            <p:nvPr/>
          </p:nvSpPr>
          <p:spPr bwMode="auto">
            <a:xfrm>
              <a:off x="96" y="1682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{1, 2, 3}</a:t>
              </a:r>
            </a:p>
          </p:txBody>
        </p:sp>
      </p:grpSp>
      <p:grpSp>
        <p:nvGrpSpPr>
          <p:cNvPr id="27" name="Group 70"/>
          <p:cNvGrpSpPr>
            <a:grpSpLocks/>
          </p:cNvGrpSpPr>
          <p:nvPr/>
        </p:nvGrpSpPr>
        <p:grpSpPr bwMode="auto">
          <a:xfrm>
            <a:off x="152400" y="3124200"/>
            <a:ext cx="1730375" cy="519113"/>
            <a:chOff x="96" y="1968"/>
            <a:chExt cx="1090" cy="327"/>
          </a:xfrm>
        </p:grpSpPr>
        <p:sp>
          <p:nvSpPr>
            <p:cNvPr id="38954" name="Text Box 23"/>
            <p:cNvSpPr txBox="1">
              <a:spLocks noChangeArrowheads="1"/>
            </p:cNvSpPr>
            <p:nvPr/>
          </p:nvSpPr>
          <p:spPr bwMode="auto">
            <a:xfrm>
              <a:off x="974" y="201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8955" name="Text Box 55"/>
            <p:cNvSpPr txBox="1">
              <a:spLocks noChangeArrowheads="1"/>
            </p:cNvSpPr>
            <p:nvPr/>
          </p:nvSpPr>
          <p:spPr bwMode="auto">
            <a:xfrm>
              <a:off x="96" y="1968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{2, 3, 4}</a:t>
              </a:r>
            </a:p>
          </p:txBody>
        </p:sp>
      </p:grpSp>
      <p:grpSp>
        <p:nvGrpSpPr>
          <p:cNvPr id="30" name="Group 71"/>
          <p:cNvGrpSpPr>
            <a:grpSpLocks/>
          </p:cNvGrpSpPr>
          <p:nvPr/>
        </p:nvGrpSpPr>
        <p:grpSpPr bwMode="auto">
          <a:xfrm>
            <a:off x="152400" y="3505200"/>
            <a:ext cx="1730375" cy="474663"/>
            <a:chOff x="96" y="2208"/>
            <a:chExt cx="1090" cy="299"/>
          </a:xfrm>
        </p:grpSpPr>
        <p:sp>
          <p:nvSpPr>
            <p:cNvPr id="38952" name="Text Box 24"/>
            <p:cNvSpPr txBox="1">
              <a:spLocks noChangeArrowheads="1"/>
            </p:cNvSpPr>
            <p:nvPr/>
          </p:nvSpPr>
          <p:spPr bwMode="auto">
            <a:xfrm>
              <a:off x="974" y="2222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38953" name="Text Box 56"/>
            <p:cNvSpPr txBox="1">
              <a:spLocks noChangeArrowheads="1"/>
            </p:cNvSpPr>
            <p:nvPr/>
          </p:nvSpPr>
          <p:spPr bwMode="auto">
            <a:xfrm>
              <a:off x="96" y="2208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{3, 4, 5}</a:t>
              </a:r>
            </a:p>
          </p:txBody>
        </p:sp>
      </p:grpSp>
      <p:sp>
        <p:nvSpPr>
          <p:cNvPr id="38934" name="Text Box 59"/>
          <p:cNvSpPr txBox="1">
            <a:spLocks noChangeArrowheads="1"/>
          </p:cNvSpPr>
          <p:nvPr/>
        </p:nvSpPr>
        <p:spPr bwMode="auto">
          <a:xfrm>
            <a:off x="0" y="1371600"/>
            <a:ext cx="2362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Unacked packets 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sender’s window</a:t>
            </a:r>
          </a:p>
        </p:txBody>
      </p:sp>
      <p:sp>
        <p:nvSpPr>
          <p:cNvPr id="38935" name="Text Box 60"/>
          <p:cNvSpPr txBox="1">
            <a:spLocks noChangeArrowheads="1"/>
          </p:cNvSpPr>
          <p:nvPr/>
        </p:nvSpPr>
        <p:spPr bwMode="auto">
          <a:xfrm>
            <a:off x="6629400" y="1371600"/>
            <a:ext cx="25034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Out-o-seq packets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receiver’s window</a:t>
            </a:r>
          </a:p>
        </p:txBody>
      </p: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7605713" y="2479675"/>
            <a:ext cx="4016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38948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72"/>
          <p:cNvGrpSpPr>
            <a:grpSpLocks/>
          </p:cNvGrpSpPr>
          <p:nvPr/>
        </p:nvGrpSpPr>
        <p:grpSpPr bwMode="auto">
          <a:xfrm>
            <a:off x="152400" y="3889375"/>
            <a:ext cx="1724025" cy="458788"/>
            <a:chOff x="96" y="2450"/>
            <a:chExt cx="1086" cy="289"/>
          </a:xfrm>
        </p:grpSpPr>
        <p:sp>
          <p:nvSpPr>
            <p:cNvPr id="38946" name="Text Box 47"/>
            <p:cNvSpPr txBox="1">
              <a:spLocks noChangeArrowheads="1"/>
            </p:cNvSpPr>
            <p:nvPr/>
          </p:nvSpPr>
          <p:spPr bwMode="auto">
            <a:xfrm>
              <a:off x="970" y="245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38947" name="Text Box 57"/>
            <p:cNvSpPr txBox="1">
              <a:spLocks noChangeArrowheads="1"/>
            </p:cNvSpPr>
            <p:nvPr/>
          </p:nvSpPr>
          <p:spPr bwMode="auto">
            <a:xfrm>
              <a:off x="96" y="2450"/>
              <a:ext cx="80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{4, 5, 6}</a:t>
              </a:r>
            </a:p>
          </p:txBody>
        </p:sp>
      </p:grp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82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48" name="Text Box 62"/>
          <p:cNvSpPr txBox="1">
            <a:spLocks noChangeArrowheads="1"/>
          </p:cNvSpPr>
          <p:nvPr/>
        </p:nvSpPr>
        <p:spPr bwMode="auto">
          <a:xfrm>
            <a:off x="7696200" y="3657600"/>
            <a:ext cx="26828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49" name="Text Box 66"/>
          <p:cNvSpPr txBox="1">
            <a:spLocks noChangeArrowheads="1"/>
          </p:cNvSpPr>
          <p:nvPr/>
        </p:nvSpPr>
        <p:spPr bwMode="auto">
          <a:xfrm>
            <a:off x="7620000" y="2822575"/>
            <a:ext cx="401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50" name="Text Box 67"/>
          <p:cNvSpPr txBox="1">
            <a:spLocks noChangeArrowheads="1"/>
          </p:cNvSpPr>
          <p:nvPr/>
        </p:nvSpPr>
        <p:spPr bwMode="auto">
          <a:xfrm>
            <a:off x="7620000" y="3203575"/>
            <a:ext cx="4016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{}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542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5" grpId="0"/>
      <p:bldP spid="36" grpId="0" animBg="1"/>
      <p:bldP spid="37" grpId="0" animBg="1"/>
      <p:bldP spid="38" grpId="0" animBg="1"/>
      <p:bldP spid="47" grpId="0"/>
      <p:bldP spid="48" grpId="0"/>
      <p:bldP spid="49" grpId="0"/>
      <p:bldP spid="5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Sliding Window w/o Errors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Assume 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Link capacity, C = 1Gbps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Latency between end-hosts, RTT = 80ms</a:t>
            </a:r>
          </a:p>
          <a:p>
            <a:pPr lvl="1">
              <a:defRPr/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acket_length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= 1000 bytes </a:t>
            </a: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What is the window size W to match link’s capacity, C?</a:t>
            </a: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Solution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We want Throughput = C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Throughput = W*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packet_size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/RTT</a:t>
            </a:r>
          </a:p>
          <a:p>
            <a:pPr marL="457200" lvl="1" indent="0">
              <a:buFontTx/>
              <a:buNone/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 = W*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packet_size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/RTT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smtClean="0">
                <a:latin typeface="Helvetica" charset="0"/>
                <a:ea typeface="ＭＳ Ｐゴシック" charset="0"/>
                <a:cs typeface="ＭＳ Ｐゴシック" charset="0"/>
              </a:rPr>
              <a:t>W = C*RTT/</a:t>
            </a:r>
            <a:r>
              <a:rPr lang="en-US" b="1" dirty="0" err="1" smtClean="0">
                <a:latin typeface="Helvetica" charset="0"/>
                <a:ea typeface="ＭＳ Ｐゴシック" charset="0"/>
                <a:cs typeface="ＭＳ Ｐゴシック" charset="0"/>
              </a:rPr>
              <a:t>packet_size</a:t>
            </a:r>
            <a:r>
              <a:rPr lang="en-US" b="1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= 10</a:t>
            </a:r>
            <a:r>
              <a:rPr lang="en-US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9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bps*80*10</a:t>
            </a:r>
            <a:r>
              <a:rPr lang="en-US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-3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s/(8000b) = 10</a:t>
            </a:r>
            <a:r>
              <a:rPr lang="en-US" baseline="30000" dirty="0" smtClean="0">
                <a:latin typeface="Helvetica" charset="0"/>
                <a:ea typeface="ＭＳ Ｐゴシック" charset="0"/>
                <a:cs typeface="ＭＳ Ｐゴシック" charset="0"/>
              </a:rPr>
              <a:t>4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packets </a:t>
            </a:r>
          </a:p>
          <a:p>
            <a:pPr lvl="1">
              <a:defRPr/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334000"/>
            <a:ext cx="5587813" cy="369332"/>
          </a:xfrm>
          <a:prstGeom prst="rect">
            <a:avLst/>
          </a:prstGeom>
          <a:solidFill>
            <a:srgbClr val="FAF55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dirty="0">
                <a:latin typeface="Helvetica"/>
                <a:cs typeface="Helvetica"/>
              </a:rPr>
              <a:t>Window size ~ Bandwidth (Capacity</a:t>
            </a:r>
            <a:r>
              <a:rPr lang="en-US" b="0" dirty="0" smtClean="0">
                <a:latin typeface="Helvetica"/>
                <a:cs typeface="Helvetica"/>
              </a:rPr>
              <a:t>) x </a:t>
            </a:r>
            <a:r>
              <a:rPr lang="en-US" b="0" dirty="0">
                <a:latin typeface="Helvetica"/>
                <a:cs typeface="Helvetica"/>
              </a:rPr>
              <a:t>delay (RTT/2)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59</a:t>
            </a:fld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4724400" y="5943600"/>
            <a:ext cx="43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Remember Little’s Law !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0" y="3200400"/>
            <a:ext cx="2286000" cy="838200"/>
          </a:xfrm>
          <a:prstGeom prst="wedgeRoundRectCallout">
            <a:avLst>
              <a:gd name="adj1" fmla="val -74948"/>
              <a:gd name="adj2" fmla="val 208129"/>
              <a:gd name="adj3" fmla="val 16667"/>
            </a:avLst>
          </a:prstGeom>
          <a:solidFill>
            <a:schemeClr val="accent1">
              <a:alpha val="4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Bandwidth-Delay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Product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  <p:bldP spid="4" grpId="0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Helvetica" charset="0"/>
                <a:ea typeface="MS PGothic" charset="0"/>
              </a:rPr>
              <a:t>Threads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304800" y="6096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2209800" y="39624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667000" y="39624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 </a:t>
            </a:r>
            <a:r>
              <a:rPr lang="en-US" b="0" dirty="0" err="1">
                <a:latin typeface="Helvetica"/>
                <a:ea typeface="ＭＳ Ｐゴシック" charset="0"/>
                <a:cs typeface="Helvetica"/>
              </a:rPr>
              <a:t>sched</a:t>
            </a:r>
            <a:r>
              <a:rPr lang="en-US" b="0" dirty="0">
                <a:latin typeface="Helvetica"/>
                <a:ea typeface="ＭＳ Ｐゴシック" charset="0"/>
                <a:cs typeface="Helvetica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4419600" y="40386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819400" y="5181600"/>
            <a:ext cx="990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Helvetica"/>
                <a:ea typeface="ＭＳ Ｐゴシック" charset="0"/>
                <a:cs typeface="Helvetica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3314700" y="4572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3657600" y="47244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>
                <a:latin typeface="Helvetica" charset="0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304800" y="9906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828800" y="2133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828800" y="16002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457200" y="15240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219200" y="15240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838200" y="22098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609600" y="10017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685800" y="13716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1087438" y="13716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429000" y="6096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3429000" y="9906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Helvetica" charset="0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953000" y="2133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IO</a:t>
            </a:r>
          </a:p>
          <a:p>
            <a:pPr algn="ctr"/>
            <a:r>
              <a:rPr lang="en-US" sz="1600" b="0">
                <a:latin typeface="Helvetica" charset="0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953000" y="16002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00" b="0">
                <a:latin typeface="Helvetica" charset="0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581400" y="15240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4343400" y="15240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Helvetica" charset="0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962400" y="22098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Helvetica" charset="0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733800" y="10017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Helvetica" charset="0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3810000" y="1371600"/>
            <a:ext cx="401638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4211638" y="1371600"/>
            <a:ext cx="360362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895600" y="2133600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Helvetica" charset="0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3314700" y="33528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  <a:endCxn id="47" idx="0"/>
          </p:cNvCxnSpPr>
          <p:nvPr/>
        </p:nvCxnSpPr>
        <p:spPr bwMode="auto">
          <a:xfrm>
            <a:off x="685800" y="33528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  <a:endCxn id="47" idx="0"/>
          </p:cNvCxnSpPr>
          <p:nvPr/>
        </p:nvCxnSpPr>
        <p:spPr bwMode="auto">
          <a:xfrm>
            <a:off x="1447800" y="33528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3314700" y="33528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5791200" y="1371600"/>
            <a:ext cx="3429000" cy="3886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Independently schedulable entity</a:t>
            </a:r>
          </a:p>
          <a:p>
            <a:r>
              <a:rPr lang="en-US" dirty="0"/>
              <a:t>Sequential thread of execution that runs concurrently with other threads</a:t>
            </a:r>
          </a:p>
          <a:p>
            <a:pPr lvl="1"/>
            <a:r>
              <a:rPr lang="en-US" dirty="0"/>
              <a:t>It can block waiting for something while others progress</a:t>
            </a:r>
          </a:p>
          <a:p>
            <a:pPr lvl="1"/>
            <a:r>
              <a:rPr lang="en-US" dirty="0"/>
              <a:t>It can work in parallel with others (</a:t>
            </a:r>
            <a:r>
              <a:rPr lang="en-US" dirty="0" err="1"/>
              <a:t>ala</a:t>
            </a:r>
            <a:r>
              <a:rPr lang="en-US" dirty="0"/>
              <a:t> cs61c)</a:t>
            </a:r>
          </a:p>
          <a:p>
            <a:r>
              <a:rPr lang="en-US" dirty="0"/>
              <a:t>Has local state (its stack) and shared (static data and heap)</a:t>
            </a: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4572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2192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43434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581400" y="28956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Arial Narrow" charset="0"/>
              </a:rPr>
              <a:t>CPU</a:t>
            </a:r>
          </a:p>
          <a:p>
            <a:pPr algn="ctr"/>
            <a:r>
              <a:rPr lang="en-US" sz="1100">
                <a:latin typeface="Arial Narrow" charset="0"/>
              </a:rPr>
              <a:t>state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9/12/14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GBN Example with Errors</a:t>
            </a:r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2286000" y="1062038"/>
            <a:ext cx="4160838" cy="4619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hlink"/>
                </a:solidFill>
                <a:latin typeface="Helvetica" charset="0"/>
                <a:cs typeface="Helvetica" charset="0"/>
              </a:rPr>
              <a:t>Window size (W) = 3 packets</a:t>
            </a:r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87" name="Line 6"/>
          <p:cNvSpPr>
            <a:spLocks noChangeShapeType="1"/>
          </p:cNvSpPr>
          <p:nvPr/>
        </p:nvSpPr>
        <p:spPr bwMode="auto">
          <a:xfrm>
            <a:off x="1928813" y="14620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7"/>
          <p:cNvSpPr>
            <a:spLocks noChangeShapeType="1"/>
          </p:cNvSpPr>
          <p:nvPr/>
        </p:nvSpPr>
        <p:spPr bwMode="auto">
          <a:xfrm>
            <a:off x="7283450" y="1462088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1338263" y="5786438"/>
            <a:ext cx="117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Sender</a:t>
            </a:r>
          </a:p>
        </p:txBody>
      </p: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6553200" y="5791200"/>
            <a:ext cx="1403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Helvetica" charset="0"/>
                <a:cs typeface="Helvetica" charset="0"/>
              </a:rPr>
              <a:t>Receiver</a:t>
            </a:r>
          </a:p>
        </p:txBody>
      </p:sp>
      <p:sp>
        <p:nvSpPr>
          <p:cNvPr id="1149971" name="Line 19"/>
          <p:cNvSpPr>
            <a:spLocks noChangeShapeType="1"/>
          </p:cNvSpPr>
          <p:nvPr/>
        </p:nvSpPr>
        <p:spPr bwMode="auto">
          <a:xfrm flipH="1">
            <a:off x="1928813" y="3757613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457325" y="1319213"/>
            <a:ext cx="6343650" cy="2057400"/>
            <a:chOff x="918" y="1024"/>
            <a:chExt cx="3996" cy="1296"/>
          </a:xfrm>
        </p:grpSpPr>
        <p:sp>
          <p:nvSpPr>
            <p:cNvPr id="42019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20"/>
            <p:cNvSpPr txBox="1">
              <a:spLocks noChangeArrowheads="1"/>
            </p:cNvSpPr>
            <p:nvPr/>
          </p:nvSpPr>
          <p:spPr bwMode="auto">
            <a:xfrm>
              <a:off x="918" y="102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1</a:t>
              </a:r>
            </a:p>
          </p:txBody>
        </p:sp>
        <p:sp>
          <p:nvSpPr>
            <p:cNvPr id="42027" name="Text Box 21"/>
            <p:cNvSpPr txBox="1">
              <a:spLocks noChangeArrowheads="1"/>
            </p:cNvSpPr>
            <p:nvPr/>
          </p:nvSpPr>
          <p:spPr bwMode="auto">
            <a:xfrm>
              <a:off x="922" y="1236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2</a:t>
              </a:r>
            </a:p>
          </p:txBody>
        </p:sp>
        <p:sp>
          <p:nvSpPr>
            <p:cNvPr id="42028" name="Text Box 22"/>
            <p:cNvSpPr txBox="1">
              <a:spLocks noChangeArrowheads="1"/>
            </p:cNvSpPr>
            <p:nvPr/>
          </p:nvSpPr>
          <p:spPr bwMode="auto">
            <a:xfrm>
              <a:off x="922" y="146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3</a:t>
              </a:r>
            </a:p>
          </p:txBody>
        </p:sp>
        <p:sp>
          <p:nvSpPr>
            <p:cNvPr id="42029" name="Text Box 23"/>
            <p:cNvSpPr txBox="1">
              <a:spLocks noChangeArrowheads="1"/>
            </p:cNvSpPr>
            <p:nvPr/>
          </p:nvSpPr>
          <p:spPr bwMode="auto">
            <a:xfrm>
              <a:off x="922" y="174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030" name="Text Box 24"/>
            <p:cNvSpPr txBox="1">
              <a:spLocks noChangeArrowheads="1"/>
            </p:cNvSpPr>
            <p:nvPr/>
          </p:nvSpPr>
          <p:spPr bwMode="auto">
            <a:xfrm>
              <a:off x="922" y="1998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31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32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033" name="Text Box 44"/>
            <p:cNvSpPr txBox="1">
              <a:spLocks noChangeArrowheads="1"/>
            </p:cNvSpPr>
            <p:nvPr/>
          </p:nvSpPr>
          <p:spPr bwMode="auto">
            <a:xfrm>
              <a:off x="4653" y="1338"/>
              <a:ext cx="261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1149994" name="Line 42"/>
          <p:cNvSpPr>
            <a:spLocks noChangeShapeType="1"/>
          </p:cNvSpPr>
          <p:nvPr/>
        </p:nvSpPr>
        <p:spPr bwMode="auto">
          <a:xfrm flipH="1">
            <a:off x="1914525" y="4037013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463675" y="3122613"/>
            <a:ext cx="6689725" cy="1117600"/>
            <a:chOff x="922" y="2160"/>
            <a:chExt cx="4214" cy="704"/>
          </a:xfrm>
        </p:grpSpPr>
        <p:sp>
          <p:nvSpPr>
            <p:cNvPr id="42014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25"/>
            <p:cNvSpPr txBox="1">
              <a:spLocks noChangeArrowheads="1"/>
            </p:cNvSpPr>
            <p:nvPr/>
          </p:nvSpPr>
          <p:spPr bwMode="auto">
            <a:xfrm>
              <a:off x="922" y="2184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42017" name="Text Box 45"/>
            <p:cNvSpPr txBox="1">
              <a:spLocks noChangeArrowheads="1"/>
            </p:cNvSpPr>
            <p:nvPr/>
          </p:nvSpPr>
          <p:spPr bwMode="auto">
            <a:xfrm>
              <a:off x="4614" y="2342"/>
              <a:ext cx="522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{5}</a:t>
              </a:r>
            </a:p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{5,6}</a:t>
              </a:r>
            </a:p>
          </p:txBody>
        </p:sp>
        <p:sp>
          <p:nvSpPr>
            <p:cNvPr id="42018" name="Line 55"/>
            <p:cNvSpPr>
              <a:spLocks noChangeShapeType="1"/>
            </p:cNvSpPr>
            <p:nvPr/>
          </p:nvSpPr>
          <p:spPr bwMode="auto">
            <a:xfrm flipH="1">
              <a:off x="4850" y="216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50008" name="Text Box 56"/>
          <p:cNvSpPr txBox="1">
            <a:spLocks noChangeArrowheads="1"/>
          </p:cNvSpPr>
          <p:nvPr/>
        </p:nvSpPr>
        <p:spPr bwMode="auto">
          <a:xfrm>
            <a:off x="8004175" y="2741613"/>
            <a:ext cx="12192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accent1"/>
                </a:solidFill>
                <a:latin typeface="Helvetica" charset="0"/>
                <a:cs typeface="Helvetica" charset="0"/>
              </a:rPr>
              <a:t>4 is </a:t>
            </a:r>
          </a:p>
          <a:p>
            <a:pPr eaLnBrk="1" hangingPunct="1"/>
            <a:r>
              <a:rPr lang="en-US" b="0">
                <a:solidFill>
                  <a:schemeClr val="accent1"/>
                </a:solidFill>
                <a:latin typeface="Helvetica" charset="0"/>
                <a:cs typeface="Helvetica" charset="0"/>
              </a:rPr>
              <a:t>missing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175" y="2817813"/>
            <a:ext cx="1946275" cy="1905000"/>
            <a:chOff x="2" y="1968"/>
            <a:chExt cx="1226" cy="1200"/>
          </a:xfrm>
        </p:grpSpPr>
        <p:sp>
          <p:nvSpPr>
            <p:cNvPr id="42010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1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2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3" name="Text Box 65"/>
            <p:cNvSpPr txBox="1">
              <a:spLocks noChangeArrowheads="1"/>
            </p:cNvSpPr>
            <p:nvPr/>
          </p:nvSpPr>
          <p:spPr bwMode="auto">
            <a:xfrm>
              <a:off x="2" y="2160"/>
              <a:ext cx="73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Timeout</a:t>
              </a:r>
            </a:p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Packet 4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600200" y="4419600"/>
            <a:ext cx="6108700" cy="1116013"/>
            <a:chOff x="1008" y="2977"/>
            <a:chExt cx="3848" cy="703"/>
          </a:xfrm>
        </p:grpSpPr>
        <p:sp>
          <p:nvSpPr>
            <p:cNvPr id="42003" name="Text Box 67"/>
            <p:cNvSpPr txBox="1">
              <a:spLocks noChangeArrowheads="1"/>
            </p:cNvSpPr>
            <p:nvPr/>
          </p:nvSpPr>
          <p:spPr bwMode="auto">
            <a:xfrm>
              <a:off x="1025" y="2977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004" name="Text Box 68"/>
            <p:cNvSpPr txBox="1">
              <a:spLocks noChangeArrowheads="1"/>
            </p:cNvSpPr>
            <p:nvPr/>
          </p:nvSpPr>
          <p:spPr bwMode="auto">
            <a:xfrm>
              <a:off x="1025" y="3121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2005" name="Text Box 69"/>
            <p:cNvSpPr txBox="1">
              <a:spLocks noChangeArrowheads="1"/>
            </p:cNvSpPr>
            <p:nvPr/>
          </p:nvSpPr>
          <p:spPr bwMode="auto">
            <a:xfrm>
              <a:off x="1008" y="3265"/>
              <a:ext cx="21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6</a:t>
              </a:r>
            </a:p>
          </p:txBody>
        </p:sp>
        <p:sp>
          <p:nvSpPr>
            <p:cNvPr id="42006" name="Line 70"/>
            <p:cNvSpPr>
              <a:spLocks noChangeShapeType="1"/>
            </p:cNvSpPr>
            <p:nvPr/>
          </p:nvSpPr>
          <p:spPr bwMode="auto">
            <a:xfrm>
              <a:off x="1206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71"/>
            <p:cNvSpPr>
              <a:spLocks noChangeShapeType="1"/>
            </p:cNvSpPr>
            <p:nvPr/>
          </p:nvSpPr>
          <p:spPr bwMode="auto">
            <a:xfrm>
              <a:off x="1206" y="324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72"/>
            <p:cNvSpPr>
              <a:spLocks noChangeShapeType="1"/>
            </p:cNvSpPr>
            <p:nvPr/>
          </p:nvSpPr>
          <p:spPr bwMode="auto">
            <a:xfrm>
              <a:off x="1206" y="3344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Text Box 73"/>
            <p:cNvSpPr txBox="1">
              <a:spLocks noChangeArrowheads="1"/>
            </p:cNvSpPr>
            <p:nvPr/>
          </p:nvSpPr>
          <p:spPr bwMode="auto">
            <a:xfrm>
              <a:off x="4595" y="3344"/>
              <a:ext cx="2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Helvetica" charset="0"/>
                  <a:cs typeface="Helvetica" charset="0"/>
                </a:rPr>
                <a:t>{}</a:t>
              </a:r>
            </a:p>
          </p:txBody>
        </p:sp>
      </p:grp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743200" y="4419600"/>
            <a:ext cx="2743200" cy="1066800"/>
          </a:xfrm>
          <a:prstGeom prst="wedgeRectCallout">
            <a:avLst>
              <a:gd name="adj1" fmla="val -79546"/>
              <a:gd name="adj2" fmla="val -62898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Why doesn’t sender retransmit packet 4 here?</a:t>
            </a:r>
          </a:p>
        </p:txBody>
      </p:sp>
      <p:sp>
        <p:nvSpPr>
          <p:cNvPr id="47" name="Rectangular Callout 46"/>
          <p:cNvSpPr>
            <a:spLocks noChangeArrowheads="1"/>
          </p:cNvSpPr>
          <p:nvPr/>
        </p:nvSpPr>
        <p:spPr bwMode="auto">
          <a:xfrm>
            <a:off x="76200" y="4953000"/>
            <a:ext cx="1676400" cy="1066800"/>
          </a:xfrm>
          <a:prstGeom prst="wedgeRectCallout">
            <a:avLst>
              <a:gd name="adj1" fmla="val 57412"/>
              <a:gd name="adj2" fmla="val -73106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Helvetica" charset="0"/>
                <a:cs typeface="Helvetica" charset="0"/>
              </a:rPr>
              <a:t>Assume packet 4 lost!</a:t>
            </a:r>
          </a:p>
        </p:txBody>
      </p:sp>
      <p:sp>
        <p:nvSpPr>
          <p:cNvPr id="42000" name="Text Box 60"/>
          <p:cNvSpPr txBox="1">
            <a:spLocks noChangeArrowheads="1"/>
          </p:cNvSpPr>
          <p:nvPr/>
        </p:nvSpPr>
        <p:spPr bwMode="auto">
          <a:xfrm>
            <a:off x="6488113" y="762000"/>
            <a:ext cx="25034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Out-o-seq packets</a:t>
            </a:r>
          </a:p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in receiver’s window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 rot="-370788">
            <a:off x="2763838" y="3711575"/>
            <a:ext cx="103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NACK 4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 rot="-370788">
            <a:off x="2762250" y="4092575"/>
            <a:ext cx="1033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accent1"/>
                </a:solidFill>
                <a:latin typeface="Tahoma" charset="0"/>
              </a:rPr>
              <a:t>NACK 4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483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71" grpId="0" animBg="1"/>
      <p:bldP spid="1149994" grpId="0" animBg="1"/>
      <p:bldP spid="1150008" grpId="0"/>
      <p:bldP spid="6" grpId="0" animBg="1"/>
      <p:bldP spid="47" grpId="0" animBg="1"/>
      <p:bldP spid="49" grpId="0"/>
      <p:bldP spid="5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05400"/>
          </a:xfrm>
        </p:spPr>
        <p:txBody>
          <a:bodyPr/>
          <a:lstStyle/>
          <a:p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TCP: sliding window protocol at byte (not packet) level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Go-back-N: TCP Tahoe, Reno, New Reno</a:t>
            </a:r>
          </a:p>
          <a:p>
            <a:pPr lvl="1"/>
            <a:r>
              <a:rPr lang="en-US" sz="2000" dirty="0">
                <a:latin typeface="Helvetica" charset="0"/>
                <a:ea typeface="ＭＳ Ｐゴシック" charset="0"/>
              </a:rPr>
              <a:t>Selective Repeat (SR): TCP Sack 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Receiver tells sender how many more bytes it can receive without overflowing its 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buffer</a:t>
            </a:r>
          </a:p>
          <a:p>
            <a:pPr lvl="1"/>
            <a:r>
              <a:rPr lang="en-US" sz="2400" dirty="0" smtClean="0">
                <a:latin typeface="Helvetica" charset="0"/>
                <a:ea typeface="ＭＳ Ｐゴシック" charset="0"/>
                <a:cs typeface="ＭＳ Ｐゴシック" charset="0"/>
              </a:rPr>
              <a:t>the  </a:t>
            </a:r>
            <a:r>
              <a:rPr lang="en-US" sz="24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AdvertisedWindow</a:t>
            </a:r>
            <a:endParaRPr lang="en-US" sz="20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The ACK contains sequence number N of </a:t>
            </a:r>
            <a:r>
              <a:rPr lang="en-US" sz="28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next byte the receiver expects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, </a:t>
            </a:r>
            <a:endParaRPr lang="en-US" sz="2800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Helvetica" charset="0"/>
                <a:ea typeface="ＭＳ Ｐゴシック" charset="0"/>
                <a:cs typeface="ＭＳ Ｐゴシック" charset="0"/>
              </a:rPr>
              <a:t>receiver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has received all bytes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in sequence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up to and including N-1</a:t>
            </a:r>
          </a:p>
        </p:txBody>
      </p:sp>
    </p:spTree>
    <p:extLst>
      <p:ext uri="{BB962C8B-B14F-4D97-AF65-F5344CB8AC3E}">
        <p14:creationId xmlns:p14="http://schemas.microsoft.com/office/powerpoint/2010/main" val="14156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0"/>
          <p:cNvSpPr>
            <a:spLocks noChangeArrowheads="1"/>
          </p:cNvSpPr>
          <p:nvPr/>
        </p:nvSpPr>
        <p:spPr bwMode="auto">
          <a:xfrm>
            <a:off x="4800600" y="1981200"/>
            <a:ext cx="42672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0178" name="Rectangle 49"/>
          <p:cNvSpPr>
            <a:spLocks noChangeArrowheads="1"/>
          </p:cNvSpPr>
          <p:nvPr/>
        </p:nvSpPr>
        <p:spPr bwMode="auto">
          <a:xfrm>
            <a:off x="685800" y="1981200"/>
            <a:ext cx="3962400" cy="1752600"/>
          </a:xfrm>
          <a:prstGeom prst="rect">
            <a:avLst/>
          </a:prstGeom>
          <a:solidFill>
            <a:srgbClr val="FFFF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Flow Control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381000" y="4038600"/>
            <a:ext cx="8763000" cy="2286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Three pairs of producer-consumer’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s</a:t>
            </a:r>
          </a:p>
          <a:p>
            <a:pPr marL="914400" lvl="1" indent="-457200">
              <a:buFontTx/>
              <a:buAutoNum type="circleNumDbPlain"/>
            </a:pPr>
            <a:r>
              <a:rPr lang="en-US">
                <a:latin typeface="Helvetica" charset="0"/>
                <a:ea typeface="ＭＳ Ｐゴシック" charset="0"/>
              </a:rPr>
              <a:t>sending process </a:t>
            </a: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 sending TCP</a:t>
            </a:r>
            <a:endParaRPr lang="en-US">
              <a:latin typeface="Helvetica" charset="0"/>
              <a:ea typeface="ＭＳ Ｐゴシック" charset="0"/>
            </a:endParaRPr>
          </a:p>
          <a:p>
            <a:pPr marL="914400" lvl="1" indent="-457200">
              <a:buFontTx/>
              <a:buAutoNum type="circleNumDbPlain"/>
            </a:pPr>
            <a:r>
              <a:rPr lang="en-US">
                <a:latin typeface="Helvetica" charset="0"/>
                <a:ea typeface="ＭＳ Ｐゴシック" charset="0"/>
              </a:rPr>
              <a:t>Sending TCP </a:t>
            </a: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 receiving TCP</a:t>
            </a:r>
          </a:p>
          <a:p>
            <a:pPr marL="914400" lvl="1" indent="-457200">
              <a:buFontTx/>
              <a:buAutoNum type="circleNumDbPlain"/>
            </a:pPr>
            <a:r>
              <a:rPr lang="en-US">
                <a:latin typeface="Helvetica" charset="0"/>
                <a:ea typeface="ＭＳ Ｐゴシック" charset="0"/>
                <a:sym typeface="Wingdings" charset="0"/>
              </a:rPr>
              <a:t>receiving TCP  receiving process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62000" y="2362200"/>
            <a:ext cx="37338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0182" name="Line 11"/>
          <p:cNvSpPr>
            <a:spLocks noChangeShapeType="1"/>
          </p:cNvSpPr>
          <p:nvPr/>
        </p:nvSpPr>
        <p:spPr bwMode="auto">
          <a:xfrm>
            <a:off x="762000" y="19812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83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50185" name="Freeform 14"/>
          <p:cNvSpPr>
            <a:spLocks/>
          </p:cNvSpPr>
          <p:nvPr/>
        </p:nvSpPr>
        <p:spPr bwMode="auto">
          <a:xfrm flipH="1">
            <a:off x="2209800" y="1752600"/>
            <a:ext cx="2286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86" name="Line 17"/>
          <p:cNvSpPr>
            <a:spLocks noChangeShapeType="1"/>
          </p:cNvSpPr>
          <p:nvPr/>
        </p:nvSpPr>
        <p:spPr bwMode="auto">
          <a:xfrm>
            <a:off x="47244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87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50189" name="Freeform 14"/>
          <p:cNvSpPr>
            <a:spLocks/>
          </p:cNvSpPr>
          <p:nvPr/>
        </p:nvSpPr>
        <p:spPr bwMode="auto">
          <a:xfrm flipH="1">
            <a:off x="6477000" y="1752600"/>
            <a:ext cx="152400" cy="6096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90" name="Rectangle 5"/>
          <p:cNvSpPr>
            <a:spLocks noChangeArrowheads="1"/>
          </p:cNvSpPr>
          <p:nvPr/>
        </p:nvSpPr>
        <p:spPr bwMode="auto">
          <a:xfrm>
            <a:off x="4953000" y="2362200"/>
            <a:ext cx="3886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295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248400" y="23622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193" name="Line 11"/>
          <p:cNvSpPr>
            <a:spLocks noChangeShapeType="1"/>
          </p:cNvSpPr>
          <p:nvPr/>
        </p:nvSpPr>
        <p:spPr bwMode="auto">
          <a:xfrm>
            <a:off x="762000" y="2971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194" name="TextBox 28"/>
          <p:cNvSpPr txBox="1">
            <a:spLocks noChangeArrowheads="1"/>
          </p:cNvSpPr>
          <p:nvPr/>
        </p:nvSpPr>
        <p:spPr bwMode="auto">
          <a:xfrm>
            <a:off x="6858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50195" name="TextBox 29"/>
          <p:cNvSpPr txBox="1">
            <a:spLocks noChangeArrowheads="1"/>
          </p:cNvSpPr>
          <p:nvPr/>
        </p:nvSpPr>
        <p:spPr bwMode="auto">
          <a:xfrm>
            <a:off x="7594600" y="1962150"/>
            <a:ext cx="132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TCP layer</a:t>
            </a:r>
          </a:p>
        </p:txBody>
      </p:sp>
      <p:sp>
        <p:nvSpPr>
          <p:cNvPr id="50196" name="TextBox 30"/>
          <p:cNvSpPr txBox="1">
            <a:spLocks noChangeArrowheads="1"/>
          </p:cNvSpPr>
          <p:nvPr/>
        </p:nvSpPr>
        <p:spPr bwMode="auto">
          <a:xfrm>
            <a:off x="6858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50197" name="TextBox 31"/>
          <p:cNvSpPr txBox="1">
            <a:spLocks noChangeArrowheads="1"/>
          </p:cNvSpPr>
          <p:nvPr/>
        </p:nvSpPr>
        <p:spPr bwMode="auto">
          <a:xfrm>
            <a:off x="7848600" y="2971800"/>
            <a:ext cx="1049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IP layer</a:t>
            </a:r>
          </a:p>
        </p:txBody>
      </p:sp>
      <p:sp>
        <p:nvSpPr>
          <p:cNvPr id="50198" name="Freeform 40"/>
          <p:cNvSpPr>
            <a:spLocks noChangeArrowheads="1"/>
          </p:cNvSpPr>
          <p:nvPr/>
        </p:nvSpPr>
        <p:spPr bwMode="auto">
          <a:xfrm>
            <a:off x="1752600" y="2667000"/>
            <a:ext cx="5257800" cy="1001713"/>
          </a:xfrm>
          <a:custGeom>
            <a:avLst/>
            <a:gdLst>
              <a:gd name="T0" fmla="*/ 0 w 5689600"/>
              <a:gd name="T1" fmla="*/ 6188206 h 857956"/>
              <a:gd name="T2" fmla="*/ 20524 w 5689600"/>
              <a:gd name="T3" fmla="*/ 61882350 h 857956"/>
              <a:gd name="T4" fmla="*/ 108483 w 5689600"/>
              <a:gd name="T5" fmla="*/ 94886465 h 857956"/>
              <a:gd name="T6" fmla="*/ 423676 w 5689600"/>
              <a:gd name="T7" fmla="*/ 88698181 h 857956"/>
              <a:gd name="T8" fmla="*/ 492578 w 5689600"/>
              <a:gd name="T9" fmla="*/ 0 h 8579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9600"/>
              <a:gd name="T16" fmla="*/ 0 h 857956"/>
              <a:gd name="T17" fmla="*/ 5689600 w 5689600"/>
              <a:gd name="T18" fmla="*/ 857956 h 8579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9600" h="857956">
                <a:moveTo>
                  <a:pt x="0" y="50800"/>
                </a:moveTo>
                <a:cubicBezTo>
                  <a:pt x="14111" y="218722"/>
                  <a:pt x="28223" y="386644"/>
                  <a:pt x="237067" y="508000"/>
                </a:cubicBezTo>
                <a:cubicBezTo>
                  <a:pt x="445911" y="629356"/>
                  <a:pt x="476956" y="742245"/>
                  <a:pt x="1253067" y="778934"/>
                </a:cubicBezTo>
                <a:cubicBezTo>
                  <a:pt x="2029178" y="815623"/>
                  <a:pt x="4154312" y="857956"/>
                  <a:pt x="4893734" y="728134"/>
                </a:cubicBezTo>
                <a:cubicBezTo>
                  <a:pt x="5633156" y="598312"/>
                  <a:pt x="5689600" y="0"/>
                  <a:pt x="568960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4191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048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53000" y="3124200"/>
            <a:ext cx="381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202" name="Line 11"/>
          <p:cNvSpPr>
            <a:spLocks noChangeShapeType="1"/>
          </p:cNvSpPr>
          <p:nvPr/>
        </p:nvSpPr>
        <p:spPr bwMode="auto">
          <a:xfrm>
            <a:off x="4953000" y="19812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203" name="Line 11"/>
          <p:cNvSpPr>
            <a:spLocks noChangeShapeType="1"/>
          </p:cNvSpPr>
          <p:nvPr/>
        </p:nvSpPr>
        <p:spPr bwMode="auto">
          <a:xfrm>
            <a:off x="4953000" y="29718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0204" name="TextBox 51"/>
          <p:cNvSpPr txBox="1">
            <a:spLocks noChangeArrowheads="1"/>
          </p:cNvSpPr>
          <p:nvPr/>
        </p:nvSpPr>
        <p:spPr bwMode="auto">
          <a:xfrm>
            <a:off x="0" y="26479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  <a:cs typeface="Helvetica" charset="0"/>
              </a:rPr>
              <a:t>OS</a:t>
            </a:r>
          </a:p>
        </p:txBody>
      </p:sp>
      <p:sp>
        <p:nvSpPr>
          <p:cNvPr id="50205" name="Left Brace 52"/>
          <p:cNvSpPr>
            <a:spLocks/>
          </p:cNvSpPr>
          <p:nvPr/>
        </p:nvSpPr>
        <p:spPr bwMode="auto">
          <a:xfrm>
            <a:off x="457200" y="1981200"/>
            <a:ext cx="228600" cy="1752600"/>
          </a:xfrm>
          <a:prstGeom prst="leftBrace">
            <a:avLst>
              <a:gd name="adj1" fmla="val 8341"/>
              <a:gd name="adj2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/>
          </a:p>
        </p:txBody>
      </p:sp>
      <p:grpSp>
        <p:nvGrpSpPr>
          <p:cNvPr id="50206" name="Group 3"/>
          <p:cNvGrpSpPr>
            <a:grpSpLocks/>
          </p:cNvGrpSpPr>
          <p:nvPr/>
        </p:nvGrpSpPr>
        <p:grpSpPr bwMode="auto">
          <a:xfrm>
            <a:off x="2286000" y="1905000"/>
            <a:ext cx="312738" cy="369888"/>
            <a:chOff x="8602356" y="279400"/>
            <a:chExt cx="313044" cy="369332"/>
          </a:xfrm>
        </p:grpSpPr>
        <p:sp>
          <p:nvSpPr>
            <p:cNvPr id="50213" name="Oval 1"/>
            <p:cNvSpPr>
              <a:spLocks noChangeArrowheads="1"/>
            </p:cNvSpPr>
            <p:nvPr/>
          </p:nvSpPr>
          <p:spPr bwMode="auto">
            <a:xfrm>
              <a:off x="8610600" y="3048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  <a:p>
              <a:pPr algn="ctr"/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0214" name="TextBox 2"/>
            <p:cNvSpPr txBox="1">
              <a:spLocks noChangeArrowheads="1"/>
            </p:cNvSpPr>
            <p:nvPr/>
          </p:nvSpPr>
          <p:spPr bwMode="auto">
            <a:xfrm>
              <a:off x="8602356" y="2794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50207" name="Group 33"/>
          <p:cNvGrpSpPr>
            <a:grpSpLocks/>
          </p:cNvGrpSpPr>
          <p:nvPr/>
        </p:nvGrpSpPr>
        <p:grpSpPr bwMode="auto">
          <a:xfrm>
            <a:off x="4343400" y="3657600"/>
            <a:ext cx="312738" cy="369888"/>
            <a:chOff x="8602356" y="279400"/>
            <a:chExt cx="313044" cy="369332"/>
          </a:xfrm>
        </p:grpSpPr>
        <p:sp>
          <p:nvSpPr>
            <p:cNvPr id="50211" name="Oval 34"/>
            <p:cNvSpPr>
              <a:spLocks noChangeArrowheads="1"/>
            </p:cNvSpPr>
            <p:nvPr/>
          </p:nvSpPr>
          <p:spPr bwMode="auto">
            <a:xfrm>
              <a:off x="8610600" y="3048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  <a:p>
              <a:pPr algn="ctr"/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0212" name="TextBox 35"/>
            <p:cNvSpPr txBox="1">
              <a:spLocks noChangeArrowheads="1"/>
            </p:cNvSpPr>
            <p:nvPr/>
          </p:nvSpPr>
          <p:spPr bwMode="auto">
            <a:xfrm>
              <a:off x="8602356" y="2794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50208" name="Group 37"/>
          <p:cNvGrpSpPr>
            <a:grpSpLocks/>
          </p:cNvGrpSpPr>
          <p:nvPr/>
        </p:nvGrpSpPr>
        <p:grpSpPr bwMode="auto">
          <a:xfrm>
            <a:off x="6096000" y="1905000"/>
            <a:ext cx="312738" cy="369888"/>
            <a:chOff x="8602356" y="279400"/>
            <a:chExt cx="313044" cy="369332"/>
          </a:xfrm>
        </p:grpSpPr>
        <p:sp>
          <p:nvSpPr>
            <p:cNvPr id="50209" name="Oval 38"/>
            <p:cNvSpPr>
              <a:spLocks noChangeArrowheads="1"/>
            </p:cNvSpPr>
            <p:nvPr/>
          </p:nvSpPr>
          <p:spPr bwMode="auto">
            <a:xfrm>
              <a:off x="8610600" y="304800"/>
              <a:ext cx="304800" cy="3048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  <a:p>
              <a:pPr algn="ctr"/>
              <a:endParaRPr lang="en-US" sz="1800" b="0">
                <a:latin typeface="Helvetica" charset="0"/>
                <a:cs typeface="Helvetica" charset="0"/>
              </a:endParaRPr>
            </a:p>
          </p:txBody>
        </p:sp>
        <p:sp>
          <p:nvSpPr>
            <p:cNvPr id="50210" name="TextBox 39"/>
            <p:cNvSpPr txBox="1">
              <a:spLocks noChangeArrowheads="1"/>
            </p:cNvSpPr>
            <p:nvPr/>
          </p:nvSpPr>
          <p:spPr bwMode="auto">
            <a:xfrm>
              <a:off x="8602356" y="279400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7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Recap: TCP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Flow Control</a:t>
            </a:r>
          </a:p>
        </p:txBody>
      </p:sp>
      <p:sp>
        <p:nvSpPr>
          <p:cNvPr id="71682" name="Rectangle 5"/>
          <p:cNvSpPr>
            <a:spLocks noChangeArrowheads="1"/>
          </p:cNvSpPr>
          <p:nvPr/>
        </p:nvSpPr>
        <p:spPr bwMode="auto">
          <a:xfrm>
            <a:off x="304800" y="2514600"/>
            <a:ext cx="4114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1683" name="Text Box 6"/>
          <p:cNvSpPr txBox="1">
            <a:spLocks noChangeArrowheads="1"/>
          </p:cNvSpPr>
          <p:nvPr/>
        </p:nvSpPr>
        <p:spPr bwMode="auto">
          <a:xfrm>
            <a:off x="65088" y="3124200"/>
            <a:ext cx="214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000000"/>
                </a:solidFill>
                <a:latin typeface="Helvetica" charset="0"/>
                <a:cs typeface="Helvetica" charset="0"/>
              </a:rPr>
              <a:t>LastByteAcked(200)</a:t>
            </a:r>
          </a:p>
        </p:txBody>
      </p:sp>
      <p:sp>
        <p:nvSpPr>
          <p:cNvPr id="71684" name="Line 11"/>
          <p:cNvSpPr>
            <a:spLocks noChangeShapeType="1"/>
          </p:cNvSpPr>
          <p:nvPr/>
        </p:nvSpPr>
        <p:spPr bwMode="auto">
          <a:xfrm>
            <a:off x="457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5" name="Oval 12"/>
          <p:cNvSpPr>
            <a:spLocks noChangeArrowheads="1"/>
          </p:cNvSpPr>
          <p:nvPr/>
        </p:nvSpPr>
        <p:spPr bwMode="auto">
          <a:xfrm>
            <a:off x="1219200" y="990600"/>
            <a:ext cx="2133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1686" name="Text Box 13"/>
          <p:cNvSpPr txBox="1">
            <a:spLocks noChangeArrowheads="1"/>
          </p:cNvSpPr>
          <p:nvPr/>
        </p:nvSpPr>
        <p:spPr bwMode="auto">
          <a:xfrm>
            <a:off x="1355725" y="1219200"/>
            <a:ext cx="185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Sending Process</a:t>
            </a:r>
          </a:p>
        </p:txBody>
      </p:sp>
      <p:sp>
        <p:nvSpPr>
          <p:cNvPr id="71687" name="Freeform 14"/>
          <p:cNvSpPr>
            <a:spLocks/>
          </p:cNvSpPr>
          <p:nvPr/>
        </p:nvSpPr>
        <p:spPr bwMode="auto">
          <a:xfrm>
            <a:off x="2332038" y="1752600"/>
            <a:ext cx="411162" cy="7620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8" name="Line 17"/>
          <p:cNvSpPr>
            <a:spLocks noChangeShapeType="1"/>
          </p:cNvSpPr>
          <p:nvPr/>
        </p:nvSpPr>
        <p:spPr bwMode="auto">
          <a:xfrm>
            <a:off x="4648200" y="914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89" name="Text Box 21"/>
          <p:cNvSpPr txBox="1">
            <a:spLocks noChangeArrowheads="1"/>
          </p:cNvSpPr>
          <p:nvPr/>
        </p:nvSpPr>
        <p:spPr bwMode="auto">
          <a:xfrm>
            <a:off x="6324600" y="2178050"/>
            <a:ext cx="203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LastByteRead(100)</a:t>
            </a:r>
          </a:p>
        </p:txBody>
      </p:sp>
      <p:sp>
        <p:nvSpPr>
          <p:cNvPr id="71690" name="Line 24"/>
          <p:cNvSpPr>
            <a:spLocks noChangeShapeType="1"/>
          </p:cNvSpPr>
          <p:nvPr/>
        </p:nvSpPr>
        <p:spPr bwMode="auto">
          <a:xfrm>
            <a:off x="5029200" y="19812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91" name="Text Box 26"/>
          <p:cNvSpPr txBox="1">
            <a:spLocks noChangeArrowheads="1"/>
          </p:cNvSpPr>
          <p:nvPr/>
        </p:nvSpPr>
        <p:spPr bwMode="auto">
          <a:xfrm>
            <a:off x="5794375" y="1187450"/>
            <a:ext cx="200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Receiving Process</a:t>
            </a:r>
          </a:p>
        </p:txBody>
      </p:sp>
      <p:sp>
        <p:nvSpPr>
          <p:cNvPr id="71692" name="Line 22"/>
          <p:cNvSpPr>
            <a:spLocks noChangeShapeType="1"/>
          </p:cNvSpPr>
          <p:nvPr/>
        </p:nvSpPr>
        <p:spPr bwMode="auto">
          <a:xfrm flipV="1">
            <a:off x="914400" y="28956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1693" name="Text Box 8"/>
          <p:cNvSpPr txBox="1">
            <a:spLocks noChangeArrowheads="1"/>
          </p:cNvSpPr>
          <p:nvPr/>
        </p:nvSpPr>
        <p:spPr bwMode="auto">
          <a:xfrm>
            <a:off x="511175" y="217805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Helvetica" charset="0"/>
                <a:cs typeface="Helvetica" charset="0"/>
              </a:rPr>
              <a:t>LastByteWritten(350)</a:t>
            </a:r>
          </a:p>
        </p:txBody>
      </p:sp>
      <p:sp>
        <p:nvSpPr>
          <p:cNvPr id="71694" name="Oval 12"/>
          <p:cNvSpPr>
            <a:spLocks noChangeArrowheads="1"/>
          </p:cNvSpPr>
          <p:nvPr/>
        </p:nvSpPr>
        <p:spPr bwMode="auto">
          <a:xfrm>
            <a:off x="5638800" y="990600"/>
            <a:ext cx="22860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sp>
        <p:nvSpPr>
          <p:cNvPr id="71695" name="Freeform 14"/>
          <p:cNvSpPr>
            <a:spLocks/>
          </p:cNvSpPr>
          <p:nvPr/>
        </p:nvSpPr>
        <p:spPr bwMode="auto">
          <a:xfrm>
            <a:off x="6172200" y="1676400"/>
            <a:ext cx="228600" cy="838200"/>
          </a:xfrm>
          <a:custGeom>
            <a:avLst/>
            <a:gdLst>
              <a:gd name="T0" fmla="*/ 0 w 480"/>
              <a:gd name="T1" fmla="*/ 0 h 528"/>
              <a:gd name="T2" fmla="*/ 2147483647 w 480"/>
              <a:gd name="T3" fmla="*/ 2147483647 h 528"/>
              <a:gd name="T4" fmla="*/ 2147483647 w 480"/>
              <a:gd name="T5" fmla="*/ 2147483647 h 528"/>
              <a:gd name="T6" fmla="*/ 2147483647 w 48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528"/>
              <a:gd name="T14" fmla="*/ 480 w 48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528">
                <a:moveTo>
                  <a:pt x="0" y="0"/>
                </a:moveTo>
                <a:cubicBezTo>
                  <a:pt x="108" y="44"/>
                  <a:pt x="216" y="88"/>
                  <a:pt x="288" y="144"/>
                </a:cubicBezTo>
                <a:cubicBezTo>
                  <a:pt x="360" y="200"/>
                  <a:pt x="400" y="272"/>
                  <a:pt x="432" y="336"/>
                </a:cubicBezTo>
                <a:cubicBezTo>
                  <a:pt x="464" y="400"/>
                  <a:pt x="472" y="464"/>
                  <a:pt x="480" y="5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cxnSp>
        <p:nvCxnSpPr>
          <p:cNvPr id="71696" name="Straight Connector 31"/>
          <p:cNvCxnSpPr>
            <a:cxnSpLocks noChangeShapeType="1"/>
          </p:cNvCxnSpPr>
          <p:nvPr/>
        </p:nvCxnSpPr>
        <p:spPr bwMode="auto">
          <a:xfrm rot="5400000">
            <a:off x="9890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7" name="Straight Connector 34"/>
          <p:cNvCxnSpPr>
            <a:cxnSpLocks noChangeShapeType="1"/>
          </p:cNvCxnSpPr>
          <p:nvPr/>
        </p:nvCxnSpPr>
        <p:spPr bwMode="auto">
          <a:xfrm rot="5400000">
            <a:off x="5256213" y="5029200"/>
            <a:ext cx="2744788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8" name="Rectangle 5"/>
          <p:cNvSpPr>
            <a:spLocks noChangeArrowheads="1"/>
          </p:cNvSpPr>
          <p:nvPr/>
        </p:nvSpPr>
        <p:spPr bwMode="auto">
          <a:xfrm>
            <a:off x="64008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1699" name="Group 37"/>
          <p:cNvGrpSpPr>
            <a:grpSpLocks/>
          </p:cNvGrpSpPr>
          <p:nvPr/>
        </p:nvGrpSpPr>
        <p:grpSpPr bwMode="auto">
          <a:xfrm>
            <a:off x="4598988" y="2895599"/>
            <a:ext cx="4573599" cy="595812"/>
            <a:chOff x="4599235" y="2895597"/>
            <a:chExt cx="4573078" cy="594663"/>
          </a:xfrm>
        </p:grpSpPr>
        <p:sp>
          <p:nvSpPr>
            <p:cNvPr id="71741" name="Text Box 19"/>
            <p:cNvSpPr txBox="1">
              <a:spLocks noChangeArrowheads="1"/>
            </p:cNvSpPr>
            <p:nvPr/>
          </p:nvSpPr>
          <p:spPr bwMode="auto">
            <a:xfrm>
              <a:off x="6347091" y="3124200"/>
              <a:ext cx="2825222" cy="366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 smtClean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  </a:t>
              </a:r>
              <a:r>
                <a:rPr lang="en-US" sz="1800" dirty="0" err="1" smtClean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NextByteExpected</a:t>
              </a:r>
              <a:r>
                <a:rPr lang="en-US" sz="1800" dirty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(</a:t>
              </a:r>
              <a:r>
                <a:rPr lang="en-US" sz="1600" dirty="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201)</a:t>
              </a:r>
            </a:p>
          </p:txBody>
        </p:sp>
        <p:sp>
          <p:nvSpPr>
            <p:cNvPr id="71742" name="Text Box 20"/>
            <p:cNvSpPr txBox="1">
              <a:spLocks noChangeArrowheads="1"/>
            </p:cNvSpPr>
            <p:nvPr/>
          </p:nvSpPr>
          <p:spPr bwMode="auto">
            <a:xfrm>
              <a:off x="4599235" y="3124200"/>
              <a:ext cx="2029919" cy="335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000000"/>
                  </a:solidFill>
                  <a:latin typeface="Helvetica" charset="0"/>
                  <a:cs typeface="Helvetica" charset="0"/>
                </a:rPr>
                <a:t>LastByteRcvd(350)</a:t>
              </a:r>
            </a:p>
          </p:txBody>
        </p:sp>
        <p:sp>
          <p:nvSpPr>
            <p:cNvPr id="71743" name="Line 22"/>
            <p:cNvSpPr>
              <a:spLocks noChangeShapeType="1"/>
            </p:cNvSpPr>
            <p:nvPr/>
          </p:nvSpPr>
          <p:spPr bwMode="auto">
            <a:xfrm flipV="1">
              <a:off x="5562600" y="2895597"/>
              <a:ext cx="2666871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71744" name="Line 22"/>
            <p:cNvSpPr>
              <a:spLocks noChangeShapeType="1"/>
            </p:cNvSpPr>
            <p:nvPr/>
          </p:nvSpPr>
          <p:spPr bwMode="auto">
            <a:xfrm flipH="1" flipV="1">
              <a:off x="7010382" y="2895598"/>
              <a:ext cx="304772" cy="228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1447800" y="2514600"/>
            <a:ext cx="12954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101, 350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24000" y="2514600"/>
            <a:ext cx="12192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201, 350</a:t>
            </a:r>
          </a:p>
        </p:txBody>
      </p:sp>
      <p:grpSp>
        <p:nvGrpSpPr>
          <p:cNvPr id="71702" name="Group 39"/>
          <p:cNvGrpSpPr>
            <a:grpSpLocks/>
          </p:cNvGrpSpPr>
          <p:nvPr/>
        </p:nvGrpSpPr>
        <p:grpSpPr bwMode="auto">
          <a:xfrm>
            <a:off x="1219200" y="3638550"/>
            <a:ext cx="6621463" cy="628650"/>
            <a:chOff x="1216025" y="3638550"/>
            <a:chExt cx="6621240" cy="628650"/>
          </a:xfrm>
        </p:grpSpPr>
        <p:cxnSp>
          <p:nvCxnSpPr>
            <p:cNvPr id="71737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38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5107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Data[1,100]</a:t>
              </a:r>
            </a:p>
          </p:txBody>
        </p:sp>
        <p:sp>
          <p:nvSpPr>
            <p:cNvPr id="71739" name="TextBox 48"/>
            <p:cNvSpPr txBox="1">
              <a:spLocks noChangeArrowheads="1"/>
            </p:cNvSpPr>
            <p:nvPr/>
          </p:nvSpPr>
          <p:spPr bwMode="auto">
            <a:xfrm>
              <a:off x="1216025" y="365760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  <p:sp>
          <p:nvSpPr>
            <p:cNvPr id="71740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1464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{[1,100]}</a:t>
              </a: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14478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201,300</a:t>
            </a:r>
          </a:p>
        </p:txBody>
      </p:sp>
      <p:grpSp>
        <p:nvGrpSpPr>
          <p:cNvPr id="71704" name="Group 48"/>
          <p:cNvGrpSpPr>
            <a:grpSpLocks/>
          </p:cNvGrpSpPr>
          <p:nvPr/>
        </p:nvGrpSpPr>
        <p:grpSpPr bwMode="auto">
          <a:xfrm>
            <a:off x="1317625" y="4400550"/>
            <a:ext cx="4854575" cy="628650"/>
            <a:chOff x="1317425" y="4629150"/>
            <a:chExt cx="4854775" cy="628650"/>
          </a:xfrm>
        </p:grpSpPr>
        <p:sp>
          <p:nvSpPr>
            <p:cNvPr id="71731" name="TextBox 44"/>
            <p:cNvSpPr txBox="1">
              <a:spLocks noChangeArrowheads="1"/>
            </p:cNvSpPr>
            <p:nvPr/>
          </p:nvSpPr>
          <p:spPr bwMode="auto">
            <a:xfrm>
              <a:off x="1317425" y="4659868"/>
              <a:ext cx="1044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{[1,300]}</a:t>
              </a:r>
            </a:p>
          </p:txBody>
        </p:sp>
        <p:cxnSp>
          <p:nvCxnSpPr>
            <p:cNvPr id="71732" name="Straight Arrow Connector 50"/>
            <p:cNvCxnSpPr>
              <a:cxnSpLocks noChangeShapeType="1"/>
            </p:cNvCxnSpPr>
            <p:nvPr/>
          </p:nvCxnSpPr>
          <p:spPr bwMode="auto">
            <a:xfrm>
              <a:off x="2362200" y="4876800"/>
              <a:ext cx="36576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33" name="TextBox 51"/>
            <p:cNvSpPr txBox="1">
              <a:spLocks noChangeArrowheads="1"/>
            </p:cNvSpPr>
            <p:nvPr/>
          </p:nvSpPr>
          <p:spPr bwMode="auto">
            <a:xfrm>
              <a:off x="3995738" y="4629150"/>
              <a:ext cx="17960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Data[201,300]</a:t>
              </a:r>
            </a:p>
          </p:txBody>
        </p:sp>
        <p:grpSp>
          <p:nvGrpSpPr>
            <p:cNvPr id="71734" name="Group 59"/>
            <p:cNvGrpSpPr>
              <a:grpSpLocks/>
            </p:cNvGrpSpPr>
            <p:nvPr/>
          </p:nvGrpSpPr>
          <p:grpSpPr bwMode="auto">
            <a:xfrm>
              <a:off x="5943600" y="4953000"/>
              <a:ext cx="228600" cy="304800"/>
              <a:chOff x="7467600" y="4267200"/>
              <a:chExt cx="228600" cy="304800"/>
            </a:xfrm>
          </p:grpSpPr>
          <p:cxnSp>
            <p:nvCxnSpPr>
              <p:cNvPr id="71735" name="Straight Connector 54"/>
              <p:cNvCxnSpPr>
                <a:cxnSpLocks noChangeShapeType="1"/>
              </p:cNvCxnSpPr>
              <p:nvPr/>
            </p:nvCxnSpPr>
            <p:spPr bwMode="auto">
              <a:xfrm rot="16200000" flipH="1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736" name="Straight Connector 57"/>
              <p:cNvCxnSpPr>
                <a:cxnSpLocks noChangeShapeType="1"/>
              </p:cNvCxnSpPr>
              <p:nvPr/>
            </p:nvCxnSpPr>
            <p:spPr bwMode="auto">
              <a:xfrm rot="5400000">
                <a:off x="7429500" y="4305300"/>
                <a:ext cx="304800" cy="22860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5" name="Rectangle 64"/>
          <p:cNvSpPr/>
          <p:nvPr/>
        </p:nvSpPr>
        <p:spPr bwMode="auto">
          <a:xfrm>
            <a:off x="21336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/>
                <a:ea typeface="ＭＳ Ｐゴシック" charset="-128"/>
                <a:cs typeface="Helvetica"/>
              </a:rPr>
              <a:t>301, 350</a:t>
            </a:r>
          </a:p>
        </p:txBody>
      </p:sp>
      <p:grpSp>
        <p:nvGrpSpPr>
          <p:cNvPr id="71706" name="Group 36"/>
          <p:cNvGrpSpPr>
            <a:grpSpLocks/>
          </p:cNvGrpSpPr>
          <p:nvPr/>
        </p:nvGrpSpPr>
        <p:grpSpPr bwMode="auto">
          <a:xfrm>
            <a:off x="990600" y="4178300"/>
            <a:ext cx="5638800" cy="1098550"/>
            <a:chOff x="990600" y="4191000"/>
            <a:chExt cx="5638800" cy="1098610"/>
          </a:xfrm>
        </p:grpSpPr>
        <p:cxnSp>
          <p:nvCxnSpPr>
            <p:cNvPr id="71729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9271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30" name="TextBox 49"/>
            <p:cNvSpPr txBox="1">
              <a:spLocks noChangeArrowheads="1"/>
            </p:cNvSpPr>
            <p:nvPr/>
          </p:nvSpPr>
          <p:spPr bwMode="auto">
            <a:xfrm>
              <a:off x="990600" y="48895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{101, 300}</a:t>
              </a:r>
            </a:p>
          </p:txBody>
        </p:sp>
      </p:grpSp>
      <p:grpSp>
        <p:nvGrpSpPr>
          <p:cNvPr id="71707" name="Group 39"/>
          <p:cNvGrpSpPr>
            <a:grpSpLocks/>
          </p:cNvGrpSpPr>
          <p:nvPr/>
        </p:nvGrpSpPr>
        <p:grpSpPr bwMode="auto">
          <a:xfrm>
            <a:off x="1216025" y="4019550"/>
            <a:ext cx="6904038" cy="628650"/>
            <a:chOff x="1215732" y="3638550"/>
            <a:chExt cx="6903613" cy="628650"/>
          </a:xfrm>
        </p:grpSpPr>
        <p:cxnSp>
          <p:nvCxnSpPr>
            <p:cNvPr id="71725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26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59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Data[101,200]</a:t>
              </a:r>
            </a:p>
          </p:txBody>
        </p:sp>
        <p:sp>
          <p:nvSpPr>
            <p:cNvPr id="71727" name="TextBox 48"/>
            <p:cNvSpPr txBox="1">
              <a:spLocks noChangeArrowheads="1"/>
            </p:cNvSpPr>
            <p:nvPr/>
          </p:nvSpPr>
          <p:spPr bwMode="auto">
            <a:xfrm>
              <a:off x="1215732" y="3657600"/>
              <a:ext cx="1146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{[1,200]}</a:t>
              </a:r>
            </a:p>
          </p:txBody>
        </p:sp>
        <p:sp>
          <p:nvSpPr>
            <p:cNvPr id="71728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14285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{[101,200]}</a:t>
              </a:r>
            </a:p>
          </p:txBody>
        </p:sp>
      </p:grpSp>
      <p:cxnSp>
        <p:nvCxnSpPr>
          <p:cNvPr id="71708" name="Straight Arrow Connector 37"/>
          <p:cNvCxnSpPr>
            <a:cxnSpLocks noChangeShapeType="1"/>
          </p:cNvCxnSpPr>
          <p:nvPr/>
        </p:nvCxnSpPr>
        <p:spPr bwMode="auto">
          <a:xfrm flipH="1">
            <a:off x="2362200" y="4572000"/>
            <a:ext cx="4267200" cy="927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Rectangle 70"/>
          <p:cNvSpPr/>
          <p:nvPr/>
        </p:nvSpPr>
        <p:spPr bwMode="auto">
          <a:xfrm>
            <a:off x="64008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101, 200</a:t>
            </a:r>
          </a:p>
        </p:txBody>
      </p:sp>
      <p:sp>
        <p:nvSpPr>
          <p:cNvPr id="71710" name="Rectangle 5"/>
          <p:cNvSpPr>
            <a:spLocks noChangeArrowheads="1"/>
          </p:cNvSpPr>
          <p:nvPr/>
        </p:nvSpPr>
        <p:spPr bwMode="auto">
          <a:xfrm>
            <a:off x="5791200" y="2514600"/>
            <a:ext cx="609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 sz="1600">
              <a:latin typeface="Helvetica" charset="0"/>
              <a:cs typeface="Helvetica" charset="0"/>
            </a:endParaRPr>
          </a:p>
        </p:txBody>
      </p:sp>
      <p:grpSp>
        <p:nvGrpSpPr>
          <p:cNvPr id="71711" name="Group 72"/>
          <p:cNvGrpSpPr>
            <a:grpSpLocks/>
          </p:cNvGrpSpPr>
          <p:nvPr/>
        </p:nvGrpSpPr>
        <p:grpSpPr bwMode="auto">
          <a:xfrm>
            <a:off x="914400" y="5314950"/>
            <a:ext cx="8350250" cy="628650"/>
            <a:chOff x="911237" y="3638550"/>
            <a:chExt cx="8349406" cy="628650"/>
          </a:xfrm>
        </p:grpSpPr>
        <p:cxnSp>
          <p:nvCxnSpPr>
            <p:cNvPr id="71721" name="Straight Arrow Connector 36"/>
            <p:cNvCxnSpPr>
              <a:cxnSpLocks noChangeShapeType="1"/>
            </p:cNvCxnSpPr>
            <p:nvPr/>
          </p:nvCxnSpPr>
          <p:spPr bwMode="auto">
            <a:xfrm>
              <a:off x="2362200" y="3886200"/>
              <a:ext cx="4267200" cy="228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22" name="TextBox 45"/>
            <p:cNvSpPr txBox="1">
              <a:spLocks noChangeArrowheads="1"/>
            </p:cNvSpPr>
            <p:nvPr/>
          </p:nvSpPr>
          <p:spPr bwMode="auto">
            <a:xfrm>
              <a:off x="3978275" y="3638550"/>
              <a:ext cx="179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Data[301,350]</a:t>
              </a:r>
            </a:p>
          </p:txBody>
        </p:sp>
        <p:sp>
          <p:nvSpPr>
            <p:cNvPr id="71723" name="TextBox 48"/>
            <p:cNvSpPr txBox="1">
              <a:spLocks noChangeArrowheads="1"/>
            </p:cNvSpPr>
            <p:nvPr/>
          </p:nvSpPr>
          <p:spPr bwMode="auto">
            <a:xfrm>
              <a:off x="911237" y="3657600"/>
              <a:ext cx="14285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{[201,350]}</a:t>
              </a:r>
            </a:p>
          </p:txBody>
        </p:sp>
        <p:sp>
          <p:nvSpPr>
            <p:cNvPr id="71724" name="TextBox 48"/>
            <p:cNvSpPr txBox="1">
              <a:spLocks noChangeArrowheads="1"/>
            </p:cNvSpPr>
            <p:nvPr/>
          </p:nvSpPr>
          <p:spPr bwMode="auto">
            <a:xfrm>
              <a:off x="6690797" y="3867090"/>
              <a:ext cx="25698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{[101,200],[301,350]}</a:t>
              </a:r>
            </a:p>
          </p:txBody>
        </p:sp>
      </p:grpSp>
      <p:sp>
        <p:nvSpPr>
          <p:cNvPr id="78" name="Rectangle 77"/>
          <p:cNvSpPr/>
          <p:nvPr/>
        </p:nvSpPr>
        <p:spPr bwMode="auto">
          <a:xfrm>
            <a:off x="2057400" y="2514600"/>
            <a:ext cx="6858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301,350</a:t>
            </a:r>
          </a:p>
        </p:txBody>
      </p:sp>
      <p:grpSp>
        <p:nvGrpSpPr>
          <p:cNvPr id="71713" name="Group 34"/>
          <p:cNvGrpSpPr>
            <a:grpSpLocks/>
          </p:cNvGrpSpPr>
          <p:nvPr/>
        </p:nvGrpSpPr>
        <p:grpSpPr bwMode="auto">
          <a:xfrm>
            <a:off x="2667000" y="2895600"/>
            <a:ext cx="1973263" cy="565150"/>
            <a:chOff x="2065649" y="2895598"/>
            <a:chExt cx="1972638" cy="563942"/>
          </a:xfrm>
        </p:grpSpPr>
        <p:sp>
          <p:nvSpPr>
            <p:cNvPr id="71719" name="Text Box 7"/>
            <p:cNvSpPr txBox="1">
              <a:spLocks noChangeArrowheads="1"/>
            </p:cNvSpPr>
            <p:nvPr/>
          </p:nvSpPr>
          <p:spPr bwMode="auto">
            <a:xfrm>
              <a:off x="2065649" y="3124200"/>
              <a:ext cx="1972638" cy="335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Helvetica" charset="0"/>
                  <a:cs typeface="Helvetica" charset="0"/>
                </a:rPr>
                <a:t>LastByteSent(</a:t>
              </a:r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350</a:t>
              </a:r>
              <a:r>
                <a:rPr lang="en-US" sz="1600">
                  <a:latin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71720" name="Line 22"/>
            <p:cNvSpPr>
              <a:spLocks noChangeShapeType="1"/>
            </p:cNvSpPr>
            <p:nvPr/>
          </p:nvSpPr>
          <p:spPr bwMode="auto">
            <a:xfrm flipH="1" flipV="1">
              <a:off x="2133541" y="2895598"/>
              <a:ext cx="76257" cy="3048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82" name="Rectangle 81"/>
          <p:cNvSpPr/>
          <p:nvPr/>
        </p:nvSpPr>
        <p:spPr bwMode="auto">
          <a:xfrm>
            <a:off x="7620000" y="2514600"/>
            <a:ext cx="609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600" b="0" dirty="0">
                <a:latin typeface="Helvetica" charset="0"/>
                <a:ea typeface="Helvetica" charset="0"/>
                <a:cs typeface="Helvetica" charset="0"/>
              </a:rPr>
              <a:t>301, 350</a:t>
            </a:r>
          </a:p>
        </p:txBody>
      </p:sp>
      <p:grpSp>
        <p:nvGrpSpPr>
          <p:cNvPr id="84" name="Group 36"/>
          <p:cNvGrpSpPr>
            <a:grpSpLocks/>
          </p:cNvGrpSpPr>
          <p:nvPr/>
        </p:nvGrpSpPr>
        <p:grpSpPr bwMode="auto">
          <a:xfrm>
            <a:off x="990600" y="5867400"/>
            <a:ext cx="5638800" cy="476250"/>
            <a:chOff x="990600" y="4191000"/>
            <a:chExt cx="5638800" cy="476310"/>
          </a:xfrm>
        </p:grpSpPr>
        <p:cxnSp>
          <p:nvCxnSpPr>
            <p:cNvPr id="71716" name="Straight Arrow Connector 37"/>
            <p:cNvCxnSpPr>
              <a:cxnSpLocks noChangeShapeType="1"/>
            </p:cNvCxnSpPr>
            <p:nvPr/>
          </p:nvCxnSpPr>
          <p:spPr bwMode="auto">
            <a:xfrm flipH="1">
              <a:off x="2362200" y="4191000"/>
              <a:ext cx="426720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17" name="TextBox 46"/>
            <p:cNvSpPr txBox="1">
              <a:spLocks noChangeArrowheads="1"/>
            </p:cNvSpPr>
            <p:nvPr/>
          </p:nvSpPr>
          <p:spPr bwMode="auto">
            <a:xfrm>
              <a:off x="2868906" y="4191000"/>
              <a:ext cx="2779652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Ack=</a:t>
              </a:r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201</a:t>
              </a:r>
              <a:r>
                <a:rPr lang="en-US" sz="2000" b="0">
                  <a:latin typeface="Helvetica" charset="0"/>
                  <a:cs typeface="Helvetica" charset="0"/>
                </a:rPr>
                <a:t>, AdvWin = </a:t>
              </a:r>
              <a:r>
                <a:rPr lang="en-US" sz="20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50</a:t>
              </a:r>
            </a:p>
          </p:txBody>
        </p:sp>
        <p:sp>
          <p:nvSpPr>
            <p:cNvPr id="71718" name="TextBox 49"/>
            <p:cNvSpPr txBox="1">
              <a:spLocks noChangeArrowheads="1"/>
            </p:cNvSpPr>
            <p:nvPr/>
          </p:nvSpPr>
          <p:spPr bwMode="auto">
            <a:xfrm>
              <a:off x="990600" y="4267200"/>
              <a:ext cx="13644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Helvetica" charset="0"/>
                  <a:cs typeface="Helvetica" charset="0"/>
                </a:rPr>
                <a:t>{201, 350}</a:t>
              </a:r>
            </a:p>
          </p:txBody>
        </p: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609600" y="3810000"/>
            <a:ext cx="7820025" cy="398462"/>
            <a:chOff x="609600" y="4402138"/>
            <a:chExt cx="7820025" cy="398462"/>
          </a:xfrm>
        </p:grpSpPr>
        <p:sp>
          <p:nvSpPr>
            <p:cNvPr id="67" name="Rectangle 2"/>
            <p:cNvSpPr>
              <a:spLocks noChangeArrowheads="1"/>
            </p:cNvSpPr>
            <p:nvPr/>
          </p:nvSpPr>
          <p:spPr bwMode="auto">
            <a:xfrm>
              <a:off x="609600" y="4402138"/>
              <a:ext cx="7772400" cy="39846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609600" y="4402138"/>
              <a:ext cx="78200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err="1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AdvertisedWindow</a:t>
              </a:r>
              <a:r>
                <a:rPr lang="en-US" sz="1800" dirty="0">
                  <a:latin typeface="Helvetica" charset="0"/>
                  <a:cs typeface="Helvetica" charset="0"/>
                </a:rPr>
                <a:t> =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MaxRcvBuffer</a:t>
              </a:r>
              <a:r>
                <a:rPr lang="en-US" sz="1800" dirty="0">
                  <a:latin typeface="Helvetica" charset="0"/>
                  <a:cs typeface="Helvetica" charset="0"/>
                </a:rPr>
                <a:t> – (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LastByteRcvd</a:t>
              </a:r>
              <a:r>
                <a:rPr lang="en-US" sz="1800" dirty="0">
                  <a:latin typeface="Helvetica" charset="0"/>
                  <a:cs typeface="Helvetica" charset="0"/>
                </a:rPr>
                <a:t> –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LastByteRead</a:t>
              </a:r>
              <a:r>
                <a:rPr lang="en-US" sz="1800" dirty="0">
                  <a:latin typeface="Helvetica" charset="0"/>
                  <a:cs typeface="Helvetica" charset="0"/>
                </a:rPr>
                <a:t>)</a:t>
              </a:r>
            </a:p>
          </p:txBody>
        </p:sp>
      </p:grp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609600" y="4495800"/>
            <a:ext cx="7987990" cy="457200"/>
            <a:chOff x="609600" y="5562600"/>
            <a:chExt cx="7987680" cy="762000"/>
          </a:xfrm>
        </p:grpSpPr>
        <p:sp>
          <p:nvSpPr>
            <p:cNvPr id="70" name="Rectangle 2"/>
            <p:cNvSpPr>
              <a:spLocks noChangeArrowheads="1"/>
            </p:cNvSpPr>
            <p:nvPr/>
          </p:nvSpPr>
          <p:spPr bwMode="auto">
            <a:xfrm>
              <a:off x="609600" y="5562600"/>
              <a:ext cx="7924492" cy="762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609600" y="5562600"/>
              <a:ext cx="7987680" cy="61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err="1">
                  <a:solidFill>
                    <a:srgbClr val="0B52FC"/>
                  </a:solidFill>
                  <a:latin typeface="Helvetica" charset="0"/>
                  <a:cs typeface="Helvetica" charset="0"/>
                </a:rPr>
                <a:t>SenderWindow</a:t>
              </a:r>
              <a:r>
                <a:rPr lang="en-US" sz="1800" dirty="0">
                  <a:latin typeface="Helvetica" charset="0"/>
                  <a:cs typeface="Helvetica" charset="0"/>
                </a:rPr>
                <a:t> = </a:t>
              </a:r>
              <a:r>
                <a:rPr lang="en-US" sz="1800" dirty="0" err="1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AdvertisedWindow</a:t>
              </a:r>
              <a:r>
                <a:rPr lang="en-US" sz="1800" dirty="0">
                  <a:solidFill>
                    <a:srgbClr val="008000"/>
                  </a:solidFill>
                  <a:latin typeface="Helvetica" charset="0"/>
                  <a:cs typeface="Helvetica" charset="0"/>
                </a:rPr>
                <a:t> </a:t>
              </a:r>
              <a:r>
                <a:rPr lang="en-US" sz="1800" dirty="0">
                  <a:latin typeface="Helvetica" charset="0"/>
                  <a:cs typeface="Helvetica" charset="0"/>
                </a:rPr>
                <a:t>– (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LastByteSent</a:t>
              </a:r>
              <a:r>
                <a:rPr lang="en-US" sz="1800" dirty="0">
                  <a:latin typeface="Helvetica" charset="0"/>
                  <a:cs typeface="Helvetica" charset="0"/>
                </a:rPr>
                <a:t> – </a:t>
              </a:r>
              <a:r>
                <a:rPr lang="en-US" sz="1800" dirty="0" err="1">
                  <a:latin typeface="Helvetica" charset="0"/>
                  <a:cs typeface="Helvetica" charset="0"/>
                </a:rPr>
                <a:t>LastByteAcked</a:t>
              </a:r>
              <a:r>
                <a:rPr lang="en-US" sz="1800" dirty="0">
                  <a:latin typeface="Helvetica" charset="0"/>
                  <a:cs typeface="Helvetica" charset="0"/>
                </a:rPr>
                <a:t>)</a:t>
              </a:r>
            </a:p>
          </p:txBody>
        </p:sp>
      </p:grpSp>
      <p:grpSp>
        <p:nvGrpSpPr>
          <p:cNvPr id="73" name="Group 2"/>
          <p:cNvGrpSpPr>
            <a:grpSpLocks/>
          </p:cNvGrpSpPr>
          <p:nvPr/>
        </p:nvGrpSpPr>
        <p:grpSpPr bwMode="auto">
          <a:xfrm>
            <a:off x="609600" y="5562600"/>
            <a:ext cx="7924800" cy="457200"/>
            <a:chOff x="609600" y="5562600"/>
            <a:chExt cx="7924800" cy="653146"/>
          </a:xfrm>
        </p:grpSpPr>
        <p:sp>
          <p:nvSpPr>
            <p:cNvPr id="74" name="Rectangle 2"/>
            <p:cNvSpPr>
              <a:spLocks noChangeArrowheads="1"/>
            </p:cNvSpPr>
            <p:nvPr/>
          </p:nvSpPr>
          <p:spPr bwMode="auto">
            <a:xfrm>
              <a:off x="609600" y="5562600"/>
              <a:ext cx="7924800" cy="65314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 sz="180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75" name="Text Box 34"/>
            <p:cNvSpPr txBox="1">
              <a:spLocks noChangeArrowheads="1"/>
            </p:cNvSpPr>
            <p:nvPr/>
          </p:nvSpPr>
          <p:spPr bwMode="auto">
            <a:xfrm>
              <a:off x="609600" y="5562600"/>
              <a:ext cx="7695054" cy="523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0B52FC"/>
                  </a:solidFill>
                  <a:latin typeface="Helvetica" charset="0"/>
                  <a:cs typeface="Helvetica" charset="0"/>
                </a:rPr>
                <a:t>WriteWindow</a:t>
              </a:r>
              <a:r>
                <a:rPr lang="en-US" sz="1800">
                  <a:latin typeface="Helvetica" charset="0"/>
                  <a:cs typeface="Helvetica" charset="0"/>
                </a:rPr>
                <a:t> = MaxSendBuffer – (LastByteWritten – LastByteAcked)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71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543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Summary: Reliability &amp; Flow Control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Flow control: three pairs of producer consumers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Sending process </a:t>
            </a: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 sending TCP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Sending TCP  receiving TCP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Receiving TCP  receiving process</a:t>
            </a:r>
          </a:p>
          <a:p>
            <a:pPr>
              <a:lnSpc>
                <a:spcPct val="100000"/>
              </a:lnSpc>
            </a:pPr>
            <a:endParaRPr lang="en-US" dirty="0">
              <a:latin typeface="Helvetica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AdvertisedWindow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: tells sender how much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new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 data the receiver can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buffer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SenderWindow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: specifies how more the sender can transmit.</a:t>
            </a:r>
          </a:p>
          <a:p>
            <a:pPr marL="742950" lvl="2" indent="-285750">
              <a:lnSpc>
                <a:spcPct val="100000"/>
              </a:lnSpc>
              <a:buFontTx/>
              <a:buChar char="•"/>
            </a:pP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Depends on </a:t>
            </a:r>
            <a:r>
              <a:rPr lang="en-US" dirty="0" err="1">
                <a:latin typeface="Helvetica" charset="0"/>
                <a:ea typeface="ＭＳ Ｐゴシック" charset="0"/>
                <a:sym typeface="Wingdings" charset="0"/>
              </a:rPr>
              <a:t>AdvertisedWindow</a:t>
            </a:r>
            <a:r>
              <a:rPr lang="en-US" dirty="0">
                <a:latin typeface="Helvetica" charset="0"/>
                <a:ea typeface="ＭＳ Ｐゴシック" charset="0"/>
                <a:sym typeface="Wingdings" charset="0"/>
              </a:rPr>
              <a:t> and on data sent since sender received </a:t>
            </a:r>
            <a:r>
              <a:rPr lang="en-US" dirty="0" err="1" smtClean="0">
                <a:latin typeface="Helvetica" charset="0"/>
                <a:ea typeface="ＭＳ Ｐゴシック" charset="0"/>
                <a:sym typeface="Wingdings" charset="0"/>
              </a:rPr>
              <a:t>AdvertisedWindow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WriteWindow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: How much more the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sending application can send to the sending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sym typeface="Wingdings" charset="0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36633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MS PGothic" charset="0"/>
              </a:rPr>
              <a:t>Review: Remote Procedure 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65</a:t>
            </a:fld>
            <a:endParaRPr lang="en-US" dirty="0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381000" y="342900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3" name="Cloud"/>
          <p:cNvSpPr>
            <a:spLocks noChangeAspect="1" noEditPoints="1" noChangeArrowheads="1"/>
          </p:cNvSpPr>
          <p:nvPr/>
        </p:nvSpPr>
        <p:spPr bwMode="auto">
          <a:xfrm>
            <a:off x="6781800" y="2590800"/>
            <a:ext cx="1905000" cy="1746250"/>
          </a:xfrm>
          <a:custGeom>
            <a:avLst/>
            <a:gdLst>
              <a:gd name="T0" fmla="*/ 521141 w 21600"/>
              <a:gd name="T1" fmla="*/ 70587710 h 21600"/>
              <a:gd name="T2" fmla="*/ 84005208 w 21600"/>
              <a:gd name="T3" fmla="*/ 141025129 h 21600"/>
              <a:gd name="T4" fmla="*/ 167870452 w 21600"/>
              <a:gd name="T5" fmla="*/ 70587710 h 21600"/>
              <a:gd name="T6" fmla="*/ 84005208 w 21600"/>
              <a:gd name="T7" fmla="*/ 807179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676400" y="1660525"/>
            <a:ext cx="1066800" cy="914400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dirty="0">
                <a:latin typeface="Helvetica" charset="0"/>
              </a:rPr>
              <a:t>Client</a:t>
            </a:r>
          </a:p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dirty="0">
                <a:latin typeface="Helvetica" charset="0"/>
              </a:rPr>
              <a:t>(caller)</a:t>
            </a: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1676400" y="4327525"/>
            <a:ext cx="1066800" cy="914400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dirty="0">
                <a:latin typeface="Helvetica" charset="0"/>
              </a:rPr>
              <a:t>Server</a:t>
            </a:r>
          </a:p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dirty="0">
                <a:latin typeface="Helvetica" charset="0"/>
              </a:rPr>
              <a:t>(</a:t>
            </a:r>
            <a:r>
              <a:rPr lang="en-US" dirty="0" err="1">
                <a:latin typeface="Helvetica" charset="0"/>
              </a:rPr>
              <a:t>callee</a:t>
            </a:r>
            <a:r>
              <a:rPr lang="en-US" dirty="0">
                <a:latin typeface="Helvetica" charset="0"/>
              </a:rPr>
              <a:t>)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162800" y="1660525"/>
            <a:ext cx="1066800" cy="914400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Helvetica" charset="0"/>
              </a:rPr>
              <a:t>Packet</a:t>
            </a:r>
          </a:p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Helvetica" charset="0"/>
              </a:rPr>
              <a:t>Handler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7162800" y="4327525"/>
            <a:ext cx="1066800" cy="914400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/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Helvetica" charset="0"/>
              </a:rPr>
              <a:t>Packet</a:t>
            </a:r>
          </a:p>
          <a:p>
            <a:pPr marL="228600" indent="-228600" algn="ctr"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Helvetica" charset="0"/>
              </a:rPr>
              <a:t>Handler</a:t>
            </a:r>
          </a:p>
        </p:txBody>
      </p:sp>
      <p:grpSp>
        <p:nvGrpSpPr>
          <p:cNvPr id="58" name="Group 40"/>
          <p:cNvGrpSpPr>
            <a:grpSpLocks/>
          </p:cNvGrpSpPr>
          <p:nvPr/>
        </p:nvGrpSpPr>
        <p:grpSpPr bwMode="auto">
          <a:xfrm>
            <a:off x="2743200" y="1584325"/>
            <a:ext cx="1752600" cy="381000"/>
            <a:chOff x="1344" y="960"/>
            <a:chExt cx="1104" cy="240"/>
          </a:xfrm>
        </p:grpSpPr>
        <p:sp>
          <p:nvSpPr>
            <p:cNvPr id="59" name="Line 11"/>
            <p:cNvSpPr>
              <a:spLocks noChangeShapeType="1"/>
            </p:cNvSpPr>
            <p:nvPr/>
          </p:nvSpPr>
          <p:spPr bwMode="auto">
            <a:xfrm>
              <a:off x="134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1673" y="960"/>
              <a:ext cx="41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call</a:t>
              </a:r>
            </a:p>
          </p:txBody>
        </p:sp>
      </p:grpSp>
      <p:grpSp>
        <p:nvGrpSpPr>
          <p:cNvPr id="61" name="Group 51"/>
          <p:cNvGrpSpPr>
            <a:grpSpLocks/>
          </p:cNvGrpSpPr>
          <p:nvPr/>
        </p:nvGrpSpPr>
        <p:grpSpPr bwMode="auto">
          <a:xfrm>
            <a:off x="2743200" y="2270125"/>
            <a:ext cx="1752600" cy="371475"/>
            <a:chOff x="1344" y="1392"/>
            <a:chExt cx="1104" cy="234"/>
          </a:xfrm>
        </p:grpSpPr>
        <p:sp>
          <p:nvSpPr>
            <p:cNvPr id="62" name="Line 12"/>
            <p:cNvSpPr>
              <a:spLocks noChangeShapeType="1"/>
            </p:cNvSpPr>
            <p:nvPr/>
          </p:nvSpPr>
          <p:spPr bwMode="auto">
            <a:xfrm flipH="1">
              <a:off x="134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3" name="Text Box 17"/>
            <p:cNvSpPr txBox="1">
              <a:spLocks noChangeArrowheads="1"/>
            </p:cNvSpPr>
            <p:nvPr/>
          </p:nvSpPr>
          <p:spPr bwMode="auto">
            <a:xfrm>
              <a:off x="1565" y="1392"/>
              <a:ext cx="6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return</a:t>
              </a:r>
            </a:p>
          </p:txBody>
        </p:sp>
      </p:grpSp>
      <p:grpSp>
        <p:nvGrpSpPr>
          <p:cNvPr id="64" name="Group 42"/>
          <p:cNvGrpSpPr>
            <a:grpSpLocks/>
          </p:cNvGrpSpPr>
          <p:nvPr/>
        </p:nvGrpSpPr>
        <p:grpSpPr bwMode="auto">
          <a:xfrm>
            <a:off x="5410200" y="1584325"/>
            <a:ext cx="1752600" cy="381000"/>
            <a:chOff x="3024" y="960"/>
            <a:chExt cx="1104" cy="240"/>
          </a:xfrm>
        </p:grpSpPr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247" y="960"/>
              <a:ext cx="5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send</a:t>
              </a:r>
            </a:p>
          </p:txBody>
        </p:sp>
      </p:grpSp>
      <p:grpSp>
        <p:nvGrpSpPr>
          <p:cNvPr id="67" name="Group 50"/>
          <p:cNvGrpSpPr>
            <a:grpSpLocks/>
          </p:cNvGrpSpPr>
          <p:nvPr/>
        </p:nvGrpSpPr>
        <p:grpSpPr bwMode="auto">
          <a:xfrm>
            <a:off x="5410200" y="2270125"/>
            <a:ext cx="1752600" cy="371475"/>
            <a:chOff x="3024" y="1392"/>
            <a:chExt cx="1104" cy="234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3146" y="1392"/>
              <a:ext cx="7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receive</a:t>
              </a:r>
            </a:p>
          </p:txBody>
        </p:sp>
      </p:grpSp>
      <p:grpSp>
        <p:nvGrpSpPr>
          <p:cNvPr id="70" name="Group 49"/>
          <p:cNvGrpSpPr>
            <a:grpSpLocks/>
          </p:cNvGrpSpPr>
          <p:nvPr/>
        </p:nvGrpSpPr>
        <p:grpSpPr bwMode="auto">
          <a:xfrm>
            <a:off x="5410200" y="4275138"/>
            <a:ext cx="1752600" cy="381000"/>
            <a:chOff x="3024" y="2415"/>
            <a:chExt cx="1104" cy="240"/>
          </a:xfrm>
        </p:grpSpPr>
        <p:sp>
          <p:nvSpPr>
            <p:cNvPr id="71" name="Line 22"/>
            <p:cNvSpPr>
              <a:spLocks noChangeShapeType="1"/>
            </p:cNvSpPr>
            <p:nvPr/>
          </p:nvSpPr>
          <p:spPr bwMode="auto">
            <a:xfrm>
              <a:off x="3024" y="2655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3247" y="2415"/>
              <a:ext cx="53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send</a:t>
              </a:r>
            </a:p>
          </p:txBody>
        </p:sp>
      </p:grpSp>
      <p:grpSp>
        <p:nvGrpSpPr>
          <p:cNvPr id="73" name="Group 45"/>
          <p:cNvGrpSpPr>
            <a:grpSpLocks/>
          </p:cNvGrpSpPr>
          <p:nvPr/>
        </p:nvGrpSpPr>
        <p:grpSpPr bwMode="auto">
          <a:xfrm>
            <a:off x="5410200" y="4960938"/>
            <a:ext cx="1752600" cy="371475"/>
            <a:chOff x="3024" y="2847"/>
            <a:chExt cx="1104" cy="234"/>
          </a:xfrm>
        </p:grpSpPr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H="1">
              <a:off x="3024" y="2847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3146" y="2847"/>
              <a:ext cx="7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receive</a:t>
              </a:r>
            </a:p>
          </p:txBody>
        </p:sp>
      </p:grpSp>
      <p:grpSp>
        <p:nvGrpSpPr>
          <p:cNvPr id="76" name="Group 48"/>
          <p:cNvGrpSpPr>
            <a:grpSpLocks/>
          </p:cNvGrpSpPr>
          <p:nvPr/>
        </p:nvGrpSpPr>
        <p:grpSpPr bwMode="auto">
          <a:xfrm>
            <a:off x="2743200" y="4251325"/>
            <a:ext cx="1752600" cy="381000"/>
            <a:chOff x="1344" y="2400"/>
            <a:chExt cx="1104" cy="240"/>
          </a:xfrm>
        </p:grpSpPr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1565" y="2400"/>
              <a:ext cx="6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return</a:t>
              </a:r>
            </a:p>
          </p:txBody>
        </p:sp>
      </p:grpSp>
      <p:grpSp>
        <p:nvGrpSpPr>
          <p:cNvPr id="79" name="Group 47"/>
          <p:cNvGrpSpPr>
            <a:grpSpLocks/>
          </p:cNvGrpSpPr>
          <p:nvPr/>
        </p:nvGrpSpPr>
        <p:grpSpPr bwMode="auto">
          <a:xfrm>
            <a:off x="2743200" y="4937125"/>
            <a:ext cx="1752600" cy="371475"/>
            <a:chOff x="1344" y="2832"/>
            <a:chExt cx="1104" cy="234"/>
          </a:xfrm>
        </p:grpSpPr>
        <p:sp>
          <p:nvSpPr>
            <p:cNvPr id="80" name="Line 29"/>
            <p:cNvSpPr>
              <a:spLocks noChangeShapeType="1"/>
            </p:cNvSpPr>
            <p:nvPr/>
          </p:nvSpPr>
          <p:spPr bwMode="auto">
            <a:xfrm flipH="1">
              <a:off x="1344" y="283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1673" y="2832"/>
              <a:ext cx="41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call</a:t>
              </a:r>
            </a:p>
          </p:txBody>
        </p:sp>
      </p:grpSp>
      <p:grpSp>
        <p:nvGrpSpPr>
          <p:cNvPr id="82" name="Group 43"/>
          <p:cNvGrpSpPr>
            <a:grpSpLocks/>
          </p:cNvGrpSpPr>
          <p:nvPr/>
        </p:nvGrpSpPr>
        <p:grpSpPr bwMode="auto">
          <a:xfrm>
            <a:off x="7842250" y="2574925"/>
            <a:ext cx="371475" cy="1768475"/>
            <a:chOff x="4556" y="1584"/>
            <a:chExt cx="234" cy="864"/>
          </a:xfrm>
        </p:grpSpPr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 rot="5400000">
              <a:off x="4356" y="1916"/>
              <a:ext cx="6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Network</a:t>
              </a:r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4560" y="15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85" name="Group 44"/>
          <p:cNvGrpSpPr>
            <a:grpSpLocks/>
          </p:cNvGrpSpPr>
          <p:nvPr/>
        </p:nvGrpSpPr>
        <p:grpSpPr bwMode="auto">
          <a:xfrm>
            <a:off x="7181850" y="2574925"/>
            <a:ext cx="371475" cy="1768475"/>
            <a:chOff x="4140" y="1584"/>
            <a:chExt cx="234" cy="864"/>
          </a:xfrm>
        </p:grpSpPr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 rot="-5400000">
              <a:off x="3940" y="1914"/>
              <a:ext cx="633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200">
                  <a:latin typeface="Helvetica" charset="0"/>
                </a:rPr>
                <a:t>Network</a:t>
              </a:r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88" name="Group 41"/>
          <p:cNvGrpSpPr>
            <a:grpSpLocks/>
          </p:cNvGrpSpPr>
          <p:nvPr/>
        </p:nvGrpSpPr>
        <p:grpSpPr bwMode="auto">
          <a:xfrm>
            <a:off x="4003678" y="1035050"/>
            <a:ext cx="1939927" cy="1539875"/>
            <a:chOff x="2138" y="614"/>
            <a:chExt cx="1222" cy="970"/>
          </a:xfrm>
        </p:grpSpPr>
        <p:sp>
          <p:nvSpPr>
            <p:cNvPr id="89" name="Rectangle 6"/>
            <p:cNvSpPr>
              <a:spLocks noChangeArrowheads="1"/>
            </p:cNvSpPr>
            <p:nvPr/>
          </p:nvSpPr>
          <p:spPr bwMode="auto">
            <a:xfrm>
              <a:off x="2448" y="1008"/>
              <a:ext cx="576" cy="576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000">
                  <a:latin typeface="Helvetica" charset="0"/>
                </a:rPr>
                <a:t>Client</a:t>
              </a:r>
            </a:p>
            <a:p>
              <a:pPr marL="2286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000">
                  <a:latin typeface="Helvetica" charset="0"/>
                </a:rPr>
                <a:t>Stub</a:t>
              </a:r>
            </a:p>
          </p:txBody>
        </p:sp>
        <p:sp>
          <p:nvSpPr>
            <p:cNvPr id="90" name="Text Box 36"/>
            <p:cNvSpPr txBox="1">
              <a:spLocks noChangeArrowheads="1"/>
            </p:cNvSpPr>
            <p:nvPr/>
          </p:nvSpPr>
          <p:spPr bwMode="auto">
            <a:xfrm>
              <a:off x="2138" y="614"/>
              <a:ext cx="122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sz="2200" dirty="0">
                  <a:latin typeface="Helvetica" charset="0"/>
                </a:rPr>
                <a:t>m</a:t>
              </a:r>
              <a:r>
                <a:rPr lang="en-US" sz="2200" dirty="0" smtClean="0">
                  <a:latin typeface="Helvetica" charset="0"/>
                </a:rPr>
                <a:t>arshal </a:t>
              </a:r>
              <a:r>
                <a:rPr lang="en-US" sz="2200" dirty="0" err="1" smtClean="0">
                  <a:latin typeface="Helvetica" charset="0"/>
                </a:rPr>
                <a:t>args</a:t>
              </a:r>
              <a:endParaRPr lang="en-US" sz="2200" dirty="0">
                <a:latin typeface="Helvetica" charset="0"/>
              </a:endParaRPr>
            </a:p>
          </p:txBody>
        </p:sp>
      </p:grpSp>
      <p:sp>
        <p:nvSpPr>
          <p:cNvPr id="91" name="Text Box 37"/>
          <p:cNvSpPr txBox="1">
            <a:spLocks noChangeArrowheads="1"/>
          </p:cNvSpPr>
          <p:nvPr/>
        </p:nvSpPr>
        <p:spPr bwMode="auto">
          <a:xfrm>
            <a:off x="3978431" y="3717925"/>
            <a:ext cx="1939614" cy="64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0000"/>
              </a:lnSpc>
              <a:buSzPct val="100000"/>
            </a:pPr>
            <a:r>
              <a:rPr lang="en-US" sz="2200" dirty="0">
                <a:latin typeface="Helvetica" charset="0"/>
              </a:rPr>
              <a:t>marshal </a:t>
            </a:r>
            <a:r>
              <a:rPr lang="en-US" sz="2200" dirty="0" err="1">
                <a:latin typeface="Helvetica" charset="0"/>
              </a:rPr>
              <a:t>args</a:t>
            </a:r>
            <a:endParaRPr lang="en-US" sz="2200" dirty="0">
              <a:latin typeface="Helvetica" charset="0"/>
            </a:endParaRPr>
          </a:p>
          <a:p>
            <a:pPr algn="ctr">
              <a:lnSpc>
                <a:spcPct val="80000"/>
              </a:lnSpc>
              <a:buSzPct val="100000"/>
            </a:pPr>
            <a:endParaRPr lang="en-US" sz="2200" dirty="0">
              <a:latin typeface="Helvetica" charset="0"/>
            </a:endParaRPr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4142703" y="2574925"/>
            <a:ext cx="1609483" cy="64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0000"/>
              </a:lnSpc>
              <a:buSzPct val="100000"/>
            </a:pPr>
            <a:r>
              <a:rPr lang="en-US" sz="2200" dirty="0" err="1" smtClean="0">
                <a:latin typeface="Helvetica" charset="0"/>
              </a:rPr>
              <a:t>unmarshal</a:t>
            </a:r>
            <a:endParaRPr lang="en-US" sz="2200" dirty="0">
              <a:latin typeface="Helvetica" charset="0"/>
            </a:endParaRPr>
          </a:p>
          <a:p>
            <a:pPr algn="ctr">
              <a:lnSpc>
                <a:spcPct val="80000"/>
              </a:lnSpc>
              <a:buSzPct val="100000"/>
            </a:pPr>
            <a:r>
              <a:rPr lang="en-US" sz="2200" dirty="0">
                <a:latin typeface="Helvetica" charset="0"/>
              </a:rPr>
              <a:t>ret </a:t>
            </a:r>
            <a:r>
              <a:rPr lang="en-US" sz="2200" dirty="0" err="1">
                <a:latin typeface="Helvetica" charset="0"/>
              </a:rPr>
              <a:t>vals</a:t>
            </a:r>
            <a:endParaRPr lang="en-US" sz="2200" dirty="0">
              <a:latin typeface="Helvetica" charset="0"/>
            </a:endParaRPr>
          </a:p>
        </p:txBody>
      </p:sp>
      <p:grpSp>
        <p:nvGrpSpPr>
          <p:cNvPr id="93" name="Group 46"/>
          <p:cNvGrpSpPr>
            <a:grpSpLocks/>
          </p:cNvGrpSpPr>
          <p:nvPr/>
        </p:nvGrpSpPr>
        <p:grpSpPr bwMode="auto">
          <a:xfrm>
            <a:off x="4125912" y="4327525"/>
            <a:ext cx="1609725" cy="1827213"/>
            <a:chOff x="2215" y="2448"/>
            <a:chExt cx="1014" cy="1151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2448" y="2448"/>
              <a:ext cx="576" cy="576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000" dirty="0">
                  <a:latin typeface="Helvetica" charset="0"/>
                </a:rPr>
                <a:t>Server</a:t>
              </a:r>
            </a:p>
            <a:p>
              <a:pPr marL="2286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sz="2000" dirty="0">
                  <a:latin typeface="Helvetica" charset="0"/>
                </a:rPr>
                <a:t>Stub</a:t>
              </a:r>
            </a:p>
          </p:txBody>
        </p:sp>
        <p:sp>
          <p:nvSpPr>
            <p:cNvPr id="95" name="Text Box 39"/>
            <p:cNvSpPr txBox="1">
              <a:spLocks noChangeArrowheads="1"/>
            </p:cNvSpPr>
            <p:nvPr/>
          </p:nvSpPr>
          <p:spPr bwMode="auto">
            <a:xfrm>
              <a:off x="2215" y="3024"/>
              <a:ext cx="1014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sz="2200" dirty="0" err="1">
                  <a:latin typeface="Helvetica" charset="0"/>
                </a:rPr>
                <a:t>unmarshal</a:t>
              </a:r>
              <a:endParaRPr lang="en-US" sz="2200" dirty="0">
                <a:latin typeface="Helvetica" charset="0"/>
              </a:endParaRP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sz="2200" dirty="0">
                  <a:latin typeface="Helvetica" charset="0"/>
                </a:rPr>
                <a:t>ret </a:t>
              </a:r>
              <a:r>
                <a:rPr lang="en-US" sz="2200" dirty="0" err="1">
                  <a:latin typeface="Helvetica" charset="0"/>
                </a:rPr>
                <a:t>vals</a:t>
              </a:r>
              <a:endParaRPr lang="en-US" sz="2200" dirty="0">
                <a:latin typeface="Helvetica" charset="0"/>
              </a:endParaRPr>
            </a:p>
            <a:p>
              <a:pPr algn="ctr">
                <a:lnSpc>
                  <a:spcPct val="80000"/>
                </a:lnSpc>
                <a:buSzPct val="100000"/>
              </a:pPr>
              <a:endParaRPr lang="en-US" sz="2200" dirty="0">
                <a:latin typeface="Helvetica" charset="0"/>
              </a:endParaRPr>
            </a:p>
          </p:txBody>
        </p:sp>
      </p:grpSp>
      <p:pic>
        <p:nvPicPr>
          <p:cNvPr id="96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11461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11461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 Box 64"/>
          <p:cNvSpPr txBox="1">
            <a:spLocks noChangeArrowheads="1"/>
          </p:cNvSpPr>
          <p:nvPr/>
        </p:nvSpPr>
        <p:spPr bwMode="auto">
          <a:xfrm>
            <a:off x="317500" y="2971800"/>
            <a:ext cx="15827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Helvetica" charset="0"/>
              </a:rPr>
              <a:t>Machine A</a:t>
            </a:r>
          </a:p>
        </p:txBody>
      </p:sp>
      <p:sp>
        <p:nvSpPr>
          <p:cNvPr id="99" name="Text Box 65"/>
          <p:cNvSpPr txBox="1">
            <a:spLocks noChangeArrowheads="1"/>
          </p:cNvSpPr>
          <p:nvPr/>
        </p:nvSpPr>
        <p:spPr bwMode="auto">
          <a:xfrm>
            <a:off x="327025" y="3505200"/>
            <a:ext cx="15922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Helvetica" charset="0"/>
              </a:rPr>
              <a:t>Machine B</a:t>
            </a:r>
          </a:p>
        </p:txBody>
      </p:sp>
    </p:spTree>
    <p:extLst>
      <p:ext uri="{BB962C8B-B14F-4D97-AF65-F5344CB8AC3E}">
        <p14:creationId xmlns:p14="http://schemas.microsoft.com/office/powerpoint/2010/main" val="131235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91" grpId="0"/>
      <p:bldP spid="9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client calls the client stub. The call is a local procedure call, with parameters pushed on to the stack in the normal way.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client stub packs the parameters into a message and makes a system call to send the message. Packing the parameters is called </a:t>
            </a:r>
            <a:r>
              <a:rPr lang="en-US" dirty="0" err="1"/>
              <a:t>marshalling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client's local operating system sends the message from the client machine to the server machine.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local operating system on the server machine passes the incoming packets to the server stub.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server stub unpacks the parameters from the message. Unpacking the parameters is called </a:t>
            </a:r>
            <a:r>
              <a:rPr lang="en-US" dirty="0" err="1"/>
              <a:t>unmarshalling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Finally, the server stub calls the server procedure. The reply traces the same steps in the reverse direction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RPC’s can be used to communicate between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processes on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different machines or the same machine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Services can be run wherever it’s most appropriate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Access to local and remote services looks the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same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Fault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isolation: bugs are more isolated (build a firewall)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Enforces modularity: allows incremental upgrades of pieces of software (client or server)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Location transparent: service can be local or remote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75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Review: Schematic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View of NFS Architecture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D18A90-0B1E-214B-8B66-7842DDB7776A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CS162 Fa14 L30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68</a:t>
            </a:fld>
            <a:endParaRPr lang="en-US" b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" t="5208" r="1151" b="5527"/>
          <a:stretch>
            <a:fillRect/>
          </a:stretch>
        </p:blipFill>
        <p:spPr bwMode="auto">
          <a:xfrm>
            <a:off x="762000" y="1038225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76531" y="685800"/>
            <a:ext cx="146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Layering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57200" y="1524000"/>
            <a:ext cx="800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57200" y="2209800"/>
            <a:ext cx="800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33400" y="2971800"/>
            <a:ext cx="8001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33400" y="4343400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791200" y="4343400"/>
            <a:ext cx="274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762000" y="3124200"/>
            <a:ext cx="5867400" cy="2214265"/>
            <a:chOff x="762000" y="3124200"/>
            <a:chExt cx="5867400" cy="2214265"/>
          </a:xfrm>
        </p:grpSpPr>
        <p:sp>
          <p:nvSpPr>
            <p:cNvPr id="8" name="Oval 7"/>
            <p:cNvSpPr/>
            <p:nvPr/>
          </p:nvSpPr>
          <p:spPr bwMode="auto">
            <a:xfrm>
              <a:off x="3733800" y="3124200"/>
              <a:ext cx="2895600" cy="1143000"/>
            </a:xfrm>
            <a:prstGeom prst="ellipse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2000" y="4876800"/>
              <a:ext cx="17408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RPC stubs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V="1">
              <a:off x="2514600" y="4114800"/>
              <a:ext cx="1676400" cy="990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838200" y="4343400"/>
            <a:ext cx="5715000" cy="1604665"/>
            <a:chOff x="838200" y="4343400"/>
            <a:chExt cx="5715000" cy="1604665"/>
          </a:xfrm>
        </p:grpSpPr>
        <p:sp>
          <p:nvSpPr>
            <p:cNvPr id="10" name="Oval 9"/>
            <p:cNvSpPr/>
            <p:nvPr/>
          </p:nvSpPr>
          <p:spPr bwMode="auto">
            <a:xfrm>
              <a:off x="3581400" y="4343400"/>
              <a:ext cx="2971800" cy="1143000"/>
            </a:xfrm>
            <a:prstGeom prst="ellipse">
              <a:avLst/>
            </a:prstGeom>
            <a:noFill/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5486400"/>
              <a:ext cx="180936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55FC02"/>
                  </a:solidFill>
                </a:rPr>
                <a:t>Marshaling</a:t>
              </a:r>
              <a:endParaRPr lang="en-US" sz="2400" b="1" dirty="0">
                <a:solidFill>
                  <a:srgbClr val="55FC02"/>
                </a:solidFill>
              </a:endParaRPr>
            </a:p>
          </p:txBody>
        </p:sp>
        <p:cxnSp>
          <p:nvCxnSpPr>
            <p:cNvPr id="28" name="Straight Connector 27"/>
            <p:cNvCxnSpPr>
              <a:stCxn id="27" idx="3"/>
            </p:cNvCxnSpPr>
            <p:nvPr/>
          </p:nvCxnSpPr>
          <p:spPr bwMode="auto">
            <a:xfrm flipV="1">
              <a:off x="2647560" y="5257800"/>
              <a:ext cx="1162440" cy="45943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2590800" y="1371600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9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NFS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Transparent File Access</a:t>
            </a:r>
          </a:p>
          <a:p>
            <a:pPr lvl="1"/>
            <a:r>
              <a:rPr lang="en-US" dirty="0" smtClean="0"/>
              <a:t>Programs access remote files in the same way as local files</a:t>
            </a:r>
          </a:p>
          <a:p>
            <a:pPr lvl="1"/>
            <a:r>
              <a:rPr lang="en-US" dirty="0" smtClean="0"/>
              <a:t>Programs cannot tell which file system is being used</a:t>
            </a:r>
            <a:endParaRPr lang="en-US" dirty="0"/>
          </a:p>
          <a:p>
            <a:r>
              <a:rPr lang="en-US" dirty="0" smtClean="0"/>
              <a:t>Simple Crash Recovery</a:t>
            </a:r>
          </a:p>
          <a:p>
            <a:pPr lvl="1"/>
            <a:r>
              <a:rPr lang="en-US" dirty="0" smtClean="0"/>
              <a:t>When file server crashes</a:t>
            </a:r>
          </a:p>
          <a:p>
            <a:pPr lvl="1"/>
            <a:r>
              <a:rPr lang="en-US" dirty="0" smtClean="0"/>
              <a:t>When client crashes</a:t>
            </a:r>
          </a:p>
          <a:p>
            <a:pPr lvl="1"/>
            <a:r>
              <a:rPr lang="en-US" dirty="0" smtClean="0"/>
              <a:t>When network is down</a:t>
            </a:r>
          </a:p>
          <a:p>
            <a:r>
              <a:rPr lang="en-US" dirty="0" smtClean="0"/>
              <a:t>Adequate Performance</a:t>
            </a:r>
          </a:p>
          <a:p>
            <a:pPr lvl="1"/>
            <a:r>
              <a:rPr lang="en-US" dirty="0" smtClean="0"/>
              <a:t>Not slower than other network utilities, e.g., </a:t>
            </a:r>
            <a:r>
              <a:rPr lang="en-US" dirty="0" err="1" smtClean="0"/>
              <a:t>rcp</a:t>
            </a:r>
            <a:endParaRPr lang="en-US" dirty="0" smtClean="0"/>
          </a:p>
          <a:p>
            <a:pPr lvl="1"/>
            <a:r>
              <a:rPr lang="en-US" dirty="0" smtClean="0"/>
              <a:t>Original NFS paper sets the goal 80% as fast as local disk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F4A5D6-BBAC-F940-9F02-B5E5FD189EF9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CS162 Fa14 L30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2648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28133" y="1085902"/>
            <a:ext cx="7958667" cy="5458831"/>
          </a:xfrm>
          <a:prstGeom prst="rect">
            <a:avLst/>
          </a:prstGeom>
          <a:gradFill>
            <a:gsLst>
              <a:gs pos="2000">
                <a:schemeClr val="tx2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606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Coordination Landscape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9692" y="1085902"/>
            <a:ext cx="3240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Concurrent Applications</a:t>
            </a:r>
            <a:endParaRPr lang="en-US" sz="24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86222" y="1837258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45184" y="1957970"/>
            <a:ext cx="373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Shared Coordinated Objects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53073" y="3075569"/>
            <a:ext cx="3472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Synchronization Variables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321826" y="4066171"/>
            <a:ext cx="2587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Atomic Operations</a:t>
            </a:r>
            <a:endParaRPr 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3548" y="5065238"/>
            <a:ext cx="128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Hardware</a:t>
            </a:r>
            <a:endParaRPr lang="en-US" sz="2000" i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86222" y="3075569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6222" y="407681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86222" y="5069595"/>
            <a:ext cx="685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flipH="1">
            <a:off x="1512755" y="2419635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Bounded Queue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3311872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Ordered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680786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215938" y="2567088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Barrier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12755" y="35892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Locks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9400" y="3616859"/>
            <a:ext cx="126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Semaphore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68753" y="353723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Condition Variables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6857" y="3247527"/>
            <a:ext cx="104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Monitors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8140" y="4527836"/>
            <a:ext cx="257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Disable/Enable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82796" y="455667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Test-and-Set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140" y="5586169"/>
            <a:ext cx="112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6166" y="5662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9063" y="5586169"/>
            <a:ext cx="20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Multiple Processors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26928" y="5401503"/>
            <a:ext cx="1232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 err="1" smtClean="0">
                <a:solidFill>
                  <a:srgbClr val="FF0000"/>
                </a:solidFill>
              </a:rPr>
              <a:t>mp&amp;swap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0546" y="5216837"/>
            <a:ext cx="73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xchng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0657" y="5923235"/>
            <a:ext cx="109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fetch&amp;inc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3199" y="580654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LL + 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986222" y="2611109"/>
            <a:ext cx="17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Flag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04302" y="1319537"/>
            <a:ext cx="2183555" cy="2812289"/>
            <a:chOff x="904302" y="1319537"/>
            <a:chExt cx="2183555" cy="2812289"/>
          </a:xfrm>
        </p:grpSpPr>
        <p:sp>
          <p:nvSpPr>
            <p:cNvPr id="35" name="Freeform 34"/>
            <p:cNvSpPr/>
            <p:nvPr/>
          </p:nvSpPr>
          <p:spPr>
            <a:xfrm>
              <a:off x="904302" y="1319537"/>
              <a:ext cx="2183555" cy="2812289"/>
            </a:xfrm>
            <a:custGeom>
              <a:avLst/>
              <a:gdLst>
                <a:gd name="connsiteX0" fmla="*/ 2101365 w 2183555"/>
                <a:gd name="connsiteY0" fmla="*/ 18196 h 2812289"/>
                <a:gd name="connsiteX1" fmla="*/ 1043031 w 2183555"/>
                <a:gd name="connsiteY1" fmla="*/ 170596 h 2812289"/>
                <a:gd name="connsiteX2" fmla="*/ 137098 w 2183555"/>
                <a:gd name="connsiteY2" fmla="*/ 1254330 h 2812289"/>
                <a:gd name="connsiteX3" fmla="*/ 52431 w 2183555"/>
                <a:gd name="connsiteY3" fmla="*/ 1999396 h 2812289"/>
                <a:gd name="connsiteX4" fmla="*/ 86298 w 2183555"/>
                <a:gd name="connsiteY4" fmla="*/ 2541263 h 2812289"/>
                <a:gd name="connsiteX5" fmla="*/ 1051498 w 2183555"/>
                <a:gd name="connsiteY5" fmla="*/ 2812196 h 2812289"/>
                <a:gd name="connsiteX6" fmla="*/ 1525631 w 2183555"/>
                <a:gd name="connsiteY6" fmla="*/ 2515863 h 2812289"/>
                <a:gd name="connsiteX7" fmla="*/ 1500231 w 2183555"/>
                <a:gd name="connsiteY7" fmla="*/ 1872396 h 2812289"/>
                <a:gd name="connsiteX8" fmla="*/ 1178498 w 2183555"/>
                <a:gd name="connsiteY8" fmla="*/ 1084996 h 2812289"/>
                <a:gd name="connsiteX9" fmla="*/ 1805031 w 2183555"/>
                <a:gd name="connsiteY9" fmla="*/ 416130 h 2812289"/>
                <a:gd name="connsiteX10" fmla="*/ 2177565 w 2183555"/>
                <a:gd name="connsiteY10" fmla="*/ 111330 h 2812289"/>
                <a:gd name="connsiteX11" fmla="*/ 1999765 w 2183555"/>
                <a:gd name="connsiteY11" fmla="*/ 9730 h 281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3555" h="2812289">
                  <a:moveTo>
                    <a:pt x="2101365" y="18196"/>
                  </a:moveTo>
                  <a:cubicBezTo>
                    <a:pt x="1735887" y="-8615"/>
                    <a:pt x="1370409" y="-35426"/>
                    <a:pt x="1043031" y="170596"/>
                  </a:cubicBezTo>
                  <a:cubicBezTo>
                    <a:pt x="715653" y="376618"/>
                    <a:pt x="302198" y="949530"/>
                    <a:pt x="137098" y="1254330"/>
                  </a:cubicBezTo>
                  <a:cubicBezTo>
                    <a:pt x="-28002" y="1559130"/>
                    <a:pt x="60898" y="1784907"/>
                    <a:pt x="52431" y="1999396"/>
                  </a:cubicBezTo>
                  <a:cubicBezTo>
                    <a:pt x="43964" y="2213885"/>
                    <a:pt x="-80213" y="2405796"/>
                    <a:pt x="86298" y="2541263"/>
                  </a:cubicBezTo>
                  <a:cubicBezTo>
                    <a:pt x="252809" y="2676730"/>
                    <a:pt x="811609" y="2816429"/>
                    <a:pt x="1051498" y="2812196"/>
                  </a:cubicBezTo>
                  <a:cubicBezTo>
                    <a:pt x="1291387" y="2807963"/>
                    <a:pt x="1450842" y="2672496"/>
                    <a:pt x="1525631" y="2515863"/>
                  </a:cubicBezTo>
                  <a:cubicBezTo>
                    <a:pt x="1600420" y="2359230"/>
                    <a:pt x="1558087" y="2110874"/>
                    <a:pt x="1500231" y="1872396"/>
                  </a:cubicBezTo>
                  <a:cubicBezTo>
                    <a:pt x="1442375" y="1633918"/>
                    <a:pt x="1127698" y="1327707"/>
                    <a:pt x="1178498" y="1084996"/>
                  </a:cubicBezTo>
                  <a:cubicBezTo>
                    <a:pt x="1229298" y="842285"/>
                    <a:pt x="1638520" y="578408"/>
                    <a:pt x="1805031" y="416130"/>
                  </a:cubicBezTo>
                  <a:cubicBezTo>
                    <a:pt x="1971542" y="253852"/>
                    <a:pt x="2145109" y="179063"/>
                    <a:pt x="2177565" y="111330"/>
                  </a:cubicBezTo>
                  <a:cubicBezTo>
                    <a:pt x="2210021" y="43597"/>
                    <a:pt x="2104893" y="26663"/>
                    <a:pt x="1999765" y="973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00696" y="1498359"/>
              <a:ext cx="101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lecture 8</a:t>
              </a:r>
              <a:endParaRPr lang="en-US" dirty="0"/>
            </a:p>
          </p:txBody>
        </p:sp>
      </p:grpSp>
      <p:sp>
        <p:nvSpPr>
          <p:cNvPr id="38" name="Freeform 37"/>
          <p:cNvSpPr/>
          <p:nvPr/>
        </p:nvSpPr>
        <p:spPr>
          <a:xfrm>
            <a:off x="1060465" y="3514851"/>
            <a:ext cx="5155828" cy="1609085"/>
          </a:xfrm>
          <a:custGeom>
            <a:avLst/>
            <a:gdLst>
              <a:gd name="connsiteX0" fmla="*/ 107935 w 5155828"/>
              <a:gd name="connsiteY0" fmla="*/ 828549 h 1609085"/>
              <a:gd name="connsiteX1" fmla="*/ 23268 w 5155828"/>
              <a:gd name="connsiteY1" fmla="*/ 1184149 h 1609085"/>
              <a:gd name="connsiteX2" fmla="*/ 251868 w 5155828"/>
              <a:gd name="connsiteY2" fmla="*/ 1590549 h 1609085"/>
              <a:gd name="connsiteX3" fmla="*/ 2360068 w 5155828"/>
              <a:gd name="connsiteY3" fmla="*/ 1505882 h 1609085"/>
              <a:gd name="connsiteX4" fmla="*/ 3520002 w 5155828"/>
              <a:gd name="connsiteY4" fmla="*/ 1201082 h 1609085"/>
              <a:gd name="connsiteX5" fmla="*/ 4933935 w 5155828"/>
              <a:gd name="connsiteY5" fmla="*/ 828549 h 1609085"/>
              <a:gd name="connsiteX6" fmla="*/ 5111735 w 5155828"/>
              <a:gd name="connsiteY6" fmla="*/ 151216 h 1609085"/>
              <a:gd name="connsiteX7" fmla="*/ 4519068 w 5155828"/>
              <a:gd name="connsiteY7" fmla="*/ 24216 h 1609085"/>
              <a:gd name="connsiteX8" fmla="*/ 3782468 w 5155828"/>
              <a:gd name="connsiteY8" fmla="*/ 32682 h 1609085"/>
              <a:gd name="connsiteX9" fmla="*/ 3045868 w 5155828"/>
              <a:gd name="connsiteY9" fmla="*/ 354416 h 1609085"/>
              <a:gd name="connsiteX10" fmla="*/ 2029868 w 5155828"/>
              <a:gd name="connsiteY10" fmla="*/ 726949 h 1609085"/>
              <a:gd name="connsiteX11" fmla="*/ 1073135 w 5155828"/>
              <a:gd name="connsiteY11" fmla="*/ 769282 h 1609085"/>
              <a:gd name="connsiteX12" fmla="*/ 319602 w 5155828"/>
              <a:gd name="connsiteY12" fmla="*/ 659216 h 1609085"/>
              <a:gd name="connsiteX13" fmla="*/ 158735 w 5155828"/>
              <a:gd name="connsiteY13" fmla="*/ 837016 h 1609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5828" h="1609085">
                <a:moveTo>
                  <a:pt x="107935" y="828549"/>
                </a:moveTo>
                <a:cubicBezTo>
                  <a:pt x="53607" y="942849"/>
                  <a:pt x="-721" y="1057149"/>
                  <a:pt x="23268" y="1184149"/>
                </a:cubicBezTo>
                <a:cubicBezTo>
                  <a:pt x="47257" y="1311149"/>
                  <a:pt x="-137599" y="1536927"/>
                  <a:pt x="251868" y="1590549"/>
                </a:cubicBezTo>
                <a:cubicBezTo>
                  <a:pt x="641335" y="1644171"/>
                  <a:pt x="1815379" y="1570793"/>
                  <a:pt x="2360068" y="1505882"/>
                </a:cubicBezTo>
                <a:cubicBezTo>
                  <a:pt x="2904757" y="1440971"/>
                  <a:pt x="3520002" y="1201082"/>
                  <a:pt x="3520002" y="1201082"/>
                </a:cubicBezTo>
                <a:cubicBezTo>
                  <a:pt x="3948980" y="1088193"/>
                  <a:pt x="4668646" y="1003527"/>
                  <a:pt x="4933935" y="828549"/>
                </a:cubicBezTo>
                <a:cubicBezTo>
                  <a:pt x="5199224" y="653571"/>
                  <a:pt x="5180879" y="285271"/>
                  <a:pt x="5111735" y="151216"/>
                </a:cubicBezTo>
                <a:cubicBezTo>
                  <a:pt x="5042591" y="17161"/>
                  <a:pt x="4740612" y="43972"/>
                  <a:pt x="4519068" y="24216"/>
                </a:cubicBezTo>
                <a:cubicBezTo>
                  <a:pt x="4297524" y="4460"/>
                  <a:pt x="4028001" y="-22351"/>
                  <a:pt x="3782468" y="32682"/>
                </a:cubicBezTo>
                <a:cubicBezTo>
                  <a:pt x="3536935" y="87715"/>
                  <a:pt x="3337968" y="238705"/>
                  <a:pt x="3045868" y="354416"/>
                </a:cubicBezTo>
                <a:cubicBezTo>
                  <a:pt x="2753768" y="470127"/>
                  <a:pt x="2358657" y="657805"/>
                  <a:pt x="2029868" y="726949"/>
                </a:cubicBezTo>
                <a:cubicBezTo>
                  <a:pt x="1701079" y="796093"/>
                  <a:pt x="1358179" y="780571"/>
                  <a:pt x="1073135" y="769282"/>
                </a:cubicBezTo>
                <a:cubicBezTo>
                  <a:pt x="788091" y="757993"/>
                  <a:pt x="472002" y="647927"/>
                  <a:pt x="319602" y="659216"/>
                </a:cubicBezTo>
                <a:cubicBezTo>
                  <a:pt x="167202" y="670505"/>
                  <a:pt x="158735" y="837016"/>
                  <a:pt x="158735" y="837016"/>
                </a:cubicBezTo>
              </a:path>
            </a:pathLst>
          </a:custGeom>
          <a:solidFill>
            <a:srgbClr val="FFFF00">
              <a:alpha val="12000"/>
            </a:srgb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 rot="20074650">
            <a:off x="4644738" y="4293714"/>
            <a:ext cx="3115524" cy="1637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20074650">
            <a:off x="2157919" y="2744560"/>
            <a:ext cx="2327811" cy="158534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4000"/>
                </a:schemeClr>
              </a:gs>
            </a:gsLst>
            <a:lin ang="16200000" scaled="0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File </a:t>
            </a:r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need to use different APIs for different file systems</a:t>
            </a:r>
          </a:p>
          <a:p>
            <a:pPr lvl="1"/>
            <a:r>
              <a:rPr lang="en-US" dirty="0" smtClean="0"/>
              <a:t>Provide UNIX file system interface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open(), read(), write(), close(), </a:t>
            </a:r>
            <a:r>
              <a:rPr lang="en-US" dirty="0" err="1" smtClean="0">
                <a:latin typeface="Courier New"/>
                <a:cs typeface="Courier New"/>
              </a:rPr>
              <a:t>mkdir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Don’t need to know which file system is being used</a:t>
            </a:r>
          </a:p>
          <a:p>
            <a:pPr lvl="1"/>
            <a:r>
              <a:rPr lang="en-US" dirty="0" smtClean="0"/>
              <a:t>Virtual File System and </a:t>
            </a:r>
            <a:r>
              <a:rPr lang="en-US" dirty="0" err="1" smtClean="0"/>
              <a:t>vnode</a:t>
            </a:r>
            <a:endParaRPr lang="en-US" dirty="0" smtClean="0"/>
          </a:p>
          <a:p>
            <a:pPr lvl="2"/>
            <a:r>
              <a:rPr lang="en-US" dirty="0" smtClean="0"/>
              <a:t>Abstraction layer for multiple file systems, including NFS</a:t>
            </a:r>
          </a:p>
          <a:p>
            <a:r>
              <a:rPr lang="en-US" dirty="0"/>
              <a:t>Don’t need to provide </a:t>
            </a:r>
            <a:r>
              <a:rPr lang="en-US" dirty="0" smtClean="0"/>
              <a:t>file-system-specific </a:t>
            </a:r>
            <a:r>
              <a:rPr lang="en-US" dirty="0"/>
              <a:t>parameters during file operation</a:t>
            </a:r>
          </a:p>
          <a:p>
            <a:pPr lvl="1"/>
            <a:r>
              <a:rPr lang="en-US" dirty="0"/>
              <a:t>The idea of </a:t>
            </a:r>
            <a:r>
              <a:rPr lang="en-US" dirty="0" smtClean="0"/>
              <a:t>“early binding” doing mount</a:t>
            </a:r>
            <a:endParaRPr lang="en-US" dirty="0"/>
          </a:p>
          <a:p>
            <a:pPr lvl="1"/>
            <a:r>
              <a:rPr lang="en-US" dirty="0"/>
              <a:t>For NFS</a:t>
            </a:r>
          </a:p>
          <a:p>
            <a:pPr lvl="2"/>
            <a:r>
              <a:rPr lang="en-US" dirty="0" smtClean="0"/>
              <a:t>Client </a:t>
            </a:r>
            <a:r>
              <a:rPr lang="en-US" dirty="0"/>
              <a:t>only specifies server hostname </a:t>
            </a:r>
            <a:r>
              <a:rPr lang="en-US" dirty="0" smtClean="0"/>
              <a:t>when mounting the NFS</a:t>
            </a:r>
          </a:p>
          <a:p>
            <a:pPr lvl="2"/>
            <a:r>
              <a:rPr lang="en-US" dirty="0" smtClean="0"/>
              <a:t>No need to know hostname while working on files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EB3286-5456-824F-BC8F-172CF94146AB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CS162 Fa14 L30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70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5029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Design Principles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232E95-851A-B54E-84B6-D67F0194F563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CS162 Fa14 L30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71</a:t>
            </a:fld>
            <a:endParaRPr lang="en-US" b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8113" y="1090613"/>
            <a:ext cx="8801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Gulim" charset="0"/>
                <a:cs typeface="Gulim" charset="0"/>
              </a:rPr>
              <a:t>Stateless protocol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: A protocol in which all information required to process a request is passed with request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b="0" dirty="0" smtClean="0">
                <a:latin typeface="Helvetica" charset="0"/>
                <a:ea typeface="Gulim" charset="0"/>
                <a:cs typeface="Gulim" charset="0"/>
              </a:rPr>
              <a:t>Server keeps no state about client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b="0" dirty="0" smtClean="0">
                <a:latin typeface="Helvetica" charset="0"/>
                <a:ea typeface="Gulim" charset="0"/>
                <a:cs typeface="Gulim" charset="0"/>
              </a:rPr>
              <a:t>Thus, if server crashed and restarted, requests can continue where left off (in many cases)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 err="1" smtClean="0">
                <a:solidFill>
                  <a:srgbClr val="FF0000"/>
                </a:solidFill>
                <a:latin typeface="Helvetica" charset="0"/>
                <a:ea typeface="Gulim" charset="0"/>
                <a:cs typeface="Gulim" charset="0"/>
              </a:rPr>
              <a:t>Idempotency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: </a:t>
            </a:r>
            <a:r>
              <a:rPr lang="en-US" altLang="ko-KR" dirty="0">
                <a:latin typeface="Helvetica" charset="0"/>
                <a:ea typeface="Gulim" charset="0"/>
                <a:cs typeface="Gulim" charset="0"/>
              </a:rPr>
              <a:t>Performing requests multiple times has same effect as performing it exactly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once, e.g., writing value to memory.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b="0" dirty="0" smtClean="0">
                <a:latin typeface="Helvetica" charset="0"/>
                <a:ea typeface="Gulim" charset="0"/>
                <a:cs typeface="Gulim" charset="0"/>
              </a:rPr>
              <a:t>If server’s response doesn’t come back to client (e.g., network failure, server crashes and restarts)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b="0" dirty="0" smtClean="0">
                <a:latin typeface="Helvetica" charset="0"/>
                <a:ea typeface="Gulim" charset="0"/>
                <a:cs typeface="Gulim" charset="0"/>
              </a:rPr>
              <a:t>Client simply 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retries</a:t>
            </a:r>
            <a:r>
              <a:rPr lang="en-US" altLang="ko-KR" b="0" dirty="0" smtClean="0">
                <a:latin typeface="Helvetica" charset="0"/>
                <a:ea typeface="Gulim" charset="0"/>
                <a:cs typeface="Gulim" charset="0"/>
              </a:rPr>
              <a:t> the same request, which will have the same effect.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b="0" dirty="0" smtClean="0">
                <a:latin typeface="Helvetica" charset="0"/>
                <a:ea typeface="Gulim" charset="0"/>
                <a:cs typeface="Gulim" charset="0"/>
              </a:rPr>
              <a:t>Even if the server already did the job, it can re-do it because of </a:t>
            </a:r>
            <a:r>
              <a:rPr lang="en-US" altLang="ko-KR" b="0" dirty="0" err="1" smtClean="0">
                <a:latin typeface="Helvetica" charset="0"/>
                <a:ea typeface="Gulim" charset="0"/>
                <a:cs typeface="Gulim" charset="0"/>
              </a:rPr>
              <a:t>idempotency</a:t>
            </a:r>
            <a:r>
              <a:rPr lang="en-US" altLang="ko-KR" b="0" dirty="0" smtClean="0">
                <a:latin typeface="Helvetica" charset="0"/>
                <a:ea typeface="Gulim" charset="0"/>
                <a:cs typeface="Gulim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4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Shared Storage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(and therefore control) is communicated from one point of computation to another by</a:t>
            </a:r>
          </a:p>
          <a:p>
            <a:pPr lvl="1"/>
            <a:r>
              <a:rPr lang="en-US" dirty="0" smtClean="0"/>
              <a:t>The former storing/writing/sending to a location in a shared address space</a:t>
            </a:r>
          </a:p>
          <a:p>
            <a:pPr lvl="1"/>
            <a:r>
              <a:rPr lang="en-US" dirty="0" smtClean="0"/>
              <a:t>And the second later loading/reading/receiving the contents of that location</a:t>
            </a:r>
          </a:p>
          <a:p>
            <a:endParaRPr lang="en-US" dirty="0" smtClean="0"/>
          </a:p>
          <a:p>
            <a:r>
              <a:rPr lang="en-US" dirty="0" smtClean="0"/>
              <a:t>Memory (address) space of a process</a:t>
            </a:r>
          </a:p>
          <a:p>
            <a:r>
              <a:rPr lang="en-US" dirty="0" smtClean="0"/>
              <a:t>File systems</a:t>
            </a:r>
          </a:p>
          <a:p>
            <a:r>
              <a:rPr lang="en-US" dirty="0" err="1" smtClean="0"/>
              <a:t>Dropbox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Google Docs, …</a:t>
            </a:r>
          </a:p>
          <a:p>
            <a:r>
              <a:rPr lang="en-US" dirty="0" smtClean="0"/>
              <a:t>Facebook,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8062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assuming?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924800" cy="5257800"/>
          </a:xfrm>
        </p:spPr>
        <p:txBody>
          <a:bodyPr/>
          <a:lstStyle/>
          <a:p>
            <a:r>
              <a:rPr lang="en-US" dirty="0" smtClean="0"/>
              <a:t>Writes happen</a:t>
            </a:r>
          </a:p>
          <a:p>
            <a:pPr lvl="1"/>
            <a:r>
              <a:rPr lang="en-US" dirty="0" smtClean="0"/>
              <a:t>Eventually a write will become visible to readers</a:t>
            </a:r>
          </a:p>
          <a:p>
            <a:pPr lvl="1"/>
            <a:r>
              <a:rPr lang="en-US" dirty="0" smtClean="0"/>
              <a:t>Until another write happens to that location</a:t>
            </a:r>
          </a:p>
          <a:p>
            <a:r>
              <a:rPr lang="en-US" dirty="0" smtClean="0"/>
              <a:t>Within a sequential thread, a read following a write returns the value written by that write</a:t>
            </a:r>
          </a:p>
          <a:p>
            <a:pPr lvl="1"/>
            <a:r>
              <a:rPr lang="en-US" dirty="0" smtClean="0"/>
              <a:t>Dependences are respected</a:t>
            </a:r>
          </a:p>
          <a:p>
            <a:pPr lvl="1"/>
            <a:r>
              <a:rPr lang="en-US" dirty="0" smtClean="0"/>
              <a:t>Here a control dependence</a:t>
            </a:r>
          </a:p>
          <a:p>
            <a:pPr lvl="1"/>
            <a:r>
              <a:rPr lang="en-US" dirty="0" smtClean="0"/>
              <a:t>Each read returns the most recent value written to the location</a:t>
            </a:r>
            <a:endParaRPr lang="en-US" dirty="0"/>
          </a:p>
          <a:p>
            <a:r>
              <a:rPr lang="en-US" dirty="0" smtClean="0"/>
              <a:t>A sequence of writes will be visible in order</a:t>
            </a:r>
          </a:p>
          <a:p>
            <a:pPr lvl="1"/>
            <a:r>
              <a:rPr lang="en-US" dirty="0" smtClean="0"/>
              <a:t>Control dependences</a:t>
            </a:r>
          </a:p>
          <a:p>
            <a:pPr lvl="1"/>
            <a:r>
              <a:rPr lang="en-US" dirty="0" smtClean="0"/>
              <a:t>Data dependences</a:t>
            </a:r>
          </a:p>
          <a:p>
            <a:pPr lvl="1"/>
            <a:r>
              <a:rPr lang="en-US" dirty="0" smtClean="0"/>
              <a:t>May not see every write, but the ones seen are consistent with order written</a:t>
            </a:r>
          </a:p>
          <a:p>
            <a:r>
              <a:rPr lang="en-US" dirty="0" smtClean="0"/>
              <a:t>A readers see a consistent order</a:t>
            </a:r>
          </a:p>
          <a:p>
            <a:pPr lvl="1"/>
            <a:r>
              <a:rPr lang="en-US" dirty="0" smtClean="0"/>
              <a:t>It is as if the total order was visible to all and they took samples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9457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Basic solution to multiple client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Enforce single-writer multiple reader discipline</a:t>
            </a:r>
          </a:p>
          <a:p>
            <a:r>
              <a:rPr lang="en-US" dirty="0" smtClean="0"/>
              <a:t>Allow readers to cache copies</a:t>
            </a:r>
          </a:p>
          <a:p>
            <a:r>
              <a:rPr lang="en-US" dirty="0" smtClean="0"/>
              <a:t>Before an update is performed, writer must gain exclusive access</a:t>
            </a:r>
          </a:p>
          <a:p>
            <a:r>
              <a:rPr lang="en-US" dirty="0" smtClean="0"/>
              <a:t>Simple Approach: invalidate all the copies then update</a:t>
            </a:r>
          </a:p>
          <a:p>
            <a:r>
              <a:rPr lang="en-US" dirty="0" smtClean="0"/>
              <a:t>Who keeps track of what?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180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Multi-processor/Core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75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43300" y="40386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143000"/>
            <a:chOff x="3429000" y="1143000"/>
            <a:chExt cx="1447800" cy="1143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143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67562" y="1371600"/>
              <a:ext cx="77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Memory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7100" y="3048000"/>
            <a:ext cx="1371600" cy="609600"/>
            <a:chOff x="3429000" y="3429000"/>
            <a:chExt cx="1371600" cy="609600"/>
          </a:xfrm>
        </p:grpSpPr>
        <p:sp>
          <p:nvSpPr>
            <p:cNvPr id="16" name="Document 15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19" name="Straight Arrow Connector 18"/>
          <p:cNvCxnSpPr>
            <a:stCxn id="10" idx="0"/>
            <a:endCxn id="16" idx="2"/>
          </p:cNvCxnSpPr>
          <p:nvPr/>
        </p:nvCxnSpPr>
        <p:spPr bwMode="auto">
          <a:xfrm flipV="1">
            <a:off x="41529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495800" y="19050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ontent Placeholder 34"/>
          <p:cNvSpPr>
            <a:spLocks noGrp="1"/>
          </p:cNvSpPr>
          <p:nvPr>
            <p:ph idx="1"/>
          </p:nvPr>
        </p:nvSpPr>
        <p:spPr>
          <a:xfrm>
            <a:off x="457200" y="5029200"/>
            <a:ext cx="7696200" cy="685800"/>
          </a:xfrm>
        </p:spPr>
        <p:txBody>
          <a:bodyPr/>
          <a:lstStyle/>
          <a:p>
            <a:r>
              <a:rPr lang="en-US" dirty="0" smtClean="0"/>
              <a:t>Interconnect is a broadcast medium</a:t>
            </a:r>
          </a:p>
          <a:p>
            <a:r>
              <a:rPr lang="en-US" dirty="0" smtClean="0"/>
              <a:t>All clients can observe all writes and invalidate local replicas (write-thru invalidate protocol)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47800" y="4038600"/>
            <a:ext cx="1219200" cy="762000"/>
            <a:chOff x="3505200" y="4724400"/>
            <a:chExt cx="1219200" cy="762000"/>
          </a:xfrm>
        </p:grpSpPr>
        <p:sp>
          <p:nvSpPr>
            <p:cNvPr id="27" name="Oval 2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71600" y="3048000"/>
            <a:ext cx="1371600" cy="609600"/>
            <a:chOff x="3429000" y="3429000"/>
            <a:chExt cx="1371600" cy="609600"/>
          </a:xfrm>
        </p:grpSpPr>
        <p:sp>
          <p:nvSpPr>
            <p:cNvPr id="30" name="Document 2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stCxn id="27" idx="0"/>
            <a:endCxn id="30" idx="2"/>
          </p:cNvCxnSpPr>
          <p:nvPr/>
        </p:nvCxnSpPr>
        <p:spPr bwMode="auto">
          <a:xfrm flipV="1">
            <a:off x="20574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24765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62600" y="4038600"/>
            <a:ext cx="1219200" cy="762000"/>
            <a:chOff x="3505200" y="4724400"/>
            <a:chExt cx="1219200" cy="762000"/>
          </a:xfrm>
        </p:grpSpPr>
        <p:sp>
          <p:nvSpPr>
            <p:cNvPr id="37" name="Oval 3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86400" y="3048000"/>
            <a:ext cx="1371600" cy="609600"/>
            <a:chOff x="3429000" y="3429000"/>
            <a:chExt cx="1371600" cy="609600"/>
          </a:xfrm>
        </p:grpSpPr>
        <p:sp>
          <p:nvSpPr>
            <p:cNvPr id="40" name="Document 3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42" name="Straight Arrow Connector 41"/>
          <p:cNvCxnSpPr>
            <a:stCxn id="37" idx="0"/>
            <a:endCxn id="40" idx="2"/>
          </p:cNvCxnSpPr>
          <p:nvPr/>
        </p:nvCxnSpPr>
        <p:spPr bwMode="auto">
          <a:xfrm flipV="1">
            <a:off x="61722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6629400" y="31242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1295400" y="2667000"/>
            <a:ext cx="6019800" cy="0"/>
          </a:xfrm>
          <a:prstGeom prst="straightConnector1">
            <a:avLst/>
          </a:prstGeom>
          <a:solidFill>
            <a:schemeClr val="accent1"/>
          </a:solidFill>
          <a:ln w="57150" cap="flat" cmpd="thickThin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traight Arrow Connector 34"/>
          <p:cNvCxnSpPr>
            <a:stCxn id="30" idx="0"/>
          </p:cNvCxnSpPr>
          <p:nvPr/>
        </p:nvCxnSpPr>
        <p:spPr bwMode="auto">
          <a:xfrm flipV="1">
            <a:off x="20574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1910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61722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4191000" y="2286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4" name="Freeform 43"/>
          <p:cNvSpPr/>
          <p:nvPr/>
        </p:nvSpPr>
        <p:spPr>
          <a:xfrm>
            <a:off x="4444877" y="1898067"/>
            <a:ext cx="329518" cy="1242203"/>
          </a:xfrm>
          <a:custGeom>
            <a:avLst/>
            <a:gdLst>
              <a:gd name="connsiteX0" fmla="*/ 34671 w 329518"/>
              <a:gd name="connsiteY0" fmla="*/ 1242203 h 1242203"/>
              <a:gd name="connsiteX1" fmla="*/ 6761 w 329518"/>
              <a:gd name="connsiteY1" fmla="*/ 516451 h 1242203"/>
              <a:gd name="connsiteX2" fmla="*/ 146311 w 329518"/>
              <a:gd name="connsiteY2" fmla="*/ 52 h 1242203"/>
              <a:gd name="connsiteX3" fmla="*/ 327726 w 329518"/>
              <a:gd name="connsiteY3" fmla="*/ 488538 h 1242203"/>
              <a:gd name="connsiteX4" fmla="*/ 243996 w 329518"/>
              <a:gd name="connsiteY4" fmla="*/ 1116592 h 124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18" h="1242203">
                <a:moveTo>
                  <a:pt x="34671" y="1242203"/>
                </a:moveTo>
                <a:cubicBezTo>
                  <a:pt x="11412" y="982839"/>
                  <a:pt x="-11846" y="723476"/>
                  <a:pt x="6761" y="516451"/>
                </a:cubicBezTo>
                <a:cubicBezTo>
                  <a:pt x="25368" y="309426"/>
                  <a:pt x="92817" y="4704"/>
                  <a:pt x="146311" y="52"/>
                </a:cubicBezTo>
                <a:cubicBezTo>
                  <a:pt x="199805" y="-4600"/>
                  <a:pt x="311445" y="302448"/>
                  <a:pt x="327726" y="488538"/>
                </a:cubicBezTo>
                <a:cubicBezTo>
                  <a:pt x="344007" y="674628"/>
                  <a:pt x="243996" y="1116592"/>
                  <a:pt x="243996" y="1116592"/>
                </a:cubicBezTo>
              </a:path>
            </a:pathLst>
          </a:custGeom>
          <a:ln w="28575" cmpd="sng">
            <a:solidFill>
              <a:srgbClr val="FF66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2362200" y="1981200"/>
            <a:ext cx="2429422" cy="1032882"/>
          </a:xfrm>
          <a:custGeom>
            <a:avLst/>
            <a:gdLst>
              <a:gd name="connsiteX0" fmla="*/ 83881 w 2429422"/>
              <a:gd name="connsiteY0" fmla="*/ 991011 h 1032882"/>
              <a:gd name="connsiteX1" fmla="*/ 223430 w 2429422"/>
              <a:gd name="connsiteY1" fmla="*/ 516482 h 1032882"/>
              <a:gd name="connsiteX2" fmla="*/ 1995713 w 2429422"/>
              <a:gd name="connsiteY2" fmla="*/ 516482 h 1032882"/>
              <a:gd name="connsiteX3" fmla="*/ 2372497 w 2429422"/>
              <a:gd name="connsiteY3" fmla="*/ 82 h 1032882"/>
              <a:gd name="connsiteX4" fmla="*/ 2205037 w 2429422"/>
              <a:gd name="connsiteY4" fmla="*/ 558352 h 1032882"/>
              <a:gd name="connsiteX5" fmla="*/ 335070 w 2429422"/>
              <a:gd name="connsiteY5" fmla="*/ 614179 h 1032882"/>
              <a:gd name="connsiteX6" fmla="*/ 251340 w 2429422"/>
              <a:gd name="connsiteY6" fmla="*/ 1032882 h 1032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9422" h="1032882">
                <a:moveTo>
                  <a:pt x="83881" y="991011"/>
                </a:moveTo>
                <a:cubicBezTo>
                  <a:pt x="-5664" y="793290"/>
                  <a:pt x="-95209" y="595570"/>
                  <a:pt x="223430" y="516482"/>
                </a:cubicBezTo>
                <a:cubicBezTo>
                  <a:pt x="542069" y="437394"/>
                  <a:pt x="1637535" y="602549"/>
                  <a:pt x="1995713" y="516482"/>
                </a:cubicBezTo>
                <a:cubicBezTo>
                  <a:pt x="2353891" y="430415"/>
                  <a:pt x="2337610" y="-6896"/>
                  <a:pt x="2372497" y="82"/>
                </a:cubicBezTo>
                <a:cubicBezTo>
                  <a:pt x="2407384" y="7060"/>
                  <a:pt x="2544608" y="456002"/>
                  <a:pt x="2205037" y="558352"/>
                </a:cubicBezTo>
                <a:cubicBezTo>
                  <a:pt x="1865466" y="660701"/>
                  <a:pt x="660686" y="535091"/>
                  <a:pt x="335070" y="614179"/>
                </a:cubicBezTo>
                <a:cubicBezTo>
                  <a:pt x="9454" y="693267"/>
                  <a:pt x="251340" y="1032882"/>
                  <a:pt x="251340" y="1032882"/>
                </a:cubicBezTo>
              </a:path>
            </a:pathLst>
          </a:custGeom>
          <a:ln w="28575" cmpd="sng"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293198" y="2135383"/>
            <a:ext cx="4297468" cy="963016"/>
            <a:chOff x="2293198" y="2135383"/>
            <a:chExt cx="4297468" cy="963016"/>
          </a:xfrm>
        </p:grpSpPr>
        <p:sp>
          <p:nvSpPr>
            <p:cNvPr id="57" name="Freeform 56"/>
            <p:cNvSpPr/>
            <p:nvPr/>
          </p:nvSpPr>
          <p:spPr>
            <a:xfrm>
              <a:off x="4800599" y="2135383"/>
              <a:ext cx="1644989" cy="963016"/>
            </a:xfrm>
            <a:custGeom>
              <a:avLst/>
              <a:gdLst>
                <a:gd name="connsiteX0" fmla="*/ 1785941 w 1895970"/>
                <a:gd name="connsiteY0" fmla="*/ 963016 h 963016"/>
                <a:gd name="connsiteX1" fmla="*/ 1730122 w 1895970"/>
                <a:gd name="connsiteY1" fmla="*/ 600141 h 963016"/>
                <a:gd name="connsiteX2" fmla="*/ 209029 w 1895970"/>
                <a:gd name="connsiteY2" fmla="*/ 558271 h 963016"/>
                <a:gd name="connsiteX3" fmla="*/ 13659 w 1895970"/>
                <a:gd name="connsiteY3" fmla="*/ 0 h 96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5970" h="963016">
                  <a:moveTo>
                    <a:pt x="1785941" y="963016"/>
                  </a:moveTo>
                  <a:cubicBezTo>
                    <a:pt x="1889440" y="815307"/>
                    <a:pt x="1992940" y="667598"/>
                    <a:pt x="1730122" y="600141"/>
                  </a:cubicBezTo>
                  <a:cubicBezTo>
                    <a:pt x="1467304" y="532684"/>
                    <a:pt x="495106" y="658294"/>
                    <a:pt x="209029" y="558271"/>
                  </a:cubicBezTo>
                  <a:cubicBezTo>
                    <a:pt x="-77048" y="458248"/>
                    <a:pt x="13659" y="0"/>
                    <a:pt x="13659" y="0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323593" y="2662658"/>
              <a:ext cx="2267073" cy="379914"/>
            </a:xfrm>
            <a:custGeom>
              <a:avLst/>
              <a:gdLst>
                <a:gd name="connsiteX0" fmla="*/ 2067787 w 2267073"/>
                <a:gd name="connsiteY0" fmla="*/ 379914 h 379914"/>
                <a:gd name="connsiteX1" fmla="*/ 2109652 w 2267073"/>
                <a:gd name="connsiteY1" fmla="*/ 156606 h 379914"/>
                <a:gd name="connsiteX2" fmla="*/ 337370 w 2267073"/>
                <a:gd name="connsiteY2" fmla="*/ 3082 h 379914"/>
                <a:gd name="connsiteX3" fmla="*/ 2450 w 2267073"/>
                <a:gd name="connsiteY3" fmla="*/ 296174 h 37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7073" h="379914">
                  <a:moveTo>
                    <a:pt x="2067787" y="379914"/>
                  </a:moveTo>
                  <a:cubicBezTo>
                    <a:pt x="2232921" y="299662"/>
                    <a:pt x="2398055" y="219411"/>
                    <a:pt x="2109652" y="156606"/>
                  </a:cubicBezTo>
                  <a:cubicBezTo>
                    <a:pt x="1821249" y="93801"/>
                    <a:pt x="688570" y="-20179"/>
                    <a:pt x="337370" y="3082"/>
                  </a:cubicBezTo>
                  <a:cubicBezTo>
                    <a:pt x="-13830" y="26343"/>
                    <a:pt x="-5690" y="161258"/>
                    <a:pt x="2450" y="296174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293198" y="2665740"/>
              <a:ext cx="2284035" cy="432659"/>
            </a:xfrm>
            <a:custGeom>
              <a:avLst/>
              <a:gdLst>
                <a:gd name="connsiteX0" fmla="*/ 2284035 w 2284035"/>
                <a:gd name="connsiteY0" fmla="*/ 0 h 432659"/>
                <a:gd name="connsiteX1" fmla="*/ 218698 w 2284035"/>
                <a:gd name="connsiteY1" fmla="*/ 13957 h 432659"/>
                <a:gd name="connsiteX2" fmla="*/ 51238 w 2284035"/>
                <a:gd name="connsiteY2" fmla="*/ 251222 h 432659"/>
                <a:gd name="connsiteX3" fmla="*/ 134968 w 2284035"/>
                <a:gd name="connsiteY3" fmla="*/ 432659 h 43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035" h="432659">
                  <a:moveTo>
                    <a:pt x="2284035" y="0"/>
                  </a:moveTo>
                  <a:lnTo>
                    <a:pt x="218698" y="13957"/>
                  </a:lnTo>
                  <a:cubicBezTo>
                    <a:pt x="-153435" y="55827"/>
                    <a:pt x="65193" y="181438"/>
                    <a:pt x="51238" y="251222"/>
                  </a:cubicBezTo>
                  <a:cubicBezTo>
                    <a:pt x="37283" y="321006"/>
                    <a:pt x="134968" y="432659"/>
                    <a:pt x="134968" y="432659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4495800" y="19050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3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3" grpId="0" animBg="1"/>
      <p:bldP spid="33" grpId="1" animBg="1"/>
      <p:bldP spid="50" grpId="0" animBg="1"/>
      <p:bldP spid="44" grpId="0" animBg="1"/>
      <p:bldP spid="45" grpId="0" animBg="1"/>
      <p:bldP spid="6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Multi-processor/Core 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76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43300" y="40386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143000"/>
            <a:chOff x="3429000" y="1143000"/>
            <a:chExt cx="1447800" cy="1143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1430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67562" y="1371600"/>
              <a:ext cx="77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Memory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7100" y="3048000"/>
            <a:ext cx="1371600" cy="609600"/>
            <a:chOff x="3429000" y="3429000"/>
            <a:chExt cx="1371600" cy="609600"/>
          </a:xfrm>
        </p:grpSpPr>
        <p:sp>
          <p:nvSpPr>
            <p:cNvPr id="16" name="Document 15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19" name="Straight Arrow Connector 18"/>
          <p:cNvCxnSpPr>
            <a:stCxn id="10" idx="0"/>
            <a:endCxn id="16" idx="2"/>
          </p:cNvCxnSpPr>
          <p:nvPr/>
        </p:nvCxnSpPr>
        <p:spPr bwMode="auto">
          <a:xfrm flipV="1">
            <a:off x="41529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495800" y="19050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ontent Placeholder 34"/>
          <p:cNvSpPr>
            <a:spLocks noGrp="1"/>
          </p:cNvSpPr>
          <p:nvPr>
            <p:ph idx="1"/>
          </p:nvPr>
        </p:nvSpPr>
        <p:spPr>
          <a:xfrm>
            <a:off x="457200" y="5029200"/>
            <a:ext cx="7696200" cy="685800"/>
          </a:xfrm>
        </p:spPr>
        <p:txBody>
          <a:bodyPr/>
          <a:lstStyle/>
          <a:p>
            <a:r>
              <a:rPr lang="en-US" dirty="0" smtClean="0"/>
              <a:t>Write-Back via read-exclusive</a:t>
            </a:r>
          </a:p>
          <a:p>
            <a:r>
              <a:rPr lang="en-US" dirty="0" smtClean="0"/>
              <a:t>Atomic Read-modify-write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447800" y="4038600"/>
            <a:ext cx="1219200" cy="762000"/>
            <a:chOff x="3505200" y="4724400"/>
            <a:chExt cx="1219200" cy="762000"/>
          </a:xfrm>
        </p:grpSpPr>
        <p:sp>
          <p:nvSpPr>
            <p:cNvPr id="27" name="Oval 2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71600" y="3048000"/>
            <a:ext cx="1371600" cy="609600"/>
            <a:chOff x="3429000" y="3429000"/>
            <a:chExt cx="1371600" cy="609600"/>
          </a:xfrm>
        </p:grpSpPr>
        <p:sp>
          <p:nvSpPr>
            <p:cNvPr id="30" name="Document 2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stCxn id="27" idx="0"/>
            <a:endCxn id="30" idx="2"/>
          </p:cNvCxnSpPr>
          <p:nvPr/>
        </p:nvCxnSpPr>
        <p:spPr bwMode="auto">
          <a:xfrm flipV="1">
            <a:off x="20574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24765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62600" y="4038600"/>
            <a:ext cx="1219200" cy="762000"/>
            <a:chOff x="3505200" y="4724400"/>
            <a:chExt cx="1219200" cy="762000"/>
          </a:xfrm>
        </p:grpSpPr>
        <p:sp>
          <p:nvSpPr>
            <p:cNvPr id="37" name="Oval 3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27389" y="4888468"/>
              <a:ext cx="659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Proc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86400" y="3048000"/>
            <a:ext cx="1371600" cy="609600"/>
            <a:chOff x="3429000" y="3429000"/>
            <a:chExt cx="1371600" cy="609600"/>
          </a:xfrm>
        </p:grpSpPr>
        <p:sp>
          <p:nvSpPr>
            <p:cNvPr id="40" name="Document 3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42" name="Straight Arrow Connector 41"/>
          <p:cNvCxnSpPr>
            <a:stCxn id="37" idx="0"/>
            <a:endCxn id="40" idx="2"/>
          </p:cNvCxnSpPr>
          <p:nvPr/>
        </p:nvCxnSpPr>
        <p:spPr bwMode="auto">
          <a:xfrm flipV="1">
            <a:off x="6172200" y="361729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295400" y="2667000"/>
            <a:ext cx="6019800" cy="0"/>
          </a:xfrm>
          <a:prstGeom prst="straightConnector1">
            <a:avLst/>
          </a:prstGeom>
          <a:solidFill>
            <a:schemeClr val="accent1"/>
          </a:solidFill>
          <a:ln w="57150" cap="flat" cmpd="thickThin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traight Arrow Connector 34"/>
          <p:cNvCxnSpPr>
            <a:stCxn id="30" idx="0"/>
          </p:cNvCxnSpPr>
          <p:nvPr/>
        </p:nvCxnSpPr>
        <p:spPr bwMode="auto">
          <a:xfrm flipV="1">
            <a:off x="20574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1910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6172200" y="2667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V="1">
            <a:off x="4191000" y="22860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2293198" y="2135383"/>
            <a:ext cx="4297468" cy="963016"/>
            <a:chOff x="2293198" y="2135383"/>
            <a:chExt cx="4297468" cy="963016"/>
          </a:xfrm>
        </p:grpSpPr>
        <p:sp>
          <p:nvSpPr>
            <p:cNvPr id="57" name="Freeform 56"/>
            <p:cNvSpPr/>
            <p:nvPr/>
          </p:nvSpPr>
          <p:spPr>
            <a:xfrm>
              <a:off x="4800599" y="2135383"/>
              <a:ext cx="1644989" cy="963016"/>
            </a:xfrm>
            <a:custGeom>
              <a:avLst/>
              <a:gdLst>
                <a:gd name="connsiteX0" fmla="*/ 1785941 w 1895970"/>
                <a:gd name="connsiteY0" fmla="*/ 963016 h 963016"/>
                <a:gd name="connsiteX1" fmla="*/ 1730122 w 1895970"/>
                <a:gd name="connsiteY1" fmla="*/ 600141 h 963016"/>
                <a:gd name="connsiteX2" fmla="*/ 209029 w 1895970"/>
                <a:gd name="connsiteY2" fmla="*/ 558271 h 963016"/>
                <a:gd name="connsiteX3" fmla="*/ 13659 w 1895970"/>
                <a:gd name="connsiteY3" fmla="*/ 0 h 96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5970" h="963016">
                  <a:moveTo>
                    <a:pt x="1785941" y="963016"/>
                  </a:moveTo>
                  <a:cubicBezTo>
                    <a:pt x="1889440" y="815307"/>
                    <a:pt x="1992940" y="667598"/>
                    <a:pt x="1730122" y="600141"/>
                  </a:cubicBezTo>
                  <a:cubicBezTo>
                    <a:pt x="1467304" y="532684"/>
                    <a:pt x="495106" y="658294"/>
                    <a:pt x="209029" y="558271"/>
                  </a:cubicBezTo>
                  <a:cubicBezTo>
                    <a:pt x="-77048" y="458248"/>
                    <a:pt x="13659" y="0"/>
                    <a:pt x="13659" y="0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4323593" y="2662658"/>
              <a:ext cx="2267073" cy="379914"/>
            </a:xfrm>
            <a:custGeom>
              <a:avLst/>
              <a:gdLst>
                <a:gd name="connsiteX0" fmla="*/ 2067787 w 2267073"/>
                <a:gd name="connsiteY0" fmla="*/ 379914 h 379914"/>
                <a:gd name="connsiteX1" fmla="*/ 2109652 w 2267073"/>
                <a:gd name="connsiteY1" fmla="*/ 156606 h 379914"/>
                <a:gd name="connsiteX2" fmla="*/ 337370 w 2267073"/>
                <a:gd name="connsiteY2" fmla="*/ 3082 h 379914"/>
                <a:gd name="connsiteX3" fmla="*/ 2450 w 2267073"/>
                <a:gd name="connsiteY3" fmla="*/ 296174 h 37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7073" h="379914">
                  <a:moveTo>
                    <a:pt x="2067787" y="379914"/>
                  </a:moveTo>
                  <a:cubicBezTo>
                    <a:pt x="2232921" y="299662"/>
                    <a:pt x="2398055" y="219411"/>
                    <a:pt x="2109652" y="156606"/>
                  </a:cubicBezTo>
                  <a:cubicBezTo>
                    <a:pt x="1821249" y="93801"/>
                    <a:pt x="688570" y="-20179"/>
                    <a:pt x="337370" y="3082"/>
                  </a:cubicBezTo>
                  <a:cubicBezTo>
                    <a:pt x="-13830" y="26343"/>
                    <a:pt x="-5690" y="161258"/>
                    <a:pt x="2450" y="296174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2293198" y="2665740"/>
              <a:ext cx="2284035" cy="432659"/>
            </a:xfrm>
            <a:custGeom>
              <a:avLst/>
              <a:gdLst>
                <a:gd name="connsiteX0" fmla="*/ 2284035 w 2284035"/>
                <a:gd name="connsiteY0" fmla="*/ 0 h 432659"/>
                <a:gd name="connsiteX1" fmla="*/ 218698 w 2284035"/>
                <a:gd name="connsiteY1" fmla="*/ 13957 h 432659"/>
                <a:gd name="connsiteX2" fmla="*/ 51238 w 2284035"/>
                <a:gd name="connsiteY2" fmla="*/ 251222 h 432659"/>
                <a:gd name="connsiteX3" fmla="*/ 134968 w 2284035"/>
                <a:gd name="connsiteY3" fmla="*/ 432659 h 43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4035" h="432659">
                  <a:moveTo>
                    <a:pt x="2284035" y="0"/>
                  </a:moveTo>
                  <a:lnTo>
                    <a:pt x="218698" y="13957"/>
                  </a:lnTo>
                  <a:cubicBezTo>
                    <a:pt x="-153435" y="55827"/>
                    <a:pt x="65193" y="181438"/>
                    <a:pt x="51238" y="251222"/>
                  </a:cubicBezTo>
                  <a:cubicBezTo>
                    <a:pt x="37283" y="321006"/>
                    <a:pt x="134968" y="432659"/>
                    <a:pt x="134968" y="432659"/>
                  </a:cubicBezTo>
                </a:path>
              </a:pathLst>
            </a:custGeom>
            <a:ln w="38100" cmpd="sng">
              <a:solidFill>
                <a:srgbClr val="0000FF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6629400" y="32004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495800" y="1905000"/>
            <a:ext cx="457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629400" y="32004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0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47" grpId="0" animBg="1"/>
      <p:bldP spid="48" grpId="0" animBg="1"/>
      <p:bldP spid="5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“Eventual” Consistency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77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695700" y="4410670"/>
            <a:ext cx="1219200" cy="6096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1134070"/>
            <a:ext cx="2057400" cy="10668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19500" y="3420070"/>
            <a:ext cx="1371600" cy="609600"/>
            <a:chOff x="3429000" y="3429000"/>
            <a:chExt cx="1371600" cy="609600"/>
          </a:xfrm>
        </p:grpSpPr>
        <p:sp>
          <p:nvSpPr>
            <p:cNvPr id="16" name="Document 15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13" name="Straight Arrow Connector 12"/>
          <p:cNvCxnSpPr>
            <a:stCxn id="16" idx="0"/>
            <a:endCxn id="9" idx="2"/>
          </p:cNvCxnSpPr>
          <p:nvPr/>
        </p:nvCxnSpPr>
        <p:spPr bwMode="auto">
          <a:xfrm flipV="1">
            <a:off x="4305300" y="2200870"/>
            <a:ext cx="0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Straight Arrow Connector 18"/>
          <p:cNvCxnSpPr>
            <a:stCxn id="10" idx="0"/>
            <a:endCxn id="16" idx="2"/>
          </p:cNvCxnSpPr>
          <p:nvPr/>
        </p:nvCxnSpPr>
        <p:spPr bwMode="auto">
          <a:xfrm flipV="1">
            <a:off x="4305300" y="398936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648200" y="181987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24400" y="357247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495800" y="38100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ontent Placeholder 34"/>
          <p:cNvSpPr>
            <a:spLocks noGrp="1"/>
          </p:cNvSpPr>
          <p:nvPr>
            <p:ph idx="1"/>
          </p:nvPr>
        </p:nvSpPr>
        <p:spPr>
          <a:xfrm>
            <a:off x="152400" y="5029200"/>
            <a:ext cx="8534400" cy="685800"/>
          </a:xfrm>
        </p:spPr>
        <p:txBody>
          <a:bodyPr/>
          <a:lstStyle/>
          <a:p>
            <a:r>
              <a:rPr lang="en-US" dirty="0" smtClean="0"/>
              <a:t>Stateless server allows multiple cached copies</a:t>
            </a:r>
          </a:p>
          <a:p>
            <a:pPr lvl="1"/>
            <a:r>
              <a:rPr lang="en-US" dirty="0" smtClean="0"/>
              <a:t>Files written locally (at own risk)</a:t>
            </a:r>
          </a:p>
          <a:p>
            <a:r>
              <a:rPr lang="en-US" dirty="0" smtClean="0"/>
              <a:t>Update Visibility by “flush on close”</a:t>
            </a:r>
          </a:p>
          <a:p>
            <a:r>
              <a:rPr lang="en-US" dirty="0" err="1" smtClean="0"/>
              <a:t>GetAttributes</a:t>
            </a:r>
            <a:r>
              <a:rPr lang="en-US" dirty="0" smtClean="0"/>
              <a:t> on file ops to check modify since cache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600200" y="4410670"/>
            <a:ext cx="1219200" cy="533400"/>
            <a:chOff x="3505200" y="4724400"/>
            <a:chExt cx="1219200" cy="762000"/>
          </a:xfrm>
        </p:grpSpPr>
        <p:sp>
          <p:nvSpPr>
            <p:cNvPr id="27" name="Oval 2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0" y="3420070"/>
            <a:ext cx="1371600" cy="609600"/>
            <a:chOff x="3429000" y="3429000"/>
            <a:chExt cx="1371600" cy="609600"/>
          </a:xfrm>
        </p:grpSpPr>
        <p:sp>
          <p:nvSpPr>
            <p:cNvPr id="30" name="Document 2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32" name="Straight Arrow Connector 31"/>
          <p:cNvCxnSpPr>
            <a:stCxn id="27" idx="0"/>
            <a:endCxn id="30" idx="2"/>
          </p:cNvCxnSpPr>
          <p:nvPr/>
        </p:nvCxnSpPr>
        <p:spPr bwMode="auto">
          <a:xfrm flipV="1">
            <a:off x="2209800" y="398936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2647950" y="357247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715000" y="4410670"/>
            <a:ext cx="1219200" cy="533400"/>
            <a:chOff x="3505200" y="4724400"/>
            <a:chExt cx="1219200" cy="762000"/>
          </a:xfrm>
        </p:grpSpPr>
        <p:sp>
          <p:nvSpPr>
            <p:cNvPr id="37" name="Oval 36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3420070"/>
            <a:ext cx="1371600" cy="609600"/>
            <a:chOff x="3429000" y="3429000"/>
            <a:chExt cx="1371600" cy="609600"/>
          </a:xfrm>
        </p:grpSpPr>
        <p:sp>
          <p:nvSpPr>
            <p:cNvPr id="40" name="Document 39"/>
            <p:cNvSpPr/>
            <p:nvPr/>
          </p:nvSpPr>
          <p:spPr bwMode="auto">
            <a:xfrm>
              <a:off x="3429000" y="3429000"/>
              <a:ext cx="1371600" cy="609600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14150" y="3429000"/>
              <a:ext cx="87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Cache</a:t>
              </a:r>
              <a:endParaRPr lang="en-US" b="1" dirty="0"/>
            </a:p>
          </p:txBody>
        </p:sp>
      </p:grpSp>
      <p:cxnSp>
        <p:nvCxnSpPr>
          <p:cNvPr id="42" name="Straight Arrow Connector 41"/>
          <p:cNvCxnSpPr>
            <a:stCxn id="37" idx="0"/>
            <a:endCxn id="40" idx="2"/>
          </p:cNvCxnSpPr>
          <p:nvPr/>
        </p:nvCxnSpPr>
        <p:spPr bwMode="auto">
          <a:xfrm flipV="1">
            <a:off x="6324600" y="3989369"/>
            <a:ext cx="0" cy="421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2209800" y="2200870"/>
            <a:ext cx="1600200" cy="1219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 flipV="1">
            <a:off x="4953000" y="2124670"/>
            <a:ext cx="1524000" cy="1295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9" name="Freeform 48"/>
          <p:cNvSpPr/>
          <p:nvPr/>
        </p:nvSpPr>
        <p:spPr>
          <a:xfrm>
            <a:off x="2438400" y="37338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loud 2"/>
          <p:cNvSpPr/>
          <p:nvPr/>
        </p:nvSpPr>
        <p:spPr bwMode="auto">
          <a:xfrm>
            <a:off x="2590800" y="2505670"/>
            <a:ext cx="3810000" cy="609600"/>
          </a:xfrm>
          <a:prstGeom prst="clou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648200" y="16002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47950" y="33528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67000" y="33528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781800" y="3657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781800" y="34290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932634" y="1969912"/>
            <a:ext cx="1921615" cy="1420988"/>
          </a:xfrm>
          <a:custGeom>
            <a:avLst/>
            <a:gdLst>
              <a:gd name="connsiteX0" fmla="*/ 1066 w 1921615"/>
              <a:gd name="connsiteY0" fmla="*/ 1420988 h 1420988"/>
              <a:gd name="connsiteX1" fmla="*/ 255066 w 1921615"/>
              <a:gd name="connsiteY1" fmla="*/ 938388 h 1420988"/>
              <a:gd name="connsiteX2" fmla="*/ 1575866 w 1921615"/>
              <a:gd name="connsiteY2" fmla="*/ 417688 h 1420988"/>
              <a:gd name="connsiteX3" fmla="*/ 1575866 w 1921615"/>
              <a:gd name="connsiteY3" fmla="*/ 163688 h 1420988"/>
              <a:gd name="connsiteX4" fmla="*/ 1893366 w 1921615"/>
              <a:gd name="connsiteY4" fmla="*/ 11288 h 1420988"/>
              <a:gd name="connsiteX5" fmla="*/ 1906066 w 1921615"/>
              <a:gd name="connsiteY5" fmla="*/ 11288 h 14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1615" h="1420988">
                <a:moveTo>
                  <a:pt x="1066" y="1420988"/>
                </a:moveTo>
                <a:cubicBezTo>
                  <a:pt x="-3168" y="1263296"/>
                  <a:pt x="-7401" y="1105605"/>
                  <a:pt x="255066" y="938388"/>
                </a:cubicBezTo>
                <a:cubicBezTo>
                  <a:pt x="517533" y="771171"/>
                  <a:pt x="1355733" y="546805"/>
                  <a:pt x="1575866" y="417688"/>
                </a:cubicBezTo>
                <a:cubicBezTo>
                  <a:pt x="1795999" y="288571"/>
                  <a:pt x="1522949" y="231421"/>
                  <a:pt x="1575866" y="163688"/>
                </a:cubicBezTo>
                <a:cubicBezTo>
                  <a:pt x="1628783" y="95955"/>
                  <a:pt x="1838333" y="36688"/>
                  <a:pt x="1893366" y="11288"/>
                </a:cubicBezTo>
                <a:cubicBezTo>
                  <a:pt x="1948399" y="-14112"/>
                  <a:pt x="1906066" y="11288"/>
                  <a:pt x="1906066" y="11288"/>
                </a:cubicBezTo>
              </a:path>
            </a:pathLst>
          </a:custGeom>
          <a:ln w="28575" cmpd="sng">
            <a:solidFill>
              <a:srgbClr val="FF66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648200" y="1600200"/>
            <a:ext cx="457200" cy="228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2209800"/>
            <a:ext cx="183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66"/>
                </a:solidFill>
              </a:rPr>
              <a:t>Flush on Close</a:t>
            </a:r>
            <a:endParaRPr lang="en-US" b="1" dirty="0">
              <a:solidFill>
                <a:srgbClr val="FF6666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6553200" y="3733800"/>
            <a:ext cx="579362" cy="772736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245100" y="2209800"/>
            <a:ext cx="2986956" cy="2159000"/>
            <a:chOff x="5245100" y="2209800"/>
            <a:chExt cx="2986956" cy="2159000"/>
          </a:xfrm>
        </p:grpSpPr>
        <p:sp>
          <p:nvSpPr>
            <p:cNvPr id="35" name="Freeform 34"/>
            <p:cNvSpPr/>
            <p:nvPr/>
          </p:nvSpPr>
          <p:spPr>
            <a:xfrm>
              <a:off x="5245100" y="2209800"/>
              <a:ext cx="1464673" cy="2159000"/>
            </a:xfrm>
            <a:custGeom>
              <a:avLst/>
              <a:gdLst>
                <a:gd name="connsiteX0" fmla="*/ 1308100 w 1464673"/>
                <a:gd name="connsiteY0" fmla="*/ 2159000 h 2159000"/>
                <a:gd name="connsiteX1" fmla="*/ 1447800 w 1464673"/>
                <a:gd name="connsiteY1" fmla="*/ 1473200 h 2159000"/>
                <a:gd name="connsiteX2" fmla="*/ 965200 w 1464673"/>
                <a:gd name="connsiteY2" fmla="*/ 825500 h 2159000"/>
                <a:gd name="connsiteX3" fmla="*/ 0 w 1464673"/>
                <a:gd name="connsiteY3" fmla="*/ 0 h 215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673" h="2159000">
                  <a:moveTo>
                    <a:pt x="1308100" y="2159000"/>
                  </a:moveTo>
                  <a:cubicBezTo>
                    <a:pt x="1406525" y="1927225"/>
                    <a:pt x="1504950" y="1695450"/>
                    <a:pt x="1447800" y="1473200"/>
                  </a:cubicBezTo>
                  <a:cubicBezTo>
                    <a:pt x="1390650" y="1250950"/>
                    <a:pt x="1206500" y="1071033"/>
                    <a:pt x="965200" y="825500"/>
                  </a:cubicBezTo>
                  <a:cubicBezTo>
                    <a:pt x="723900" y="579967"/>
                    <a:pt x="361950" y="289983"/>
                    <a:pt x="0" y="0"/>
                  </a:cubicBezTo>
                </a:path>
              </a:pathLst>
            </a:custGeom>
            <a:ln w="28575" cmpd="sng">
              <a:solidFill>
                <a:srgbClr val="FF6600"/>
              </a:solidFill>
              <a:headEnd type="arrow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24600" y="2819400"/>
              <a:ext cx="1907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6666"/>
                  </a:solidFill>
                </a:rPr>
                <a:t>GetAttr</a:t>
              </a:r>
              <a:r>
                <a:rPr lang="en-US" b="1" dirty="0" smtClean="0">
                  <a:solidFill>
                    <a:srgbClr val="FF6666"/>
                  </a:solidFill>
                </a:rPr>
                <a:t> on files</a:t>
              </a:r>
              <a:endParaRPr lang="en-US" b="1" dirty="0">
                <a:solidFill>
                  <a:srgbClr val="FF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3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3" grpId="0" animBg="1"/>
      <p:bldP spid="33" grpId="1" animBg="1"/>
      <p:bldP spid="49" grpId="0" animBg="1"/>
      <p:bldP spid="53" grpId="0" animBg="1"/>
      <p:bldP spid="53" grpId="1" animBg="1"/>
      <p:bldP spid="50" grpId="0" animBg="1"/>
      <p:bldP spid="50" grpId="1" animBg="1"/>
      <p:bldP spid="55" grpId="0" animBg="1"/>
      <p:bldP spid="55" grpId="1" animBg="1"/>
      <p:bldP spid="56" grpId="0" animBg="1"/>
      <p:bldP spid="56" grpId="1" animBg="1"/>
      <p:bldP spid="14" grpId="0" animBg="1"/>
      <p:bldP spid="57" grpId="0" animBg="1"/>
      <p:bldP spid="34" grpId="0"/>
      <p:bldP spid="5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Caching </a:t>
            </a:r>
            <a:r>
              <a:rPr lang="en-US" dirty="0" smtClean="0">
                <a:latin typeface="Helvetica" charset="0"/>
                <a:ea typeface="Gulim" charset="0"/>
                <a:cs typeface="Gulim" charset="0"/>
              </a:rPr>
              <a:t>C</a:t>
            </a: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D922B6-5A49-8146-9521-3C4F3B9424CD}" type="datetime1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CS162 Fa14 L30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78</a:t>
            </a:fld>
            <a:endParaRPr lang="en-US" b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3350" y="1031875"/>
            <a:ext cx="8877300" cy="567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NFS protocol: weak consistency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Client polls server periodically to check for changes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Polls server if data hasn’t been checked in last 3-30 seconds (exact timeout it tunable parameter).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Thus, when file is changed on one client, server is notified, but other clients use old version of file until timeout.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latin typeface="Helvetica" charset="0"/>
              <a:ea typeface="Gulim" charset="0"/>
              <a:cs typeface="Gulim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What if multiple clients write to same file?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In NFS, can get either version (or parts of both)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latin typeface="Helvetica" charset="0"/>
                <a:ea typeface="Gulim" charset="0"/>
                <a:cs typeface="Gulim" charset="0"/>
              </a:rPr>
              <a:t>Completely arbitrary!</a:t>
            </a:r>
            <a:endParaRPr lang="en-US" altLang="ko-KR" dirty="0">
              <a:latin typeface="Helvetica" charset="0"/>
              <a:ea typeface="Gulim" charset="0"/>
              <a:cs typeface="Gulim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412782" y="4037665"/>
            <a:ext cx="742928" cy="695889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/>
          <a:p>
            <a:pPr marL="228600" indent="-228600">
              <a:defRPr/>
            </a:pPr>
            <a:r>
              <a:rPr lang="en-US" sz="2000" dirty="0">
                <a:latin typeface="Helvetica"/>
                <a:ea typeface="ＭＳ Ｐゴシック" charset="0"/>
                <a:cs typeface="Helvetica"/>
              </a:rPr>
              <a:t>cache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462029" y="4327619"/>
            <a:ext cx="619106" cy="28028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pPr marL="228600" indent="-228600">
              <a:defRPr/>
            </a:pPr>
            <a:r>
              <a:rPr lang="en-US" sz="1600" dirty="0">
                <a:latin typeface="Helvetica"/>
                <a:ea typeface="ＭＳ Ｐゴシック" charset="0"/>
                <a:cs typeface="Helvetica"/>
              </a:rPr>
              <a:t>F1:V2</a:t>
            </a:r>
          </a:p>
        </p:txBody>
      </p: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5602315" y="3283786"/>
            <a:ext cx="2154209" cy="1116322"/>
            <a:chOff x="2304" y="672"/>
            <a:chExt cx="1824" cy="1127"/>
          </a:xfrm>
        </p:grpSpPr>
        <p:grpSp>
          <p:nvGrpSpPr>
            <p:cNvPr id="41" name="Group 7"/>
            <p:cNvGrpSpPr>
              <a:grpSpLocks/>
            </p:cNvGrpSpPr>
            <p:nvPr/>
          </p:nvGrpSpPr>
          <p:grpSpPr bwMode="auto">
            <a:xfrm>
              <a:off x="2304" y="672"/>
              <a:ext cx="981" cy="1127"/>
              <a:chOff x="2043" y="624"/>
              <a:chExt cx="981" cy="1127"/>
            </a:xfrm>
          </p:grpSpPr>
          <p:pic>
            <p:nvPicPr>
              <p:cNvPr id="47" name="Picture 8" descr="MCj03984350000[1]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3" y="624"/>
                <a:ext cx="981" cy="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 Box 9"/>
              <p:cNvSpPr txBox="1">
                <a:spLocks noChangeArrowheads="1"/>
              </p:cNvSpPr>
              <p:nvPr/>
            </p:nvSpPr>
            <p:spPr bwMode="auto">
              <a:xfrm>
                <a:off x="2069" y="1469"/>
                <a:ext cx="678" cy="2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algn="l">
                  <a:spcBef>
                    <a:spcPct val="0"/>
                  </a:spcBef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defRPr/>
                </a:pPr>
                <a:r>
                  <a:rPr lang="en-US" sz="1800" smtClean="0">
                    <a:latin typeface="Helvetica"/>
                    <a:cs typeface="Helvetica"/>
                  </a:rPr>
                  <a:t>Server</a:t>
                </a:r>
              </a:p>
            </p:txBody>
          </p:sp>
        </p:grpSp>
        <p:grpSp>
          <p:nvGrpSpPr>
            <p:cNvPr id="42" name="Group 10"/>
            <p:cNvGrpSpPr>
              <a:grpSpLocks/>
            </p:cNvGrpSpPr>
            <p:nvPr/>
          </p:nvGrpSpPr>
          <p:grpSpPr bwMode="auto">
            <a:xfrm>
              <a:off x="3600" y="720"/>
              <a:ext cx="528" cy="864"/>
              <a:chOff x="3600" y="720"/>
              <a:chExt cx="528" cy="864"/>
            </a:xfrm>
          </p:grpSpPr>
          <p:sp>
            <p:nvSpPr>
              <p:cNvPr id="44" name="AutoShape 11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336" cy="483"/>
              </a:xfrm>
              <a:prstGeom prst="can">
                <a:avLst>
                  <a:gd name="adj" fmla="val 35711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>
                  <a:defRPr/>
                </a:pPr>
                <a:endParaRPr lang="en-US">
                  <a:latin typeface="Helvetica"/>
                  <a:ea typeface="ＭＳ Ｐゴシック" charset="0"/>
                  <a:cs typeface="Helvetica"/>
                </a:endParaRPr>
              </a:p>
            </p:txBody>
          </p:sp>
          <p:sp>
            <p:nvSpPr>
              <p:cNvPr id="45" name="AutoShape 12"/>
              <p:cNvSpPr>
                <a:spLocks noChangeArrowheads="1"/>
              </p:cNvSpPr>
              <p:nvPr/>
            </p:nvSpPr>
            <p:spPr bwMode="auto">
              <a:xfrm>
                <a:off x="3699" y="911"/>
                <a:ext cx="335" cy="477"/>
              </a:xfrm>
              <a:prstGeom prst="can">
                <a:avLst>
                  <a:gd name="adj" fmla="val 35716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>
                  <a:defRPr/>
                </a:pPr>
                <a:endParaRPr lang="en-US">
                  <a:latin typeface="Helvetica"/>
                  <a:ea typeface="ＭＳ Ｐゴシック" charset="0"/>
                  <a:cs typeface="Helvetica"/>
                </a:endParaRPr>
              </a:p>
            </p:txBody>
          </p:sp>
          <p:sp>
            <p:nvSpPr>
              <p:cNvPr id="46" name="AutoShape 13"/>
              <p:cNvSpPr>
                <a:spLocks noChangeArrowheads="1"/>
              </p:cNvSpPr>
              <p:nvPr/>
            </p:nvSpPr>
            <p:spPr bwMode="auto">
              <a:xfrm>
                <a:off x="3792" y="1103"/>
                <a:ext cx="336" cy="482"/>
              </a:xfrm>
              <a:prstGeom prst="can">
                <a:avLst>
                  <a:gd name="adj" fmla="val 35717"/>
                </a:avLst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>
                  <a:defRPr/>
                </a:pPr>
                <a:endParaRPr lang="en-US">
                  <a:latin typeface="Helvetica"/>
                  <a:ea typeface="ＭＳ Ｐゴシック" charset="0"/>
                  <a:cs typeface="Helvetica"/>
                </a:endParaRPr>
              </a:p>
            </p:txBody>
          </p:sp>
        </p:grpSp>
        <p:sp>
          <p:nvSpPr>
            <p:cNvPr id="43" name="AutoShape 14"/>
            <p:cNvSpPr>
              <a:spLocks noChangeArrowheads="1"/>
            </p:cNvSpPr>
            <p:nvPr/>
          </p:nvSpPr>
          <p:spPr bwMode="auto">
            <a:xfrm>
              <a:off x="3071" y="1007"/>
              <a:ext cx="429" cy="337"/>
            </a:xfrm>
            <a:prstGeom prst="leftRightArrow">
              <a:avLst>
                <a:gd name="adj1" fmla="val 50000"/>
                <a:gd name="adj2" fmla="val 25713"/>
              </a:avLst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>
                <a:defRPr/>
              </a:pPr>
              <a:endParaRPr lang="en-US">
                <a:latin typeface="Helvetica"/>
                <a:ea typeface="ＭＳ Ｐゴシック" charset="0"/>
                <a:cs typeface="Helvetica"/>
              </a:endParaRPr>
            </a:p>
          </p:txBody>
        </p:sp>
      </p:grpSp>
      <p:sp>
        <p:nvSpPr>
          <p:cNvPr id="24" name="Cloud"/>
          <p:cNvSpPr>
            <a:spLocks noChangeAspect="1" noEditPoints="1" noChangeArrowheads="1"/>
          </p:cNvSpPr>
          <p:nvPr/>
        </p:nvSpPr>
        <p:spPr bwMode="auto">
          <a:xfrm>
            <a:off x="3576149" y="3109813"/>
            <a:ext cx="2026166" cy="1971685"/>
          </a:xfrm>
          <a:custGeom>
            <a:avLst/>
            <a:gdLst>
              <a:gd name="T0" fmla="*/ 0 w 21600"/>
              <a:gd name="T1" fmla="*/ 62 h 21600"/>
              <a:gd name="T2" fmla="*/ 48 w 21600"/>
              <a:gd name="T3" fmla="*/ 123 h 21600"/>
              <a:gd name="T4" fmla="*/ 96 w 21600"/>
              <a:gd name="T5" fmla="*/ 62 h 21600"/>
              <a:gd name="T6" fmla="*/ 48 w 21600"/>
              <a:gd name="T7" fmla="*/ 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0 w 21600"/>
              <a:gd name="T13" fmla="*/ 3256 h 21600"/>
              <a:gd name="T14" fmla="*/ 17085 w 21600"/>
              <a:gd name="T15" fmla="*/ 1733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grpSp>
        <p:nvGrpSpPr>
          <p:cNvPr id="25" name="Group 16"/>
          <p:cNvGrpSpPr>
            <a:grpSpLocks/>
          </p:cNvGrpSpPr>
          <p:nvPr/>
        </p:nvGrpSpPr>
        <p:grpSpPr bwMode="auto">
          <a:xfrm rot="20037491">
            <a:off x="3790935" y="3950562"/>
            <a:ext cx="1757955" cy="373315"/>
            <a:chOff x="2015" y="1219"/>
            <a:chExt cx="1036" cy="309"/>
          </a:xfrm>
        </p:grpSpPr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2180" y="1219"/>
              <a:ext cx="425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defRPr/>
              </a:pPr>
              <a:r>
                <a:rPr lang="en-US" sz="1800" dirty="0" smtClean="0">
                  <a:latin typeface="Helvetica"/>
                  <a:cs typeface="Helvetica"/>
                </a:rPr>
                <a:t>Write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V="1">
              <a:off x="2015" y="1528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 rot="20009870">
            <a:off x="3926507" y="4432727"/>
            <a:ext cx="1799630" cy="287537"/>
            <a:chOff x="2015" y="1843"/>
            <a:chExt cx="1036" cy="238"/>
          </a:xfrm>
        </p:grpSpPr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2032" y="1848"/>
              <a:ext cx="10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defRPr/>
              </a:pPr>
              <a:r>
                <a:rPr lang="en-US" sz="1800" dirty="0" smtClean="0">
                  <a:latin typeface="Helvetica"/>
                  <a:cs typeface="Helvetica"/>
                </a:rPr>
                <a:t>ACK</a:t>
              </a: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H="1" flipV="1">
              <a:off x="2014" y="1838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27" name="Group 22"/>
          <p:cNvGrpSpPr>
            <a:grpSpLocks/>
          </p:cNvGrpSpPr>
          <p:nvPr/>
        </p:nvGrpSpPr>
        <p:grpSpPr bwMode="auto">
          <a:xfrm>
            <a:off x="2484907" y="3089275"/>
            <a:ext cx="1158781" cy="1153718"/>
            <a:chOff x="519" y="768"/>
            <a:chExt cx="982" cy="1165"/>
          </a:xfrm>
        </p:grpSpPr>
        <p:pic>
          <p:nvPicPr>
            <p:cNvPr id="35" name="Picture 23" descr="MCj0398505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519" y="1563"/>
              <a:ext cx="81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defRPr/>
              </a:pPr>
              <a:r>
                <a:rPr lang="en-US" sz="1800" dirty="0" smtClean="0">
                  <a:latin typeface="Helvetica"/>
                  <a:cs typeface="Helvetica"/>
                </a:rPr>
                <a:t>Client 1</a:t>
              </a:r>
            </a:p>
          </p:txBody>
        </p:sp>
      </p:grp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752599" y="3341776"/>
            <a:ext cx="742928" cy="639106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/>
          <a:p>
            <a:pPr marL="228600" indent="-228600">
              <a:defRPr/>
            </a:pPr>
            <a:r>
              <a:rPr lang="en-US" sz="2000" dirty="0">
                <a:latin typeface="Helvetica"/>
                <a:ea typeface="ＭＳ Ｐゴシック" charset="0"/>
                <a:cs typeface="Helvetica"/>
              </a:rPr>
              <a:t>cache</a:t>
            </a:r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2757412" y="4269628"/>
            <a:ext cx="1157838" cy="1150592"/>
            <a:chOff x="521" y="768"/>
            <a:chExt cx="980" cy="1161"/>
          </a:xfrm>
        </p:grpSpPr>
        <p:pic>
          <p:nvPicPr>
            <p:cNvPr id="33" name="Picture 27" descr="MCj0398505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768"/>
              <a:ext cx="973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521" y="1559"/>
              <a:ext cx="81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defRPr/>
              </a:pPr>
              <a:r>
                <a:rPr lang="en-US" sz="1800" dirty="0" smtClean="0">
                  <a:latin typeface="Helvetica"/>
                  <a:cs typeface="Helvetica"/>
                </a:rPr>
                <a:t>Client 2</a:t>
              </a:r>
            </a:p>
          </p:txBody>
        </p:sp>
      </p:grp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22755" y="4617573"/>
            <a:ext cx="744335" cy="637898"/>
          </a:xfrm>
          <a:prstGeom prst="rect">
            <a:avLst/>
          </a:prstGeom>
          <a:solidFill>
            <a:srgbClr val="53FB25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/>
          <a:p>
            <a:pPr marL="228600" indent="-228600">
              <a:defRPr/>
            </a:pPr>
            <a:r>
              <a:rPr lang="en-US" sz="2000" dirty="0">
                <a:latin typeface="Helvetica"/>
                <a:ea typeface="ＭＳ Ｐゴシック" charset="0"/>
                <a:cs typeface="Helvetica"/>
              </a:rPr>
              <a:t>cache</a:t>
            </a:r>
            <a:endParaRPr lang="en-US" dirty="0">
              <a:latin typeface="Helvetica"/>
              <a:ea typeface="ＭＳ Ｐゴシック" charset="0"/>
              <a:cs typeface="Helvetica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813103" y="3631730"/>
            <a:ext cx="619106" cy="280289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pPr marL="228600" indent="-228600">
              <a:defRPr/>
            </a:pPr>
            <a:r>
              <a:rPr lang="en-US" sz="1600">
                <a:latin typeface="Helvetica"/>
                <a:ea typeface="ＭＳ Ｐゴシック" charset="0"/>
                <a:cs typeface="Helvetica"/>
              </a:rPr>
              <a:t>F1:V1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091700" y="4907526"/>
            <a:ext cx="620513" cy="28028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pPr marL="228600" indent="-228600">
              <a:defRPr/>
            </a:pPr>
            <a:r>
              <a:rPr lang="en-US" sz="1600" dirty="0">
                <a:latin typeface="Helvetica"/>
                <a:ea typeface="ＭＳ Ｐゴシック" charset="0"/>
                <a:cs typeface="Helvetica"/>
              </a:rPr>
              <a:t>F1:V2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1782396" y="3628958"/>
            <a:ext cx="656004" cy="31432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pPr marL="228600" indent="-228600">
              <a:defRPr/>
            </a:pPr>
            <a:r>
              <a:rPr lang="en-US" sz="1600" dirty="0">
                <a:latin typeface="Helvetica"/>
                <a:ea typeface="ＭＳ Ｐゴシック" charset="0"/>
                <a:cs typeface="Helvetica"/>
              </a:rPr>
              <a:t>F1:V2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699737" y="3192063"/>
            <a:ext cx="1990374" cy="762394"/>
            <a:chOff x="3699737" y="3192063"/>
            <a:chExt cx="1990374" cy="762394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 flipV="1">
              <a:off x="3756392" y="3560397"/>
              <a:ext cx="19337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110299" y="3192063"/>
              <a:ext cx="1304348" cy="312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defRPr/>
              </a:pPr>
              <a:r>
                <a:rPr lang="en-US" sz="1800" dirty="0" smtClean="0">
                  <a:latin typeface="Helvetica"/>
                  <a:cs typeface="Helvetica"/>
                </a:rPr>
                <a:t>F1 still ok?</a:t>
              </a:r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 flipH="1" flipV="1">
              <a:off x="3699737" y="3668728"/>
              <a:ext cx="19188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8" name="Text Box 39"/>
            <p:cNvSpPr txBox="1">
              <a:spLocks noChangeArrowheads="1"/>
            </p:cNvSpPr>
            <p:nvPr/>
          </p:nvSpPr>
          <p:spPr bwMode="auto">
            <a:xfrm>
              <a:off x="4050915" y="3641645"/>
              <a:ext cx="1326875" cy="31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algn="l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20000"/>
                </a:spcBef>
                <a:defRPr/>
              </a:pPr>
              <a:r>
                <a:rPr lang="en-US" sz="1800" dirty="0" smtClean="0">
                  <a:latin typeface="Helvetica"/>
                  <a:cs typeface="Helvetica"/>
                </a:rPr>
                <a:t>No: (F1:V2)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-838200" y="1930400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0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9325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2" grpId="0" animBg="1"/>
      <p:bldP spid="31" grpId="0" animBg="1"/>
      <p:bldP spid="32" grpId="0" animBg="1"/>
      <p:bldP spid="1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MS PGothic" charset="0"/>
              </a:rPr>
              <a:t>Naming</a:t>
            </a:r>
            <a:endParaRPr lang="en-US" altLang="ko-KR" dirty="0">
              <a:latin typeface="Helvetica" charset="0"/>
              <a:ea typeface="MS PGothic" charset="0"/>
            </a:endParaRPr>
          </a:p>
        </p:txBody>
      </p:sp>
      <p:sp>
        <p:nvSpPr>
          <p:cNvPr id="10618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8392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latin typeface="Helvetica" charset="0"/>
                <a:ea typeface="MS PGothic" charset="0"/>
              </a:rPr>
              <a:t>Naming </a:t>
            </a:r>
            <a:r>
              <a:rPr lang="en-US" altLang="ko-KR" dirty="0" smtClean="0">
                <a:latin typeface="Helvetica" charset="0"/>
                <a:ea typeface="MS PGothic" charset="0"/>
              </a:rPr>
              <a:t>choices:</a:t>
            </a:r>
            <a:endParaRPr lang="en-US" altLang="ko-KR" dirty="0">
              <a:latin typeface="Helvetica" charset="0"/>
              <a:ea typeface="MS PGothic" charset="0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i="1" dirty="0" err="1">
                <a:latin typeface="Helvetica" charset="0"/>
                <a:ea typeface="MS PGothic" charset="0"/>
              </a:rPr>
              <a:t>Hostname:</a:t>
            </a:r>
            <a:r>
              <a:rPr lang="en-US" altLang="ko-KR" dirty="0" err="1">
                <a:latin typeface="Helvetica" charset="0"/>
                <a:ea typeface="MS PGothic" charset="0"/>
              </a:rPr>
              <a:t>localname</a:t>
            </a:r>
            <a:r>
              <a:rPr lang="en-US" altLang="ko-KR" dirty="0">
                <a:latin typeface="Helvetica" charset="0"/>
                <a:ea typeface="MS PGothic" charset="0"/>
              </a:rPr>
              <a:t>: Name files explicitly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latin typeface="Helvetica" charset="0"/>
                <a:ea typeface="MS PGothic" charset="0"/>
              </a:rPr>
              <a:t>No location or migration transparency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endParaRPr lang="en-US" altLang="ko-KR" dirty="0">
              <a:latin typeface="Helvetica" charset="0"/>
              <a:ea typeface="MS PGothic" charset="0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i="1" dirty="0">
                <a:latin typeface="Helvetica" charset="0"/>
                <a:ea typeface="MS PGothic" charset="0"/>
              </a:rPr>
              <a:t>Mounting</a:t>
            </a:r>
            <a:r>
              <a:rPr lang="en-US" altLang="ko-KR" dirty="0">
                <a:latin typeface="Helvetica" charset="0"/>
                <a:ea typeface="MS PGothic" charset="0"/>
              </a:rPr>
              <a:t> of remote file systems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latin typeface="Helvetica" charset="0"/>
                <a:ea typeface="MS PGothic" charset="0"/>
              </a:rPr>
              <a:t>System manager mounts remote file system</a:t>
            </a:r>
            <a:br>
              <a:rPr lang="en-US" altLang="ko-KR" dirty="0">
                <a:latin typeface="Helvetica" charset="0"/>
                <a:ea typeface="MS PGothic" charset="0"/>
              </a:rPr>
            </a:br>
            <a:r>
              <a:rPr lang="en-US" altLang="ko-KR" dirty="0">
                <a:latin typeface="Helvetica" charset="0"/>
                <a:ea typeface="MS PGothic" charset="0"/>
              </a:rPr>
              <a:t>by giving name and local mount point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latin typeface="Helvetica" charset="0"/>
                <a:ea typeface="MS PGothic" charset="0"/>
              </a:rPr>
              <a:t>Transparent to user: all reads and writes </a:t>
            </a:r>
            <a:br>
              <a:rPr lang="en-US" altLang="ko-KR" dirty="0">
                <a:latin typeface="Helvetica" charset="0"/>
                <a:ea typeface="MS PGothic" charset="0"/>
              </a:rPr>
            </a:br>
            <a:r>
              <a:rPr lang="en-US" altLang="ko-KR" dirty="0">
                <a:latin typeface="Helvetica" charset="0"/>
                <a:ea typeface="MS PGothic" charset="0"/>
              </a:rPr>
              <a:t>look like local reads and writes to user</a:t>
            </a:r>
            <a:br>
              <a:rPr lang="en-US" altLang="ko-KR" dirty="0">
                <a:latin typeface="Helvetica" charset="0"/>
                <a:ea typeface="MS PGothic" charset="0"/>
              </a:rPr>
            </a:br>
            <a:r>
              <a:rPr lang="en-US" altLang="ko-KR" dirty="0">
                <a:latin typeface="Helvetica" charset="0"/>
                <a:ea typeface="MS PGothic" charset="0"/>
              </a:rPr>
              <a:t>e.g. </a:t>
            </a: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MS PGothic" charset="0"/>
              </a:rPr>
              <a:t>/users/sue/foo</a:t>
            </a: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MS PGothic" charset="0"/>
                <a:sym typeface="Symbol" charset="0"/>
              </a:rPr>
              <a:t>/sue/foo on server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endParaRPr lang="en-US" altLang="ko-KR" dirty="0">
              <a:solidFill>
                <a:schemeClr val="hlink"/>
              </a:solidFill>
              <a:latin typeface="Helvetica" charset="0"/>
              <a:ea typeface="MS PGothic" charset="0"/>
              <a:sym typeface="Symbol" charset="0"/>
            </a:endParaRP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i="1" dirty="0">
                <a:latin typeface="Helvetica" charset="0"/>
                <a:ea typeface="MS PGothic" charset="0"/>
              </a:rPr>
              <a:t>A single, global name space:</a:t>
            </a:r>
            <a:r>
              <a:rPr lang="en-US" altLang="ko-KR" dirty="0">
                <a:latin typeface="Helvetica" charset="0"/>
                <a:ea typeface="MS PGothic" charset="0"/>
              </a:rPr>
              <a:t> every file </a:t>
            </a:r>
            <a:br>
              <a:rPr lang="en-US" altLang="ko-KR" dirty="0">
                <a:latin typeface="Helvetica" charset="0"/>
                <a:ea typeface="MS PGothic" charset="0"/>
              </a:rPr>
            </a:br>
            <a:r>
              <a:rPr lang="en-US" altLang="ko-KR" dirty="0">
                <a:latin typeface="Helvetica" charset="0"/>
                <a:ea typeface="MS PGothic" charset="0"/>
              </a:rPr>
              <a:t>in the world has unique name</a:t>
            </a:r>
          </a:p>
          <a:p>
            <a:pPr lvl="2"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latin typeface="Helvetica" charset="0"/>
                <a:ea typeface="MS PGothic" charset="0"/>
              </a:rPr>
              <a:t>Location Transparency: servers </a:t>
            </a:r>
            <a:br>
              <a:rPr lang="en-US" altLang="ko-KR" dirty="0">
                <a:latin typeface="Helvetica" charset="0"/>
                <a:ea typeface="MS PGothic" charset="0"/>
              </a:rPr>
            </a:br>
            <a:r>
              <a:rPr lang="en-US" altLang="ko-KR" dirty="0">
                <a:latin typeface="Helvetica" charset="0"/>
                <a:ea typeface="MS PGothic" charset="0"/>
              </a:rPr>
              <a:t>can change and files can move </a:t>
            </a:r>
            <a:br>
              <a:rPr lang="en-US" altLang="ko-KR" dirty="0">
                <a:latin typeface="Helvetica" charset="0"/>
                <a:ea typeface="MS PGothic" charset="0"/>
              </a:rPr>
            </a:br>
            <a:r>
              <a:rPr lang="en-US" altLang="ko-KR" dirty="0">
                <a:latin typeface="Helvetica" charset="0"/>
                <a:ea typeface="MS PGothic" charset="0"/>
              </a:rPr>
              <a:t>without involving user</a:t>
            </a:r>
          </a:p>
        </p:txBody>
      </p:sp>
      <p:grpSp>
        <p:nvGrpSpPr>
          <p:cNvPr id="1061890" name="Group 2"/>
          <p:cNvGrpSpPr>
            <a:grpSpLocks/>
          </p:cNvGrpSpPr>
          <p:nvPr/>
        </p:nvGrpSpPr>
        <p:grpSpPr bwMode="auto">
          <a:xfrm>
            <a:off x="5562600" y="3048000"/>
            <a:ext cx="3581400" cy="3429000"/>
            <a:chOff x="3456" y="2016"/>
            <a:chExt cx="2256" cy="2160"/>
          </a:xfrm>
        </p:grpSpPr>
        <p:pic>
          <p:nvPicPr>
            <p:cNvPr id="10618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32" t="613" r="19032" b="613"/>
            <a:stretch>
              <a:fillRect/>
            </a:stretch>
          </p:blipFill>
          <p:spPr bwMode="auto">
            <a:xfrm>
              <a:off x="4272" y="2016"/>
              <a:ext cx="1404" cy="168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61892" name="AutoShape 4"/>
            <p:cNvSpPr>
              <a:spLocks noChangeArrowheads="1"/>
            </p:cNvSpPr>
            <p:nvPr/>
          </p:nvSpPr>
          <p:spPr bwMode="auto">
            <a:xfrm>
              <a:off x="3456" y="3744"/>
              <a:ext cx="912" cy="384"/>
            </a:xfrm>
            <a:prstGeom prst="wedgeRectCallout">
              <a:avLst>
                <a:gd name="adj1" fmla="val 59648"/>
                <a:gd name="adj2" fmla="val -237500"/>
              </a:avLst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/>
            <a:p>
              <a:pPr>
                <a:spcBef>
                  <a:spcPct val="10000"/>
                </a:spcBef>
                <a:defRPr/>
              </a:pPr>
              <a:r>
                <a:rPr lang="en-US" sz="1800">
                  <a:latin typeface="Helvetica"/>
                  <a:ea typeface="ＭＳ Ｐゴシック" charset="0"/>
                  <a:cs typeface="Helvetica"/>
                </a:rPr>
                <a:t>mount</a:t>
              </a:r>
            </a:p>
            <a:p>
              <a:pPr>
                <a:spcBef>
                  <a:spcPct val="10000"/>
                </a:spcBef>
                <a:defRPr/>
              </a:pPr>
              <a:r>
                <a:rPr lang="en-US" sz="1800">
                  <a:latin typeface="Helvetica"/>
                  <a:ea typeface="ＭＳ Ｐゴシック" charset="0"/>
                  <a:cs typeface="Helvetica"/>
                </a:rPr>
                <a:t>coeus:/sue</a:t>
              </a:r>
            </a:p>
          </p:txBody>
        </p:sp>
        <p:sp>
          <p:nvSpPr>
            <p:cNvPr id="1061893" name="AutoShape 5"/>
            <p:cNvSpPr>
              <a:spLocks noChangeArrowheads="1"/>
            </p:cNvSpPr>
            <p:nvPr/>
          </p:nvSpPr>
          <p:spPr bwMode="auto">
            <a:xfrm>
              <a:off x="4560" y="3792"/>
              <a:ext cx="912" cy="384"/>
            </a:xfrm>
            <a:prstGeom prst="wedgeRectCallout">
              <a:avLst>
                <a:gd name="adj1" fmla="val -9542"/>
                <a:gd name="adj2" fmla="val -153125"/>
              </a:avLst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/>
            <a:p>
              <a:pPr>
                <a:spcBef>
                  <a:spcPct val="10000"/>
                </a:spcBef>
                <a:defRPr/>
              </a:pPr>
              <a:r>
                <a:rPr lang="en-US" sz="1800" dirty="0">
                  <a:latin typeface="Helvetica"/>
                  <a:ea typeface="ＭＳ Ｐゴシック" charset="0"/>
                  <a:cs typeface="Helvetica"/>
                </a:rPr>
                <a:t>mount</a:t>
              </a:r>
            </a:p>
            <a:p>
              <a:pPr>
                <a:spcBef>
                  <a:spcPct val="10000"/>
                </a:spcBef>
                <a:defRPr/>
              </a:pPr>
              <a:r>
                <a:rPr lang="en-US" sz="1800" dirty="0" err="1">
                  <a:latin typeface="Helvetica"/>
                  <a:ea typeface="ＭＳ Ｐゴシック" charset="0"/>
                  <a:cs typeface="Helvetica"/>
                </a:rPr>
                <a:t>adj</a:t>
              </a:r>
              <a:r>
                <a:rPr lang="en-US" sz="1800" dirty="0">
                  <a:latin typeface="Helvetica"/>
                  <a:ea typeface="ＭＳ Ｐゴシック" charset="0"/>
                  <a:cs typeface="Helvetica"/>
                </a:rPr>
                <a:t>:/</a:t>
              </a:r>
              <a:r>
                <a:rPr lang="en-US" sz="1800" dirty="0" err="1">
                  <a:latin typeface="Helvetica"/>
                  <a:ea typeface="ＭＳ Ｐゴシック" charset="0"/>
                  <a:cs typeface="Helvetica"/>
                </a:rPr>
                <a:t>prog</a:t>
              </a:r>
              <a:endParaRPr lang="en-US" sz="180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1061894" name="AutoShape 6"/>
            <p:cNvSpPr>
              <a:spLocks noChangeArrowheads="1"/>
            </p:cNvSpPr>
            <p:nvPr/>
          </p:nvSpPr>
          <p:spPr bwMode="auto">
            <a:xfrm>
              <a:off x="4848" y="2064"/>
              <a:ext cx="864" cy="384"/>
            </a:xfrm>
            <a:prstGeom prst="wedgeRectCallout">
              <a:avLst>
                <a:gd name="adj1" fmla="val 2778"/>
                <a:gd name="adj2" fmla="val 134634"/>
              </a:avLst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/>
            <a:p>
              <a:pPr>
                <a:spcBef>
                  <a:spcPct val="10000"/>
                </a:spcBef>
                <a:defRPr/>
              </a:pPr>
              <a:r>
                <a:rPr lang="en-US" sz="1800" dirty="0">
                  <a:latin typeface="Helvetica"/>
                  <a:ea typeface="ＭＳ Ｐゴシック" charset="0"/>
                  <a:cs typeface="Helvetica"/>
                </a:rPr>
                <a:t>mount</a:t>
              </a:r>
            </a:p>
            <a:p>
              <a:pPr>
                <a:spcBef>
                  <a:spcPct val="10000"/>
                </a:spcBef>
                <a:defRPr/>
              </a:pPr>
              <a:r>
                <a:rPr lang="en-US" sz="1800" dirty="0" err="1">
                  <a:latin typeface="Helvetica"/>
                  <a:ea typeface="ＭＳ Ｐゴシック" charset="0"/>
                  <a:cs typeface="Helvetica"/>
                </a:rPr>
                <a:t>adj</a:t>
              </a:r>
              <a:r>
                <a:rPr lang="en-US" sz="1800" dirty="0">
                  <a:latin typeface="Helvetica"/>
                  <a:ea typeface="ＭＳ Ｐゴシック" charset="0"/>
                  <a:cs typeface="Helvetica"/>
                </a:rPr>
                <a:t>:/</a:t>
              </a:r>
              <a:r>
                <a:rPr lang="en-US" sz="1800" dirty="0" err="1">
                  <a:latin typeface="Helvetica"/>
                  <a:ea typeface="ＭＳ Ｐゴシック" charset="0"/>
                  <a:cs typeface="Helvetica"/>
                </a:rPr>
                <a:t>jane</a:t>
              </a:r>
              <a:endParaRPr lang="en-US" sz="180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8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1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1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1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1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1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1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1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1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1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1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1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1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61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61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Definitions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29855"/>
            <a:ext cx="8458200" cy="556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Synchronization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using atomic operations to ensure cooperation between threads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now, only loads and stores are atomic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We’ll show that is hard to build anything useful with only reads and writes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Critical Section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piece of code that only one thread can execute at once</a:t>
            </a: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Mutual Exclusion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ensuring that only one thread executes critical section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One thread </a:t>
            </a:r>
            <a:r>
              <a:rPr lang="en-US" altLang="ko-KR" i="1" dirty="0">
                <a:latin typeface="Helvetica" charset="0"/>
                <a:ea typeface="굴림" charset="0"/>
                <a:cs typeface="굴림" charset="0"/>
              </a:rPr>
              <a:t>excludes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the other while doing its task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Critical section and mutual exclusion are two ways of describing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32772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1524000"/>
          </a:xfrm>
        </p:spPr>
        <p:txBody>
          <a:bodyPr/>
          <a:lstStyle/>
          <a:p>
            <a:r>
              <a:rPr lang="en-US" dirty="0"/>
              <a:t>Handle huge volumes of data, e.g., PBs</a:t>
            </a:r>
          </a:p>
          <a:p>
            <a:pPr lvl="1"/>
            <a:r>
              <a:rPr lang="en-US" dirty="0"/>
              <a:t>Store (key, value) </a:t>
            </a:r>
            <a:r>
              <a:rPr lang="en-US" dirty="0" smtClean="0"/>
              <a:t>tuples</a:t>
            </a:r>
          </a:p>
          <a:p>
            <a:pPr lvl="1"/>
            <a:r>
              <a:rPr lang="en-US" dirty="0"/>
              <a:t>Used sometimes as a simpler but more scalable “database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Also called Distributed Hash Tables (DHT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Simple interface</a:t>
            </a:r>
          </a:p>
          <a:p>
            <a:pPr lvl="1"/>
            <a:r>
              <a:rPr lang="en-US" dirty="0"/>
              <a:t>put(key, value); // insert/write “value” associated with “key”</a:t>
            </a:r>
          </a:p>
          <a:p>
            <a:pPr lvl="1"/>
            <a:r>
              <a:rPr lang="en-US" dirty="0"/>
              <a:t>value = get(key); // get/read data associated with “key</a:t>
            </a:r>
            <a:r>
              <a:rPr lang="en-US" dirty="0" smtClean="0"/>
              <a:t>”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partition set of key-values across many 		machines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98" name="Group 97"/>
          <p:cNvGrpSpPr/>
          <p:nvPr/>
        </p:nvGrpSpPr>
        <p:grpSpPr>
          <a:xfrm>
            <a:off x="8013700" y="3441700"/>
            <a:ext cx="533400" cy="1753394"/>
            <a:chOff x="7010400" y="1600200"/>
            <a:chExt cx="533400" cy="1753394"/>
          </a:xfrm>
        </p:grpSpPr>
        <p:sp>
          <p:nvSpPr>
            <p:cNvPr id="5" name="Rectangle 4"/>
            <p:cNvSpPr/>
            <p:nvPr/>
          </p:nvSpPr>
          <p:spPr bwMode="auto">
            <a:xfrm>
              <a:off x="7010400" y="1600200"/>
              <a:ext cx="533400" cy="17526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" name="Straight Connector 6"/>
            <p:cNvCxnSpPr>
              <a:stCxn id="5" idx="0"/>
              <a:endCxn id="5" idx="2"/>
            </p:cNvCxnSpPr>
            <p:nvPr/>
          </p:nvCxnSpPr>
          <p:spPr bwMode="auto">
            <a:xfrm rot="16200000" flipH="1">
              <a:off x="6400800" y="2476500"/>
              <a:ext cx="17526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7010400" y="1676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7010400" y="1752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010400" y="1828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7010400" y="1905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7010400" y="1979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7010400" y="2057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010400" y="2133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7010400" y="2209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7010400" y="2286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7010400" y="2360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7010400" y="2438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7010400" y="2514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010400" y="2590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010400" y="2667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7010400" y="27416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7010400" y="2819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0400" y="2895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010400" y="2971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010400" y="3275012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5804694"/>
            <a:ext cx="685800" cy="685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5804694"/>
            <a:ext cx="685800" cy="685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5804694"/>
            <a:ext cx="685800" cy="6858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5803900"/>
            <a:ext cx="685800" cy="685800"/>
          </a:xfrm>
          <a:prstGeom prst="rect">
            <a:avLst/>
          </a:prstGeom>
        </p:spPr>
      </p:pic>
      <p:grpSp>
        <p:nvGrpSpPr>
          <p:cNvPr id="102" name="Group 101"/>
          <p:cNvGrpSpPr/>
          <p:nvPr/>
        </p:nvGrpSpPr>
        <p:grpSpPr>
          <a:xfrm>
            <a:off x="7480300" y="5499100"/>
            <a:ext cx="533400" cy="381794"/>
            <a:chOff x="6477000" y="3657600"/>
            <a:chExt cx="533400" cy="381794"/>
          </a:xfrm>
        </p:grpSpPr>
        <p:sp>
          <p:nvSpPr>
            <p:cNvPr id="78" name="Rectangle 77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2755900" y="5498306"/>
            <a:ext cx="533400" cy="381000"/>
            <a:chOff x="1752600" y="3656806"/>
            <a:chExt cx="533400" cy="381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4203700" y="5499100"/>
            <a:ext cx="533400" cy="381000"/>
            <a:chOff x="3200400" y="3657600"/>
            <a:chExt cx="533400" cy="3810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5499100" y="5499100"/>
            <a:ext cx="533400" cy="381794"/>
            <a:chOff x="4495800" y="3657600"/>
            <a:chExt cx="533400" cy="381794"/>
          </a:xfrm>
        </p:grpSpPr>
        <p:sp>
          <p:nvSpPr>
            <p:cNvPr id="72" name="Rectangle 7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solidFill>
              <a:srgbClr val="FFFFAA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73" name="Straight Connector 72"/>
            <p:cNvCxnSpPr>
              <a:stCxn id="72" idx="0"/>
              <a:endCxn id="7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8" name="Left Brace 87"/>
          <p:cNvSpPr/>
          <p:nvPr/>
        </p:nvSpPr>
        <p:spPr bwMode="auto">
          <a:xfrm>
            <a:off x="7861300" y="3441700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/>
          <p:nvPr/>
        </p:nvSpPr>
        <p:spPr bwMode="auto">
          <a:xfrm>
            <a:off x="7861300" y="3822700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/>
          <p:nvPr/>
        </p:nvSpPr>
        <p:spPr bwMode="auto">
          <a:xfrm>
            <a:off x="7861300" y="4203700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 bwMode="auto">
          <a:xfrm>
            <a:off x="7861300" y="4813300"/>
            <a:ext cx="152400" cy="381000"/>
          </a:xfrm>
          <a:prstGeom prst="lef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920621" y="3195479"/>
            <a:ext cx="778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Narrow"/>
                <a:cs typeface="Arial Narrow"/>
              </a:rPr>
              <a:t>key, value</a:t>
            </a:r>
          </a:p>
        </p:txBody>
      </p:sp>
      <p:sp>
        <p:nvSpPr>
          <p:cNvPr id="93" name="Freeform 92"/>
          <p:cNvSpPr/>
          <p:nvPr/>
        </p:nvSpPr>
        <p:spPr bwMode="auto">
          <a:xfrm>
            <a:off x="3048000" y="3657600"/>
            <a:ext cx="4762500" cy="1676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 bwMode="auto">
          <a:xfrm>
            <a:off x="4508500" y="4051300"/>
            <a:ext cx="3276600" cy="1295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 bwMode="auto">
          <a:xfrm>
            <a:off x="5803900" y="4432300"/>
            <a:ext cx="1981200" cy="9144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5"/>
          <p:cNvSpPr/>
          <p:nvPr/>
        </p:nvSpPr>
        <p:spPr bwMode="auto">
          <a:xfrm>
            <a:off x="7708900" y="5041900"/>
            <a:ext cx="152400" cy="304800"/>
          </a:xfrm>
          <a:custGeom>
            <a:avLst/>
            <a:gdLst>
              <a:gd name="connsiteX0" fmla="*/ 4762500 w 4762500"/>
              <a:gd name="connsiteY0" fmla="*/ 0 h 1676400"/>
              <a:gd name="connsiteX1" fmla="*/ 0 w 4762500"/>
              <a:gd name="connsiteY1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500" h="1676400">
                <a:moveTo>
                  <a:pt x="4762500" y="0"/>
                </a:moveTo>
                <a:lnTo>
                  <a:pt x="0" y="1676400"/>
                </a:lnTo>
              </a:path>
            </a:pathLst>
          </a:cu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718300" y="57277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228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8" grpId="0" animBg="1"/>
      <p:bldP spid="89" grpId="0" animBg="1"/>
      <p:bldP spid="90" grpId="0" animBg="1"/>
      <p:bldP spid="91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4495800"/>
          </a:xfrm>
        </p:spPr>
        <p:txBody>
          <a:bodyPr/>
          <a:lstStyle/>
          <a:p>
            <a:r>
              <a:rPr lang="en-US" b="1" dirty="0" smtClean="0"/>
              <a:t>Fault Tolerance: </a:t>
            </a:r>
            <a:r>
              <a:rPr lang="en-US" dirty="0" smtClean="0"/>
              <a:t>handle machine failures without losing data  and without degradation in performance</a:t>
            </a:r>
          </a:p>
          <a:p>
            <a:r>
              <a:rPr lang="en-US" b="1" dirty="0" smtClean="0"/>
              <a:t>Scalability: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scale to thousands of machines </a:t>
            </a:r>
          </a:p>
          <a:p>
            <a:pPr lvl="1"/>
            <a:r>
              <a:rPr lang="en-US" dirty="0" smtClean="0"/>
              <a:t>Need to allow easy addition of new machines</a:t>
            </a:r>
          </a:p>
          <a:p>
            <a:r>
              <a:rPr lang="en-US" b="1" dirty="0" smtClean="0"/>
              <a:t>Consistency: </a:t>
            </a:r>
            <a:r>
              <a:rPr lang="en-US" dirty="0" smtClean="0"/>
              <a:t>maintain data consistency in face of node failures and message losses </a:t>
            </a:r>
          </a:p>
          <a:p>
            <a:r>
              <a:rPr lang="en-US" b="1" dirty="0" smtClean="0"/>
              <a:t>Heterogeneity</a:t>
            </a:r>
            <a:r>
              <a:rPr lang="en-US" dirty="0" smtClean="0"/>
              <a:t> (if deployed as peer-to-peer systems):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Latency: 1ms to 1000ms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Bandwidth: 32Kb/s to 100Mb/s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20788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20788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20788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19994"/>
            <a:ext cx="685800" cy="685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477000" y="915194"/>
            <a:ext cx="533400" cy="381794"/>
            <a:chOff x="6477000" y="3657600"/>
            <a:chExt cx="533400" cy="381794"/>
          </a:xfrm>
          <a:solidFill>
            <a:srgbClr val="FFFFAA"/>
          </a:solidFill>
        </p:grpSpPr>
        <p:sp>
          <p:nvSpPr>
            <p:cNvPr id="9" name="Rectangle 8"/>
            <p:cNvSpPr/>
            <p:nvPr/>
          </p:nvSpPr>
          <p:spPr bwMode="auto">
            <a:xfrm>
              <a:off x="64770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5532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770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4770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4770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5" name="Group 14"/>
          <p:cNvGrpSpPr/>
          <p:nvPr/>
        </p:nvGrpSpPr>
        <p:grpSpPr>
          <a:xfrm>
            <a:off x="1752600" y="914400"/>
            <a:ext cx="533400" cy="381794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3200400" y="915194"/>
            <a:ext cx="533400" cy="381794"/>
            <a:chOff x="3200400" y="3657600"/>
            <a:chExt cx="533400" cy="381794"/>
          </a:xfrm>
          <a:solidFill>
            <a:srgbClr val="FFFFAA"/>
          </a:solidFill>
        </p:grpSpPr>
        <p:sp>
          <p:nvSpPr>
            <p:cNvPr id="24" name="Rectangle 23"/>
            <p:cNvSpPr/>
            <p:nvPr/>
          </p:nvSpPr>
          <p:spPr bwMode="auto">
            <a:xfrm>
              <a:off x="32004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32766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2004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2004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2004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2004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32004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4495800" y="915194"/>
            <a:ext cx="533400" cy="381794"/>
            <a:chOff x="4495800" y="3657600"/>
            <a:chExt cx="533400" cy="381794"/>
          </a:xfrm>
          <a:solidFill>
            <a:srgbClr val="FFFFAA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4495800" y="3657600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33" name="Straight Connector 32"/>
            <p:cNvCxnSpPr>
              <a:stCxn id="32" idx="0"/>
              <a:endCxn id="32" idx="2"/>
            </p:cNvCxnSpPr>
            <p:nvPr/>
          </p:nvCxnSpPr>
          <p:spPr bwMode="auto">
            <a:xfrm rot="16200000" flipH="1">
              <a:off x="4572000" y="3848100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495800" y="37338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95800" y="38100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4495800" y="38862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4495800" y="3658394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44958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114379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276600" y="914400"/>
            <a:ext cx="762001" cy="762000"/>
            <a:chOff x="3505199" y="2971800"/>
            <a:chExt cx="762001" cy="762000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3505200" y="30480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3467099" y="3009900"/>
              <a:ext cx="762000" cy="685800"/>
            </a:xfrm>
            <a:prstGeom prst="line">
              <a:avLst/>
            </a:prstGeom>
            <a:solidFill>
              <a:schemeClr val="bg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376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533400"/>
          </a:xfrm>
        </p:spPr>
        <p:txBody>
          <a:bodyPr/>
          <a:lstStyle/>
          <a:p>
            <a:r>
              <a:rPr lang="en-US" dirty="0" smtClean="0"/>
              <a:t>Discussion: Iterative vs. Recursive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0772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Recursive Query:</a:t>
            </a:r>
          </a:p>
          <a:p>
            <a:pPr lvl="1"/>
            <a:r>
              <a:rPr lang="en-US" dirty="0" smtClean="0"/>
              <a:t>Advantages: 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aster, as typically master/directory closer to nodes</a:t>
            </a:r>
          </a:p>
          <a:p>
            <a:pPr lvl="2"/>
            <a:r>
              <a:rPr lang="en-US" dirty="0" smtClean="0"/>
              <a:t>Easier to maintain consistency, as master/directory can serialize puts()/gets()</a:t>
            </a:r>
          </a:p>
          <a:p>
            <a:pPr lvl="1"/>
            <a:r>
              <a:rPr lang="en-US" dirty="0" smtClean="0"/>
              <a:t>Disadvantages: scalability bottleneck, as all “Values” go through  master/directory</a:t>
            </a:r>
          </a:p>
          <a:p>
            <a:r>
              <a:rPr lang="en-US" dirty="0" smtClean="0"/>
              <a:t>Iterative Query</a:t>
            </a:r>
          </a:p>
          <a:p>
            <a:pPr lvl="1"/>
            <a:r>
              <a:rPr lang="en-US" dirty="0" smtClean="0"/>
              <a:t>Advantages: more scalable</a:t>
            </a:r>
          </a:p>
          <a:p>
            <a:pPr lvl="1"/>
            <a:r>
              <a:rPr lang="en-US" dirty="0" smtClean="0"/>
              <a:t>Disadvantages: slower, harder to enforce data consistency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57200" y="637620"/>
            <a:ext cx="3594868" cy="2486580"/>
            <a:chOff x="1219200" y="2209800"/>
            <a:chExt cx="6330094" cy="4157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9" name="Rectangle 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0" name="Straight Connector 9"/>
              <p:cNvCxnSpPr>
                <a:stCxn id="9" idx="0"/>
                <a:endCxn id="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5714999" y="5257005"/>
              <a:ext cx="550987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0" name="Straight Connector 19"/>
              <p:cNvCxnSpPr>
                <a:stCxn id="19" idx="0"/>
                <a:endCxn id="1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Connector 2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27" name="Rectangle 26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28" name="Straight Connector 27"/>
              <p:cNvCxnSpPr>
                <a:stCxn id="27" idx="0"/>
                <a:endCxn id="27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35" name="Rectangle 34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36" name="Straight Connector 35"/>
              <p:cNvCxnSpPr>
                <a:stCxn id="35" idx="0"/>
                <a:endCxn id="35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2024270" y="5955267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81400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04871" y="5943600"/>
              <a:ext cx="613836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09871" y="5943600"/>
              <a:ext cx="739423" cy="411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10439" y="4710228"/>
              <a:ext cx="1276416" cy="472635"/>
              <a:chOff x="4010439" y="4710228"/>
              <a:chExt cx="1276416" cy="47263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10439" y="4724382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559892" y="4710228"/>
                <a:ext cx="726963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54" name="Rectangle 53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  <a:endCxn id="54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0" name="Straight Connector 59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5456581" y="2824825"/>
              <a:ext cx="1177056" cy="458483"/>
              <a:chOff x="5456581" y="2977225"/>
              <a:chExt cx="1177056" cy="458483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456581" y="2977225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019803" y="2977226"/>
                <a:ext cx="613834" cy="458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672475" y="2209800"/>
              <a:ext cx="1981401" cy="45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847760" y="2667000"/>
              <a:ext cx="3029040" cy="458481"/>
              <a:chOff x="1847760" y="2667000"/>
              <a:chExt cx="3029040" cy="458481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847760" y="2667000"/>
                <a:ext cx="119127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2" name="Group 71"/>
            <p:cNvGrpSpPr/>
            <p:nvPr/>
          </p:nvGrpSpPr>
          <p:grpSpPr>
            <a:xfrm>
              <a:off x="4295895" y="3120809"/>
              <a:ext cx="622266" cy="1259735"/>
              <a:chOff x="4521234" y="3120809"/>
              <a:chExt cx="622266" cy="1259735"/>
            </a:xfrm>
          </p:grpSpPr>
          <p:cxnSp>
            <p:nvCxnSpPr>
              <p:cNvPr id="73" name="Straight Arrow Connector 72"/>
              <p:cNvCxnSpPr>
                <a:stCxn id="17" idx="2"/>
              </p:cNvCxnSpPr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4" name="TextBox 73"/>
              <p:cNvSpPr txBox="1"/>
              <p:nvPr/>
            </p:nvSpPr>
            <p:spPr>
              <a:xfrm rot="17781587">
                <a:off x="4108148" y="3533895"/>
                <a:ext cx="1259735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767295" y="3440743"/>
              <a:ext cx="566705" cy="914400"/>
              <a:chOff x="4576795" y="3429000"/>
              <a:chExt cx="566705" cy="914400"/>
            </a:xfrm>
          </p:grpSpPr>
          <p:cxnSp>
            <p:nvCxnSpPr>
              <p:cNvPr id="76" name="Straight Arrow Connector 75"/>
              <p:cNvCxnSpPr/>
              <p:nvPr/>
            </p:nvCxnSpPr>
            <p:spPr bwMode="auto">
              <a:xfrm flipH="1">
                <a:off x="4724400" y="3429000"/>
                <a:ext cx="419100" cy="9144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 rot="17781587">
                <a:off x="4409206" y="3641020"/>
                <a:ext cx="768742" cy="43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193450" y="2938046"/>
              <a:ext cx="2664390" cy="458481"/>
              <a:chOff x="2212410" y="2667000"/>
              <a:chExt cx="2664390" cy="458481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212410" y="2667000"/>
                <a:ext cx="726963" cy="45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grpSp>
        <p:nvGrpSpPr>
          <p:cNvPr id="82" name="Group 81"/>
          <p:cNvGrpSpPr/>
          <p:nvPr/>
        </p:nvGrpSpPr>
        <p:grpSpPr>
          <a:xfrm>
            <a:off x="4876800" y="609600"/>
            <a:ext cx="3387806" cy="2555637"/>
            <a:chOff x="1219200" y="2209800"/>
            <a:chExt cx="6381681" cy="4188668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5334000"/>
              <a:ext cx="685800" cy="6858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0" y="5334000"/>
              <a:ext cx="685800" cy="6858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5334000"/>
              <a:ext cx="685800" cy="6858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0" y="5333206"/>
              <a:ext cx="685800" cy="685800"/>
            </a:xfrm>
            <a:prstGeom prst="rect">
              <a:avLst/>
            </a:prstGeom>
          </p:spPr>
        </p:pic>
        <p:grpSp>
          <p:nvGrpSpPr>
            <p:cNvPr id="87" name="Group 86"/>
            <p:cNvGrpSpPr/>
            <p:nvPr/>
          </p:nvGrpSpPr>
          <p:grpSpPr>
            <a:xfrm>
              <a:off x="12192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53" name="Rectangle 15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54" name="Straight Connector 153"/>
              <p:cNvCxnSpPr>
                <a:stCxn id="153" idx="0"/>
                <a:endCxn id="15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Straight Connector 15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88" name="TextBox 87"/>
            <p:cNvSpPr txBox="1"/>
            <p:nvPr/>
          </p:nvSpPr>
          <p:spPr>
            <a:xfrm>
              <a:off x="5715000" y="5257006"/>
              <a:ext cx="58942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"/>
                  <a:cs typeface="Helvetica"/>
                </a:rPr>
                <a:t>…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0600" y="2743200"/>
              <a:ext cx="685800" cy="685800"/>
            </a:xfrm>
            <a:prstGeom prst="rect">
              <a:avLst/>
            </a:prstGeom>
          </p:spPr>
        </p:pic>
        <p:grpSp>
          <p:nvGrpSpPr>
            <p:cNvPr id="90" name="Group 89"/>
            <p:cNvGrpSpPr/>
            <p:nvPr/>
          </p:nvGrpSpPr>
          <p:grpSpPr>
            <a:xfrm>
              <a:off x="2667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46" name="Rectangle 145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7" name="Straight Connector 146"/>
              <p:cNvCxnSpPr>
                <a:stCxn id="146" idx="0"/>
                <a:endCxn id="146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1" name="Group 90"/>
            <p:cNvGrpSpPr/>
            <p:nvPr/>
          </p:nvGrpSpPr>
          <p:grpSpPr>
            <a:xfrm>
              <a:off x="41148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9" name="Rectangle 138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40" name="Straight Connector 139"/>
              <p:cNvCxnSpPr>
                <a:stCxn id="139" idx="0"/>
                <a:endCxn id="139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92" name="Group 91"/>
            <p:cNvGrpSpPr/>
            <p:nvPr/>
          </p:nvGrpSpPr>
          <p:grpSpPr>
            <a:xfrm>
              <a:off x="6096000" y="4495800"/>
              <a:ext cx="1066800" cy="913606"/>
              <a:chOff x="1752600" y="3656806"/>
              <a:chExt cx="533400" cy="381794"/>
            </a:xfrm>
            <a:solidFill>
              <a:srgbClr val="FFFFAA"/>
            </a:solidFill>
          </p:grpSpPr>
          <p:sp>
            <p:nvSpPr>
              <p:cNvPr id="132" name="Rectangle 131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33" name="Straight Connector 132"/>
              <p:cNvCxnSpPr>
                <a:stCxn id="132" idx="0"/>
                <a:endCxn id="132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4" name="Straight Connector 133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2080437" y="5955270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N1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81399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N2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04872" y="5943601"/>
              <a:ext cx="65666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N3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809871" y="5943601"/>
              <a:ext cx="791010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N50</a:t>
              </a:r>
              <a:endParaRPr lang="en-US" sz="1000" b="0" baseline="-25000" dirty="0" smtClean="0">
                <a:latin typeface="Helvetica"/>
                <a:cs typeface="Helvetica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987210" y="4705886"/>
              <a:ext cx="1343082" cy="458436"/>
              <a:chOff x="3987210" y="4705886"/>
              <a:chExt cx="1343082" cy="458436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987210" y="4721127"/>
                <a:ext cx="777681" cy="443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552611" y="4705886"/>
                <a:ext cx="77768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486400" y="2590800"/>
              <a:ext cx="1066800" cy="913606"/>
              <a:chOff x="1752600" y="3656806"/>
              <a:chExt cx="533400" cy="381794"/>
            </a:xfrm>
            <a:solidFill>
              <a:schemeClr val="bg1"/>
            </a:solidFill>
          </p:grpSpPr>
          <p:sp>
            <p:nvSpPr>
              <p:cNvPr id="123" name="Rectangle 122"/>
              <p:cNvSpPr/>
              <p:nvPr/>
            </p:nvSpPr>
            <p:spPr bwMode="auto">
              <a:xfrm>
                <a:off x="1752600" y="3656806"/>
                <a:ext cx="533400" cy="381000"/>
              </a:xfrm>
              <a:prstGeom prst="rect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00" b="0" dirty="0" smtClean="0">
                  <a:latin typeface="Helvetica"/>
                  <a:cs typeface="Helvetica"/>
                </a:endParaRPr>
              </a:p>
            </p:txBody>
          </p:sp>
          <p:cxnSp>
            <p:nvCxnSpPr>
              <p:cNvPr id="124" name="Straight Connector 123"/>
              <p:cNvCxnSpPr>
                <a:stCxn id="123" idx="0"/>
                <a:endCxn id="123" idx="2"/>
              </p:cNvCxnSpPr>
              <p:nvPr/>
            </p:nvCxnSpPr>
            <p:spPr bwMode="auto">
              <a:xfrm rot="16200000" flipH="1">
                <a:off x="1828800" y="3847306"/>
                <a:ext cx="3810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>
                <a:off x="1752600" y="37330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6" name="Straight Connector 125"/>
              <p:cNvCxnSpPr/>
              <p:nvPr/>
            </p:nvCxnSpPr>
            <p:spPr bwMode="auto">
              <a:xfrm>
                <a:off x="1752600" y="38092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Straight Connector 126"/>
              <p:cNvCxnSpPr/>
              <p:nvPr/>
            </p:nvCxnSpPr>
            <p:spPr bwMode="auto">
              <a:xfrm>
                <a:off x="1752600" y="3885406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Straight Connector 127"/>
              <p:cNvCxnSpPr/>
              <p:nvPr/>
            </p:nvCxnSpPr>
            <p:spPr bwMode="auto">
              <a:xfrm>
                <a:off x="1752600" y="36576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752600" y="3962400"/>
                <a:ext cx="533400" cy="1588"/>
              </a:xfrm>
              <a:prstGeom prst="lin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05" name="Group 104"/>
            <p:cNvGrpSpPr/>
            <p:nvPr/>
          </p:nvGrpSpPr>
          <p:grpSpPr>
            <a:xfrm>
              <a:off x="5422604" y="2804160"/>
              <a:ext cx="1253859" cy="472440"/>
              <a:chOff x="5422604" y="2956560"/>
              <a:chExt cx="1253859" cy="472440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5422604" y="2985803"/>
                <a:ext cx="777683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K14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6019802" y="295656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latin typeface="Helvetica"/>
                    <a:cs typeface="Helvetica"/>
                  </a:rPr>
                  <a:t>N3</a:t>
                </a: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4672475" y="2209800"/>
              <a:ext cx="211963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dirty="0" smtClean="0">
                  <a:latin typeface="Helvetica"/>
                  <a:cs typeface="Helvetica"/>
                </a:rPr>
                <a:t>Master/Directory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1847760" y="2514600"/>
              <a:ext cx="3029040" cy="443197"/>
              <a:chOff x="1847760" y="2667000"/>
              <a:chExt cx="3029040" cy="44319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847760" y="2667000"/>
                <a:ext cx="1274384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0" name="Group 109"/>
            <p:cNvGrpSpPr/>
            <p:nvPr/>
          </p:nvGrpSpPr>
          <p:grpSpPr>
            <a:xfrm>
              <a:off x="2895600" y="3276600"/>
              <a:ext cx="1981200" cy="1066800"/>
              <a:chOff x="2743200" y="3276600"/>
              <a:chExt cx="1981200" cy="1066800"/>
            </a:xfrm>
          </p:grpSpPr>
          <p:cxnSp>
            <p:nvCxnSpPr>
              <p:cNvPr id="117" name="Straight Arrow Connector 116"/>
              <p:cNvCxnSpPr/>
              <p:nvPr/>
            </p:nvCxnSpPr>
            <p:spPr bwMode="auto">
              <a:xfrm>
                <a:off x="2743200" y="3276600"/>
                <a:ext cx="1981200" cy="1066800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8" name="TextBox 117"/>
              <p:cNvSpPr txBox="1"/>
              <p:nvPr/>
            </p:nvSpPr>
            <p:spPr>
              <a:xfrm rot="1883155">
                <a:off x="3142302" y="3414127"/>
                <a:ext cx="1274384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get(K14)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193450" y="3090446"/>
              <a:ext cx="2264250" cy="1264697"/>
              <a:chOff x="2002950" y="3078703"/>
              <a:chExt cx="2264250" cy="1264697"/>
            </a:xfrm>
          </p:grpSpPr>
          <p:cxnSp>
            <p:nvCxnSpPr>
              <p:cNvPr id="115" name="Straight Arrow Connector 114"/>
              <p:cNvCxnSpPr/>
              <p:nvPr/>
            </p:nvCxnSpPr>
            <p:spPr bwMode="auto">
              <a:xfrm>
                <a:off x="2552700" y="3417257"/>
                <a:ext cx="1714500" cy="92614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  <p:sp>
            <p:nvSpPr>
              <p:cNvPr id="116" name="TextBox 115"/>
              <p:cNvSpPr txBox="1"/>
              <p:nvPr/>
            </p:nvSpPr>
            <p:spPr>
              <a:xfrm>
                <a:off x="2002950" y="3078703"/>
                <a:ext cx="777681" cy="443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V14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6243" y="2785646"/>
              <a:ext cx="2561597" cy="443197"/>
              <a:chOff x="2315203" y="2667000"/>
              <a:chExt cx="2561597" cy="443197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2315203" y="2667000"/>
                <a:ext cx="656661" cy="443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 smtClean="0">
                    <a:solidFill>
                      <a:srgbClr val="0000FF"/>
                    </a:solidFill>
                    <a:latin typeface="Helvetica"/>
                    <a:cs typeface="Helvetica"/>
                  </a:rPr>
                  <a:t>N3</a:t>
                </a:r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 bwMode="auto">
              <a:xfrm>
                <a:off x="2800440" y="2836277"/>
                <a:ext cx="2076360" cy="59323"/>
              </a:xfrm>
              <a:prstGeom prst="straightConnector1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A40E2"/>
                </a:solidFill>
                <a:prstDash val="dash"/>
                <a:round/>
                <a:headEnd type="triangle" w="med" len="med"/>
                <a:tailEnd type="none"/>
              </a:ln>
              <a:effectLst/>
            </p:spPr>
          </p:cxnSp>
        </p:grpSp>
      </p:grpSp>
      <p:sp>
        <p:nvSpPr>
          <p:cNvPr id="160" name="TextBox 159"/>
          <p:cNvSpPr txBox="1"/>
          <p:nvPr/>
        </p:nvSpPr>
        <p:spPr>
          <a:xfrm>
            <a:off x="457200" y="1504890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Recursive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876800" y="1600200"/>
            <a:ext cx="109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Helvetica"/>
                <a:cs typeface="Helvetica"/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09349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05800" cy="1295400"/>
          </a:xfrm>
        </p:spPr>
        <p:txBody>
          <a:bodyPr/>
          <a:lstStyle/>
          <a:p>
            <a:r>
              <a:rPr lang="en-US" dirty="0" smtClean="0"/>
              <a:t>Replicate value on several nodes</a:t>
            </a:r>
          </a:p>
          <a:p>
            <a:r>
              <a:rPr lang="en-US" dirty="0" smtClean="0"/>
              <a:t>Usually, place replicas on different racks in a datacenter</a:t>
            </a:r>
            <a:r>
              <a:rPr lang="en-US" dirty="0"/>
              <a:t> </a:t>
            </a:r>
            <a:r>
              <a:rPr lang="en-US" dirty="0" smtClean="0"/>
              <a:t>to guard against rack failures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6" name="Rectangle 1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7" name="Straight Connector 16"/>
            <p:cNvCxnSpPr>
              <a:stCxn id="16" idx="0"/>
              <a:endCxn id="1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43200"/>
            <a:ext cx="685800" cy="68580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46" name="Rectangle 4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47" name="Straight Connector 46"/>
            <p:cNvCxnSpPr>
              <a:stCxn id="46" idx="0"/>
              <a:endCxn id="4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54" name="Rectangle 5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55" name="Straight Connector 54"/>
            <p:cNvCxnSpPr>
              <a:stCxn id="54" idx="0"/>
              <a:endCxn id="5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63" name="Straight Connector 62"/>
            <p:cNvCxnSpPr>
              <a:stCxn id="62" idx="0"/>
              <a:endCxn id="6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TextBox 6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114800" y="4766846"/>
            <a:ext cx="1099204" cy="338554"/>
            <a:chOff x="4114800" y="4766846"/>
            <a:chExt cx="1099204" cy="338554"/>
          </a:xfrm>
        </p:grpSpPr>
        <p:sp>
          <p:nvSpPr>
            <p:cNvPr id="75" name="TextBox 74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5486400" y="25908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80" name="Rectangle 79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TextBox 86"/>
          <p:cNvSpPr txBox="1"/>
          <p:nvPr/>
        </p:nvSpPr>
        <p:spPr>
          <a:xfrm>
            <a:off x="5486400" y="27094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35854" y="27094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5486400" y="2895600"/>
            <a:ext cx="1299655" cy="338554"/>
            <a:chOff x="5486400" y="3048000"/>
            <a:chExt cx="1299655" cy="338554"/>
          </a:xfrm>
        </p:grpSpPr>
        <p:sp>
          <p:nvSpPr>
            <p:cNvPr id="89" name="TextBox 88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432136" y="3242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92129" y="32428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59292" y="22098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292462" y="2590800"/>
            <a:ext cx="3581400" cy="338554"/>
            <a:chOff x="1292462" y="2667000"/>
            <a:chExt cx="3581400" cy="338554"/>
          </a:xfrm>
        </p:grpSpPr>
        <p:sp>
          <p:nvSpPr>
            <p:cNvPr id="94" name="TextBox 93"/>
            <p:cNvSpPr txBox="1"/>
            <p:nvPr/>
          </p:nvSpPr>
          <p:spPr>
            <a:xfrm>
              <a:off x="1292462" y="26670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  <p:cxnSp>
          <p:nvCxnSpPr>
            <p:cNvPr id="95" name="Straight Arrow Connector 94"/>
            <p:cNvCxnSpPr>
              <a:stCxn id="94" idx="3"/>
            </p:cNvCxnSpPr>
            <p:nvPr/>
          </p:nvCxnSpPr>
          <p:spPr bwMode="auto">
            <a:xfrm>
              <a:off x="2743200" y="2836277"/>
              <a:ext cx="2130662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2514600" y="3352800"/>
            <a:ext cx="2209800" cy="990600"/>
            <a:chOff x="2514600" y="3352800"/>
            <a:chExt cx="2209800" cy="990600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2514600" y="3352800"/>
              <a:ext cx="2209800" cy="990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 rot="1529368">
              <a:off x="2800987" y="3556763"/>
              <a:ext cx="18270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V14), N1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905000" y="2861846"/>
            <a:ext cx="2895600" cy="338554"/>
            <a:chOff x="1902062" y="2667000"/>
            <a:chExt cx="2895600" cy="338554"/>
          </a:xfrm>
        </p:grpSpPr>
        <p:sp>
          <p:nvSpPr>
            <p:cNvPr id="97" name="TextBox 96"/>
            <p:cNvSpPr txBox="1"/>
            <p:nvPr/>
          </p:nvSpPr>
          <p:spPr>
            <a:xfrm>
              <a:off x="1902062" y="2667000"/>
              <a:ext cx="82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N1, N3</a:t>
              </a:r>
            </a:p>
          </p:txBody>
        </p:sp>
        <p:cxnSp>
          <p:nvCxnSpPr>
            <p:cNvPr id="98" name="Straight Arrow Connector 97"/>
            <p:cNvCxnSpPr>
              <a:stCxn id="97" idx="3"/>
              <a:endCxn id="44" idx="1"/>
            </p:cNvCxnSpPr>
            <p:nvPr/>
          </p:nvCxnSpPr>
          <p:spPr bwMode="auto">
            <a:xfrm>
              <a:off x="2725324" y="2836277"/>
              <a:ext cx="2072338" cy="54977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1219200" y="4766846"/>
            <a:ext cx="1099204" cy="338554"/>
            <a:chOff x="4114800" y="4766846"/>
            <a:chExt cx="1099204" cy="338554"/>
          </a:xfrm>
        </p:grpSpPr>
        <p:sp>
          <p:nvSpPr>
            <p:cNvPr id="101" name="TextBox 10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12900" y="3657600"/>
            <a:ext cx="2654300" cy="723900"/>
            <a:chOff x="1612900" y="3657600"/>
            <a:chExt cx="2654300" cy="723900"/>
          </a:xfrm>
        </p:grpSpPr>
        <p:sp>
          <p:nvSpPr>
            <p:cNvPr id="8" name="Freeform 7"/>
            <p:cNvSpPr/>
            <p:nvPr/>
          </p:nvSpPr>
          <p:spPr>
            <a:xfrm>
              <a:off x="1612900" y="4000483"/>
              <a:ext cx="2654300" cy="381017"/>
            </a:xfrm>
            <a:custGeom>
              <a:avLst/>
              <a:gdLst>
                <a:gd name="connsiteX0" fmla="*/ 2654300 w 2654300"/>
                <a:gd name="connsiteY0" fmla="*/ 368317 h 381017"/>
                <a:gd name="connsiteX1" fmla="*/ 1295400 w 2654300"/>
                <a:gd name="connsiteY1" fmla="*/ 17 h 381017"/>
                <a:gd name="connsiteX2" fmla="*/ 0 w 2654300"/>
                <a:gd name="connsiteY2" fmla="*/ 381017 h 38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4300" h="381017">
                  <a:moveTo>
                    <a:pt x="2654300" y="368317"/>
                  </a:moveTo>
                  <a:cubicBezTo>
                    <a:pt x="2196041" y="183108"/>
                    <a:pt x="1737783" y="-2100"/>
                    <a:pt x="1295400" y="17"/>
                  </a:cubicBezTo>
                  <a:cubicBezTo>
                    <a:pt x="853017" y="2134"/>
                    <a:pt x="0" y="381017"/>
                    <a:pt x="0" y="381017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054462" y="3657600"/>
              <a:ext cx="1450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7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Two Phase (2PC) Commit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>
                <a:latin typeface="Helvetica" charset="0"/>
                <a:ea typeface="MS PGothic" charset="0"/>
              </a:rPr>
              <a:t>2PC is a distributed protocol</a:t>
            </a:r>
          </a:p>
          <a:p>
            <a:pPr lvl="1"/>
            <a:endParaRPr lang="sv-SE">
              <a:latin typeface="Helvetica" charset="0"/>
              <a:ea typeface="MS PGothic" charset="0"/>
            </a:endParaRPr>
          </a:p>
          <a:p>
            <a:r>
              <a:rPr lang="sv-SE">
                <a:latin typeface="Helvetica" charset="0"/>
                <a:ea typeface="MS PGothic" charset="0"/>
              </a:rPr>
              <a:t>High-level problem statement</a:t>
            </a:r>
          </a:p>
          <a:p>
            <a:pPr lvl="1"/>
            <a:r>
              <a:rPr lang="sv-SE">
                <a:latin typeface="Helvetica" charset="0"/>
                <a:ea typeface="MS PGothic" charset="0"/>
              </a:rPr>
              <a:t>If no node fails and all nodes are ready to commit, then all nodes </a:t>
            </a:r>
            <a:r>
              <a:rPr lang="sv-SE" b="1">
                <a:solidFill>
                  <a:srgbClr val="FF0000"/>
                </a:solidFill>
                <a:latin typeface="Helvetica" charset="0"/>
                <a:ea typeface="MS PGothic" charset="0"/>
              </a:rPr>
              <a:t>COMMIT</a:t>
            </a:r>
            <a:endParaRPr lang="sv-SE">
              <a:latin typeface="Helvetica" charset="0"/>
              <a:ea typeface="MS PGothic" charset="0"/>
            </a:endParaRPr>
          </a:p>
          <a:p>
            <a:pPr lvl="1"/>
            <a:r>
              <a:rPr lang="sv-SE">
                <a:latin typeface="Helvetica" charset="0"/>
                <a:ea typeface="MS PGothic" charset="0"/>
              </a:rPr>
              <a:t>Otherwise </a:t>
            </a:r>
            <a:r>
              <a:rPr lang="sv-SE" b="1">
                <a:solidFill>
                  <a:srgbClr val="FF0000"/>
                </a:solidFill>
                <a:latin typeface="Helvetica" charset="0"/>
                <a:ea typeface="MS PGothic" charset="0"/>
              </a:rPr>
              <a:t>ABORT </a:t>
            </a:r>
            <a:r>
              <a:rPr lang="sv-SE">
                <a:latin typeface="Helvetica" charset="0"/>
                <a:ea typeface="MS PGothic" charset="0"/>
              </a:rPr>
              <a:t>at all nodes</a:t>
            </a:r>
          </a:p>
          <a:p>
            <a:pPr lvl="1"/>
            <a:endParaRPr lang="sv-SE">
              <a:latin typeface="Helvetica" charset="0"/>
              <a:ea typeface="MS PGothic" charset="0"/>
            </a:endParaRPr>
          </a:p>
          <a:p>
            <a:pPr lvl="1">
              <a:buFontTx/>
              <a:buNone/>
            </a:pPr>
            <a:endParaRPr lang="sv-SE">
              <a:latin typeface="Helvetica" charset="0"/>
              <a:ea typeface="MS PGothic" charset="0"/>
            </a:endParaRPr>
          </a:p>
          <a:p>
            <a:r>
              <a:rPr lang="sv-SE">
                <a:latin typeface="Helvetica" charset="0"/>
                <a:ea typeface="MS PGothic" charset="0"/>
              </a:rPr>
              <a:t>Developed by Turing award winner Jim Gray (first Berkeley CS PhD, 1969)</a:t>
            </a:r>
          </a:p>
          <a:p>
            <a:pPr lvl="1"/>
            <a:endParaRPr lang="sv-SE">
              <a:latin typeface="Helvetica" charset="0"/>
              <a:ea typeface="MS PGothic" charset="0"/>
            </a:endParaRPr>
          </a:p>
          <a:p>
            <a:pPr>
              <a:buFontTx/>
              <a:buNone/>
            </a:pPr>
            <a:endParaRPr lang="sv-SE" b="1">
              <a:solidFill>
                <a:srgbClr val="FF0000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1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2PC Algorithm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924800" cy="4953000"/>
          </a:xfrm>
        </p:spPr>
        <p:txBody>
          <a:bodyPr>
            <a:normAutofit/>
          </a:bodyPr>
          <a:lstStyle/>
          <a:p>
            <a:r>
              <a:rPr lang="en-US">
                <a:latin typeface="Helvetica" charset="0"/>
                <a:ea typeface="MS PGothic" charset="0"/>
              </a:rPr>
              <a:t>One coordinator </a:t>
            </a:r>
          </a:p>
          <a:p>
            <a:r>
              <a:rPr lang="en-US">
                <a:latin typeface="Helvetica" charset="0"/>
                <a:ea typeface="MS PGothic" charset="0"/>
              </a:rPr>
              <a:t>N workers (replicas) 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High level algorithm description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Coordinator asks all workers if they can commit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If all workers reply </a:t>
            </a:r>
            <a:r>
              <a:rPr 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Helvetica" charset="0"/>
                <a:ea typeface="MS PGothic" charset="0"/>
              </a:rPr>
              <a:t>VOTE-COMMIT</a:t>
            </a:r>
            <a:r>
              <a:rPr lang="en-US">
                <a:latin typeface="Helvetica" charset="0"/>
                <a:ea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</a:rPr>
              <a:t>, then coordinator broadcasts </a:t>
            </a:r>
            <a:r>
              <a:rPr 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Helvetica" charset="0"/>
                <a:ea typeface="MS PGothic" charset="0"/>
              </a:rPr>
              <a:t>GLOBAL-COMMIT</a:t>
            </a:r>
            <a:r>
              <a:rPr lang="en-US">
                <a:latin typeface="Helvetica" charset="0"/>
                <a:ea typeface="MS PGothic" charset="0"/>
              </a:rPr>
              <a:t>”</a:t>
            </a:r>
            <a:r>
              <a:rPr lang="en-US" altLang="ja-JP">
                <a:latin typeface="Helvetica" charset="0"/>
                <a:ea typeface="MS PGothic" charset="0"/>
              </a:rPr>
              <a:t>, </a:t>
            </a:r>
          </a:p>
          <a:p>
            <a:pPr lvl="1">
              <a:buFontTx/>
              <a:buNone/>
            </a:pPr>
            <a:r>
              <a:rPr lang="en-US">
                <a:latin typeface="Helvetica" charset="0"/>
                <a:ea typeface="MS PGothic" charset="0"/>
              </a:rPr>
              <a:t>	Otherwise coordinator broadcasts </a:t>
            </a:r>
            <a:r>
              <a:rPr lang="en-US" sz="2400">
                <a:latin typeface="Helvetica" charset="0"/>
                <a:ea typeface="MS PGothic" charset="0"/>
              </a:rPr>
              <a:t>“</a:t>
            </a:r>
            <a:r>
              <a:rPr lang="en-US" altLang="ja-JP">
                <a:solidFill>
                  <a:srgbClr val="FF0000"/>
                </a:solidFill>
                <a:latin typeface="Helvetica" charset="0"/>
                <a:ea typeface="MS PGothic" charset="0"/>
              </a:rPr>
              <a:t>GLOBAL-ABORT</a:t>
            </a:r>
            <a:r>
              <a:rPr lang="en-US">
                <a:latin typeface="Helvetica" charset="0"/>
                <a:ea typeface="MS PGothic" charset="0"/>
              </a:rPr>
              <a:t>”</a:t>
            </a:r>
            <a:endParaRPr lang="en-US" altLang="ja-JP">
              <a:latin typeface="Helvetica" charset="0"/>
              <a:ea typeface="MS PGothic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</a:rPr>
              <a:t>Workers obey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MS PGothic" charset="0"/>
              </a:rPr>
              <a:t>GLOBAL</a:t>
            </a:r>
            <a:r>
              <a:rPr lang="en-US">
                <a:latin typeface="Helvetica" charset="0"/>
                <a:ea typeface="MS PGothic" charset="0"/>
              </a:rPr>
              <a:t> messages</a:t>
            </a:r>
          </a:p>
        </p:txBody>
      </p:sp>
    </p:spTree>
    <p:extLst>
      <p:ext uri="{BB962C8B-B14F-4D97-AF65-F5344CB8AC3E}">
        <p14:creationId xmlns:p14="http://schemas.microsoft.com/office/powerpoint/2010/main" val="19397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Failure Free Example Execution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74148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28067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7800" y="38735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7800" y="4940300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8" name="TextBox 11"/>
          <p:cNvSpPr txBox="1">
            <a:spLocks noChangeArrowheads="1"/>
          </p:cNvSpPr>
          <p:nvPr/>
        </p:nvSpPr>
        <p:spPr bwMode="auto">
          <a:xfrm>
            <a:off x="304800" y="12192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coordinator</a:t>
            </a:r>
            <a:endParaRPr lang="en-US">
              <a:latin typeface="Calibri" charset="0"/>
            </a:endParaRPr>
          </a:p>
        </p:txBody>
      </p:sp>
      <p:sp>
        <p:nvSpPr>
          <p:cNvPr id="64519" name="TextBox 12"/>
          <p:cNvSpPr txBox="1">
            <a:spLocks noChangeArrowheads="1"/>
          </p:cNvSpPr>
          <p:nvPr/>
        </p:nvSpPr>
        <p:spPr bwMode="auto">
          <a:xfrm>
            <a:off x="304800" y="23622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64520" name="TextBox 15"/>
          <p:cNvSpPr txBox="1">
            <a:spLocks noChangeArrowheads="1"/>
          </p:cNvSpPr>
          <p:nvPr/>
        </p:nvSpPr>
        <p:spPr bwMode="auto">
          <a:xfrm>
            <a:off x="7924800" y="5029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1981200" y="1970088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562100" y="2389188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952500" y="2998788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4076700" y="2084388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695700" y="2617788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3352800" y="3113088"/>
            <a:ext cx="32004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5867400" y="1970088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5448300" y="2389188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838700" y="2998788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30" name="TextBox 35"/>
          <p:cNvSpPr txBox="1">
            <a:spLocks noChangeArrowheads="1"/>
          </p:cNvSpPr>
          <p:nvPr/>
        </p:nvSpPr>
        <p:spPr bwMode="auto">
          <a:xfrm>
            <a:off x="2667000" y="1828800"/>
            <a:ext cx="121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VOTE-REQ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1" name="TextBox 36"/>
          <p:cNvSpPr txBox="1">
            <a:spLocks noChangeArrowheads="1"/>
          </p:cNvSpPr>
          <p:nvPr/>
        </p:nvSpPr>
        <p:spPr bwMode="auto">
          <a:xfrm>
            <a:off x="3505200" y="395128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VOTE-COMMIT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2" name="TextBox 37"/>
          <p:cNvSpPr txBox="1">
            <a:spLocks noChangeArrowheads="1"/>
          </p:cNvSpPr>
          <p:nvPr/>
        </p:nvSpPr>
        <p:spPr bwMode="auto">
          <a:xfrm>
            <a:off x="6781800" y="181768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solidFill>
                  <a:srgbClr val="FF0000"/>
                </a:solidFill>
                <a:latin typeface="Calibri" charset="0"/>
              </a:rPr>
              <a:t>GLOBAL-COMMIT</a:t>
            </a:r>
            <a:endParaRPr lang="en-US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64533" name="TextBox 23"/>
          <p:cNvSpPr txBox="1">
            <a:spLocks noChangeArrowheads="1"/>
          </p:cNvSpPr>
          <p:nvPr/>
        </p:nvSpPr>
        <p:spPr bwMode="auto">
          <a:xfrm>
            <a:off x="304800" y="34242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64534" name="TextBox 24"/>
          <p:cNvSpPr txBox="1">
            <a:spLocks noChangeArrowheads="1"/>
          </p:cNvSpPr>
          <p:nvPr/>
        </p:nvSpPr>
        <p:spPr bwMode="auto">
          <a:xfrm>
            <a:off x="304800" y="44910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Detailed Algorithm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495800" y="990600"/>
            <a:ext cx="0" cy="5410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76200" y="1219200"/>
            <a:ext cx="4267200" cy="914400"/>
          </a:xfrm>
          <a:prstGeom prst="rect">
            <a:avLst/>
          </a:prstGeom>
          <a:solidFill>
            <a:srgbClr val="FFFFAA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marL="0" lvl="1">
              <a:defRPr/>
            </a:pPr>
            <a:r>
              <a:rPr lang="en-US" sz="2000" b="0">
                <a:latin typeface="Calibri"/>
                <a:ea typeface="ＭＳ Ｐゴシック" charset="0"/>
                <a:cs typeface="Calibri"/>
              </a:rPr>
              <a:t>Coordinator sends </a:t>
            </a:r>
            <a:r>
              <a:rPr lang="en-US" sz="200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VOTE-REQ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000" b="0">
                <a:latin typeface="Calibri"/>
                <a:ea typeface="ＭＳ Ｐゴシック" charset="0"/>
                <a:cs typeface="Calibri"/>
              </a:rPr>
              <a:t>to all workers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1981200"/>
            <a:ext cx="44196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Wait for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VOTE-REQ </a:t>
            </a:r>
            <a:r>
              <a:rPr lang="en-US" sz="2000" b="0">
                <a:latin typeface="Calibri" charset="0"/>
              </a:rPr>
              <a:t>from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ready, send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VOTE-COMMIT </a:t>
            </a:r>
            <a:r>
              <a:rPr lang="en-US" sz="2000" b="0">
                <a:latin typeface="Calibri" charset="0"/>
              </a:rPr>
              <a:t>to coordinator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not ready, send </a:t>
            </a:r>
            <a:r>
              <a:rPr lang="en-US" sz="2000">
                <a:solidFill>
                  <a:srgbClr val="FF0000"/>
                </a:solidFill>
                <a:latin typeface="Calibri" charset="0"/>
              </a:rPr>
              <a:t>VOTE-ABORT </a:t>
            </a:r>
            <a:r>
              <a:rPr lang="en-US" sz="2000" b="0">
                <a:latin typeface="Calibri" charset="0"/>
              </a:rPr>
              <a:t>to coordinator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And immediately abort</a:t>
            </a:r>
            <a:endParaRPr lang="en-US" sz="2000">
              <a:latin typeface="Calibri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" y="3276600"/>
            <a:ext cx="42672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VOTE-COMMIT </a:t>
            </a:r>
            <a:r>
              <a:rPr lang="en-US" sz="2000" b="0">
                <a:latin typeface="Calibri" charset="0"/>
              </a:rPr>
              <a:t>from all N workers, send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GLOBAL-COMMIT</a:t>
            </a:r>
            <a:r>
              <a:rPr lang="en-US" sz="2000" b="0">
                <a:latin typeface="Calibri" charset="0"/>
              </a:rPr>
              <a:t> to all workers</a:t>
            </a:r>
          </a:p>
          <a:p>
            <a:pPr marL="2857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doesn’t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VOTE-COMMIT</a:t>
            </a:r>
            <a:r>
              <a:rPr lang="en-US" sz="2000" b="0">
                <a:solidFill>
                  <a:srgbClr val="7F7F7F"/>
                </a:solidFill>
                <a:latin typeface="Calibri" charset="0"/>
              </a:rPr>
              <a:t> </a:t>
            </a:r>
            <a:r>
              <a:rPr lang="en-US" sz="2000" b="0">
                <a:latin typeface="Calibri" charset="0"/>
              </a:rPr>
              <a:t>from all N workers, send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GLOBAL-ABORT</a:t>
            </a:r>
            <a:r>
              <a:rPr lang="en-US" sz="2000" b="0">
                <a:latin typeface="Calibri" charset="0"/>
              </a:rPr>
              <a:t> to all workers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48200" y="5029200"/>
            <a:ext cx="4419600" cy="1371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GLOBAL-COMMIT </a:t>
            </a:r>
            <a:r>
              <a:rPr lang="en-US" sz="2000" b="0">
                <a:latin typeface="Calibri" charset="0"/>
              </a:rPr>
              <a:t>then commit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b="0">
                <a:latin typeface="Calibri" charset="0"/>
              </a:rPr>
              <a:t>If receive </a:t>
            </a:r>
            <a:r>
              <a:rPr lang="en-US" sz="2000" b="0">
                <a:solidFill>
                  <a:srgbClr val="FF0000"/>
                </a:solidFill>
                <a:latin typeface="Calibri" charset="0"/>
              </a:rPr>
              <a:t>GLOBAL-ABORT </a:t>
            </a:r>
            <a:r>
              <a:rPr lang="en-US" sz="2000" b="0">
                <a:latin typeface="Calibri" charset="0"/>
              </a:rPr>
              <a:t>then abort</a:t>
            </a:r>
            <a:endParaRPr lang="en-US" sz="2000" b="0">
              <a:solidFill>
                <a:srgbClr val="7F7F7F"/>
              </a:solidFill>
              <a:latin typeface="Calibri" charset="0"/>
            </a:endParaRPr>
          </a:p>
        </p:txBody>
      </p:sp>
      <p:sp>
        <p:nvSpPr>
          <p:cNvPr id="63495" name="TextBox 15"/>
          <p:cNvSpPr txBox="1">
            <a:spLocks noChangeArrowheads="1"/>
          </p:cNvSpPr>
          <p:nvPr/>
        </p:nvSpPr>
        <p:spPr bwMode="auto">
          <a:xfrm>
            <a:off x="0" y="685800"/>
            <a:ext cx="347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Helvetica" charset="0"/>
              </a:rPr>
              <a:t>Coordinator Algorithm</a:t>
            </a:r>
          </a:p>
        </p:txBody>
      </p:sp>
      <p:sp>
        <p:nvSpPr>
          <p:cNvPr id="63496" name="TextBox 16"/>
          <p:cNvSpPr txBox="1">
            <a:spLocks noChangeArrowheads="1"/>
          </p:cNvSpPr>
          <p:nvPr/>
        </p:nvSpPr>
        <p:spPr bwMode="auto">
          <a:xfrm>
            <a:off x="4724400" y="685800"/>
            <a:ext cx="2767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Helvetica" charset="0"/>
              </a:rPr>
              <a:t>Worker Algorithm</a:t>
            </a:r>
          </a:p>
        </p:txBody>
      </p:sp>
      <p:cxnSp>
        <p:nvCxnSpPr>
          <p:cNvPr id="19" name="Straight Arrow Connector 18"/>
          <p:cNvCxnSpPr>
            <a:cxnSpLocks noChangeShapeType="1"/>
            <a:stCxn id="6" idx="3"/>
          </p:cNvCxnSpPr>
          <p:nvPr/>
        </p:nvCxnSpPr>
        <p:spPr bwMode="auto">
          <a:xfrm>
            <a:off x="4343400" y="1676400"/>
            <a:ext cx="304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7" idx="1"/>
          </p:cNvCxnSpPr>
          <p:nvPr/>
        </p:nvCxnSpPr>
        <p:spPr bwMode="auto">
          <a:xfrm flipH="1">
            <a:off x="4343400" y="3086100"/>
            <a:ext cx="3048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3"/>
          </p:cNvCxnSpPr>
          <p:nvPr/>
        </p:nvCxnSpPr>
        <p:spPr bwMode="auto">
          <a:xfrm>
            <a:off x="4343400" y="4381500"/>
            <a:ext cx="304800" cy="647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4410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>
                <a:latin typeface="Helvetica" charset="0"/>
                <a:ea typeface="MS PGothic" charset="0"/>
              </a:rPr>
              <a:t>Example of </a:t>
            </a:r>
            <a:r>
              <a:rPr lang="en-US">
                <a:latin typeface="Helvetica" charset="0"/>
                <a:ea typeface="MS PGothic" charset="0"/>
              </a:rPr>
              <a:t>Worker</a:t>
            </a:r>
            <a:r>
              <a:rPr lang="sv-SE">
                <a:latin typeface="Helvetica" charset="0"/>
                <a:ea typeface="MS PGothic" charset="0"/>
              </a:rPr>
              <a:t> Failure</a:t>
            </a:r>
            <a:endParaRPr lang="en-US">
              <a:latin typeface="Helvetica" charset="0"/>
              <a:ea typeface="MS P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2714625"/>
            <a:ext cx="7086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43000" y="37798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43000" y="4846638"/>
            <a:ext cx="7086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43000" y="5903913"/>
            <a:ext cx="3657600" cy="95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Box 11"/>
          <p:cNvSpPr txBox="1">
            <a:spLocks noChangeArrowheads="1"/>
          </p:cNvSpPr>
          <p:nvPr/>
        </p:nvSpPr>
        <p:spPr bwMode="auto">
          <a:xfrm>
            <a:off x="152400" y="22860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coordinator</a:t>
            </a:r>
          </a:p>
        </p:txBody>
      </p:sp>
      <p:sp>
        <p:nvSpPr>
          <p:cNvPr id="68615" name="TextBox 12"/>
          <p:cNvSpPr txBox="1">
            <a:spLocks noChangeArrowheads="1"/>
          </p:cNvSpPr>
          <p:nvPr/>
        </p:nvSpPr>
        <p:spPr bwMode="auto">
          <a:xfrm>
            <a:off x="152400" y="3352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1</a:t>
            </a:r>
            <a:endParaRPr lang="en-US">
              <a:latin typeface="Calibri" charset="0"/>
            </a:endParaRPr>
          </a:p>
        </p:txBody>
      </p:sp>
      <p:sp>
        <p:nvSpPr>
          <p:cNvPr id="68616" name="TextBox 15"/>
          <p:cNvSpPr txBox="1">
            <a:spLocks noChangeArrowheads="1"/>
          </p:cNvSpPr>
          <p:nvPr/>
        </p:nvSpPr>
        <p:spPr bwMode="auto">
          <a:xfrm>
            <a:off x="4876800" y="5599113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</a:t>
            </a:r>
            <a:endParaRPr lang="en-US">
              <a:latin typeface="Calibri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1676400" y="2943225"/>
            <a:ext cx="10668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1181100" y="3362325"/>
            <a:ext cx="21336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95300" y="3971925"/>
            <a:ext cx="3200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771900" y="3057525"/>
            <a:ext cx="1066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3390900" y="3590925"/>
            <a:ext cx="2133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22" name="TextBox 35"/>
          <p:cNvSpPr txBox="1">
            <a:spLocks noChangeArrowheads="1"/>
          </p:cNvSpPr>
          <p:nvPr/>
        </p:nvSpPr>
        <p:spPr bwMode="auto">
          <a:xfrm>
            <a:off x="2362200" y="311943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VOTE-REQ</a:t>
            </a:r>
            <a:endParaRPr lang="en-US">
              <a:latin typeface="Calibri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971800" y="4010025"/>
            <a:ext cx="1676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VOTE-COMMIT</a:t>
            </a:r>
            <a:endParaRPr lang="en-US">
              <a:latin typeface="Calibri" charset="0"/>
            </a:endParaRP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248400" y="2714625"/>
            <a:ext cx="2590800" cy="2133600"/>
            <a:chOff x="5715000" y="2678668"/>
            <a:chExt cx="2590800" cy="2133603"/>
          </a:xfrm>
        </p:grpSpPr>
        <p:cxnSp>
          <p:nvCxnSpPr>
            <p:cNvPr id="33" name="Straight Arrow Connector 32"/>
            <p:cNvCxnSpPr/>
            <p:nvPr/>
          </p:nvCxnSpPr>
          <p:spPr>
            <a:xfrm rot="16200000" flipH="1">
              <a:off x="5562599" y="2907269"/>
              <a:ext cx="1066802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200000" flipH="1">
              <a:off x="5067299" y="3326370"/>
              <a:ext cx="2133603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43" name="TextBox 37"/>
            <p:cNvSpPr txBox="1">
              <a:spLocks noChangeArrowheads="1"/>
            </p:cNvSpPr>
            <p:nvPr/>
          </p:nvSpPr>
          <p:spPr bwMode="auto">
            <a:xfrm>
              <a:off x="6477000" y="2754868"/>
              <a:ext cx="1828800" cy="83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sv-SE">
                  <a:latin typeface="Calibri" charset="0"/>
                </a:rPr>
                <a:t>GLOBAL-ABORT</a:t>
              </a:r>
              <a:endParaRPr lang="en-US">
                <a:latin typeface="Calibri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343400" y="5229225"/>
            <a:ext cx="304800" cy="685800"/>
            <a:chOff x="4343400" y="5193268"/>
            <a:chExt cx="304800" cy="685800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4267200" y="5650468"/>
              <a:ext cx="3810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38" name="Group 30"/>
            <p:cNvGrpSpPr>
              <a:grpSpLocks/>
            </p:cNvGrpSpPr>
            <p:nvPr/>
          </p:nvGrpSpPr>
          <p:grpSpPr bwMode="auto">
            <a:xfrm>
              <a:off x="4343400" y="5193268"/>
              <a:ext cx="304800" cy="304800"/>
              <a:chOff x="4953000" y="1524000"/>
              <a:chExt cx="304800" cy="3048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16200000" flipH="1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4953000" y="1524000"/>
                <a:ext cx="304800" cy="304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626" name="Group 50"/>
          <p:cNvGrpSpPr>
            <a:grpSpLocks/>
          </p:cNvGrpSpPr>
          <p:nvPr/>
        </p:nvGrpSpPr>
        <p:grpSpPr bwMode="auto">
          <a:xfrm>
            <a:off x="3200400" y="990600"/>
            <a:ext cx="1752600" cy="1592263"/>
            <a:chOff x="3276600" y="2895600"/>
            <a:chExt cx="3505200" cy="2971800"/>
          </a:xfrm>
        </p:grpSpPr>
        <p:sp>
          <p:nvSpPr>
            <p:cNvPr id="52" name="Rounded Rectangle 51"/>
            <p:cNvSpPr/>
            <p:nvPr/>
          </p:nvSpPr>
          <p:spPr>
            <a:xfrm>
              <a:off x="4270376" y="2895600"/>
              <a:ext cx="151765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INIT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270376" y="4116319"/>
              <a:ext cx="1517650" cy="530362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WAIT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2766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ABORT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257800" y="5334076"/>
              <a:ext cx="1524000" cy="53332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sv-SE" sz="1800">
                  <a:solidFill>
                    <a:schemeClr val="tx1"/>
                  </a:solidFill>
                  <a:latin typeface="Calibri"/>
                  <a:ea typeface="ＭＳ Ｐゴシック" charset="0"/>
                  <a:cs typeface="Calibri"/>
                </a:rPr>
                <a:t>COMM</a:t>
              </a:r>
              <a:endParaRPr lang="en-US" sz="180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endParaRPr>
            </a:p>
          </p:txBody>
        </p:sp>
        <p:cxnSp>
          <p:nvCxnSpPr>
            <p:cNvPr id="56" name="Straight Arrow Connector 55"/>
            <p:cNvCxnSpPr>
              <a:stCxn id="52" idx="2"/>
              <a:endCxn id="53" idx="0"/>
            </p:cNvCxnSpPr>
            <p:nvPr/>
          </p:nvCxnSpPr>
          <p:spPr>
            <a:xfrm rot="5400000">
              <a:off x="4685502" y="3772621"/>
              <a:ext cx="687395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3" idx="2"/>
              <a:endCxn id="54" idx="0"/>
            </p:cNvCxnSpPr>
            <p:nvPr/>
          </p:nvCxnSpPr>
          <p:spPr>
            <a:xfrm rot="5400000">
              <a:off x="4188616" y="4493491"/>
              <a:ext cx="687395" cy="99377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3" idx="2"/>
              <a:endCxn id="55" idx="0"/>
            </p:cNvCxnSpPr>
            <p:nvPr/>
          </p:nvCxnSpPr>
          <p:spPr>
            <a:xfrm rot="16200000" flipH="1">
              <a:off x="5182390" y="4493491"/>
              <a:ext cx="687395" cy="99377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257800" y="2205038"/>
            <a:ext cx="182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sv-SE">
                <a:latin typeface="Calibri" charset="0"/>
              </a:rPr>
              <a:t>timeout</a:t>
            </a:r>
            <a:endParaRPr lang="en-US">
              <a:latin typeface="Calibri" charset="0"/>
            </a:endParaRPr>
          </a:p>
        </p:txBody>
      </p:sp>
      <p:sp>
        <p:nvSpPr>
          <p:cNvPr id="68628" name="TextBox 12"/>
          <p:cNvSpPr txBox="1">
            <a:spLocks noChangeArrowheads="1"/>
          </p:cNvSpPr>
          <p:nvPr/>
        </p:nvSpPr>
        <p:spPr bwMode="auto">
          <a:xfrm>
            <a:off x="152400" y="44148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2</a:t>
            </a:r>
            <a:endParaRPr lang="en-US">
              <a:latin typeface="Calibri" charset="0"/>
            </a:endParaRPr>
          </a:p>
        </p:txBody>
      </p:sp>
      <p:sp>
        <p:nvSpPr>
          <p:cNvPr id="68629" name="TextBox 12"/>
          <p:cNvSpPr txBox="1">
            <a:spLocks noChangeArrowheads="1"/>
          </p:cNvSpPr>
          <p:nvPr/>
        </p:nvSpPr>
        <p:spPr bwMode="auto">
          <a:xfrm>
            <a:off x="152400" y="5481638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w</a:t>
            </a:r>
            <a:r>
              <a:rPr lang="sv-SE">
                <a:latin typeface="Calibri" charset="0"/>
              </a:rPr>
              <a:t>orker 3</a:t>
            </a:r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>
            <a:normAutofit/>
          </a:bodyPr>
          <a:lstStyle/>
          <a:p>
            <a:r>
              <a:rPr lang="sv-SE" dirty="0" err="1" smtClean="0">
                <a:latin typeface="Helvetica" charset="0"/>
                <a:ea typeface="MS PGothic" charset="0"/>
              </a:rPr>
              <a:t>Durability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Helvetica" charset="0"/>
                <a:cs typeface="ＭＳ Ｐゴシック" charset="-128"/>
              </a:rPr>
              <a:t>All nodes use stable storage* to store which state they are in</a:t>
            </a: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-128"/>
            </a:endParaRPr>
          </a:p>
          <a:p>
            <a:pPr>
              <a:defRPr/>
            </a:pPr>
            <a:r>
              <a:rPr lang="en-US" dirty="0" smtClean="0">
                <a:latin typeface="Helvetica" charset="0"/>
                <a:cs typeface="ＭＳ Ｐゴシック" charset="-128"/>
              </a:rPr>
              <a:t>Upon recovery, it can restore state and resume: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Coordinator aborts in INIT, WAIT, or ABORT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Coordinator commits in COMMIT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Worker aborts in INIT, ABORT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Worker commits in COMMIT</a:t>
            </a:r>
          </a:p>
          <a:p>
            <a:pPr lvl="1">
              <a:defRPr/>
            </a:pPr>
            <a:r>
              <a:rPr lang="en-US" dirty="0" smtClean="0">
                <a:latin typeface="Helvetica" charset="0"/>
              </a:rPr>
              <a:t>Worker asks Coordinator in READY</a:t>
            </a:r>
          </a:p>
          <a:p>
            <a:pPr lvl="1">
              <a:defRPr/>
            </a:pPr>
            <a:endParaRPr lang="en-US" dirty="0">
              <a:latin typeface="Helvetica" charset="0"/>
            </a:endParaRPr>
          </a:p>
          <a:p>
            <a:pPr marL="57150" indent="0">
              <a:buFontTx/>
              <a:buNone/>
              <a:defRPr/>
            </a:pPr>
            <a:r>
              <a:rPr lang="en-US" dirty="0" smtClean="0">
                <a:latin typeface="Helvetica" charset="0"/>
                <a:cs typeface="ＭＳ Ｐゴシック" charset="-128"/>
              </a:rPr>
              <a:t>* - stable storage is non-volatile storage (e.g. backed by disk) that guarantees atomic writes. </a:t>
            </a:r>
          </a:p>
          <a:p>
            <a:pPr lvl="1">
              <a:defRPr/>
            </a:pPr>
            <a:endParaRPr lang="en-US" dirty="0" smtClean="0">
              <a:latin typeface="Helvetica" charset="0"/>
            </a:endParaRP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-128"/>
            </a:endParaRPr>
          </a:p>
          <a:p>
            <a:pPr>
              <a:defRPr/>
            </a:pPr>
            <a:endParaRPr lang="en-US" dirty="0" smtClean="0">
              <a:latin typeface="Helvetica" charset="0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16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Scheduling Summary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63480"/>
            <a:ext cx="8763000" cy="5735761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 selecting a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process 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from the ready queue and allocating the CPU to 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it</a:t>
            </a:r>
            <a:endParaRPr lang="en-US" altLang="ko-KR" b="0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FCFS 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Run threads to completion in order of submission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Pros: Simple (+)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Cons: Short jobs get stuck behind long ones (-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)</a:t>
            </a: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defRPr/>
            </a:pPr>
            <a:r>
              <a:rPr lang="en-US" altLang="ko-KR" b="0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Round-Robin Scheduling</a:t>
            </a: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: 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Give each thread a small amount of CPU time when it executes; cycle between all ready threads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Pros: Better for short jobs (+)</a:t>
            </a:r>
          </a:p>
          <a:p>
            <a:pPr lvl="1">
              <a:spcBef>
                <a:spcPct val="25000"/>
              </a:spcBef>
              <a:defRPr/>
            </a:pPr>
            <a:r>
              <a:rPr lang="en-US" altLang="ko-KR" b="0" dirty="0">
                <a:latin typeface="Helvetica" charset="0"/>
                <a:ea typeface="굴림" charset="0"/>
                <a:cs typeface="굴림" charset="0"/>
              </a:rPr>
              <a:t>Cons: Poor when jobs are same length (-</a:t>
            </a:r>
            <a:r>
              <a:rPr lang="en-US" altLang="ko-KR" b="0" dirty="0" smtClean="0">
                <a:latin typeface="Helvetica" charset="0"/>
                <a:ea typeface="굴림" charset="0"/>
                <a:cs typeface="굴림" charset="0"/>
              </a:rPr>
              <a:t>)</a:t>
            </a:r>
          </a:p>
          <a:p>
            <a:pPr>
              <a:lnSpc>
                <a:spcPct val="85000"/>
              </a:lnSpc>
              <a:defRPr/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Shortest </a:t>
            </a: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-127"/>
                <a:cs typeface="굴림" charset="-127"/>
              </a:rPr>
              <a:t>Remaining Time First (SRTF)</a:t>
            </a: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:</a:t>
            </a:r>
          </a:p>
          <a:p>
            <a:pPr lvl="1">
              <a:lnSpc>
                <a:spcPct val="85000"/>
              </a:lnSpc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Run whatever job has the least </a:t>
            </a:r>
            <a:r>
              <a:rPr lang="en-US" altLang="ko-KR" dirty="0" smtClean="0">
                <a:latin typeface="Helvetica" charset="0"/>
                <a:ea typeface="굴림" charset="-127"/>
                <a:cs typeface="굴림" charset="-127"/>
              </a:rPr>
              <a:t>remaining </a:t>
            </a: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amount of computation to do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Pros: Optimal (average response time)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dirty="0">
                <a:latin typeface="Helvetica" charset="0"/>
                <a:ea typeface="굴림" charset="-127"/>
                <a:cs typeface="굴림" charset="-127"/>
              </a:rPr>
              <a:t>Cons: Hard to predict future, Unfair</a:t>
            </a:r>
          </a:p>
          <a:p>
            <a:pPr lvl="1">
              <a:spcBef>
                <a:spcPct val="25000"/>
              </a:spcBef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>
              <a:spcBef>
                <a:spcPct val="25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spcBef>
                <a:spcPct val="25000"/>
              </a:spcBef>
              <a:buFontTx/>
              <a:buNone/>
              <a:defRPr/>
            </a:pPr>
            <a:endParaRPr lang="en-US" altLang="ko-KR" b="0" dirty="0"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Servers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609600" y="5638800"/>
            <a:ext cx="7696200" cy="685800"/>
          </a:xfrm>
        </p:spPr>
        <p:txBody>
          <a:bodyPr/>
          <a:lstStyle/>
          <a:p>
            <a:r>
              <a:rPr lang="en-US" dirty="0" smtClean="0"/>
              <a:t>What happens if cannot update all the replicas?</a:t>
            </a:r>
          </a:p>
          <a:p>
            <a:r>
              <a:rPr lang="en-US" dirty="0" smtClean="0"/>
              <a:t>Availability =&gt; Inconsistency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11/12/14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90</a:t>
            </a:fld>
            <a:endParaRPr lang="en-US" b="0"/>
          </a:p>
        </p:txBody>
      </p:sp>
      <p:grpSp>
        <p:nvGrpSpPr>
          <p:cNvPr id="11" name="Group 10"/>
          <p:cNvGrpSpPr/>
          <p:nvPr/>
        </p:nvGrpSpPr>
        <p:grpSpPr>
          <a:xfrm>
            <a:off x="3505200" y="4724400"/>
            <a:ext cx="1219200" cy="762000"/>
            <a:chOff x="3505200" y="4724400"/>
            <a:chExt cx="1219200" cy="762000"/>
          </a:xfrm>
        </p:grpSpPr>
        <p:sp>
          <p:nvSpPr>
            <p:cNvPr id="10" name="Oval 9"/>
            <p:cNvSpPr/>
            <p:nvPr/>
          </p:nvSpPr>
          <p:spPr bwMode="auto">
            <a:xfrm>
              <a:off x="3505200" y="4724400"/>
              <a:ext cx="1219200" cy="762000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7389" y="4888468"/>
              <a:ext cx="774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1143000"/>
            <a:ext cx="2057400" cy="1371600"/>
            <a:chOff x="3429000" y="1143000"/>
            <a:chExt cx="1447800" cy="1371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flipV="1">
            <a:off x="4114800" y="2514600"/>
            <a:ext cx="38100" cy="2209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4958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657600" y="2286000"/>
            <a:ext cx="579362" cy="2359059"/>
          </a:xfrm>
          <a:custGeom>
            <a:avLst/>
            <a:gdLst>
              <a:gd name="connsiteX0" fmla="*/ 0 w 579362"/>
              <a:gd name="connsiteY0" fmla="*/ 2359059 h 2359059"/>
              <a:gd name="connsiteX1" fmla="*/ 92039 w 579362"/>
              <a:gd name="connsiteY1" fmla="*/ 739458 h 2359059"/>
              <a:gd name="connsiteX2" fmla="*/ 478599 w 579362"/>
              <a:gd name="connsiteY2" fmla="*/ 3275 h 2359059"/>
              <a:gd name="connsiteX3" fmla="*/ 570638 w 579362"/>
              <a:gd name="connsiteY3" fmla="*/ 997121 h 2359059"/>
              <a:gd name="connsiteX4" fmla="*/ 312930 w 579362"/>
              <a:gd name="connsiteY4" fmla="*/ 2193418 h 235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62" h="2359059">
                <a:moveTo>
                  <a:pt x="0" y="2359059"/>
                </a:moveTo>
                <a:cubicBezTo>
                  <a:pt x="6136" y="1745574"/>
                  <a:pt x="12273" y="1132089"/>
                  <a:pt x="92039" y="739458"/>
                </a:cubicBezTo>
                <a:cubicBezTo>
                  <a:pt x="171805" y="346827"/>
                  <a:pt x="398833" y="-39669"/>
                  <a:pt x="478599" y="3275"/>
                </a:cubicBezTo>
                <a:cubicBezTo>
                  <a:pt x="558366" y="46219"/>
                  <a:pt x="598250" y="632097"/>
                  <a:pt x="570638" y="997121"/>
                </a:cubicBezTo>
                <a:cubicBezTo>
                  <a:pt x="543026" y="1362145"/>
                  <a:pt x="427978" y="1777781"/>
                  <a:pt x="312930" y="2193418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638800" y="1143000"/>
            <a:ext cx="2057400" cy="1371600"/>
            <a:chOff x="3429000" y="1143000"/>
            <a:chExt cx="1447800" cy="13716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3429000" y="1143000"/>
              <a:ext cx="1447800" cy="1371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30856" y="1371600"/>
              <a:ext cx="1044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Storage </a:t>
              </a:r>
            </a:p>
            <a:p>
              <a:pPr algn="ctr"/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7010400" y="2133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4191000" y="2667000"/>
            <a:ext cx="2514600" cy="2057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4343400" y="4800600"/>
            <a:ext cx="4572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419600" y="4724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648200" y="2057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086600" y="2057400"/>
            <a:ext cx="457200" cy="2286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156524" y="2539830"/>
            <a:ext cx="537427" cy="2061311"/>
          </a:xfrm>
          <a:custGeom>
            <a:avLst/>
            <a:gdLst>
              <a:gd name="connsiteX0" fmla="*/ 519019 w 537427"/>
              <a:gd name="connsiteY0" fmla="*/ 2061311 h 2061311"/>
              <a:gd name="connsiteX1" fmla="*/ 537427 w 537427"/>
              <a:gd name="connsiteY1" fmla="*/ 0 h 206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427" h="2061311">
                <a:moveTo>
                  <a:pt x="519019" y="2061311"/>
                </a:moveTo>
                <a:cubicBezTo>
                  <a:pt x="66498" y="1455494"/>
                  <a:pt x="-386023" y="849677"/>
                  <a:pt x="537427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307608" y="2190143"/>
            <a:ext cx="2595261" cy="2392593"/>
            <a:chOff x="4307608" y="2190143"/>
            <a:chExt cx="2595261" cy="2392593"/>
          </a:xfrm>
        </p:grpSpPr>
        <p:sp>
          <p:nvSpPr>
            <p:cNvPr id="43" name="Freeform 42"/>
            <p:cNvSpPr/>
            <p:nvPr/>
          </p:nvSpPr>
          <p:spPr>
            <a:xfrm>
              <a:off x="4534071" y="2429402"/>
              <a:ext cx="196695" cy="2153334"/>
            </a:xfrm>
            <a:custGeom>
              <a:avLst/>
              <a:gdLst>
                <a:gd name="connsiteX0" fmla="*/ 31026 w 196695"/>
                <a:gd name="connsiteY0" fmla="*/ 2153334 h 2153334"/>
                <a:gd name="connsiteX1" fmla="*/ 12618 w 196695"/>
                <a:gd name="connsiteY1" fmla="*/ 1251510 h 2153334"/>
                <a:gd name="connsiteX2" fmla="*/ 196695 w 196695"/>
                <a:gd name="connsiteY2" fmla="*/ 0 h 215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695" h="2153334">
                  <a:moveTo>
                    <a:pt x="31026" y="2153334"/>
                  </a:moveTo>
                  <a:cubicBezTo>
                    <a:pt x="8016" y="1881866"/>
                    <a:pt x="-14993" y="1610399"/>
                    <a:pt x="12618" y="1251510"/>
                  </a:cubicBezTo>
                  <a:cubicBezTo>
                    <a:pt x="40229" y="892621"/>
                    <a:pt x="196695" y="0"/>
                    <a:pt x="196695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307608" y="2190143"/>
              <a:ext cx="2595261" cy="2337379"/>
            </a:xfrm>
            <a:custGeom>
              <a:avLst/>
              <a:gdLst>
                <a:gd name="connsiteX0" fmla="*/ 202266 w 2595261"/>
                <a:gd name="connsiteY0" fmla="*/ 2337379 h 2337379"/>
                <a:gd name="connsiteX1" fmla="*/ 239081 w 2595261"/>
                <a:gd name="connsiteY1" fmla="*/ 1730029 h 2337379"/>
                <a:gd name="connsiteX2" fmla="*/ 2595261 w 2595261"/>
                <a:gd name="connsiteY2" fmla="*/ 0 h 233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5261" h="2337379">
                  <a:moveTo>
                    <a:pt x="202266" y="2337379"/>
                  </a:moveTo>
                  <a:cubicBezTo>
                    <a:pt x="21257" y="2228485"/>
                    <a:pt x="-159751" y="2119592"/>
                    <a:pt x="239081" y="1730029"/>
                  </a:cubicBezTo>
                  <a:cubicBezTo>
                    <a:pt x="637913" y="1340466"/>
                    <a:pt x="2595261" y="0"/>
                    <a:pt x="2595261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>
            <a:off x="4648200" y="4648200"/>
            <a:ext cx="457200" cy="2286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57800" y="4038600"/>
            <a:ext cx="607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66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6666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6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If concurrent updates (i.e., puts to same key) may need to make sure that updates happen in the same order </a:t>
            </a:r>
            <a:endParaRPr lang="en-US" sz="2000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334000"/>
            <a:ext cx="685800" cy="6858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334000"/>
            <a:ext cx="685800" cy="6858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334000"/>
            <a:ext cx="685800" cy="685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33206"/>
            <a:ext cx="685800" cy="68580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12192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86" name="Rectangle 8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715000" y="52570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…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08" y="2286000"/>
            <a:ext cx="685800" cy="685800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667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97" name="Straight Connector 96"/>
            <p:cNvCxnSpPr>
              <a:stCxn id="96" idx="0"/>
              <a:endCxn id="96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41148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04" name="Rectangle 103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05" name="Straight Connector 104"/>
            <p:cNvCxnSpPr>
              <a:stCxn id="104" idx="0"/>
              <a:endCxn id="104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6096000" y="4495800"/>
            <a:ext cx="1066800" cy="913606"/>
            <a:chOff x="1752600" y="3656806"/>
            <a:chExt cx="533400" cy="381794"/>
          </a:xfrm>
          <a:solidFill>
            <a:srgbClr val="FFFFAA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13" name="Straight Connector 112"/>
            <p:cNvCxnSpPr>
              <a:stCxn id="112" idx="0"/>
              <a:endCxn id="112" idx="2"/>
            </p:cNvCxnSpPr>
            <p:nvPr/>
          </p:nvCxnSpPr>
          <p:spPr bwMode="auto">
            <a:xfrm rot="16200000" flipH="1">
              <a:off x="1828800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2161671" y="5955268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581400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904871" y="5943600"/>
            <a:ext cx="4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809871" y="5943600"/>
            <a:ext cx="52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N</a:t>
            </a:r>
            <a:r>
              <a:rPr lang="en-US" sz="1800" b="0" baseline="-25000" dirty="0" smtClean="0">
                <a:latin typeface="Helvetica"/>
                <a:cs typeface="Helvetica"/>
              </a:rPr>
              <a:t>50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67000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16454" y="47668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5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4038600" y="4766846"/>
            <a:ext cx="1099204" cy="338554"/>
            <a:chOff x="4114800" y="4766846"/>
            <a:chExt cx="1099204" cy="338554"/>
          </a:xfrm>
        </p:grpSpPr>
        <p:sp>
          <p:nvSpPr>
            <p:cNvPr id="126" name="TextBox 125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6019800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575136" y="47668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Helvetica"/>
                <a:cs typeface="Helvetica"/>
              </a:rPr>
              <a:t>V</a:t>
            </a:r>
            <a:r>
              <a:rPr lang="en-US" sz="1600" b="0" dirty="0" smtClean="0">
                <a:latin typeface="Helvetica"/>
                <a:cs typeface="Helvetica"/>
              </a:rPr>
              <a:t>105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3546508" y="2133600"/>
            <a:ext cx="1295400" cy="913606"/>
            <a:chOff x="1752600" y="3656806"/>
            <a:chExt cx="533400" cy="381794"/>
          </a:xfrm>
          <a:solidFill>
            <a:schemeClr val="bg1"/>
          </a:solidFill>
        </p:grpSpPr>
        <p:sp>
          <p:nvSpPr>
            <p:cNvPr id="131" name="Rectangle 130"/>
            <p:cNvSpPr/>
            <p:nvPr/>
          </p:nvSpPr>
          <p:spPr bwMode="auto">
            <a:xfrm>
              <a:off x="1752600" y="3656806"/>
              <a:ext cx="533400" cy="3810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b="0" dirty="0" smtClean="0">
                <a:latin typeface="Helvetica"/>
                <a:cs typeface="Helvetica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 bwMode="auto">
            <a:xfrm rot="16200000" flipH="1">
              <a:off x="1780941" y="3847306"/>
              <a:ext cx="3810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>
              <a:off x="1752600" y="37330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4" name="Straight Connector 133"/>
            <p:cNvCxnSpPr/>
            <p:nvPr/>
          </p:nvCxnSpPr>
          <p:spPr bwMode="auto">
            <a:xfrm>
              <a:off x="1752600" y="38092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1752600" y="3885406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1752600" y="36576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Straight Connector 136"/>
            <p:cNvCxnSpPr/>
            <p:nvPr/>
          </p:nvCxnSpPr>
          <p:spPr bwMode="auto">
            <a:xfrm>
              <a:off x="1752600" y="3962400"/>
              <a:ext cx="533400" cy="1588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8" name="TextBox 137"/>
          <p:cNvSpPr txBox="1"/>
          <p:nvPr/>
        </p:nvSpPr>
        <p:spPr>
          <a:xfrm>
            <a:off x="3546508" y="2252246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095962" y="2252246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</a:t>
            </a:r>
            <a:r>
              <a:rPr lang="en-US" sz="1600" b="0" dirty="0">
                <a:latin typeface="Helvetica"/>
                <a:cs typeface="Helvetica"/>
              </a:rPr>
              <a:t>2</a:t>
            </a:r>
            <a:endParaRPr lang="en-US" sz="1600" b="0" dirty="0" smtClean="0">
              <a:latin typeface="Helvetica"/>
              <a:cs typeface="Helvetica"/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3546508" y="2438400"/>
            <a:ext cx="1299655" cy="338554"/>
            <a:chOff x="5486400" y="3048000"/>
            <a:chExt cx="1299655" cy="338554"/>
          </a:xfrm>
        </p:grpSpPr>
        <p:sp>
          <p:nvSpPr>
            <p:cNvPr id="141" name="TextBox 140"/>
            <p:cNvSpPr txBox="1"/>
            <p:nvPr/>
          </p:nvSpPr>
          <p:spPr>
            <a:xfrm>
              <a:off x="5486400" y="3048000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9800" y="3048000"/>
              <a:ext cx="7662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N1,N3 </a:t>
              </a: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3492244" y="2785646"/>
            <a:ext cx="663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K105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052237" y="2785646"/>
            <a:ext cx="56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Helvetica"/>
                <a:cs typeface="Helvetica"/>
              </a:rPr>
              <a:t>N50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819400" y="1752600"/>
            <a:ext cx="187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Helvetica"/>
                <a:cs typeface="Helvetica"/>
              </a:rPr>
              <a:t>Master/Directory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62000" y="1981200"/>
            <a:ext cx="2209800" cy="533400"/>
            <a:chOff x="1292462" y="2667000"/>
            <a:chExt cx="2209800" cy="533400"/>
          </a:xfrm>
        </p:grpSpPr>
        <p:sp>
          <p:nvSpPr>
            <p:cNvPr id="147" name="TextBox 146"/>
            <p:cNvSpPr txBox="1"/>
            <p:nvPr/>
          </p:nvSpPr>
          <p:spPr>
            <a:xfrm>
              <a:off x="1292462" y="2667000"/>
              <a:ext cx="14899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  <p:cxnSp>
          <p:nvCxnSpPr>
            <p:cNvPr id="148" name="Straight Arrow Connector 147"/>
            <p:cNvCxnSpPr>
              <a:stCxn id="147" idx="3"/>
            </p:cNvCxnSpPr>
            <p:nvPr/>
          </p:nvCxnSpPr>
          <p:spPr bwMode="auto">
            <a:xfrm>
              <a:off x="2782373" y="2836277"/>
              <a:ext cx="719889" cy="3641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9" name="Group 148"/>
          <p:cNvGrpSpPr/>
          <p:nvPr/>
        </p:nvGrpSpPr>
        <p:grpSpPr>
          <a:xfrm>
            <a:off x="4191000" y="2990229"/>
            <a:ext cx="596455" cy="1507744"/>
            <a:chOff x="4352708" y="2914029"/>
            <a:chExt cx="596455" cy="1507744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4352708" y="3048000"/>
              <a:ext cx="364067" cy="126153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 rot="4538305">
              <a:off x="4026014" y="3498624"/>
              <a:ext cx="15077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1143000" y="4766846"/>
            <a:ext cx="1099204" cy="338554"/>
            <a:chOff x="4114800" y="4766846"/>
            <a:chExt cx="1099204" cy="338554"/>
          </a:xfrm>
        </p:grpSpPr>
        <p:sp>
          <p:nvSpPr>
            <p:cNvPr id="153" name="TextBox 152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664254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V14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371600" y="3124200"/>
            <a:ext cx="2133600" cy="1295400"/>
            <a:chOff x="1752600" y="3124200"/>
            <a:chExt cx="2133600" cy="1295400"/>
          </a:xfrm>
        </p:grpSpPr>
        <p:cxnSp>
          <p:nvCxnSpPr>
            <p:cNvPr id="156" name="Straight Arrow Connector 155"/>
            <p:cNvCxnSpPr/>
            <p:nvPr/>
          </p:nvCxnSpPr>
          <p:spPr bwMode="auto">
            <a:xfrm flipH="1">
              <a:off x="1752600" y="3124200"/>
              <a:ext cx="2133600" cy="12954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57" name="TextBox 156"/>
            <p:cNvSpPr txBox="1"/>
            <p:nvPr/>
          </p:nvSpPr>
          <p:spPr>
            <a:xfrm rot="19612648">
              <a:off x="1861183" y="3508633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008000"/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62000" y="2438400"/>
            <a:ext cx="2209800" cy="338554"/>
            <a:chOff x="1292462" y="2667000"/>
            <a:chExt cx="2209800" cy="338554"/>
          </a:xfrm>
        </p:grpSpPr>
        <p:sp>
          <p:nvSpPr>
            <p:cNvPr id="162" name="TextBox 161"/>
            <p:cNvSpPr txBox="1"/>
            <p:nvPr/>
          </p:nvSpPr>
          <p:spPr>
            <a:xfrm>
              <a:off x="1292462" y="2667000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chemeClr val="accent2">
                      <a:lumMod val="75000"/>
                    </a:schemeClr>
                  </a:solidFill>
                  <a:latin typeface="Helvetica"/>
                  <a:cs typeface="Helvetica"/>
                </a:rPr>
                <a:t>ut(K14, V14’’)</a:t>
              </a:r>
            </a:p>
          </p:txBody>
        </p:sp>
        <p:cxnSp>
          <p:nvCxnSpPr>
            <p:cNvPr id="163" name="Straight Arrow Connector 162"/>
            <p:cNvCxnSpPr>
              <a:stCxn id="162" idx="3"/>
            </p:cNvCxnSpPr>
            <p:nvPr/>
          </p:nvCxnSpPr>
          <p:spPr bwMode="auto">
            <a:xfrm>
              <a:off x="2827958" y="2836277"/>
              <a:ext cx="674304" cy="5932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8" name="Group 167"/>
          <p:cNvGrpSpPr/>
          <p:nvPr/>
        </p:nvGrpSpPr>
        <p:grpSpPr>
          <a:xfrm>
            <a:off x="1981200" y="3124200"/>
            <a:ext cx="2133600" cy="1295400"/>
            <a:chOff x="1752600" y="3352800"/>
            <a:chExt cx="2209800" cy="1066800"/>
          </a:xfrm>
        </p:grpSpPr>
        <p:cxnSp>
          <p:nvCxnSpPr>
            <p:cNvPr id="169" name="Straight Arrow Connector 168"/>
            <p:cNvCxnSpPr/>
            <p:nvPr/>
          </p:nvCxnSpPr>
          <p:spPr bwMode="auto">
            <a:xfrm flipH="1">
              <a:off x="1752600" y="3352800"/>
              <a:ext cx="2209800" cy="1066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0" name="TextBox 169"/>
            <p:cNvSpPr txBox="1"/>
            <p:nvPr/>
          </p:nvSpPr>
          <p:spPr>
            <a:xfrm rot="19645509">
              <a:off x="1952397" y="3684716"/>
              <a:ext cx="1549763" cy="27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FF00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ut(K14, V14’)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4572000" y="2957924"/>
            <a:ext cx="609600" cy="1535496"/>
            <a:chOff x="4339563" y="2900153"/>
            <a:chExt cx="609600" cy="1535496"/>
          </a:xfrm>
        </p:grpSpPr>
        <p:cxnSp>
          <p:nvCxnSpPr>
            <p:cNvPr id="175" name="Straight Arrow Connector 174"/>
            <p:cNvCxnSpPr/>
            <p:nvPr/>
          </p:nvCxnSpPr>
          <p:spPr bwMode="auto">
            <a:xfrm>
              <a:off x="4339563" y="2990229"/>
              <a:ext cx="377212" cy="131930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009D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 rot="4538305">
              <a:off x="4012138" y="3498624"/>
              <a:ext cx="15354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200"/>
                  </a:solidFill>
                  <a:latin typeface="Helvetica"/>
                  <a:cs typeface="Helvetica"/>
                </a:rPr>
                <a:t>p</a:t>
              </a:r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ut(K14, V14’')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038600" y="4766846"/>
            <a:ext cx="1190375" cy="338554"/>
            <a:chOff x="4114800" y="4766846"/>
            <a:chExt cx="1190375" cy="338554"/>
          </a:xfrm>
        </p:grpSpPr>
        <p:sp>
          <p:nvSpPr>
            <p:cNvPr id="181" name="TextBox 180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664254" y="4766846"/>
              <a:ext cx="640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200"/>
                  </a:solidFill>
                  <a:latin typeface="Helvetica"/>
                  <a:cs typeface="Helvetica"/>
                </a:rPr>
                <a:t>V14’’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143000" y="4766846"/>
            <a:ext cx="1144789" cy="338554"/>
            <a:chOff x="4114800" y="4766846"/>
            <a:chExt cx="1144789" cy="338554"/>
          </a:xfrm>
        </p:grpSpPr>
        <p:sp>
          <p:nvSpPr>
            <p:cNvPr id="184" name="TextBox 183"/>
            <p:cNvSpPr txBox="1"/>
            <p:nvPr/>
          </p:nvSpPr>
          <p:spPr>
            <a:xfrm>
              <a:off x="4114800" y="4766846"/>
              <a:ext cx="549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K14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64254" y="4766846"/>
              <a:ext cx="59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V14’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257800" y="1873984"/>
            <a:ext cx="37338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0" dirty="0">
                <a:latin typeface="Helvetica"/>
                <a:cs typeface="Helvetica"/>
              </a:rPr>
              <a:t>p</a:t>
            </a:r>
            <a:r>
              <a:rPr lang="en-US" sz="2000" b="0" dirty="0" smtClean="0">
                <a:latin typeface="Helvetica"/>
                <a:cs typeface="Helvetica"/>
              </a:rPr>
              <a:t>ut(K14, V14’) and put(K14, V14’’) reach N1 and N3 in reverse  order</a:t>
            </a:r>
            <a:endParaRPr lang="en-US" sz="2000" b="0" dirty="0">
              <a:latin typeface="Helvetica"/>
              <a:cs typeface="Helvetica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0" dirty="0" smtClean="0">
                <a:latin typeface="Helvetica"/>
                <a:cs typeface="Helvetica"/>
              </a:rPr>
              <a:t>What does get(K14) return?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0" dirty="0" smtClean="0">
                <a:latin typeface="Helvetica"/>
                <a:cs typeface="Helvetica"/>
              </a:rPr>
              <a:t>Undefined!</a:t>
            </a:r>
          </a:p>
        </p:txBody>
      </p:sp>
    </p:spTree>
    <p:extLst>
      <p:ext uri="{BB962C8B-B14F-4D97-AF65-F5344CB8AC3E}">
        <p14:creationId xmlns:p14="http://schemas.microsoft.com/office/powerpoint/2010/main" val="11797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Need to make sure that a value is replicated correctly</a:t>
            </a:r>
          </a:p>
          <a:p>
            <a:endParaRPr lang="en-US" dirty="0"/>
          </a:p>
          <a:p>
            <a:r>
              <a:rPr lang="en-US" dirty="0" smtClean="0"/>
              <a:t>How do you know a value has been replicated on every node? </a:t>
            </a:r>
          </a:p>
          <a:p>
            <a:pPr lvl="1"/>
            <a:r>
              <a:rPr lang="en-US" dirty="0" smtClean="0"/>
              <a:t>Wait for acknowledgements from every node</a:t>
            </a:r>
          </a:p>
          <a:p>
            <a:endParaRPr lang="en-US" dirty="0" smtClean="0"/>
          </a:p>
          <a:p>
            <a:r>
              <a:rPr lang="en-US" dirty="0" smtClean="0"/>
              <a:t>What happens if a node fails during replication?</a:t>
            </a:r>
          </a:p>
          <a:p>
            <a:pPr lvl="1"/>
            <a:r>
              <a:rPr lang="en-US" dirty="0" smtClean="0"/>
              <a:t>Pick another node and try again</a:t>
            </a:r>
          </a:p>
          <a:p>
            <a:pPr lvl="1"/>
            <a:endParaRPr lang="en-US" dirty="0"/>
          </a:p>
          <a:p>
            <a:r>
              <a:rPr lang="en-US" dirty="0" smtClean="0"/>
              <a:t>What happens if a node is slow?</a:t>
            </a:r>
          </a:p>
          <a:p>
            <a:pPr lvl="1"/>
            <a:r>
              <a:rPr lang="en-US" dirty="0" smtClean="0"/>
              <a:t>Slow down the entire put()? Pick another node?</a:t>
            </a:r>
          </a:p>
          <a:p>
            <a:pPr lvl="1"/>
            <a:endParaRPr lang="en-US" dirty="0"/>
          </a:p>
          <a:p>
            <a:r>
              <a:rPr lang="en-US" dirty="0" smtClean="0"/>
              <a:t>In general, with multiple replicas</a:t>
            </a:r>
          </a:p>
          <a:p>
            <a:pPr lvl="1"/>
            <a:r>
              <a:rPr lang="en-US" dirty="0" smtClean="0"/>
              <a:t>Slow puts and fast gets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146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Large variety of consistency models: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Atomic </a:t>
            </a:r>
            <a:r>
              <a:rPr lang="en-US" dirty="0"/>
              <a:t>consistency (</a:t>
            </a:r>
            <a:r>
              <a:rPr lang="en-US" dirty="0" err="1"/>
              <a:t>linearizability</a:t>
            </a:r>
            <a:r>
              <a:rPr lang="en-US" dirty="0"/>
              <a:t>): </a:t>
            </a:r>
            <a:r>
              <a:rPr lang="en-US" dirty="0" smtClean="0"/>
              <a:t>reads</a:t>
            </a:r>
            <a:r>
              <a:rPr lang="en-US" dirty="0"/>
              <a:t>/</a:t>
            </a:r>
            <a:r>
              <a:rPr lang="en-US" dirty="0" smtClean="0"/>
              <a:t>writes (gets/puts) </a:t>
            </a:r>
            <a:r>
              <a:rPr lang="en-US" dirty="0"/>
              <a:t>to replicas </a:t>
            </a:r>
            <a:r>
              <a:rPr lang="en-US" dirty="0" smtClean="0"/>
              <a:t>appear as </a:t>
            </a:r>
            <a:r>
              <a:rPr lang="en-US" dirty="0"/>
              <a:t>if there was a single underlying replica (single system image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Think “one updated at a time”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Transactions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Eventual consistency: given enough time all updates will propagate through the system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One of the weakest form of consistency; used by many systems in practice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And many others: causal consistency, sequential consistency, strong consistency, …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533400"/>
          </a:xfrm>
        </p:spPr>
        <p:txBody>
          <a:bodyPr/>
          <a:lstStyle/>
          <a:p>
            <a:r>
              <a:rPr lang="en-US" dirty="0" smtClean="0"/>
              <a:t>Scaling Up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620000" cy="5257800"/>
          </a:xfrm>
        </p:spPr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Directory contains a number of entries equal to number of (key, value) tuples in the system</a:t>
            </a:r>
          </a:p>
          <a:p>
            <a:pPr lvl="1"/>
            <a:r>
              <a:rPr lang="en-US" dirty="0" smtClean="0"/>
              <a:t>Can be tens or hundreds of billions of entries in the system!</a:t>
            </a:r>
            <a:endParaRPr lang="en-US" dirty="0"/>
          </a:p>
          <a:p>
            <a:r>
              <a:rPr lang="en-US" dirty="0" smtClean="0"/>
              <a:t>Solution: </a:t>
            </a:r>
            <a:r>
              <a:rPr lang="en-US" b="1" dirty="0" smtClean="0"/>
              <a:t>consistent hashing</a:t>
            </a:r>
            <a:endParaRPr lang="en-US" b="1" dirty="0"/>
          </a:p>
          <a:p>
            <a:r>
              <a:rPr lang="en-US" dirty="0"/>
              <a:t>Associate to each node </a:t>
            </a:r>
            <a:r>
              <a:rPr lang="en-US" dirty="0" smtClean="0"/>
              <a:t>a </a:t>
            </a:r>
            <a:r>
              <a:rPr lang="en-US" dirty="0"/>
              <a:t>unique </a:t>
            </a:r>
            <a:r>
              <a:rPr lang="en-US" i="1" dirty="0" smtClean="0"/>
              <a:t>id</a:t>
            </a:r>
            <a:r>
              <a:rPr lang="en-US" dirty="0" smtClean="0"/>
              <a:t> </a:t>
            </a:r>
            <a:r>
              <a:rPr lang="en-US" dirty="0"/>
              <a:t>in an </a:t>
            </a:r>
            <a:r>
              <a:rPr lang="en-US" i="1" dirty="0" err="1"/>
              <a:t>uni</a:t>
            </a:r>
            <a:r>
              <a:rPr lang="en-US" i="1" dirty="0"/>
              <a:t>-</a:t>
            </a:r>
            <a:r>
              <a:rPr lang="en-US" dirty="0"/>
              <a:t>dimensional space 0..2</a:t>
            </a:r>
            <a:r>
              <a:rPr lang="en-US" baseline="30000" dirty="0"/>
              <a:t>m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Partition </a:t>
            </a:r>
            <a:r>
              <a:rPr lang="en-US" dirty="0"/>
              <a:t>this space </a:t>
            </a:r>
            <a:r>
              <a:rPr lang="en-US" dirty="0" smtClean="0"/>
              <a:t>across </a:t>
            </a:r>
            <a:r>
              <a:rPr lang="en-US" i="1" dirty="0" smtClean="0"/>
              <a:t>m</a:t>
            </a:r>
            <a:r>
              <a:rPr lang="en-US" dirty="0" smtClean="0"/>
              <a:t> machines</a:t>
            </a:r>
          </a:p>
          <a:p>
            <a:pPr lvl="1"/>
            <a:r>
              <a:rPr lang="en-US" dirty="0" smtClean="0"/>
              <a:t>Assume keys are in same </a:t>
            </a:r>
            <a:r>
              <a:rPr lang="en-US" dirty="0" err="1" smtClean="0"/>
              <a:t>uni</a:t>
            </a:r>
            <a:r>
              <a:rPr lang="en-US" dirty="0" smtClean="0"/>
              <a:t>-dimensional space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smtClean="0"/>
              <a:t>(Key, Value) </a:t>
            </a:r>
            <a:r>
              <a:rPr lang="en-US" dirty="0"/>
              <a:t>is </a:t>
            </a:r>
            <a:r>
              <a:rPr lang="en-US" dirty="0" smtClean="0"/>
              <a:t>stored at </a:t>
            </a:r>
            <a:r>
              <a:rPr lang="en-US" dirty="0"/>
              <a:t>the node </a:t>
            </a:r>
            <a:r>
              <a:rPr lang="en-US" dirty="0" smtClean="0"/>
              <a:t>			with </a:t>
            </a:r>
            <a:r>
              <a:rPr lang="en-US" dirty="0"/>
              <a:t>the smallest </a:t>
            </a:r>
            <a:r>
              <a:rPr lang="en-US" dirty="0" smtClean="0"/>
              <a:t>ID larger than 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114800"/>
            <a:ext cx="2635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Center as a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6400800" cy="5486400"/>
          </a:xfrm>
        </p:spPr>
        <p:txBody>
          <a:bodyPr/>
          <a:lstStyle/>
          <a:p>
            <a:r>
              <a:rPr lang="en-US" sz="2000" dirty="0" smtClean="0"/>
              <a:t>Clusters became THE architecture for large scale internet services</a:t>
            </a:r>
          </a:p>
          <a:p>
            <a:pPr lvl="1"/>
            <a:r>
              <a:rPr lang="en-US" sz="1600" dirty="0" smtClean="0"/>
              <a:t>Distribute disks, files, I/O, net, and compute over everything</a:t>
            </a:r>
          </a:p>
          <a:p>
            <a:pPr lvl="1"/>
            <a:r>
              <a:rPr lang="en-US" sz="1600" dirty="0" smtClean="0"/>
              <a:t>Massive AND Incremental scalability</a:t>
            </a:r>
          </a:p>
          <a:p>
            <a:r>
              <a:rPr lang="en-US" sz="2000" dirty="0" smtClean="0"/>
              <a:t>Search Engines the initial “Killer App”</a:t>
            </a:r>
          </a:p>
          <a:p>
            <a:r>
              <a:rPr lang="en-US" sz="2000" dirty="0" smtClean="0"/>
              <a:t>Multiple components as Cluster Apps</a:t>
            </a:r>
          </a:p>
          <a:p>
            <a:pPr lvl="1"/>
            <a:r>
              <a:rPr lang="en-US" sz="1600" dirty="0" smtClean="0"/>
              <a:t>Web crawl, Index, Search &amp; Rank, Network, …</a:t>
            </a:r>
          </a:p>
          <a:p>
            <a:r>
              <a:rPr lang="en-US" sz="2000" dirty="0" smtClean="0"/>
              <a:t>Global Layer as a Master/Worker pattern</a:t>
            </a:r>
          </a:p>
          <a:p>
            <a:pPr lvl="1"/>
            <a:r>
              <a:rPr lang="en-US" sz="1600" dirty="0" smtClean="0"/>
              <a:t>GFS, HDFS</a:t>
            </a:r>
          </a:p>
          <a:p>
            <a:r>
              <a:rPr lang="en-US" sz="2000" dirty="0" smtClean="0"/>
              <a:t>Map Reduce framework address core of search on massive scale – and much more</a:t>
            </a:r>
          </a:p>
          <a:p>
            <a:pPr lvl="1"/>
            <a:r>
              <a:rPr lang="en-US" sz="1600" dirty="0" smtClean="0"/>
              <a:t>Indexing, log analysis, data querying</a:t>
            </a:r>
          </a:p>
          <a:p>
            <a:pPr lvl="1"/>
            <a:r>
              <a:rPr lang="en-US" sz="1600" dirty="0" smtClean="0"/>
              <a:t>Collating, inverted indexes : map(</a:t>
            </a:r>
            <a:r>
              <a:rPr lang="en-US" sz="1600" dirty="0" err="1" smtClean="0"/>
              <a:t>k,v</a:t>
            </a:r>
            <a:r>
              <a:rPr lang="en-US" sz="1600" dirty="0" smtClean="0"/>
              <a:t>) =&gt; f(</a:t>
            </a:r>
            <a:r>
              <a:rPr lang="en-US" sz="1600" dirty="0" err="1" smtClean="0"/>
              <a:t>k,v</a:t>
            </a:r>
            <a:r>
              <a:rPr lang="en-US" sz="1600" dirty="0" smtClean="0"/>
              <a:t>),(</a:t>
            </a:r>
            <a:r>
              <a:rPr lang="en-US" sz="1600" dirty="0" err="1" smtClean="0"/>
              <a:t>k,v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Filtering, Parsing, Validation</a:t>
            </a:r>
          </a:p>
          <a:p>
            <a:pPr lvl="1"/>
            <a:r>
              <a:rPr lang="en-US" sz="1600" dirty="0" smtClean="0"/>
              <a:t>Sorting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12/1/14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95</a:t>
            </a:fld>
            <a:endParaRPr lang="en-US" b="0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400800" y="5257800"/>
            <a:ext cx="2590800" cy="1447800"/>
            <a:chOff x="228600" y="3124200"/>
            <a:chExt cx="5646457" cy="3229470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164148"/>
              <a:ext cx="5417857" cy="3189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28600" y="3124200"/>
              <a:ext cx="609561" cy="686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" name="Picture 9" descr="Screen Shot 2014-12-03 at 9.15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66" y="1295400"/>
            <a:ext cx="3141634" cy="2895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6172200"/>
            <a:ext cx="6121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Lessons from Giant-Scale Services, Eric Brewer, IEEE Computer, Jul 2001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95777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GFS/HDFS Insights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98988"/>
          </a:xfrm>
        </p:spPr>
        <p:txBody>
          <a:bodyPr/>
          <a:lstStyle/>
          <a:p>
            <a:r>
              <a:rPr lang="en-US" i="1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Petabyte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storage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Files split into large blocks (128 MB) and replicated across </a:t>
            </a:r>
            <a:r>
              <a:rPr lang="en-US" dirty="0" smtClean="0">
                <a:latin typeface="Helvetica" charset="0"/>
                <a:ea typeface="ＭＳ Ｐゴシック" charset="0"/>
              </a:rPr>
              <a:t>many </a:t>
            </a:r>
            <a:r>
              <a:rPr lang="en-US" dirty="0">
                <a:latin typeface="Helvetica" charset="0"/>
                <a:ea typeface="ＭＳ Ｐゴシック" charset="0"/>
              </a:rPr>
              <a:t>nodes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Big blocks allow high throughput sequential reads/</a:t>
            </a:r>
            <a:r>
              <a:rPr lang="en-US" dirty="0" smtClean="0">
                <a:latin typeface="Helvetica" charset="0"/>
                <a:ea typeface="ＭＳ Ｐゴシック" charset="0"/>
              </a:rPr>
              <a:t>writes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i="1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striped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on hundreds/thousands of servers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Scan 100 TB on 1 node @ 50 MB/s = 24 days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Scan on 1000-node cluster = 35 </a:t>
            </a:r>
            <a:r>
              <a:rPr lang="en-US" dirty="0" smtClean="0">
                <a:latin typeface="Helvetica" charset="0"/>
                <a:ea typeface="ＭＳ Ｐゴシック" charset="0"/>
              </a:rPr>
              <a:t>minutes</a:t>
            </a:r>
          </a:p>
          <a:p>
            <a:pPr>
              <a:defRPr/>
            </a:pPr>
            <a:r>
              <a:rPr lang="en-US" i="1" dirty="0">
                <a:solidFill>
                  <a:srgbClr val="008000"/>
                </a:solidFill>
              </a:rPr>
              <a:t>Failures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will be the norm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Helvetica"/>
              </a:rPr>
              <a:t>Mean time between failures for 1 node = 3 years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Helvetica"/>
              </a:rPr>
              <a:t>Mean time between failures for 1000 nodes =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Helvetica"/>
              </a:rPr>
              <a:t>1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Helvetica"/>
              </a:rPr>
              <a:t>day</a:t>
            </a:r>
            <a:endParaRPr lang="en-US" dirty="0"/>
          </a:p>
          <a:p>
            <a:pPr>
              <a:defRPr/>
            </a:pPr>
            <a:r>
              <a:rPr lang="en-US" dirty="0"/>
              <a:t>Use </a:t>
            </a:r>
            <a:r>
              <a:rPr lang="en-US" i="1" dirty="0">
                <a:solidFill>
                  <a:srgbClr val="008000"/>
                </a:solidFill>
              </a:rPr>
              <a:t>commodity</a:t>
            </a:r>
            <a:r>
              <a:rPr lang="en-US" dirty="0"/>
              <a:t> hardware</a:t>
            </a:r>
          </a:p>
          <a:p>
            <a:pPr lvl="1">
              <a:defRPr/>
            </a:pPr>
            <a:r>
              <a:rPr lang="en-US" dirty="0"/>
              <a:t>Failures are the norm anyway, buy cheaper </a:t>
            </a:r>
            <a:r>
              <a:rPr lang="en-US" dirty="0" smtClean="0"/>
              <a:t>hardware</a:t>
            </a:r>
            <a:endParaRPr lang="en-US" dirty="0"/>
          </a:p>
          <a:p>
            <a:pPr>
              <a:defRPr/>
            </a:pPr>
            <a:r>
              <a:rPr lang="en-US" dirty="0"/>
              <a:t>No complicated consistency models</a:t>
            </a:r>
          </a:p>
          <a:p>
            <a:pPr lvl="1">
              <a:defRPr/>
            </a:pPr>
            <a:r>
              <a:rPr lang="en-US" dirty="0"/>
              <a:t>Single writer, append-only data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59412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MapReduce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57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Restricted key-value model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Same</a:t>
            </a:r>
            <a:r>
              <a:rPr lang="en-US" b="1" dirty="0"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Helvetica" charset="0"/>
                <a:ea typeface="ＭＳ Ｐゴシック" charset="0"/>
              </a:rPr>
              <a:t>fine-grained operation </a:t>
            </a:r>
            <a:r>
              <a:rPr lang="en-US" dirty="0">
                <a:latin typeface="Helvetica" charset="0"/>
                <a:ea typeface="ＭＳ Ｐゴシック" charset="0"/>
              </a:rPr>
              <a:t>(Map &amp; Reduce) repeated on </a:t>
            </a:r>
            <a:r>
              <a:rPr lang="en-US" dirty="0" smtClean="0">
                <a:latin typeface="Helvetica" charset="0"/>
                <a:ea typeface="ＭＳ Ｐゴシック" charset="0"/>
              </a:rPr>
              <a:t>huge, distributed (within DC) </a:t>
            </a:r>
            <a:r>
              <a:rPr lang="en-US" dirty="0">
                <a:latin typeface="Helvetica" charset="0"/>
                <a:ea typeface="ＭＳ Ｐゴシック" charset="0"/>
              </a:rPr>
              <a:t>data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Operations must be </a:t>
            </a:r>
            <a:r>
              <a:rPr lang="en-US" b="1" dirty="0">
                <a:solidFill>
                  <a:srgbClr val="008000"/>
                </a:solidFill>
                <a:latin typeface="Helvetica" charset="0"/>
                <a:ea typeface="ＭＳ Ｐゴシック" charset="0"/>
              </a:rPr>
              <a:t>deterministic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Operations must be </a:t>
            </a:r>
            <a:r>
              <a:rPr lang="en-US" b="1" dirty="0">
                <a:solidFill>
                  <a:srgbClr val="008000"/>
                </a:solidFill>
                <a:latin typeface="Helvetica" charset="0"/>
                <a:ea typeface="ＭＳ Ｐゴシック" charset="0"/>
              </a:rPr>
              <a:t>idempotent/no side effects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Only communication is through the shuffle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Operation (Map &amp; Reduce) output saved (on disk)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-1174750" y="5011738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363067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 err="1"/>
              <a:t>MapReduce</a:t>
            </a:r>
            <a:r>
              <a:rPr lang="en-US" sz="3600" dirty="0"/>
              <a:t> </a:t>
            </a:r>
            <a:r>
              <a:rPr lang="en-US" sz="3600" dirty="0" smtClean="0"/>
              <a:t>Parallel </a:t>
            </a:r>
            <a:r>
              <a:rPr lang="en-US" sz="3600" dirty="0"/>
              <a:t>Execution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990600" y="6019800"/>
            <a:ext cx="6905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Shamelessly stolen from Jeff Dean’s OSDI ‘04 presentation </a:t>
            </a:r>
          </a:p>
          <a:p>
            <a:pPr algn="ctr"/>
            <a:r>
              <a:rPr lang="en-US"/>
              <a:t>http://labs.google.com/papers/mapreduce-osdi04-slides/index.html</a:t>
            </a:r>
          </a:p>
        </p:txBody>
      </p:sp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592888" cy="456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477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MapReduce 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144000" cy="6019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Distribution is completely </a:t>
            </a:r>
            <a:r>
              <a:rPr lang="en-US" b="1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transparent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Not a single line of distributed programming (ease, correctness)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Automatic </a:t>
            </a:r>
            <a:r>
              <a:rPr lang="en-US" b="1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fault-tolerance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Determinism enables running failed tasks somewhere else again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Saved intermediate data enables just re-running failed reducers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Automatic </a:t>
            </a:r>
            <a:r>
              <a:rPr lang="en-US" b="1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scaling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As operations as side-effect free, they can be distributed to any number of machines dynamically</a:t>
            </a: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Automatic </a:t>
            </a:r>
            <a:r>
              <a:rPr lang="en-US" b="1" dirty="0">
                <a:solidFill>
                  <a:srgbClr val="008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load-balancing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Move tasks and speculatively execute duplicate copies of slow tasks (</a:t>
            </a:r>
            <a:r>
              <a:rPr lang="en-US" i="1" dirty="0">
                <a:latin typeface="Helvetica" charset="0"/>
                <a:ea typeface="ＭＳ Ｐゴシック" charset="0"/>
              </a:rPr>
              <a:t>stragglers)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12/1/14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CS162 Fa14 L39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1083492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Office">
    <a:majorFont>
      <a:latin typeface="Comic Sans MS"/>
      <a:ea typeface=""/>
      <a:cs typeface=""/>
    </a:majorFont>
    <a:minorFont>
      <a:latin typeface="Comic Sans M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17143</TotalTime>
  <Pages>12</Pages>
  <Words>8596</Words>
  <Application>Microsoft Macintosh PowerPoint</Application>
  <PresentationFormat>Letter Paper (8.5x11 in)</PresentationFormat>
  <Paragraphs>1922</Paragraphs>
  <Slides>108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0" baseType="lpstr">
      <vt:lpstr>cs162-fa14</vt:lpstr>
      <vt:lpstr>Photo Editor Photo</vt:lpstr>
      <vt:lpstr>Recap – Home Stretch</vt:lpstr>
      <vt:lpstr>Course Structure: Spiral</vt:lpstr>
      <vt:lpstr>What is an operating system?</vt:lpstr>
      <vt:lpstr>What is an Operating System?</vt:lpstr>
      <vt:lpstr>Core Concepts</vt:lpstr>
      <vt:lpstr>Threads</vt:lpstr>
      <vt:lpstr>Concurrency Coordination Landscape</vt:lpstr>
      <vt:lpstr>Definitions</vt:lpstr>
      <vt:lpstr>Scheduling Summary</vt:lpstr>
      <vt:lpstr>Address Translation</vt:lpstr>
      <vt:lpstr>Summary of Translation</vt:lpstr>
      <vt:lpstr>Objective</vt:lpstr>
      <vt:lpstr>How to Implement Paging?</vt:lpstr>
      <vt:lpstr>Summary: Two-Level Paging</vt:lpstr>
      <vt:lpstr>What happens when …</vt:lpstr>
      <vt:lpstr>I/O &amp; Storage Layers – Today </vt:lpstr>
      <vt:lpstr>Recall: Components of a File System</vt:lpstr>
      <vt:lpstr>I/O &amp; Storage Layers</vt:lpstr>
      <vt:lpstr>I/O Performance</vt:lpstr>
      <vt:lpstr>Little’s Law</vt:lpstr>
      <vt:lpstr>File System Summary (1/2)</vt:lpstr>
      <vt:lpstr>File System Summary (2/2)</vt:lpstr>
      <vt:lpstr>Mid Term III</vt:lpstr>
      <vt:lpstr>Using Paging to mmap files</vt:lpstr>
      <vt:lpstr>Sharing through Mapped Files</vt:lpstr>
      <vt:lpstr>Reliability and Availability</vt:lpstr>
      <vt:lpstr>Definitions</vt:lpstr>
      <vt:lpstr>The ACID properties of Transactions</vt:lpstr>
      <vt:lpstr>Achieving File System Reliability</vt:lpstr>
      <vt:lpstr>Reliability Approach #2: Copy on Write File Layout</vt:lpstr>
      <vt:lpstr>Redo Logging</vt:lpstr>
      <vt:lpstr>Ex: Creating a file (as a transaction)</vt:lpstr>
      <vt:lpstr>Performance</vt:lpstr>
      <vt:lpstr>Two-Phase Locking (2PL)</vt:lpstr>
      <vt:lpstr>What’s a Deadlock?</vt:lpstr>
      <vt:lpstr>Summary: Deadlock</vt:lpstr>
      <vt:lpstr>Methods for Handling Deadlocks</vt:lpstr>
      <vt:lpstr>Techniques for Deadlock Prevention</vt:lpstr>
      <vt:lpstr>Ordered Acquisition to prevent cycle from forming</vt:lpstr>
      <vt:lpstr>Two-Phase Locking (2PL)</vt:lpstr>
      <vt:lpstr>Transaction Isolation</vt:lpstr>
      <vt:lpstr>Banker’s Algorithm Example</vt:lpstr>
      <vt:lpstr>What Is A Protocol?</vt:lpstr>
      <vt:lpstr>Network System Modularity</vt:lpstr>
      <vt:lpstr>The E2E Concept</vt:lpstr>
      <vt:lpstr>Internet Protocol (IP)</vt:lpstr>
      <vt:lpstr>The Internet Hourglass</vt:lpstr>
      <vt:lpstr>Internet Layering – engineering for intelligence and change</vt:lpstr>
      <vt:lpstr>Internet Architecture: The Five Layers</vt:lpstr>
      <vt:lpstr>Layering: Packets in Envelopes</vt:lpstr>
      <vt:lpstr>Internet Transport Protocols</vt:lpstr>
      <vt:lpstr>Transport Layer (4)</vt:lpstr>
      <vt:lpstr>Sockets in concept</vt:lpstr>
      <vt:lpstr>Open Connection: 3-Way Handshaking</vt:lpstr>
      <vt:lpstr>Recall: Connecting API to Protocol</vt:lpstr>
      <vt:lpstr>Stop &amp; Wait w/o Errors</vt:lpstr>
      <vt:lpstr>Sliding Window</vt:lpstr>
      <vt:lpstr>Sliding Window w/o Errors</vt:lpstr>
      <vt:lpstr>Example: Sliding Window w/o Errors</vt:lpstr>
      <vt:lpstr>GBN Example with Errors</vt:lpstr>
      <vt:lpstr>TCP Flow Control</vt:lpstr>
      <vt:lpstr>TCP Flow Control</vt:lpstr>
      <vt:lpstr>Recap: TCP Flow Control</vt:lpstr>
      <vt:lpstr>Summary: Reliability &amp; Flow Control</vt:lpstr>
      <vt:lpstr>Review: Remote Procedure Call</vt:lpstr>
      <vt:lpstr>Six steps</vt:lpstr>
      <vt:lpstr>Motivation for RPC</vt:lpstr>
      <vt:lpstr>Review: Schematic View of NFS Architecture </vt:lpstr>
      <vt:lpstr>Goals of NFS</vt:lpstr>
      <vt:lpstr>Transparent File Access</vt:lpstr>
      <vt:lpstr>NFS Design Principles</vt:lpstr>
      <vt:lpstr>The Shared Storage Abstraction</vt:lpstr>
      <vt:lpstr>What are you assuming?</vt:lpstr>
      <vt:lpstr>Basic solution to multiple client replicas</vt:lpstr>
      <vt:lpstr>The Multi-processor/Core case</vt:lpstr>
      <vt:lpstr>The Multi-processor/Core case</vt:lpstr>
      <vt:lpstr>NFS “Eventual” Consistency</vt:lpstr>
      <vt:lpstr>NFS Caching Consistency</vt:lpstr>
      <vt:lpstr>Naming</vt:lpstr>
      <vt:lpstr>Key Value Store</vt:lpstr>
      <vt:lpstr>Challenges</vt:lpstr>
      <vt:lpstr>Discussion: Iterative vs. Recursive Query</vt:lpstr>
      <vt:lpstr>Fault Tolerance</vt:lpstr>
      <vt:lpstr>Two Phase (2PC) Commit</vt:lpstr>
      <vt:lpstr>2PC Algorithm</vt:lpstr>
      <vt:lpstr>Failure Free Example Execution</vt:lpstr>
      <vt:lpstr>Detailed Algorithm</vt:lpstr>
      <vt:lpstr>Example of Worker Failure</vt:lpstr>
      <vt:lpstr>Durability</vt:lpstr>
      <vt:lpstr>Multiple Servers</vt:lpstr>
      <vt:lpstr>Consistency (cont’d)</vt:lpstr>
      <vt:lpstr>Consistency</vt:lpstr>
      <vt:lpstr>Consistency (cont’d)</vt:lpstr>
      <vt:lpstr>Scaling Up Directory</vt:lpstr>
      <vt:lpstr>The Data Center as a System</vt:lpstr>
      <vt:lpstr>GFS/HDFS Insights </vt:lpstr>
      <vt:lpstr>MapReduce Insights</vt:lpstr>
      <vt:lpstr>MapReduce Parallel Execution</vt:lpstr>
      <vt:lpstr>MapReduce Pros</vt:lpstr>
      <vt:lpstr>MapReduce Cons</vt:lpstr>
      <vt:lpstr>UCB / Apache Spark Motivation</vt:lpstr>
      <vt:lpstr>Examples</vt:lpstr>
      <vt:lpstr>Spark Motivation</vt:lpstr>
      <vt:lpstr>Security Requirements</vt:lpstr>
      <vt:lpstr>Using Symmetric Keys </vt:lpstr>
      <vt:lpstr>Simple Public Key Authentication</vt:lpstr>
      <vt:lpstr>HTTPS Connection (SSL/TLS) cont’d</vt:lpstr>
      <vt:lpstr>Security &amp; Privacy in a Pervasive Web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542</cp:revision>
  <cp:lastPrinted>1601-01-01T00:00:00Z</cp:lastPrinted>
  <dcterms:created xsi:type="dcterms:W3CDTF">2009-09-09T21:17:00Z</dcterms:created>
  <dcterms:modified xsi:type="dcterms:W3CDTF">2014-12-11T05:08:07Z</dcterms:modified>
</cp:coreProperties>
</file>