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5" r:id="rId3"/>
    <p:sldId id="257" r:id="rId4"/>
    <p:sldId id="260" r:id="rId5"/>
    <p:sldId id="262" r:id="rId6"/>
    <p:sldId id="263" r:id="rId7"/>
    <p:sldId id="266" r:id="rId8"/>
    <p:sldId id="264" r:id="rId9"/>
    <p:sldId id="265" r:id="rId10"/>
    <p:sldId id="258" r:id="rId11"/>
    <p:sldId id="267" r:id="rId12"/>
    <p:sldId id="268" r:id="rId13"/>
    <p:sldId id="269" r:id="rId14"/>
    <p:sldId id="270" r:id="rId15"/>
    <p:sldId id="272" r:id="rId16"/>
    <p:sldId id="287" r:id="rId17"/>
    <p:sldId id="276" r:id="rId18"/>
    <p:sldId id="278" r:id="rId19"/>
    <p:sldId id="271" r:id="rId20"/>
    <p:sldId id="277" r:id="rId21"/>
    <p:sldId id="279" r:id="rId22"/>
    <p:sldId id="273" r:id="rId23"/>
    <p:sldId id="274" r:id="rId24"/>
    <p:sldId id="275" r:id="rId25"/>
    <p:sldId id="286" r:id="rId26"/>
    <p:sldId id="280" r:id="rId27"/>
    <p:sldId id="283" r:id="rId28"/>
    <p:sldId id="281" r:id="rId29"/>
    <p:sldId id="282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8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9/12/14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splits creating</a:t>
            </a:r>
            <a:r>
              <a:rPr lang="en-US" baseline="0" dirty="0" smtClean="0"/>
              <a:t> a process into two steps, each of them a lot simpler.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2372-3169-3E47-91B9-B9FD44155892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ana.org/assignments/service-names-port-numbers/service-names-port-numbers.xhtml" TargetMode="External"/><Relationship Id="rId3" Type="http://schemas.openxmlformats.org/officeDocument/2006/relationships/hyperlink" Target="https://www.iana.org/assignments/service-names-port-numbers/service-names-port-numbers.txt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749" y="1259567"/>
            <a:ext cx="8397875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OS view of networking – 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Sockets API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(an exercise in planning for the future)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5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Sept. 10, </a:t>
            </a:r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</a:t>
            </a:r>
            <a:r>
              <a:rPr lang="en-US" dirty="0"/>
              <a:t>OSC 2.7, 3.6</a:t>
            </a:r>
            <a:endParaRPr lang="en-US" dirty="0" smtClean="0"/>
          </a:p>
          <a:p>
            <a:r>
              <a:rPr lang="en-US" dirty="0" smtClean="0"/>
              <a:t>HW: 1 is out, due 9/</a:t>
            </a:r>
            <a:r>
              <a:rPr lang="en-US" dirty="0" smtClean="0"/>
              <a:t>15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417" y="5512148"/>
            <a:ext cx="3984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Adjustment on Culler Office Hours:</a:t>
            </a:r>
          </a:p>
          <a:p>
            <a:r>
              <a:rPr lang="en-US" dirty="0"/>
              <a:t> </a:t>
            </a:r>
            <a:r>
              <a:rPr lang="en-US" dirty="0" smtClean="0"/>
              <a:t>- Tue 9-10, Wed 2-3, </a:t>
            </a:r>
            <a:r>
              <a:rPr lang="en-US" dirty="0" err="1" smtClean="0"/>
              <a:t>Th</a:t>
            </a:r>
            <a:r>
              <a:rPr lang="en-US" dirty="0" smtClean="0"/>
              <a:t> 1-2  in 449 Soda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client-server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320" y="914400"/>
            <a:ext cx="7017680" cy="304698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client(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sockfd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n;</a:t>
            </a:r>
          </a:p>
          <a:p>
            <a:r>
              <a:rPr lang="en-US" sz="1600" dirty="0">
                <a:latin typeface="Courier"/>
                <a:cs typeface="Courier"/>
              </a:rPr>
              <a:t>  char 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[MAXIN]; char </a:t>
            </a:r>
            <a:r>
              <a:rPr lang="en-US" sz="1600" dirty="0" err="1">
                <a:latin typeface="Courier"/>
                <a:cs typeface="Courier"/>
              </a:rPr>
              <a:t>rcvbuf</a:t>
            </a:r>
            <a:r>
              <a:rPr lang="en-US" sz="1600" dirty="0">
                <a:latin typeface="Courier"/>
                <a:cs typeface="Courier"/>
              </a:rPr>
              <a:t>[MAXOUT]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i="1" dirty="0" err="1">
                <a:latin typeface="Courier"/>
                <a:cs typeface="Courier"/>
              </a:rPr>
              <a:t>getreq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, MAXIN);        /* prompt */</a:t>
            </a:r>
          </a:p>
          <a:p>
            <a:r>
              <a:rPr lang="en-US" sz="1600" dirty="0">
                <a:latin typeface="Courier"/>
                <a:cs typeface="Courier"/>
              </a:rPr>
              <a:t>  while (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) &gt; </a:t>
            </a:r>
            <a:r>
              <a:rPr lang="en-US" sz="1600" dirty="0" smtClean="0">
                <a:latin typeface="Courier"/>
                <a:cs typeface="Courier"/>
              </a:rPr>
              <a:t>0) </a:t>
            </a: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r>
              <a:rPr lang="en-US" sz="1600" dirty="0">
                <a:latin typeface="Courier"/>
                <a:cs typeface="Courier"/>
              </a:rPr>
              <a:t>    write(</a:t>
            </a:r>
            <a:r>
              <a:rPr lang="en-US" sz="1600" dirty="0" err="1">
                <a:latin typeface="Courier"/>
                <a:cs typeface="Courier"/>
              </a:rPr>
              <a:t>sockfd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sndbuf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)); /* send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memset</a:t>
            </a:r>
            <a:r>
              <a:rPr lang="en-US" sz="1600" dirty="0">
                <a:latin typeface="Courier"/>
                <a:cs typeface="Courier"/>
              </a:rPr>
              <a:t>(rcvbuf,0,MAXOUT);         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clear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n=read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sockfd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rcvbuf</a:t>
            </a:r>
            <a:r>
              <a:rPr lang="en-US" sz="1600" dirty="0" smtClean="0">
                <a:latin typeface="Courier"/>
                <a:cs typeface="Courier"/>
              </a:rPr>
              <a:t>, MAXOUT</a:t>
            </a:r>
            <a:r>
              <a:rPr lang="en-US" sz="1600" dirty="0">
                <a:latin typeface="Courier"/>
                <a:cs typeface="Courier"/>
              </a:rPr>
              <a:t>-1);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receive */</a:t>
            </a:r>
          </a:p>
          <a:p>
            <a:r>
              <a:rPr lang="en-US" sz="1600" dirty="0">
                <a:latin typeface="Courier"/>
                <a:cs typeface="Courier"/>
              </a:rPr>
              <a:t>    write(STDOUT_FILENO</a:t>
            </a:r>
            <a:r>
              <a:rPr lang="en-US" sz="1600" dirty="0" smtClean="0">
                <a:latin typeface="Courier"/>
                <a:cs typeface="Courier"/>
              </a:rPr>
              <a:t>, </a:t>
            </a:r>
            <a:r>
              <a:rPr lang="en-US" sz="1600" dirty="0" err="1" smtClean="0">
                <a:latin typeface="Courier"/>
                <a:cs typeface="Courier"/>
              </a:rPr>
              <a:t>rcvbuf</a:t>
            </a:r>
            <a:r>
              <a:rPr lang="en-US" sz="1600" dirty="0" smtClean="0">
                <a:latin typeface="Courier"/>
                <a:cs typeface="Courier"/>
              </a:rPr>
              <a:t>, n</a:t>
            </a:r>
            <a:r>
              <a:rPr lang="en-US" sz="1600" dirty="0">
                <a:latin typeface="Courier"/>
                <a:cs typeface="Courier"/>
              </a:rPr>
              <a:t>);	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echo */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i="1" dirty="0" err="1">
                <a:latin typeface="Courier"/>
                <a:cs typeface="Courier"/>
              </a:rPr>
              <a:t>getreq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sndbuf</a:t>
            </a:r>
            <a:r>
              <a:rPr lang="en-US" sz="1600" dirty="0">
                <a:latin typeface="Courier"/>
                <a:cs typeface="Courier"/>
              </a:rPr>
              <a:t>, MAXIN);            </a:t>
            </a:r>
            <a:r>
              <a:rPr lang="en-US" sz="1600" dirty="0" smtClean="0">
                <a:latin typeface="Courier"/>
                <a:cs typeface="Courier"/>
              </a:rPr>
              <a:t>     /</a:t>
            </a:r>
            <a:r>
              <a:rPr lang="en-US" sz="1600" dirty="0">
                <a:latin typeface="Courier"/>
                <a:cs typeface="Courier"/>
              </a:rPr>
              <a:t>* prompt */</a:t>
            </a:r>
          </a:p>
          <a:p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09765" y="3955519"/>
            <a:ext cx="7505680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void server(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consockfd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r>
              <a:rPr lang="en-US" sz="1600" dirty="0">
                <a:latin typeface="Courier"/>
                <a:cs typeface="Courier"/>
              </a:rPr>
              <a:t>  char 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[MAXREQ];</a:t>
            </a:r>
          </a:p>
          <a:p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n;</a:t>
            </a:r>
          </a:p>
          <a:p>
            <a:r>
              <a:rPr lang="en-US" sz="1600" dirty="0">
                <a:latin typeface="Courier"/>
                <a:cs typeface="Courier"/>
              </a:rPr>
              <a:t>  while (1) {                   </a:t>
            </a:r>
          </a:p>
          <a:p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memset</a:t>
            </a:r>
            <a:r>
              <a:rPr lang="en-US" sz="1600" dirty="0">
                <a:latin typeface="Courier"/>
                <a:cs typeface="Courier"/>
              </a:rPr>
              <a:t>(reqbuf,0, MAXREQ);</a:t>
            </a:r>
          </a:p>
          <a:p>
            <a:r>
              <a:rPr lang="en-US" sz="1600" dirty="0">
                <a:latin typeface="Courier"/>
                <a:cs typeface="Courier"/>
              </a:rPr>
              <a:t>    n = read(consockfd,reqbuf,MAXREQ-1); /* </a:t>
            </a:r>
            <a:r>
              <a:rPr lang="en-US" sz="1600" dirty="0" err="1" smtClean="0">
                <a:latin typeface="Courier"/>
                <a:cs typeface="Courier"/>
              </a:rPr>
              <a:t>Recv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*/</a:t>
            </a:r>
          </a:p>
          <a:p>
            <a:r>
              <a:rPr lang="en-US" sz="1600" dirty="0">
                <a:latin typeface="Courier"/>
                <a:cs typeface="Courier"/>
              </a:rPr>
              <a:t>    if (n &lt;= 0) return;</a:t>
            </a:r>
          </a:p>
          <a:p>
            <a:r>
              <a:rPr lang="en-US" sz="1600" dirty="0">
                <a:latin typeface="Courier"/>
                <a:cs typeface="Courier"/>
              </a:rPr>
              <a:t>    n = write(STDOUT_FILENO, 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)); </a:t>
            </a:r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n </a:t>
            </a:r>
            <a:r>
              <a:rPr lang="en-US" sz="1600" dirty="0">
                <a:latin typeface="Courier"/>
                <a:cs typeface="Courier"/>
              </a:rPr>
              <a:t>= write(</a:t>
            </a:r>
            <a:r>
              <a:rPr lang="en-US" sz="1600" dirty="0" err="1">
                <a:latin typeface="Courier"/>
                <a:cs typeface="Courier"/>
              </a:rPr>
              <a:t>consockfd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strlen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reqbuf</a:t>
            </a:r>
            <a:r>
              <a:rPr lang="en-US" sz="1600" dirty="0">
                <a:latin typeface="Courier"/>
                <a:cs typeface="Courier"/>
              </a:rPr>
              <a:t>)); /* </a:t>
            </a:r>
            <a:r>
              <a:rPr lang="en-US" sz="1600" dirty="0" smtClean="0">
                <a:latin typeface="Courier"/>
                <a:cs typeface="Courier"/>
              </a:rPr>
              <a:t>echo*</a:t>
            </a:r>
            <a:r>
              <a:rPr lang="en-US" sz="1600" dirty="0">
                <a:latin typeface="Courier"/>
                <a:cs typeface="Courier"/>
              </a:rPr>
              <a:t>/</a:t>
            </a:r>
          </a:p>
          <a:p>
            <a:r>
              <a:rPr lang="en-US" sz="1600" dirty="0" smtClean="0">
                <a:latin typeface="Courier"/>
                <a:cs typeface="Courier"/>
              </a:rPr>
              <a:t>  }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3956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 for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857" y="1698877"/>
            <a:ext cx="867946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char *</a:t>
            </a:r>
            <a:r>
              <a:rPr lang="en-US" dirty="0" err="1">
                <a:latin typeface="Courier"/>
                <a:cs typeface="Courier"/>
              </a:rPr>
              <a:t>getreq</a:t>
            </a:r>
            <a:r>
              <a:rPr lang="en-US" dirty="0">
                <a:latin typeface="Courier"/>
                <a:cs typeface="Courier"/>
              </a:rPr>
              <a:t>(char *</a:t>
            </a:r>
            <a:r>
              <a:rPr lang="en-US" dirty="0" err="1">
                <a:latin typeface="Courier"/>
                <a:cs typeface="Courier"/>
              </a:rPr>
              <a:t>inbuf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len</a:t>
            </a:r>
            <a:r>
              <a:rPr lang="en-US" dirty="0">
                <a:latin typeface="Courier"/>
                <a:cs typeface="Courier"/>
              </a:rPr>
              <a:t>) {</a:t>
            </a:r>
          </a:p>
          <a:p>
            <a:r>
              <a:rPr lang="en-US" dirty="0">
                <a:latin typeface="Courier"/>
                <a:cs typeface="Courier"/>
              </a:rPr>
              <a:t>  /* Get request char stream */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("REQ: ");              /* prompt */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memset</a:t>
            </a:r>
            <a:r>
              <a:rPr lang="en-US" dirty="0">
                <a:latin typeface="Courier"/>
                <a:cs typeface="Courier"/>
              </a:rPr>
              <a:t>(inbuf,0,len);          /* clear for good measure */</a:t>
            </a:r>
          </a:p>
          <a:p>
            <a:r>
              <a:rPr lang="en-US" dirty="0">
                <a:latin typeface="Courier"/>
                <a:cs typeface="Courier"/>
              </a:rPr>
              <a:t>  return </a:t>
            </a:r>
            <a:r>
              <a:rPr lang="en-US" dirty="0" err="1">
                <a:latin typeface="Courier"/>
                <a:cs typeface="Courier"/>
              </a:rPr>
              <a:t>fgets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inbuf,len,stdin</a:t>
            </a:r>
            <a:r>
              <a:rPr lang="en-US" dirty="0">
                <a:latin typeface="Courier"/>
                <a:cs typeface="Courier"/>
              </a:rPr>
              <a:t>); /* read up to a EOL */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84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 creation and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File systems provide a collection of permanent objects in structured name space</a:t>
            </a:r>
          </a:p>
          <a:p>
            <a:pPr lvl="1"/>
            <a:r>
              <a:rPr lang="en-US" dirty="0" smtClean="0"/>
              <a:t>Processes open, read/write/close them</a:t>
            </a:r>
          </a:p>
          <a:p>
            <a:pPr lvl="1"/>
            <a:r>
              <a:rPr lang="en-US" dirty="0" smtClean="0"/>
              <a:t>Files exist independent of the processes</a:t>
            </a:r>
          </a:p>
          <a:p>
            <a:r>
              <a:rPr lang="en-US" dirty="0" smtClean="0"/>
              <a:t>Sockets provide a means for processes to communicate (transfer data) to other processes.</a:t>
            </a:r>
          </a:p>
          <a:p>
            <a:r>
              <a:rPr lang="en-US" dirty="0" smtClean="0"/>
              <a:t>Creation and connection is more complex</a:t>
            </a:r>
          </a:p>
          <a:p>
            <a:r>
              <a:rPr lang="en-US" dirty="0" smtClean="0"/>
              <a:t>Form 2-way pipes between processes</a:t>
            </a:r>
          </a:p>
          <a:p>
            <a:pPr lvl="1"/>
            <a:r>
              <a:rPr lang="en-US" dirty="0" smtClean="0"/>
              <a:t>Possibly worlds away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1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056" y="957802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427" y="1061338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6379" y="4469352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8923" y="5206271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38923" y="1855045"/>
            <a:ext cx="3098249" cy="2214072"/>
            <a:chOff x="738923" y="1855045"/>
            <a:chExt cx="3098249" cy="2214072"/>
          </a:xfrm>
        </p:grpSpPr>
        <p:sp>
          <p:nvSpPr>
            <p:cNvPr id="9" name="TextBox 8"/>
            <p:cNvSpPr txBox="1"/>
            <p:nvPr/>
          </p:nvSpPr>
          <p:spPr>
            <a:xfrm>
              <a:off x="738923" y="1855045"/>
              <a:ext cx="2075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Client Socket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8923" y="2644543"/>
              <a:ext cx="3098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it to server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2243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1470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16394" y="1141845"/>
            <a:ext cx="3208748" cy="1920774"/>
            <a:chOff x="5816394" y="1141845"/>
            <a:chExt cx="3208748" cy="1920774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Server Socket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8156" y="1511177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871579"/>
              <a:ext cx="3193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Bind it to an Address (</a:t>
              </a:r>
              <a:r>
                <a:rPr lang="en-US" dirty="0" err="1" smtClean="0"/>
                <a:t>host:port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22896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589362"/>
              <a:ext cx="2186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Listen for Connection</a:t>
              </a:r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665756" y="2449843"/>
              <a:ext cx="492595" cy="612776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557454" y="5263373"/>
            <a:ext cx="248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120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10779" y="606260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883618" y="5654046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90747" y="2954752"/>
            <a:ext cx="2693875" cy="1519232"/>
            <a:chOff x="5590747" y="2954752"/>
            <a:chExt cx="2693875" cy="151923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547748" y="2954752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831695" y="3315154"/>
              <a:ext cx="1925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 connection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6080497" y="3684486"/>
              <a:ext cx="467251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590747" y="4104652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read request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31506" y="3699785"/>
              <a:ext cx="195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Connection Socket</a:t>
              </a:r>
              <a:endParaRPr lang="en-US" i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246497" y="4040859"/>
            <a:ext cx="4108701" cy="369332"/>
            <a:chOff x="1246497" y="4040859"/>
            <a:chExt cx="4108701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447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  <a:r>
                <a:rPr lang="en-US" dirty="0" smtClean="0"/>
                <a:t>rite request</a:t>
              </a:r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795432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795432" y="4497349"/>
            <a:ext cx="4377824" cy="369332"/>
            <a:chOff x="2795432" y="4497349"/>
            <a:chExt cx="43778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582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response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2795432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7114807" y="4237961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798432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946456" y="2264050"/>
            <a:ext cx="1838714" cy="3819899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1076627"/>
            <a:ext cx="10297281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char *hostname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sockaddr_in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;</a:t>
            </a:r>
          </a:p>
          <a:p>
            <a:r>
              <a:rPr lang="en-US" dirty="0" err="1" smtClean="0">
                <a:latin typeface="Courier"/>
                <a:cs typeface="Courier"/>
              </a:rPr>
              <a:t>struct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hostent</a:t>
            </a:r>
            <a:r>
              <a:rPr lang="en-US" dirty="0">
                <a:latin typeface="Courier"/>
                <a:cs typeface="Courier"/>
              </a:rPr>
              <a:t> *server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server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buildServerAddr</a:t>
            </a:r>
            <a:r>
              <a:rPr lang="en-US" dirty="0">
                <a:latin typeface="Courier"/>
                <a:cs typeface="Courier"/>
              </a:rPr>
              <a:t>(&amp;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, hostname,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Create a TCP socket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r>
              <a:rPr lang="en-US" dirty="0" err="1" smtClean="0">
                <a:latin typeface="Courier"/>
                <a:cs typeface="Courier"/>
              </a:rPr>
              <a:t>sockfd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dirty="0">
                <a:latin typeface="Courier"/>
                <a:cs typeface="Courier"/>
              </a:rPr>
              <a:t>(AF_INET, SOCK_STREAM, 0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Connect to server on port */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connect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 smtClean="0">
                <a:latin typeface="Courier"/>
                <a:cs typeface="Courier"/>
              </a:rPr>
              <a:t>)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("Connected to %s:%d\</a:t>
            </a:r>
            <a:r>
              <a:rPr lang="en-US" dirty="0" err="1">
                <a:latin typeface="Courier"/>
                <a:cs typeface="Courier"/>
              </a:rPr>
              <a:t>n",server</a:t>
            </a:r>
            <a:r>
              <a:rPr lang="en-US" dirty="0">
                <a:latin typeface="Courier"/>
                <a:cs typeface="Courier"/>
              </a:rPr>
              <a:t>-&gt;</a:t>
            </a:r>
            <a:r>
              <a:rPr lang="en-US" dirty="0" err="1">
                <a:latin typeface="Courier"/>
                <a:cs typeface="Courier"/>
              </a:rPr>
              <a:t>h_name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Carry out Client</a:t>
            </a:r>
            <a:r>
              <a:rPr lang="en-US" dirty="0" smtClean="0">
                <a:latin typeface="Courier"/>
                <a:cs typeface="Courier"/>
              </a:rPr>
              <a:t>-Server </a:t>
            </a:r>
            <a:r>
              <a:rPr lang="en-US" dirty="0">
                <a:latin typeface="Courier"/>
                <a:cs typeface="Courier"/>
              </a:rPr>
              <a:t>protocol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r>
              <a:rPr lang="en-US" i="1" dirty="0" smtClean="0">
                <a:latin typeface="Courier"/>
                <a:cs typeface="Courier"/>
              </a:rPr>
              <a:t>client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i="1" dirty="0" err="1">
                <a:latin typeface="Courier"/>
                <a:cs typeface="Courier"/>
              </a:rPr>
              <a:t>sockfd</a:t>
            </a:r>
            <a:r>
              <a:rPr lang="en-US" i="1" dirty="0">
                <a:latin typeface="Courier"/>
                <a:cs typeface="Courier"/>
              </a:rPr>
              <a:t>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Clean up on termination */</a:t>
            </a:r>
          </a:p>
          <a:p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sockfd</a:t>
            </a:r>
            <a:r>
              <a:rPr lang="en-US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0440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06194"/>
            <a:ext cx="9868864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Create Socket to receive requests*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r>
              <a:rPr lang="en-US" dirty="0" err="1" smtClean="0">
                <a:latin typeface="Courier"/>
                <a:cs typeface="Courier"/>
              </a:rPr>
              <a:t>lstnsockfd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socket</a:t>
            </a:r>
            <a:r>
              <a:rPr lang="en-US" dirty="0">
                <a:latin typeface="Courier"/>
                <a:cs typeface="Courier"/>
              </a:rPr>
              <a:t>(AF_INET, SOCK_STREAM, 0);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Bind socket to port */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bind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</a:t>
            </a:r>
            <a:r>
              <a:rPr lang="en-US" dirty="0" smtClean="0">
                <a:latin typeface="Courier"/>
                <a:cs typeface="Courier"/>
              </a:rPr>
              <a:t>)&amp;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 err="1" smtClean="0">
                <a:latin typeface="Courier"/>
                <a:cs typeface="Courier"/>
              </a:rPr>
              <a:t>,sizeof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))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(1) 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/* Listen for incoming connections *</a:t>
            </a:r>
            <a:r>
              <a:rPr lang="en-US" dirty="0" smtClean="0">
                <a:latin typeface="Courier"/>
                <a:cs typeface="Courier"/>
              </a:rPr>
              <a:t>/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listen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MAXQUEUE); 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Accept incoming connection, obtaining a new socket for it */</a:t>
            </a: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err="1" smtClean="0">
                <a:latin typeface="Courier"/>
                <a:cs typeface="Courier"/>
              </a:rPr>
              <a:t>consockfd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accept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</a:t>
            </a:r>
            <a:r>
              <a:rPr lang="en-US" dirty="0" err="1">
                <a:latin typeface="Courier"/>
                <a:cs typeface="Courier"/>
              </a:rPr>
              <a:t>cli_addr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smtClean="0">
                <a:latin typeface="Courier"/>
                <a:cs typeface="Courier"/>
              </a:rPr>
              <a:t>      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  &amp;</a:t>
            </a:r>
            <a:r>
              <a:rPr lang="en-US" dirty="0" err="1">
                <a:latin typeface="Courier"/>
                <a:cs typeface="Courier"/>
              </a:rPr>
              <a:t>clilen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i="1" dirty="0" smtClean="0">
                <a:latin typeface="Courier"/>
                <a:cs typeface="Courier"/>
              </a:rPr>
              <a:t>server</a:t>
            </a:r>
            <a:r>
              <a:rPr lang="en-US" i="1" dirty="0">
                <a:latin typeface="Courier"/>
                <a:cs typeface="Courier"/>
              </a:rPr>
              <a:t>(</a:t>
            </a:r>
            <a:r>
              <a:rPr lang="en-US" i="1" dirty="0" err="1">
                <a:latin typeface="Courier"/>
                <a:cs typeface="Courier"/>
              </a:rPr>
              <a:t>consockfd</a:t>
            </a:r>
            <a:r>
              <a:rPr lang="en-US" i="1" dirty="0">
                <a:latin typeface="Courier"/>
                <a:cs typeface="Courier"/>
              </a:rPr>
              <a:t>)</a:t>
            </a:r>
            <a:r>
              <a:rPr lang="en-US" i="1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</a:t>
            </a:r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0078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44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server protect itself?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the handling of each connection </a:t>
            </a:r>
          </a:p>
          <a:p>
            <a:r>
              <a:rPr lang="en-US" dirty="0" smtClean="0"/>
              <a:t>By forking it off as another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51944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056" y="957802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427" y="1061338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07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it to server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44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6" y="5374560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14184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Server Socket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48156" y="15111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2103" y="1871579"/>
            <a:ext cx="319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it to an Address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4133" y="222896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18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 for Connection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65756" y="244984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192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connection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28045" y="49717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88162" y="624727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 Socket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543915" y="435894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79972" y="3629013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child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6946456" y="2264050"/>
            <a:ext cx="1838714" cy="3819899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22054" y="3996175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Listen Socket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02147" y="37103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Parent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53483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 for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49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13293"/>
            <a:ext cx="9866348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(1) {</a:t>
            </a:r>
          </a:p>
          <a:p>
            <a:r>
              <a:rPr lang="en-US" dirty="0">
                <a:latin typeface="Courier"/>
                <a:cs typeface="Courier"/>
              </a:rPr>
              <a:t>    listen(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MAXQUEUE);   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 = accept(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</a:t>
            </a:r>
            <a:r>
              <a:rPr lang="en-US" dirty="0" err="1">
                <a:latin typeface="Courier"/>
                <a:cs typeface="Courier"/>
              </a:rPr>
              <a:t>cli_addr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			 </a:t>
            </a:r>
            <a:r>
              <a:rPr lang="en-US" dirty="0">
                <a:latin typeface="Courier"/>
                <a:cs typeface="Courier"/>
              </a:rPr>
              <a:t>&amp;</a:t>
            </a:r>
            <a:r>
              <a:rPr lang="en-US" dirty="0" err="1">
                <a:latin typeface="Courier"/>
                <a:cs typeface="Courier"/>
              </a:rPr>
              <a:t>clilen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 fork();              /* </a:t>
            </a:r>
            <a:r>
              <a:rPr lang="en-US" dirty="0" smtClean="0">
                <a:latin typeface="Courier"/>
                <a:cs typeface="Courier"/>
              </a:rPr>
              <a:t>new </a:t>
            </a:r>
            <a:r>
              <a:rPr lang="en-US" dirty="0">
                <a:latin typeface="Courier"/>
                <a:cs typeface="Courier"/>
              </a:rPr>
              <a:t>process for connection */</a:t>
            </a:r>
          </a:p>
          <a:p>
            <a:r>
              <a:rPr lang="en-US" dirty="0">
                <a:latin typeface="Courier"/>
                <a:cs typeface="Courier"/>
              </a:rPr>
              <a:t>   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            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parent process */</a:t>
            </a: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tcpid</a:t>
            </a:r>
            <a:r>
              <a:rPr lang="en-US" dirty="0">
                <a:latin typeface="Courier"/>
                <a:cs typeface="Courier"/>
              </a:rPr>
              <a:t> = wait(&amp;</a:t>
            </a:r>
            <a:r>
              <a:rPr lang="en-US" dirty="0" err="1">
                <a:latin typeface="Courier"/>
                <a:cs typeface="Courier"/>
              </a:rPr>
              <a:t>cstatus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}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     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child process */</a:t>
            </a: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);        /* let go of listen socket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i="1" dirty="0">
                <a:latin typeface="Courier"/>
                <a:cs typeface="Courier"/>
              </a:rPr>
              <a:t>server(</a:t>
            </a:r>
            <a:r>
              <a:rPr lang="en-US" i="1" dirty="0" err="1">
                <a:latin typeface="Courier"/>
                <a:cs typeface="Courier"/>
              </a:rPr>
              <a:t>consockfd</a:t>
            </a:r>
            <a:r>
              <a:rPr lang="en-US" i="1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exit(EXIT_SUCCESS);         /* exit child normally */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1213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Network Programming.  The Sockets Networking API, Stevens (et al), </a:t>
            </a:r>
            <a:r>
              <a:rPr lang="en-US" dirty="0" err="1" smtClean="0"/>
              <a:t>Ch</a:t>
            </a:r>
            <a:r>
              <a:rPr lang="en-US" dirty="0" smtClean="0"/>
              <a:t> 3-5 “Elementary Sockets”</a:t>
            </a:r>
          </a:p>
          <a:p>
            <a:r>
              <a:rPr lang="en-US" dirty="0" smtClean="0"/>
              <a:t>Lots of on-line tutorials</a:t>
            </a:r>
          </a:p>
          <a:p>
            <a:r>
              <a:rPr lang="en-US" dirty="0" smtClean="0"/>
              <a:t>This lecture and the code</a:t>
            </a:r>
          </a:p>
          <a:p>
            <a:r>
              <a:rPr lang="en-US" sz="2000" dirty="0"/>
              <a:t>http://cs162.eecs.berkeley.edu/static/lectures/code05/</a:t>
            </a:r>
            <a:r>
              <a:rPr lang="en-US" sz="2000" dirty="0" err="1"/>
              <a:t>eclient.c</a:t>
            </a:r>
            <a:endParaRPr lang="en-US" sz="2000" dirty="0"/>
          </a:p>
          <a:p>
            <a:r>
              <a:rPr lang="en-US" sz="2000" dirty="0"/>
              <a:t>http://cs162.eecs.berkeley.edu/static/lectures/code05/</a:t>
            </a:r>
            <a:r>
              <a:rPr lang="en-US" sz="2000" dirty="0" err="1"/>
              <a:t>eserver.c</a:t>
            </a:r>
            <a:endParaRPr lang="en-US" sz="2000" dirty="0"/>
          </a:p>
          <a:p>
            <a:r>
              <a:rPr lang="en-US" sz="2000" dirty="0"/>
              <a:t>http://cs162.eecs.berkeley.edu/static/lectures/code05/</a:t>
            </a:r>
            <a:r>
              <a:rPr lang="en-US" sz="2000" dirty="0" err="1"/>
              <a:t>feserver.c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9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Listen will queue requests</a:t>
            </a:r>
          </a:p>
          <a:p>
            <a:r>
              <a:rPr lang="en-US" dirty="0"/>
              <a:t>B</a:t>
            </a:r>
            <a:r>
              <a:rPr lang="en-US" dirty="0" smtClean="0"/>
              <a:t>uffering present elsewhere</a:t>
            </a:r>
          </a:p>
          <a:p>
            <a:r>
              <a:rPr lang="en-US" dirty="0" smtClean="0"/>
              <a:t>But server waits for each connection to terminate before initiating the next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99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3838442" y="4102054"/>
            <a:ext cx="2455574" cy="151944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in concept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056" y="957802"/>
            <a:ext cx="90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427" y="1061338"/>
            <a:ext cx="98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923" y="1855045"/>
            <a:ext cx="207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Client Socket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8923" y="2644543"/>
            <a:ext cx="30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 it to server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86380" y="4209148"/>
            <a:ext cx="144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rite request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6262" y="4637641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 response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6" y="5374560"/>
            <a:ext cx="195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Client Socket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70685" y="22243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470685" y="3013875"/>
            <a:ext cx="0" cy="10552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10568" y="50150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16394" y="114184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Server Socket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48156" y="151117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32103" y="1871579"/>
            <a:ext cx="319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Bind it to an Address (</a:t>
            </a:r>
            <a:r>
              <a:rPr lang="en-US" dirty="0" err="1" smtClean="0"/>
              <a:t>host:port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54133" y="222896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38080" y="2589362"/>
            <a:ext cx="2186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Listen for Connection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7665756" y="244984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547748" y="2954752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31695" y="3315154"/>
            <a:ext cx="192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 connection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524263" y="36577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19855" y="42726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request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9855" y="466533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response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31470" y="5236869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28045" y="49717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53765" y="591362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Server Socket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757889" y="3671527"/>
            <a:ext cx="195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Connection Socket</a:t>
            </a:r>
            <a:endParaRPr lang="en-US" i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535316" y="4421549"/>
            <a:ext cx="130312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535315" y="4865235"/>
            <a:ext cx="1303127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>
            <a:off x="5543915" y="435894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538315" y="43312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279972" y="3629013"/>
            <a:ext cx="6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child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08714" y="4132366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Connection Socket</a:t>
            </a:r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6946456" y="2264051"/>
            <a:ext cx="1976342" cy="2707670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423156" y="3669187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022054" y="3996175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 Listen Socket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902147" y="37103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Parent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298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Protocol (v3)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113293"/>
            <a:ext cx="9866348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while </a:t>
            </a:r>
            <a:r>
              <a:rPr lang="en-US" dirty="0">
                <a:latin typeface="Courier"/>
                <a:cs typeface="Courier"/>
              </a:rPr>
              <a:t>(1) {</a:t>
            </a:r>
          </a:p>
          <a:p>
            <a:r>
              <a:rPr lang="en-US" dirty="0">
                <a:latin typeface="Courier"/>
                <a:cs typeface="Courier"/>
              </a:rPr>
              <a:t>    listen(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MAXQUEUE);    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 = accept(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, (</a:t>
            </a:r>
            <a:r>
              <a:rPr lang="en-US" dirty="0" err="1">
                <a:latin typeface="Courier"/>
                <a:cs typeface="Courier"/>
              </a:rPr>
              <a:t>struct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sockaddr</a:t>
            </a:r>
            <a:r>
              <a:rPr lang="en-US" dirty="0">
                <a:latin typeface="Courier"/>
                <a:cs typeface="Courier"/>
              </a:rPr>
              <a:t> *) &amp;</a:t>
            </a:r>
            <a:r>
              <a:rPr lang="en-US" dirty="0" err="1">
                <a:latin typeface="Courier"/>
                <a:cs typeface="Courier"/>
              </a:rPr>
              <a:t>cli_addr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					 </a:t>
            </a:r>
            <a:r>
              <a:rPr lang="en-US" dirty="0">
                <a:latin typeface="Courier"/>
                <a:cs typeface="Courier"/>
              </a:rPr>
              <a:t>&amp;</a:t>
            </a:r>
            <a:r>
              <a:rPr lang="en-US" dirty="0" err="1">
                <a:latin typeface="Courier"/>
                <a:cs typeface="Courier"/>
              </a:rPr>
              <a:t>clilen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 fork();              /* </a:t>
            </a:r>
            <a:r>
              <a:rPr lang="en-US" dirty="0" smtClean="0">
                <a:latin typeface="Courier"/>
                <a:cs typeface="Courier"/>
              </a:rPr>
              <a:t>new </a:t>
            </a:r>
            <a:r>
              <a:rPr lang="en-US" dirty="0">
                <a:latin typeface="Courier"/>
                <a:cs typeface="Courier"/>
              </a:rPr>
              <a:t>process for connection */</a:t>
            </a:r>
          </a:p>
          <a:p>
            <a:r>
              <a:rPr lang="en-US" dirty="0">
                <a:latin typeface="Courier"/>
                <a:cs typeface="Courier"/>
              </a:rPr>
              <a:t>   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            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parent process */</a:t>
            </a: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//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tcpid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= wait(&amp;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cstatus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}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      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>
                <a:latin typeface="Courier"/>
                <a:cs typeface="Courier"/>
              </a:rPr>
              <a:t>* child process */</a:t>
            </a: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);        /* let go of listen socket *</a:t>
            </a:r>
            <a:r>
              <a:rPr lang="en-US" dirty="0" smtClean="0">
                <a:latin typeface="Courier"/>
                <a:cs typeface="Courier"/>
              </a:rPr>
              <a:t>/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i="1" dirty="0">
                <a:latin typeface="Courier"/>
                <a:cs typeface="Courier"/>
              </a:rPr>
              <a:t>server(</a:t>
            </a:r>
            <a:r>
              <a:rPr lang="en-US" i="1" dirty="0" err="1">
                <a:latin typeface="Courier"/>
                <a:cs typeface="Courier"/>
              </a:rPr>
              <a:t>consockfd</a:t>
            </a:r>
            <a:r>
              <a:rPr lang="en-US" i="1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  close(</a:t>
            </a:r>
            <a:r>
              <a:rPr lang="en-US" dirty="0" err="1">
                <a:latin typeface="Courier"/>
                <a:cs typeface="Courier"/>
              </a:rPr>
              <a:t>consockfd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exit(EXIT_SUCCESS);         /* exit child normally */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lstnsockfd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2040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Address -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795" y="4023768"/>
            <a:ext cx="8229600" cy="220312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Simple form </a:t>
            </a:r>
          </a:p>
          <a:p>
            <a:r>
              <a:rPr lang="en-US" dirty="0" smtClean="0"/>
              <a:t>Internet Protocol</a:t>
            </a:r>
            <a:endParaRPr lang="en-US" dirty="0"/>
          </a:p>
          <a:p>
            <a:r>
              <a:rPr lang="en-US" dirty="0" smtClean="0"/>
              <a:t>accepting any connections on the specified port</a:t>
            </a:r>
          </a:p>
          <a:p>
            <a:r>
              <a:rPr lang="en-US" dirty="0" smtClean="0"/>
              <a:t>In “network byte ordering”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7515" y="1518230"/>
            <a:ext cx="82168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memset</a:t>
            </a:r>
            <a:r>
              <a:rPr lang="en-US" dirty="0">
                <a:latin typeface="Courier"/>
                <a:cs typeface="Courier"/>
              </a:rPr>
              <a:t>((char *) &amp;serv_addr,0, </a:t>
            </a:r>
            <a:r>
              <a:rPr lang="en-US" dirty="0" err="1">
                <a:latin typeface="Courier"/>
                <a:cs typeface="Courier"/>
              </a:rPr>
              <a:t>sizeof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serv_addr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serv_addr.sin_family</a:t>
            </a:r>
            <a:r>
              <a:rPr lang="en-US" dirty="0" smtClean="0">
                <a:latin typeface="Courier"/>
                <a:cs typeface="Courier"/>
              </a:rPr>
              <a:t>      </a:t>
            </a:r>
            <a:r>
              <a:rPr lang="en-US" dirty="0">
                <a:latin typeface="Courier"/>
                <a:cs typeface="Courier"/>
              </a:rPr>
              <a:t>= AF_INET;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serv_addr.sin_addr.s_addr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= INADDR_ANY;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serv_addr.sin_port</a:t>
            </a:r>
            <a:r>
              <a:rPr lang="en-US" dirty="0" smtClean="0">
                <a:latin typeface="Courier"/>
                <a:cs typeface="Courier"/>
              </a:rPr>
              <a:t>        </a:t>
            </a:r>
            <a:r>
              <a:rPr lang="en-US" dirty="0">
                <a:latin typeface="Courier"/>
                <a:cs typeface="Courier"/>
              </a:rPr>
              <a:t>= </a:t>
            </a:r>
            <a:r>
              <a:rPr lang="en-US" dirty="0" err="1">
                <a:latin typeface="Courier"/>
                <a:cs typeface="Courier"/>
              </a:rPr>
              <a:t>htons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portno</a:t>
            </a:r>
            <a:r>
              <a:rPr lang="en-US" dirty="0">
                <a:latin typeface="Courier"/>
                <a:cs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15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Client: getting the server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1076627"/>
            <a:ext cx="9287442" cy="535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struct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hostent</a:t>
            </a:r>
            <a:r>
              <a:rPr lang="en-US" dirty="0">
                <a:latin typeface="Courier New"/>
                <a:cs typeface="Courier New"/>
              </a:rPr>
              <a:t> *</a:t>
            </a:r>
            <a:r>
              <a:rPr lang="en-US" dirty="0" err="1">
                <a:latin typeface="Courier New"/>
                <a:cs typeface="Courier New"/>
              </a:rPr>
              <a:t>buildServerAddr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sockaddr_in</a:t>
            </a:r>
            <a:r>
              <a:rPr lang="en-US" dirty="0">
                <a:latin typeface="Courier New"/>
                <a:cs typeface="Courier New"/>
              </a:rPr>
              <a:t> *</a:t>
            </a:r>
            <a:r>
              <a:rPr lang="en-US" dirty="0" err="1">
                <a:latin typeface="Courier New"/>
                <a:cs typeface="Courier New"/>
              </a:rPr>
              <a:t>serv_addr</a:t>
            </a:r>
            <a:r>
              <a:rPr lang="en-US" dirty="0">
                <a:latin typeface="Courier New"/>
                <a:cs typeface="Courier New"/>
              </a:rPr>
              <a:t>,</a:t>
            </a:r>
          </a:p>
          <a:p>
            <a:r>
              <a:rPr lang="en-US" dirty="0">
                <a:latin typeface="Courier New"/>
                <a:cs typeface="Courier New"/>
              </a:rPr>
              <a:t>                                char *hostname,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portno</a:t>
            </a:r>
            <a:r>
              <a:rPr lang="en-US" dirty="0">
                <a:latin typeface="Courier New"/>
                <a:cs typeface="Courier New"/>
              </a:rPr>
              <a:t>) {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hostent</a:t>
            </a:r>
            <a:r>
              <a:rPr lang="en-US" dirty="0">
                <a:latin typeface="Courier New"/>
                <a:cs typeface="Courier New"/>
              </a:rPr>
              <a:t> *server;</a:t>
            </a:r>
          </a:p>
          <a:p>
            <a:r>
              <a:rPr lang="en-US" dirty="0">
                <a:latin typeface="Courier New"/>
                <a:cs typeface="Courier New"/>
              </a:rPr>
              <a:t>  /* Get host entry associated with a hostname or IP address */</a:t>
            </a:r>
          </a:p>
          <a:p>
            <a:r>
              <a:rPr lang="en-US" dirty="0">
                <a:latin typeface="Courier New"/>
                <a:cs typeface="Courier New"/>
              </a:rPr>
              <a:t>  server =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gethostbyname</a:t>
            </a:r>
            <a:r>
              <a:rPr lang="en-US" dirty="0">
                <a:latin typeface="Courier New"/>
                <a:cs typeface="Courier New"/>
              </a:rPr>
              <a:t>(hostname);</a:t>
            </a:r>
          </a:p>
          <a:p>
            <a:r>
              <a:rPr lang="en-US" dirty="0">
                <a:latin typeface="Courier New"/>
                <a:cs typeface="Courier New"/>
              </a:rPr>
              <a:t>  if (server == NULL) {</a:t>
            </a: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fprintf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stderr</a:t>
            </a:r>
            <a:r>
              <a:rPr lang="en-US" dirty="0">
                <a:latin typeface="Courier New"/>
                <a:cs typeface="Courier New"/>
              </a:rPr>
              <a:t>,"ERROR, no such host\n");</a:t>
            </a:r>
          </a:p>
          <a:p>
            <a:r>
              <a:rPr lang="en-US" dirty="0">
                <a:latin typeface="Courier New"/>
                <a:cs typeface="Courier New"/>
              </a:rPr>
              <a:t>    exit(1);</a:t>
            </a:r>
          </a:p>
          <a:p>
            <a:r>
              <a:rPr lang="en-US" dirty="0">
                <a:latin typeface="Courier New"/>
                <a:cs typeface="Courier New"/>
              </a:rPr>
              <a:t>  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/* Construct an address for remote server */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memset</a:t>
            </a:r>
            <a:r>
              <a:rPr lang="en-US" dirty="0">
                <a:latin typeface="Courier New"/>
                <a:cs typeface="Courier New"/>
              </a:rPr>
              <a:t>((char *) </a:t>
            </a:r>
            <a:r>
              <a:rPr lang="en-US" dirty="0" err="1">
                <a:latin typeface="Courier New"/>
                <a:cs typeface="Courier New"/>
              </a:rPr>
              <a:t>serv_addr</a:t>
            </a:r>
            <a:r>
              <a:rPr lang="en-US" dirty="0">
                <a:latin typeface="Courier New"/>
                <a:cs typeface="Courier New"/>
              </a:rPr>
              <a:t>, 0, </a:t>
            </a:r>
            <a:r>
              <a:rPr lang="en-US" dirty="0" err="1">
                <a:latin typeface="Courier New"/>
                <a:cs typeface="Courier New"/>
              </a:rPr>
              <a:t>sizeof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sockaddr_in</a:t>
            </a:r>
            <a:r>
              <a:rPr lang="en-US" dirty="0">
                <a:latin typeface="Courier New"/>
                <a:cs typeface="Courier New"/>
              </a:rPr>
              <a:t>));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serv_addr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sin_family</a:t>
            </a:r>
            <a:r>
              <a:rPr lang="en-US" dirty="0">
                <a:latin typeface="Courier New"/>
                <a:cs typeface="Courier New"/>
              </a:rPr>
              <a:t> = AF_INET;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bcopy</a:t>
            </a:r>
            <a:r>
              <a:rPr lang="en-US" dirty="0">
                <a:latin typeface="Courier New"/>
                <a:cs typeface="Courier New"/>
              </a:rPr>
              <a:t>((char *)</a:t>
            </a:r>
            <a:r>
              <a:rPr lang="en-US" b="1" dirty="0">
                <a:latin typeface="Courier New"/>
                <a:cs typeface="Courier New"/>
              </a:rPr>
              <a:t>server-&gt;</a:t>
            </a:r>
            <a:r>
              <a:rPr lang="en-US" b="1" dirty="0" err="1">
                <a:latin typeface="Courier New"/>
                <a:cs typeface="Courier New"/>
              </a:rPr>
              <a:t>h_addr</a:t>
            </a:r>
            <a:r>
              <a:rPr lang="en-US" dirty="0">
                <a:latin typeface="Courier New"/>
                <a:cs typeface="Courier New"/>
              </a:rPr>
              <a:t>,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    (</a:t>
            </a:r>
            <a:r>
              <a:rPr lang="en-US" dirty="0">
                <a:latin typeface="Courier New"/>
                <a:cs typeface="Courier New"/>
              </a:rPr>
              <a:t>char *)&amp;(</a:t>
            </a:r>
            <a:r>
              <a:rPr lang="en-US" dirty="0" err="1">
                <a:latin typeface="Courier New"/>
                <a:cs typeface="Courier New"/>
              </a:rPr>
              <a:t>serv_addr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sin_addr.s_addr</a:t>
            </a:r>
            <a:r>
              <a:rPr lang="en-US" dirty="0">
                <a:latin typeface="Courier New"/>
                <a:cs typeface="Courier New"/>
              </a:rPr>
              <a:t>), </a:t>
            </a:r>
            <a:r>
              <a:rPr lang="en-US" dirty="0" smtClean="0">
                <a:latin typeface="Courier New"/>
                <a:cs typeface="Courier New"/>
              </a:rPr>
              <a:t>server</a:t>
            </a:r>
            <a:r>
              <a:rPr lang="en-US" dirty="0">
                <a:latin typeface="Courier New"/>
                <a:cs typeface="Courier New"/>
              </a:rPr>
              <a:t>-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 err="1" smtClean="0">
                <a:latin typeface="Courier New"/>
                <a:cs typeface="Courier New"/>
              </a:rPr>
              <a:t>h_length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serv_addr</a:t>
            </a:r>
            <a:r>
              <a:rPr lang="en-US" dirty="0">
                <a:latin typeface="Courier New"/>
                <a:cs typeface="Courier New"/>
              </a:rPr>
              <a:t>-&gt;</a:t>
            </a:r>
            <a:r>
              <a:rPr lang="en-US" dirty="0" err="1">
                <a:latin typeface="Courier New"/>
                <a:cs typeface="Courier New"/>
              </a:rPr>
              <a:t>sin_port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htons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portno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>
                <a:latin typeface="Courier New"/>
                <a:cs typeface="Courier New"/>
              </a:rPr>
              <a:t>return </a:t>
            </a:r>
            <a:r>
              <a:rPr lang="en-US" dirty="0">
                <a:latin typeface="Courier New"/>
                <a:cs typeface="Courier New"/>
              </a:rPr>
              <a:t>server;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050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for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Hostname</a:t>
            </a:r>
          </a:p>
          <a:p>
            <a:pPr lvl="1"/>
            <a:r>
              <a:rPr lang="en-US" dirty="0" err="1" smtClean="0"/>
              <a:t>www.eecs.berkeley.edu</a:t>
            </a:r>
            <a:endParaRPr lang="en-US" dirty="0" smtClean="0"/>
          </a:p>
          <a:p>
            <a:r>
              <a:rPr lang="en-US" dirty="0" smtClean="0"/>
              <a:t>IP address</a:t>
            </a:r>
          </a:p>
          <a:p>
            <a:pPr lvl="1"/>
            <a:r>
              <a:rPr lang="en-US" dirty="0" smtClean="0"/>
              <a:t>128.32.244.172  (ipv6?)</a:t>
            </a:r>
          </a:p>
          <a:p>
            <a:r>
              <a:rPr lang="en-US" dirty="0" smtClean="0"/>
              <a:t>Port Number</a:t>
            </a:r>
          </a:p>
          <a:p>
            <a:pPr lvl="1"/>
            <a:r>
              <a:rPr lang="en-US" dirty="0" smtClean="0"/>
              <a:t>0-1023 are “</a:t>
            </a:r>
            <a:r>
              <a:rPr lang="en-US" dirty="0" smtClean="0">
                <a:hlinkClick r:id="rId2"/>
              </a:rPr>
              <a:t>well known</a:t>
            </a:r>
            <a:r>
              <a:rPr lang="en-US" dirty="0" smtClean="0"/>
              <a:t>” or “system” ports</a:t>
            </a:r>
          </a:p>
          <a:p>
            <a:pPr lvl="2"/>
            <a:r>
              <a:rPr lang="en-US" dirty="0" err="1" smtClean="0"/>
              <a:t>Superuser</a:t>
            </a:r>
            <a:r>
              <a:rPr lang="en-US" dirty="0" smtClean="0"/>
              <a:t> privileges to bind to one</a:t>
            </a:r>
          </a:p>
          <a:p>
            <a:pPr lvl="1"/>
            <a:r>
              <a:rPr lang="en-US" dirty="0" smtClean="0"/>
              <a:t>1024 – 49151 are “registered” ports (</a:t>
            </a:r>
            <a:r>
              <a:rPr lang="en-US" dirty="0" smtClean="0">
                <a:hlinkClick r:id="rId3"/>
              </a:rPr>
              <a:t>registry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</a:t>
            </a:r>
            <a:r>
              <a:rPr lang="en-US" dirty="0" smtClean="0"/>
              <a:t>) are “dynamic” or “private”</a:t>
            </a:r>
          </a:p>
          <a:p>
            <a:pPr lvl="2"/>
            <a:r>
              <a:rPr lang="en-US" dirty="0" smtClean="0"/>
              <a:t>Automatically allocated as “ephemeral Ports”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90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UNIX Process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UNIX fork – system call to create a copy of the current process, and start it running</a:t>
            </a:r>
          </a:p>
          <a:p>
            <a:pPr lvl="1"/>
            <a:r>
              <a:rPr lang="en-US" dirty="0" smtClean="0"/>
              <a:t>No arguments!</a:t>
            </a:r>
          </a:p>
          <a:p>
            <a:r>
              <a:rPr lang="en-US" dirty="0" smtClean="0"/>
              <a:t>UNIX exec – system call to </a:t>
            </a:r>
            <a:r>
              <a:rPr lang="en-US" i="1" dirty="0" smtClean="0"/>
              <a:t>change the program </a:t>
            </a:r>
            <a:r>
              <a:rPr lang="en-US" dirty="0" smtClean="0"/>
              <a:t>being run by the current process</a:t>
            </a:r>
          </a:p>
          <a:p>
            <a:r>
              <a:rPr lang="en-US" dirty="0" smtClean="0"/>
              <a:t>UNIX wait – system call to wait for a process to finish</a:t>
            </a:r>
          </a:p>
          <a:p>
            <a:r>
              <a:rPr lang="en-US" dirty="0" smtClean="0"/>
              <a:t>UNIX signal – system call to send a notification to another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21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 – </a:t>
            </a:r>
            <a:r>
              <a:rPr lang="en-US" dirty="0" err="1" smtClean="0"/>
              <a:t>infloop.c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667" y="1286933"/>
            <a:ext cx="7874000" cy="5078314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stdlib.h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signal.h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void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{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printf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("Caught signal %d - phew!\n",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signum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 exit(1);</a:t>
            </a:r>
          </a:p>
          <a:p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}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main() {</a:t>
            </a:r>
          </a:p>
          <a:p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signal(SIGINT,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signal_callback_handler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);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while (1) {}</a:t>
            </a:r>
          </a:p>
          <a:p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 rot="20331185">
            <a:off x="7015642" y="1710266"/>
            <a:ext cx="1008810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Got top?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races: </a:t>
            </a:r>
            <a:r>
              <a:rPr lang="en-US" dirty="0" err="1" smtClean="0"/>
              <a:t>fork.c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467" y="1286933"/>
            <a:ext cx="78062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&gt;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 of [%d]\n",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&lt;100;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parent: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//      sleep(1);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 else if (</a:t>
            </a:r>
            <a:r>
              <a:rPr lang="en-US" dirty="0" err="1">
                <a:latin typeface="Courier"/>
                <a:cs typeface="Courier"/>
              </a:rPr>
              <a:t>cpid</a:t>
            </a:r>
            <a:r>
              <a:rPr lang="en-US" dirty="0">
                <a:latin typeface="Courier"/>
                <a:cs typeface="Courier"/>
              </a:rPr>
              <a:t> == 0) {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n-US" dirty="0" err="1">
                <a:latin typeface="Courier"/>
                <a:cs typeface="Courier"/>
              </a:rPr>
              <a:t>getpid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for 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=0;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&gt;-100;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--) {</a:t>
            </a:r>
          </a:p>
          <a:p>
            <a:r>
              <a:rPr lang="en-US" dirty="0">
                <a:latin typeface="Courier"/>
                <a:cs typeface="Courier"/>
              </a:rPr>
              <a:t>     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>
                <a:latin typeface="Courier"/>
                <a:cs typeface="Courier"/>
              </a:rPr>
              <a:t>("[%d] child: %d\n", </a:t>
            </a:r>
            <a:r>
              <a:rPr lang="en-US" dirty="0" err="1">
                <a:latin typeface="Courier"/>
                <a:cs typeface="Courier"/>
              </a:rPr>
              <a:t>mypid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      //      sleep(1);                                                                               </a:t>
            </a:r>
          </a:p>
          <a:p>
            <a:r>
              <a:rPr lang="en-US" dirty="0">
                <a:latin typeface="Courier"/>
                <a:cs typeface="Courier"/>
              </a:rPr>
              <a:t>    }</a:t>
            </a:r>
          </a:p>
          <a:p>
            <a:r>
              <a:rPr lang="en-US" dirty="0">
                <a:latin typeface="Courier"/>
                <a:cs typeface="Courier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3810920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OS Concepts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786"/>
            <a:ext cx="8229600" cy="546462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Processes</a:t>
            </a:r>
          </a:p>
          <a:p>
            <a:r>
              <a:rPr lang="en-US" dirty="0" smtClean="0"/>
              <a:t>Address Space</a:t>
            </a:r>
          </a:p>
          <a:p>
            <a:r>
              <a:rPr lang="en-US" dirty="0" smtClean="0"/>
              <a:t>Protection</a:t>
            </a:r>
          </a:p>
          <a:p>
            <a:r>
              <a:rPr lang="en-US" dirty="0" smtClean="0"/>
              <a:t>Dual Mode</a:t>
            </a:r>
          </a:p>
          <a:p>
            <a:r>
              <a:rPr lang="en-US" dirty="0" smtClean="0"/>
              <a:t>Interrupt handlers </a:t>
            </a:r>
            <a:r>
              <a:rPr lang="en-US" dirty="0"/>
              <a:t>(including </a:t>
            </a:r>
            <a:r>
              <a:rPr lang="en-US" dirty="0" err="1" smtClean="0"/>
              <a:t>syscall</a:t>
            </a:r>
            <a:r>
              <a:rPr lang="en-US" dirty="0"/>
              <a:t> </a:t>
            </a:r>
            <a:r>
              <a:rPr lang="en-US" dirty="0" smtClean="0"/>
              <a:t>and trap)</a:t>
            </a:r>
          </a:p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Integrates processes, users, </a:t>
            </a:r>
            <a:r>
              <a:rPr lang="en-US" dirty="0" err="1" smtClean="0"/>
              <a:t>cwd</a:t>
            </a:r>
            <a:r>
              <a:rPr lang="en-US" dirty="0" smtClean="0"/>
              <a:t>, protection</a:t>
            </a:r>
          </a:p>
          <a:p>
            <a:r>
              <a:rPr lang="en-US" dirty="0" smtClean="0"/>
              <a:t>Key Layers: OS Lib, </a:t>
            </a:r>
            <a:r>
              <a:rPr lang="en-US" dirty="0" err="1" smtClean="0"/>
              <a:t>Syscall</a:t>
            </a:r>
            <a:r>
              <a:rPr lang="en-US" dirty="0" smtClean="0"/>
              <a:t>, Subsystem, Driver</a:t>
            </a:r>
          </a:p>
          <a:p>
            <a:pPr lvl="1"/>
            <a:r>
              <a:rPr lang="en-US" dirty="0" smtClean="0"/>
              <a:t>User handler on OS descriptors</a:t>
            </a:r>
          </a:p>
          <a:p>
            <a:r>
              <a:rPr lang="en-US" dirty="0" smtClean="0"/>
              <a:t>Process control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ork, wait, signal --- exec</a:t>
            </a:r>
          </a:p>
          <a:p>
            <a:r>
              <a:rPr lang="en-US" dirty="0" smtClean="0"/>
              <a:t>Communication through sockets</a:t>
            </a:r>
          </a:p>
          <a:p>
            <a:r>
              <a:rPr lang="en-US" dirty="0" smtClean="0"/>
              <a:t>Client-Server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6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Communication between processes</a:t>
            </a:r>
            <a:endParaRPr lang="en-US" sz="32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4135106"/>
            <a:ext cx="8229600" cy="2169188"/>
          </a:xfrm>
        </p:spPr>
        <p:txBody>
          <a:bodyPr/>
          <a:lstStyle/>
          <a:p>
            <a:r>
              <a:rPr lang="en-US" dirty="0" smtClean="0"/>
              <a:t>Producer and Consumer of a file may be distinct processes</a:t>
            </a:r>
          </a:p>
          <a:p>
            <a:r>
              <a:rPr lang="en-US" dirty="0" smtClean="0"/>
              <a:t>May be separated in time (or not)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5920" y="1447321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w</a:t>
            </a:r>
            <a:r>
              <a:rPr lang="en-US" sz="2400" dirty="0" smtClean="0">
                <a:latin typeface="Courier"/>
                <a:cs typeface="Courier"/>
              </a:rPr>
              <a:t>rite(</a:t>
            </a:r>
            <a:r>
              <a:rPr lang="en-US" sz="2400" dirty="0" err="1" smtClean="0">
                <a:latin typeface="Courier"/>
                <a:cs typeface="Courier"/>
              </a:rPr>
              <a:t>wfd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wbuf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wlen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18473" y="2839406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n </a:t>
            </a:r>
            <a:r>
              <a:rPr lang="en-US" sz="2400" dirty="0" smtClean="0">
                <a:latin typeface="Courier"/>
                <a:cs typeface="Courier"/>
              </a:rPr>
              <a:t>= read(</a:t>
            </a:r>
            <a:r>
              <a:rPr lang="en-US" sz="2400" dirty="0" err="1" smtClean="0">
                <a:latin typeface="Courier"/>
                <a:cs typeface="Courier"/>
              </a:rPr>
              <a:t>rfd,rbuf,rmax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8" name="Cube 7"/>
          <p:cNvSpPr/>
          <p:nvPr/>
        </p:nvSpPr>
        <p:spPr>
          <a:xfrm>
            <a:off x="3124200" y="2268866"/>
            <a:ext cx="152716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0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229704" y="234270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77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83275" y="250721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32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994150" y="3016249"/>
            <a:ext cx="2127250" cy="144612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Structure: Spiral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94121-BA6C-AD43-82C2-DF1F24FE5D9C}" type="slidenum">
              <a:rPr lang="en-US" smtClean="0"/>
              <a:pPr>
                <a:defRPr/>
              </a:pPr>
              <a:t>30</a:t>
            </a:fld>
            <a:endParaRPr lang="en-US" b="0"/>
          </a:p>
        </p:txBody>
      </p:sp>
      <p:sp>
        <p:nvSpPr>
          <p:cNvPr id="7" name="TextBox 6"/>
          <p:cNvSpPr txBox="1"/>
          <p:nvPr/>
        </p:nvSpPr>
        <p:spPr>
          <a:xfrm>
            <a:off x="4724400" y="3810000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ntro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698229" y="3150374"/>
            <a:ext cx="838200" cy="12430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OS Concepts (3)</a:t>
            </a:r>
            <a:endParaRPr lang="en-US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 rot="4976989">
            <a:off x="3359672" y="2556094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Concurrency (6)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Rectangle 11"/>
          <p:cNvSpPr/>
          <p:nvPr/>
        </p:nvSpPr>
        <p:spPr>
          <a:xfrm rot="12045830">
            <a:off x="3223510" y="2273408"/>
            <a:ext cx="2137928" cy="2671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Address Space (4)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7076965">
            <a:off x="4330121" y="1820967"/>
            <a:ext cx="1932160" cy="272543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File Systems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 rot="1563930">
            <a:off x="5181561" y="2931283"/>
            <a:ext cx="1498302" cy="277450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CC3333"/>
                </a:solidFill>
              </a:rPr>
              <a:t>Distributed Systems (8)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CC333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6913033">
            <a:off x="2636482" y="2830783"/>
            <a:ext cx="1498302" cy="391523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Reliability, Security, Cloud</a:t>
            </a:r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(8)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7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781"/>
            <a:ext cx="8686800" cy="87561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Communication Across the world looks like file IO </a:t>
            </a:r>
            <a:endParaRPr lang="en-US" sz="3200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57200" y="4179411"/>
            <a:ext cx="8229600" cy="2124883"/>
          </a:xfrm>
        </p:spPr>
        <p:txBody>
          <a:bodyPr/>
          <a:lstStyle/>
          <a:p>
            <a:r>
              <a:rPr lang="en-US" dirty="0" smtClean="0"/>
              <a:t>But what’s the analog of open?</a:t>
            </a:r>
          </a:p>
          <a:p>
            <a:r>
              <a:rPr lang="en-US" dirty="0" smtClean="0"/>
              <a:t>What is the namespace?</a:t>
            </a:r>
          </a:p>
          <a:p>
            <a:r>
              <a:rPr lang="en-US" dirty="0" smtClean="0"/>
              <a:t>How are they connected in time?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2703" y="1341293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w</a:t>
            </a:r>
            <a:r>
              <a:rPr lang="en-US" sz="2400" dirty="0" smtClean="0">
                <a:latin typeface="Courier"/>
                <a:cs typeface="Courier"/>
              </a:rPr>
              <a:t>rite(</a:t>
            </a:r>
            <a:r>
              <a:rPr lang="en-US" sz="2400" dirty="0" err="1" smtClean="0">
                <a:latin typeface="Courier"/>
                <a:cs typeface="Courier"/>
              </a:rPr>
              <a:t>wfd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wbuf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wlen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525256" y="3171319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n </a:t>
            </a:r>
            <a:r>
              <a:rPr lang="en-US" sz="2400" dirty="0" smtClean="0">
                <a:latin typeface="Courier"/>
                <a:cs typeface="Courier"/>
              </a:rPr>
              <a:t>= read(</a:t>
            </a:r>
            <a:r>
              <a:rPr lang="en-US" sz="2400" dirty="0" err="1" smtClean="0">
                <a:latin typeface="Courier"/>
                <a:cs typeface="Courier"/>
              </a:rPr>
              <a:t>rfd,rbuf,rmax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 </a:t>
            </a:r>
            <a:endParaRPr lang="en-US" sz="2400" dirty="0"/>
          </a:p>
        </p:txBody>
      </p:sp>
      <p:sp>
        <p:nvSpPr>
          <p:cNvPr id="8" name="Cube 7"/>
          <p:cNvSpPr/>
          <p:nvPr/>
        </p:nvSpPr>
        <p:spPr>
          <a:xfrm>
            <a:off x="2445491" y="2088997"/>
            <a:ext cx="81838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1854839" y="2162838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21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41494" y="2669676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4823105" y="2480354"/>
            <a:ext cx="81838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2445491" y="1889626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sz="3200" dirty="0" smtClean="0"/>
              <a:t>Request Response Protocol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rqfd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rqbuf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rfd,rbuf,rmax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8" name="Cube 7"/>
          <p:cNvSpPr/>
          <p:nvPr/>
        </p:nvSpPr>
        <p:spPr>
          <a:xfrm>
            <a:off x="3257091" y="2373925"/>
            <a:ext cx="152716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16166" y="2612269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6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 (issues requests)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1155" y="1090715"/>
            <a:ext cx="381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 (performs operations)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Cube 15"/>
          <p:cNvSpPr/>
          <p:nvPr/>
        </p:nvSpPr>
        <p:spPr>
          <a:xfrm>
            <a:off x="3257091" y="4726780"/>
            <a:ext cx="1527169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6" y="5012914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5016165" y="4694581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23558" y="2455151"/>
            <a:ext cx="99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3558" y="482824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wfd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respbuf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resfd,resbuf,resmax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6098073" y="3381926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63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service request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wait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6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sz="3200" dirty="0" smtClean="0"/>
              <a:t>Request Response Protocol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30128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rqfd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rqbuf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rfd,rbuf,rmax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73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2362595" y="2447766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090715"/>
            <a:ext cx="306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 (issues requests)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1155" y="1090715"/>
            <a:ext cx="381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 (performs operations)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1918" y="2249351"/>
            <a:ext cx="99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3558" y="459934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wfd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respbuf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resfd,resbuf,resmax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64588" y="3581361"/>
            <a:ext cx="163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service request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wait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42724"/>
            <a:ext cx="8229600" cy="10615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 servers, web, FTP, Databases, …</a:t>
            </a:r>
          </a:p>
          <a:p>
            <a:r>
              <a:rPr lang="en-US" dirty="0" smtClean="0"/>
              <a:t>Many clients accessing a common server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7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2938485" y="1624507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644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677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Client 1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677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Client 2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7464" y="3972041"/>
            <a:ext cx="1550456" cy="7484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Client n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6534" y="3344943"/>
            <a:ext cx="52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2227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227920" y="2687512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27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76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for inter-process communication </a:t>
            </a:r>
          </a:p>
          <a:p>
            <a:r>
              <a:rPr lang="en-US" dirty="0" smtClean="0"/>
              <a:t>Data transfer like files</a:t>
            </a:r>
          </a:p>
          <a:p>
            <a:pPr lvl="1"/>
            <a:r>
              <a:rPr lang="en-US" dirty="0" smtClean="0"/>
              <a:t>Read / Write against a descriptor</a:t>
            </a:r>
          </a:p>
          <a:p>
            <a:r>
              <a:rPr lang="en-US" dirty="0" smtClean="0"/>
              <a:t>Over ANY kind of network</a:t>
            </a:r>
          </a:p>
          <a:p>
            <a:pPr lvl="1"/>
            <a:r>
              <a:rPr lang="en-US" dirty="0" smtClean="0"/>
              <a:t>Local to a machine</a:t>
            </a:r>
          </a:p>
          <a:p>
            <a:pPr lvl="1"/>
            <a:r>
              <a:rPr lang="en-US" dirty="0" smtClean="0"/>
              <a:t>Over the internet (TCP/IP, UDP/IP)</a:t>
            </a:r>
          </a:p>
          <a:p>
            <a:pPr lvl="1"/>
            <a:r>
              <a:rPr lang="en-US" dirty="0" smtClean="0"/>
              <a:t>OSI, </a:t>
            </a:r>
            <a:r>
              <a:rPr lang="en-US" dirty="0" err="1" smtClean="0"/>
              <a:t>Appletalk</a:t>
            </a:r>
            <a:r>
              <a:rPr lang="en-US" dirty="0" smtClean="0"/>
              <a:t>, SNA, IPX, SIP, NS, …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1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3" y="1234972"/>
            <a:ext cx="1301060" cy="11793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81"/>
            <a:ext cx="7908925" cy="875619"/>
          </a:xfrm>
        </p:spPr>
        <p:txBody>
          <a:bodyPr>
            <a:noAutofit/>
          </a:bodyPr>
          <a:lstStyle/>
          <a:p>
            <a:r>
              <a:rPr lang="en-US" sz="3200" dirty="0" smtClean="0"/>
              <a:t>Silly Echo Server – running example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9/10/14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2720978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buf,len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57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fd,buf</a:t>
            </a:r>
            <a:r>
              <a:rPr lang="en-US" sz="2000" dirty="0" smtClean="0">
                <a:latin typeface="Courier"/>
                <a:cs typeface="Courier"/>
              </a:rPr>
              <a:t>,)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0923" y="2249350"/>
            <a:ext cx="841671" cy="47162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2362594" y="2484688"/>
            <a:ext cx="413461" cy="4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0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5370159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21670" y="957803"/>
            <a:ext cx="3061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Client (issues requests)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71155" y="1090715"/>
            <a:ext cx="381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Server (performs operations)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3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390347" y="5012914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10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5271155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61918" y="2249351"/>
            <a:ext cx="99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3558" y="459934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57202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ourier"/>
                <a:cs typeface="Courier"/>
              </a:rPr>
              <a:t>w</a:t>
            </a:r>
            <a:r>
              <a:rPr lang="en-US" sz="2000" dirty="0" smtClean="0">
                <a:latin typeface="Courier"/>
                <a:cs typeface="Courier"/>
              </a:rPr>
              <a:t>rite(</a:t>
            </a:r>
            <a:r>
              <a:rPr lang="en-US" sz="2000" dirty="0" err="1" smtClean="0">
                <a:latin typeface="Courier"/>
                <a:cs typeface="Courier"/>
              </a:rPr>
              <a:t>fd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buf</a:t>
            </a:r>
            <a:r>
              <a:rPr lang="en-US" sz="2000" dirty="0" smtClean="0">
                <a:latin typeface="Courier"/>
                <a:cs typeface="Courier"/>
              </a:rPr>
              <a:t>,)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178462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 </a:t>
            </a:r>
            <a:r>
              <a:rPr lang="en-US" sz="2000" dirty="0" smtClean="0">
                <a:latin typeface="Courier"/>
                <a:cs typeface="Courier"/>
              </a:rPr>
              <a:t>= read(</a:t>
            </a:r>
            <a:r>
              <a:rPr lang="en-US" sz="2000" dirty="0" err="1" smtClean="0">
                <a:latin typeface="Courier"/>
                <a:cs typeface="Courier"/>
              </a:rPr>
              <a:t>fd,rcvbuf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sp>
        <p:nvSpPr>
          <p:cNvPr id="29" name="Freeform 28"/>
          <p:cNvSpPr/>
          <p:nvPr/>
        </p:nvSpPr>
        <p:spPr>
          <a:xfrm>
            <a:off x="6098073" y="3322854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60751" y="3662399"/>
            <a:ext cx="68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print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732000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76865" y="357416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wait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3" name="Cube 32"/>
          <p:cNvSpPr/>
          <p:nvPr/>
        </p:nvSpPr>
        <p:spPr>
          <a:xfrm>
            <a:off x="2776055" y="2249351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4739966" y="2478258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oud 34"/>
          <p:cNvSpPr/>
          <p:nvPr/>
        </p:nvSpPr>
        <p:spPr>
          <a:xfrm>
            <a:off x="2510262" y="2088485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4640962" y="4599340"/>
            <a:ext cx="63019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/>
          <p:cNvSpPr/>
          <p:nvPr/>
        </p:nvSpPr>
        <p:spPr>
          <a:xfrm>
            <a:off x="2776055" y="4738885"/>
            <a:ext cx="647503" cy="457815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076865" y="2088485"/>
            <a:ext cx="655135" cy="3258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4727" y="1693171"/>
            <a:ext cx="3282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gets(</a:t>
            </a:r>
            <a:r>
              <a:rPr lang="en-US" sz="2000" dirty="0" err="1" smtClean="0">
                <a:latin typeface="Courier"/>
                <a:cs typeface="Courier"/>
              </a:rPr>
              <a:t>fd,sndbuf</a:t>
            </a:r>
            <a:r>
              <a:rPr lang="en-US" sz="2000" dirty="0" smtClean="0">
                <a:latin typeface="Courier"/>
                <a:cs typeface="Courier"/>
              </a:rPr>
              <a:t>, …)</a:t>
            </a:r>
            <a:r>
              <a:rPr lang="en-US" sz="2000" dirty="0">
                <a:latin typeface="Courier"/>
                <a:cs typeface="Courier"/>
              </a:rPr>
              <a:t>; </a:t>
            </a:r>
            <a:endParaRPr lang="en-US" sz="2000" dirty="0"/>
          </a:p>
        </p:txBody>
      </p:sp>
      <p:pic>
        <p:nvPicPr>
          <p:cNvPr id="23" name="Picture 22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08" y="3323108"/>
            <a:ext cx="948330" cy="822411"/>
          </a:xfrm>
          <a:prstGeom prst="rect">
            <a:avLst/>
          </a:prstGeom>
        </p:spPr>
      </p:pic>
      <p:pic>
        <p:nvPicPr>
          <p:cNvPr id="39" name="Picture 38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523" y="5838951"/>
            <a:ext cx="948330" cy="822411"/>
          </a:xfrm>
          <a:prstGeom prst="rect">
            <a:avLst/>
          </a:prstGeom>
        </p:spPr>
      </p:pic>
      <p:cxnSp>
        <p:nvCxnSpPr>
          <p:cNvPr id="40" name="Straight Arrow Connector 39"/>
          <p:cNvCxnSpPr>
            <a:endCxn id="23" idx="1"/>
          </p:cNvCxnSpPr>
          <p:nvPr/>
        </p:nvCxnSpPr>
        <p:spPr>
          <a:xfrm>
            <a:off x="6460751" y="3574167"/>
            <a:ext cx="1139057" cy="160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55222" y="5828755"/>
            <a:ext cx="68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print</a:t>
            </a:r>
            <a:endParaRPr lang="en-US" i="1" dirty="0">
              <a:solidFill>
                <a:srgbClr val="0000FF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998515" y="5383961"/>
            <a:ext cx="777540" cy="40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06352" y="2421991"/>
            <a:ext cx="1654195" cy="381258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777709" y="2423713"/>
            <a:ext cx="2055225" cy="2387676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5225" h="2387676">
                <a:moveTo>
                  <a:pt x="0" y="2095367"/>
                </a:moveTo>
                <a:cubicBezTo>
                  <a:pt x="11074" y="2207360"/>
                  <a:pt x="22149" y="2319353"/>
                  <a:pt x="221493" y="2361196"/>
                </a:cubicBezTo>
                <a:cubicBezTo>
                  <a:pt x="420837" y="2403039"/>
                  <a:pt x="913046" y="2393194"/>
                  <a:pt x="1196066" y="2346428"/>
                </a:cubicBezTo>
                <a:cubicBezTo>
                  <a:pt x="1479086" y="2299662"/>
                  <a:pt x="1776872" y="2302123"/>
                  <a:pt x="1919612" y="2080599"/>
                </a:cubicBezTo>
                <a:cubicBezTo>
                  <a:pt x="2062352" y="1859075"/>
                  <a:pt x="2059891" y="1344648"/>
                  <a:pt x="2052508" y="1017286"/>
                </a:cubicBezTo>
                <a:cubicBezTo>
                  <a:pt x="2045125" y="689924"/>
                  <a:pt x="2025437" y="283797"/>
                  <a:pt x="1875313" y="116424"/>
                </a:cubicBezTo>
                <a:cubicBezTo>
                  <a:pt x="1725190" y="-50949"/>
                  <a:pt x="1385566" y="10585"/>
                  <a:pt x="1151767" y="13046"/>
                </a:cubicBezTo>
                <a:cubicBezTo>
                  <a:pt x="917968" y="15507"/>
                  <a:pt x="622644" y="47505"/>
                  <a:pt x="472520" y="131192"/>
                </a:cubicBezTo>
                <a:cubicBezTo>
                  <a:pt x="322397" y="214879"/>
                  <a:pt x="251026" y="515166"/>
                  <a:pt x="251026" y="515166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2623</TotalTime>
  <Words>2357</Words>
  <Application>Microsoft Macintosh PowerPoint</Application>
  <PresentationFormat>On-screen Show (4:3)</PresentationFormat>
  <Paragraphs>457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cs162-fa14</vt:lpstr>
      <vt:lpstr>OS view of networking –  Sockets API (an exercise in planning for the future)</vt:lpstr>
      <vt:lpstr>Real Reading</vt:lpstr>
      <vt:lpstr>Communication between processes</vt:lpstr>
      <vt:lpstr>Communication Across the world looks like file IO </vt:lpstr>
      <vt:lpstr>Request Response Protocol</vt:lpstr>
      <vt:lpstr>Request Response Protocol</vt:lpstr>
      <vt:lpstr>Client-Server Models</vt:lpstr>
      <vt:lpstr>Sockets</vt:lpstr>
      <vt:lpstr>Silly Echo Server – running example</vt:lpstr>
      <vt:lpstr>Echo client-server example</vt:lpstr>
      <vt:lpstr>Prompt for input</vt:lpstr>
      <vt:lpstr>Socket creation and connection</vt:lpstr>
      <vt:lpstr>Sockets in concept</vt:lpstr>
      <vt:lpstr>Client Protocol</vt:lpstr>
      <vt:lpstr>Server Protocol (v1)</vt:lpstr>
      <vt:lpstr>Administrative break</vt:lpstr>
      <vt:lpstr>How does the server protect itself?</vt:lpstr>
      <vt:lpstr>Sockets in concept</vt:lpstr>
      <vt:lpstr>Server Protocol (v2)</vt:lpstr>
      <vt:lpstr>Concurrent Server</vt:lpstr>
      <vt:lpstr>Sockets in concept</vt:lpstr>
      <vt:lpstr>Server Protocol (v3)</vt:lpstr>
      <vt:lpstr>Server Address - itself</vt:lpstr>
      <vt:lpstr>Client: getting the server address</vt:lpstr>
      <vt:lpstr>Namespaces for communication</vt:lpstr>
      <vt:lpstr>Recall: UNIX Process Management</vt:lpstr>
      <vt:lpstr>Signals – infloop.c</vt:lpstr>
      <vt:lpstr>Process races: fork.c</vt:lpstr>
      <vt:lpstr>BIG OS Concepts so far</vt:lpstr>
      <vt:lpstr>Course Structure: Spiral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59</cp:revision>
  <dcterms:created xsi:type="dcterms:W3CDTF">2014-09-03T19:24:22Z</dcterms:created>
  <dcterms:modified xsi:type="dcterms:W3CDTF">2014-09-12T15:44:33Z</dcterms:modified>
</cp:coreProperties>
</file>