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2" r:id="rId3"/>
    <p:sldId id="313" r:id="rId4"/>
    <p:sldId id="332" r:id="rId5"/>
    <p:sldId id="310" r:id="rId6"/>
    <p:sldId id="338" r:id="rId7"/>
    <p:sldId id="339" r:id="rId8"/>
    <p:sldId id="340" r:id="rId9"/>
    <p:sldId id="341" r:id="rId10"/>
    <p:sldId id="342" r:id="rId11"/>
    <p:sldId id="333" r:id="rId12"/>
    <p:sldId id="258" r:id="rId13"/>
    <p:sldId id="314" r:id="rId14"/>
    <p:sldId id="315" r:id="rId15"/>
    <p:sldId id="293" r:id="rId16"/>
    <p:sldId id="316" r:id="rId17"/>
    <p:sldId id="317" r:id="rId18"/>
    <p:sldId id="271" r:id="rId19"/>
    <p:sldId id="318" r:id="rId20"/>
    <p:sldId id="319" r:id="rId21"/>
    <p:sldId id="320" r:id="rId22"/>
    <p:sldId id="326" r:id="rId23"/>
    <p:sldId id="325" r:id="rId24"/>
    <p:sldId id="323" r:id="rId25"/>
    <p:sldId id="322" r:id="rId26"/>
    <p:sldId id="327" r:id="rId27"/>
    <p:sldId id="328" r:id="rId28"/>
    <p:sldId id="337" r:id="rId29"/>
    <p:sldId id="343" r:id="rId30"/>
    <p:sldId id="329" r:id="rId31"/>
    <p:sldId id="330" r:id="rId32"/>
    <p:sldId id="282" r:id="rId33"/>
    <p:sldId id="346" r:id="rId34"/>
    <p:sldId id="331" r:id="rId35"/>
    <p:sldId id="277" r:id="rId36"/>
    <p:sldId id="278" r:id="rId37"/>
    <p:sldId id="311" r:id="rId38"/>
    <p:sldId id="306" r:id="rId39"/>
    <p:sldId id="307" r:id="rId40"/>
    <p:sldId id="300" r:id="rId41"/>
    <p:sldId id="298" r:id="rId42"/>
    <p:sldId id="344" r:id="rId43"/>
    <p:sldId id="34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Multics: MIT, GE, Bell Labs, 1969</a:t>
            </a:r>
          </a:p>
          <a:p>
            <a:r>
              <a:rPr lang="en-US">
                <a:ea typeface="MS PGothic" charset="0"/>
              </a:rPr>
              <a:t>Revolutionary but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bloated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at 135kB</a:t>
            </a:r>
          </a:p>
          <a:p>
            <a:endParaRPr lang="en-US">
              <a:ea typeface="MS PGothic" charset="0"/>
            </a:endParaRPr>
          </a:p>
          <a:p>
            <a:r>
              <a:rPr lang="en-US">
                <a:ea typeface="MS PGothic" charset="0"/>
              </a:rPr>
              <a:t>Famous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failures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: Multics, Mach, NextStep: innovative but too flawed to succeed.</a:t>
            </a:r>
          </a:p>
          <a:p>
            <a:endParaRPr lang="en-US">
              <a:ea typeface="MS PGothic" charset="0"/>
            </a:endParaRPr>
          </a:p>
          <a:p>
            <a:r>
              <a:rPr lang="en-US">
                <a:ea typeface="MS PGothic" charset="0"/>
              </a:rPr>
              <a:t>Microsoft established itself by writing an OS to compete with CP/M which IBM couldn</a:t>
            </a:r>
            <a:r>
              <a:rPr lang="ja-JP" altLang="en-US">
                <a:ea typeface="MS PGothic" charset="0"/>
              </a:rPr>
              <a:t>’</a:t>
            </a:r>
            <a:r>
              <a:rPr lang="en-US" altLang="ja-JP">
                <a:ea typeface="MS PGothic" charset="0"/>
              </a:rPr>
              <a:t>t negotiate with its author. They instead bought QDOS from a small code author who had written it from the CP/M manual. </a:t>
            </a:r>
          </a:p>
          <a:p>
            <a:endParaRPr lang="en-US">
              <a:ea typeface="MS PGothic" charset="0"/>
            </a:endParaRPr>
          </a:p>
          <a:p>
            <a:r>
              <a:rPr lang="en-US">
                <a:ea typeface="MS PGothic" charset="0"/>
              </a:rPr>
              <a:t>Interestingly, there were some other OSes that didn</a:t>
            </a:r>
            <a:r>
              <a:rPr lang="ja-JP" altLang="en-US">
                <a:ea typeface="MS PGothic" charset="0"/>
              </a:rPr>
              <a:t>’</a:t>
            </a:r>
            <a:r>
              <a:rPr lang="en-US" altLang="ja-JP">
                <a:ea typeface="MS PGothic" charset="0"/>
              </a:rPr>
              <a:t>t have such a long lineage (e.g. IBM OS/2)</a:t>
            </a:r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jpe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0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62.eecs.berkeley.edu/static/lectures/code06/pthread.c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Kernel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15,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Ch4.4-10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1 due today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. </a:t>
            </a:r>
            <a:r>
              <a:rPr lang="en-US" dirty="0" smtClean="0"/>
              <a:t>1 </a:t>
            </a:r>
            <a:r>
              <a:rPr lang="en-US" dirty="0" smtClean="0"/>
              <a:t>Pintos Threads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r>
              <a:rPr lang="en-US" dirty="0" smtClean="0"/>
              <a:t>Thread for sequence of steps in processing I/O</a:t>
            </a:r>
          </a:p>
          <a:p>
            <a:r>
              <a:rPr lang="en-US" dirty="0" smtClean="0"/>
              <a:t>Threads for device drivers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Per Thread State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914400"/>
            <a:ext cx="8821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Each Thread has a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Thread Control Block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(TCB)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Pointer to enclosing process (PCB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) – user threads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Etc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(add stuff as you find a need)</a:t>
            </a: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OS Keeps track of TCBs in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“kernel memory”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In Array, or Linked List, or …</a:t>
            </a:r>
          </a:p>
          <a:p>
            <a:pPr lvl="1"/>
            <a:endParaRPr lang="ko-KR" altLang="en-US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/>
      <p:bldP spid="357379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Single and Multithreaded 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2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 Supporting 1T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MT </a:t>
            </a:r>
            <a:r>
              <a:rPr lang="en-US" dirty="0">
                <a:latin typeface="Helvetica" charset="0"/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1"/>
            <a:ext cx="582836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9/15/14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12201" y="3309497"/>
            <a:ext cx="85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673" y="5026862"/>
            <a:ext cx="12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489199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304274" y="4850731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3645" y="4942743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3903140" y="1157946"/>
            <a:ext cx="423332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 Supporting 1T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MT </a:t>
            </a:r>
            <a:r>
              <a:rPr lang="en-US" dirty="0">
                <a:latin typeface="Helvetica" charset="0"/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325128"/>
            <a:ext cx="4020964" cy="31655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9/15/14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12201" y="3309497"/>
            <a:ext cx="85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673" y="5026862"/>
            <a:ext cx="12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55886" y="486688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070961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80332" y="4950819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965765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795354" y="4922094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10429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500603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2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here…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97" y="1027786"/>
            <a:ext cx="4100304" cy="305323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6307" y="1027786"/>
            <a:ext cx="6850637" cy="5769279"/>
          </a:xfrm>
          <a:ln>
            <a:solidFill>
              <a:srgbClr val="4F81BD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Thread(s) + address space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Interrupts, exceptions,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pPr lvl="1"/>
            <a:r>
              <a:rPr lang="en-US" dirty="0" smtClean="0"/>
              <a:t>Integrates processes, protection, file ops, concurrency</a:t>
            </a:r>
          </a:p>
          <a:p>
            <a:r>
              <a:rPr lang="en-US" dirty="0" smtClean="0"/>
              <a:t>Client-Server Protocol</a:t>
            </a:r>
          </a:p>
          <a:p>
            <a:r>
              <a:rPr lang="en-US" dirty="0" smtClean="0"/>
              <a:t>Concurrent Execution: Threads</a:t>
            </a:r>
          </a:p>
          <a:p>
            <a:r>
              <a:rPr lang="en-US" dirty="0" smtClean="0"/>
              <a:t>Scheduling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86944" y="1027786"/>
            <a:ext cx="1067645" cy="92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86944" y="2687067"/>
            <a:ext cx="1067645" cy="3744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3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on ‘</a:t>
            </a:r>
            <a:r>
              <a:rPr lang="en-US" dirty="0" err="1" smtClean="0"/>
              <a:t>groking</a:t>
            </a:r>
            <a:r>
              <a:rPr lang="en-US" dirty="0" smtClean="0"/>
              <a:t>’ 162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1050359"/>
            <a:ext cx="8910000" cy="57241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Historically, OS was the most complex software</a:t>
            </a:r>
          </a:p>
          <a:p>
            <a:pPr lvl="1"/>
            <a:r>
              <a:rPr lang="en-US" dirty="0" smtClean="0"/>
              <a:t>Concurrency, synchronization, processes, devices, communication, …</a:t>
            </a:r>
          </a:p>
          <a:p>
            <a:pPr lvl="1"/>
            <a:r>
              <a:rPr lang="en-US" dirty="0" smtClean="0"/>
              <a:t>Core systems concepts developed there</a:t>
            </a:r>
          </a:p>
          <a:p>
            <a:r>
              <a:rPr lang="en-US" dirty="0" smtClean="0"/>
              <a:t>Today, many “applications” are complex software systems too</a:t>
            </a:r>
          </a:p>
          <a:p>
            <a:pPr lvl="1"/>
            <a:r>
              <a:rPr lang="en-US" dirty="0" smtClean="0"/>
              <a:t>These concepts appear there</a:t>
            </a:r>
          </a:p>
          <a:p>
            <a:pPr lvl="1"/>
            <a:r>
              <a:rPr lang="en-US" dirty="0" smtClean="0"/>
              <a:t>But they are realized out of the capabilities provided by the operating system</a:t>
            </a:r>
          </a:p>
          <a:p>
            <a:r>
              <a:rPr lang="en-US" dirty="0" smtClean="0"/>
              <a:t>Seek to understand how these capabilities are implemented upon the basic hardware.</a:t>
            </a:r>
          </a:p>
          <a:p>
            <a:r>
              <a:rPr lang="en-US" dirty="0"/>
              <a:t>S</a:t>
            </a:r>
            <a:r>
              <a:rPr lang="en-US" dirty="0" smtClean="0"/>
              <a:t>ee concepts multiple times from multiple perspectives</a:t>
            </a:r>
          </a:p>
          <a:p>
            <a:pPr lvl="1"/>
            <a:r>
              <a:rPr lang="en-US" dirty="0" smtClean="0"/>
              <a:t>Lecture provides </a:t>
            </a:r>
            <a:r>
              <a:rPr lang="en-US" dirty="0" smtClean="0"/>
              <a:t>conceptual </a:t>
            </a:r>
            <a:r>
              <a:rPr lang="en-US" dirty="0" smtClean="0"/>
              <a:t>framework, integration, </a:t>
            </a:r>
            <a:r>
              <a:rPr lang="en-US" dirty="0" smtClean="0"/>
              <a:t>examples, …</a:t>
            </a:r>
            <a:endParaRPr lang="en-US" dirty="0" smtClean="0"/>
          </a:p>
          <a:p>
            <a:pPr lvl="1"/>
            <a:r>
              <a:rPr lang="en-US" dirty="0" smtClean="0"/>
              <a:t>Book provides a reference with some additional detail</a:t>
            </a:r>
          </a:p>
          <a:p>
            <a:pPr lvl="1"/>
            <a:r>
              <a:rPr lang="en-US" dirty="0" smtClean="0"/>
              <a:t>Lots of other resources that you need to learn to use</a:t>
            </a:r>
          </a:p>
          <a:p>
            <a:pPr lvl="2"/>
            <a:r>
              <a:rPr lang="en-US" dirty="0" smtClean="0"/>
              <a:t>man pages, </a:t>
            </a:r>
            <a:r>
              <a:rPr lang="en-US" dirty="0" err="1" smtClean="0"/>
              <a:t>google</a:t>
            </a:r>
            <a:r>
              <a:rPr lang="en-US" dirty="0" smtClean="0"/>
              <a:t>, reference manuals, includes (.h)</a:t>
            </a:r>
          </a:p>
          <a:p>
            <a:r>
              <a:rPr lang="en-US" dirty="0" smtClean="0"/>
              <a:t>Section, Homework </a:t>
            </a:r>
            <a:r>
              <a:rPr lang="en-US" dirty="0" smtClean="0"/>
              <a:t>and </a:t>
            </a:r>
            <a:r>
              <a:rPr lang="en-US" dirty="0" smtClean="0"/>
              <a:t>Project </a:t>
            </a:r>
            <a:r>
              <a:rPr lang="en-US" dirty="0" smtClean="0"/>
              <a:t>provides detail down to the actual code AND direct hands-on experience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12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85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50562" y="3700072"/>
            <a:ext cx="6904461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4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Starting today: Pintos Projects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7579" y="1088571"/>
            <a:ext cx="3096741" cy="5215723"/>
          </a:xfrm>
        </p:spPr>
        <p:txBody>
          <a:bodyPr/>
          <a:lstStyle/>
          <a:p>
            <a:r>
              <a:rPr lang="en-US" dirty="0" smtClean="0"/>
              <a:t>Groups almost all formed</a:t>
            </a:r>
          </a:p>
          <a:p>
            <a:r>
              <a:rPr lang="en-US" dirty="0" smtClean="0"/>
              <a:t>Work as one!</a:t>
            </a:r>
          </a:p>
          <a:p>
            <a:r>
              <a:rPr lang="en-US" dirty="0" smtClean="0"/>
              <a:t>10x homework</a:t>
            </a:r>
          </a:p>
          <a:p>
            <a:r>
              <a:rPr lang="en-US" dirty="0" smtClean="0"/>
              <a:t>P1: threads &amp; scheduler</a:t>
            </a:r>
          </a:p>
          <a:p>
            <a:r>
              <a:rPr lang="en-US" dirty="0" smtClean="0"/>
              <a:t>P2: user process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352800" y="21336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304800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905000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4008438" y="10668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457199" y="3962400"/>
            <a:ext cx="5359617" cy="933214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724400" y="4038600"/>
            <a:ext cx="997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 err="1" smtClean="0">
                <a:latin typeface="Helvetica" charset="0"/>
              </a:rPr>
              <a:t>PintOS</a:t>
            </a:r>
            <a:endParaRPr lang="en-US" sz="2000" b="0" dirty="0">
              <a:latin typeface="Helvetic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56808" y="5181600"/>
            <a:ext cx="1676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 smtClean="0">
                <a:latin typeface="Helvetica"/>
                <a:ea typeface="ＭＳ Ｐゴシック" charset="0"/>
                <a:cs typeface="Helvetica"/>
              </a:rPr>
              <a:t>CPU</a:t>
            </a: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 smtClean="0">
                <a:latin typeface="Helvetica"/>
                <a:ea typeface="ＭＳ Ｐゴシック" charset="0"/>
                <a:cs typeface="Helvetica"/>
              </a:rPr>
              <a:t>(emulated)</a:t>
            </a: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cxnSp>
        <p:nvCxnSpPr>
          <p:cNvPr id="7179" name="Straight Arrow Connector 50"/>
          <p:cNvCxnSpPr>
            <a:cxnSpLocks noChangeShapeType="1"/>
            <a:endCxn id="49" idx="0"/>
          </p:cNvCxnSpPr>
          <p:nvPr/>
        </p:nvCxnSpPr>
        <p:spPr bwMode="auto">
          <a:xfrm flipH="1">
            <a:off x="3295008" y="4895614"/>
            <a:ext cx="38100" cy="28598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314700" y="34290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90800" y="34290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90600" y="34290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4038600" y="14478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905000" y="14478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304800" y="14478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6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Kernel 1T Process </a:t>
            </a:r>
            <a:r>
              <a:rPr lang="en-US" dirty="0" err="1" smtClean="0"/>
              <a:t>ala</a:t>
            </a:r>
            <a:r>
              <a:rPr lang="en-US" dirty="0" smtClean="0"/>
              <a:t> Pintos/x86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57200" y="5968999"/>
            <a:ext cx="8229600" cy="5873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user process/thread associated with a kernel thread, described by a 4kb Page object containing TCB and kernel stack for the kernel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279" y="2614866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8474" y="310699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88973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4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622843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82249" y="994986"/>
            <a:ext cx="4248886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2051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9191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2248" y="1554977"/>
            <a:ext cx="4248886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9480" y="1143379"/>
            <a:ext cx="968107" cy="232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99480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99480" y="1427913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051971" y="1702018"/>
            <a:ext cx="425309" cy="1211441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81921" y="2195827"/>
            <a:ext cx="1003224" cy="1273266"/>
            <a:chOff x="6181921" y="2195827"/>
            <a:chExt cx="1003224" cy="1273266"/>
          </a:xfrm>
        </p:grpSpPr>
        <p:sp>
          <p:nvSpPr>
            <p:cNvPr id="63" name="TextBox 62"/>
            <p:cNvSpPr txBox="1"/>
            <p:nvPr/>
          </p:nvSpPr>
          <p:spPr>
            <a:xfrm>
              <a:off x="6181921" y="2195827"/>
              <a:ext cx="1003224" cy="376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dirty="0" smtClean="0"/>
                <a:t>agic #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99100" y="2303835"/>
              <a:ext cx="968867" cy="1165258"/>
              <a:chOff x="6199100" y="2303835"/>
              <a:chExt cx="968867" cy="116525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429676" y="3092867"/>
                <a:ext cx="507715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tid</a:t>
                </a:r>
                <a:endParaRPr lang="en-US" sz="1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264450" y="2913459"/>
                <a:ext cx="838166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status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309426" y="2734051"/>
                <a:ext cx="748214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stack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99100" y="2554643"/>
                <a:ext cx="968867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priority</a:t>
                </a:r>
                <a:endParaRPr lang="en-US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17346" y="2375235"/>
                <a:ext cx="532375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list</a:t>
                </a:r>
                <a:endParaRPr lang="en-US" sz="14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08069" y="2303835"/>
                <a:ext cx="950929" cy="1162880"/>
              </a:xfrm>
              <a:prstGeom prst="rect">
                <a:avLst/>
              </a:prstGeom>
              <a:solidFill>
                <a:srgbClr val="FFFF00">
                  <a:alpha val="1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>
            <a:off x="6818706" y="2567645"/>
            <a:ext cx="1317147" cy="447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2" y="1890613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32" y="1870289"/>
            <a:ext cx="1178729" cy="111005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73" y="1870289"/>
            <a:ext cx="1178729" cy="11100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39010" y="1037134"/>
            <a:ext cx="2425616" cy="2611993"/>
            <a:chOff x="4839010" y="1037134"/>
            <a:chExt cx="2425616" cy="2611993"/>
          </a:xfrm>
        </p:grpSpPr>
        <p:sp>
          <p:nvSpPr>
            <p:cNvPr id="68" name="Rectangle 67"/>
            <p:cNvSpPr/>
            <p:nvPr/>
          </p:nvSpPr>
          <p:spPr>
            <a:xfrm>
              <a:off x="6102441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4839010" y="1124049"/>
              <a:ext cx="1155720" cy="746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839010" y="2913459"/>
              <a:ext cx="1263431" cy="555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04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4" grpId="0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Solidify your understanding of threads as a concept.</a:t>
            </a:r>
          </a:p>
          <a:p>
            <a:r>
              <a:rPr lang="en-US" dirty="0" smtClean="0"/>
              <a:t>Use of threads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user level programs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the kernel</a:t>
            </a:r>
          </a:p>
          <a:p>
            <a:pPr lvl="2"/>
            <a:r>
              <a:rPr lang="en-US" dirty="0" smtClean="0"/>
              <a:t>Support processes and OS concurrency</a:t>
            </a:r>
          </a:p>
          <a:p>
            <a:pPr lvl="2"/>
            <a:r>
              <a:rPr lang="en-US" dirty="0" smtClean="0"/>
              <a:t>Support user level threads</a:t>
            </a:r>
          </a:p>
          <a:p>
            <a:r>
              <a:rPr lang="en-US" dirty="0" smtClean="0"/>
              <a:t>Develop your understanding of the implementation of threads in the kernel</a:t>
            </a:r>
          </a:p>
          <a:p>
            <a:pPr lvl="1"/>
            <a:r>
              <a:rPr lang="en-US" dirty="0" smtClean="0"/>
              <a:t>You will develop it much further through project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7" y="1721215"/>
            <a:ext cx="1242162" cy="133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thread, w/ k-thread waiting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 err="1" smtClean="0"/>
              <a:t>proc</a:t>
            </a:r>
            <a:r>
              <a:rPr lang="en-US" dirty="0" smtClean="0"/>
              <a:t> holds interrupt SP high system level</a:t>
            </a:r>
          </a:p>
          <a:p>
            <a:r>
              <a:rPr lang="en-US" dirty="0" smtClean="0"/>
              <a:t>During user thread exec, associate kernel thread is “standing by”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040" y="6431940"/>
            <a:ext cx="2133600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751881" y="4126879"/>
            <a:ext cx="1915542" cy="1827813"/>
            <a:chOff x="6751881" y="4126879"/>
            <a:chExt cx="1915542" cy="1827813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r>
                <a:rPr lang="en-US" dirty="0" smtClean="0"/>
                <a:t> </a:t>
              </a:r>
              <a:r>
                <a:rPr lang="en-US" dirty="0" err="1" smtClean="0"/>
                <a:t>Regs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5188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5188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0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dirty="0" smtClean="0"/>
                <a:t> SP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4329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PL: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33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19" y="1915455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Kernel thread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Kernel threads execute with small stack in thread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Scheduler selects among ready kernel and user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413125" y="2195827"/>
            <a:ext cx="3605915" cy="3057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076657" y="1300527"/>
            <a:ext cx="3929227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464024" y="1338689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7" y="1721215"/>
            <a:ext cx="1242162" cy="133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Switch (</a:t>
            </a:r>
            <a:r>
              <a:rPr lang="en-US" dirty="0" err="1" smtClean="0"/>
              <a:t>switch.S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: save </a:t>
            </a:r>
            <a:r>
              <a:rPr lang="en-US" dirty="0" err="1" smtClean="0"/>
              <a:t>regs</a:t>
            </a:r>
            <a:r>
              <a:rPr lang="en-US" dirty="0" smtClean="0"/>
              <a:t> on current small stack, change SP, return from destination threads call to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227920" y="2141902"/>
            <a:ext cx="4791121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1984375" y="1300527"/>
            <a:ext cx="5021510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0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96" y="1820205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Kernel Thread for Process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7" y="1721215"/>
            <a:ext cx="1242162" cy="133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Kernel-&gt;User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ret</a:t>
            </a:r>
            <a:r>
              <a:rPr lang="en-US" dirty="0" smtClean="0"/>
              <a:t> restores user stack and PL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35519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PL: 3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96" y="1820205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Mechanism to resume k-thread goes through interrupt vector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7" y="1721215"/>
            <a:ext cx="1242162" cy="133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 via interrupt vector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Interrupt transfers control through the IV (IDT in x86)</a:t>
            </a:r>
          </a:p>
          <a:p>
            <a:r>
              <a:rPr lang="en-US" dirty="0" err="1" smtClean="0"/>
              <a:t>iret</a:t>
            </a:r>
            <a:r>
              <a:rPr lang="en-US" dirty="0" smtClean="0"/>
              <a:t> </a:t>
            </a:r>
            <a:r>
              <a:rPr lang="en-US" dirty="0" smtClean="0"/>
              <a:t>restores user stack and PL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5188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5188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4329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35519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PL: 3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5542091" y="1124049"/>
            <a:ext cx="1481151" cy="90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192021" y="1957829"/>
            <a:ext cx="827019" cy="292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71285" y="1202651"/>
            <a:ext cx="1897764" cy="2711258"/>
            <a:chOff x="6771285" y="1202651"/>
            <a:chExt cx="1897764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6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ntr</a:t>
              </a:r>
              <a:r>
                <a:rPr lang="en-US" dirty="0" smtClean="0"/>
                <a:t> vector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78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911" y="20855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784" y="41649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3244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6894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658" y="1470304"/>
            <a:ext cx="2692590" cy="2579848"/>
            <a:chOff x="553658" y="1470304"/>
            <a:chExt cx="2692590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stubs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1752816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ush </a:t>
              </a:r>
              <a:r>
                <a:rPr lang="en-US" dirty="0"/>
                <a:t>0x20 </a:t>
              </a:r>
              <a:r>
                <a:rPr lang="en-US" dirty="0" smtClean="0"/>
                <a:t>(</a:t>
              </a:r>
              <a:r>
                <a:rPr lang="en-US" dirty="0" err="1" smtClean="0"/>
                <a:t>int</a:t>
              </a:r>
              <a:r>
                <a:rPr lang="en-US" dirty="0" smtClean="0"/>
                <a:t> #)</a:t>
              </a:r>
            </a:p>
            <a:p>
              <a:r>
                <a:rPr lang="en-US" dirty="0" err="1"/>
                <a:t>j</a:t>
              </a:r>
              <a:r>
                <a:rPr lang="en-US" dirty="0" err="1" smtClean="0"/>
                <a:t>mp</a:t>
              </a:r>
              <a:r>
                <a:rPr lang="en-US" dirty="0" smtClean="0"/>
                <a:t> </a:t>
              </a:r>
              <a:r>
                <a:rPr lang="en-US" dirty="0" err="1" smtClean="0"/>
                <a:t>intr_entry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1752816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ush 0x20 (</a:t>
              </a:r>
              <a:r>
                <a:rPr lang="en-US" dirty="0" err="1" smtClean="0"/>
                <a:t>int</a:t>
              </a:r>
              <a:r>
                <a:rPr lang="en-US" dirty="0" smtClean="0"/>
                <a:t> #)</a:t>
              </a:r>
            </a:p>
            <a:p>
              <a:r>
                <a:rPr lang="en-US" dirty="0" err="1"/>
                <a:t>j</a:t>
              </a:r>
              <a:r>
                <a:rPr lang="en-US" dirty="0" err="1" smtClean="0"/>
                <a:t>mp</a:t>
              </a:r>
              <a:r>
                <a:rPr lang="en-US" dirty="0" smtClean="0"/>
                <a:t> </a:t>
              </a:r>
              <a:r>
                <a:rPr lang="en-US" dirty="0" err="1" smtClean="0"/>
                <a:t>intr_entry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52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***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52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***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534956" y="2152929"/>
            <a:ext cx="2037169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ntr_entry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save </a:t>
            </a:r>
            <a:r>
              <a:rPr lang="en-US" dirty="0" err="1" smtClean="0"/>
              <a:t>regs</a:t>
            </a:r>
            <a:r>
              <a:rPr lang="en-US" dirty="0"/>
              <a:t> </a:t>
            </a:r>
            <a:r>
              <a:rPr lang="en-US" dirty="0" smtClean="0"/>
              <a:t>as frame</a:t>
            </a:r>
          </a:p>
          <a:p>
            <a:r>
              <a:rPr lang="en-US" dirty="0"/>
              <a:t> </a:t>
            </a:r>
            <a:r>
              <a:rPr lang="en-US" dirty="0" smtClean="0"/>
              <a:t> set up kernel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call </a:t>
            </a:r>
            <a:r>
              <a:rPr lang="en-US" dirty="0" err="1" smtClean="0"/>
              <a:t>intr_handler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ntr_exit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restore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iret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-92765" y="2728282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34956" y="455366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tubs.S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cs61C THE STACK FRAME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" y="1046781"/>
            <a:ext cx="4478612" cy="3358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36" y="2706475"/>
            <a:ext cx="4531373" cy="33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3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911" y="20855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784" y="41649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244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35774" y="147030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93432" y="2334341"/>
            <a:ext cx="175281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</a:t>
            </a:r>
            <a:r>
              <a:rPr lang="en-US" dirty="0"/>
              <a:t>0x20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#)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 err="1" smtClean="0"/>
              <a:t>intr_entry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93432" y="2980672"/>
            <a:ext cx="175281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0x20 (</a:t>
            </a:r>
            <a:r>
              <a:rPr lang="en-US" dirty="0" err="1" smtClean="0"/>
              <a:t>int</a:t>
            </a:r>
            <a:r>
              <a:rPr lang="en-US" dirty="0" smtClean="0"/>
              <a:t> #)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 err="1" smtClean="0"/>
              <a:t>intr_entry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894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34956" y="2152929"/>
            <a:ext cx="2037169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ntr_entry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save </a:t>
            </a:r>
            <a:r>
              <a:rPr lang="en-US" dirty="0" err="1" smtClean="0"/>
              <a:t>regs</a:t>
            </a:r>
            <a:r>
              <a:rPr lang="en-US" dirty="0"/>
              <a:t> </a:t>
            </a:r>
            <a:r>
              <a:rPr lang="en-US" dirty="0" smtClean="0"/>
              <a:t>as frame</a:t>
            </a:r>
          </a:p>
          <a:p>
            <a:r>
              <a:rPr lang="en-US" dirty="0"/>
              <a:t> </a:t>
            </a:r>
            <a:r>
              <a:rPr lang="en-US" dirty="0" smtClean="0"/>
              <a:t> set up kernel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call </a:t>
            </a:r>
            <a:r>
              <a:rPr lang="en-US" dirty="0" err="1" smtClean="0"/>
              <a:t>intr_handler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ntr_exit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restore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iret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20518" y="1365817"/>
            <a:ext cx="548482" cy="185512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69000" y="1273484"/>
            <a:ext cx="2175257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Intr_handler</a:t>
            </a:r>
            <a:r>
              <a:rPr lang="en-US" dirty="0" smtClean="0"/>
              <a:t>(*frame)</a:t>
            </a:r>
          </a:p>
          <a:p>
            <a:r>
              <a:rPr lang="en-US" dirty="0"/>
              <a:t> </a:t>
            </a:r>
            <a:r>
              <a:rPr lang="en-US" dirty="0" smtClean="0"/>
              <a:t>- classify</a:t>
            </a:r>
          </a:p>
          <a:p>
            <a:r>
              <a:rPr lang="en-US" dirty="0"/>
              <a:t> </a:t>
            </a:r>
            <a:r>
              <a:rPr lang="en-US" dirty="0" smtClean="0"/>
              <a:t>- dispatch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ack</a:t>
            </a:r>
            <a:r>
              <a:rPr lang="en-US" dirty="0" smtClean="0"/>
              <a:t> IRQ</a:t>
            </a:r>
          </a:p>
          <a:p>
            <a:r>
              <a:rPr lang="en-US" dirty="0"/>
              <a:t> </a:t>
            </a:r>
            <a:r>
              <a:rPr lang="en-US" dirty="0" smtClean="0"/>
              <a:t>- maybe thread yield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-92765" y="2728282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7525" y="3432654"/>
            <a:ext cx="1780779" cy="2793855"/>
            <a:chOff x="5407525" y="3432654"/>
            <a:chExt cx="1780779" cy="2793855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7406" y="3432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432654"/>
              <a:ext cx="706945" cy="91158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33191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59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Pintos </a:t>
              </a:r>
              <a:r>
                <a:rPr lang="en-US" dirty="0" err="1" smtClean="0"/>
                <a:t>intr_handlers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26841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45193" y="4084879"/>
              <a:ext cx="635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88304" y="3399076"/>
            <a:ext cx="19556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imer_intr</a:t>
            </a:r>
            <a:r>
              <a:rPr lang="en-US" dirty="0" smtClean="0"/>
              <a:t>(*frame)</a:t>
            </a:r>
          </a:p>
          <a:p>
            <a:r>
              <a:rPr lang="en-US" dirty="0"/>
              <a:t> </a:t>
            </a:r>
            <a:r>
              <a:rPr lang="en-US" dirty="0" smtClean="0"/>
              <a:t> tick++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thread_tick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57491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0932" y="4449172"/>
            <a:ext cx="84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t</a:t>
            </a:r>
            <a:r>
              <a:rPr lang="en-US" dirty="0" err="1" smtClean="0">
                <a:solidFill>
                  <a:srgbClr val="800000"/>
                </a:solidFill>
              </a:rPr>
              <a:t>imer.c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9850" y="904152"/>
            <a:ext cx="118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interrupt.c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956" y="455366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tubs.S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Independently schedulable entity</a:t>
            </a:r>
          </a:p>
          <a:p>
            <a:r>
              <a:rPr lang="en-US" dirty="0" smtClean="0"/>
              <a:t>Sequential thread of execution that runs concurrently with other threads</a:t>
            </a:r>
          </a:p>
          <a:p>
            <a:pPr lvl="1"/>
            <a:r>
              <a:rPr lang="en-US" dirty="0" smtClean="0"/>
              <a:t>It can block waiting for something while others progress</a:t>
            </a:r>
          </a:p>
          <a:p>
            <a:pPr lvl="1"/>
            <a:r>
              <a:rPr lang="en-US" dirty="0" smtClean="0"/>
              <a:t>It can work in parallel with others (</a:t>
            </a:r>
            <a:r>
              <a:rPr lang="en-US" dirty="0" err="1" smtClean="0"/>
              <a:t>ala</a:t>
            </a:r>
            <a:r>
              <a:rPr lang="en-US" dirty="0" smtClean="0"/>
              <a:t> cs61c)</a:t>
            </a:r>
          </a:p>
          <a:p>
            <a:r>
              <a:rPr lang="en-US" dirty="0" smtClean="0"/>
              <a:t>Has local state (its stack) and shared (static data and heap)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may trigger thread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hread_tick</a:t>
            </a:r>
            <a:endParaRPr lang="en-US" dirty="0" smtClean="0"/>
          </a:p>
          <a:p>
            <a:pPr lvl="1"/>
            <a:r>
              <a:rPr lang="en-US" dirty="0" smtClean="0"/>
              <a:t>Updates thread counters</a:t>
            </a:r>
          </a:p>
          <a:p>
            <a:pPr lvl="1"/>
            <a:r>
              <a:rPr lang="en-US" dirty="0" smtClean="0"/>
              <a:t>If quanta exhausted, sets yield flag</a:t>
            </a:r>
          </a:p>
          <a:p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On path to </a:t>
            </a:r>
            <a:r>
              <a:rPr lang="en-US" dirty="0" err="1" smtClean="0"/>
              <a:t>rtn</a:t>
            </a:r>
            <a:r>
              <a:rPr lang="en-US" dirty="0" smtClean="0"/>
              <a:t> from interrupt</a:t>
            </a:r>
          </a:p>
          <a:p>
            <a:pPr lvl="1"/>
            <a:r>
              <a:rPr lang="en-US" dirty="0" smtClean="0"/>
              <a:t>Sets current thread back to READY</a:t>
            </a:r>
          </a:p>
          <a:p>
            <a:pPr lvl="1"/>
            <a:r>
              <a:rPr lang="en-US" dirty="0" smtClean="0"/>
              <a:t>Pushes it back on </a:t>
            </a:r>
            <a:r>
              <a:rPr lang="en-US" dirty="0" err="1" smtClean="0"/>
              <a:t>ready_list</a:t>
            </a:r>
            <a:endParaRPr lang="en-US" dirty="0" smtClean="0"/>
          </a:p>
          <a:p>
            <a:pPr lvl="1"/>
            <a:r>
              <a:rPr lang="en-US" dirty="0" smtClean="0"/>
              <a:t>Calls schedule to select next thread to run upon </a:t>
            </a:r>
            <a:r>
              <a:rPr lang="en-US" dirty="0" err="1" smtClean="0"/>
              <a:t>iret</a:t>
            </a:r>
            <a:endParaRPr lang="en-US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Selects next thread to run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 to change </a:t>
            </a:r>
            <a:r>
              <a:rPr lang="en-US" dirty="0" err="1" smtClean="0"/>
              <a:t>regs</a:t>
            </a:r>
            <a:r>
              <a:rPr lang="en-US" dirty="0" smtClean="0"/>
              <a:t> to point to stack for thread to resume</a:t>
            </a:r>
          </a:p>
          <a:p>
            <a:pPr lvl="1"/>
            <a:r>
              <a:rPr lang="en-US" dirty="0" smtClean="0"/>
              <a:t>Sets its status to RUNNING</a:t>
            </a:r>
          </a:p>
          <a:p>
            <a:pPr lvl="1"/>
            <a:r>
              <a:rPr lang="en-US" dirty="0" smtClean="0"/>
              <a:t>If user thread, activates the process</a:t>
            </a:r>
          </a:p>
          <a:p>
            <a:pPr lvl="1"/>
            <a:r>
              <a:rPr lang="en-US" dirty="0" smtClean="0"/>
              <a:t>Returns back to </a:t>
            </a:r>
            <a:r>
              <a:rPr lang="en-US" dirty="0" err="1" smtClean="0"/>
              <a:t>intr_handler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9/15/14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Return from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911" y="20855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784" y="41649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244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35774" y="147030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93432" y="2334341"/>
            <a:ext cx="175281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</a:t>
            </a:r>
            <a:r>
              <a:rPr lang="en-US" dirty="0"/>
              <a:t>0x20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#)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 err="1" smtClean="0"/>
              <a:t>intr_entry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93432" y="2980672"/>
            <a:ext cx="175281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0x20 (</a:t>
            </a:r>
            <a:r>
              <a:rPr lang="en-US" dirty="0" err="1" smtClean="0"/>
              <a:t>int</a:t>
            </a:r>
            <a:r>
              <a:rPr lang="en-US" dirty="0" smtClean="0"/>
              <a:t> #)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mp</a:t>
            </a:r>
            <a:r>
              <a:rPr lang="en-US" dirty="0" smtClean="0"/>
              <a:t> </a:t>
            </a:r>
            <a:r>
              <a:rPr lang="en-US" dirty="0" err="1" smtClean="0"/>
              <a:t>intr_entry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894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34956" y="2152929"/>
            <a:ext cx="2037169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ntr_entry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save </a:t>
            </a:r>
            <a:r>
              <a:rPr lang="en-US" dirty="0" err="1" smtClean="0"/>
              <a:t>regs</a:t>
            </a:r>
            <a:r>
              <a:rPr lang="en-US" dirty="0"/>
              <a:t> </a:t>
            </a:r>
            <a:r>
              <a:rPr lang="en-US" dirty="0" smtClean="0"/>
              <a:t>as frame</a:t>
            </a:r>
          </a:p>
          <a:p>
            <a:r>
              <a:rPr lang="en-US" dirty="0"/>
              <a:t> </a:t>
            </a:r>
            <a:r>
              <a:rPr lang="en-US" dirty="0" smtClean="0"/>
              <a:t> set up kernel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call </a:t>
            </a:r>
            <a:r>
              <a:rPr lang="en-US" dirty="0" err="1" smtClean="0"/>
              <a:t>intr_handler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ntr_exit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restore </a:t>
            </a:r>
            <a:r>
              <a:rPr lang="en-US" dirty="0" err="1" smtClean="0"/>
              <a:t>regs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iret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21251" y="2750812"/>
            <a:ext cx="1359565" cy="12993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20147" y="3582761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47406" y="34326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481359" y="3432654"/>
            <a:ext cx="706945" cy="911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33191" y="4210479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08084" y="5922588"/>
            <a:ext cx="159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Pintos </a:t>
            </a:r>
            <a:r>
              <a:rPr lang="en-US" dirty="0" err="1" smtClean="0"/>
              <a:t>intr_handlers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26841" y="4410504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69000" y="1273484"/>
            <a:ext cx="2175257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Intr_handler</a:t>
            </a:r>
            <a:r>
              <a:rPr lang="en-US" dirty="0" smtClean="0"/>
              <a:t>(*frame)</a:t>
            </a:r>
          </a:p>
          <a:p>
            <a:r>
              <a:rPr lang="en-US" dirty="0"/>
              <a:t> </a:t>
            </a:r>
            <a:r>
              <a:rPr lang="en-US" dirty="0" smtClean="0"/>
              <a:t>- classify</a:t>
            </a:r>
          </a:p>
          <a:p>
            <a:r>
              <a:rPr lang="en-US" dirty="0"/>
              <a:t> </a:t>
            </a:r>
            <a:r>
              <a:rPr lang="en-US" dirty="0" smtClean="0"/>
              <a:t>- dispatch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ack</a:t>
            </a:r>
            <a:r>
              <a:rPr lang="en-US" dirty="0" smtClean="0"/>
              <a:t> IRQ</a:t>
            </a:r>
          </a:p>
          <a:p>
            <a:r>
              <a:rPr lang="en-US" dirty="0"/>
              <a:t> </a:t>
            </a:r>
            <a:r>
              <a:rPr lang="en-US" dirty="0" smtClean="0"/>
              <a:t>- thread yield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-92765" y="2728282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45193" y="4084879"/>
            <a:ext cx="6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88304" y="3399076"/>
            <a:ext cx="19556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imer_intr</a:t>
            </a:r>
            <a:r>
              <a:rPr lang="en-US" dirty="0" smtClean="0"/>
              <a:t>(*frame)</a:t>
            </a:r>
          </a:p>
          <a:p>
            <a:r>
              <a:rPr lang="en-US" dirty="0"/>
              <a:t> </a:t>
            </a:r>
            <a:r>
              <a:rPr lang="en-US" dirty="0" smtClean="0"/>
              <a:t> tick++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thread_tick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381875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0932" y="4449172"/>
            <a:ext cx="84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t</a:t>
            </a:r>
            <a:r>
              <a:rPr lang="en-US" dirty="0" err="1" smtClean="0">
                <a:solidFill>
                  <a:srgbClr val="800000"/>
                </a:solidFill>
              </a:rPr>
              <a:t>imer.c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9850" y="904152"/>
            <a:ext cx="118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interrupt.c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956" y="455366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tubs.S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3084" y="4923001"/>
            <a:ext cx="151195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hread_yield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- schedule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01198" y="5721732"/>
            <a:ext cx="1159054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schedule()</a:t>
            </a:r>
          </a:p>
          <a:p>
            <a:r>
              <a:rPr lang="en-US" dirty="0"/>
              <a:t> </a:t>
            </a:r>
            <a:r>
              <a:rPr lang="en-US" dirty="0" smtClean="0"/>
              <a:t> - switch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429500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508250" y="4250721"/>
            <a:ext cx="1603375" cy="97215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3545" y="5352400"/>
            <a:ext cx="22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Resume Some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PCB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may be associated with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multiple TCBs:</a:t>
            </a: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Switching threads within a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process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is a simple thread switch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Switching threads across blocks requires changes to memory and I/O address tables.</a:t>
            </a:r>
          </a:p>
          <a:p>
            <a:pPr lvl="1"/>
            <a:endParaRPr lang="ko-KR" altLang="en-US" dirty="0">
              <a:latin typeface="Helvetica" charset="0"/>
              <a:ea typeface="Gulim" charset="0"/>
              <a:cs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Big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threads cooperate &amp; coordinate?</a:t>
            </a:r>
          </a:p>
          <a:p>
            <a:endParaRPr lang="en-US" dirty="0"/>
          </a:p>
          <a:p>
            <a:r>
              <a:rPr lang="en-US" dirty="0" smtClean="0"/>
              <a:t>Synchronization operations</a:t>
            </a:r>
          </a:p>
          <a:p>
            <a:pPr lvl="1"/>
            <a:r>
              <a:rPr lang="en-US" dirty="0" smtClean="0"/>
              <a:t>High level structured to low level unstructured</a:t>
            </a:r>
          </a:p>
          <a:p>
            <a:pPr lvl="1"/>
            <a:r>
              <a:rPr lang="en-US" dirty="0" smtClean="0"/>
              <a:t>Disabling interrupts is the lowest and most brute force</a:t>
            </a:r>
          </a:p>
          <a:p>
            <a:pPr lvl="2"/>
            <a:r>
              <a:rPr lang="en-US" dirty="0" smtClean="0"/>
              <a:t>Eliminates interleaving in short sections of OS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The Numbers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0333"/>
            <a:ext cx="8534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r>
              <a:rPr lang="en-US" b="1" dirty="0">
                <a:solidFill>
                  <a:srgbClr val="1C31CA"/>
                </a:solidFill>
                <a:latin typeface="Helvetica" charset="0"/>
                <a:ea typeface="MS PGothic" charset="0"/>
              </a:rPr>
              <a:t>Context switch in Linux: 3-4 </a:t>
            </a:r>
            <a:r>
              <a:rPr lang="en-US" b="1" dirty="0">
                <a:solidFill>
                  <a:srgbClr val="1C31CA"/>
                </a:solidFill>
                <a:latin typeface="Helvetica" charset="0"/>
                <a:ea typeface="MS PGothic" charset="0"/>
                <a:sym typeface="Symbol" charset="0"/>
              </a:rPr>
              <a:t></a:t>
            </a:r>
            <a:r>
              <a:rPr lang="en-US" b="1" dirty="0" err="1">
                <a:solidFill>
                  <a:srgbClr val="1C31CA"/>
                </a:solidFill>
                <a:latin typeface="Helvetica" charset="0"/>
                <a:ea typeface="MS PGothic" charset="0"/>
              </a:rPr>
              <a:t>secs</a:t>
            </a:r>
            <a:r>
              <a:rPr lang="en-US" b="1" dirty="0">
                <a:solidFill>
                  <a:srgbClr val="1C31CA"/>
                </a:solidFill>
                <a:latin typeface="Helvetica" charset="0"/>
                <a:ea typeface="MS PGothic" charset="0"/>
              </a:rPr>
              <a:t> (Current Intel i7 &amp; E5).</a:t>
            </a:r>
          </a:p>
          <a:p>
            <a:pPr marL="0" indent="0"/>
            <a:r>
              <a:rPr lang="en-US" dirty="0" smtClean="0">
                <a:latin typeface="Helvetica" charset="0"/>
                <a:ea typeface="MS PGothic" charset="0"/>
              </a:rPr>
              <a:t>Thread switching </a:t>
            </a:r>
            <a:r>
              <a:rPr lang="en-US" dirty="0">
                <a:latin typeface="Helvetica" charset="0"/>
                <a:ea typeface="MS PGothic" charset="0"/>
              </a:rPr>
              <a:t>faster than process switching (100 ns). </a:t>
            </a:r>
          </a:p>
          <a:p>
            <a:pPr marL="0" indent="0"/>
            <a:r>
              <a:rPr lang="en-US" dirty="0">
                <a:latin typeface="Helvetica" charset="0"/>
                <a:ea typeface="MS PGothic" charset="0"/>
              </a:rPr>
              <a:t>But switching across cores about 2x more expensive than within-core switching. </a:t>
            </a:r>
          </a:p>
          <a:p>
            <a:pPr marL="0" indent="0"/>
            <a:r>
              <a:rPr lang="en-US" dirty="0">
                <a:latin typeface="Helvetica" charset="0"/>
                <a:ea typeface="MS PGothic" charset="0"/>
              </a:rPr>
              <a:t>Context switch time increases sharply with the size of the working set*, and can increase 100x or more. </a:t>
            </a:r>
          </a:p>
          <a:p>
            <a:pPr marL="0" indent="0"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* The working set is the subset of memory used by the process in a time window. </a:t>
            </a: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Helvetica" charset="0"/>
                <a:ea typeface="MS PGothic" charset="0"/>
              </a:rPr>
              <a:t>Moral: </a:t>
            </a:r>
            <a:r>
              <a:rPr lang="en-US" dirty="0">
                <a:latin typeface="Helvetica" charset="0"/>
                <a:ea typeface="MS PGothic" charset="0"/>
              </a:rPr>
              <a:t>Context switching depends mostly on cache limits and the process or thread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dirty="0">
                <a:latin typeface="Helvetica" charset="0"/>
                <a:ea typeface="MS PGothic" charset="0"/>
              </a:rPr>
              <a:t>s hunger for memory.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The Numbers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charset="0"/>
                <a:ea typeface="MS PGothic" charset="0"/>
              </a:rPr>
              <a:t>Many process are multi-threaded, so thread context switches may be </a:t>
            </a:r>
            <a:r>
              <a:rPr lang="en-US" sz="2000" dirty="0">
                <a:latin typeface="Helvetica" charset="0"/>
                <a:ea typeface="MS PGothic" charset="0"/>
              </a:rPr>
              <a:t>either</a:t>
            </a:r>
            <a:r>
              <a:rPr lang="en-US" sz="2400" dirty="0">
                <a:latin typeface="Helvetica" charset="0"/>
                <a:ea typeface="MS PGothic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Helvetica" charset="0"/>
                <a:ea typeface="MS PGothic" charset="0"/>
              </a:rPr>
              <a:t>within-process</a:t>
            </a:r>
            <a:r>
              <a:rPr lang="en-US" sz="2400" dirty="0">
                <a:latin typeface="Helvetica" charset="0"/>
                <a:ea typeface="MS PGothic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Helvetica" charset="0"/>
                <a:ea typeface="MS PGothic" charset="0"/>
              </a:rPr>
              <a:t>across-processes</a:t>
            </a:r>
            <a:r>
              <a:rPr lang="en-US" sz="2400" dirty="0">
                <a:latin typeface="Helvetica" charset="0"/>
                <a:ea typeface="MS PGothic" charset="0"/>
              </a:rPr>
              <a:t>. 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6670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50896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Threads are useful at user-level</a:t>
            </a:r>
          </a:p>
          <a:p>
            <a:pPr lvl="1"/>
            <a:r>
              <a:rPr lang="en-US" dirty="0" smtClean="0"/>
              <a:t>Parallelism, hide I/O latency, interactivity</a:t>
            </a:r>
          </a:p>
          <a:p>
            <a:r>
              <a:rPr lang="en-US" dirty="0" smtClean="0"/>
              <a:t>Option A (early Java): 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I/O</a:t>
            </a:r>
          </a:p>
          <a:p>
            <a:r>
              <a:rPr lang="en-US" dirty="0" smtClean="0"/>
              <a:t>Option B 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  <a:p>
            <a:r>
              <a:rPr lang="en-US" dirty="0" smtClean="0"/>
              <a:t>Option C (Windows): scheduler activations</a:t>
            </a:r>
          </a:p>
          <a:p>
            <a:pPr lvl="1"/>
            <a:r>
              <a:rPr lang="en-US" dirty="0" smtClean="0"/>
              <a:t>Kernel allocates processors to user-level library</a:t>
            </a:r>
          </a:p>
          <a:p>
            <a:pPr lvl="1"/>
            <a:r>
              <a:rPr lang="en-US" dirty="0" smtClean="0"/>
              <a:t>Thread library implements context switch</a:t>
            </a:r>
          </a:p>
          <a:p>
            <a:pPr lvl="1"/>
            <a:r>
              <a:rPr lang="en-US" dirty="0" smtClean="0"/>
              <a:t>System call I/O that blocks triggers </a:t>
            </a:r>
            <a:r>
              <a:rPr lang="en-US" dirty="0" err="1" smtClean="0"/>
              <a:t>upcall</a:t>
            </a:r>
            <a:endParaRPr lang="en-US" dirty="0" smtClean="0"/>
          </a:p>
          <a:p>
            <a:r>
              <a:rPr lang="en-US" dirty="0" smtClean="0"/>
              <a:t>Option D: Asynchronous I/O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953000"/>
            <a:ext cx="8610600" cy="17827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>
                <a:latin typeface="Helvetica" charset="0"/>
                <a:ea typeface="MS PGothic" charset="0"/>
              </a:rPr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>
                <a:latin typeface="Helvetica" charset="0"/>
                <a:ea typeface="MS PGothic" charset="0"/>
              </a:rPr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>
                <a:latin typeface="Helvetica" charset="0"/>
                <a:ea typeface="MS PGothic" charset="0"/>
              </a:rPr>
              <a:t>One or many threads per address space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>
                <a:latin typeface="Helvetica" charset="0"/>
              </a:rPr>
              <a:t>Mach, OS/2, HP-UX, Win NT to 8, Solaris, OS X, Android, iOS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>
                <a:latin typeface="Helvetica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>
                <a:latin typeface="Helvetica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>
                <a:latin typeface="Helvetica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>
                <a:latin typeface="Helvetica" charset="0"/>
              </a:rPr>
              <a:t>MS/DOS, early Macintosh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90133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90135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sz="2000">
                    <a:latin typeface="Helvetica" charset="0"/>
                  </a:rPr>
                  <a:t>Many</a:t>
                </a:r>
              </a:p>
            </p:txBody>
          </p:sp>
          <p:sp>
            <p:nvSpPr>
              <p:cNvPr id="90136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sz="2000">
                    <a:latin typeface="Helvetica" charset="0"/>
                  </a:rPr>
                  <a:t>One</a:t>
                </a:r>
              </a:p>
            </p:txBody>
          </p:sp>
        </p:grpSp>
        <p:sp>
          <p:nvSpPr>
            <p:cNvPr id="90134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</a:rPr>
                <a:t>Per AS: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981200" y="685800"/>
            <a:ext cx="6781800" cy="1676400"/>
            <a:chOff x="1248" y="432"/>
            <a:chExt cx="4272" cy="1104"/>
          </a:xfrm>
        </p:grpSpPr>
        <p:sp>
          <p:nvSpPr>
            <p:cNvPr id="90130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</a:rPr>
                <a:t>Many</a:t>
              </a:r>
            </a:p>
          </p:txBody>
        </p:sp>
        <p:sp>
          <p:nvSpPr>
            <p:cNvPr id="90131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</a:rPr>
                <a:t>One</a:t>
              </a:r>
            </a:p>
          </p:txBody>
        </p:sp>
        <p:sp>
          <p:nvSpPr>
            <p:cNvPr id="90132" name="Rectangle 65"/>
            <p:cNvSpPr>
              <a:spLocks noChangeArrowheads="1"/>
            </p:cNvSpPr>
            <p:nvPr/>
          </p:nvSpPr>
          <p:spPr bwMode="auto">
            <a:xfrm rot="-5400000">
              <a:off x="936" y="792"/>
              <a:ext cx="105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</a:rPr>
                <a:t># of addr spaces:</a:t>
              </a:r>
            </a:p>
          </p:txBody>
        </p:sp>
      </p:grpSp>
      <p:grpSp>
        <p:nvGrpSpPr>
          <p:cNvPr id="90121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90122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</a:rPr>
              <a:t>Because of the cost of developing an OS from scratch, most modern OSes have a long lineage:</a:t>
            </a:r>
          </a:p>
          <a:p>
            <a:pPr>
              <a:spcBef>
                <a:spcPct val="10000"/>
              </a:spcBef>
            </a:pPr>
            <a:endParaRPr lang="en-US">
              <a:latin typeface="Helvetica" charset="0"/>
              <a:ea typeface="MS PGothic" charset="0"/>
            </a:endParaRPr>
          </a:p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</a:rPr>
              <a:t>Multics </a:t>
            </a:r>
            <a:r>
              <a:rPr lang="en-US">
                <a:latin typeface="Helvetica" charset="0"/>
                <a:ea typeface="MS PGothic" charset="0"/>
                <a:sym typeface="Wingdings" charset="0"/>
              </a:rPr>
              <a:t> </a:t>
            </a:r>
            <a:r>
              <a:rPr lang="en-US">
                <a:latin typeface="Helvetica" charset="0"/>
                <a:ea typeface="MS PGothic" charset="0"/>
              </a:rPr>
              <a:t>AT&amp;T Unix </a:t>
            </a:r>
            <a:r>
              <a:rPr lang="en-US">
                <a:latin typeface="Helvetica" charset="0"/>
                <a:ea typeface="MS PGothic" charset="0"/>
                <a:sym typeface="Wingdings" charset="0"/>
              </a:rPr>
              <a:t> BSD Unix  Ultrix, SunOS, NetBSD,…</a:t>
            </a:r>
          </a:p>
          <a:p>
            <a:pPr>
              <a:spcBef>
                <a:spcPct val="10000"/>
              </a:spcBef>
            </a:pPr>
            <a:endParaRPr lang="en-US">
              <a:latin typeface="Helvetica" charset="0"/>
              <a:ea typeface="MS PGothic" charset="0"/>
            </a:endParaRPr>
          </a:p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</a:rPr>
              <a:t>Mach (micro-kernel) + BSD </a:t>
            </a:r>
            <a:r>
              <a:rPr lang="en-US">
                <a:latin typeface="Helvetica" charset="0"/>
                <a:ea typeface="MS PGothic" charset="0"/>
                <a:sym typeface="Wingdings" charset="0"/>
              </a:rPr>
              <a:t> NextStep  XNU  </a:t>
            </a:r>
            <a:br>
              <a:rPr lang="en-US">
                <a:latin typeface="Helvetica" charset="0"/>
                <a:ea typeface="MS PGothic" charset="0"/>
                <a:sym typeface="Wingdings" charset="0"/>
              </a:rPr>
            </a:br>
            <a:r>
              <a:rPr lang="en-US">
                <a:latin typeface="Helvetica" charset="0"/>
                <a:ea typeface="MS PGothic" charset="0"/>
                <a:sym typeface="Wingdings" charset="0"/>
              </a:rPr>
              <a:t>Apple OSX, iphone iOS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>
              <a:latin typeface="Helvetica" charset="0"/>
              <a:ea typeface="MS PGothic" charset="0"/>
              <a:sym typeface="Wingdings" charset="0"/>
            </a:endParaRPr>
          </a:p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  <a:sym typeface="Wingdings" charset="0"/>
              </a:rPr>
              <a:t>Linux  Android OS</a:t>
            </a:r>
          </a:p>
          <a:p>
            <a:pPr>
              <a:spcBef>
                <a:spcPct val="10000"/>
              </a:spcBef>
            </a:pPr>
            <a:endParaRPr lang="en-US">
              <a:latin typeface="Helvetica" charset="0"/>
              <a:ea typeface="MS PGothic" charset="0"/>
              <a:sym typeface="Wingdings" charset="0"/>
            </a:endParaRPr>
          </a:p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  <a:sym typeface="Wingdings" charset="0"/>
              </a:rPr>
              <a:t>CP/M  QDOS  MS-DOS  Windows 3.1  NT  95  98  2000  XP  Vista  7  8  phone  …</a:t>
            </a:r>
          </a:p>
          <a:p>
            <a:pPr>
              <a:spcBef>
                <a:spcPct val="10000"/>
              </a:spcBef>
            </a:pPr>
            <a:endParaRPr lang="en-US">
              <a:latin typeface="Helvetica" charset="0"/>
              <a:ea typeface="MS PGothic" charset="0"/>
              <a:sym typeface="Wingdings" charset="0"/>
            </a:endParaRPr>
          </a:p>
          <a:p>
            <a:pPr>
              <a:spcBef>
                <a:spcPct val="10000"/>
              </a:spcBef>
            </a:pPr>
            <a:r>
              <a:rPr lang="en-US">
                <a:latin typeface="Helvetica" charset="0"/>
                <a:ea typeface="MS PGothic" charset="0"/>
                <a:sym typeface="Wingdings" charset="0"/>
              </a:rPr>
              <a:t>Linux  RedHat, Ubuntu, Fedora, Debian, Suse,…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6010"/>
            <a:ext cx="8305800" cy="534592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State shared by all threads in process/</a:t>
            </a:r>
            <a:r>
              <a:rPr lang="en-US" dirty="0" err="1">
                <a:latin typeface="Helvetica" charset="0"/>
                <a:ea typeface="MS PGothic" charset="0"/>
              </a:rPr>
              <a:t>addr</a:t>
            </a:r>
            <a:r>
              <a:rPr lang="en-US" dirty="0">
                <a:latin typeface="Helvetica" charset="0"/>
                <a:ea typeface="MS PGothic" charset="0"/>
              </a:rPr>
              <a:t>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I/O state (file system, network connections,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Execution </a:t>
            </a:r>
            <a:r>
              <a:rPr lang="en-US" dirty="0" smtClean="0">
                <a:latin typeface="Helvetica" charset="0"/>
                <a:ea typeface="MS PGothic" charset="0"/>
              </a:rPr>
              <a:t>Stack (logically private)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PCs are kept while called procedures are </a:t>
            </a:r>
            <a:r>
              <a:rPr lang="en-US" dirty="0" smtClean="0">
                <a:latin typeface="Helvetica" charset="0"/>
                <a:ea typeface="MS PGothic" charset="0"/>
              </a:rPr>
              <a:t>executing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</a:t>
            </a:r>
            <a:r>
              <a:rPr lang="en-US" dirty="0" smtClean="0">
                <a:latin typeface="Helvetica" charset="0"/>
                <a:ea typeface="MS PGothic" charset="0"/>
              </a:rPr>
              <a:t>tate </a:t>
            </a:r>
            <a:r>
              <a:rPr lang="en-US" dirty="0">
                <a:latin typeface="Helvetica" charset="0"/>
                <a:ea typeface="MS PGothic" charset="0"/>
              </a:rPr>
              <a:t>“private” to each thread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 err="1" smtClean="0">
                <a:latin typeface="Helvetica" charset="0"/>
                <a:ea typeface="MS PGothic" charset="0"/>
              </a:rPr>
              <a:t>Ptr</a:t>
            </a:r>
            <a:r>
              <a:rPr lang="en-US" dirty="0" smtClean="0">
                <a:latin typeface="Helvetica" charset="0"/>
                <a:ea typeface="MS PGothic" charset="0"/>
              </a:rPr>
              <a:t> to Execution stack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Kept </a:t>
            </a:r>
            <a:r>
              <a:rPr lang="en-US" dirty="0">
                <a:latin typeface="Helvetica" charset="0"/>
                <a:ea typeface="MS PGothic" charset="0"/>
              </a:rPr>
              <a:t>in TCB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 Thread Control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Block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When thread is not running</a:t>
            </a:r>
          </a:p>
          <a:p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Scheduler works on TCBs</a:t>
            </a:r>
            <a:endParaRPr lang="en-US" dirty="0">
              <a:latin typeface="Helvetica" charset="0"/>
              <a:ea typeface="MS PGothic" charset="0"/>
              <a:sym typeface="Symbol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12100" cy="9017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ramatic change</a:t>
            </a:r>
            <a:endParaRPr lang="en-US" sz="4000" dirty="0"/>
          </a:p>
        </p:txBody>
      </p:sp>
      <p:grpSp>
        <p:nvGrpSpPr>
          <p:cNvPr id="3" name="Group 37"/>
          <p:cNvGrpSpPr/>
          <p:nvPr/>
        </p:nvGrpSpPr>
        <p:grpSpPr>
          <a:xfrm>
            <a:off x="76200" y="1143000"/>
            <a:ext cx="7010952" cy="4851689"/>
            <a:chOff x="0" y="1141413"/>
            <a:chExt cx="5651500" cy="3722687"/>
          </a:xfrm>
          <a:noFill/>
        </p:grpSpPr>
        <p:sp>
          <p:nvSpPr>
            <p:cNvPr id="36" name="Rectangle 35"/>
            <p:cNvSpPr/>
            <p:nvPr/>
          </p:nvSpPr>
          <p:spPr bwMode="auto">
            <a:xfrm>
              <a:off x="0" y="1168400"/>
              <a:ext cx="5651500" cy="36957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68158" y="1141413"/>
              <a:ext cx="4521341" cy="3569177"/>
              <a:chOff x="2898" y="1503"/>
              <a:chExt cx="2579" cy="2085"/>
            </a:xfrm>
            <a:grpFill/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4126" y="3436"/>
                <a:ext cx="466" cy="1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>
                    <a:latin typeface="Verdana" charset="0"/>
                  </a:rPr>
                  <a:t>years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898" y="1503"/>
                <a:ext cx="792" cy="2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/>
                  <a:t>Computers</a:t>
                </a:r>
              </a:p>
              <a:p>
                <a:pPr eaLnBrk="0" hangingPunct="0"/>
                <a:r>
                  <a:rPr lang="en-US" sz="1600" b="1"/>
                  <a:t>Per Person</a:t>
                </a: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043" y="3155"/>
                <a:ext cx="421" cy="1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/>
                  <a:t>10</a:t>
                </a:r>
                <a:r>
                  <a:rPr lang="en-US" sz="1600" b="1" baseline="30000"/>
                  <a:t>3</a:t>
                </a:r>
                <a:r>
                  <a:rPr lang="en-US" sz="1600" b="1"/>
                  <a:t>:1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3043" y="1824"/>
                <a:ext cx="421" cy="1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/>
                  <a:t>1:10</a:t>
                </a:r>
                <a:r>
                  <a:rPr lang="en-US" sz="1600" b="1" baseline="30000"/>
                  <a:t>6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4800" y="2640"/>
                <a:ext cx="677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latin typeface="Verdana" charset="0"/>
                  </a:rPr>
                  <a:t>Laptop</a:t>
                </a: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4958" y="2814"/>
                <a:ext cx="394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latin typeface="Verdana" charset="0"/>
                  </a:rPr>
                  <a:t>PDA</a:t>
                </a: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458" y="3385"/>
                <a:ext cx="1978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3462" y="1715"/>
                <a:ext cx="0" cy="166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" name="Picture 19" descr="whirlwind-computer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486" y="1777"/>
                <a:ext cx="486" cy="348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 descr="360-6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36" y="2070"/>
                <a:ext cx="442" cy="327"/>
              </a:xfrm>
              <a:prstGeom prst="rect">
                <a:avLst/>
              </a:prstGeom>
              <a:grpFill/>
            </p:spPr>
          </p:pic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154" y="1968"/>
                <a:ext cx="862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dirty="0">
                    <a:latin typeface="Verdana" charset="0"/>
                  </a:rPr>
                  <a:t>Mainframe</a:t>
                </a:r>
              </a:p>
            </p:txBody>
          </p:sp>
          <p:pic>
            <p:nvPicPr>
              <p:cNvPr id="23" name="Picture 22" descr="vax11-78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108" y="2307"/>
                <a:ext cx="272" cy="296"/>
              </a:xfrm>
              <a:prstGeom prst="rect">
                <a:avLst/>
              </a:prstGeom>
              <a:grpFill/>
            </p:spPr>
          </p:pic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4386" y="2216"/>
                <a:ext cx="468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latin typeface="Verdana" charset="0"/>
                  </a:rPr>
                  <a:t>Mini</a:t>
                </a:r>
              </a:p>
            </p:txBody>
          </p:sp>
          <p:pic>
            <p:nvPicPr>
              <p:cNvPr id="25" name="Picture 24" descr="sun3+3d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84" y="2488"/>
                <a:ext cx="303" cy="259"/>
              </a:xfrm>
              <a:prstGeom prst="rect">
                <a:avLst/>
              </a:prstGeom>
              <a:grpFill/>
            </p:spPr>
          </p:pic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4547" y="2397"/>
                <a:ext cx="829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dirty="0">
                    <a:latin typeface="Verdana" charset="0"/>
                  </a:rPr>
                  <a:t>Workstation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4704" y="2544"/>
                <a:ext cx="309" cy="13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>
                    <a:latin typeface="Verdana" charset="0"/>
                  </a:rPr>
                  <a:t>PC</a:t>
                </a:r>
              </a:p>
            </p:txBody>
          </p:sp>
          <p:pic>
            <p:nvPicPr>
              <p:cNvPr id="28" name="Picture 27" descr="IBM_ThinkPad@ThinkPad_A_Serie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635" y="2760"/>
                <a:ext cx="233" cy="227"/>
              </a:xfrm>
              <a:prstGeom prst="rect">
                <a:avLst/>
              </a:prstGeom>
              <a:grpFill/>
            </p:spPr>
          </p:pic>
          <p:pic>
            <p:nvPicPr>
              <p:cNvPr id="30" name="Picture 28" descr="cell-phone-nokia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031" y="3078"/>
                <a:ext cx="175" cy="133"/>
              </a:xfrm>
              <a:prstGeom prst="rect">
                <a:avLst/>
              </a:prstGeom>
              <a:grpFill/>
            </p:spPr>
          </p:pic>
          <p:pic>
            <p:nvPicPr>
              <p:cNvPr id="31" name="Picture 29" descr="pcsm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503" y="2624"/>
                <a:ext cx="157" cy="221"/>
              </a:xfrm>
              <a:prstGeom prst="rect">
                <a:avLst/>
              </a:prstGeom>
              <a:grpFill/>
            </p:spPr>
          </p:pic>
          <p:pic>
            <p:nvPicPr>
              <p:cNvPr id="32" name="Picture 30" descr="palm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803" y="2984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064" y="2934"/>
                <a:ext cx="322" cy="1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>
                    <a:latin typeface="Verdana" charset="0"/>
                  </a:rPr>
                  <a:t>Cell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3163" y="2712"/>
                <a:ext cx="301" cy="1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/>
                  <a:t>1:1</a:t>
                </a: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3043" y="2304"/>
                <a:ext cx="421" cy="1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/>
                  <a:t>1:10</a:t>
                </a:r>
                <a:r>
                  <a:rPr lang="en-US" sz="1600" b="1" baseline="30000"/>
                  <a:t>3</a:t>
                </a:r>
              </a:p>
            </p:txBody>
          </p:sp>
        </p:grp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329682" y="4909653"/>
            <a:ext cx="781050" cy="755650"/>
            <a:chOff x="4992" y="3124"/>
            <a:chExt cx="492" cy="476"/>
          </a:xfrm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i="1" dirty="0">
                  <a:latin typeface="Verdana" charset="0"/>
                </a:rPr>
                <a:t>Mote!</a:t>
              </a:r>
            </a:p>
          </p:txBody>
        </p:sp>
        <p:pic>
          <p:nvPicPr>
            <p:cNvPr id="41" name="Picture 9" descr="dots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42" name="Picture 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78449" y="1218596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8661" y="4167213"/>
            <a:ext cx="467971" cy="49361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3700" y="1686979"/>
            <a:ext cx="1333500" cy="9525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25646" y="2567388"/>
            <a:ext cx="864217" cy="82288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099" y="3393909"/>
            <a:ext cx="583453" cy="5757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81287" y="3763803"/>
            <a:ext cx="540718" cy="48596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3612688" y="2045567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14500" y="2705967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918546" y="3554626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5526390" y="626156"/>
            <a:ext cx="1667794" cy="1987176"/>
          </a:xfrm>
          <a:prstGeom prst="cloud">
            <a:avLst/>
          </a:prstGeom>
          <a:solidFill>
            <a:schemeClr val="tx1">
              <a:lumMod val="8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9336" y="6004213"/>
            <a:ext cx="669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Bell’s Law: new computer class per 10 years</a:t>
            </a:r>
            <a:endParaRPr lang="en-US" dirty="0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0" y="5715000"/>
            <a:ext cx="1905000" cy="838200"/>
          </a:xfrm>
          <a:prstGeom prst="wedgeRoundRectCallout">
            <a:avLst>
              <a:gd name="adj1" fmla="val -55278"/>
              <a:gd name="adj2" fmla="val -109144"/>
              <a:gd name="adj3" fmla="val 16667"/>
            </a:avLst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cs typeface="Helvetica"/>
              </a:rPr>
              <a:t>The Internet of Things!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39000" y="1524000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>
            <a:off x="7467600" y="2895600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ight Brace 54"/>
          <p:cNvSpPr/>
          <p:nvPr/>
        </p:nvSpPr>
        <p:spPr bwMode="auto">
          <a:xfrm>
            <a:off x="7239000" y="4343400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13716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crunching, Data Storage, Massive Services,</a:t>
            </a:r>
          </a:p>
          <a:p>
            <a:r>
              <a:rPr lang="en-US" sz="1600" dirty="0" smtClean="0"/>
              <a:t>Mining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72400" y="32766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Productivity,</a:t>
            </a:r>
          </a:p>
          <a:p>
            <a:r>
              <a:rPr lang="en-US" sz="1600" dirty="0" smtClean="0"/>
              <a:t>Interactive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607300" y="4419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Streaming from/to the physical world</a:t>
            </a: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9/15/14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cs162 fa14 L7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739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Migration of OS Concepts and Features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2297113" y="1066800"/>
            <a:ext cx="6846887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286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220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200"/>
            <a:ext cx="101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(user) 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thread_fork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thread_create</a:t>
            </a:r>
            <a:endParaRPr lang="en-US" dirty="0" smtClean="0"/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thread_yield</a:t>
            </a:r>
            <a:endParaRPr lang="en-US" dirty="0" smtClean="0"/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5123" y="6142177"/>
            <a:ext cx="63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http://cs162.eecs.berkeley.edu/static/lectures/</a:t>
            </a:r>
            <a:r>
              <a:rPr lang="en-US" dirty="0" smtClean="0">
                <a:hlinkClick r:id="rId2"/>
              </a:rPr>
              <a:t>code06/</a:t>
            </a:r>
            <a:r>
              <a:rPr lang="en-US" dirty="0" err="1" smtClean="0">
                <a:hlinkClick r:id="rId2"/>
              </a:rPr>
              <a:t>pthread.c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3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pthreads.c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4" name="Content Placeholder 3" descr="thread-state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8889" b="-28889"/>
          <a:stretch>
            <a:fillRect/>
          </a:stretch>
        </p:blipFill>
        <p:spPr>
          <a:xfrm>
            <a:off x="17145" y="1600200"/>
            <a:ext cx="9140162" cy="502673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4222" r="-14222"/>
          <a:stretch>
            <a:fillRect/>
          </a:stretch>
        </p:blipFill>
        <p:spPr>
          <a:xfrm>
            <a:off x="-427637" y="1398649"/>
            <a:ext cx="10445144" cy="574442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3" y="1195387"/>
            <a:ext cx="8900547" cy="4525963"/>
          </a:xfrm>
        </p:spPr>
        <p:txBody>
          <a:bodyPr/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2275724"/>
            <a:ext cx="8229600" cy="452596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395" y="1873250"/>
            <a:ext cx="3510321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 Browser</a:t>
            </a:r>
          </a:p>
          <a:p>
            <a:r>
              <a:rPr lang="en-US" dirty="0"/>
              <a:t> </a:t>
            </a:r>
            <a:r>
              <a:rPr lang="en-US" dirty="0" smtClean="0"/>
              <a:t> - process for each tab</a:t>
            </a:r>
          </a:p>
          <a:p>
            <a:r>
              <a:rPr lang="en-US" dirty="0"/>
              <a:t> </a:t>
            </a:r>
            <a:r>
              <a:rPr lang="en-US" dirty="0" smtClean="0"/>
              <a:t> - thread to render page</a:t>
            </a:r>
          </a:p>
          <a:p>
            <a:r>
              <a:rPr lang="en-US" dirty="0"/>
              <a:t> </a:t>
            </a:r>
            <a:r>
              <a:rPr lang="en-US" dirty="0" smtClean="0"/>
              <a:t> - GET in separate thread</a:t>
            </a:r>
          </a:p>
          <a:p>
            <a:r>
              <a:rPr lang="en-US" dirty="0"/>
              <a:t> </a:t>
            </a:r>
            <a:r>
              <a:rPr lang="en-US" dirty="0" smtClean="0"/>
              <a:t> - multiple outstanding GETs</a:t>
            </a:r>
          </a:p>
          <a:p>
            <a:r>
              <a:rPr lang="en-US" dirty="0"/>
              <a:t> </a:t>
            </a:r>
            <a:r>
              <a:rPr lang="en-US" dirty="0" smtClean="0"/>
              <a:t> - as they complete, render portion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7905" y="2001203"/>
            <a:ext cx="4300990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</a:p>
          <a:p>
            <a:r>
              <a:rPr lang="en-US" dirty="0"/>
              <a:t> </a:t>
            </a:r>
            <a:r>
              <a:rPr lang="en-US" dirty="0" smtClean="0"/>
              <a:t>  - fork process for each client connection</a:t>
            </a:r>
          </a:p>
          <a:p>
            <a:r>
              <a:rPr lang="en-US" dirty="0"/>
              <a:t> </a:t>
            </a:r>
            <a:r>
              <a:rPr lang="en-US" dirty="0" smtClean="0"/>
              <a:t>  - thread to get request and issue response</a:t>
            </a:r>
          </a:p>
          <a:p>
            <a:r>
              <a:rPr lang="en-US" dirty="0"/>
              <a:t> </a:t>
            </a:r>
            <a:r>
              <a:rPr lang="en-US" dirty="0" smtClean="0"/>
              <a:t>  - fork threads to read data, access DB,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3696716" y="2739867"/>
            <a:ext cx="781189" cy="1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696716" y="1555750"/>
            <a:ext cx="781189" cy="119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696716" y="2750414"/>
            <a:ext cx="781189" cy="1504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52750" y="288120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4200" y="123825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0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1078</TotalTime>
  <Words>2735</Words>
  <Application>Microsoft Macintosh PowerPoint</Application>
  <PresentationFormat>On-screen Show (4:3)</PresentationFormat>
  <Paragraphs>740</Paragraphs>
  <Slides>43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cs162-fa14</vt:lpstr>
      <vt:lpstr>Kernel Threads</vt:lpstr>
      <vt:lpstr>Objectives</vt:lpstr>
      <vt:lpstr>Threads</vt:lpstr>
      <vt:lpstr>Thread State</vt:lpstr>
      <vt:lpstr>Thread Lifecycle</vt:lpstr>
      <vt:lpstr>Programmer vs. Processor View</vt:lpstr>
      <vt:lpstr>Possible Executions</vt:lpstr>
      <vt:lpstr>Thread Abstraction</vt:lpstr>
      <vt:lpstr>A typical use case</vt:lpstr>
      <vt:lpstr>Kernel Use Cases</vt:lpstr>
      <vt:lpstr>Per Thread State</vt:lpstr>
      <vt:lpstr>Single and Multithreaded Processes</vt:lpstr>
      <vt:lpstr> Supporting 1T and MT Processes</vt:lpstr>
      <vt:lpstr> Supporting 1T and MT Processes</vt:lpstr>
      <vt:lpstr>You are here… why?</vt:lpstr>
      <vt:lpstr>Perspective on ‘groking’ 162</vt:lpstr>
      <vt:lpstr>Operating System as Design</vt:lpstr>
      <vt:lpstr>Starting today: Pintos Projects</vt:lpstr>
      <vt:lpstr>MT Kernel 1T Process ala Pintos/x86</vt:lpstr>
      <vt:lpstr>In User thread, w/ k-thread waiting</vt:lpstr>
      <vt:lpstr>In Kernel thread</vt:lpstr>
      <vt:lpstr>Thread Switch (switch.S)</vt:lpstr>
      <vt:lpstr>Switch to Kernel Thread for Process</vt:lpstr>
      <vt:lpstr>Kernel-&gt;User</vt:lpstr>
      <vt:lpstr>User-&gt;Kernel</vt:lpstr>
      <vt:lpstr>User-&gt;Kernel via interrupt vector</vt:lpstr>
      <vt:lpstr>Pintos Interrupt Processing</vt:lpstr>
      <vt:lpstr>Recall: cs61C THE STACK FRAME</vt:lpstr>
      <vt:lpstr>Pintos Interrupt Processing</vt:lpstr>
      <vt:lpstr>Timer may trigger thread switch</vt:lpstr>
      <vt:lpstr>Pintos Return from Processing</vt:lpstr>
      <vt:lpstr>Multithreaded Processes</vt:lpstr>
      <vt:lpstr>The Next Big Question</vt:lpstr>
      <vt:lpstr>Perspectives</vt:lpstr>
      <vt:lpstr>The Numbers</vt:lpstr>
      <vt:lpstr>The Numbers</vt:lpstr>
      <vt:lpstr>Threads in a Process</vt:lpstr>
      <vt:lpstr>Classification</vt:lpstr>
      <vt:lpstr>OS Archaeology</vt:lpstr>
      <vt:lpstr>Dramatic change</vt:lpstr>
      <vt:lpstr>Migration of OS Concepts and Features</vt:lpstr>
      <vt:lpstr>Recall: (user) Thread Operations</vt:lpstr>
      <vt:lpstr>Example: pthreads.c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84</cp:revision>
  <dcterms:created xsi:type="dcterms:W3CDTF">2014-09-03T19:24:22Z</dcterms:created>
  <dcterms:modified xsi:type="dcterms:W3CDTF">2014-09-15T16:10:31Z</dcterms:modified>
</cp:coreProperties>
</file>