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9" r:id="rId18"/>
    <p:sldId id="280" r:id="rId19"/>
    <p:sldId id="272" r:id="rId20"/>
    <p:sldId id="281" r:id="rId21"/>
    <p:sldId id="273" r:id="rId22"/>
    <p:sldId id="282" r:id="rId23"/>
    <p:sldId id="283" r:id="rId24"/>
    <p:sldId id="284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972-9282-6242-BF9A-9B61D3BE0A3A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F8A8-1005-834B-BF1C-BB478FBBDC0A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8851-10AF-0E41-9D20-9E4869F3143B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85FC-6888-4943-8D4B-EAA4B1469943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51C6-9B93-A144-8330-C300025EE68B}" type="datetime1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FC-AEF5-9346-BCD2-73631C9FDD52}" type="datetime1">
              <a:rPr lang="en-US" smtClean="0"/>
              <a:t>9/17/14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D65-3F35-5745-89A3-405436EB7A4B}" type="datetime1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24B-8850-8B49-A9A6-BAA085A6084C}" type="datetime1">
              <a:rPr lang="en-US" smtClean="0"/>
              <a:t>9/17/14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4AE4-095C-B748-9041-913300FD3B05}" type="datetime1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5DEB-F21F-B342-8A01-991974D64C96}" type="datetime1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5C04892F-89DB-E34A-A7EC-27918AE7B07F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162.eecs.berkeley.edu/static/Lectures/code08/procon1.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Thread Coordination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-Managing 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8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Sept 17,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5-5.6 </a:t>
            </a:r>
          </a:p>
          <a:p>
            <a:r>
              <a:rPr lang="en-US" dirty="0" smtClean="0"/>
              <a:t>HW</a:t>
            </a:r>
            <a:r>
              <a:rPr lang="en-US" dirty="0"/>
              <a:t> </a:t>
            </a:r>
            <a:r>
              <a:rPr lang="en-US" dirty="0" smtClean="0"/>
              <a:t>2 out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/>
              <a:t> </a:t>
            </a:r>
            <a:r>
              <a:rPr lang="en-US" dirty="0" smtClean="0"/>
              <a:t>1 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418" y="5686455"/>
            <a:ext cx="5019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https://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computing.llnl.gov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/tutorials/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pthreads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unched Tape 14"/>
          <p:cNvSpPr/>
          <p:nvPr/>
        </p:nvSpPr>
        <p:spPr>
          <a:xfrm rot="16200000">
            <a:off x="475170" y="2166672"/>
            <a:ext cx="1510904" cy="1453190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synchronization: a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57" y="3859425"/>
            <a:ext cx="8229600" cy="14407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Alternating protocol of a single producer and a single consumer can be coordinated by a simple flag</a:t>
            </a:r>
          </a:p>
          <a:p>
            <a:r>
              <a:rPr lang="en-US" dirty="0" smtClean="0"/>
              <a:t>Integrated with the shared object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41734" y="2464520"/>
            <a:ext cx="115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Producer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4684" y="2867346"/>
            <a:ext cx="1147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 file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6987" y="3250348"/>
            <a:ext cx="1236824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 of text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189884" y="2419320"/>
            <a:ext cx="663467" cy="473947"/>
          </a:xfrm>
          <a:custGeom>
            <a:avLst/>
            <a:gdLst>
              <a:gd name="connsiteX0" fmla="*/ 0 w 663467"/>
              <a:gd name="connsiteY0" fmla="*/ 0 h 473947"/>
              <a:gd name="connsiteX1" fmla="*/ 663467 w 663467"/>
              <a:gd name="connsiteY1" fmla="*/ 0 h 473947"/>
              <a:gd name="connsiteX2" fmla="*/ 663467 w 663467"/>
              <a:gd name="connsiteY2" fmla="*/ 473947 h 473947"/>
              <a:gd name="connsiteX3" fmla="*/ 18956 w 663467"/>
              <a:gd name="connsiteY3" fmla="*/ 454989 h 4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467" h="473947">
                <a:moveTo>
                  <a:pt x="0" y="0"/>
                </a:moveTo>
                <a:lnTo>
                  <a:pt x="663467" y="0"/>
                </a:lnTo>
                <a:lnTo>
                  <a:pt x="663467" y="473947"/>
                </a:lnTo>
                <a:lnTo>
                  <a:pt x="18956" y="45498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87964" y="2419320"/>
            <a:ext cx="0" cy="46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27" y="2149490"/>
            <a:ext cx="123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of text</a:t>
            </a:r>
          </a:p>
        </p:txBody>
      </p:sp>
      <p:sp>
        <p:nvSpPr>
          <p:cNvPr id="17" name="Oval 16"/>
          <p:cNvSpPr/>
          <p:nvPr/>
        </p:nvSpPr>
        <p:spPr>
          <a:xfrm>
            <a:off x="2032681" y="2276790"/>
            <a:ext cx="1713097" cy="8818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3811" y="2287887"/>
            <a:ext cx="1913453" cy="8707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45951" y="2689815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4784688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4312777" y="2729930"/>
            <a:ext cx="669404" cy="739355"/>
          </a:xfrm>
          <a:custGeom>
            <a:avLst/>
            <a:gdLst>
              <a:gd name="connsiteX0" fmla="*/ 407318 w 669404"/>
              <a:gd name="connsiteY0" fmla="*/ 0 h 928934"/>
              <a:gd name="connsiteX1" fmla="*/ 653749 w 669404"/>
              <a:gd name="connsiteY1" fmla="*/ 246451 h 928934"/>
              <a:gd name="connsiteX2" fmla="*/ 9238 w 669404"/>
              <a:gd name="connsiteY2" fmla="*/ 758313 h 928934"/>
              <a:gd name="connsiteX3" fmla="*/ 255669 w 669404"/>
              <a:gd name="connsiteY3" fmla="*/ 928934 h 92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04" h="928934">
                <a:moveTo>
                  <a:pt x="407318" y="0"/>
                </a:moveTo>
                <a:cubicBezTo>
                  <a:pt x="563707" y="60033"/>
                  <a:pt x="720096" y="120066"/>
                  <a:pt x="653749" y="246451"/>
                </a:cubicBezTo>
                <a:cubicBezTo>
                  <a:pt x="587402" y="372836"/>
                  <a:pt x="75585" y="644566"/>
                  <a:pt x="9238" y="758313"/>
                </a:cubicBezTo>
                <a:cubicBezTo>
                  <a:pt x="-57109" y="872060"/>
                  <a:pt x="255669" y="928934"/>
                  <a:pt x="255669" y="928934"/>
                </a:cubicBez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2554035"/>
            <a:ext cx="126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Consumer</a:t>
            </a:r>
            <a:endParaRPr lang="en-US" sz="20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933253" y="2783941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22" y="1250517"/>
            <a:ext cx="1296712" cy="103737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015076" y="840716"/>
            <a:ext cx="3989244" cy="156966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typedef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sharedobject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flag;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026" y="5292246"/>
            <a:ext cx="3536949" cy="147732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markfull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so_t</a:t>
            </a:r>
            <a:r>
              <a:rPr lang="en-US" dirty="0">
                <a:latin typeface="Courier"/>
                <a:cs typeface="Courier"/>
              </a:rPr>
              <a:t> *</a:t>
            </a:r>
            <a:r>
              <a:rPr lang="en-US" dirty="0" smtClean="0">
                <a:latin typeface="Courier"/>
                <a:cs typeface="Courier"/>
              </a:rPr>
              <a:t>so) { </a:t>
            </a:r>
          </a:p>
          <a:p>
            <a:r>
              <a:rPr lang="en-US" dirty="0" smtClean="0">
                <a:latin typeface="Courier"/>
                <a:cs typeface="Courier"/>
              </a:rPr>
              <a:t>  so</a:t>
            </a:r>
            <a:r>
              <a:rPr lang="en-US" dirty="0">
                <a:latin typeface="Courier"/>
                <a:cs typeface="Courier"/>
              </a:rPr>
              <a:t>-&gt;flag = 1;</a:t>
            </a:r>
          </a:p>
          <a:p>
            <a:r>
              <a:rPr lang="en-US" dirty="0">
                <a:latin typeface="Courier"/>
                <a:cs typeface="Courier"/>
              </a:rPr>
              <a:t>  while (so-&gt;flag) {}</a:t>
            </a:r>
          </a:p>
          <a:p>
            <a:r>
              <a:rPr lang="en-US" dirty="0">
                <a:latin typeface="Courier"/>
                <a:cs typeface="Courier"/>
              </a:rPr>
              <a:t>  return 1;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468" y="5192772"/>
            <a:ext cx="3988504" cy="147732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markempty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so_t</a:t>
            </a:r>
            <a:r>
              <a:rPr lang="en-US" dirty="0">
                <a:latin typeface="Courier"/>
                <a:cs typeface="Courier"/>
              </a:rPr>
              <a:t> *so) {</a:t>
            </a:r>
          </a:p>
          <a:p>
            <a:r>
              <a:rPr lang="en-US" dirty="0">
                <a:latin typeface="Courier"/>
                <a:cs typeface="Courier"/>
              </a:rPr>
              <a:t>  so-&gt;flag = 0;</a:t>
            </a:r>
          </a:p>
          <a:p>
            <a:r>
              <a:rPr lang="en-US" dirty="0">
                <a:latin typeface="Courier"/>
                <a:cs typeface="Courier"/>
              </a:rPr>
              <a:t>  while (!so-&gt;flag) {}</a:t>
            </a:r>
          </a:p>
          <a:p>
            <a:r>
              <a:rPr lang="en-US" dirty="0">
                <a:latin typeface="Courier"/>
                <a:cs typeface="Courier"/>
              </a:rPr>
              <a:t>  return 1;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75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fix: flags (</a:t>
            </a:r>
            <a:r>
              <a:rPr lang="en-US" dirty="0" err="1" smtClean="0"/>
              <a:t>proconflag.c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924436"/>
            <a:ext cx="6899698" cy="4247317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void *producer(void *</a:t>
            </a:r>
            <a:r>
              <a:rPr lang="en-US" dirty="0" err="1">
                <a:latin typeface="Courier"/>
                <a:cs typeface="Courier"/>
              </a:rPr>
              <a:t>arg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r>
              <a:rPr lang="en-US" dirty="0" smtClean="0">
                <a:latin typeface="Courier"/>
                <a:cs typeface="Courier"/>
              </a:rPr>
              <a:t>   for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= 0; (line = </a:t>
            </a:r>
            <a:r>
              <a:rPr lang="en-US" dirty="0" err="1">
                <a:latin typeface="Courier"/>
                <a:cs typeface="Courier"/>
              </a:rPr>
              <a:t>readline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rfile</a:t>
            </a:r>
            <a:r>
              <a:rPr lang="en-US" dirty="0">
                <a:latin typeface="Courier"/>
                <a:cs typeface="Courier"/>
              </a:rPr>
              <a:t>));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</a:t>
            </a:r>
            <a:r>
              <a:rPr lang="en-US" dirty="0" smtClean="0">
                <a:latin typeface="Courier"/>
                <a:cs typeface="Courier"/>
              </a:rPr>
              <a:t>) 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so-&gt;</a:t>
            </a:r>
            <a:r>
              <a:rPr lang="en-US" dirty="0" err="1">
                <a:latin typeface="Courier"/>
                <a:cs typeface="Courier"/>
              </a:rPr>
              <a:t>linenum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  so-&gt;line = line;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markfull</a:t>
            </a:r>
            <a:r>
              <a:rPr lang="en-US" dirty="0">
                <a:latin typeface="Courier"/>
                <a:cs typeface="Courier"/>
              </a:rPr>
              <a:t>(so);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fprintf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stdout</a:t>
            </a:r>
            <a:r>
              <a:rPr lang="en-US" dirty="0">
                <a:latin typeface="Courier"/>
                <a:cs typeface="Courier"/>
              </a:rPr>
              <a:t>, "Prod: [%d] %s",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, line);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>
                <a:latin typeface="Courier"/>
                <a:cs typeface="Courier"/>
              </a:rPr>
              <a:t>  so-&gt;line = NULL;</a:t>
            </a:r>
          </a:p>
          <a:p>
            <a:r>
              <a:rPr lang="en-US" dirty="0">
                <a:latin typeface="Courier"/>
                <a:cs typeface="Courier"/>
              </a:rPr>
              <a:t>  so-&gt;flag = 1;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("Prod: %d lines\n",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*ret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pthread_exit</a:t>
            </a:r>
            <a:r>
              <a:rPr lang="en-US" dirty="0">
                <a:latin typeface="Courier"/>
                <a:cs typeface="Courier"/>
              </a:rPr>
              <a:t>(ret);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9124" y="3064172"/>
            <a:ext cx="6123192" cy="4247317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void *consumer(void *</a:t>
            </a:r>
            <a:r>
              <a:rPr lang="en-US" dirty="0" err="1">
                <a:latin typeface="Courier"/>
                <a:cs typeface="Courier"/>
              </a:rPr>
              <a:t>arg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r>
              <a:rPr lang="en-US" dirty="0" smtClean="0">
                <a:latin typeface="Courier"/>
                <a:cs typeface="Courier"/>
              </a:rPr>
              <a:t>  while </a:t>
            </a:r>
            <a:r>
              <a:rPr lang="en-US" dirty="0">
                <a:latin typeface="Courier"/>
                <a:cs typeface="Courier"/>
              </a:rPr>
              <a:t>(!so-&gt;flag) {</a:t>
            </a:r>
            <a:r>
              <a:rPr lang="en-US" dirty="0" smtClean="0">
                <a:latin typeface="Courier"/>
                <a:cs typeface="Courier"/>
              </a:rPr>
              <a:t>} </a:t>
            </a:r>
            <a:r>
              <a:rPr lang="en-US" dirty="0">
                <a:latin typeface="Courier"/>
                <a:cs typeface="Courier"/>
              </a:rPr>
              <a:t>/* wait for </a:t>
            </a:r>
            <a:r>
              <a:rPr lang="en-US" dirty="0" smtClean="0">
                <a:latin typeface="Courier"/>
                <a:cs typeface="Courier"/>
              </a:rPr>
              <a:t>prod </a:t>
            </a:r>
            <a:r>
              <a:rPr lang="en-US" dirty="0">
                <a:latin typeface="Courier"/>
                <a:cs typeface="Courier"/>
              </a:rPr>
              <a:t>*</a:t>
            </a:r>
            <a:r>
              <a:rPr lang="en-US" dirty="0" smtClean="0">
                <a:latin typeface="Courier"/>
                <a:cs typeface="Courier"/>
              </a:rPr>
              <a:t>/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while ((line = so-&gt;line))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strlen</a:t>
            </a:r>
            <a:r>
              <a:rPr lang="en-US" dirty="0">
                <a:latin typeface="Courier"/>
                <a:cs typeface="Courier"/>
              </a:rPr>
              <a:t>(line);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("Cons: [%d:%d] %s",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so</a:t>
            </a:r>
            <a:r>
              <a:rPr lang="en-US" dirty="0">
                <a:latin typeface="Courier"/>
                <a:cs typeface="Courier"/>
              </a:rPr>
              <a:t>-&gt;</a:t>
            </a:r>
            <a:r>
              <a:rPr lang="en-US" dirty="0" err="1">
                <a:latin typeface="Courier"/>
                <a:cs typeface="Courier"/>
              </a:rPr>
              <a:t>linenum</a:t>
            </a:r>
            <a:r>
              <a:rPr lang="en-US" dirty="0">
                <a:latin typeface="Courier"/>
                <a:cs typeface="Courier"/>
              </a:rPr>
              <a:t>, line);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markempty</a:t>
            </a:r>
            <a:r>
              <a:rPr lang="en-US" dirty="0">
                <a:latin typeface="Courier"/>
                <a:cs typeface="Courier"/>
              </a:rPr>
              <a:t>(so);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>
                <a:latin typeface="Courier"/>
                <a:cs typeface="Courier"/>
              </a:rPr>
              <a:t>  so-&gt;flag = 0;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("Cons: %d lines\n",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*ret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pthread_exit</a:t>
            </a:r>
            <a:r>
              <a:rPr lang="en-US" dirty="0">
                <a:latin typeface="Courier"/>
                <a:cs typeface="Courier"/>
              </a:rPr>
              <a:t>(ret);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69846" y="1856154"/>
            <a:ext cx="5375384" cy="664308"/>
            <a:chOff x="2969846" y="1856154"/>
            <a:chExt cx="5375384" cy="664308"/>
          </a:xfrm>
        </p:grpSpPr>
        <p:sp>
          <p:nvSpPr>
            <p:cNvPr id="10" name="Right Brace 9"/>
            <p:cNvSpPr/>
            <p:nvPr/>
          </p:nvSpPr>
          <p:spPr>
            <a:xfrm>
              <a:off x="2969846" y="1856154"/>
              <a:ext cx="371231" cy="66430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40722" y="1856154"/>
              <a:ext cx="4904508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Must preserve write ordering !!!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81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unched Tape 14"/>
          <p:cNvSpPr/>
          <p:nvPr/>
        </p:nvSpPr>
        <p:spPr>
          <a:xfrm rot="16200000">
            <a:off x="475170" y="2166672"/>
            <a:ext cx="1510904" cy="1453190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Consumers,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57" y="3859425"/>
            <a:ext cx="8229600" cy="14407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general relationships require mutual exclusion</a:t>
            </a:r>
          </a:p>
          <a:p>
            <a:pPr lvl="1"/>
            <a:r>
              <a:rPr lang="en-US" dirty="0" smtClean="0"/>
              <a:t>Each line is consumed exactly once!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41734" y="2464520"/>
            <a:ext cx="115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Producer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4684" y="2867346"/>
            <a:ext cx="1147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 file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6987" y="3250348"/>
            <a:ext cx="1236824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 of text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189884" y="2419320"/>
            <a:ext cx="663467" cy="473947"/>
          </a:xfrm>
          <a:custGeom>
            <a:avLst/>
            <a:gdLst>
              <a:gd name="connsiteX0" fmla="*/ 0 w 663467"/>
              <a:gd name="connsiteY0" fmla="*/ 0 h 473947"/>
              <a:gd name="connsiteX1" fmla="*/ 663467 w 663467"/>
              <a:gd name="connsiteY1" fmla="*/ 0 h 473947"/>
              <a:gd name="connsiteX2" fmla="*/ 663467 w 663467"/>
              <a:gd name="connsiteY2" fmla="*/ 473947 h 473947"/>
              <a:gd name="connsiteX3" fmla="*/ 18956 w 663467"/>
              <a:gd name="connsiteY3" fmla="*/ 454989 h 4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467" h="473947">
                <a:moveTo>
                  <a:pt x="0" y="0"/>
                </a:moveTo>
                <a:lnTo>
                  <a:pt x="663467" y="0"/>
                </a:lnTo>
                <a:lnTo>
                  <a:pt x="663467" y="473947"/>
                </a:lnTo>
                <a:lnTo>
                  <a:pt x="18956" y="45498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87964" y="2419320"/>
            <a:ext cx="0" cy="46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27" y="2149490"/>
            <a:ext cx="123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of text</a:t>
            </a:r>
          </a:p>
        </p:txBody>
      </p:sp>
      <p:sp>
        <p:nvSpPr>
          <p:cNvPr id="17" name="Oval 16"/>
          <p:cNvSpPr/>
          <p:nvPr/>
        </p:nvSpPr>
        <p:spPr>
          <a:xfrm>
            <a:off x="2032681" y="2276790"/>
            <a:ext cx="1713097" cy="8818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3811" y="2287887"/>
            <a:ext cx="1913453" cy="8707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45951" y="2689815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4312777" y="2729930"/>
            <a:ext cx="669404" cy="739355"/>
          </a:xfrm>
          <a:custGeom>
            <a:avLst/>
            <a:gdLst>
              <a:gd name="connsiteX0" fmla="*/ 407318 w 669404"/>
              <a:gd name="connsiteY0" fmla="*/ 0 h 928934"/>
              <a:gd name="connsiteX1" fmla="*/ 653749 w 669404"/>
              <a:gd name="connsiteY1" fmla="*/ 246451 h 928934"/>
              <a:gd name="connsiteX2" fmla="*/ 9238 w 669404"/>
              <a:gd name="connsiteY2" fmla="*/ 758313 h 928934"/>
              <a:gd name="connsiteX3" fmla="*/ 255669 w 669404"/>
              <a:gd name="connsiteY3" fmla="*/ 928934 h 92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04" h="928934">
                <a:moveTo>
                  <a:pt x="407318" y="0"/>
                </a:moveTo>
                <a:cubicBezTo>
                  <a:pt x="563707" y="60033"/>
                  <a:pt x="720096" y="120066"/>
                  <a:pt x="653749" y="246451"/>
                </a:cubicBezTo>
                <a:cubicBezTo>
                  <a:pt x="587402" y="372836"/>
                  <a:pt x="75585" y="644566"/>
                  <a:pt x="9238" y="758313"/>
                </a:cubicBezTo>
                <a:cubicBezTo>
                  <a:pt x="-57109" y="872060"/>
                  <a:pt x="255669" y="928934"/>
                  <a:pt x="255669" y="928934"/>
                </a:cubicBez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2554035"/>
            <a:ext cx="126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Consumer</a:t>
            </a:r>
            <a:endParaRPr lang="en-US" sz="2000" b="1" dirty="0"/>
          </a:p>
        </p:txBody>
      </p:sp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22" y="1250517"/>
            <a:ext cx="1296712" cy="103737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4982181" y="2709445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01273" y="1616494"/>
            <a:ext cx="1913453" cy="8707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57262" y="1882642"/>
            <a:ext cx="126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Consumer</a:t>
            </a:r>
            <a:endParaRPr lang="en-US" sz="2000" b="1" dirty="0"/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 flipV="1">
            <a:off x="5119643" y="2051889"/>
            <a:ext cx="781630" cy="63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88287" y="3033890"/>
            <a:ext cx="1913453" cy="8707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44276" y="3300038"/>
            <a:ext cx="126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Consumer</a:t>
            </a:r>
            <a:endParaRPr lang="en-US" sz="20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19643" y="2729930"/>
            <a:ext cx="1037619" cy="740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1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5"/>
            <a:ext cx="8229600" cy="48526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Race condition:</a:t>
            </a:r>
            <a:r>
              <a:rPr lang="en-US" sz="2400" dirty="0" smtClean="0"/>
              <a:t> output of a concurrent program depends on the order of operations between threads</a:t>
            </a:r>
          </a:p>
          <a:p>
            <a:pPr>
              <a:buNone/>
            </a:pPr>
            <a:r>
              <a:rPr lang="en-US" sz="2400" b="1" dirty="0" smtClean="0"/>
              <a:t>Mutual exclusion:</a:t>
            </a:r>
            <a:r>
              <a:rPr lang="en-US" sz="2400" dirty="0" smtClean="0"/>
              <a:t> only one thread does a particular thing at a time</a:t>
            </a:r>
          </a:p>
          <a:p>
            <a:pPr lvl="1"/>
            <a:r>
              <a:rPr lang="en-US" sz="2200" b="1" dirty="0" smtClean="0"/>
              <a:t>Critical section: </a:t>
            </a:r>
            <a:r>
              <a:rPr lang="en-US" sz="2200" dirty="0" smtClean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 smtClean="0"/>
              <a:t>Lock:</a:t>
            </a:r>
            <a:r>
              <a:rPr lang="en-US" sz="2400" dirty="0" smtClean="0"/>
              <a:t> prevent someone from doing something</a:t>
            </a:r>
          </a:p>
          <a:p>
            <a:pPr lvl="1"/>
            <a:r>
              <a:rPr lang="en-US" sz="2200" dirty="0" smtClean="0"/>
              <a:t>Lock before entering critical section, before accessing shared data</a:t>
            </a:r>
          </a:p>
          <a:p>
            <a:pPr lvl="1"/>
            <a:r>
              <a:rPr lang="en-US" sz="2200" dirty="0" smtClean="0"/>
              <a:t>unlock when leaving, after done accessing shared data</a:t>
            </a:r>
          </a:p>
          <a:p>
            <a:pPr lvl="1"/>
            <a:r>
              <a:rPr lang="en-US" sz="2200" dirty="0" smtClean="0"/>
              <a:t>wait if locked (all synch involves waiting!)</a:t>
            </a:r>
          </a:p>
        </p:txBody>
      </p:sp>
    </p:spTree>
    <p:extLst>
      <p:ext uri="{BB962C8B-B14F-4D97-AF65-F5344CB8AC3E}">
        <p14:creationId xmlns:p14="http://schemas.microsoft.com/office/powerpoint/2010/main" val="132417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Fork-Join Model (proNcon2)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835" y="1132042"/>
            <a:ext cx="4426137" cy="547842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 *</a:t>
            </a:r>
            <a:r>
              <a:rPr lang="en-US" sz="1400" dirty="0" err="1"/>
              <a:t>argv</a:t>
            </a:r>
            <a:r>
              <a:rPr lang="en-US" sz="1400" dirty="0"/>
              <a:t>[])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pthread_t</a:t>
            </a:r>
            <a:r>
              <a:rPr lang="en-US" sz="1400" dirty="0"/>
              <a:t> prod;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pthread_t</a:t>
            </a:r>
            <a:r>
              <a:rPr lang="en-US" sz="1400" dirty="0"/>
              <a:t> cons[CONSUMERS];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targ_t</a:t>
            </a:r>
            <a:r>
              <a:rPr lang="en-US" sz="1400" dirty="0"/>
              <a:t> </a:t>
            </a:r>
            <a:r>
              <a:rPr lang="en-US" sz="1400" dirty="0" err="1"/>
              <a:t>carg</a:t>
            </a:r>
            <a:r>
              <a:rPr lang="en-US" sz="1400" dirty="0"/>
              <a:t>[CONSUMERS]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…</a:t>
            </a:r>
            <a:endParaRPr lang="en-US" sz="1400" dirty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so_t</a:t>
            </a:r>
            <a:r>
              <a:rPr lang="en-US" sz="1400" dirty="0" smtClean="0"/>
              <a:t> </a:t>
            </a:r>
            <a:r>
              <a:rPr lang="en-US" sz="1400" dirty="0"/>
              <a:t>*share = </a:t>
            </a:r>
            <a:r>
              <a:rPr lang="en-US" sz="1400" dirty="0" err="1"/>
              <a:t>malloc</a:t>
            </a:r>
            <a:r>
              <a:rPr lang="en-US" sz="1400" dirty="0"/>
              <a:t>(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so_t</a:t>
            </a:r>
            <a:r>
              <a:rPr lang="en-US" sz="1400" dirty="0"/>
              <a:t>));</a:t>
            </a:r>
          </a:p>
          <a:p>
            <a:endParaRPr lang="en-US" sz="1400" dirty="0"/>
          </a:p>
          <a:p>
            <a:r>
              <a:rPr lang="en-US" sz="1400" dirty="0"/>
              <a:t>  share-&gt;</a:t>
            </a:r>
            <a:r>
              <a:rPr lang="en-US" sz="1400" dirty="0" err="1"/>
              <a:t>rfile</a:t>
            </a:r>
            <a:r>
              <a:rPr lang="en-US" sz="1400" dirty="0"/>
              <a:t> = </a:t>
            </a:r>
            <a:r>
              <a:rPr lang="en-US" sz="1400" dirty="0" err="1"/>
              <a:t>rfile</a:t>
            </a:r>
            <a:r>
              <a:rPr lang="en-US" sz="1400" dirty="0"/>
              <a:t>;</a:t>
            </a:r>
          </a:p>
          <a:p>
            <a:r>
              <a:rPr lang="en-US" sz="1400" dirty="0"/>
              <a:t>  share-&gt;line = NULL;</a:t>
            </a:r>
          </a:p>
          <a:p>
            <a:r>
              <a:rPr lang="en-US" sz="1400" dirty="0"/>
              <a:t>  share-&gt;flag = 0;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pthread_create</a:t>
            </a:r>
            <a:r>
              <a:rPr lang="en-US" sz="1400" dirty="0"/>
              <a:t>(&amp;prod, NULL, producer, share)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 for (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&lt;CONSUMERS;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carg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tid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carg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soptr</a:t>
            </a:r>
            <a:r>
              <a:rPr lang="en-US" sz="1400" dirty="0"/>
              <a:t> = share;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(&amp;cons[</a:t>
            </a:r>
            <a:r>
              <a:rPr lang="en-US" sz="1400" dirty="0" err="1"/>
              <a:t>i</a:t>
            </a:r>
            <a:r>
              <a:rPr lang="en-US" sz="1400" dirty="0"/>
              <a:t>], NULL, consumer, &amp;</a:t>
            </a:r>
            <a:r>
              <a:rPr lang="en-US" sz="1400" dirty="0" err="1"/>
              <a:t>carg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rc</a:t>
            </a:r>
            <a:r>
              <a:rPr lang="en-US" sz="1400" dirty="0"/>
              <a:t> = </a:t>
            </a:r>
            <a:r>
              <a:rPr lang="en-US" sz="1400" dirty="0" err="1"/>
              <a:t>pthread_join</a:t>
            </a:r>
            <a:r>
              <a:rPr lang="en-US" sz="1400" dirty="0"/>
              <a:t>(prod, (void **) &amp;ret)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 for (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&lt;CONSUMERS;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rc</a:t>
            </a:r>
            <a:r>
              <a:rPr lang="en-US" sz="1400" dirty="0"/>
              <a:t> = </a:t>
            </a:r>
            <a:r>
              <a:rPr lang="en-US" sz="1400" dirty="0" err="1"/>
              <a:t>pthread_join</a:t>
            </a:r>
            <a:r>
              <a:rPr lang="en-US" sz="1400" dirty="0"/>
              <a:t>(cons[</a:t>
            </a:r>
            <a:r>
              <a:rPr lang="en-US" sz="1400" dirty="0" err="1"/>
              <a:t>i</a:t>
            </a:r>
            <a:r>
              <a:rPr lang="en-US" sz="1400" dirty="0"/>
              <a:t>], (void **) &amp;ret)</a:t>
            </a:r>
            <a:r>
              <a:rPr lang="en-US" sz="1400" dirty="0" smtClean="0"/>
              <a:t>; 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pthread_exit</a:t>
            </a:r>
            <a:r>
              <a:rPr lang="en-US" sz="1400" dirty="0"/>
              <a:t>(NULL);</a:t>
            </a:r>
          </a:p>
          <a:p>
            <a:r>
              <a:rPr lang="en-US" sz="1400" dirty="0"/>
              <a:t>  exit(0);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809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Incorporate </a:t>
            </a:r>
            <a:r>
              <a:rPr lang="en-US" dirty="0" err="1" smtClean="0"/>
              <a:t>Mutex</a:t>
            </a:r>
            <a:r>
              <a:rPr lang="en-US" dirty="0" smtClean="0"/>
              <a:t> into shared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716373"/>
          </a:xfrm>
        </p:spPr>
        <p:txBody>
          <a:bodyPr/>
          <a:lstStyle/>
          <a:p>
            <a:r>
              <a:rPr lang="en-US" dirty="0" smtClean="0"/>
              <a:t>Methods on the object provide the synchronization</a:t>
            </a:r>
          </a:p>
          <a:p>
            <a:pPr lvl="1"/>
            <a:r>
              <a:rPr lang="en-US" dirty="0" smtClean="0"/>
              <a:t>Exactly one consumer will process the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883" y="2663814"/>
            <a:ext cx="4572000" cy="18466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typedef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sharedobject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pthread_mutex_t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flag;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525" y="3646570"/>
            <a:ext cx="6032795" cy="28007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while </a:t>
            </a:r>
            <a:r>
              <a:rPr lang="en-US" sz="1600" dirty="0">
                <a:latin typeface="Courier"/>
                <a:cs typeface="Courier"/>
              </a:rPr>
              <a:t>(1)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pthread_mutex_lock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if (so-&gt;flag </a:t>
            </a:r>
            <a:r>
              <a:rPr lang="en-US" sz="1600" dirty="0">
                <a:latin typeface="Courier"/>
                <a:cs typeface="Courier"/>
              </a:rPr>
              <a:t>==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return </a:t>
            </a:r>
            <a:r>
              <a:rPr lang="en-US" sz="1600" dirty="0">
                <a:latin typeface="Courier"/>
                <a:cs typeface="Courier"/>
              </a:rPr>
              <a:t>1; /* </a:t>
            </a:r>
            <a:r>
              <a:rPr lang="en-US" sz="1600" dirty="0" err="1" smtClean="0">
                <a:latin typeface="Courier"/>
                <a:cs typeface="Courier"/>
              </a:rPr>
              <a:t>rtn</a:t>
            </a:r>
            <a:r>
              <a:rPr lang="en-US" sz="1600" dirty="0" smtClean="0">
                <a:latin typeface="Courier"/>
                <a:cs typeface="Courier"/>
              </a:rPr>
              <a:t> with </a:t>
            </a:r>
            <a:r>
              <a:rPr lang="en-US" sz="1600" dirty="0">
                <a:latin typeface="Courier"/>
                <a:cs typeface="Courier"/>
              </a:rPr>
              <a:t>object locked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 smtClean="0">
                <a:latin typeface="Courier"/>
                <a:cs typeface="Courier"/>
              </a:rPr>
              <a:t>} </a:t>
            </a:r>
          </a:p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release(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*so) {</a:t>
            </a:r>
          </a:p>
          <a:p>
            <a:r>
              <a:rPr lang="en-US" sz="1600" dirty="0"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37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Consumer – Multi Consumer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85" y="914400"/>
            <a:ext cx="7981210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*producer(void *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 = 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*ret = </a:t>
            </a:r>
            <a:r>
              <a:rPr lang="en-US" sz="1600" dirty="0" err="1">
                <a:latin typeface="Courier"/>
                <a:cs typeface="Courier"/>
              </a:rPr>
              <a:t>malloc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sizeof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 = so-&gt;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w = 0;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(line = </a:t>
            </a:r>
            <a:r>
              <a:rPr lang="en-US" sz="1600" dirty="0" err="1">
                <a:latin typeface="Courier"/>
                <a:cs typeface="Courier"/>
              </a:rPr>
              <a:t>readline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));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0);            /* grab lock when empty */</a:t>
            </a:r>
          </a:p>
          <a:p>
            <a:r>
              <a:rPr lang="en-US" sz="1600" dirty="0">
                <a:latin typeface="Courier"/>
                <a:cs typeface="Courier"/>
              </a:rPr>
              <a:t>    so-&gt;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            /* update the shared state */</a:t>
            </a:r>
          </a:p>
          <a:p>
            <a:r>
              <a:rPr lang="en-US" sz="1600" dirty="0">
                <a:latin typeface="Courier"/>
                <a:cs typeface="Courier"/>
              </a:rPr>
              <a:t>    so-&gt;line = line;            /* share the line */</a:t>
            </a:r>
          </a:p>
          <a:p>
            <a:r>
              <a:rPr lang="en-US" sz="1600" dirty="0">
                <a:latin typeface="Courier"/>
                <a:cs typeface="Courier"/>
              </a:rPr>
              <a:t>    so-&gt;flag = 1;               /* mark full */</a:t>
            </a:r>
          </a:p>
          <a:p>
            <a:r>
              <a:rPr lang="en-US" sz="1600" dirty="0">
                <a:latin typeface="Courier"/>
                <a:cs typeface="Courier"/>
              </a:rPr>
              <a:t>    release(so);      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fprintf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stdout</a:t>
            </a:r>
            <a:r>
              <a:rPr lang="en-US" sz="1600" dirty="0">
                <a:latin typeface="Courier"/>
                <a:cs typeface="Courier"/>
              </a:rPr>
              <a:t>, "Prod: [%d] %s",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line);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0);              /* grab lock when empty */</a:t>
            </a:r>
          </a:p>
          <a:p>
            <a:r>
              <a:rPr lang="en-US" sz="1600" dirty="0">
                <a:latin typeface="Courier"/>
                <a:cs typeface="Courier"/>
              </a:rPr>
              <a:t>  so-&gt;line = NULL;</a:t>
            </a:r>
          </a:p>
          <a:p>
            <a:r>
              <a:rPr lang="en-US" sz="1600" dirty="0">
                <a:latin typeface="Courier"/>
                <a:cs typeface="Courier"/>
              </a:rPr>
              <a:t>  so-&gt;flag = 1;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("Prod: %d lines\n",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release(so);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*ret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pthread_exit</a:t>
            </a:r>
            <a:r>
              <a:rPr lang="en-US" sz="1600" dirty="0">
                <a:latin typeface="Courier"/>
                <a:cs typeface="Courier"/>
              </a:rPr>
              <a:t>(ret);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45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(proNcon3.c)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7833478" cy="5786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*consumer(void *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targ_t</a:t>
            </a:r>
            <a:r>
              <a:rPr lang="en-US" sz="1600" dirty="0">
                <a:latin typeface="Courier"/>
                <a:cs typeface="Courier"/>
              </a:rPr>
              <a:t> *</a:t>
            </a:r>
            <a:r>
              <a:rPr lang="en-US" sz="1600" dirty="0" err="1">
                <a:latin typeface="Courier"/>
                <a:cs typeface="Courier"/>
              </a:rPr>
              <a:t>targ</a:t>
            </a:r>
            <a:r>
              <a:rPr lang="en-US" sz="1600" dirty="0">
                <a:latin typeface="Courier"/>
                <a:cs typeface="Courier"/>
              </a:rPr>
              <a:t> = (</a:t>
            </a:r>
            <a:r>
              <a:rPr lang="en-US" sz="1600" dirty="0" err="1">
                <a:latin typeface="Courier"/>
                <a:cs typeface="Courier"/>
              </a:rPr>
              <a:t>targ_t</a:t>
            </a:r>
            <a:r>
              <a:rPr lang="en-US" sz="1600" dirty="0">
                <a:latin typeface="Courier"/>
                <a:cs typeface="Courier"/>
              </a:rPr>
              <a:t> *) 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long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targ</a:t>
            </a:r>
            <a:r>
              <a:rPr lang="en-US" sz="1600" dirty="0">
                <a:latin typeface="Courier"/>
                <a:cs typeface="Courier"/>
              </a:rPr>
              <a:t>-&gt;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 = </a:t>
            </a:r>
            <a:r>
              <a:rPr lang="en-US" sz="1600" dirty="0" err="1">
                <a:latin typeface="Courier"/>
                <a:cs typeface="Courier"/>
              </a:rPr>
              <a:t>targ</a:t>
            </a:r>
            <a:r>
              <a:rPr lang="en-US" sz="1600" dirty="0">
                <a:latin typeface="Courier"/>
                <a:cs typeface="Courier"/>
              </a:rPr>
              <a:t>-&gt;</a:t>
            </a:r>
            <a:r>
              <a:rPr lang="en-US" sz="1600" dirty="0" err="1">
                <a:latin typeface="Courier"/>
                <a:cs typeface="Courier"/>
              </a:rPr>
              <a:t>soptr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*ret = </a:t>
            </a:r>
            <a:r>
              <a:rPr lang="en-US" sz="1600" dirty="0" err="1">
                <a:latin typeface="Courier"/>
                <a:cs typeface="Courier"/>
              </a:rPr>
              <a:t>malloc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sizeof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len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w = 0;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("Con %</a:t>
            </a:r>
            <a:r>
              <a:rPr lang="en-US" sz="1600" dirty="0" err="1">
                <a:latin typeface="Courier"/>
                <a:cs typeface="Courier"/>
              </a:rPr>
              <a:t>ld</a:t>
            </a:r>
            <a:r>
              <a:rPr lang="en-US" sz="1600" dirty="0">
                <a:latin typeface="Courier"/>
                <a:cs typeface="Courier"/>
              </a:rPr>
              <a:t> starting\n",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while (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1) &amp;&amp;</a:t>
            </a:r>
          </a:p>
          <a:p>
            <a:r>
              <a:rPr lang="en-US" sz="1600" dirty="0">
                <a:latin typeface="Courier"/>
                <a:cs typeface="Courier"/>
              </a:rPr>
              <a:t>         (line = so-&gt;line))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len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(line);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("Cons %</a:t>
            </a:r>
            <a:r>
              <a:rPr lang="en-US" sz="1600" dirty="0" err="1">
                <a:latin typeface="Courier"/>
                <a:cs typeface="Courier"/>
              </a:rPr>
              <a:t>ld</a:t>
            </a:r>
            <a:r>
              <a:rPr lang="en-US" sz="1600" dirty="0">
                <a:latin typeface="Courier"/>
                <a:cs typeface="Courier"/>
              </a:rPr>
              <a:t>: [%d:%d] %s",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so-&gt;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, line);</a:t>
            </a:r>
          </a:p>
          <a:p>
            <a:r>
              <a:rPr lang="en-US" sz="1600" dirty="0">
                <a:latin typeface="Courier"/>
                <a:cs typeface="Courier"/>
              </a:rPr>
              <a:t>    so-&gt;flag = 0;</a:t>
            </a:r>
          </a:p>
          <a:p>
            <a:r>
              <a:rPr lang="en-US" sz="1600" dirty="0">
                <a:latin typeface="Courier"/>
                <a:cs typeface="Courier"/>
              </a:rPr>
              <a:t>    release(so);      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++;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("Cons %</a:t>
            </a:r>
            <a:r>
              <a:rPr lang="en-US" sz="1600" dirty="0" err="1">
                <a:latin typeface="Courier"/>
                <a:cs typeface="Courier"/>
              </a:rPr>
              <a:t>ld</a:t>
            </a:r>
            <a:r>
              <a:rPr lang="en-US" sz="1600" dirty="0">
                <a:latin typeface="Courier"/>
                <a:cs typeface="Courier"/>
              </a:rPr>
              <a:t>: %d lines\n",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release(so);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*ret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pthread_exit</a:t>
            </a:r>
            <a:r>
              <a:rPr lang="en-US" sz="1600" dirty="0">
                <a:latin typeface="Courier"/>
                <a:cs typeface="Courier"/>
              </a:rPr>
              <a:t>(ret);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4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7939316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  share</a:t>
            </a:r>
            <a:r>
              <a:rPr lang="en-US" sz="1600" dirty="0">
                <a:latin typeface="Courier"/>
                <a:cs typeface="Courier"/>
              </a:rPr>
              <a:t>-&gt;line = NULL;</a:t>
            </a:r>
          </a:p>
          <a:p>
            <a:r>
              <a:rPr lang="en-US" sz="1600" dirty="0">
                <a:latin typeface="Courier"/>
                <a:cs typeface="Courier"/>
              </a:rPr>
              <a:t>  share-&gt;flag = 0;              /* initially empty */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pthread_mutex_init</a:t>
            </a:r>
            <a:r>
              <a:rPr lang="en-US" sz="1600" dirty="0">
                <a:latin typeface="Courier"/>
                <a:cs typeface="Courier"/>
              </a:rPr>
              <a:t>(&amp;share-&gt;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, NULL);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pthread_create</a:t>
            </a:r>
            <a:r>
              <a:rPr lang="en-US" sz="1600" dirty="0">
                <a:latin typeface="Courier"/>
                <a:cs typeface="Courier"/>
              </a:rPr>
              <a:t>(&amp;prod, NULL, producer, share);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=0;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&lt;CONSUMERS;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carg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].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carg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].</a:t>
            </a:r>
            <a:r>
              <a:rPr lang="en-US" sz="1600" dirty="0" err="1">
                <a:latin typeface="Courier"/>
                <a:cs typeface="Courier"/>
              </a:rPr>
              <a:t>soptr</a:t>
            </a:r>
            <a:r>
              <a:rPr lang="en-US" sz="1600" dirty="0">
                <a:latin typeface="Courier"/>
                <a:cs typeface="Courier"/>
              </a:rPr>
              <a:t> = share;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pthread_create</a:t>
            </a:r>
            <a:r>
              <a:rPr lang="en-US" sz="1600" dirty="0">
                <a:latin typeface="Courier"/>
                <a:cs typeface="Courier"/>
              </a:rPr>
              <a:t>(&amp;cons[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], NULL, consumer, &amp;</a:t>
            </a:r>
            <a:r>
              <a:rPr lang="en-US" sz="1600" dirty="0" err="1">
                <a:latin typeface="Courier"/>
                <a:cs typeface="Courier"/>
              </a:rPr>
              <a:t>carg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]);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("main continuing\n");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rc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pthread_join</a:t>
            </a:r>
            <a:r>
              <a:rPr lang="en-US" sz="1600" dirty="0">
                <a:latin typeface="Courier"/>
                <a:cs typeface="Courier"/>
              </a:rPr>
              <a:t>(prod, (void **) &amp;ret);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("main: producer joined with %d\n", *ret);</a:t>
            </a: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=0;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&lt;CONSUMERS;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rc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pthread_join</a:t>
            </a:r>
            <a:r>
              <a:rPr lang="en-US" sz="1600" dirty="0">
                <a:latin typeface="Courier"/>
                <a:cs typeface="Courier"/>
              </a:rPr>
              <a:t>(cons[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], (void **) &amp;ret);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("main: consumer %d joined with %d\n",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*ret);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  share-&gt;flag = 0;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pthread_mutex_destroy</a:t>
            </a:r>
            <a:r>
              <a:rPr lang="en-US" sz="1600" dirty="0">
                <a:latin typeface="Courier"/>
                <a:cs typeface="Courier"/>
              </a:rPr>
              <a:t>(&amp;share-&gt;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pthread_exit</a:t>
            </a:r>
            <a:r>
              <a:rPr lang="en-US" sz="1600" dirty="0">
                <a:latin typeface="Courier"/>
                <a:cs typeface="Courier"/>
              </a:rPr>
              <a:t>(NULL);</a:t>
            </a:r>
          </a:p>
        </p:txBody>
      </p:sp>
    </p:spTree>
    <p:extLst>
      <p:ext uri="{BB962C8B-B14F-4D97-AF65-F5344CB8AC3E}">
        <p14:creationId xmlns:p14="http://schemas.microsoft.com/office/powerpoint/2010/main" val="171451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Using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 is initially free</a:t>
            </a:r>
          </a:p>
          <a:p>
            <a:r>
              <a:rPr lang="en-US" dirty="0" smtClean="0"/>
              <a:t>Always acquire before accessing shared data structure</a:t>
            </a:r>
          </a:p>
          <a:p>
            <a:pPr lvl="1"/>
            <a:r>
              <a:rPr lang="en-US" dirty="0" smtClean="0"/>
              <a:t>Beginning of procedure!</a:t>
            </a:r>
          </a:p>
          <a:p>
            <a:r>
              <a:rPr lang="en-US" dirty="0" smtClean="0"/>
              <a:t>Always release after finishing with shared data</a:t>
            </a:r>
          </a:p>
          <a:p>
            <a:pPr lvl="1"/>
            <a:r>
              <a:rPr lang="en-US" dirty="0" smtClean="0"/>
              <a:t>End of procedure!</a:t>
            </a:r>
          </a:p>
          <a:p>
            <a:pPr lvl="1"/>
            <a:r>
              <a:rPr lang="en-US" dirty="0" smtClean="0"/>
              <a:t>DO NOT throw lock for someone else to release</a:t>
            </a:r>
          </a:p>
          <a:p>
            <a:r>
              <a:rPr lang="en-US" dirty="0" smtClean="0"/>
              <a:t>Never access shared data without lock</a:t>
            </a:r>
          </a:p>
          <a:p>
            <a:pPr lvl="1"/>
            <a:r>
              <a:rPr lang="en-US" dirty="0" smtClean="0"/>
              <a:t>Danger!</a:t>
            </a:r>
          </a:p>
        </p:txBody>
      </p:sp>
    </p:spTree>
    <p:extLst>
      <p:ext uri="{BB962C8B-B14F-4D97-AF65-F5344CB8AC3E}">
        <p14:creationId xmlns:p14="http://schemas.microsoft.com/office/powerpoint/2010/main" val="110126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a structured way to approach concurrent programming (of threads)</a:t>
            </a:r>
          </a:p>
          <a:p>
            <a:pPr lvl="1"/>
            <a:r>
              <a:rPr lang="en-US" dirty="0" smtClean="0"/>
              <a:t>Synchronized shared objects (in C!)</a:t>
            </a:r>
          </a:p>
          <a:p>
            <a:r>
              <a:rPr lang="en-US" dirty="0" smtClean="0"/>
              <a:t>Introduce the challenge of concurrent programming</a:t>
            </a:r>
          </a:p>
          <a:p>
            <a:r>
              <a:rPr lang="en-US" dirty="0" smtClean="0"/>
              <a:t>Develop understanding of a family of mechanisms</a:t>
            </a:r>
          </a:p>
          <a:p>
            <a:pPr lvl="1"/>
            <a:r>
              <a:rPr lang="en-US" dirty="0" smtClean="0"/>
              <a:t>Flags, Locks, Condition Variables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Eliminate the busy-wait?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883" y="2663814"/>
            <a:ext cx="4572000" cy="18466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typedef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sharedobject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pthread_mutex_t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flag;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525" y="3646570"/>
            <a:ext cx="6032795" cy="28007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while </a:t>
            </a:r>
            <a:r>
              <a:rPr lang="en-US" sz="1600" dirty="0">
                <a:latin typeface="Courier"/>
                <a:cs typeface="Courier"/>
              </a:rPr>
              <a:t>(1)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pthread_mutex_lock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if (so-&gt;flag </a:t>
            </a:r>
            <a:r>
              <a:rPr lang="en-US" sz="1600" dirty="0">
                <a:latin typeface="Courier"/>
                <a:cs typeface="Courier"/>
              </a:rPr>
              <a:t>==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return </a:t>
            </a:r>
            <a:r>
              <a:rPr lang="en-US" sz="1600" dirty="0">
                <a:latin typeface="Courier"/>
                <a:cs typeface="Courier"/>
              </a:rPr>
              <a:t>1; /* </a:t>
            </a:r>
            <a:r>
              <a:rPr lang="en-US" sz="1600" dirty="0" err="1" smtClean="0">
                <a:latin typeface="Courier"/>
                <a:cs typeface="Courier"/>
              </a:rPr>
              <a:t>rtn</a:t>
            </a:r>
            <a:r>
              <a:rPr lang="en-US" sz="1600" dirty="0" smtClean="0">
                <a:latin typeface="Courier"/>
                <a:cs typeface="Courier"/>
              </a:rPr>
              <a:t> with </a:t>
            </a:r>
            <a:r>
              <a:rPr lang="en-US" sz="1600" dirty="0">
                <a:latin typeface="Courier"/>
                <a:cs typeface="Courier"/>
              </a:rPr>
              <a:t>object locked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 smtClean="0">
                <a:latin typeface="Courier"/>
                <a:cs typeface="Courier"/>
              </a:rPr>
              <a:t>} </a:t>
            </a:r>
          </a:p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release(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*so) {</a:t>
            </a:r>
          </a:p>
          <a:p>
            <a:r>
              <a:rPr lang="en-US" sz="1600" dirty="0"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painful since looping on lock/unlock of highly contended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Wait: atomically release lock and relinquish processor until </a:t>
            </a:r>
            <a:r>
              <a:rPr lang="en-US" dirty="0" err="1" smtClean="0"/>
              <a:t>signalled</a:t>
            </a:r>
            <a:endParaRPr lang="en-US" dirty="0" smtClean="0"/>
          </a:p>
          <a:p>
            <a:r>
              <a:rPr lang="en-US" dirty="0" smtClean="0"/>
              <a:t>Signal: wake up a waiter, if any</a:t>
            </a:r>
          </a:p>
          <a:p>
            <a:r>
              <a:rPr lang="en-US" dirty="0" smtClean="0"/>
              <a:t>Broadcast: wake up all waiters, if any</a:t>
            </a:r>
          </a:p>
          <a:p>
            <a:endParaRPr lang="en-US" dirty="0"/>
          </a:p>
          <a:p>
            <a:r>
              <a:rPr lang="en-US" dirty="0"/>
              <a:t>Called only when holding a </a:t>
            </a:r>
            <a:r>
              <a:rPr lang="en-US" dirty="0" smtClean="0"/>
              <a:t>lock</a:t>
            </a:r>
            <a:r>
              <a:rPr lang="en-US" dirty="0"/>
              <a:t> </a:t>
            </a:r>
            <a:r>
              <a:rPr lang="en-US" dirty="0" smtClean="0"/>
              <a:t>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2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726" y="1120676"/>
            <a:ext cx="4572000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typedef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sharedobject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pthread_mutex_t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pthread_cond_t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flag_cv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flag;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62397" y="2470469"/>
            <a:ext cx="6400800" cy="403187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pthread_mutex_lock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>
                <a:latin typeface="Courier"/>
                <a:cs typeface="Courier"/>
              </a:rPr>
              <a:t>  while (so-&gt;flag !=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</a:t>
            </a:r>
            <a:r>
              <a:rPr lang="en-US" sz="1600" dirty="0" smtClean="0">
                <a:latin typeface="Courier"/>
                <a:cs typeface="Courier"/>
              </a:rPr>
              <a:t>                                       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pthread_cond_wait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flag_cv</a:t>
            </a:r>
            <a:r>
              <a:rPr lang="en-US" sz="1600" dirty="0">
                <a:latin typeface="Courier"/>
                <a:cs typeface="Courier"/>
              </a:rPr>
              <a:t>, 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return </a:t>
            </a:r>
            <a:r>
              <a:rPr lang="en-US" sz="1600" dirty="0">
                <a:latin typeface="Courier"/>
                <a:cs typeface="Courier"/>
              </a:rPr>
              <a:t>1;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release(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so-&gt;flag =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pthread_cond_signal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flag_cv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release_exit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pthread_cond_signal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flag_cv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7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10752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*producer(void *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 = 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*ret = </a:t>
            </a:r>
            <a:r>
              <a:rPr lang="en-US" sz="1600" dirty="0" err="1">
                <a:latin typeface="Courier"/>
                <a:cs typeface="Courier"/>
              </a:rPr>
              <a:t>malloc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sizeof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 = so-&gt;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w = 0;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(line = </a:t>
            </a:r>
            <a:r>
              <a:rPr lang="en-US" sz="1600" dirty="0" err="1">
                <a:latin typeface="Courier"/>
                <a:cs typeface="Courier"/>
              </a:rPr>
              <a:t>readline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));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0, 0);         /* grab lock when empty */</a:t>
            </a:r>
          </a:p>
          <a:p>
            <a:r>
              <a:rPr lang="en-US" sz="1600" dirty="0">
                <a:latin typeface="Courier"/>
                <a:cs typeface="Courier"/>
              </a:rPr>
              <a:t>    so-&gt;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            /* update the shared state */</a:t>
            </a:r>
          </a:p>
          <a:p>
            <a:r>
              <a:rPr lang="en-US" sz="1600" dirty="0">
                <a:latin typeface="Courier"/>
                <a:cs typeface="Courier"/>
              </a:rPr>
              <a:t>    so-&gt;line = line;            /* share the line */</a:t>
            </a:r>
          </a:p>
          <a:p>
            <a:r>
              <a:rPr lang="en-US" sz="1600" dirty="0">
                <a:latin typeface="Courier"/>
                <a:cs typeface="Courier"/>
              </a:rPr>
              <a:t>    release(so, 1, 0);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fprintf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stdout</a:t>
            </a:r>
            <a:r>
              <a:rPr lang="en-US" sz="1600" dirty="0">
                <a:latin typeface="Courier"/>
                <a:cs typeface="Courier"/>
              </a:rPr>
              <a:t>, "Prod: [%d] %s",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line);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0, 0);           /* grab lock when empty */</a:t>
            </a:r>
          </a:p>
          <a:p>
            <a:r>
              <a:rPr lang="en-US" sz="1600" dirty="0">
                <a:latin typeface="Courier"/>
                <a:cs typeface="Courier"/>
              </a:rPr>
              <a:t>  so-&gt;line = NULL;</a:t>
            </a:r>
          </a:p>
          <a:p>
            <a:r>
              <a:rPr lang="en-US" sz="1600" dirty="0">
                <a:latin typeface="Courier"/>
                <a:cs typeface="Courier"/>
              </a:rPr>
              <a:t>  release(so, 1, 0);            /* release it full and NULL */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("Prod: %d lines\n",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*ret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pthread_exit</a:t>
            </a:r>
            <a:r>
              <a:rPr lang="en-US" sz="1600" dirty="0">
                <a:latin typeface="Courier"/>
                <a:cs typeface="Courier"/>
              </a:rPr>
              <a:t>(ret);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50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invariant on exit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" y="914400"/>
            <a:ext cx="8107523" cy="560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*consumer(void *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targ_t</a:t>
            </a:r>
            <a:r>
              <a:rPr lang="en-US" sz="1600" dirty="0">
                <a:latin typeface="Courier"/>
                <a:cs typeface="Courier"/>
              </a:rPr>
              <a:t> *</a:t>
            </a:r>
            <a:r>
              <a:rPr lang="en-US" sz="1600" dirty="0" err="1">
                <a:latin typeface="Courier"/>
                <a:cs typeface="Courier"/>
              </a:rPr>
              <a:t>targ</a:t>
            </a:r>
            <a:r>
              <a:rPr lang="en-US" sz="1600" dirty="0">
                <a:latin typeface="Courier"/>
                <a:cs typeface="Courier"/>
              </a:rPr>
              <a:t> = (</a:t>
            </a:r>
            <a:r>
              <a:rPr lang="en-US" sz="1600" dirty="0" err="1">
                <a:latin typeface="Courier"/>
                <a:cs typeface="Courier"/>
              </a:rPr>
              <a:t>targ_t</a:t>
            </a:r>
            <a:r>
              <a:rPr lang="en-US" sz="1600" dirty="0">
                <a:latin typeface="Courier"/>
                <a:cs typeface="Courier"/>
              </a:rPr>
              <a:t> *) 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long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targ</a:t>
            </a:r>
            <a:r>
              <a:rPr lang="en-US" sz="1600" dirty="0">
                <a:latin typeface="Courier"/>
                <a:cs typeface="Courier"/>
              </a:rPr>
              <a:t>-&gt;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 = </a:t>
            </a:r>
            <a:r>
              <a:rPr lang="en-US" sz="1600" dirty="0" err="1">
                <a:latin typeface="Courier"/>
                <a:cs typeface="Courier"/>
              </a:rPr>
              <a:t>targ</a:t>
            </a:r>
            <a:r>
              <a:rPr lang="en-US" sz="1600" dirty="0">
                <a:latin typeface="Courier"/>
                <a:cs typeface="Courier"/>
              </a:rPr>
              <a:t>-&gt;</a:t>
            </a:r>
            <a:r>
              <a:rPr lang="en-US" sz="1600" dirty="0" err="1">
                <a:latin typeface="Courier"/>
                <a:cs typeface="Courier"/>
              </a:rPr>
              <a:t>soptr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*ret = </a:t>
            </a:r>
            <a:r>
              <a:rPr lang="en-US" sz="1600" dirty="0" err="1">
                <a:latin typeface="Courier"/>
                <a:cs typeface="Courier"/>
              </a:rPr>
              <a:t>malloc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sizeof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len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w = 0;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("Con %</a:t>
            </a:r>
            <a:r>
              <a:rPr lang="en-US" sz="1600" dirty="0" err="1">
                <a:latin typeface="Courier"/>
                <a:cs typeface="Courier"/>
              </a:rPr>
              <a:t>ld</a:t>
            </a:r>
            <a:r>
              <a:rPr lang="en-US" sz="1600" dirty="0">
                <a:latin typeface="Courier"/>
                <a:cs typeface="Courier"/>
              </a:rPr>
              <a:t> starting\n",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while (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1,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 &amp;&amp;</a:t>
            </a:r>
          </a:p>
          <a:p>
            <a:r>
              <a:rPr lang="en-US" sz="1600" dirty="0">
                <a:latin typeface="Courier"/>
                <a:cs typeface="Courier"/>
              </a:rPr>
              <a:t>         (line = so-&gt;line))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len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(line);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("Cons %</a:t>
            </a:r>
            <a:r>
              <a:rPr lang="en-US" sz="1600" dirty="0" err="1">
                <a:latin typeface="Courier"/>
                <a:cs typeface="Courier"/>
              </a:rPr>
              <a:t>ld</a:t>
            </a:r>
            <a:r>
              <a:rPr lang="en-US" sz="1600" dirty="0">
                <a:latin typeface="Courier"/>
                <a:cs typeface="Courier"/>
              </a:rPr>
              <a:t>: [%d:%d] %s",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so-&gt;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, line);</a:t>
            </a:r>
          </a:p>
          <a:p>
            <a:r>
              <a:rPr lang="en-US" sz="1600" dirty="0">
                <a:latin typeface="Courier"/>
                <a:cs typeface="Courier"/>
              </a:rPr>
              <a:t>    release(so, 0,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);      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++;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("Cons %</a:t>
            </a:r>
            <a:r>
              <a:rPr lang="en-US" sz="1600" dirty="0" err="1">
                <a:latin typeface="Courier"/>
                <a:cs typeface="Courier"/>
              </a:rPr>
              <a:t>ld</a:t>
            </a:r>
            <a:r>
              <a:rPr lang="en-US" sz="1600" dirty="0">
                <a:latin typeface="Courier"/>
                <a:cs typeface="Courier"/>
              </a:rPr>
              <a:t>: %d lines\n",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release_exit</a:t>
            </a:r>
            <a:r>
              <a:rPr lang="en-US" sz="1600" dirty="0">
                <a:latin typeface="Courier"/>
                <a:cs typeface="Courier"/>
              </a:rPr>
              <a:t>(so,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);      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*ret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pthread_exit</a:t>
            </a:r>
            <a:r>
              <a:rPr lang="en-US" sz="1600" dirty="0">
                <a:latin typeface="Courier"/>
                <a:cs typeface="Courier"/>
              </a:rPr>
              <a:t>(ret);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719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801" y="1088571"/>
            <a:ext cx="8822179" cy="41646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ALWAYS hold lock when calling wait, signal, broadcast</a:t>
            </a:r>
          </a:p>
          <a:p>
            <a:pPr lvl="1"/>
            <a:r>
              <a:rPr lang="en-US" dirty="0" smtClean="0"/>
              <a:t>Condition variable is sync FOR shared state</a:t>
            </a:r>
          </a:p>
          <a:p>
            <a:pPr lvl="1"/>
            <a:r>
              <a:rPr lang="en-US" dirty="0" smtClean="0"/>
              <a:t>ALWAYS hold lock when accessing shared state</a:t>
            </a:r>
          </a:p>
          <a:p>
            <a:r>
              <a:rPr lang="en-US" dirty="0" smtClean="0"/>
              <a:t>Condition variable is </a:t>
            </a:r>
            <a:r>
              <a:rPr lang="en-US" dirty="0" err="1" smtClean="0"/>
              <a:t>memoryless</a:t>
            </a:r>
            <a:endParaRPr lang="en-US" dirty="0" smtClean="0"/>
          </a:p>
          <a:p>
            <a:pPr lvl="1"/>
            <a:r>
              <a:rPr lang="en-US" dirty="0" smtClean="0"/>
              <a:t>If signal when no one is waiting, no op</a:t>
            </a:r>
          </a:p>
          <a:p>
            <a:pPr lvl="1"/>
            <a:r>
              <a:rPr lang="en-US" dirty="0" smtClean="0"/>
              <a:t>If wait before signal, waiter wakes up</a:t>
            </a:r>
          </a:p>
          <a:p>
            <a:r>
              <a:rPr lang="en-US" dirty="0" smtClean="0"/>
              <a:t>Wait atomically releases lock</a:t>
            </a:r>
          </a:p>
          <a:p>
            <a:pPr lvl="1"/>
            <a:r>
              <a:rPr lang="en-US" dirty="0" smtClean="0"/>
              <a:t>What if wait, then release? What if release, then wait?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4246" y="5253222"/>
            <a:ext cx="5659754" cy="13849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waittill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 *so,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tid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pthread_mutex_lock</a:t>
            </a:r>
            <a:r>
              <a:rPr lang="en-US" sz="1400" dirty="0">
                <a:latin typeface="Courier"/>
                <a:cs typeface="Courier"/>
              </a:rPr>
              <a:t>(&amp;so-&gt;</a:t>
            </a:r>
            <a:r>
              <a:rPr lang="en-US" sz="1400" dirty="0" err="1">
                <a:latin typeface="Courier"/>
                <a:cs typeface="Courier"/>
              </a:rPr>
              <a:t>solock</a:t>
            </a:r>
            <a:r>
              <a:rPr lang="en-US" sz="1400" dirty="0">
                <a:latin typeface="Courier"/>
                <a:cs typeface="Courier"/>
              </a:rPr>
              <a:t>); </a:t>
            </a:r>
          </a:p>
          <a:p>
            <a:r>
              <a:rPr lang="en-US" sz="1400" dirty="0">
                <a:latin typeface="Courier"/>
                <a:cs typeface="Courier"/>
              </a:rPr>
              <a:t>  while (so-&gt;flag != </a:t>
            </a:r>
            <a:r>
              <a:rPr lang="en-US" sz="1400" dirty="0" err="1">
                <a:latin typeface="Courier"/>
                <a:cs typeface="Courier"/>
              </a:rPr>
              <a:t>val</a:t>
            </a:r>
            <a:r>
              <a:rPr lang="en-US" sz="1400" dirty="0">
                <a:latin typeface="Courier"/>
                <a:cs typeface="Courier"/>
              </a:rPr>
              <a:t>)                                         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pthread_cond_wait</a:t>
            </a:r>
            <a:r>
              <a:rPr lang="en-US" sz="1400" dirty="0">
                <a:latin typeface="Courier"/>
                <a:cs typeface="Courier"/>
              </a:rPr>
              <a:t>(&amp;so-&gt;</a:t>
            </a:r>
            <a:r>
              <a:rPr lang="en-US" sz="1400" dirty="0" err="1">
                <a:latin typeface="Courier"/>
                <a:cs typeface="Courier"/>
              </a:rPr>
              <a:t>flag_cv</a:t>
            </a:r>
            <a:r>
              <a:rPr lang="en-US" sz="1400" dirty="0">
                <a:latin typeface="Courier"/>
                <a:cs typeface="Courier"/>
              </a:rPr>
              <a:t>, &amp;so-&gt;</a:t>
            </a:r>
            <a:r>
              <a:rPr lang="en-US" sz="1400" dirty="0" err="1">
                <a:latin typeface="Courier"/>
                <a:cs typeface="Courier"/>
              </a:rPr>
              <a:t>solock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>
                <a:latin typeface="Courier"/>
                <a:cs typeface="Courier"/>
              </a:rPr>
              <a:t>1;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17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66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a thread is woken up from wait, it may not run immediately</a:t>
            </a:r>
          </a:p>
          <a:p>
            <a:pPr lvl="1"/>
            <a:r>
              <a:rPr lang="en-US" dirty="0" smtClean="0"/>
              <a:t>Signal/broadcast put thread on ready list</a:t>
            </a:r>
          </a:p>
          <a:p>
            <a:pPr lvl="1"/>
            <a:r>
              <a:rPr lang="en-US" dirty="0" smtClean="0"/>
              <a:t>When lock is released, anyone might acquire it</a:t>
            </a:r>
          </a:p>
          <a:p>
            <a:r>
              <a:rPr lang="en-US" dirty="0" smtClean="0"/>
              <a:t>Wait MUST be in a loop</a:t>
            </a:r>
          </a:p>
          <a:p>
            <a:pPr lvl="1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needToWait</a:t>
            </a:r>
            <a:r>
              <a:rPr lang="en-US" dirty="0" smtClean="0"/>
              <a:t>())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condition.Wait(lock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Simplifies implementation</a:t>
            </a:r>
          </a:p>
          <a:p>
            <a:pPr lvl="1"/>
            <a:r>
              <a:rPr lang="en-US" dirty="0" smtClean="0"/>
              <a:t>Of condition variables and locks</a:t>
            </a:r>
          </a:p>
          <a:p>
            <a:pPr lvl="1"/>
            <a:r>
              <a:rPr lang="en-US" dirty="0" smtClean="0"/>
              <a:t>Of code that uses condition variables and locks</a:t>
            </a:r>
          </a:p>
        </p:txBody>
      </p:sp>
    </p:spTree>
    <p:extLst>
      <p:ext uri="{BB962C8B-B14F-4D97-AF65-F5344CB8AC3E}">
        <p14:creationId xmlns:p14="http://schemas.microsoft.com/office/powerpoint/2010/main" val="41208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Synchronization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Identify objects or data structures that can be accessed by multiple threads concurrently</a:t>
            </a:r>
          </a:p>
          <a:p>
            <a:pPr lvl="1"/>
            <a:r>
              <a:rPr lang="en-US" dirty="0" smtClean="0"/>
              <a:t>In Pintos kernel, everything!</a:t>
            </a:r>
          </a:p>
          <a:p>
            <a:r>
              <a:rPr lang="en-US" dirty="0" smtClean="0"/>
              <a:t>Add locks to object/module</a:t>
            </a:r>
          </a:p>
          <a:p>
            <a:pPr lvl="1"/>
            <a:r>
              <a:rPr lang="en-US" dirty="0" smtClean="0"/>
              <a:t>Grab lock on start to every method/procedure</a:t>
            </a:r>
          </a:p>
          <a:p>
            <a:pPr lvl="1"/>
            <a:r>
              <a:rPr lang="en-US" dirty="0" smtClean="0"/>
              <a:t>Release lock on finish</a:t>
            </a:r>
          </a:p>
          <a:p>
            <a:r>
              <a:rPr lang="en-US" dirty="0" smtClean="0"/>
              <a:t>If need to wait</a:t>
            </a:r>
          </a:p>
          <a:p>
            <a:pPr lvl="1"/>
            <a:r>
              <a:rPr lang="en-US" dirty="0" err="1" smtClean="0"/>
              <a:t>while(needToWait</a:t>
            </a:r>
            <a:r>
              <a:rPr lang="en-US" dirty="0" smtClean="0"/>
              <a:t>()) </a:t>
            </a:r>
            <a:r>
              <a:rPr lang="en-US" dirty="0" err="1" smtClean="0"/>
              <a:t>condition.Wait(lock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Do not assume when you wake up, </a:t>
            </a:r>
            <a:r>
              <a:rPr lang="en-US" dirty="0" err="1" smtClean="0"/>
              <a:t>signaller</a:t>
            </a:r>
            <a:r>
              <a:rPr lang="en-US" dirty="0" smtClean="0"/>
              <a:t> just ran</a:t>
            </a:r>
          </a:p>
          <a:p>
            <a:r>
              <a:rPr lang="en-US" dirty="0" smtClean="0"/>
              <a:t>If do something that might wake someone up</a:t>
            </a:r>
          </a:p>
          <a:p>
            <a:pPr lvl="1"/>
            <a:r>
              <a:rPr lang="en-US" dirty="0" smtClean="0"/>
              <a:t>Signal or Broadcast</a:t>
            </a:r>
          </a:p>
          <a:p>
            <a:r>
              <a:rPr lang="en-US" dirty="0" smtClean="0"/>
              <a:t>Always leave shared state variables in a consistent state</a:t>
            </a:r>
          </a:p>
          <a:p>
            <a:pPr lvl="1"/>
            <a:r>
              <a:rPr lang="en-US" dirty="0" smtClean="0"/>
              <a:t>When lock is released, or when waiting</a:t>
            </a:r>
          </a:p>
        </p:txBody>
      </p:sp>
    </p:spTree>
    <p:extLst>
      <p:ext uri="{BB962C8B-B14F-4D97-AF65-F5344CB8AC3E}">
        <p14:creationId xmlns:p14="http://schemas.microsoft.com/office/powerpoint/2010/main" val="135482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Mesa vs. Hoare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Mesa (in textbook, Hansen)</a:t>
            </a:r>
          </a:p>
          <a:p>
            <a:pPr lvl="1"/>
            <a:r>
              <a:rPr lang="en-US" dirty="0" smtClean="0"/>
              <a:t>Signal puts waiter on ready list</a:t>
            </a:r>
          </a:p>
          <a:p>
            <a:pPr lvl="1"/>
            <a:r>
              <a:rPr lang="en-US" dirty="0" err="1" smtClean="0"/>
              <a:t>Signaller</a:t>
            </a:r>
            <a:r>
              <a:rPr lang="en-US" dirty="0" smtClean="0"/>
              <a:t> keeps lock and processor</a:t>
            </a:r>
          </a:p>
          <a:p>
            <a:r>
              <a:rPr lang="en-US" dirty="0" smtClean="0"/>
              <a:t>Hoare</a:t>
            </a:r>
          </a:p>
          <a:p>
            <a:pPr lvl="1"/>
            <a:r>
              <a:rPr lang="en-US" dirty="0" smtClean="0"/>
              <a:t>Signal gives processor and lock to waiter</a:t>
            </a:r>
          </a:p>
          <a:p>
            <a:pPr lvl="1"/>
            <a:r>
              <a:rPr lang="en-US" dirty="0" smtClean="0"/>
              <a:t>When waiter finishes, processor/lock given back to </a:t>
            </a:r>
            <a:r>
              <a:rPr lang="en-US" dirty="0" err="1" smtClean="0"/>
              <a:t>signaller</a:t>
            </a:r>
            <a:endParaRPr lang="en-US" dirty="0" smtClean="0"/>
          </a:p>
          <a:p>
            <a:pPr lvl="1"/>
            <a:r>
              <a:rPr lang="en-US" dirty="0" smtClean="0"/>
              <a:t>Nested signals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5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Synchronization</a:t>
            </a:r>
            <a:endParaRPr lang="en-US" dirty="0"/>
          </a:p>
        </p:txBody>
      </p:sp>
      <p:pic>
        <p:nvPicPr>
          <p:cNvPr id="4" name="Content Placeholder 3" descr="syncimpl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88" r="-11188"/>
          <a:stretch>
            <a:fillRect/>
          </a:stretch>
        </p:blipFill>
        <p:spPr>
          <a:xfrm>
            <a:off x="-558402" y="994304"/>
            <a:ext cx="10155967" cy="5585390"/>
          </a:xfrm>
        </p:spPr>
      </p:pic>
    </p:spTree>
    <p:extLst>
      <p:ext uri="{BB962C8B-B14F-4D97-AF65-F5344CB8AC3E}">
        <p14:creationId xmlns:p14="http://schemas.microsoft.com/office/powerpoint/2010/main" val="47532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– the Faustian bargain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Collections of cooperating sequential threads</a:t>
            </a:r>
          </a:p>
          <a:p>
            <a:pPr lvl="1"/>
            <a:r>
              <a:rPr lang="en-US" dirty="0" smtClean="0"/>
              <a:t>Interact through shared variable</a:t>
            </a:r>
          </a:p>
          <a:p>
            <a:r>
              <a:rPr lang="en-US" dirty="0" smtClean="0"/>
              <a:t>Natural generalization of multiple (virtual) processors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Overlap computation, I/O, and other compute</a:t>
            </a:r>
          </a:p>
          <a:p>
            <a:r>
              <a:rPr lang="en-US" dirty="0" smtClean="0"/>
              <a:t>Expressiveness</a:t>
            </a:r>
          </a:p>
          <a:p>
            <a:pPr lvl="1"/>
            <a:r>
              <a:rPr lang="en-US" dirty="0" smtClean="0"/>
              <a:t>Progress on several fronts at once</a:t>
            </a:r>
          </a:p>
          <a:p>
            <a:r>
              <a:rPr lang="en-US" dirty="0" smtClean="0"/>
              <a:t>BUT …</a:t>
            </a:r>
          </a:p>
          <a:p>
            <a:pPr lvl="1"/>
            <a:r>
              <a:rPr lang="en-US" dirty="0" smtClean="0"/>
              <a:t>Behavior depends on interleaving</a:t>
            </a:r>
          </a:p>
          <a:p>
            <a:pPr lvl="1"/>
            <a:r>
              <a:rPr lang="en-US" dirty="0" smtClean="0"/>
              <a:t>Must be “correct” under all possible </a:t>
            </a:r>
            <a:r>
              <a:rPr lang="en-US" dirty="0" err="1" smtClean="0"/>
              <a:t>interleavings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6019800" y="2022478"/>
            <a:ext cx="1913453" cy="8707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unched Tape 14"/>
          <p:cNvSpPr/>
          <p:nvPr/>
        </p:nvSpPr>
        <p:spPr>
          <a:xfrm rot="16200000">
            <a:off x="475170" y="2166672"/>
            <a:ext cx="1510904" cy="1453190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87" y="4360304"/>
            <a:ext cx="8229600" cy="14407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Simplification of many typical use cases</a:t>
            </a:r>
          </a:p>
          <a:p>
            <a:r>
              <a:rPr lang="en-US" dirty="0" smtClean="0"/>
              <a:t>Producer can only fill the buffer if it is empty</a:t>
            </a:r>
          </a:p>
          <a:p>
            <a:r>
              <a:rPr lang="en-US" dirty="0" smtClean="0"/>
              <a:t>Consumers can only remove something from the buffer if it is full</a:t>
            </a:r>
          </a:p>
          <a:p>
            <a:r>
              <a:rPr lang="en-US" dirty="0" smtClean="0"/>
              <a:t>Doing so should empty 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41734" y="2464520"/>
            <a:ext cx="115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Producer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4684" y="2867346"/>
            <a:ext cx="1147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 file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6987" y="3490093"/>
            <a:ext cx="1236824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 of 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85610" y="1478712"/>
            <a:ext cx="222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buffer</a:t>
            </a:r>
          </a:p>
          <a:p>
            <a:pPr algn="ctr"/>
            <a:r>
              <a:rPr lang="en-US" dirty="0" smtClean="0"/>
              <a:t> (of depth 1)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189884" y="2419320"/>
            <a:ext cx="663467" cy="473947"/>
          </a:xfrm>
          <a:custGeom>
            <a:avLst/>
            <a:gdLst>
              <a:gd name="connsiteX0" fmla="*/ 0 w 663467"/>
              <a:gd name="connsiteY0" fmla="*/ 0 h 473947"/>
              <a:gd name="connsiteX1" fmla="*/ 663467 w 663467"/>
              <a:gd name="connsiteY1" fmla="*/ 0 h 473947"/>
              <a:gd name="connsiteX2" fmla="*/ 663467 w 663467"/>
              <a:gd name="connsiteY2" fmla="*/ 473947 h 473947"/>
              <a:gd name="connsiteX3" fmla="*/ 18956 w 663467"/>
              <a:gd name="connsiteY3" fmla="*/ 454989 h 4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467" h="473947">
                <a:moveTo>
                  <a:pt x="0" y="0"/>
                </a:moveTo>
                <a:lnTo>
                  <a:pt x="663467" y="0"/>
                </a:lnTo>
                <a:lnTo>
                  <a:pt x="663467" y="473947"/>
                </a:lnTo>
                <a:lnTo>
                  <a:pt x="18956" y="45498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87964" y="2419320"/>
            <a:ext cx="0" cy="46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27" y="2149490"/>
            <a:ext cx="123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of text</a:t>
            </a:r>
          </a:p>
        </p:txBody>
      </p:sp>
      <p:sp>
        <p:nvSpPr>
          <p:cNvPr id="17" name="Oval 16"/>
          <p:cNvSpPr/>
          <p:nvPr/>
        </p:nvSpPr>
        <p:spPr>
          <a:xfrm>
            <a:off x="2032681" y="2276790"/>
            <a:ext cx="1713097" cy="8818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3811" y="2287887"/>
            <a:ext cx="1913453" cy="8707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45951" y="2689815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01137" y="2661409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4312777" y="2729930"/>
            <a:ext cx="669404" cy="928934"/>
          </a:xfrm>
          <a:custGeom>
            <a:avLst/>
            <a:gdLst>
              <a:gd name="connsiteX0" fmla="*/ 407318 w 669404"/>
              <a:gd name="connsiteY0" fmla="*/ 0 h 928934"/>
              <a:gd name="connsiteX1" fmla="*/ 653749 w 669404"/>
              <a:gd name="connsiteY1" fmla="*/ 246451 h 928934"/>
              <a:gd name="connsiteX2" fmla="*/ 9238 w 669404"/>
              <a:gd name="connsiteY2" fmla="*/ 758313 h 928934"/>
              <a:gd name="connsiteX3" fmla="*/ 255669 w 669404"/>
              <a:gd name="connsiteY3" fmla="*/ 928934 h 92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04" h="928934">
                <a:moveTo>
                  <a:pt x="407318" y="0"/>
                </a:moveTo>
                <a:cubicBezTo>
                  <a:pt x="563707" y="60033"/>
                  <a:pt x="720096" y="120066"/>
                  <a:pt x="653749" y="246451"/>
                </a:cubicBezTo>
                <a:cubicBezTo>
                  <a:pt x="587402" y="372836"/>
                  <a:pt x="75585" y="644566"/>
                  <a:pt x="9238" y="758313"/>
                </a:cubicBezTo>
                <a:cubicBezTo>
                  <a:pt x="-57109" y="872060"/>
                  <a:pt x="255669" y="928934"/>
                  <a:pt x="255669" y="928934"/>
                </a:cubicBez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2554035"/>
            <a:ext cx="1584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Consumer (s)</a:t>
            </a:r>
            <a:endParaRPr lang="en-US" sz="20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933253" y="2783941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4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pthreads</a:t>
            </a:r>
            <a:r>
              <a:rPr lang="en-US" dirty="0" smtClean="0"/>
              <a:t> first cut (</a:t>
            </a:r>
            <a:r>
              <a:rPr lang="en-US" dirty="0" smtClean="0">
                <a:hlinkClick r:id="rId2"/>
              </a:rPr>
              <a:t>procon1.c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664" y="1168962"/>
            <a:ext cx="7921443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main 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</a:t>
            </a:r>
          </a:p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pthread_t</a:t>
            </a:r>
            <a:r>
              <a:rPr lang="en-US" sz="1400" dirty="0">
                <a:latin typeface="Courier"/>
                <a:cs typeface="Courier"/>
              </a:rPr>
              <a:t> prod;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pthread_t</a:t>
            </a:r>
            <a:r>
              <a:rPr lang="en-US" sz="1400" dirty="0">
                <a:latin typeface="Courier"/>
                <a:cs typeface="Courier"/>
              </a:rPr>
              <a:t> cons;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rc</a:t>
            </a:r>
            <a:r>
              <a:rPr lang="en-US" sz="1400" dirty="0" smtClean="0">
                <a:latin typeface="Courier"/>
                <a:cs typeface="Courier"/>
              </a:rPr>
              <a:t>;   long </a:t>
            </a:r>
            <a:r>
              <a:rPr lang="en-US" sz="1400" dirty="0">
                <a:latin typeface="Courier"/>
                <a:cs typeface="Courier"/>
              </a:rPr>
              <a:t>t;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*ret;</a:t>
            </a:r>
          </a:p>
          <a:p>
            <a:r>
              <a:rPr lang="en-US" sz="1400" dirty="0">
                <a:latin typeface="Courier"/>
                <a:cs typeface="Courier"/>
              </a:rPr>
              <a:t>  FILE *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 *share =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sizeof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));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fopen</a:t>
            </a:r>
            <a:r>
              <a:rPr lang="en-US" sz="1400" dirty="0">
                <a:latin typeface="Courier"/>
                <a:cs typeface="Courier"/>
              </a:rPr>
              <a:t>((char *) 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[1], "r");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share</a:t>
            </a:r>
            <a:r>
              <a:rPr lang="en-US" sz="1400" dirty="0">
                <a:latin typeface="Courier"/>
                <a:cs typeface="Courier"/>
              </a:rPr>
              <a:t>-&gt;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share-&gt;line = NULL;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pthread_create</a:t>
            </a:r>
            <a:r>
              <a:rPr lang="en-US" sz="1400" dirty="0">
                <a:latin typeface="Courier"/>
                <a:cs typeface="Courier"/>
              </a:rPr>
              <a:t>(&amp;prod, NULL, producer, share);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pthread_create</a:t>
            </a:r>
            <a:r>
              <a:rPr lang="en-US" sz="1400" dirty="0">
                <a:latin typeface="Courier"/>
                <a:cs typeface="Courier"/>
              </a:rPr>
              <a:t>(&amp;cons, NULL, consumer, share)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("main continuing\n");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rc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pthread_join</a:t>
            </a:r>
            <a:r>
              <a:rPr lang="en-US" sz="1400" dirty="0">
                <a:latin typeface="Courier"/>
                <a:cs typeface="Courier"/>
              </a:rPr>
              <a:t>(prod, (void **) &amp;ret);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("main: producer joined with %d\n", *ret);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rc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pthread_join</a:t>
            </a:r>
            <a:r>
              <a:rPr lang="en-US" sz="1400" dirty="0">
                <a:latin typeface="Courier"/>
                <a:cs typeface="Courier"/>
              </a:rPr>
              <a:t>(cons, (void **) &amp;ret);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("main: consumer joined with %d\n", *ret)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pthread_exit</a:t>
            </a:r>
            <a:r>
              <a:rPr lang="en-US" sz="1400" dirty="0">
                <a:latin typeface="Courier"/>
                <a:cs typeface="Courier"/>
              </a:rPr>
              <a:t>(NULL);</a:t>
            </a:r>
          </a:p>
          <a:p>
            <a:r>
              <a:rPr lang="en-US" sz="1400" dirty="0">
                <a:latin typeface="Courier"/>
                <a:cs typeface="Courier"/>
              </a:rPr>
              <a:t>  exit(0);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57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 -&gt; Shared Object -&gt; Consumer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320" y="1077848"/>
            <a:ext cx="5277527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void *producer(void *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 *so = 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*ret =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sizeof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));</a:t>
            </a:r>
          </a:p>
          <a:p>
            <a:r>
              <a:rPr lang="en-US" sz="1400" dirty="0">
                <a:latin typeface="Courier"/>
                <a:cs typeface="Courier"/>
              </a:rPr>
              <a:t>  FILE *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 = so-&gt;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*line;</a:t>
            </a:r>
          </a:p>
          <a:p>
            <a:r>
              <a:rPr lang="en-US" sz="1400" dirty="0">
                <a:latin typeface="Courier"/>
                <a:cs typeface="Courier"/>
              </a:rPr>
              <a:t>  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= 0; (line = </a:t>
            </a:r>
            <a:r>
              <a:rPr lang="en-US" sz="1400" dirty="0" err="1">
                <a:latin typeface="Courier"/>
                <a:cs typeface="Courier"/>
              </a:rPr>
              <a:t>readline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));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{</a:t>
            </a:r>
          </a:p>
          <a:p>
            <a:r>
              <a:rPr lang="en-US" sz="1400" dirty="0">
                <a:latin typeface="Courier"/>
                <a:cs typeface="Courier"/>
              </a:rPr>
              <a:t>    so-&gt;</a:t>
            </a:r>
            <a:r>
              <a:rPr lang="en-US" sz="1400" dirty="0" err="1">
                <a:latin typeface="Courier"/>
                <a:cs typeface="Courier"/>
              </a:rPr>
              <a:t>linenum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  so-&gt;line = line;      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* share the line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fprintf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stdout</a:t>
            </a:r>
            <a:r>
              <a:rPr lang="en-US" sz="1400" dirty="0">
                <a:latin typeface="Courier"/>
                <a:cs typeface="Courier"/>
              </a:rPr>
              <a:t>, "Prod: [%d] %s",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line);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("Prod: %d lines\n",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*ret =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pthread_exit</a:t>
            </a:r>
            <a:r>
              <a:rPr lang="en-US" sz="1400" dirty="0">
                <a:latin typeface="Courier"/>
                <a:cs typeface="Courier"/>
              </a:rPr>
              <a:t>(ret);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445" y="4788446"/>
            <a:ext cx="3372901" cy="11695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typedef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sharedobject</a:t>
            </a:r>
            <a:r>
              <a:rPr lang="en-US" sz="1400" dirty="0"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latin typeface="Courier"/>
                <a:cs typeface="Courier"/>
              </a:rPr>
              <a:t>  FILE *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linenum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*line;</a:t>
            </a:r>
          </a:p>
          <a:p>
            <a:r>
              <a:rPr lang="en-US" sz="1400" dirty="0">
                <a:latin typeface="Courier"/>
                <a:cs typeface="Courier"/>
              </a:rPr>
              <a:t>}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9813" y="3224623"/>
            <a:ext cx="3924507" cy="3323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void *consumer(void *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 *so = 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*ret =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sizeof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= 0;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*line;</a:t>
            </a:r>
          </a:p>
          <a:p>
            <a:r>
              <a:rPr lang="en-US" sz="1400" dirty="0">
                <a:latin typeface="Courier"/>
                <a:cs typeface="Courier"/>
              </a:rPr>
              <a:t>  while ((line = so-&gt;line))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strlen</a:t>
            </a:r>
            <a:r>
              <a:rPr lang="en-US" sz="1400" dirty="0">
                <a:latin typeface="Courier"/>
                <a:cs typeface="Courier"/>
              </a:rPr>
              <a:t>(line);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("Cons: [%d:%d] %s", i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    so</a:t>
            </a:r>
            <a:r>
              <a:rPr lang="en-US" sz="1400" dirty="0">
                <a:latin typeface="Courier"/>
                <a:cs typeface="Courier"/>
              </a:rPr>
              <a:t>-&gt;</a:t>
            </a:r>
            <a:r>
              <a:rPr lang="en-US" sz="1400" dirty="0" err="1">
                <a:latin typeface="Courier"/>
                <a:cs typeface="Courier"/>
              </a:rPr>
              <a:t>linenum</a:t>
            </a:r>
            <a:r>
              <a:rPr lang="en-US" sz="1400" dirty="0">
                <a:latin typeface="Courier"/>
                <a:cs typeface="Courier"/>
              </a:rPr>
              <a:t>, line);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("Cons: %d lines\n",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*ret =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pthread_exit</a:t>
            </a:r>
            <a:r>
              <a:rPr lang="en-US" sz="1400" dirty="0">
                <a:latin typeface="Courier"/>
                <a:cs typeface="Courier"/>
              </a:rPr>
              <a:t>(ret);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93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Race condition:</a:t>
            </a:r>
            <a:r>
              <a:rPr lang="en-US" dirty="0"/>
              <a:t> output of a concurrent program depends on the order of operations between threads</a:t>
            </a:r>
          </a:p>
          <a:p>
            <a:r>
              <a:rPr lang="en-US" b="1" dirty="0" smtClean="0"/>
              <a:t>Atomic operations</a:t>
            </a:r>
            <a:r>
              <a:rPr lang="en-US" dirty="0" smtClean="0"/>
              <a:t>: indivisible operations that cannot be interleaved with or split by other operations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Correctness (or safety)</a:t>
            </a:r>
            <a:r>
              <a:rPr lang="en-US" b="1" dirty="0" smtClean="0"/>
              <a:t>:</a:t>
            </a:r>
            <a:r>
              <a:rPr lang="en-US" dirty="0" smtClean="0"/>
              <a:t> “every line is processed by the consumer(s) exactly once”.</a:t>
            </a:r>
          </a:p>
          <a:p>
            <a:pPr lvl="1"/>
            <a:r>
              <a:rPr lang="en-US" dirty="0" smtClean="0"/>
              <a:t>under </a:t>
            </a:r>
            <a:r>
              <a:rPr lang="en-US" dirty="0"/>
              <a:t>any possible </a:t>
            </a:r>
            <a:r>
              <a:rPr lang="en-US" dirty="0" smtClean="0"/>
              <a:t>scheduling</a:t>
            </a:r>
          </a:p>
          <a:p>
            <a:r>
              <a:rPr lang="en-US" dirty="0" err="1" smtClean="0"/>
              <a:t>Liveness</a:t>
            </a:r>
            <a:r>
              <a:rPr lang="en-US" dirty="0" smtClean="0"/>
              <a:t>: eventually every line gets produced and consumed</a:t>
            </a:r>
          </a:p>
          <a:p>
            <a:pPr lvl="1"/>
            <a:r>
              <a:rPr lang="en-US" dirty="0" smtClean="0"/>
              <a:t>Neither waits indefinitely (under any possible scheduling)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NON-fixes: yield  (procon2)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320" y="1077848"/>
            <a:ext cx="5277527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void *producer(void *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 *so = 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*ret =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sizeof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));</a:t>
            </a:r>
          </a:p>
          <a:p>
            <a:r>
              <a:rPr lang="en-US" sz="1400" dirty="0">
                <a:latin typeface="Courier"/>
                <a:cs typeface="Courier"/>
              </a:rPr>
              <a:t>  FILE *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 = so-&gt;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*line;</a:t>
            </a:r>
          </a:p>
          <a:p>
            <a:r>
              <a:rPr lang="en-US" sz="1400" dirty="0">
                <a:latin typeface="Courier"/>
                <a:cs typeface="Courier"/>
              </a:rPr>
              <a:t>  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= 0; (line = </a:t>
            </a:r>
            <a:r>
              <a:rPr lang="en-US" sz="1400" dirty="0" err="1">
                <a:latin typeface="Courier"/>
                <a:cs typeface="Courier"/>
              </a:rPr>
              <a:t>readline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));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{</a:t>
            </a:r>
          </a:p>
          <a:p>
            <a:r>
              <a:rPr lang="en-US" sz="1400" dirty="0">
                <a:latin typeface="Courier"/>
                <a:cs typeface="Courier"/>
              </a:rPr>
              <a:t>    so-&gt;</a:t>
            </a:r>
            <a:r>
              <a:rPr lang="en-US" sz="1400" dirty="0" err="1">
                <a:latin typeface="Courier"/>
                <a:cs typeface="Courier"/>
              </a:rPr>
              <a:t>linenum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  so-&gt;line = line;      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* share the line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fprintf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stdout</a:t>
            </a:r>
            <a:r>
              <a:rPr lang="en-US" sz="1400" dirty="0">
                <a:latin typeface="Courier"/>
                <a:cs typeface="Courier"/>
              </a:rPr>
              <a:t>, "Prod: [%d] %s",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line);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("Prod: %d lines\n",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*ret =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pthread_exit</a:t>
            </a:r>
            <a:r>
              <a:rPr lang="en-US" sz="1400" dirty="0">
                <a:latin typeface="Courier"/>
                <a:cs typeface="Courier"/>
              </a:rPr>
              <a:t>(ret);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883" y="5015941"/>
            <a:ext cx="3372901" cy="11695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typedef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sharedobject</a:t>
            </a:r>
            <a:r>
              <a:rPr lang="en-US" sz="1400" dirty="0"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latin typeface="Courier"/>
                <a:cs typeface="Courier"/>
              </a:rPr>
              <a:t>  FILE *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linenum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*line;</a:t>
            </a:r>
          </a:p>
          <a:p>
            <a:r>
              <a:rPr lang="en-US" sz="1400" dirty="0">
                <a:latin typeface="Courier"/>
                <a:cs typeface="Courier"/>
              </a:rPr>
              <a:t>}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9813" y="3224623"/>
            <a:ext cx="3924507" cy="3323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void *consumer(void *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 *so = 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*ret =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sizeof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= 0;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*line;</a:t>
            </a:r>
          </a:p>
          <a:p>
            <a:r>
              <a:rPr lang="en-US" sz="1400" dirty="0">
                <a:latin typeface="Courier"/>
                <a:cs typeface="Courier"/>
              </a:rPr>
              <a:t>  while ((line = so-&gt;line))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strlen</a:t>
            </a:r>
            <a:r>
              <a:rPr lang="en-US" sz="1400" dirty="0">
                <a:latin typeface="Courier"/>
                <a:cs typeface="Courier"/>
              </a:rPr>
              <a:t>(line);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("Cons: [%d:%d] %s", i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    so</a:t>
            </a:r>
            <a:r>
              <a:rPr lang="en-US" sz="1400" dirty="0">
                <a:latin typeface="Courier"/>
                <a:cs typeface="Courier"/>
              </a:rPr>
              <a:t>-&gt;</a:t>
            </a:r>
            <a:r>
              <a:rPr lang="en-US" sz="1400" dirty="0" err="1">
                <a:latin typeface="Courier"/>
                <a:cs typeface="Courier"/>
              </a:rPr>
              <a:t>linenum</a:t>
            </a:r>
            <a:r>
              <a:rPr lang="en-US" sz="1400" dirty="0">
                <a:latin typeface="Courier"/>
                <a:cs typeface="Courier"/>
              </a:rPr>
              <a:t>, line);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("Cons: %d lines\n",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*ret =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pthread_exit</a:t>
            </a:r>
            <a:r>
              <a:rPr lang="en-US" sz="1400" dirty="0">
                <a:latin typeface="Courier"/>
                <a:cs typeface="Courier"/>
              </a:rPr>
              <a:t>(ret);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2493" y="1506151"/>
            <a:ext cx="2185539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p</a:t>
            </a:r>
            <a:r>
              <a:rPr lang="en-US" sz="2000" dirty="0" err="1" smtClean="0">
                <a:latin typeface="Courier"/>
                <a:cs typeface="Courier"/>
              </a:rPr>
              <a:t>thread_yield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>
            <a:stCxn id="3" idx="1"/>
          </p:cNvCxnSpPr>
          <p:nvPr/>
        </p:nvCxnSpPr>
        <p:spPr>
          <a:xfrm flipH="1">
            <a:off x="682423" y="1706206"/>
            <a:ext cx="5470070" cy="1518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04893" y="1858606"/>
            <a:ext cx="565827" cy="3506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326935" y="1706206"/>
            <a:ext cx="4692865" cy="758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45640" y="1906261"/>
            <a:ext cx="659253" cy="2678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8040" y="2058661"/>
            <a:ext cx="659253" cy="2678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0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NON-fixes: </a:t>
            </a:r>
            <a:r>
              <a:rPr lang="en-US" dirty="0" err="1" smtClean="0"/>
              <a:t>busywait</a:t>
            </a:r>
            <a:r>
              <a:rPr lang="en-US" dirty="0" smtClean="0"/>
              <a:t> (procon3-4)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320" y="1077848"/>
            <a:ext cx="5277527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void *producer(void *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 *so = 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*ret =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sizeof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));</a:t>
            </a:r>
          </a:p>
          <a:p>
            <a:r>
              <a:rPr lang="en-US" sz="1400" dirty="0">
                <a:latin typeface="Courier"/>
                <a:cs typeface="Courier"/>
              </a:rPr>
              <a:t>  FILE *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 = so-&gt;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*line;</a:t>
            </a:r>
          </a:p>
          <a:p>
            <a:r>
              <a:rPr lang="en-US" sz="1400" dirty="0">
                <a:latin typeface="Courier"/>
                <a:cs typeface="Courier"/>
              </a:rPr>
              <a:t>  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= 0; (line = </a:t>
            </a:r>
            <a:r>
              <a:rPr lang="en-US" sz="1400" dirty="0" err="1">
                <a:latin typeface="Courier"/>
                <a:cs typeface="Courier"/>
              </a:rPr>
              <a:t>readline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));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{</a:t>
            </a:r>
          </a:p>
          <a:p>
            <a:r>
              <a:rPr lang="en-US" sz="1400" dirty="0">
                <a:latin typeface="Courier"/>
                <a:cs typeface="Courier"/>
              </a:rPr>
              <a:t>    so-&gt;</a:t>
            </a:r>
            <a:r>
              <a:rPr lang="en-US" sz="1400" dirty="0" err="1">
                <a:latin typeface="Courier"/>
                <a:cs typeface="Courier"/>
              </a:rPr>
              <a:t>linenum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  so-&gt;line = line;      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* share the line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fprintf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stdout</a:t>
            </a:r>
            <a:r>
              <a:rPr lang="en-US" sz="1400" dirty="0">
                <a:latin typeface="Courier"/>
                <a:cs typeface="Courier"/>
              </a:rPr>
              <a:t>, "Prod: [%d] %s",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line);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("Prod: %d lines\n",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*ret =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pthread_exit</a:t>
            </a:r>
            <a:r>
              <a:rPr lang="en-US" sz="1400" dirty="0">
                <a:latin typeface="Courier"/>
                <a:cs typeface="Courier"/>
              </a:rPr>
              <a:t>(ret);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883" y="5015941"/>
            <a:ext cx="3372901" cy="11695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typedef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sharedobject</a:t>
            </a:r>
            <a:r>
              <a:rPr lang="en-US" sz="1400" dirty="0">
                <a:latin typeface="Courier"/>
                <a:cs typeface="Courier"/>
              </a:rPr>
              <a:t> {</a:t>
            </a:r>
          </a:p>
          <a:p>
            <a:r>
              <a:rPr lang="en-US" sz="1400" dirty="0">
                <a:latin typeface="Courier"/>
                <a:cs typeface="Courier"/>
              </a:rPr>
              <a:t>  FILE *</a:t>
            </a:r>
            <a:r>
              <a:rPr lang="en-US" sz="1400" dirty="0" err="1">
                <a:latin typeface="Courier"/>
                <a:cs typeface="Courier"/>
              </a:rPr>
              <a:t>rfile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linenum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*line;</a:t>
            </a:r>
          </a:p>
          <a:p>
            <a:r>
              <a:rPr lang="en-US" sz="1400" dirty="0">
                <a:latin typeface="Courier"/>
                <a:cs typeface="Courier"/>
              </a:rPr>
              <a:t>}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9813" y="3224623"/>
            <a:ext cx="3924507" cy="3323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void *consumer(void *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 *so = </a:t>
            </a:r>
            <a:r>
              <a:rPr lang="en-US" sz="1400" dirty="0" err="1">
                <a:latin typeface="Courier"/>
                <a:cs typeface="Courier"/>
              </a:rPr>
              <a:t>arg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*ret =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sizeof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= 0;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*line;</a:t>
            </a:r>
          </a:p>
          <a:p>
            <a:r>
              <a:rPr lang="en-US" sz="1400" dirty="0">
                <a:latin typeface="Courier"/>
                <a:cs typeface="Courier"/>
              </a:rPr>
              <a:t>  while ((line = so-&gt;line))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strlen</a:t>
            </a:r>
            <a:r>
              <a:rPr lang="en-US" sz="1400" dirty="0">
                <a:latin typeface="Courier"/>
                <a:cs typeface="Courier"/>
              </a:rPr>
              <a:t>(line);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("Cons: [%d:%d] %s", i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    so</a:t>
            </a:r>
            <a:r>
              <a:rPr lang="en-US" sz="1400" dirty="0">
                <a:latin typeface="Courier"/>
                <a:cs typeface="Courier"/>
              </a:rPr>
              <a:t>-&gt;</a:t>
            </a:r>
            <a:r>
              <a:rPr lang="en-US" sz="1400" dirty="0" err="1">
                <a:latin typeface="Courier"/>
                <a:cs typeface="Courier"/>
              </a:rPr>
              <a:t>linenum</a:t>
            </a:r>
            <a:r>
              <a:rPr lang="en-US" sz="1400" dirty="0">
                <a:latin typeface="Courier"/>
                <a:cs typeface="Courier"/>
              </a:rPr>
              <a:t>, line);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("Cons: %d lines\n",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*ret =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pthread_exit</a:t>
            </a:r>
            <a:r>
              <a:rPr lang="en-US" sz="1400" dirty="0">
                <a:latin typeface="Courier"/>
                <a:cs typeface="Courier"/>
              </a:rPr>
              <a:t>(ret);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47296" y="4157441"/>
            <a:ext cx="2898996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while (so-&gt;line == NULL) </a:t>
            </a:r>
          </a:p>
          <a:p>
            <a:r>
              <a:rPr lang="en-US" dirty="0"/>
              <a:t>    </a:t>
            </a:r>
            <a:r>
              <a:rPr lang="en-US" dirty="0" err="1"/>
              <a:t>pthread_yield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4480" y="1601027"/>
            <a:ext cx="4599840" cy="58477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while (so-&gt;line) {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("Prod wait %d\</a:t>
            </a:r>
            <a:r>
              <a:rPr lang="en-US" sz="1600" dirty="0" err="1">
                <a:latin typeface="Courier"/>
                <a:cs typeface="Courier"/>
              </a:rPr>
              <a:t>n",w</a:t>
            </a:r>
            <a:r>
              <a:rPr lang="en-US" sz="1600" dirty="0">
                <a:latin typeface="Courier"/>
                <a:cs typeface="Courier"/>
              </a:rPr>
              <a:t>++);</a:t>
            </a:r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853883" y="1893415"/>
            <a:ext cx="3550597" cy="150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3"/>
          </p:cNvCxnSpPr>
          <p:nvPr/>
        </p:nvCxnSpPr>
        <p:spPr>
          <a:xfrm>
            <a:off x="4746292" y="4480607"/>
            <a:ext cx="625555" cy="10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4746292" y="4480607"/>
            <a:ext cx="883701" cy="1017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122</TotalTime>
  <Words>4178</Words>
  <Application>Microsoft Macintosh PowerPoint</Application>
  <PresentationFormat>On-screen Show (4:3)</PresentationFormat>
  <Paragraphs>589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cs162-fa14</vt:lpstr>
      <vt:lpstr>Thread Coordination  -Managing Concurrency</vt:lpstr>
      <vt:lpstr>Objectives</vt:lpstr>
      <vt:lpstr>Threads – the Faustian bargain</vt:lpstr>
      <vt:lpstr>Running Example</vt:lpstr>
      <vt:lpstr>A pthreads first cut (procon1.c)</vt:lpstr>
      <vt:lpstr>Producer -&gt; Shared Object -&gt; Consumer</vt:lpstr>
      <vt:lpstr>Key Concepts</vt:lpstr>
      <vt:lpstr>NON-fixes: yield  (procon2)</vt:lpstr>
      <vt:lpstr>NON-fixes: busywait (procon3-4)</vt:lpstr>
      <vt:lpstr>Simplest synchronization: a flag</vt:lpstr>
      <vt:lpstr>Almost fix: flags (proconflag.c)</vt:lpstr>
      <vt:lpstr>Multiple Consumers, etc.</vt:lpstr>
      <vt:lpstr>Definitions</vt:lpstr>
      <vt:lpstr>Fork-Join Model (proNcon2)</vt:lpstr>
      <vt:lpstr>Incorporate Mutex into shared object</vt:lpstr>
      <vt:lpstr>Single Consumer – Multi Consumer</vt:lpstr>
      <vt:lpstr>Continued (proNcon3.c)</vt:lpstr>
      <vt:lpstr>Initialization</vt:lpstr>
      <vt:lpstr>Rules for Using Locks</vt:lpstr>
      <vt:lpstr>Eliminate the busy-wait?</vt:lpstr>
      <vt:lpstr>Condition Variables</vt:lpstr>
      <vt:lpstr>In the object</vt:lpstr>
      <vt:lpstr>Critical Section</vt:lpstr>
      <vt:lpstr>Change in invariant on exit</vt:lpstr>
      <vt:lpstr>Condition Variables</vt:lpstr>
      <vt:lpstr>Condition Variables, cont’d</vt:lpstr>
      <vt:lpstr>Structured Synchronization</vt:lpstr>
      <vt:lpstr>Mesa vs. Hoare semantics</vt:lpstr>
      <vt:lpstr>Implementing Synchronization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39</cp:revision>
  <dcterms:created xsi:type="dcterms:W3CDTF">2014-09-03T19:24:22Z</dcterms:created>
  <dcterms:modified xsi:type="dcterms:W3CDTF">2014-09-17T16:59:14Z</dcterms:modified>
</cp:coreProperties>
</file>