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314" r:id="rId4"/>
    <p:sldId id="286" r:id="rId5"/>
    <p:sldId id="287" r:id="rId6"/>
    <p:sldId id="288" r:id="rId7"/>
    <p:sldId id="290" r:id="rId8"/>
    <p:sldId id="265" r:id="rId9"/>
    <p:sldId id="289" r:id="rId10"/>
    <p:sldId id="291" r:id="rId11"/>
    <p:sldId id="292" r:id="rId12"/>
    <p:sldId id="294" r:id="rId13"/>
    <p:sldId id="300" r:id="rId14"/>
    <p:sldId id="296" r:id="rId15"/>
    <p:sldId id="301" r:id="rId16"/>
    <p:sldId id="298" r:id="rId17"/>
    <p:sldId id="299" r:id="rId18"/>
    <p:sldId id="318" r:id="rId19"/>
    <p:sldId id="302" r:id="rId20"/>
    <p:sldId id="303" r:id="rId21"/>
    <p:sldId id="304" r:id="rId22"/>
    <p:sldId id="293" r:id="rId23"/>
    <p:sldId id="285" r:id="rId24"/>
    <p:sldId id="305" r:id="rId25"/>
    <p:sldId id="306" r:id="rId26"/>
    <p:sldId id="308" r:id="rId27"/>
    <p:sldId id="309" r:id="rId28"/>
    <p:sldId id="311" r:id="rId29"/>
    <p:sldId id="312" r:id="rId30"/>
    <p:sldId id="313" r:id="rId31"/>
    <p:sldId id="31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You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re sitting in class, hot day, milk does a body good. Go home, no milk, so go to store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Roommate leaves class late because prof is more long-winded than I am. Has same idea, but result is too much milk!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Problem: two cooperating threads, not cooperating properly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6972-9282-6242-BF9A-9B61D3BE0A3A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F8A8-1005-834B-BF1C-BB478FBBDC0A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8851-10AF-0E41-9D20-9E4869F3143B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85FC-6888-4943-8D4B-EAA4B1469943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51C6-9B93-A144-8330-C300025EE68B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3EFC-AEF5-9346-BCD2-73631C9FDD52}" type="datetime1">
              <a:rPr lang="en-US" smtClean="0"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AD65-3F35-5745-89A3-405436EB7A4B}" type="datetime1">
              <a:rPr lang="en-US" smtClean="0"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24B-8850-8B49-A9A6-BAA085A6084C}" type="datetime1">
              <a:rPr lang="en-US" smtClean="0"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4AE4-095C-B748-9041-913300FD3B05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5DEB-F21F-B342-8A01-991974D64C96}" type="datetime1">
              <a:rPr lang="en-US" smtClean="0"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5C04892F-89DB-E34A-A7EC-27918AE7B07F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n7.org/linux/man-pages/man7/pthreads.7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Thread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Coordination: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Basic Lock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19,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5.7-5.9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2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/>
              <a:t> </a:t>
            </a:r>
            <a:r>
              <a:rPr lang="en-US" dirty="0" smtClean="0"/>
              <a:t>1 out: CP1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Too Much Milk: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Solution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14400"/>
            <a:ext cx="8710612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Suppose we have some sort of implementation of a lock (more in a moment)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</a:t>
            </a: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 – wait until lock is free, then grab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</a:t>
            </a: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 – unlock, waking up anyone waiting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These must be atomic operations – if two threads are waiting for the lock, only one succeeds to grab the lock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endParaRPr lang="en-US" altLang="ko-KR" sz="18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milklock.Acquire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	if (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milklock.Release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endParaRPr lang="en-US" altLang="ko-KR" sz="18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Once again, section of code between </a:t>
            </a:r>
            <a:r>
              <a:rPr lang="en-US" altLang="ko-KR" sz="2400" dirty="0">
                <a:latin typeface="Courier New" charset="0"/>
                <a:ea typeface="굴림" charset="0"/>
                <a:cs typeface="굴림" charset="0"/>
              </a:rPr>
              <a:t>Acquire()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 and </a:t>
            </a:r>
            <a:r>
              <a:rPr lang="en-US" altLang="ko-KR" sz="2400" dirty="0">
                <a:latin typeface="Courier New" charset="0"/>
                <a:ea typeface="굴림" charset="0"/>
                <a:cs typeface="굴림" charset="0"/>
              </a:rPr>
              <a:t>Release()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 called a “</a:t>
            </a: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Critical Section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1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How to Implement Lock?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303261" y="1199188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Lock: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prevents someone from accessing something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Lock before entering critical section (e.g., before accessing shared data)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Should sleep if waiting for long time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Hardware lock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instructions 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Is this a good idea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?</a:t>
            </a:r>
          </a:p>
          <a:p>
            <a:pPr lvl="2">
              <a:lnSpc>
                <a:spcPct val="85000"/>
              </a:lnSpc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We will see various atomic read-modify-write instructions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How do handle interface between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Each feature makes hardware more complex and slower</a:t>
            </a:r>
          </a:p>
        </p:txBody>
      </p:sp>
      <p:pic>
        <p:nvPicPr>
          <p:cNvPr id="4" name="Picture 4" descr="MCj030783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1901825"/>
            <a:ext cx="947737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6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How can we build multi-instruction atomic operations?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dispatcher gets control in two ways.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Internal: Thread does something to relinquish the CPU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External: Interrupts cause dispatcher to take CPU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 a uniprocessor, can avoid context-switching by: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Avoiding internal events (although virtual memory tricky)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Preventing external events by disabling interrupts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Consequently, naïve Implementation of locks: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disable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enable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200" cy="533400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Helvetica" charset="0"/>
                <a:ea typeface="굴림" charset="0"/>
                <a:cs typeface="굴림" charset="0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19893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7920" y="1727970"/>
            <a:ext cx="4408680" cy="328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</a:t>
            </a:r>
            <a:r>
              <a:rPr lang="en-US" dirty="0" err="1" smtClean="0"/>
              <a:t>vs</a:t>
            </a:r>
            <a:r>
              <a:rPr lang="en-US" dirty="0" smtClean="0"/>
              <a:t> Disable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7920" y="22392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 disable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; 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7920" y="3506031"/>
            <a:ext cx="406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 enable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; }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376865" y="2655455"/>
            <a:ext cx="256191" cy="939030"/>
          </a:xfrm>
          <a:custGeom>
            <a:avLst/>
            <a:gdLst>
              <a:gd name="connsiteX0" fmla="*/ 156044 w 256191"/>
              <a:gd name="connsiteY0" fmla="*/ 0 h 939030"/>
              <a:gd name="connsiteX1" fmla="*/ 2104 w 256191"/>
              <a:gd name="connsiteY1" fmla="*/ 184727 h 939030"/>
              <a:gd name="connsiteX2" fmla="*/ 256104 w 256191"/>
              <a:gd name="connsiteY2" fmla="*/ 469515 h 939030"/>
              <a:gd name="connsiteX3" fmla="*/ 32892 w 256191"/>
              <a:gd name="connsiteY3" fmla="*/ 638848 h 939030"/>
              <a:gd name="connsiteX4" fmla="*/ 217619 w 256191"/>
              <a:gd name="connsiteY4" fmla="*/ 800484 h 939030"/>
              <a:gd name="connsiteX5" fmla="*/ 9801 w 256191"/>
              <a:gd name="connsiteY5" fmla="*/ 939030 h 9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191" h="939030">
                <a:moveTo>
                  <a:pt x="156044" y="0"/>
                </a:moveTo>
                <a:cubicBezTo>
                  <a:pt x="70735" y="53237"/>
                  <a:pt x="-14573" y="106475"/>
                  <a:pt x="2104" y="184727"/>
                </a:cubicBezTo>
                <a:cubicBezTo>
                  <a:pt x="18781" y="262980"/>
                  <a:pt x="250973" y="393828"/>
                  <a:pt x="256104" y="469515"/>
                </a:cubicBezTo>
                <a:cubicBezTo>
                  <a:pt x="261235" y="545202"/>
                  <a:pt x="39306" y="583687"/>
                  <a:pt x="32892" y="638848"/>
                </a:cubicBezTo>
                <a:cubicBezTo>
                  <a:pt x="26478" y="694009"/>
                  <a:pt x="221467" y="750454"/>
                  <a:pt x="217619" y="800484"/>
                </a:cubicBezTo>
                <a:cubicBezTo>
                  <a:pt x="213771" y="850514"/>
                  <a:pt x="9801" y="939030"/>
                  <a:pt x="9801" y="93903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679151" y="2727969"/>
            <a:ext cx="694953" cy="689481"/>
          </a:xfrm>
          <a:custGeom>
            <a:avLst/>
            <a:gdLst>
              <a:gd name="connsiteX0" fmla="*/ 0 w 694953"/>
              <a:gd name="connsiteY0" fmla="*/ 481667 h 689481"/>
              <a:gd name="connsiteX1" fmla="*/ 238606 w 694953"/>
              <a:gd name="connsiteY1" fmla="*/ 635607 h 689481"/>
              <a:gd name="connsiteX2" fmla="*/ 523394 w 694953"/>
              <a:gd name="connsiteY2" fmla="*/ 674092 h 689481"/>
              <a:gd name="connsiteX3" fmla="*/ 692727 w 694953"/>
              <a:gd name="connsiteY3" fmla="*/ 397001 h 689481"/>
              <a:gd name="connsiteX4" fmla="*/ 592667 w 694953"/>
              <a:gd name="connsiteY4" fmla="*/ 12152 h 689481"/>
              <a:gd name="connsiteX5" fmla="*/ 223212 w 694953"/>
              <a:gd name="connsiteY5" fmla="*/ 112213 h 689481"/>
              <a:gd name="connsiteX6" fmla="*/ 69273 w 694953"/>
              <a:gd name="connsiteY6" fmla="*/ 273849 h 68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53" h="689481">
                <a:moveTo>
                  <a:pt x="0" y="481667"/>
                </a:moveTo>
                <a:cubicBezTo>
                  <a:pt x="75687" y="542601"/>
                  <a:pt x="151374" y="603536"/>
                  <a:pt x="238606" y="635607"/>
                </a:cubicBezTo>
                <a:cubicBezTo>
                  <a:pt x="325838" y="667678"/>
                  <a:pt x="447707" y="713860"/>
                  <a:pt x="523394" y="674092"/>
                </a:cubicBezTo>
                <a:cubicBezTo>
                  <a:pt x="599081" y="634324"/>
                  <a:pt x="681182" y="507324"/>
                  <a:pt x="692727" y="397001"/>
                </a:cubicBezTo>
                <a:cubicBezTo>
                  <a:pt x="704272" y="286678"/>
                  <a:pt x="670919" y="59617"/>
                  <a:pt x="592667" y="12152"/>
                </a:cubicBezTo>
                <a:cubicBezTo>
                  <a:pt x="514415" y="-35313"/>
                  <a:pt x="310444" y="68597"/>
                  <a:pt x="223212" y="112213"/>
                </a:cubicBezTo>
                <a:cubicBezTo>
                  <a:pt x="135980" y="155829"/>
                  <a:pt x="69273" y="273849"/>
                  <a:pt x="69273" y="27384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4104" y="2875002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While(TRUE) {;}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12950" y="5118485"/>
            <a:ext cx="3044504" cy="6311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77758" y="5257030"/>
            <a:ext cx="1670242" cy="492606"/>
            <a:chOff x="1377758" y="5257030"/>
            <a:chExt cx="1670242" cy="492606"/>
          </a:xfrm>
        </p:grpSpPr>
        <p:sp>
          <p:nvSpPr>
            <p:cNvPr id="14" name="Right Arrow 13"/>
            <p:cNvSpPr/>
            <p:nvPr/>
          </p:nvSpPr>
          <p:spPr>
            <a:xfrm>
              <a:off x="1377758" y="5257030"/>
              <a:ext cx="1416242" cy="4926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94000" y="5257030"/>
              <a:ext cx="254000" cy="415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793230" y="5257030"/>
              <a:ext cx="254000" cy="415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799920" y="1614891"/>
            <a:ext cx="914254" cy="1517775"/>
            <a:chOff x="7173576" y="1899675"/>
            <a:chExt cx="914254" cy="1517775"/>
          </a:xfrm>
        </p:grpSpPr>
        <p:sp>
          <p:nvSpPr>
            <p:cNvPr id="23" name="Rectangle 22"/>
            <p:cNvSpPr/>
            <p:nvPr/>
          </p:nvSpPr>
          <p:spPr>
            <a:xfrm>
              <a:off x="7173576" y="1899675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495395" y="2139028"/>
              <a:ext cx="256191" cy="939030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7319818" y="3140363"/>
              <a:ext cx="5926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74139" y="1896567"/>
            <a:ext cx="914254" cy="1517775"/>
            <a:chOff x="7173576" y="1899675"/>
            <a:chExt cx="914254" cy="1517775"/>
          </a:xfrm>
        </p:grpSpPr>
        <p:sp>
          <p:nvSpPr>
            <p:cNvPr id="26" name="Rectangle 25"/>
            <p:cNvSpPr/>
            <p:nvPr/>
          </p:nvSpPr>
          <p:spPr>
            <a:xfrm>
              <a:off x="7173576" y="1899675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495395" y="2139028"/>
              <a:ext cx="256191" cy="939030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7319818" y="3140363"/>
              <a:ext cx="5926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52149" y="2608543"/>
            <a:ext cx="914254" cy="1517775"/>
            <a:chOff x="7173576" y="1899675"/>
            <a:chExt cx="914254" cy="1517775"/>
          </a:xfrm>
        </p:grpSpPr>
        <p:sp>
          <p:nvSpPr>
            <p:cNvPr id="30" name="Rectangle 29"/>
            <p:cNvSpPr/>
            <p:nvPr/>
          </p:nvSpPr>
          <p:spPr>
            <a:xfrm>
              <a:off x="7173576" y="1899675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495395" y="2139028"/>
              <a:ext cx="256191" cy="939030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319818" y="3140363"/>
              <a:ext cx="5926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30847" y="1014726"/>
            <a:ext cx="535709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Only disable for the implementation of the lock itself</a:t>
            </a:r>
          </a:p>
          <a:p>
            <a:r>
              <a:rPr lang="en-US" dirty="0" smtClean="0"/>
              <a:t>Not what you are going to do under it!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032000" y="2135920"/>
            <a:ext cx="1885758" cy="592049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32000" y="3490901"/>
            <a:ext cx="1885758" cy="592049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18" y="152400"/>
            <a:ext cx="8529782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 OS Implementation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of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Locks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5988"/>
            <a:ext cx="8610600" cy="129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>
                <a:latin typeface="Courier New" charset="0"/>
                <a:ea typeface="굴림" charset="0"/>
                <a:cs typeface="굴림" charset="0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2149475"/>
            <a:ext cx="4581525" cy="38933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</a:rPr>
              <a:t>value == BUSY</a:t>
            </a:r>
            <a:r>
              <a:rPr lang="en-US" sz="1900" dirty="0">
                <a:latin typeface="Courier New" charset="0"/>
              </a:rPr>
              <a:t>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</a:rPr>
              <a:t>value = BUSY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19600" y="2225675"/>
            <a:ext cx="4876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at front of ready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52816" y="2143522"/>
            <a:ext cx="609600" cy="685800"/>
            <a:chOff x="1776" y="912"/>
            <a:chExt cx="476" cy="576"/>
          </a:xfrm>
        </p:grpSpPr>
        <p:sp>
          <p:nvSpPr>
            <p:cNvPr id="6247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40121" y="1814463"/>
            <a:ext cx="5922049" cy="3080810"/>
            <a:chOff x="2740121" y="1814463"/>
            <a:chExt cx="5922049" cy="3080810"/>
          </a:xfrm>
        </p:grpSpPr>
        <p:sp>
          <p:nvSpPr>
            <p:cNvPr id="3" name="TextBox 2"/>
            <p:cNvSpPr txBox="1"/>
            <p:nvPr/>
          </p:nvSpPr>
          <p:spPr>
            <a:xfrm>
              <a:off x="4655945" y="1814463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Checking and Setting are indivisible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- otherwise two thread could see !BUSY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244809" y="2143522"/>
              <a:ext cx="1489116" cy="1289326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740121" y="2115603"/>
              <a:ext cx="3331537" cy="277967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54947" y="3170382"/>
            <a:ext cx="2208470" cy="3216131"/>
            <a:chOff x="3354947" y="3170382"/>
            <a:chExt cx="2208470" cy="3216131"/>
          </a:xfrm>
        </p:grpSpPr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3354947" y="3170382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563292" y="5745163"/>
              <a:ext cx="1000125" cy="64135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</a:rPr>
                <a:t>Critical</a:t>
              </a:r>
            </a:p>
            <a:p>
              <a:r>
                <a:rPr lang="en-US" sz="1800" dirty="0">
                  <a:solidFill>
                    <a:srgbClr val="FF0000"/>
                  </a:solidFill>
                </a:rPr>
                <a:t>Section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88347" y="4133273"/>
              <a:ext cx="674945" cy="16118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362200" y="838200"/>
            <a:ext cx="289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Helvetica" charset="0"/>
                <a:ea typeface="MS PGothic" charset="0"/>
              </a:rPr>
              <a:t>Locks</a:t>
            </a:r>
            <a:endParaRPr lang="en-US" sz="3600" dirty="0">
              <a:latin typeface="Helvetica" charset="0"/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334000" y="901700"/>
            <a:ext cx="3810000" cy="222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5257800" y="39624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-23813" y="24892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>
                <a:latin typeface="Courier New" charset="0"/>
                <a:ea typeface="Gulim" charset="0"/>
                <a:cs typeface="Gulim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>
                <a:latin typeface="Courier New" charset="0"/>
                <a:ea typeface="Gulim" charset="0"/>
                <a:cs typeface="Gulim" charset="0"/>
              </a:rPr>
              <a:t>lock.Release();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438400" y="1600200"/>
            <a:ext cx="31242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urier New" charset="0"/>
              </a:rPr>
              <a:t>  </a:t>
            </a:r>
            <a:r>
              <a:rPr lang="en-US" sz="140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400">
                <a:latin typeface="Courier New" charset="0"/>
              </a:rPr>
              <a:t/>
            </a:r>
            <a:br>
              <a:rPr lang="en-US" sz="1400">
                <a:latin typeface="Courier New" charset="0"/>
              </a:rPr>
            </a:b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438400" y="3962400"/>
            <a:ext cx="27432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>
                <a:latin typeface="Courier New" charset="0"/>
              </a:rPr>
              <a:t>Release() {</a:t>
            </a:r>
            <a:br>
              <a:rPr lang="en-US" sz="1400">
                <a:latin typeface="Courier New" charset="0"/>
              </a:rPr>
            </a:br>
            <a:r>
              <a:rPr lang="en-US" sz="1400">
                <a:latin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400">
                <a:solidFill>
                  <a:srgbClr val="FF0000"/>
                </a:solidFill>
                <a:latin typeface="Courier New" charset="0"/>
              </a:rPr>
            </a:b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22536" name="Freeform 9"/>
          <p:cNvSpPr>
            <a:spLocks/>
          </p:cNvSpPr>
          <p:nvPr/>
        </p:nvSpPr>
        <p:spPr bwMode="auto">
          <a:xfrm>
            <a:off x="1905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78 w 1222375"/>
              <a:gd name="T3" fmla="*/ 2077255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22537" name="Freeform 10"/>
          <p:cNvSpPr>
            <a:spLocks/>
          </p:cNvSpPr>
          <p:nvPr/>
        </p:nvSpPr>
        <p:spPr bwMode="auto">
          <a:xfrm>
            <a:off x="1905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2147483647 w 1222375"/>
              <a:gd name="T3" fmla="*/ 1448257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22538" name="Freeform 11"/>
          <p:cNvSpPr>
            <a:spLocks/>
          </p:cNvSpPr>
          <p:nvPr/>
        </p:nvSpPr>
        <p:spPr bwMode="auto">
          <a:xfrm flipV="1">
            <a:off x="1981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24 w 1222375"/>
              <a:gd name="T3" fmla="*/ 2147483647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22539" name="Freeform 12"/>
          <p:cNvSpPr>
            <a:spLocks/>
          </p:cNvSpPr>
          <p:nvPr/>
        </p:nvSpPr>
        <p:spPr bwMode="auto">
          <a:xfrm>
            <a:off x="1905000" y="1162050"/>
            <a:ext cx="3429000" cy="1352550"/>
          </a:xfrm>
          <a:custGeom>
            <a:avLst/>
            <a:gdLst>
              <a:gd name="T0" fmla="*/ 0 w 3540125"/>
              <a:gd name="T1" fmla="*/ 2950868 h 1251057"/>
              <a:gd name="T2" fmla="*/ 625950 w 3540125"/>
              <a:gd name="T3" fmla="*/ 329761 h 1251057"/>
              <a:gd name="T4" fmla="*/ 1866672 w 3540125"/>
              <a:gd name="T5" fmla="*/ 30207 h 1251057"/>
              <a:gd name="T6" fmla="*/ 2492623 w 3540125"/>
              <a:gd name="T7" fmla="*/ 254873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22540" name="Rounded Rectangle 13"/>
          <p:cNvSpPr>
            <a:spLocks noChangeArrowheads="1"/>
          </p:cNvSpPr>
          <p:nvPr/>
        </p:nvSpPr>
        <p:spPr bwMode="auto">
          <a:xfrm>
            <a:off x="276321" y="5207000"/>
            <a:ext cx="2895600" cy="1371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If one thread in critical section, </a:t>
            </a:r>
            <a:r>
              <a:rPr lang="en-US" b="0">
                <a:latin typeface="Helvetica" charset="0"/>
                <a:sym typeface="Wingdings" charset="0"/>
              </a:rPr>
              <a:t>no other activity (including OS) can run! </a:t>
            </a:r>
            <a:endParaRPr lang="en-US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9801"/>
            <a:ext cx="8686800" cy="58674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What about re-enabling ints when going to sleep?</a:t>
            </a: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Want to put it after sleep(). But, how?</a:t>
            </a:r>
          </a:p>
          <a:p>
            <a:pPr lvl="1">
              <a:spcBef>
                <a:spcPct val="20000"/>
              </a:spcBef>
            </a:pPr>
            <a:endParaRPr lang="ko-KR" altLang="en-US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320801"/>
            <a:ext cx="45815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1900">
                <a:latin typeface="Courier New" charset="0"/>
                <a:cs typeface="Courier New" charset="0"/>
              </a:rPr>
              <a:t>Acquire() {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disable interrupts;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if (value == BUSY) {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	put thread on wait queue;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	go to sleep();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} else {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	value = BUSY;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}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	enable interrupts;</a:t>
            </a:r>
            <a:br>
              <a:rPr lang="en-US" sz="1900">
                <a:latin typeface="Courier New" charset="0"/>
                <a:cs typeface="Courier New" charset="0"/>
              </a:rPr>
            </a:b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17588" y="2006601"/>
            <a:ext cx="3746500" cy="460375"/>
            <a:chOff x="793" y="1344"/>
            <a:chExt cx="2087" cy="256"/>
          </a:xfrm>
        </p:grpSpPr>
        <p:sp>
          <p:nvSpPr>
            <p:cNvPr id="66571" name="Text Box 5"/>
            <p:cNvSpPr txBox="1">
              <a:spLocks noChangeArrowheads="1"/>
            </p:cNvSpPr>
            <p:nvPr/>
          </p:nvSpPr>
          <p:spPr bwMode="auto">
            <a:xfrm>
              <a:off x="793" y="1344"/>
              <a:ext cx="138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Helvetica" charset="0"/>
                  <a:cs typeface="Helvetica" charset="0"/>
                </a:rPr>
                <a:t>Enable Position</a:t>
              </a:r>
            </a:p>
          </p:txBody>
        </p:sp>
        <p:sp>
          <p:nvSpPr>
            <p:cNvPr id="66572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17588" y="2260601"/>
            <a:ext cx="3746500" cy="460375"/>
            <a:chOff x="792" y="1344"/>
            <a:chExt cx="2088" cy="256"/>
          </a:xfrm>
        </p:grpSpPr>
        <p:sp>
          <p:nvSpPr>
            <p:cNvPr id="66569" name="Text Box 10"/>
            <p:cNvSpPr txBox="1">
              <a:spLocks noChangeArrowheads="1"/>
            </p:cNvSpPr>
            <p:nvPr/>
          </p:nvSpPr>
          <p:spPr bwMode="auto">
            <a:xfrm>
              <a:off x="792" y="1344"/>
              <a:ext cx="139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Helvetica" charset="0"/>
                  <a:cs typeface="Helvetica" charset="0"/>
                </a:rPr>
                <a:t>Enable Position</a:t>
              </a:r>
            </a:p>
          </p:txBody>
        </p:sp>
        <p:sp>
          <p:nvSpPr>
            <p:cNvPr id="66570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17588" y="2540001"/>
            <a:ext cx="3746500" cy="460375"/>
            <a:chOff x="792" y="1344"/>
            <a:chExt cx="2088" cy="256"/>
          </a:xfrm>
        </p:grpSpPr>
        <p:sp>
          <p:nvSpPr>
            <p:cNvPr id="66567" name="Text Box 13"/>
            <p:cNvSpPr txBox="1">
              <a:spLocks noChangeArrowheads="1"/>
            </p:cNvSpPr>
            <p:nvPr/>
          </p:nvSpPr>
          <p:spPr bwMode="auto">
            <a:xfrm>
              <a:off x="792" y="1344"/>
              <a:ext cx="139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Helvetica" charset="0"/>
                  <a:cs typeface="Helvetica" charset="0"/>
                </a:rPr>
                <a:t>Enable Position</a:t>
              </a:r>
            </a:p>
          </p:txBody>
        </p:sp>
        <p:sp>
          <p:nvSpPr>
            <p:cNvPr id="66568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5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  <p:bldP spid="4495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Helvetica" charset="0"/>
                <a:ea typeface="굴림" charset="0"/>
                <a:cs typeface="굴림" charset="0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sz="2800" dirty="0">
                <a:latin typeface="Helvetica" charset="0"/>
                <a:ea typeface="굴림" charset="0"/>
                <a:cs typeface="굴림" charset="0"/>
              </a:rPr>
              <a:t>Since </a:t>
            </a:r>
            <a:r>
              <a:rPr lang="en-US" altLang="ko-KR" sz="2800" dirty="0" err="1">
                <a:latin typeface="Helvetica" charset="0"/>
                <a:ea typeface="굴림" charset="0"/>
                <a:cs typeface="굴림" charset="0"/>
              </a:rPr>
              <a:t>ints</a:t>
            </a:r>
            <a:r>
              <a:rPr lang="en-US" altLang="ko-KR" sz="2800" dirty="0">
                <a:latin typeface="Helvetica" charset="0"/>
                <a:ea typeface="굴림" charset="0"/>
                <a:cs typeface="굴림" charset="0"/>
              </a:rPr>
              <a:t>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Responsibility of the next thread to re-enable </a:t>
            </a:r>
            <a:r>
              <a:rPr lang="en-US" altLang="ko-KR" sz="2400" dirty="0" err="1">
                <a:latin typeface="Helvetica" charset="0"/>
                <a:ea typeface="굴림" charset="0"/>
                <a:cs typeface="굴림" charset="0"/>
              </a:rPr>
              <a:t>ints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400" u="sng" dirty="0">
                <a:latin typeface="Helvetica" charset="0"/>
                <a:ea typeface="굴림" charset="0"/>
                <a:cs typeface="굴림" charset="0"/>
              </a:rPr>
              <a:t>Thread A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400" u="sng" dirty="0">
                <a:latin typeface="Helvetica" charset="0"/>
                <a:ea typeface="굴림" charset="0"/>
                <a:cs typeface="굴림" charset="0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.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.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disable </a:t>
            </a:r>
            <a:r>
              <a:rPr lang="en-US" altLang="ko-KR" sz="18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	sleep return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enable </a:t>
            </a:r>
            <a:r>
              <a:rPr lang="en-US" altLang="ko-KR" sz="18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endParaRPr lang="en-US" altLang="ko-KR" sz="1800" dirty="0">
              <a:latin typeface="Courier New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	.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.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	disable </a:t>
            </a:r>
            <a:r>
              <a:rPr lang="en-US" altLang="ko-KR" sz="1800" dirty="0" err="1"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	sleep return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enable </a:t>
            </a:r>
            <a:r>
              <a:rPr lang="en-US" altLang="ko-KR" sz="18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.</a:t>
            </a:r>
            <a:br>
              <a:rPr lang="en-US" altLang="ko-KR" sz="18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800" dirty="0">
                <a:latin typeface="Courier New" charset="0"/>
                <a:ea typeface="굴림" charset="0"/>
                <a:cs typeface="굴림" charset="0"/>
              </a:rPr>
              <a:t>	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5200" y="3305175"/>
            <a:ext cx="1447800" cy="584200"/>
            <a:chOff x="2160" y="2146"/>
            <a:chExt cx="912" cy="368"/>
          </a:xfrm>
        </p:grpSpPr>
        <p:sp>
          <p:nvSpPr>
            <p:cNvPr id="68618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600"/>
            </a:p>
          </p:txBody>
        </p:sp>
        <p:sp>
          <p:nvSpPr>
            <p:cNvPr id="68619" name="Text Box 7"/>
            <p:cNvSpPr txBox="1">
              <a:spLocks noChangeArrowheads="1"/>
            </p:cNvSpPr>
            <p:nvPr/>
          </p:nvSpPr>
          <p:spPr bwMode="auto">
            <a:xfrm rot="537817">
              <a:off x="2416" y="2146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  <a:t>context</a:t>
              </a:r>
              <a:b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</a:br>
              <a: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  <a:t>switch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3800" y="5133975"/>
            <a:ext cx="1447800" cy="584200"/>
            <a:chOff x="2400" y="3232"/>
            <a:chExt cx="912" cy="368"/>
          </a:xfrm>
        </p:grpSpPr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600"/>
            </a:p>
          </p:txBody>
        </p:sp>
        <p:sp>
          <p:nvSpPr>
            <p:cNvPr id="68617" name="Text Box 8"/>
            <p:cNvSpPr txBox="1">
              <a:spLocks noChangeArrowheads="1"/>
            </p:cNvSpPr>
            <p:nvPr/>
          </p:nvSpPr>
          <p:spPr bwMode="auto">
            <a:xfrm rot="21085516">
              <a:off x="2490" y="3232"/>
              <a:ext cx="5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  <a:t>context</a:t>
              </a:r>
              <a:b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</a:br>
              <a:r>
                <a:rPr lang="en-US" sz="1600">
                  <a:solidFill>
                    <a:schemeClr val="hlink"/>
                  </a:solidFill>
                  <a:latin typeface="Helvetica" charset="0"/>
                  <a:cs typeface="Helvetica" charset="0"/>
                </a:rPr>
                <a:t>switch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78400" y="3505200"/>
            <a:ext cx="1846930" cy="2094224"/>
            <a:chOff x="4978774" y="3276600"/>
            <a:chExt cx="1846590" cy="2094089"/>
          </a:xfrm>
        </p:grpSpPr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4978774" y="3276600"/>
              <a:ext cx="1846590" cy="64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lvl="1"/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yield return</a:t>
              </a:r>
              <a:b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</a:b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enable </a:t>
              </a:r>
              <a:r>
                <a:rPr lang="en-US" altLang="ko-KR" sz="1800" b="0" dirty="0" err="1">
                  <a:latin typeface="Courier New" charset="0"/>
                  <a:ea typeface="굴림" charset="0"/>
                  <a:cs typeface="굴림" charset="0"/>
                </a:rPr>
                <a:t>ints</a:t>
              </a:r>
              <a:endParaRPr lang="en-US" altLang="ko-KR" sz="1800" b="0" dirty="0">
                <a:latin typeface="Courier New" charset="0"/>
                <a:ea typeface="굴림" charset="0"/>
                <a:cs typeface="굴림" charset="0"/>
              </a:endParaRPr>
            </a:p>
          </p:txBody>
        </p:sp>
        <p:sp>
          <p:nvSpPr>
            <p:cNvPr id="68615" name="TextBox 10"/>
            <p:cNvSpPr txBox="1">
              <a:spLocks noChangeArrowheads="1"/>
            </p:cNvSpPr>
            <p:nvPr/>
          </p:nvSpPr>
          <p:spPr bwMode="auto">
            <a:xfrm>
              <a:off x="5029200" y="4724400"/>
              <a:ext cx="1708094" cy="64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lvl="1"/>
              <a:r>
                <a:rPr lang="en-US" altLang="ko-KR" sz="1800" b="0">
                  <a:latin typeface="Courier New" charset="0"/>
                  <a:ea typeface="굴림" charset="0"/>
                  <a:cs typeface="굴림" charset="0"/>
                </a:rPr>
                <a:t>disable int</a:t>
              </a:r>
            </a:p>
            <a:p>
              <a:pPr marL="0" lvl="1"/>
              <a:r>
                <a:rPr lang="en-US" altLang="ko-KR" sz="1800" b="0">
                  <a:latin typeface="Courier New" charset="0"/>
                  <a:ea typeface="굴림" charset="0"/>
                  <a:cs typeface="굴림" charset="0"/>
                </a:rPr>
                <a:t>yield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3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hmmm</a:t>
            </a:r>
          </a:p>
          <a:p>
            <a:r>
              <a:rPr lang="en-US" dirty="0" smtClean="0"/>
              <a:t>HW2: experience with </a:t>
            </a:r>
            <a:r>
              <a:rPr lang="en-US" dirty="0" err="1" smtClean="0"/>
              <a:t>sockets&amp;fork</a:t>
            </a:r>
            <a:endParaRPr lang="en-US" dirty="0" smtClean="0"/>
          </a:p>
          <a:p>
            <a:pPr lvl="1"/>
            <a:r>
              <a:rPr lang="en-US" dirty="0" smtClean="0"/>
              <a:t>experience with threads as separate exercise</a:t>
            </a:r>
          </a:p>
          <a:p>
            <a:r>
              <a:rPr lang="en-US" dirty="0" err="1" smtClean="0"/>
              <a:t>Proj</a:t>
            </a:r>
            <a:r>
              <a:rPr lang="en-US" dirty="0" smtClean="0"/>
              <a:t> 1:</a:t>
            </a:r>
          </a:p>
          <a:p>
            <a:pPr lvl="1"/>
            <a:r>
              <a:rPr lang="en-US" dirty="0" smtClean="0"/>
              <a:t>think, read, think, design, simple start, think, write</a:t>
            </a:r>
          </a:p>
          <a:p>
            <a:pPr lvl="1"/>
            <a:r>
              <a:rPr lang="en-US" dirty="0" smtClean="0"/>
              <a:t>then code code code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630"/>
            <a:ext cx="8229600" cy="875619"/>
          </a:xfrm>
        </p:spPr>
        <p:txBody>
          <a:bodyPr/>
          <a:lstStyle/>
          <a:p>
            <a:r>
              <a:rPr lang="en-US" altLang="ko-KR" sz="3600">
                <a:latin typeface="Helvetica" charset="0"/>
                <a:ea typeface="Gulim" charset="0"/>
                <a:cs typeface="Gulim" charset="0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892849"/>
            <a:ext cx="8610600" cy="572928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Semaphores are a kind of generalized locks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First defined by </a:t>
            </a:r>
            <a:r>
              <a:rPr lang="en-US" altLang="ko-KR" sz="2000" dirty="0" err="1">
                <a:latin typeface="Helvetica" charset="0"/>
                <a:ea typeface="Gulim" charset="0"/>
                <a:cs typeface="Gulim" charset="0"/>
              </a:rPr>
              <a:t>Dijkstra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spcBef>
                <a:spcPct val="25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P():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an atomic operation that </a:t>
            </a:r>
            <a:r>
              <a:rPr lang="en-US" altLang="ko-KR" sz="2000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waits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V():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Note that </a:t>
            </a:r>
            <a:r>
              <a:rPr lang="en-US" altLang="ko-KR" sz="20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P()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stands for “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proberen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”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(to test) and </a:t>
            </a:r>
            <a:r>
              <a:rPr lang="en-US" altLang="ko-KR" sz="20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V()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stands for “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verhogen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”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(to increment) in Dutch</a:t>
            </a:r>
          </a:p>
        </p:txBody>
      </p:sp>
      <p:pic>
        <p:nvPicPr>
          <p:cNvPr id="26627" name="Picture 20" descr="MCj036416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1181164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35515" y="3871575"/>
            <a:ext cx="82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down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9835" y="4832157"/>
            <a:ext cx="510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up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Demonstrate a structured way to approach concurrent programming (of threads)</a:t>
            </a:r>
          </a:p>
          <a:p>
            <a:pPr lvl="1"/>
            <a:r>
              <a:rPr lang="en-US" dirty="0" smtClean="0"/>
              <a:t>Synchronized shared objects (in C!)</a:t>
            </a:r>
          </a:p>
          <a:p>
            <a:r>
              <a:rPr lang="en-US" dirty="0" smtClean="0"/>
              <a:t>Introduce the challenge of concurrent programming</a:t>
            </a:r>
          </a:p>
          <a:p>
            <a:r>
              <a:rPr lang="en-US" dirty="0" smtClean="0"/>
              <a:t>Develop understanding of a family of mechanisms</a:t>
            </a:r>
          </a:p>
          <a:p>
            <a:pPr lvl="1"/>
            <a:r>
              <a:rPr lang="en-US" dirty="0" smtClean="0"/>
              <a:t>Flags, Locks, Condition Variables </a:t>
            </a:r>
            <a:r>
              <a:rPr lang="en-US" dirty="0" smtClean="0">
                <a:solidFill>
                  <a:srgbClr val="FF0000"/>
                </a:solidFill>
              </a:rPr>
              <a:t>&amp; semaphores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Understand how these mechanisms can be implemented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 sz="1400"/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Helvetica" charset="0"/>
                <a:ea typeface="Gulim" charset="0"/>
                <a:cs typeface="Gulim" charset="0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774700"/>
            <a:ext cx="8763000" cy="44831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Semaphores are like integers, except</a:t>
            </a:r>
          </a:p>
          <a:p>
            <a:pPr lvl="1"/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No negative values</a:t>
            </a:r>
          </a:p>
          <a:p>
            <a:pPr lvl="1"/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Operations must be atomic</a:t>
            </a:r>
          </a:p>
          <a:p>
            <a:pPr lvl="2"/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Two P’s together can’t decrement value below zero</a:t>
            </a:r>
          </a:p>
          <a:p>
            <a:pPr lvl="2"/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Similarly, thread going to sleep in P won’t miss wakeup from V – even if they both happen at same time</a:t>
            </a:r>
          </a:p>
          <a:p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Semaphore from railway analogy</a:t>
            </a:r>
          </a:p>
          <a:p>
            <a:pPr lvl="1"/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Here is a semaphore initialized to 2 for resource control:</a:t>
            </a:r>
          </a:p>
          <a:p>
            <a:endParaRPr lang="ko-KR" altLang="en-US" sz="2400" dirty="0">
              <a:latin typeface="Helvetica" charset="0"/>
              <a:ea typeface="Gulim" charset="0"/>
              <a:cs typeface="Gulim" charset="0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28692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3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4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5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6 h 272"/>
                <a:gd name="T2" fmla="*/ 144 w 480"/>
                <a:gd name="T3" fmla="*/ 16 h 272"/>
                <a:gd name="T4" fmla="*/ 336 w 480"/>
                <a:gd name="T5" fmla="*/ 4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6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846 h 272"/>
                <a:gd name="T2" fmla="*/ 1170 w 480"/>
                <a:gd name="T3" fmla="*/ 846 h 272"/>
                <a:gd name="T4" fmla="*/ 2741 w 480"/>
                <a:gd name="T5" fmla="*/ 168 h 272"/>
                <a:gd name="T6" fmla="*/ 391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7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6 h 272"/>
                <a:gd name="T2" fmla="*/ 144 w 480"/>
                <a:gd name="T3" fmla="*/ 16 h 272"/>
                <a:gd name="T4" fmla="*/ 336 w 480"/>
                <a:gd name="T5" fmla="*/ 4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8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846 h 272"/>
                <a:gd name="T2" fmla="*/ 1170 w 480"/>
                <a:gd name="T3" fmla="*/ 846 h 272"/>
                <a:gd name="T4" fmla="*/ 2741 w 480"/>
                <a:gd name="T5" fmla="*/ 168 h 272"/>
                <a:gd name="T6" fmla="*/ 391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sp>
          <p:nvSpPr>
            <p:cNvPr id="28699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 sz="1400"/>
            </a:p>
          </p:txBody>
        </p:sp>
        <p:pic>
          <p:nvPicPr>
            <p:cNvPr id="28700" name="Picture 20" descr="MCj0364166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 sz="1400"/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 sz="1400"/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0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en-US" sz="1400"/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86765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400"/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23940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0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46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56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3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3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31" y="62642"/>
            <a:ext cx="8229600" cy="875619"/>
          </a:xfrm>
        </p:spPr>
        <p:txBody>
          <a:bodyPr/>
          <a:lstStyle/>
          <a:p>
            <a:r>
              <a:rPr lang="en-US" altLang="ko-KR" sz="3200" dirty="0">
                <a:latin typeface="Helvetica" charset="0"/>
                <a:ea typeface="Gulim" charset="0"/>
                <a:cs typeface="Gulim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8" y="938261"/>
            <a:ext cx="85344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Mutual Exclusion (initial value = 1)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Also called “Binary Semaphore”.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semaphore.P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();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// Critical section goes here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semaphore.V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Scheduling Constraints (initial value = 0)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Allow thread 1 to wait for a signal from thread 2, i.e., thread 2 </a:t>
            </a:r>
            <a:r>
              <a:rPr lang="en-US" altLang="ko-KR" sz="2000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schedules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thread 1 when a given </a:t>
            </a:r>
            <a:r>
              <a:rPr lang="en-US" altLang="ko-KR" sz="2000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constrained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is satisfied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Example: suppose you had to implement </a:t>
            </a:r>
            <a:r>
              <a:rPr lang="en-US" altLang="ko-KR" sz="2000" dirty="0" err="1">
                <a:latin typeface="Helvetica" charset="0"/>
                <a:ea typeface="Gulim" charset="0"/>
                <a:cs typeface="Gulim" charset="0"/>
              </a:rPr>
              <a:t>ThreadJoin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which must wait for thread to </a:t>
            </a:r>
            <a:r>
              <a:rPr lang="en-US" altLang="ko-KR" sz="2000" dirty="0" err="1">
                <a:latin typeface="Helvetica" charset="0"/>
                <a:ea typeface="Gulim" charset="0"/>
                <a:cs typeface="Gulim" charset="0"/>
              </a:rPr>
              <a:t>terminiate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	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ThreadJoin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 {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   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semaphore.P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();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ThreadFinish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 {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   </a:t>
            </a:r>
            <a:r>
              <a:rPr lang="en-US" altLang="ko-KR" sz="1800" dirty="0" err="1">
                <a:latin typeface="Courier New" charset="0"/>
                <a:ea typeface="Gulim" charset="0"/>
                <a:cs typeface="Gulim" charset="0"/>
              </a:rPr>
              <a:t>semaphore.V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();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4196161" y="4579494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4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tructured concurrent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locks for mutual exclusion</a:t>
            </a:r>
          </a:p>
          <a:p>
            <a:pPr lvl="1"/>
            <a:r>
              <a:rPr lang="en-US" dirty="0" smtClean="0"/>
              <a:t>Including manipulation of data structures</a:t>
            </a:r>
          </a:p>
          <a:p>
            <a:pPr lvl="1"/>
            <a:r>
              <a:rPr lang="en-US" dirty="0" smtClean="0"/>
              <a:t>Locks more structured than semaphores</a:t>
            </a:r>
          </a:p>
          <a:p>
            <a:pPr lvl="2"/>
            <a:r>
              <a:rPr lang="en-US" dirty="0" smtClean="0"/>
              <a:t>Ownership: acquirer must release</a:t>
            </a:r>
          </a:p>
          <a:p>
            <a:r>
              <a:rPr lang="en-US" dirty="0" smtClean="0"/>
              <a:t>Use Condition Variables (more soon) for Scheduling constraints</a:t>
            </a:r>
          </a:p>
          <a:p>
            <a:pPr lvl="1"/>
            <a:r>
              <a:rPr lang="en-US" dirty="0" smtClean="0"/>
              <a:t>A =&gt; B. “stateless”</a:t>
            </a:r>
          </a:p>
          <a:p>
            <a:r>
              <a:rPr lang="en-US" dirty="0" smtClean="0"/>
              <a:t>Integrate these into concurrent objects</a:t>
            </a:r>
          </a:p>
          <a:p>
            <a:pPr lvl="1"/>
            <a:r>
              <a:rPr lang="en-US" dirty="0" smtClean="0"/>
              <a:t>Synchronized methods effect the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But 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8828"/>
            <a:ext cx="8229600" cy="11454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thread-safe function is one that can be safely (i.e., it </a:t>
            </a:r>
            <a:r>
              <a:rPr lang="en-US" dirty="0" smtClean="0"/>
              <a:t>will deliver </a:t>
            </a:r>
            <a:r>
              <a:rPr lang="en-US" dirty="0"/>
              <a:t>the same results regardless of whether it is) called </a:t>
            </a:r>
            <a:r>
              <a:rPr lang="en-US" dirty="0" smtClean="0"/>
              <a:t>from multiple </a:t>
            </a:r>
            <a:r>
              <a:rPr lang="en-US" dirty="0"/>
              <a:t>threads at the same time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http://man7.org/linux/man-pages/man7/pthreads.7.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5172" y="1024759"/>
            <a:ext cx="5425547" cy="655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95949" y="1059789"/>
            <a:ext cx="256191" cy="630956"/>
          </a:xfrm>
          <a:custGeom>
            <a:avLst/>
            <a:gdLst>
              <a:gd name="connsiteX0" fmla="*/ 156044 w 256191"/>
              <a:gd name="connsiteY0" fmla="*/ 0 h 939030"/>
              <a:gd name="connsiteX1" fmla="*/ 2104 w 256191"/>
              <a:gd name="connsiteY1" fmla="*/ 184727 h 939030"/>
              <a:gd name="connsiteX2" fmla="*/ 256104 w 256191"/>
              <a:gd name="connsiteY2" fmla="*/ 469515 h 939030"/>
              <a:gd name="connsiteX3" fmla="*/ 32892 w 256191"/>
              <a:gd name="connsiteY3" fmla="*/ 638848 h 939030"/>
              <a:gd name="connsiteX4" fmla="*/ 217619 w 256191"/>
              <a:gd name="connsiteY4" fmla="*/ 800484 h 939030"/>
              <a:gd name="connsiteX5" fmla="*/ 9801 w 256191"/>
              <a:gd name="connsiteY5" fmla="*/ 939030 h 9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191" h="939030">
                <a:moveTo>
                  <a:pt x="156044" y="0"/>
                </a:moveTo>
                <a:cubicBezTo>
                  <a:pt x="70735" y="53237"/>
                  <a:pt x="-14573" y="106475"/>
                  <a:pt x="2104" y="184727"/>
                </a:cubicBezTo>
                <a:cubicBezTo>
                  <a:pt x="18781" y="262980"/>
                  <a:pt x="250973" y="393828"/>
                  <a:pt x="256104" y="469515"/>
                </a:cubicBezTo>
                <a:cubicBezTo>
                  <a:pt x="261235" y="545202"/>
                  <a:pt x="39306" y="583687"/>
                  <a:pt x="32892" y="638848"/>
                </a:cubicBezTo>
                <a:cubicBezTo>
                  <a:pt x="26478" y="694009"/>
                  <a:pt x="221467" y="750454"/>
                  <a:pt x="217619" y="800484"/>
                </a:cubicBezTo>
                <a:cubicBezTo>
                  <a:pt x="213771" y="850514"/>
                  <a:pt x="9801" y="939030"/>
                  <a:pt x="9801" y="93903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095949" y="1934612"/>
            <a:ext cx="2350769" cy="2607593"/>
            <a:chOff x="4095949" y="1934612"/>
            <a:chExt cx="2350769" cy="2607593"/>
          </a:xfrm>
        </p:grpSpPr>
        <p:sp>
          <p:nvSpPr>
            <p:cNvPr id="8" name="Rectangle 7"/>
            <p:cNvSpPr/>
            <p:nvPr/>
          </p:nvSpPr>
          <p:spPr>
            <a:xfrm>
              <a:off x="4095949" y="1934612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17768" y="2173964"/>
              <a:ext cx="256191" cy="1137277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1171" y="3024430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10202" y="3186184"/>
              <a:ext cx="256191" cy="1137277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2464" y="2785973"/>
              <a:ext cx="914254" cy="1517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854283" y="3025325"/>
              <a:ext cx="256191" cy="1137277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2410" y="1996109"/>
            <a:ext cx="1104417" cy="2882294"/>
            <a:chOff x="752410" y="1996109"/>
            <a:chExt cx="1104417" cy="2882294"/>
          </a:xfrm>
        </p:grpSpPr>
        <p:sp>
          <p:nvSpPr>
            <p:cNvPr id="17" name="Rectangle 16"/>
            <p:cNvSpPr/>
            <p:nvPr/>
          </p:nvSpPr>
          <p:spPr>
            <a:xfrm>
              <a:off x="752410" y="1996109"/>
              <a:ext cx="1104417" cy="28822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074230" y="2165541"/>
              <a:ext cx="309478" cy="703858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74230" y="3252765"/>
              <a:ext cx="309478" cy="551458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35540" y="4006676"/>
              <a:ext cx="309478" cy="703858"/>
            </a:xfrm>
            <a:custGeom>
              <a:avLst/>
              <a:gdLst>
                <a:gd name="connsiteX0" fmla="*/ 156044 w 256191"/>
                <a:gd name="connsiteY0" fmla="*/ 0 h 939030"/>
                <a:gd name="connsiteX1" fmla="*/ 2104 w 256191"/>
                <a:gd name="connsiteY1" fmla="*/ 184727 h 939030"/>
                <a:gd name="connsiteX2" fmla="*/ 256104 w 256191"/>
                <a:gd name="connsiteY2" fmla="*/ 469515 h 939030"/>
                <a:gd name="connsiteX3" fmla="*/ 32892 w 256191"/>
                <a:gd name="connsiteY3" fmla="*/ 638848 h 939030"/>
                <a:gd name="connsiteX4" fmla="*/ 217619 w 256191"/>
                <a:gd name="connsiteY4" fmla="*/ 800484 h 939030"/>
                <a:gd name="connsiteX5" fmla="*/ 9801 w 256191"/>
                <a:gd name="connsiteY5" fmla="*/ 939030 h 93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191" h="939030">
                  <a:moveTo>
                    <a:pt x="156044" y="0"/>
                  </a:moveTo>
                  <a:cubicBezTo>
                    <a:pt x="70735" y="53237"/>
                    <a:pt x="-14573" y="106475"/>
                    <a:pt x="2104" y="184727"/>
                  </a:cubicBezTo>
                  <a:cubicBezTo>
                    <a:pt x="18781" y="262980"/>
                    <a:pt x="250973" y="393828"/>
                    <a:pt x="256104" y="469515"/>
                  </a:cubicBezTo>
                  <a:cubicBezTo>
                    <a:pt x="261235" y="545202"/>
                    <a:pt x="39306" y="583687"/>
                    <a:pt x="32892" y="638848"/>
                  </a:cubicBezTo>
                  <a:cubicBezTo>
                    <a:pt x="26478" y="694009"/>
                    <a:pt x="221467" y="750454"/>
                    <a:pt x="217619" y="800484"/>
                  </a:cubicBezTo>
                  <a:cubicBezTo>
                    <a:pt x="213771" y="850514"/>
                    <a:pt x="9801" y="939030"/>
                    <a:pt x="9801" y="93903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54939" y="2363150"/>
            <a:ext cx="2407026" cy="932960"/>
            <a:chOff x="1354939" y="2363150"/>
            <a:chExt cx="2407026" cy="932960"/>
          </a:xfrm>
        </p:grpSpPr>
        <p:sp>
          <p:nvSpPr>
            <p:cNvPr id="19" name="Rectangle 18"/>
            <p:cNvSpPr/>
            <p:nvPr/>
          </p:nvSpPr>
          <p:spPr>
            <a:xfrm>
              <a:off x="1960919" y="2363150"/>
              <a:ext cx="1801046" cy="932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Libraries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354939" y="2872030"/>
              <a:ext cx="720854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354939" y="3174199"/>
              <a:ext cx="72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418742" y="3452387"/>
            <a:ext cx="2353889" cy="932960"/>
            <a:chOff x="1418742" y="3452387"/>
            <a:chExt cx="2353889" cy="932960"/>
          </a:xfrm>
        </p:grpSpPr>
        <p:sp>
          <p:nvSpPr>
            <p:cNvPr id="20" name="Rectangle 19"/>
            <p:cNvSpPr/>
            <p:nvPr/>
          </p:nvSpPr>
          <p:spPr>
            <a:xfrm>
              <a:off x="1971585" y="3452387"/>
              <a:ext cx="1801046" cy="9329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Existing Data structures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507066" y="3704507"/>
              <a:ext cx="720854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18742" y="4006676"/>
              <a:ext cx="72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696914" y="3704507"/>
            <a:ext cx="1172880" cy="302169"/>
            <a:chOff x="3696914" y="3704507"/>
            <a:chExt cx="1172880" cy="302169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3735522" y="3704507"/>
              <a:ext cx="1134272" cy="121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696914" y="3976017"/>
              <a:ext cx="1172879" cy="30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630926" y="2568978"/>
            <a:ext cx="798512" cy="302169"/>
            <a:chOff x="3630926" y="2568978"/>
            <a:chExt cx="798512" cy="302169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708584" y="2568978"/>
              <a:ext cx="720854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0926" y="2871147"/>
              <a:ext cx="72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971862" y="2653862"/>
            <a:ext cx="1582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( … ) ???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( … ) ???</a:t>
            </a:r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etdate</a:t>
            </a:r>
            <a:r>
              <a:rPr lang="en-US" dirty="0" smtClean="0"/>
              <a:t> ()</a:t>
            </a:r>
          </a:p>
          <a:p>
            <a:endParaRPr lang="en-US" dirty="0"/>
          </a:p>
          <a:p>
            <a:r>
              <a:rPr lang="en-US" dirty="0" err="1"/>
              <a:t>l</a:t>
            </a:r>
            <a:r>
              <a:rPr lang="en-US" dirty="0" err="1" smtClean="0"/>
              <a:t>ist.h</a:t>
            </a:r>
            <a:r>
              <a:rPr lang="en-US" dirty="0" smtClean="0"/>
              <a:t>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0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1931"/>
            <a:ext cx="8229600" cy="5323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2621" y="1270000"/>
            <a:ext cx="5552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</a:t>
            </a:r>
            <a:r>
              <a:rPr lang="en-US" dirty="0" err="1" smtClean="0">
                <a:latin typeface="Courier"/>
                <a:cs typeface="Courier"/>
              </a:rPr>
              <a:t>thread_mutex_t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mymalloclock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void *</a:t>
            </a:r>
            <a:r>
              <a:rPr lang="en-US" dirty="0" err="1" smtClean="0">
                <a:latin typeface="Courier"/>
                <a:cs typeface="Courier"/>
              </a:rPr>
              <a:t>my_malloc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size_t</a:t>
            </a:r>
            <a:r>
              <a:rPr lang="en-US" dirty="0" smtClean="0">
                <a:latin typeface="Courier"/>
                <a:cs typeface="Courier"/>
              </a:rPr>
              <a:t> size)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void *res;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pthread_mutex_lock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mymalloclock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res = </a:t>
            </a: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(size);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pthread_mutex_unlock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mymalloclock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return res;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</a:t>
            </a:r>
            <a:r>
              <a:rPr lang="en-US" dirty="0" err="1" smtClean="0">
                <a:latin typeface="Courier"/>
                <a:cs typeface="Courier"/>
              </a:rPr>
              <a:t>my_free</a:t>
            </a:r>
            <a:r>
              <a:rPr lang="en-US" dirty="0" smtClean="0">
                <a:latin typeface="Courier"/>
                <a:cs typeface="Courier"/>
              </a:rPr>
              <a:t>(void *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91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&lt;&gt; Interrupt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handlers are not threads</a:t>
            </a:r>
          </a:p>
          <a:p>
            <a:r>
              <a:rPr lang="en-US" dirty="0" smtClean="0"/>
              <a:t>Only threads can share locks</a:t>
            </a:r>
          </a:p>
          <a:p>
            <a:pPr lvl="1"/>
            <a:r>
              <a:rPr lang="en-US" dirty="0" smtClean="0"/>
              <a:t>Ownership</a:t>
            </a:r>
          </a:p>
          <a:p>
            <a:r>
              <a:rPr lang="en-US" dirty="0" smtClean="0"/>
              <a:t>Yet in the kernel interrupt handlers and threads need to coordinate access to shared data structures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statefull</a:t>
            </a:r>
            <a:r>
              <a:rPr lang="en-US" dirty="0" smtClean="0"/>
              <a:t> aspect of semaphores makes the pending waiters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Pintos Locks (</a:t>
            </a:r>
            <a:r>
              <a:rPr lang="en-US" dirty="0" err="1" smtClean="0"/>
              <a:t>synch.c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483" y="942012"/>
            <a:ext cx="2529837" cy="4537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Implements semaphores for synchronization and builds locks and CVs on top.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0566" y="914400"/>
            <a:ext cx="7578873" cy="575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</a:t>
            </a:r>
            <a:r>
              <a:rPr lang="en-US" sz="1600" dirty="0" smtClean="0">
                <a:latin typeface="Courier"/>
                <a:cs typeface="Courier"/>
              </a:rPr>
              <a:t>oid </a:t>
            </a:r>
            <a:r>
              <a:rPr lang="en-US" sz="1600" dirty="0" err="1" smtClean="0">
                <a:latin typeface="Courier"/>
                <a:cs typeface="Courier"/>
              </a:rPr>
              <a:t>lock_init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lock *lock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(lock != NULL)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lock-&gt;holder = NULL;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sema_init</a:t>
            </a:r>
            <a:r>
              <a:rPr lang="en-US" sz="1600" dirty="0">
                <a:latin typeface="Courier"/>
                <a:cs typeface="Courier"/>
              </a:rPr>
              <a:t> (&amp;lock-&gt;semaphore, 1);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lock_acquire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lock *lock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(lock != NULL)</a:t>
            </a:r>
            <a:r>
              <a:rPr lang="en-US" sz="1600" dirty="0" smtClean="0">
                <a:latin typeface="Courier"/>
                <a:cs typeface="Courier"/>
              </a:rPr>
              <a:t>; ASSERT </a:t>
            </a:r>
            <a:r>
              <a:rPr lang="en-US" sz="1600" dirty="0">
                <a:latin typeface="Courier"/>
                <a:cs typeface="Courier"/>
              </a:rPr>
              <a:t>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lock_held_by_current_thread</a:t>
            </a:r>
            <a:r>
              <a:rPr lang="en-US" sz="1600" dirty="0">
                <a:latin typeface="Courier"/>
                <a:cs typeface="Courier"/>
              </a:rPr>
              <a:t> (lock));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sema_down</a:t>
            </a:r>
            <a:r>
              <a:rPr lang="en-US" sz="1600" dirty="0">
                <a:latin typeface="Courier"/>
                <a:cs typeface="Courier"/>
              </a:rPr>
              <a:t> (&amp;lock-&gt;semaphore);</a:t>
            </a:r>
          </a:p>
          <a:p>
            <a:r>
              <a:rPr lang="en-US" sz="1600" dirty="0">
                <a:latin typeface="Courier"/>
                <a:cs typeface="Courier"/>
              </a:rPr>
              <a:t>  lock-&gt;holder = </a:t>
            </a:r>
            <a:r>
              <a:rPr lang="en-US" sz="1600" dirty="0" err="1">
                <a:latin typeface="Courier"/>
                <a:cs typeface="Courier"/>
              </a:rPr>
              <a:t>thread_current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void</a:t>
            </a:r>
          </a:p>
          <a:p>
            <a:r>
              <a:rPr lang="en-US" sz="1600" dirty="0" err="1">
                <a:latin typeface="Courier"/>
                <a:cs typeface="Courier"/>
              </a:rPr>
              <a:t>lock_release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lock *lock)</a:t>
            </a:r>
          </a:p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ASSERT (lock != NULL);</a:t>
            </a: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lock_held_by_current_thread</a:t>
            </a:r>
            <a:r>
              <a:rPr lang="en-US" sz="1600" dirty="0">
                <a:latin typeface="Courier"/>
                <a:cs typeface="Courier"/>
              </a:rPr>
              <a:t> (lock));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lock-&gt;holder = NULL;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sema_up</a:t>
            </a:r>
            <a:r>
              <a:rPr lang="en-US" sz="1600" dirty="0">
                <a:latin typeface="Courier"/>
                <a:cs typeface="Courier"/>
              </a:rPr>
              <a:t> (&amp;lock-&gt;semaphore);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651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28864" y="1075749"/>
            <a:ext cx="3527697" cy="758584"/>
            <a:chOff x="1128864" y="1075749"/>
            <a:chExt cx="3527697" cy="758584"/>
          </a:xfrm>
        </p:grpSpPr>
        <p:sp>
          <p:nvSpPr>
            <p:cNvPr id="9" name="Rectangle 8"/>
            <p:cNvSpPr/>
            <p:nvPr/>
          </p:nvSpPr>
          <p:spPr>
            <a:xfrm>
              <a:off x="4158533" y="1577029"/>
              <a:ext cx="498028" cy="25730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Callout 1 10"/>
            <p:cNvSpPr/>
            <p:nvPr/>
          </p:nvSpPr>
          <p:spPr>
            <a:xfrm>
              <a:off x="1128864" y="1075749"/>
              <a:ext cx="1477482" cy="501280"/>
            </a:xfrm>
            <a:prstGeom prst="borderCallout1">
              <a:avLst>
                <a:gd name="adj1" fmla="val 27029"/>
                <a:gd name="adj2" fmla="val 99532"/>
                <a:gd name="adj3" fmla="val 97598"/>
                <a:gd name="adj4" fmla="val 20436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see </a:t>
              </a:r>
              <a:r>
                <a:rPr lang="en-US" dirty="0" err="1" smtClean="0"/>
                <a:t>list.h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semaphore (synch.{</a:t>
            </a:r>
            <a:r>
              <a:rPr lang="en-US" dirty="0" err="1" smtClean="0"/>
              <a:t>h,c</a:t>
            </a:r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937" y="2276957"/>
            <a:ext cx="6023122" cy="4154983"/>
          </a:xfrm>
          <a:prstGeom prst="rect">
            <a:avLst/>
          </a:prstGeom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sema_down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semaphore *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enum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intr_level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 != NULL);</a:t>
            </a: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intr_disable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 == 0)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list_push_back</a:t>
            </a:r>
            <a:r>
              <a:rPr lang="en-US" sz="1600" dirty="0">
                <a:latin typeface="Courier"/>
                <a:cs typeface="Courier"/>
              </a:rPr>
              <a:t> (&amp;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-&gt;waiters,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			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&amp;</a:t>
            </a:r>
            <a:r>
              <a:rPr lang="en-US" sz="1600" dirty="0" err="1">
                <a:latin typeface="Courier"/>
                <a:cs typeface="Courier"/>
              </a:rPr>
              <a:t>thread_current</a:t>
            </a:r>
            <a:r>
              <a:rPr lang="en-US" sz="1600" dirty="0">
                <a:latin typeface="Courier"/>
                <a:cs typeface="Courier"/>
              </a:rPr>
              <a:t> ()-&gt;</a:t>
            </a:r>
            <a:r>
              <a:rPr lang="en-US" sz="1600" dirty="0" err="1">
                <a:latin typeface="Courier"/>
                <a:cs typeface="Courier"/>
              </a:rPr>
              <a:t>elem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thread_block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-&gt;value--;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intr_set_level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7962" y="1075749"/>
            <a:ext cx="6016153" cy="95410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semaphore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{ unsigned </a:t>
            </a:r>
            <a:r>
              <a:rPr lang="en-US" sz="1400" dirty="0">
                <a:latin typeface="Courier"/>
                <a:cs typeface="Courier"/>
              </a:rPr>
              <a:t>value;     </a:t>
            </a:r>
            <a:r>
              <a:rPr lang="en-US" sz="1400" dirty="0" smtClean="0">
                <a:latin typeface="Courier"/>
                <a:cs typeface="Courier"/>
              </a:rPr>
              <a:t> /</a:t>
            </a:r>
            <a:r>
              <a:rPr lang="en-US" sz="1400" dirty="0">
                <a:latin typeface="Courier"/>
                <a:cs typeface="Courier"/>
              </a:rPr>
              <a:t>* Current value.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list waiters; 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* List of waiting threads</a:t>
            </a:r>
            <a:r>
              <a:rPr lang="en-US" sz="1400" dirty="0" smtClean="0">
                <a:latin typeface="Courier"/>
                <a:cs typeface="Courier"/>
              </a:rPr>
              <a:t>.*</a:t>
            </a:r>
            <a:r>
              <a:rPr lang="en-US" sz="1400" dirty="0">
                <a:latin typeface="Courier"/>
                <a:cs typeface="Courier"/>
              </a:rPr>
              <a:t>/</a:t>
            </a:r>
          </a:p>
          <a:p>
            <a:r>
              <a:rPr lang="en-US" sz="1400" dirty="0">
                <a:latin typeface="Courier"/>
                <a:cs typeface="Courier"/>
              </a:rPr>
              <a:t>  };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27920" y="4158376"/>
            <a:ext cx="2681947" cy="1424694"/>
            <a:chOff x="2227920" y="4158376"/>
            <a:chExt cx="2681947" cy="142469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27920" y="4158376"/>
              <a:ext cx="896280" cy="14110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10327" y="5213738"/>
              <a:ext cx="249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atomic RMW on success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1" y="3615408"/>
            <a:ext cx="7401834" cy="2412859"/>
            <a:chOff x="609601" y="3615408"/>
            <a:chExt cx="7401834" cy="2412859"/>
          </a:xfrm>
        </p:grpSpPr>
        <p:sp>
          <p:nvSpPr>
            <p:cNvPr id="14" name="TextBox 13"/>
            <p:cNvSpPr txBox="1"/>
            <p:nvPr/>
          </p:nvSpPr>
          <p:spPr>
            <a:xfrm>
              <a:off x="6568164" y="3615408"/>
              <a:ext cx="1443271" cy="14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Critical section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1" y="3776132"/>
              <a:ext cx="5969000" cy="22521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89002" y="4273408"/>
            <a:ext cx="7597798" cy="830997"/>
            <a:chOff x="1089002" y="4315743"/>
            <a:chExt cx="7597798" cy="830997"/>
          </a:xfrm>
        </p:grpSpPr>
        <p:sp>
          <p:nvSpPr>
            <p:cNvPr id="13" name="Rectangle 12"/>
            <p:cNvSpPr/>
            <p:nvPr/>
          </p:nvSpPr>
          <p:spPr>
            <a:xfrm>
              <a:off x="1089002" y="4383476"/>
              <a:ext cx="5781718" cy="67959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70720" y="4315743"/>
              <a:ext cx="1816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558ED5"/>
                  </a:solidFill>
                </a:rPr>
                <a:t>Exclusive access while manipulating list</a:t>
              </a:r>
              <a:endParaRPr lang="en-US" sz="1600" dirty="0">
                <a:solidFill>
                  <a:srgbClr val="558ED5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24200" y="5020732"/>
            <a:ext cx="5727725" cy="923330"/>
            <a:chOff x="3124200" y="5020732"/>
            <a:chExt cx="5727725" cy="92333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124200" y="5213738"/>
              <a:ext cx="389466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89258" y="5020732"/>
              <a:ext cx="1862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58ED5"/>
                  </a:solidFill>
                </a:rPr>
                <a:t>enter thread block with </a:t>
              </a:r>
              <a:r>
                <a:rPr lang="en-US" dirty="0" err="1" smtClean="0">
                  <a:solidFill>
                    <a:srgbClr val="558ED5"/>
                  </a:solidFill>
                </a:rPr>
                <a:t>intrs</a:t>
              </a:r>
              <a:r>
                <a:rPr lang="en-US" dirty="0" smtClean="0">
                  <a:solidFill>
                    <a:srgbClr val="558ED5"/>
                  </a:solidFill>
                </a:rPr>
                <a:t> disabled</a:t>
              </a:r>
              <a:endParaRPr lang="en-US" dirty="0">
                <a:solidFill>
                  <a:srgbClr val="558E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38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semaphore -&gt;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581762"/>
            <a:ext cx="6023122" cy="4154983"/>
          </a:xfrm>
          <a:prstGeom prst="rect">
            <a:avLst/>
          </a:prstGeom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sema_down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semaphore *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enum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intr_level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 != NULL);</a:t>
            </a: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intr_disable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 == 0)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list_push_back</a:t>
            </a:r>
            <a:r>
              <a:rPr lang="en-US" sz="1600" dirty="0">
                <a:latin typeface="Courier"/>
                <a:cs typeface="Courier"/>
              </a:rPr>
              <a:t> (&amp;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-&gt;waiters,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			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&amp;</a:t>
            </a:r>
            <a:r>
              <a:rPr lang="en-US" sz="1600" dirty="0" err="1">
                <a:latin typeface="Courier"/>
                <a:cs typeface="Courier"/>
              </a:rPr>
              <a:t>thread_current</a:t>
            </a:r>
            <a:r>
              <a:rPr lang="en-US" sz="1600" dirty="0">
                <a:latin typeface="Courier"/>
                <a:cs typeface="Courier"/>
              </a:rPr>
              <a:t> ()-&gt;</a:t>
            </a:r>
            <a:r>
              <a:rPr lang="en-US" sz="1600" dirty="0" err="1">
                <a:latin typeface="Courier"/>
                <a:cs typeface="Courier"/>
              </a:rPr>
              <a:t>elem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thread_block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-&gt;value--;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intr_set_level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1900" y="3547238"/>
            <a:ext cx="6070599" cy="1815882"/>
          </a:xfrm>
          <a:prstGeom prst="rect">
            <a:avLst/>
          </a:prstGeom>
          <a:solidFill>
            <a:srgbClr val="FFFF00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thread_block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(void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intr_get_level</a:t>
            </a:r>
            <a:r>
              <a:rPr lang="en-US" sz="1600" dirty="0">
                <a:latin typeface="Courier"/>
                <a:cs typeface="Courier"/>
              </a:rPr>
              <a:t> () == INTR_OFF);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thread_current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)-&gt;status = THREAD_BLOCKED;</a:t>
            </a:r>
          </a:p>
          <a:p>
            <a:r>
              <a:rPr lang="en-US" sz="1600" dirty="0">
                <a:latin typeface="Courier"/>
                <a:cs typeface="Courier"/>
              </a:rPr>
              <a:t>  schedule ();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2366" y="1703275"/>
            <a:ext cx="5173133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static </a:t>
            </a:r>
            <a:r>
              <a:rPr lang="en-US" sz="1400" dirty="0" smtClean="0">
                <a:latin typeface="Courier"/>
                <a:cs typeface="Courier"/>
              </a:rPr>
              <a:t>void schedule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*cur = </a:t>
            </a:r>
            <a:r>
              <a:rPr lang="en-US" sz="1400" dirty="0" err="1">
                <a:latin typeface="Courier"/>
                <a:cs typeface="Courier"/>
              </a:rPr>
              <a:t>running_thread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*next = </a:t>
            </a:r>
            <a:r>
              <a:rPr lang="en-US" sz="1400" dirty="0" err="1">
                <a:latin typeface="Courier"/>
                <a:cs typeface="Courier"/>
              </a:rPr>
              <a:t>next_thread_to_run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NULL;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INTR_OFF);</a:t>
            </a:r>
          </a:p>
          <a:p>
            <a:r>
              <a:rPr lang="en-US" sz="1400" dirty="0">
                <a:latin typeface="Courier"/>
                <a:cs typeface="Courier"/>
              </a:rPr>
              <a:t>  ASSERT (cur-&gt;status != THREAD_RUNNING);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is_thread</a:t>
            </a:r>
            <a:r>
              <a:rPr lang="en-US" sz="1400" dirty="0">
                <a:latin typeface="Courier"/>
                <a:cs typeface="Courier"/>
              </a:rPr>
              <a:t> (next));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(cur != next)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 (cur, next);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thread_schedule_tail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72366" y="1703275"/>
            <a:ext cx="5173133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static </a:t>
            </a:r>
            <a:r>
              <a:rPr lang="en-US" sz="1400" dirty="0" smtClean="0">
                <a:latin typeface="Courier"/>
                <a:cs typeface="Courier"/>
              </a:rPr>
              <a:t>void schedule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*cur = </a:t>
            </a:r>
            <a:r>
              <a:rPr lang="en-US" sz="1400" dirty="0" err="1">
                <a:latin typeface="Courier"/>
                <a:cs typeface="Courier"/>
              </a:rPr>
              <a:t>running_thread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*next = </a:t>
            </a:r>
            <a:r>
              <a:rPr lang="en-US" sz="1400" dirty="0" err="1">
                <a:latin typeface="Courier"/>
                <a:cs typeface="Courier"/>
              </a:rPr>
              <a:t>next_thread_to_run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NULL;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INTR_OFF);</a:t>
            </a:r>
          </a:p>
          <a:p>
            <a:r>
              <a:rPr lang="en-US" sz="1400" dirty="0">
                <a:latin typeface="Courier"/>
                <a:cs typeface="Courier"/>
              </a:rPr>
              <a:t>  ASSERT (cur-&gt;status != THREAD_RUNNING);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is_thread</a:t>
            </a:r>
            <a:r>
              <a:rPr lang="en-US" sz="1400" dirty="0">
                <a:latin typeface="Courier"/>
                <a:cs typeface="Courier"/>
              </a:rPr>
              <a:t> (next));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(cur != next)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 (cur, next);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thread_schedule_tail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84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semaphore -&gt;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581762"/>
            <a:ext cx="6023122" cy="4154983"/>
          </a:xfrm>
          <a:prstGeom prst="rect">
            <a:avLst/>
          </a:prstGeom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sema_down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semaphore *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enum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intr_level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 != NULL);</a:t>
            </a: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intr_disable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 == 0)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list_push_back</a:t>
            </a:r>
            <a:r>
              <a:rPr lang="en-US" sz="1600" dirty="0">
                <a:latin typeface="Courier"/>
                <a:cs typeface="Courier"/>
              </a:rPr>
              <a:t> (&amp;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-&gt;waiters,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			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&amp;</a:t>
            </a:r>
            <a:r>
              <a:rPr lang="en-US" sz="1600" dirty="0" err="1">
                <a:latin typeface="Courier"/>
                <a:cs typeface="Courier"/>
              </a:rPr>
              <a:t>thread_current</a:t>
            </a:r>
            <a:r>
              <a:rPr lang="en-US" sz="1600" dirty="0">
                <a:latin typeface="Courier"/>
                <a:cs typeface="Courier"/>
              </a:rPr>
              <a:t> ()-&gt;</a:t>
            </a:r>
            <a:r>
              <a:rPr lang="en-US" sz="1600" dirty="0" err="1">
                <a:latin typeface="Courier"/>
                <a:cs typeface="Courier"/>
              </a:rPr>
              <a:t>elem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thread_block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-&gt;value--;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intr_set_level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1900" y="3547238"/>
            <a:ext cx="6070599" cy="1815882"/>
          </a:xfrm>
          <a:prstGeom prst="rect">
            <a:avLst/>
          </a:prstGeom>
          <a:solidFill>
            <a:srgbClr val="FFFF00"/>
          </a:solidFill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thread_block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(void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(!</a:t>
            </a:r>
            <a:r>
              <a:rPr lang="en-US" sz="1600" dirty="0" err="1">
                <a:latin typeface="Courier"/>
                <a:cs typeface="Courier"/>
              </a:rPr>
              <a:t>intr_context</a:t>
            </a:r>
            <a:r>
              <a:rPr lang="en-US" sz="1600" dirty="0">
                <a:latin typeface="Courier"/>
                <a:cs typeface="Courier"/>
              </a:rPr>
              <a:t> ());</a:t>
            </a: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intr_get_level</a:t>
            </a:r>
            <a:r>
              <a:rPr lang="en-US" sz="1600" dirty="0">
                <a:latin typeface="Courier"/>
                <a:cs typeface="Courier"/>
              </a:rPr>
              <a:t> () == INTR_OFF);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thread_current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)-&gt;status = THREAD_BLOCKED;</a:t>
            </a:r>
          </a:p>
          <a:p>
            <a:r>
              <a:rPr lang="en-US" sz="1600" dirty="0">
                <a:latin typeface="Courier"/>
                <a:cs typeface="Courier"/>
              </a:rPr>
              <a:t>  schedule ();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2366" y="1703275"/>
            <a:ext cx="5173133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static </a:t>
            </a:r>
            <a:r>
              <a:rPr lang="en-US" sz="1400" dirty="0" smtClean="0">
                <a:latin typeface="Courier"/>
                <a:cs typeface="Courier"/>
              </a:rPr>
              <a:t>void schedule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*cur = </a:t>
            </a:r>
            <a:r>
              <a:rPr lang="en-US" sz="1400" dirty="0" err="1">
                <a:latin typeface="Courier"/>
                <a:cs typeface="Courier"/>
              </a:rPr>
              <a:t>running_thread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*next = </a:t>
            </a:r>
            <a:r>
              <a:rPr lang="en-US" sz="1400" dirty="0" err="1">
                <a:latin typeface="Courier"/>
                <a:cs typeface="Courier"/>
              </a:rPr>
              <a:t>next_thread_to_run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NULL;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INTR_OFF);</a:t>
            </a:r>
          </a:p>
          <a:p>
            <a:r>
              <a:rPr lang="en-US" sz="1400" dirty="0">
                <a:latin typeface="Courier"/>
                <a:cs typeface="Courier"/>
              </a:rPr>
              <a:t>  ASSERT (cur-&gt;status != THREAD_RUNNING);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is_thread</a:t>
            </a:r>
            <a:r>
              <a:rPr lang="en-US" sz="1400" dirty="0">
                <a:latin typeface="Courier"/>
                <a:cs typeface="Courier"/>
              </a:rPr>
              <a:t> (next));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(cur != next)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 (cur, next);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thread_schedule_tail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72366" y="1703275"/>
            <a:ext cx="5173133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static </a:t>
            </a:r>
            <a:r>
              <a:rPr lang="en-US" sz="1400" dirty="0" smtClean="0">
                <a:latin typeface="Courier"/>
                <a:cs typeface="Courier"/>
              </a:rPr>
              <a:t>void schedule </a:t>
            </a:r>
            <a:r>
              <a:rPr lang="en-US" sz="1400" dirty="0">
                <a:latin typeface="Courier"/>
                <a:cs typeface="Courier"/>
              </a:rPr>
              <a:t>(void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*cur = </a:t>
            </a:r>
            <a:r>
              <a:rPr lang="en-US" sz="1400" dirty="0" err="1">
                <a:latin typeface="Courier"/>
                <a:cs typeface="Courier"/>
              </a:rPr>
              <a:t>running_thread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*next = </a:t>
            </a:r>
            <a:r>
              <a:rPr lang="en-US" sz="1400" dirty="0" err="1">
                <a:latin typeface="Courier"/>
                <a:cs typeface="Courier"/>
              </a:rPr>
              <a:t>next_thread_to_run</a:t>
            </a:r>
            <a:r>
              <a:rPr lang="en-US" sz="1400" dirty="0">
                <a:latin typeface="Courier"/>
                <a:cs typeface="Courier"/>
              </a:rPr>
              <a:t> ();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 *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NULL;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intr_get_level</a:t>
            </a:r>
            <a:r>
              <a:rPr lang="en-US" sz="1400" dirty="0">
                <a:latin typeface="Courier"/>
                <a:cs typeface="Courier"/>
              </a:rPr>
              <a:t> () == INTR_OFF);</a:t>
            </a:r>
          </a:p>
          <a:p>
            <a:r>
              <a:rPr lang="en-US" sz="1400" dirty="0">
                <a:latin typeface="Courier"/>
                <a:cs typeface="Courier"/>
              </a:rPr>
              <a:t>  ASSERT (cur-&gt;status != THREAD_RUNNING);</a:t>
            </a:r>
          </a:p>
          <a:p>
            <a:r>
              <a:rPr lang="en-US" sz="1400" dirty="0">
                <a:latin typeface="Courier"/>
                <a:cs typeface="Courier"/>
              </a:rPr>
              <a:t>  ASSERT (</a:t>
            </a:r>
            <a:r>
              <a:rPr lang="en-US" sz="1400" dirty="0" err="1">
                <a:latin typeface="Courier"/>
                <a:cs typeface="Courier"/>
              </a:rPr>
              <a:t>is_thread</a:t>
            </a:r>
            <a:r>
              <a:rPr lang="en-US" sz="1400" dirty="0">
                <a:latin typeface="Courier"/>
                <a:cs typeface="Courier"/>
              </a:rPr>
              <a:t> (next));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(cur != next)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 (cur, next);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thread_schedule_tail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prev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820" y="131721"/>
            <a:ext cx="7556500" cy="569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switch_threads</a:t>
            </a:r>
            <a:r>
              <a:rPr lang="en-US" sz="1400" dirty="0">
                <a:latin typeface="Courier"/>
                <a:cs typeface="Courier"/>
              </a:rPr>
              <a:t>:</a:t>
            </a:r>
          </a:p>
          <a:p>
            <a:r>
              <a:rPr lang="en-US" sz="1400" dirty="0">
                <a:latin typeface="Courier"/>
                <a:cs typeface="Courier"/>
              </a:rPr>
              <a:t>	# Save caller's register state.</a:t>
            </a:r>
          </a:p>
          <a:p>
            <a:r>
              <a:rPr lang="en-US" sz="1400" dirty="0" smtClean="0">
                <a:latin typeface="Courier"/>
                <a:cs typeface="Courier"/>
              </a:rPr>
              <a:t>	    </a:t>
            </a:r>
            <a:r>
              <a:rPr lang="en-US" sz="1400" dirty="0" err="1" smtClean="0">
                <a:latin typeface="Courier"/>
                <a:cs typeface="Courier"/>
              </a:rPr>
              <a:t>pushl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%</a:t>
            </a:r>
            <a:r>
              <a:rPr lang="en-US" sz="1400" dirty="0" err="1">
                <a:latin typeface="Courier"/>
                <a:cs typeface="Courier"/>
              </a:rPr>
              <a:t>ebx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pushl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ebp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pushl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esi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pushl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edi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# Get </a:t>
            </a:r>
            <a:r>
              <a:rPr lang="en-US" sz="1400" dirty="0" err="1">
                <a:latin typeface="Courier"/>
                <a:cs typeface="Courier"/>
              </a:rPr>
              <a:t>offsetof</a:t>
            </a:r>
            <a:r>
              <a:rPr lang="en-US" sz="1400" dirty="0">
                <a:latin typeface="Courier"/>
                <a:cs typeface="Courier"/>
              </a:rPr>
              <a:t> (</a:t>
            </a:r>
            <a:r>
              <a:rPr lang="en-US" sz="1400" dirty="0" err="1">
                <a:latin typeface="Courier"/>
                <a:cs typeface="Courier"/>
              </a:rPr>
              <a:t>struct</a:t>
            </a:r>
            <a:r>
              <a:rPr lang="en-US" sz="1400" dirty="0">
                <a:latin typeface="Courier"/>
                <a:cs typeface="Courier"/>
              </a:rPr>
              <a:t> thread, stack).</a:t>
            </a:r>
          </a:p>
          <a:p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globl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thread_stack_ofs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mov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thread_stack_ofs</a:t>
            </a:r>
            <a:r>
              <a:rPr lang="en-US" sz="1400" dirty="0">
                <a:latin typeface="Courier"/>
                <a:cs typeface="Courier"/>
              </a:rPr>
              <a:t>, %</a:t>
            </a:r>
            <a:r>
              <a:rPr lang="en-US" sz="1400" dirty="0" err="1">
                <a:latin typeface="Courier"/>
                <a:cs typeface="Courier"/>
              </a:rPr>
              <a:t>edx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# Save current stack pointer to old thread's stack, if any.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movl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SWITCH_CUR(%</a:t>
            </a:r>
            <a:r>
              <a:rPr lang="en-US" sz="1400" dirty="0" err="1">
                <a:latin typeface="Courier"/>
                <a:cs typeface="Courier"/>
              </a:rPr>
              <a:t>esp</a:t>
            </a:r>
            <a:r>
              <a:rPr lang="en-US" sz="1400" dirty="0">
                <a:latin typeface="Courier"/>
                <a:cs typeface="Courier"/>
              </a:rPr>
              <a:t>), %</a:t>
            </a:r>
            <a:r>
              <a:rPr lang="en-US" sz="1400" dirty="0" err="1">
                <a:latin typeface="Courier"/>
                <a:cs typeface="Courier"/>
              </a:rPr>
              <a:t>eax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movl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esp</a:t>
            </a:r>
            <a:r>
              <a:rPr lang="en-US" sz="1400" dirty="0">
                <a:latin typeface="Courier"/>
                <a:cs typeface="Courier"/>
              </a:rPr>
              <a:t>, (%eax,%edx,1)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# Restore stack pointer from new thread's stack.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movl</a:t>
            </a:r>
            <a:r>
              <a:rPr lang="en-US" sz="1400" dirty="0">
                <a:latin typeface="Courier"/>
                <a:cs typeface="Courier"/>
              </a:rPr>
              <a:t> SWITCH_NEXT(%</a:t>
            </a:r>
            <a:r>
              <a:rPr lang="en-US" sz="1400" dirty="0" err="1">
                <a:latin typeface="Courier"/>
                <a:cs typeface="Courier"/>
              </a:rPr>
              <a:t>esp</a:t>
            </a:r>
            <a:r>
              <a:rPr lang="en-US" sz="1400" dirty="0">
                <a:latin typeface="Courier"/>
                <a:cs typeface="Courier"/>
              </a:rPr>
              <a:t>), %</a:t>
            </a:r>
            <a:r>
              <a:rPr lang="en-US" sz="1400" dirty="0" err="1">
                <a:latin typeface="Courier"/>
                <a:cs typeface="Courier"/>
              </a:rPr>
              <a:t>ecx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movl</a:t>
            </a:r>
            <a:r>
              <a:rPr lang="en-US" sz="1400" dirty="0">
                <a:latin typeface="Courier"/>
                <a:cs typeface="Courier"/>
              </a:rPr>
              <a:t> (%ecx,%edx,1), %</a:t>
            </a:r>
            <a:r>
              <a:rPr lang="en-US" sz="1400" dirty="0" err="1">
                <a:latin typeface="Courier"/>
                <a:cs typeface="Courier"/>
              </a:rPr>
              <a:t>esp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# Restore caller's register state.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popl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edi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popl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esi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popl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ebp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err="1">
                <a:latin typeface="Courier"/>
                <a:cs typeface="Courier"/>
              </a:rPr>
              <a:t>popl</a:t>
            </a:r>
            <a:r>
              <a:rPr lang="en-US" sz="1400" dirty="0">
                <a:latin typeface="Courier"/>
                <a:cs typeface="Courier"/>
              </a:rPr>
              <a:t> %</a:t>
            </a:r>
            <a:r>
              <a:rPr lang="en-US" sz="1400" dirty="0" err="1">
                <a:latin typeface="Courier"/>
                <a:cs typeface="Courier"/>
              </a:rPr>
              <a:t>ebx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ret</a:t>
            </a:r>
          </a:p>
          <a:p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endfunc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531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4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semaphores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20" y="3222677"/>
            <a:ext cx="8724919" cy="3046988"/>
          </a:xfrm>
          <a:prstGeom prst="rect">
            <a:avLst/>
          </a:prstGeom>
          <a:ln>
            <a:solidFill>
              <a:srgbClr val="558ED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 smtClean="0">
                <a:latin typeface="Courier"/>
                <a:cs typeface="Courier"/>
              </a:rPr>
              <a:t>sema_up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semaphore *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enum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intr_level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ASSERT (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 != NULL);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intr_disable</a:t>
            </a:r>
            <a:r>
              <a:rPr lang="en-US" sz="1600" dirty="0">
                <a:latin typeface="Courier"/>
                <a:cs typeface="Courier"/>
              </a:rPr>
              <a:t> ();</a:t>
            </a:r>
          </a:p>
          <a:p>
            <a:r>
              <a:rPr lang="en-US" sz="1600" dirty="0">
                <a:latin typeface="Courier"/>
                <a:cs typeface="Courier"/>
              </a:rPr>
              <a:t>  if (!</a:t>
            </a:r>
            <a:r>
              <a:rPr lang="en-US" sz="1600" dirty="0" err="1">
                <a:latin typeface="Courier"/>
                <a:cs typeface="Courier"/>
              </a:rPr>
              <a:t>list_empty</a:t>
            </a:r>
            <a:r>
              <a:rPr lang="en-US" sz="1600" dirty="0">
                <a:latin typeface="Courier"/>
                <a:cs typeface="Courier"/>
              </a:rPr>
              <a:t> (&amp;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-&gt;waiters))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thread_unblock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 smtClean="0">
                <a:latin typeface="Courier"/>
                <a:cs typeface="Courier"/>
              </a:rPr>
              <a:t>list_entry</a:t>
            </a:r>
            <a:r>
              <a:rPr lang="en-US" sz="1600" dirty="0" smtClean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list_pop_front</a:t>
            </a:r>
            <a:r>
              <a:rPr lang="en-US" sz="1600" dirty="0">
                <a:latin typeface="Courier"/>
                <a:cs typeface="Courier"/>
              </a:rPr>
              <a:t> (&amp;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-&gt;waiters),</a:t>
            </a:r>
          </a:p>
          <a:p>
            <a:r>
              <a:rPr lang="en-US" sz="1600" dirty="0">
                <a:latin typeface="Courier"/>
                <a:cs typeface="Courier"/>
              </a:rPr>
              <a:t>                               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thread, </a:t>
            </a:r>
            <a:r>
              <a:rPr lang="en-US" sz="1600" dirty="0" err="1">
                <a:latin typeface="Courier"/>
                <a:cs typeface="Courier"/>
              </a:rPr>
              <a:t>elem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sema</a:t>
            </a:r>
            <a:r>
              <a:rPr lang="en-US" sz="1600" dirty="0">
                <a:latin typeface="Courier"/>
                <a:cs typeface="Courier"/>
              </a:rPr>
              <a:t>-&gt;value++;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intr_set_level</a:t>
            </a:r>
            <a:r>
              <a:rPr lang="en-US" sz="1600" dirty="0">
                <a:latin typeface="Courier"/>
                <a:cs typeface="Courier"/>
              </a:rPr>
              <a:t> (</a:t>
            </a:r>
            <a:r>
              <a:rPr lang="en-US" sz="1600" dirty="0" err="1">
                <a:latin typeface="Courier"/>
                <a:cs typeface="Courier"/>
              </a:rPr>
              <a:t>old_level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00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0074650">
            <a:off x="4644738" y="4293714"/>
            <a:ext cx="3115524" cy="1637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0074650">
            <a:off x="2157919" y="2744560"/>
            <a:ext cx="2327811" cy="158534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aspects of coordination</a:t>
            </a:r>
          </a:p>
          <a:p>
            <a:pPr lvl="1"/>
            <a:r>
              <a:rPr lang="en-US" dirty="0" smtClean="0"/>
              <a:t>Mutually exclusive access to shared objects so that they can be manipulated correctly</a:t>
            </a:r>
          </a:p>
          <a:p>
            <a:pPr lvl="1"/>
            <a:r>
              <a:rPr lang="en-US" dirty="0" smtClean="0"/>
              <a:t>Conveying precedence from one computational entity to another</a:t>
            </a:r>
          </a:p>
          <a:p>
            <a:r>
              <a:rPr lang="en-US" dirty="0" smtClean="0"/>
              <a:t>Atomic: sequence of actions that is indivisible (from a certain perspective)</a:t>
            </a:r>
          </a:p>
          <a:p>
            <a:r>
              <a:rPr lang="en-US" dirty="0" smtClean="0"/>
              <a:t>Critical section: segment of computation that is performed under exclusive control</a:t>
            </a:r>
          </a:p>
          <a:p>
            <a:pPr lvl="1"/>
            <a:r>
              <a:rPr lang="en-US" dirty="0" smtClean="0"/>
              <a:t>While locking others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Illustration: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“Too much milk”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28600" y="5761759"/>
            <a:ext cx="8610600" cy="365125"/>
            <a:chOff x="192" y="3484"/>
            <a:chExt cx="5424" cy="230"/>
          </a:xfrm>
        </p:grpSpPr>
        <p:sp>
          <p:nvSpPr>
            <p:cNvPr id="25646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dirty="0">
                  <a:latin typeface="Helvetica" charset="0"/>
                  <a:cs typeface="Helvetica" charset="0"/>
                </a:rPr>
                <a:t>Arrive home, put milk </a:t>
              </a:r>
              <a:r>
                <a:rPr lang="en-US" sz="2000" dirty="0" smtClean="0">
                  <a:latin typeface="Helvetica" charset="0"/>
                  <a:cs typeface="Helvetica" charset="0"/>
                </a:rPr>
                <a:t>away …</a:t>
              </a:r>
              <a:endParaRPr lang="en-US" sz="2000" dirty="0">
                <a:latin typeface="Helvetica" charset="0"/>
                <a:cs typeface="Helvetica" charset="0"/>
              </a:endParaRPr>
            </a:p>
          </p:txBody>
        </p:sp>
        <p:sp>
          <p:nvSpPr>
            <p:cNvPr id="25647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sz="2000">
                <a:latin typeface="Helvetica" charset="0"/>
                <a:cs typeface="Helvetica" charset="0"/>
              </a:endParaRPr>
            </a:p>
          </p:txBody>
        </p:sp>
        <p:sp>
          <p:nvSpPr>
            <p:cNvPr id="25648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3:30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28600" y="5396634"/>
            <a:ext cx="8610600" cy="365125"/>
            <a:chOff x="192" y="3254"/>
            <a:chExt cx="5424" cy="230"/>
          </a:xfrm>
        </p:grpSpPr>
        <p:sp>
          <p:nvSpPr>
            <p:cNvPr id="25643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Buy milk</a:t>
              </a:r>
            </a:p>
          </p:txBody>
        </p:sp>
        <p:sp>
          <p:nvSpPr>
            <p:cNvPr id="25644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sz="2000">
                <a:latin typeface="Helvetica" charset="0"/>
                <a:cs typeface="Helvetica" charset="0"/>
              </a:endParaRPr>
            </a:p>
          </p:txBody>
        </p:sp>
        <p:sp>
          <p:nvSpPr>
            <p:cNvPr id="25645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3:25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28600" y="5031509"/>
            <a:ext cx="8610600" cy="365125"/>
            <a:chOff x="192" y="3024"/>
            <a:chExt cx="5424" cy="230"/>
          </a:xfrm>
        </p:grpSpPr>
        <p:sp>
          <p:nvSpPr>
            <p:cNvPr id="25640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Arrive at store</a:t>
              </a:r>
            </a:p>
          </p:txBody>
        </p:sp>
        <p:sp>
          <p:nvSpPr>
            <p:cNvPr id="25641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Arrive home, put milk away</a:t>
              </a:r>
            </a:p>
          </p:txBody>
        </p:sp>
        <p:sp>
          <p:nvSpPr>
            <p:cNvPr id="25642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3:20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28600" y="4666384"/>
            <a:ext cx="8610600" cy="365125"/>
            <a:chOff x="192" y="2794"/>
            <a:chExt cx="5424" cy="230"/>
          </a:xfrm>
        </p:grpSpPr>
        <p:sp>
          <p:nvSpPr>
            <p:cNvPr id="25637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Leave for store</a:t>
              </a:r>
            </a:p>
          </p:txBody>
        </p:sp>
        <p:sp>
          <p:nvSpPr>
            <p:cNvPr id="25638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Buy milk</a:t>
              </a:r>
            </a:p>
          </p:txBody>
        </p:sp>
        <p:sp>
          <p:nvSpPr>
            <p:cNvPr id="25639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3:15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228600" y="3936134"/>
            <a:ext cx="8610600" cy="365125"/>
            <a:chOff x="192" y="2334"/>
            <a:chExt cx="5424" cy="230"/>
          </a:xfrm>
        </p:grpSpPr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sz="2000">
                <a:latin typeface="Helvetica" charset="0"/>
                <a:cs typeface="Helvetica" charset="0"/>
              </a:endParaRPr>
            </a:p>
          </p:txBody>
        </p:sp>
        <p:sp>
          <p:nvSpPr>
            <p:cNvPr id="25635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Leave for store</a:t>
              </a:r>
            </a:p>
          </p:txBody>
        </p:sp>
        <p:sp>
          <p:nvSpPr>
            <p:cNvPr id="25636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3:05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28600" y="3571009"/>
            <a:ext cx="8610600" cy="365125"/>
            <a:chOff x="192" y="2104"/>
            <a:chExt cx="5424" cy="230"/>
          </a:xfrm>
        </p:grpSpPr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sz="2000">
                <a:latin typeface="Helvetica" charset="0"/>
                <a:cs typeface="Helvetica" charset="0"/>
              </a:endParaRPr>
            </a:p>
          </p:txBody>
        </p:sp>
        <p:sp>
          <p:nvSpPr>
            <p:cNvPr id="25632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Look in Fridge. Out of milk</a:t>
              </a:r>
            </a:p>
          </p:txBody>
        </p:sp>
        <p:sp>
          <p:nvSpPr>
            <p:cNvPr id="25633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3:00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28600" y="4301259"/>
            <a:ext cx="8610600" cy="365125"/>
            <a:chOff x="192" y="2564"/>
            <a:chExt cx="5424" cy="230"/>
          </a:xfrm>
        </p:grpSpPr>
        <p:sp>
          <p:nvSpPr>
            <p:cNvPr id="25627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Look in Fridge. Out of milk</a:t>
              </a:r>
            </a:p>
          </p:txBody>
        </p:sp>
        <p:sp>
          <p:nvSpPr>
            <p:cNvPr id="25628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Arrive at store</a:t>
              </a:r>
            </a:p>
          </p:txBody>
        </p:sp>
        <p:sp>
          <p:nvSpPr>
            <p:cNvPr id="25629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3:10</a:t>
              </a:r>
            </a:p>
          </p:txBody>
        </p:sp>
        <p:sp>
          <p:nvSpPr>
            <p:cNvPr id="25630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228600" y="3205884"/>
            <a:ext cx="8610600" cy="2921000"/>
            <a:chOff x="192" y="1874"/>
            <a:chExt cx="5424" cy="1840"/>
          </a:xfrm>
        </p:grpSpPr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Person B</a:t>
              </a:r>
            </a:p>
          </p:txBody>
        </p:sp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Person A</a:t>
              </a:r>
            </a:p>
          </p:txBody>
        </p:sp>
        <p:sp>
          <p:nvSpPr>
            <p:cNvPr id="25614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>
                  <a:latin typeface="Helvetica" charset="0"/>
                  <a:cs typeface="Helvetica" charset="0"/>
                </a:rPr>
                <a:t>Time</a:t>
              </a:r>
            </a:p>
          </p:txBody>
        </p:sp>
        <p:sp>
          <p:nvSpPr>
            <p:cNvPr id="25615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6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7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8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9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0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1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2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3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4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5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6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25611" name="Picture 65" descr="MCj025076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Callout 1 11"/>
          <p:cNvSpPr/>
          <p:nvPr/>
        </p:nvSpPr>
        <p:spPr>
          <a:xfrm>
            <a:off x="2509211" y="1931939"/>
            <a:ext cx="1893455" cy="1023697"/>
          </a:xfrm>
          <a:prstGeom prst="borderCallout1">
            <a:avLst>
              <a:gd name="adj1" fmla="val 50329"/>
              <a:gd name="adj2" fmla="val -1829"/>
              <a:gd name="adj3" fmla="val 191448"/>
              <a:gd name="adj4" fmla="val -91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Went to buy milk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Definitions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9855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Synchronization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using atomic operations to ensure cooperation between threads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now, only loads and stores are atomic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We’ll show that is hard to build anything useful with only reads and writes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Critical Section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piece of code that only one thread can execute at once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Mutual Exclusion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ensuring that only one thread executes critical section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One thread </a:t>
            </a:r>
            <a:r>
              <a:rPr lang="en-US" altLang="ko-KR" i="1" dirty="0">
                <a:latin typeface="Helvetica" charset="0"/>
                <a:ea typeface="굴림" charset="0"/>
                <a:cs typeface="굴림" charset="0"/>
              </a:rPr>
              <a:t>excludes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the other while doing its task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8989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04800" y="2563226"/>
            <a:ext cx="6715112" cy="71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1687177"/>
            <a:ext cx="6781800" cy="444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Too Much Milk: n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on-Solution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046475"/>
            <a:ext cx="8915400" cy="603567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altLang="ko-KR" sz="2800" dirty="0" smtClean="0">
                <a:latin typeface="Helvetica" charset="0"/>
                <a:ea typeface="굴림" charset="0"/>
                <a:cs typeface="굴림" charset="0"/>
              </a:rPr>
              <a:t>Still </a:t>
            </a:r>
            <a:r>
              <a:rPr lang="en-US" altLang="ko-KR" sz="2800" dirty="0">
                <a:latin typeface="Helvetica" charset="0"/>
                <a:ea typeface="굴림" charset="0"/>
                <a:cs typeface="굴림" charset="0"/>
              </a:rPr>
              <a:t>too much milk </a:t>
            </a: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but only occasionally!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</a:t>
            </a:r>
            <a:r>
              <a:rPr lang="en-US" altLang="ko-KR" sz="1600" u="sng" dirty="0">
                <a:latin typeface="Courier New" charset="0"/>
                <a:ea typeface="굴림" charset="0"/>
                <a:cs typeface="굴림" charset="0"/>
              </a:rPr>
              <a:t>Thread A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         </a:t>
            </a:r>
            <a:r>
              <a:rPr lang="en-US" altLang="ko-KR" sz="1600" u="sng" dirty="0">
                <a:latin typeface="Courier New" charset="0"/>
                <a:ea typeface="굴림" charset="0"/>
                <a:cs typeface="굴림" charset="0"/>
              </a:rPr>
              <a:t>Thread B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if (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if (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noNote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 {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                   if (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          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                     if (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noNote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 {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leave Note;</a:t>
            </a:r>
            <a:br>
              <a:rPr lang="en-US" altLang="ko-KR" sz="16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  buy 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milk;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remove note;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}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}</a:t>
            </a:r>
            <a:endParaRPr lang="en-US" altLang="ko-KR" sz="16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                       leave Note;</a:t>
            </a:r>
            <a:br>
              <a:rPr lang="en-US" altLang="ko-KR" sz="16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	                       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   buy 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milk;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                            …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Thread can get context </a:t>
            </a:r>
            <a:r>
              <a:rPr lang="en-US" altLang="ko-KR" sz="2400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switched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 after checking milk and note but before leaving note!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Solution makes problem worse since fails </a:t>
            </a: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굴림" charset="0"/>
                <a:cs typeface="굴림" charset="0"/>
              </a:rPr>
              <a:t>Must work despite what the thread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sz="2000" dirty="0">
              <a:latin typeface="Courier New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90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90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290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unched Tape 14"/>
          <p:cNvSpPr/>
          <p:nvPr/>
        </p:nvSpPr>
        <p:spPr>
          <a:xfrm rot="16200000">
            <a:off x="475170" y="2166672"/>
            <a:ext cx="1510904" cy="145319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Simplest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57" y="3859425"/>
            <a:ext cx="8229600" cy="14407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Alternating protocol of a single producer and a single consumer can be coordinated by a simple flag</a:t>
            </a:r>
          </a:p>
          <a:p>
            <a:r>
              <a:rPr lang="en-US" dirty="0" smtClean="0"/>
              <a:t>Integrated with the shared object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317-85A8-3D4F-B336-70F1C480D127}" type="datetime1">
              <a:rPr lang="en-US" smtClean="0"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41734" y="2464520"/>
            <a:ext cx="115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684" y="2867346"/>
            <a:ext cx="1147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file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6987" y="3250348"/>
            <a:ext cx="1236824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 of text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89884" y="2419320"/>
            <a:ext cx="663467" cy="473947"/>
          </a:xfrm>
          <a:custGeom>
            <a:avLst/>
            <a:gdLst>
              <a:gd name="connsiteX0" fmla="*/ 0 w 663467"/>
              <a:gd name="connsiteY0" fmla="*/ 0 h 473947"/>
              <a:gd name="connsiteX1" fmla="*/ 663467 w 663467"/>
              <a:gd name="connsiteY1" fmla="*/ 0 h 473947"/>
              <a:gd name="connsiteX2" fmla="*/ 663467 w 663467"/>
              <a:gd name="connsiteY2" fmla="*/ 473947 h 473947"/>
              <a:gd name="connsiteX3" fmla="*/ 18956 w 663467"/>
              <a:gd name="connsiteY3" fmla="*/ 454989 h 4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467" h="473947">
                <a:moveTo>
                  <a:pt x="0" y="0"/>
                </a:moveTo>
                <a:lnTo>
                  <a:pt x="663467" y="0"/>
                </a:lnTo>
                <a:lnTo>
                  <a:pt x="663467" y="473947"/>
                </a:lnTo>
                <a:lnTo>
                  <a:pt x="18956" y="45498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964" y="2419320"/>
            <a:ext cx="0" cy="46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27" y="2149490"/>
            <a:ext cx="123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of text</a:t>
            </a:r>
          </a:p>
        </p:txBody>
      </p:sp>
      <p:sp>
        <p:nvSpPr>
          <p:cNvPr id="17" name="Oval 16"/>
          <p:cNvSpPr/>
          <p:nvPr/>
        </p:nvSpPr>
        <p:spPr>
          <a:xfrm>
            <a:off x="2032681" y="2276790"/>
            <a:ext cx="1713097" cy="8818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3811" y="2287887"/>
            <a:ext cx="1913453" cy="870789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45951" y="2689815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4784688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312777" y="2729930"/>
            <a:ext cx="669404" cy="739355"/>
          </a:xfrm>
          <a:custGeom>
            <a:avLst/>
            <a:gdLst>
              <a:gd name="connsiteX0" fmla="*/ 407318 w 669404"/>
              <a:gd name="connsiteY0" fmla="*/ 0 h 928934"/>
              <a:gd name="connsiteX1" fmla="*/ 653749 w 669404"/>
              <a:gd name="connsiteY1" fmla="*/ 246451 h 928934"/>
              <a:gd name="connsiteX2" fmla="*/ 9238 w 669404"/>
              <a:gd name="connsiteY2" fmla="*/ 758313 h 928934"/>
              <a:gd name="connsiteX3" fmla="*/ 255669 w 669404"/>
              <a:gd name="connsiteY3" fmla="*/ 928934 h 92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04" h="928934">
                <a:moveTo>
                  <a:pt x="407318" y="0"/>
                </a:moveTo>
                <a:cubicBezTo>
                  <a:pt x="563707" y="60033"/>
                  <a:pt x="720096" y="120066"/>
                  <a:pt x="653749" y="246451"/>
                </a:cubicBezTo>
                <a:cubicBezTo>
                  <a:pt x="587402" y="372836"/>
                  <a:pt x="75585" y="644566"/>
                  <a:pt x="9238" y="758313"/>
                </a:cubicBezTo>
                <a:cubicBezTo>
                  <a:pt x="-57109" y="872060"/>
                  <a:pt x="255669" y="928934"/>
                  <a:pt x="255669" y="928934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554035"/>
            <a:ext cx="126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Consumer</a:t>
            </a:r>
            <a:endParaRPr lang="en-US" sz="20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33253" y="2783941"/>
            <a:ext cx="6331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2" y="1250517"/>
            <a:ext cx="1296712" cy="10373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15076" y="840716"/>
            <a:ext cx="3989244" cy="156966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4026" y="5292246"/>
            <a:ext cx="3536949" cy="147732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markfull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so_t</a:t>
            </a:r>
            <a:r>
              <a:rPr lang="en-US" dirty="0">
                <a:latin typeface="Courier"/>
                <a:cs typeface="Courier"/>
              </a:rPr>
              <a:t> *</a:t>
            </a:r>
            <a:r>
              <a:rPr lang="en-US" dirty="0" smtClean="0">
                <a:latin typeface="Courier"/>
                <a:cs typeface="Courier"/>
              </a:rPr>
              <a:t>so) { </a:t>
            </a:r>
          </a:p>
          <a:p>
            <a:r>
              <a:rPr lang="en-US" dirty="0" smtClean="0">
                <a:latin typeface="Courier"/>
                <a:cs typeface="Courier"/>
              </a:rPr>
              <a:t>  so</a:t>
            </a:r>
            <a:r>
              <a:rPr lang="en-US" dirty="0">
                <a:latin typeface="Courier"/>
                <a:cs typeface="Courier"/>
              </a:rPr>
              <a:t>-&gt;flag = 1;</a:t>
            </a:r>
          </a:p>
          <a:p>
            <a:r>
              <a:rPr lang="en-US" dirty="0">
                <a:latin typeface="Courier"/>
                <a:cs typeface="Courier"/>
              </a:rPr>
              <a:t>  while (so-&gt;flag) {}</a:t>
            </a:r>
          </a:p>
          <a:p>
            <a:r>
              <a:rPr lang="en-US" dirty="0">
                <a:latin typeface="Courier"/>
                <a:cs typeface="Courier"/>
              </a:rPr>
              <a:t>  return 1;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468" y="5192772"/>
            <a:ext cx="3988504" cy="147732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markempty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so_t</a:t>
            </a:r>
            <a:r>
              <a:rPr lang="en-US" dirty="0">
                <a:latin typeface="Courier"/>
                <a:cs typeface="Courier"/>
              </a:rPr>
              <a:t> *so) {</a:t>
            </a:r>
          </a:p>
          <a:p>
            <a:r>
              <a:rPr lang="en-US" dirty="0">
                <a:latin typeface="Courier"/>
                <a:cs typeface="Courier"/>
              </a:rPr>
              <a:t>  so-&gt;flag = 0;</a:t>
            </a:r>
          </a:p>
          <a:p>
            <a:r>
              <a:rPr lang="en-US" dirty="0">
                <a:latin typeface="Courier"/>
                <a:cs typeface="Courier"/>
              </a:rPr>
              <a:t>  while (!so-&gt;flag) {}</a:t>
            </a:r>
          </a:p>
          <a:p>
            <a:r>
              <a:rPr lang="en-US" dirty="0">
                <a:latin typeface="Courier"/>
                <a:cs typeface="Courier"/>
              </a:rPr>
              <a:t>  return 1;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01636" y="5741939"/>
            <a:ext cx="3394364" cy="292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78727" y="5741939"/>
            <a:ext cx="2239818" cy="367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5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More Definitions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8302"/>
            <a:ext cx="8839200" cy="562109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25000"/>
              </a:spcBef>
              <a:defRPr/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Lock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prevents someone from doing something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Lock before entering critical section and </a:t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before accessing shared data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Unlock when leaving, after accessing shared data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 if locked</a:t>
            </a:r>
          </a:p>
          <a:p>
            <a:pPr lvl="2">
              <a:spcBef>
                <a:spcPct val="25000"/>
              </a:spcBef>
              <a:defRPr/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xample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fix the milk problem by putting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 lock 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refrigerator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Fixes too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much (coarse granularity):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roommate angry if only wants orange juice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457200" lvl="1" indent="0">
              <a:spcBef>
                <a:spcPct val="25000"/>
              </a:spcBef>
              <a:buFontTx/>
              <a:buNone/>
              <a:defRPr/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Of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Course – We don’t know how to make a lock yet</a:t>
            </a: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29600" y="4478330"/>
            <a:ext cx="4648200" cy="1524000"/>
            <a:chOff x="1536" y="3024"/>
            <a:chExt cx="3216" cy="1148"/>
          </a:xfrm>
        </p:grpSpPr>
        <p:grpSp>
          <p:nvGrpSpPr>
            <p:cNvPr id="29701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9704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5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9702" name="Picture 7" descr="MCj0239201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1512</TotalTime>
  <Words>2725</Words>
  <Application>Microsoft Macintosh PowerPoint</Application>
  <PresentationFormat>On-screen Show (4:3)</PresentationFormat>
  <Paragraphs>591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cs162-fa14</vt:lpstr>
      <vt:lpstr>Thread Coordination: Basic Lock Implementation</vt:lpstr>
      <vt:lpstr>Objectives</vt:lpstr>
      <vt:lpstr>Concurrency Coordination Landscape</vt:lpstr>
      <vt:lpstr>Recall</vt:lpstr>
      <vt:lpstr>Illustration: “Too much milk”</vt:lpstr>
      <vt:lpstr>Definitions</vt:lpstr>
      <vt:lpstr>Too Much Milk: non-Solution</vt:lpstr>
      <vt:lpstr>Recall: Simplest synchronization</vt:lpstr>
      <vt:lpstr>More Definitions</vt:lpstr>
      <vt:lpstr>Too Much Milk: Solution</vt:lpstr>
      <vt:lpstr>How to Implement Lock?</vt:lpstr>
      <vt:lpstr>Naïve use of Interrupt Enable/Disable</vt:lpstr>
      <vt:lpstr>Lock vs Disable</vt:lpstr>
      <vt:lpstr>An OS Implementation of Locks</vt:lpstr>
      <vt:lpstr>Locks</vt:lpstr>
      <vt:lpstr>Interrupt re-enable in going to sleep</vt:lpstr>
      <vt:lpstr>How to Re-enable After Sleep()?</vt:lpstr>
      <vt:lpstr>Administrative Break</vt:lpstr>
      <vt:lpstr>Semaphores</vt:lpstr>
      <vt:lpstr>Semaphores Like Integers Except</vt:lpstr>
      <vt:lpstr>Two Uses of Semaphores</vt:lpstr>
      <vt:lpstr>Structured concurrent programming</vt:lpstr>
      <vt:lpstr>Thread Safe</vt:lpstr>
      <vt:lpstr>Legacy locks</vt:lpstr>
      <vt:lpstr>Thread &lt;&gt; Interrupt Handler</vt:lpstr>
      <vt:lpstr>eg. Pintos Locks (synch.c)</vt:lpstr>
      <vt:lpstr>pintos semaphore (synch.{h,c})</vt:lpstr>
      <vt:lpstr>pintos semaphore -&gt; thread</vt:lpstr>
      <vt:lpstr>pintos semaphore -&gt; thread</vt:lpstr>
      <vt:lpstr>pintos semaphores</vt:lpstr>
      <vt:lpstr>Concurrency Coordination Landscape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83</cp:revision>
  <dcterms:created xsi:type="dcterms:W3CDTF">2014-09-03T19:24:22Z</dcterms:created>
  <dcterms:modified xsi:type="dcterms:W3CDTF">2014-09-20T11:32:50Z</dcterms:modified>
</cp:coreProperties>
</file>