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9" r:id="rId5"/>
    <p:sldId id="265" r:id="rId6"/>
    <p:sldId id="261" r:id="rId7"/>
    <p:sldId id="279" r:id="rId8"/>
    <p:sldId id="267" r:id="rId9"/>
    <p:sldId id="268" r:id="rId10"/>
    <p:sldId id="266" r:id="rId11"/>
    <p:sldId id="270" r:id="rId12"/>
    <p:sldId id="271" r:id="rId13"/>
    <p:sldId id="273" r:id="rId14"/>
    <p:sldId id="277" r:id="rId15"/>
    <p:sldId id="283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AD4"/>
    <a:srgbClr val="FF0000"/>
    <a:srgbClr val="00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8" autoAdjust="0"/>
    <p:restoredTop sz="85012" autoAdjust="0"/>
  </p:normalViewPr>
  <p:slideViewPr>
    <p:cSldViewPr snapToGrid="0">
      <p:cViewPr varScale="1">
        <p:scale>
          <a:sx n="106" d="100"/>
          <a:sy n="106" d="100"/>
        </p:scale>
        <p:origin x="216" y="48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2" d="100"/>
        <a:sy n="82" d="100"/>
      </p:scale>
      <p:origin x="0" y="-1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22" y="831273"/>
            <a:ext cx="1188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Intro to the Theory of Computation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8832" y="2831171"/>
            <a:ext cx="4293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Instructor:  </a:t>
            </a:r>
            <a:r>
              <a:rPr lang="en-US" sz="2400" dirty="0"/>
              <a:t>Mike </a:t>
            </a:r>
            <a:r>
              <a:rPr lang="en-US" sz="2400" dirty="0" err="1"/>
              <a:t>Sipser</a:t>
            </a:r>
            <a:r>
              <a:rPr lang="en-US" sz="2400" dirty="0"/>
              <a:t>   </a:t>
            </a:r>
          </a:p>
          <a:p>
            <a:endParaRPr lang="en-US" sz="2400" dirty="0"/>
          </a:p>
          <a:p>
            <a:r>
              <a:rPr lang="en-US" sz="2400" b="1" dirty="0"/>
              <a:t>TAs:</a:t>
            </a:r>
            <a:br>
              <a:rPr lang="en-US" sz="20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Fadi Atieh, Damian Barabonkov,</a:t>
            </a:r>
            <a:br>
              <a:rPr lang="en-US" sz="2000" baseline="0" dirty="0"/>
            </a:br>
            <a:r>
              <a:rPr lang="en-US" sz="2000" baseline="0" dirty="0"/>
              <a:t>- Alex Dimitrakakis, Thomas Xiong, </a:t>
            </a:r>
            <a:br>
              <a:rPr lang="en-US" sz="2000" baseline="0" dirty="0"/>
            </a:br>
            <a:r>
              <a:rPr lang="en-US" sz="2000" baseline="0" dirty="0"/>
              <a:t>- Abbas Zeitoun, and Emily Liu</a:t>
            </a:r>
          </a:p>
          <a:p>
            <a:endParaRPr lang="en-US" sz="2000" baseline="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3D9D8-E207-E842-A395-4E1C34E1BF92}"/>
              </a:ext>
            </a:extLst>
          </p:cNvPr>
          <p:cNvSpPr txBox="1"/>
          <p:nvPr/>
        </p:nvSpPr>
        <p:spPr>
          <a:xfrm>
            <a:off x="5719156" y="628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90460-CF1E-184D-A80C-FB79CDE578DC}"/>
              </a:ext>
            </a:extLst>
          </p:cNvPr>
          <p:cNvSpPr txBox="1"/>
          <p:nvPr/>
        </p:nvSpPr>
        <p:spPr>
          <a:xfrm>
            <a:off x="8462357" y="3289465"/>
            <a:ext cx="222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2021.10.9 Jiawei Wang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791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Regular operations.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+mj-lt"/>
                  </a:rPr>
                  <a:t> be languages: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Union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:	</a:t>
                </a:r>
                <a:r>
                  <a:rPr lang="en-US" sz="20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 or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Concatenation: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Star: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latin typeface="+mj-lt"/>
                  </a:rPr>
                  <a:t>	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each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br>
                  <a:rPr lang="en-US" sz="2000" b="0" i="0" dirty="0">
                    <a:latin typeface="+mj-lt"/>
                  </a:rPr>
                </a:br>
                <a:r>
                  <a:rPr lang="en-US" sz="2000" b="0" i="0" dirty="0">
                    <a:latin typeface="+mj-lt"/>
                  </a:rPr>
                  <a:t>		              </a:t>
                </a:r>
                <a:r>
                  <a:rPr lang="en-US" sz="2000" b="1" i="0" dirty="0">
                    <a:latin typeface="+mj-lt"/>
                  </a:rPr>
                  <a:t>Note:</a:t>
                </a:r>
                <a:r>
                  <a:rPr lang="en-US" sz="2000" b="0" i="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always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Example.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good, bad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boy, girl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{good, bad, boy, girl}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dirty="0" err="1"/>
                  <a:t>goodboy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goodgirl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badgirl</a:t>
                </a:r>
                <a:r>
                  <a:rPr lang="en-US" sz="2000" dirty="0"/>
                  <a:t>}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, good, bad, </a:t>
                </a:r>
                <a:r>
                  <a:rPr lang="en-US" sz="2000" dirty="0" err="1"/>
                  <a:t>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badgood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:r>
                  <a:rPr lang="en-US" sz="2000" dirty="0" err="1"/>
                  <a:t>badbad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goodgoodbad</a:t>
                </a:r>
                <a:r>
                  <a:rPr lang="en-US" sz="2000" dirty="0"/>
                  <a:t>, … 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blipFill>
                <a:blip r:embed="rId3"/>
                <a:stretch>
                  <a:fillRect l="-1481" t="-1015" r="-39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21500" y="2887540"/>
                <a:ext cx="527050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Regular expressions</a:t>
                </a:r>
                <a:endParaRPr lang="en-US" sz="2000" u="sng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Built from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, members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∅,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   [Atomic]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By using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r>
                  <a:rPr lang="en-US" sz="2000" b="1" dirty="0"/>
                  <a:t>    </a:t>
                </a:r>
                <a:r>
                  <a:rPr lang="en-US" sz="2000" dirty="0"/>
                  <a:t>[Composite]</a:t>
                </a:r>
              </a:p>
              <a:p>
                <a:pPr marL="342900" indent="-342900">
                  <a:buFontTx/>
                  <a:buChar char="-"/>
                </a:pPr>
                <a:endParaRPr lang="en-US" sz="2000" dirty="0"/>
              </a:p>
              <a:p>
                <a:r>
                  <a:rPr lang="en-US" sz="2400" b="1" dirty="0">
                    <a:latin typeface="+mj-lt"/>
                  </a:rPr>
                  <a:t>Examples: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0∪1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gives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gives all strings that end with </a:t>
                </a:r>
                <a:r>
                  <a:rPr lang="en-US" sz="2000" i="0" dirty="0">
                    <a:latin typeface="+mj-lt"/>
                  </a:rPr>
                  <a:t>1</a:t>
                </a:r>
                <a:r>
                  <a:rPr lang="en-US" sz="2000" dirty="0"/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all strings that contain 11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00" y="2887540"/>
                <a:ext cx="5270500" cy="3062377"/>
              </a:xfrm>
              <a:prstGeom prst="rect">
                <a:avLst/>
              </a:prstGeom>
              <a:blipFill>
                <a:blip r:embed="rId4"/>
                <a:stretch>
                  <a:fillRect l="-1734" t="-1594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353" y="5949917"/>
            <a:ext cx="10551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 finite automata </a:t>
            </a:r>
            <a:r>
              <a:rPr lang="en-US" sz="3200" dirty="0">
                <a:solidFill>
                  <a:srgbClr val="FF0000"/>
                </a:solidFill>
              </a:rPr>
              <a:t>equivalent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regular expressions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7FD54-B2FE-FB48-AB6D-16A6234B7FA0}"/>
              </a:ext>
            </a:extLst>
          </p:cNvPr>
          <p:cNvSpPr txBox="1"/>
          <p:nvPr/>
        </p:nvSpPr>
        <p:spPr>
          <a:xfrm>
            <a:off x="5624945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511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868" y="-11372"/>
            <a:ext cx="86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400" b="1" spc="200" dirty="0">
                    <a:latin typeface="+mj-lt"/>
                  </a:rPr>
                </a:br>
                <a:r>
                  <a:rPr lang="en-US" sz="2400" b="1" spc="20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should accept input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accept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blipFill>
                <a:blip r:embed="rId3"/>
                <a:stretch>
                  <a:fillRect l="-1184" t="-2174" r="-125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0398" y="5169504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14202" y="57316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17840" y="3436470"/>
            <a:ext cx="3466478" cy="1435100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99506" y="37504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2191372" y="3725685"/>
            <a:ext cx="5443944" cy="2606271"/>
            <a:chOff x="2191372" y="3632861"/>
            <a:chExt cx="5443944" cy="2606271"/>
          </a:xfrm>
        </p:grpSpPr>
        <p:grpSp>
          <p:nvGrpSpPr>
            <p:cNvPr id="67" name="Group 66"/>
            <p:cNvGrpSpPr/>
            <p:nvPr/>
          </p:nvGrpSpPr>
          <p:grpSpPr>
            <a:xfrm>
              <a:off x="4701415" y="3632861"/>
              <a:ext cx="2933901" cy="2566861"/>
              <a:chOff x="5103906" y="3632861"/>
              <a:chExt cx="2933901" cy="256686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241770" y="4692305"/>
                <a:ext cx="543158" cy="360701"/>
                <a:chOff x="8744278" y="4534028"/>
                <a:chExt cx="543158" cy="360701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8744278" y="4534028"/>
                  <a:ext cx="543158" cy="36070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8" name="Straight Arrow Connector 47"/>
              <p:cNvCxnSpPr>
                <a:endCxn id="43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191372" y="3680227"/>
              <a:ext cx="2416986" cy="2558905"/>
              <a:chOff x="2191372" y="3680227"/>
              <a:chExt cx="2416986" cy="2558905"/>
            </a:xfrm>
          </p:grpSpPr>
          <p:sp>
            <p:nvSpPr>
              <p:cNvPr id="60" name="Double Brace 59"/>
              <p:cNvSpPr/>
              <p:nvPr/>
            </p:nvSpPr>
            <p:spPr>
              <a:xfrm>
                <a:off x="2191372" y="3680227"/>
                <a:ext cx="2049283" cy="2558905"/>
              </a:xfrm>
              <a:custGeom>
                <a:avLst/>
                <a:gdLst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732124 w 878542"/>
                  <a:gd name="connsiteY6" fmla="*/ 0 h 1348714"/>
                  <a:gd name="connsiteX7" fmla="*/ 805333 w 878542"/>
                  <a:gd name="connsiteY7" fmla="*/ 73209 h 1348714"/>
                  <a:gd name="connsiteX8" fmla="*/ 805333 w 878542"/>
                  <a:gd name="connsiteY8" fmla="*/ 601148 h 1348714"/>
                  <a:gd name="connsiteX9" fmla="*/ 878542 w 878542"/>
                  <a:gd name="connsiteY9" fmla="*/ 674357 h 1348714"/>
                  <a:gd name="connsiteX10" fmla="*/ 805333 w 878542"/>
                  <a:gd name="connsiteY10" fmla="*/ 747566 h 1348714"/>
                  <a:gd name="connsiteX11" fmla="*/ 805333 w 878542"/>
                  <a:gd name="connsiteY11" fmla="*/ 1275505 h 1348714"/>
                  <a:gd name="connsiteX12" fmla="*/ 732124 w 878542"/>
                  <a:gd name="connsiteY12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124 w 878542"/>
                  <a:gd name="connsiteY5" fmla="*/ 0 h 1348714"/>
                  <a:gd name="connsiteX6" fmla="*/ 805333 w 878542"/>
                  <a:gd name="connsiteY6" fmla="*/ 73209 h 1348714"/>
                  <a:gd name="connsiteX7" fmla="*/ 805333 w 878542"/>
                  <a:gd name="connsiteY7" fmla="*/ 601148 h 1348714"/>
                  <a:gd name="connsiteX8" fmla="*/ 878542 w 878542"/>
                  <a:gd name="connsiteY8" fmla="*/ 674357 h 1348714"/>
                  <a:gd name="connsiteX9" fmla="*/ 805333 w 878542"/>
                  <a:gd name="connsiteY9" fmla="*/ 747566 h 1348714"/>
                  <a:gd name="connsiteX10" fmla="*/ 805333 w 878542"/>
                  <a:gd name="connsiteY10" fmla="*/ 1275505 h 1348714"/>
                  <a:gd name="connsiteX11" fmla="*/ 732124 w 878542"/>
                  <a:gd name="connsiteY11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124 w 878542"/>
                  <a:gd name="connsiteY4" fmla="*/ 0 h 1348714"/>
                  <a:gd name="connsiteX5" fmla="*/ 805333 w 878542"/>
                  <a:gd name="connsiteY5" fmla="*/ 73209 h 1348714"/>
                  <a:gd name="connsiteX6" fmla="*/ 805333 w 878542"/>
                  <a:gd name="connsiteY6" fmla="*/ 601148 h 1348714"/>
                  <a:gd name="connsiteX7" fmla="*/ 878542 w 878542"/>
                  <a:gd name="connsiteY7" fmla="*/ 674357 h 1348714"/>
                  <a:gd name="connsiteX8" fmla="*/ 805333 w 878542"/>
                  <a:gd name="connsiteY8" fmla="*/ 747566 h 1348714"/>
                  <a:gd name="connsiteX9" fmla="*/ 805333 w 878542"/>
                  <a:gd name="connsiteY9" fmla="*/ 1275505 h 1348714"/>
                  <a:gd name="connsiteX10" fmla="*/ 732124 w 878542"/>
                  <a:gd name="connsiteY10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0 w 878542"/>
                  <a:gd name="connsiteY2" fmla="*/ 674357 h 1348714"/>
                  <a:gd name="connsiteX3" fmla="*/ 732124 w 878542"/>
                  <a:gd name="connsiteY3" fmla="*/ 0 h 1348714"/>
                  <a:gd name="connsiteX4" fmla="*/ 805333 w 878542"/>
                  <a:gd name="connsiteY4" fmla="*/ 73209 h 1348714"/>
                  <a:gd name="connsiteX5" fmla="*/ 805333 w 878542"/>
                  <a:gd name="connsiteY5" fmla="*/ 601148 h 1348714"/>
                  <a:gd name="connsiteX6" fmla="*/ 878542 w 878542"/>
                  <a:gd name="connsiteY6" fmla="*/ 674357 h 1348714"/>
                  <a:gd name="connsiteX7" fmla="*/ 805333 w 878542"/>
                  <a:gd name="connsiteY7" fmla="*/ 747566 h 1348714"/>
                  <a:gd name="connsiteX8" fmla="*/ 805333 w 878542"/>
                  <a:gd name="connsiteY8" fmla="*/ 1275505 h 1348714"/>
                  <a:gd name="connsiteX9" fmla="*/ 732124 w 878542"/>
                  <a:gd name="connsiteY9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124 w 878542"/>
                  <a:gd name="connsiteY2" fmla="*/ 0 h 1348714"/>
                  <a:gd name="connsiteX3" fmla="*/ 805333 w 878542"/>
                  <a:gd name="connsiteY3" fmla="*/ 73209 h 1348714"/>
                  <a:gd name="connsiteX4" fmla="*/ 805333 w 878542"/>
                  <a:gd name="connsiteY4" fmla="*/ 601148 h 1348714"/>
                  <a:gd name="connsiteX5" fmla="*/ 878542 w 878542"/>
                  <a:gd name="connsiteY5" fmla="*/ 674357 h 1348714"/>
                  <a:gd name="connsiteX6" fmla="*/ 805333 w 878542"/>
                  <a:gd name="connsiteY6" fmla="*/ 747566 h 1348714"/>
                  <a:gd name="connsiteX7" fmla="*/ 805333 w 878542"/>
                  <a:gd name="connsiteY7" fmla="*/ 1275505 h 1348714"/>
                  <a:gd name="connsiteX8" fmla="*/ 732124 w 878542"/>
                  <a:gd name="connsiteY8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  <a:gd name="connsiteX0" fmla="*/ 732124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542" h="1348714" stroke="0" extrusionOk="0">
                    <a:moveTo>
                      <a:pt x="732124" y="1348714"/>
                    </a:moveTo>
                    <a:lnTo>
                      <a:pt x="73209" y="1275505"/>
                    </a:lnTo>
                    <a:lnTo>
                      <a:pt x="73209" y="747566"/>
                    </a:lnTo>
                    <a:cubicBezTo>
                      <a:pt x="73209" y="707134"/>
                      <a:pt x="40432" y="674357"/>
                      <a:pt x="0" y="674357"/>
                    </a:cubicBezTo>
                    <a:cubicBezTo>
                      <a:pt x="40432" y="674357"/>
                      <a:pt x="73209" y="641580"/>
                      <a:pt x="73209" y="601148"/>
                    </a:cubicBezTo>
                    <a:lnTo>
                      <a:pt x="73209" y="73209"/>
                    </a:lnTo>
                    <a:cubicBezTo>
                      <a:pt x="73209" y="32777"/>
                      <a:pt x="105986" y="0"/>
                      <a:pt x="146418" y="0"/>
                    </a:cubicBezTo>
                    <a:lnTo>
                      <a:pt x="732124" y="0"/>
                    </a:ln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  <a:close/>
                  </a:path>
                  <a:path w="878542" h="1348714" fill="none">
                    <a:moveTo>
                      <a:pt x="732124" y="0"/>
                    </a:move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</a:path>
                </a:pathLst>
              </a:custGeom>
              <a:ln w="349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346641" y="4959679"/>
                <a:ext cx="261717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Components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blipFill>
                <a:blip r:embed="rId10"/>
                <a:stretch>
                  <a:fillRect l="-737" t="-1504" r="-295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8576087" y="5555274"/>
            <a:ext cx="3528761" cy="523220"/>
            <a:chOff x="9022938" y="5973363"/>
            <a:chExt cx="3528761" cy="523220"/>
          </a:xfrm>
        </p:grpSpPr>
        <p:sp>
          <p:nvSpPr>
            <p:cNvPr id="69" name="Rectangle 68"/>
            <p:cNvSpPr/>
            <p:nvPr/>
          </p:nvSpPr>
          <p:spPr>
            <a:xfrm>
              <a:off x="9716949" y="5973363"/>
              <a:ext cx="2834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NO!  </a:t>
              </a: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[gives intersection]</a:t>
              </a:r>
              <a:endPara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9022938" y="6198786"/>
              <a:ext cx="543060" cy="19838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10877788" y="6379695"/>
            <a:ext cx="1252266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 1.1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7051" y="3795083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808726" y="5776581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0617" y="4141722"/>
            <a:ext cx="779381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0" dirty="0"/>
              <a:t>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165" y="3264175"/>
            <a:ext cx="7507894" cy="3546171"/>
            <a:chOff x="20676" y="3192391"/>
            <a:chExt cx="7791104" cy="3665609"/>
          </a:xfrm>
        </p:grpSpPr>
        <p:grpSp>
          <p:nvGrpSpPr>
            <p:cNvPr id="64" name="Group 63"/>
            <p:cNvGrpSpPr/>
            <p:nvPr/>
          </p:nvGrpSpPr>
          <p:grpSpPr>
            <a:xfrm>
              <a:off x="20676" y="3192391"/>
              <a:ext cx="7791104" cy="3665609"/>
              <a:chOff x="20676" y="3192391"/>
              <a:chExt cx="7791104" cy="366560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0676" y="3192391"/>
                <a:ext cx="7327284" cy="36656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395935" y="3758799"/>
                <a:ext cx="1415845" cy="204547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442270" y="3393979"/>
                  <a:ext cx="6064145" cy="28931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Check-in 1.1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sz="2400" dirty="0"/>
                    <a:t>In the proof,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are finite automata</a:t>
                  </a:r>
                  <a:br>
                    <a:rPr lang="en-US" sz="2400" dirty="0"/>
                  </a:br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has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states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has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states </a:t>
                  </a:r>
                </a:p>
                <a:p>
                  <a:r>
                    <a:rPr lang="en-US" sz="2400" dirty="0"/>
                    <a:t>Then how many states does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have? </a:t>
                  </a:r>
                </a:p>
                <a:p>
                  <a:r>
                    <a:rPr lang="en-US" sz="2400" dirty="0"/>
                    <a:t>(a)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(b)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(c)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70" y="3393979"/>
                  <a:ext cx="6064145" cy="2893100"/>
                </a:xfrm>
                <a:prstGeom prst="rect">
                  <a:avLst/>
                </a:prstGeom>
                <a:blipFill>
                  <a:blip r:embed="rId11"/>
                  <a:stretch>
                    <a:fillRect l="-1693" t="-1242" b="-2899"/>
                  </a:stretch>
                </a:blipFill>
                <a:ln w="571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5C124E-395E-674C-9F08-206480DFD235}"/>
              </a:ext>
            </a:extLst>
          </p:cNvPr>
          <p:cNvSpPr txBox="1"/>
          <p:nvPr/>
        </p:nvSpPr>
        <p:spPr>
          <a:xfrm>
            <a:off x="6386945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364B58-7E50-C945-B088-B9DA03C504F0}"/>
              </a:ext>
            </a:extLst>
          </p:cNvPr>
          <p:cNvCxnSpPr/>
          <p:nvPr/>
        </p:nvCxnSpPr>
        <p:spPr>
          <a:xfrm>
            <a:off x="2375634" y="6049495"/>
            <a:ext cx="161675" cy="151303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C5C71-E94D-954C-B6AB-E1FDA49D44EB}"/>
              </a:ext>
            </a:extLst>
          </p:cNvPr>
          <p:cNvCxnSpPr/>
          <p:nvPr/>
        </p:nvCxnSpPr>
        <p:spPr>
          <a:xfrm flipV="1">
            <a:off x="2537309" y="5897095"/>
            <a:ext cx="495190" cy="303703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FF58B1-D3D0-104D-9AA6-013BDA67E172}"/>
              </a:ext>
            </a:extLst>
          </p:cNvPr>
          <p:cNvSpPr txBox="1"/>
          <p:nvPr/>
        </p:nvSpPr>
        <p:spPr>
          <a:xfrm>
            <a:off x="7789059" y="6432309"/>
            <a:ext cx="311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F ={(r1,r2)|r1 ∈ F1 or r2 ∈ F2}.</a:t>
            </a:r>
            <a:br>
              <a:rPr lang="en-HK" dirty="0"/>
            </a:b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6" grpId="0" animBg="1"/>
      <p:bldP spid="4" grpId="0" animBg="1"/>
      <p:bldP spid="59" grpId="0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BD9F7C06-9917-6A40-9784-B6E5E7CF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70447"/>
            <a:ext cx="10905066" cy="29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334" y="0"/>
            <a:ext cx="7101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232" y="1148603"/>
                <a:ext cx="8234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" y="1148603"/>
                <a:ext cx="8234709" cy="1754326"/>
              </a:xfrm>
              <a:prstGeom prst="rect">
                <a:avLst/>
              </a:prstGeom>
              <a:blipFill>
                <a:blip r:embed="rId3"/>
                <a:stretch>
                  <a:fillRect l="-1185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79586" y="31110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2334" y="31290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396941" y="4270357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941" y="4270357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799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52145" y="40758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13262" y="5563971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53125" y="5656304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96191" y="53378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62825" y="57758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52541" y="49936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72139" y="51526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513389" y="56195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423335" y="53866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89969" y="56875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363810" y="6113129"/>
                <a:ext cx="3269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10" y="6113129"/>
                <a:ext cx="3269806" cy="369332"/>
              </a:xfrm>
              <a:prstGeom prst="rect">
                <a:avLst/>
              </a:prstGeom>
              <a:blipFill>
                <a:blip r:embed="rId11"/>
                <a:stretch>
                  <a:fillRect l="-1493" t="-10000" r="-9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0946" y="2945263"/>
            <a:ext cx="7555101" cy="1681130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C1134-4440-1F4F-A697-2F57468D9D32}"/>
              </a:ext>
            </a:extLst>
          </p:cNvPr>
          <p:cNvSpPr txBox="1"/>
          <p:nvPr/>
        </p:nvSpPr>
        <p:spPr>
          <a:xfrm>
            <a:off x="7841672" y="6386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4C923-D975-9C4E-A1B9-B241BCC6B552}"/>
              </a:ext>
            </a:extLst>
          </p:cNvPr>
          <p:cNvSpPr txBox="1"/>
          <p:nvPr/>
        </p:nvSpPr>
        <p:spPr>
          <a:xfrm>
            <a:off x="7911095" y="3922163"/>
            <a:ext cx="265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Connect M1 and M2</a:t>
            </a:r>
          </a:p>
        </p:txBody>
      </p:sp>
    </p:spTree>
    <p:extLst>
      <p:ext uri="{BB962C8B-B14F-4D97-AF65-F5344CB8AC3E}">
        <p14:creationId xmlns:p14="http://schemas.microsoft.com/office/powerpoint/2010/main" val="29687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8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34089"/>
                <a:ext cx="9155939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Introduction, outline, mechanics, expectations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Finite Automata, formal definition, regular languages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Regular Operations and Regular Expressions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Started: Closure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400" b="1" spc="200" dirty="0">
                    <a:latin typeface="+mj-lt"/>
                  </a:rPr>
                  <a:t> , to be continued… </a:t>
                </a:r>
              </a:p>
              <a:p>
                <a:pPr>
                  <a:spcBef>
                    <a:spcPts val="1200"/>
                  </a:spcBef>
                </a:pP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4089"/>
                <a:ext cx="9155939" cy="3077766"/>
              </a:xfrm>
              <a:prstGeom prst="rect">
                <a:avLst/>
              </a:prstGeom>
              <a:blipFill>
                <a:blip r:embed="rId3"/>
                <a:stretch>
                  <a:fillRect l="-1065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7786D-100D-484A-818E-44823AAC61E5}"/>
              </a:ext>
            </a:extLst>
          </p:cNvPr>
          <p:cNvSpPr txBox="1"/>
          <p:nvPr/>
        </p:nvSpPr>
        <p:spPr>
          <a:xfrm>
            <a:off x="5292436" y="62345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18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342" y="2347214"/>
            <a:ext cx="58352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Computability Theory  1930s – 1950s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computable…  or not?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Examples: </a:t>
            </a:r>
            <a:br>
              <a:rPr lang="en-US" sz="2000" dirty="0"/>
            </a:br>
            <a:r>
              <a:rPr lang="en-US" sz="2000" dirty="0"/>
              <a:t>program verification, mathematical truth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 of Computation:</a:t>
            </a:r>
            <a:br>
              <a:rPr lang="en-US" sz="2000" dirty="0"/>
            </a:br>
            <a:r>
              <a:rPr lang="en-US" sz="2000" dirty="0"/>
              <a:t>Finite automata, Turing machines, …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57900" y="3559485"/>
            <a:ext cx="59262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Complexity Theory  1960s – present 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 </a:t>
            </a:r>
            <a:r>
              <a:rPr lang="en-US" sz="2000" u="sng" dirty="0"/>
              <a:t>in practice</a:t>
            </a:r>
            <a:r>
              <a:rPr lang="en-US" sz="2000" dirty="0"/>
              <a:t>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Example: factoring problem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P versus NP problem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Measures of complexity:  Time and Space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Models:  Probabilistic and Interactive computation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753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 Course 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1CF4E-3CE6-2648-B850-B731EA7907AB}"/>
              </a:ext>
            </a:extLst>
          </p:cNvPr>
          <p:cNvSpPr txBox="1"/>
          <p:nvPr/>
        </p:nvSpPr>
        <p:spPr>
          <a:xfrm>
            <a:off x="5347855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8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Mechanics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227" y="1158976"/>
            <a:ext cx="583525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b="1" dirty="0"/>
              <a:t>Zoom Lectures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u="sng" dirty="0"/>
              <a:t>Live</a:t>
            </a:r>
            <a:r>
              <a:rPr lang="en-US" sz="2000" dirty="0"/>
              <a:t> and Interactive via Chat 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u="sng" dirty="0"/>
              <a:t>Live lectures are recorded</a:t>
            </a:r>
            <a:r>
              <a:rPr lang="en-US" sz="2000" dirty="0"/>
              <a:t> for later viewing 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Zoom </a:t>
            </a:r>
            <a:r>
              <a:rPr lang="en-US" sz="2400" b="1"/>
              <a:t>Recitations </a:t>
            </a:r>
            <a:endParaRPr lang="en-US" sz="2400" b="1" dirty="0"/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Not recorded</a:t>
            </a:r>
            <a:endParaRPr lang="en-US" sz="2400" b="1" dirty="0"/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Two convert to in-person 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Review concepts and more examples 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Optional unless you are having difficulty</a:t>
            </a:r>
            <a:br>
              <a:rPr lang="en-US" sz="2000" dirty="0"/>
            </a:br>
            <a:r>
              <a:rPr lang="en-US" sz="2000" u="sng" dirty="0"/>
              <a:t>Participation</a:t>
            </a:r>
            <a:r>
              <a:rPr lang="en-US" sz="2000" dirty="0"/>
              <a:t> can raise low grades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Attend any recitation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Text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i="1" dirty="0"/>
              <a:t>Introduction to the Theory of Computation</a:t>
            </a:r>
            <a:br>
              <a:rPr lang="en-US" sz="2000" dirty="0"/>
            </a:br>
            <a:r>
              <a:rPr lang="en-US" sz="2000" dirty="0"/>
              <a:t>Sipser, 3</a:t>
            </a:r>
            <a:r>
              <a:rPr lang="en-US" sz="2000" baseline="30000" dirty="0"/>
              <a:t>rd</a:t>
            </a:r>
            <a:r>
              <a:rPr lang="en-US" sz="2000" dirty="0"/>
              <a:t> Edition US.  (Other editions ok but </a:t>
            </a:r>
            <a:br>
              <a:rPr lang="en-US" sz="2000" dirty="0"/>
            </a:br>
            <a:r>
              <a:rPr lang="en-US" sz="2000" dirty="0"/>
              <a:t>are missing some Exercises and Problems).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1714" y="2969468"/>
            <a:ext cx="537028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Homework bi-weekly – 35%</a:t>
            </a:r>
            <a:endParaRPr lang="en-US" sz="2400" dirty="0"/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/>
              <a:t>More information to follow 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Midterm (15%) and Final exam (25%)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/>
              <a:t>Open book and notes</a:t>
            </a:r>
            <a:endParaRPr lang="en-US" sz="2000" b="1" dirty="0"/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Check-in quizzes for credit – 25%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Distinct Live and Recorded versions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Complete either one for credit </a:t>
            </a:r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within 48 hours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Initially ungraded; full credit for participation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E6138-B4B4-9443-98A9-7680C3C392C9}"/>
              </a:ext>
            </a:extLst>
          </p:cNvPr>
          <p:cNvSpPr txBox="1"/>
          <p:nvPr/>
        </p:nvSpPr>
        <p:spPr>
          <a:xfrm>
            <a:off x="5569527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9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Expectations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41" y="1540946"/>
            <a:ext cx="631967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Prerequisites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Prior substantial experience and comfort with mathematical concepts, theorems, and proofs.  </a:t>
            </a:r>
            <a:r>
              <a:rPr lang="en-US" sz="2400" u="sng" dirty="0"/>
              <a:t>Creativity will be needed for psets and exams. </a:t>
            </a:r>
          </a:p>
          <a:p>
            <a:pPr>
              <a:spcBef>
                <a:spcPts val="1200"/>
              </a:spcBef>
            </a:pPr>
            <a:endParaRPr lang="en-US" sz="2800" b="1" i="1" u="sng" dirty="0"/>
          </a:p>
          <a:p>
            <a:pPr>
              <a:spcBef>
                <a:spcPts val="1200"/>
              </a:spcBef>
            </a:pPr>
            <a:r>
              <a:rPr lang="en-US" sz="2800" b="1" dirty="0"/>
              <a:t>Collaboration policy on homework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400" dirty="0"/>
              <a:t>Allowed. But try problems yourself first. 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400" u="sng" dirty="0"/>
              <a:t>Write up your own solutions.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400" u="sng" dirty="0"/>
              <a:t>No bibles or online materials.</a:t>
            </a:r>
            <a:r>
              <a:rPr lang="en-US" sz="2400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69A9E-46CE-BA4E-8B78-C681A4102EA7}"/>
              </a:ext>
            </a:extLst>
          </p:cNvPr>
          <p:cNvSpPr txBox="1"/>
          <p:nvPr/>
        </p:nvSpPr>
        <p:spPr>
          <a:xfrm>
            <a:off x="5929745" y="624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40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972" y="0"/>
            <a:ext cx="78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Role of Theory in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41" y="1540946"/>
            <a:ext cx="583525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Applications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Basic Research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Connections to other fields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What is the nature of computation?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E982-F68A-6946-8E5D-480863FDB112}"/>
              </a:ext>
            </a:extLst>
          </p:cNvPr>
          <p:cNvSpPr txBox="1"/>
          <p:nvPr/>
        </p:nvSpPr>
        <p:spPr>
          <a:xfrm>
            <a:off x="5999018" y="617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647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 finite string</a:t>
                </a:r>
                <a:br>
                  <a:rPr lang="en-US" sz="2000" dirty="0"/>
                </a:br>
                <a:r>
                  <a:rPr lang="en-US" sz="2000" b="1" dirty="0"/>
                  <a:t>Output:</a:t>
                </a:r>
                <a:r>
                  <a:rPr lang="en-US" sz="2000" dirty="0"/>
                  <a:t>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or </a:t>
                </a:r>
                <a:r>
                  <a:rPr lang="en-US" sz="2000" u="sng" dirty="0"/>
                  <a:t>Reject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Computation process:  </a:t>
                </a:r>
                <a:r>
                  <a:rPr lang="en-US" sz="2000" dirty="0"/>
                  <a:t>Begin at start state,</a:t>
                </a:r>
                <a:br>
                  <a:rPr lang="en-US" sz="2000" dirty="0"/>
                </a:br>
                <a:r>
                  <a:rPr lang="en-US" sz="2000" dirty="0"/>
                  <a:t>   read input symbols, follow corresponding transitions,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if end with accept state, </a:t>
                </a:r>
                <a:r>
                  <a:rPr lang="en-US" sz="2000" u="sng" dirty="0"/>
                  <a:t>Reject</a:t>
                </a:r>
                <a:r>
                  <a:rPr lang="en-US" sz="2000" dirty="0"/>
                  <a:t> if not.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Examples:</a:t>
                </a:r>
                <a:r>
                  <a:rPr lang="en-US" sz="2000" dirty="0"/>
                  <a:t>  01101 → Accept </a:t>
                </a:r>
                <a:br>
                  <a:rPr lang="en-US" sz="2000" dirty="0"/>
                </a:br>
                <a:r>
                  <a:rPr lang="en-US" sz="2000" dirty="0"/>
                  <a:t>                     00101 → Reject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accepts exactly those strings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where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contains substring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11}.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blipFill>
                <a:blip r:embed="rId3"/>
                <a:stretch>
                  <a:fillRect l="-1017" t="-1101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7240" y="0"/>
            <a:ext cx="757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begin:  Finite Automata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7241" y="896827"/>
            <a:ext cx="4571186" cy="1327137"/>
            <a:chOff x="413068" y="587327"/>
            <a:chExt cx="4571186" cy="1327137"/>
          </a:xfrm>
        </p:grpSpPr>
        <p:sp>
          <p:nvSpPr>
            <p:cNvPr id="2" name="Oval 1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States: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Transitions: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Start state: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Accept states:  </a:t>
                </a:r>
              </a:p>
              <a:p>
                <a:pPr>
                  <a:spcBef>
                    <a:spcPts val="600"/>
                  </a:spcBef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blipFill>
                <a:blip r:embed="rId8"/>
                <a:stretch>
                  <a:fillRect l="-167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2355319" y="3223908"/>
            <a:ext cx="757707" cy="307777"/>
            <a:chOff x="2094993" y="3298333"/>
            <a:chExt cx="757707" cy="30777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094993" y="3565483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306820" y="329833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21769" y="3832895"/>
            <a:ext cx="621415" cy="353805"/>
            <a:chOff x="1980125" y="3669985"/>
            <a:chExt cx="621415" cy="353805"/>
          </a:xfrm>
        </p:grpSpPr>
        <p:sp>
          <p:nvSpPr>
            <p:cNvPr id="34" name="Oval 33"/>
            <p:cNvSpPr/>
            <p:nvPr/>
          </p:nvSpPr>
          <p:spPr>
            <a:xfrm>
              <a:off x="2263460" y="3669985"/>
              <a:ext cx="338080" cy="353805"/>
            </a:xfrm>
            <a:prstGeom prst="ellips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980125" y="3842161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97655" y="4347633"/>
            <a:ext cx="345724" cy="361805"/>
            <a:chOff x="2263460" y="4381396"/>
            <a:chExt cx="553791" cy="579550"/>
          </a:xfrm>
        </p:grpSpPr>
        <p:sp>
          <p:nvSpPr>
            <p:cNvPr id="42" name="Oval 41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327621" y="4448542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the language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recognizes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blipFill>
                <a:blip r:embed="rId9"/>
                <a:stretch>
                  <a:fillRect l="-8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1FCC73C-BFB2-DA49-BDBD-15A1248D1963}"/>
              </a:ext>
            </a:extLst>
          </p:cNvPr>
          <p:cNvSpPr txBox="1"/>
          <p:nvPr/>
        </p:nvSpPr>
        <p:spPr>
          <a:xfrm>
            <a:off x="5541818" y="6359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2F61B-3880-234F-ABDC-6461C6C4EABF}"/>
              </a:ext>
            </a:extLst>
          </p:cNvPr>
          <p:cNvSpPr txBox="1"/>
          <p:nvPr/>
        </p:nvSpPr>
        <p:spPr>
          <a:xfrm>
            <a:off x="6282056" y="779105"/>
            <a:ext cx="292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You can think of it as representing a computer that has a very limited and small amount of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C3266-5D32-044D-B77E-E5D417C522F5}"/>
              </a:ext>
            </a:extLst>
          </p:cNvPr>
          <p:cNvSpPr txBox="1"/>
          <p:nvPr/>
        </p:nvSpPr>
        <p:spPr>
          <a:xfrm>
            <a:off x="8348209" y="4709438"/>
            <a:ext cx="253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M1-&gt;Collection of these strings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505E08-A4CD-3340-83D3-DFAAF511467F}"/>
              </a:ext>
            </a:extLst>
          </p:cNvPr>
          <p:cNvSpPr txBox="1"/>
          <p:nvPr/>
        </p:nvSpPr>
        <p:spPr>
          <a:xfrm>
            <a:off x="6282056" y="6472989"/>
            <a:ext cx="398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 –same-way of saying the same thing </a:t>
            </a:r>
          </a:p>
        </p:txBody>
      </p:sp>
    </p:spTree>
    <p:extLst>
      <p:ext uri="{BB962C8B-B14F-4D97-AF65-F5344CB8AC3E}">
        <p14:creationId xmlns:p14="http://schemas.microsoft.com/office/powerpoint/2010/main" val="24601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10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Formal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finite automaton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  finite set of states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alphabet symbols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   transition function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start state </a:t>
                </a:r>
                <a:r>
                  <a:rPr lang="en-US" sz="1200" dirty="0">
                    <a:solidFill>
                      <a:srgbClr val="FF0000"/>
                    </a:solidFill>
                  </a:rPr>
                  <a:t>(only one)</a:t>
                </a:r>
                <a:endParaRPr lang="en-US" sz="12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 set of accept states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blipFill>
                <a:blip r:embed="rId3"/>
                <a:stretch>
                  <a:fillRect l="-1261" t="-1370" b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710308" y="3203886"/>
            <a:ext cx="3984778" cy="501155"/>
            <a:chOff x="2710308" y="3203886"/>
            <a:chExt cx="3984778" cy="50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/>
                    <a:t> means 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r="-139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5247173" y="3203886"/>
              <a:ext cx="1447913" cy="499900"/>
              <a:chOff x="5588995" y="3188611"/>
              <a:chExt cx="1447913" cy="4999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69480" y="3325914"/>
                <a:ext cx="338080" cy="3538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5927075" y="3506882"/>
                <a:ext cx="742405" cy="47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588995" y="3354482"/>
                <a:ext cx="338080" cy="3340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153212" y="3188611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7588123" y="3337726"/>
            <a:ext cx="3736900" cy="1145542"/>
            <a:chOff x="380722" y="533597"/>
            <a:chExt cx="4684103" cy="1435903"/>
          </a:xfrm>
        </p:grpSpPr>
        <p:sp>
          <p:nvSpPr>
            <p:cNvPr id="17" name="Oval 1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8" idx="6"/>
              <a:endCxn id="1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3210480" y="1118178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7842" y="931977"/>
              <a:ext cx="556983" cy="424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0,1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0539" y="1545132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81157" y="687876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29747" y="533597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{0, 1}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blipFill>
                <a:blip r:embed="rId11"/>
                <a:stretch>
                  <a:fillRect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t="-106061" r="-202597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98718" t="-106061" r="-10000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201299" t="-106061" r="-1299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209231" r="-20259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209231" r="-100000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209231" r="-1299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309231" r="-20259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309231" r="-10000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309231" r="-129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18551" y="2821458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365-2F4B-E340-83D8-59FA8A0FF9F3}"/>
              </a:ext>
            </a:extLst>
          </p:cNvPr>
          <p:cNvSpPr txBox="1"/>
          <p:nvPr/>
        </p:nvSpPr>
        <p:spPr>
          <a:xfrm>
            <a:off x="5915891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42CD6B-6505-B44E-B194-02A93FA195DC}"/>
              </a:ext>
            </a:extLst>
          </p:cNvPr>
          <p:cNvSpPr txBox="1"/>
          <p:nvPr/>
        </p:nvSpPr>
        <p:spPr>
          <a:xfrm>
            <a:off x="851334" y="567087"/>
            <a:ext cx="10736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reason for having a formal definition is, for one thing, it allows us to be very precise, then we’ll know exactly what we mean by a finite automaton and then we’ll know exactly what we mean by a finite automaton and should answer any question about what counts and what doesn’t count. Another reason is that we can use its formal notation rather than as a kind of a picture when we want to represents them in formal articles.</a:t>
            </a:r>
          </a:p>
        </p:txBody>
      </p:sp>
    </p:spTree>
    <p:extLst>
      <p:ext uri="{BB962C8B-B14F-4D97-AF65-F5344CB8AC3E}">
        <p14:creationId xmlns:p14="http://schemas.microsoft.com/office/powerpoint/2010/main" val="37254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uiExpand="1" build="allAtOnce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2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Strings and languages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string</a:t>
                </a:r>
                <a:r>
                  <a:rPr lang="en-US" sz="2000" dirty="0"/>
                  <a:t> is a finite sequence of symbols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language</a:t>
                </a:r>
                <a:r>
                  <a:rPr lang="en-US" sz="2000" dirty="0"/>
                  <a:t> is a set of strings (finite or infinite)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string</a:t>
                </a:r>
                <a:r>
                  <a:rPr lang="en-US" sz="2000" dirty="0"/>
                  <a:t>  </a:t>
                </a:r>
                <a:r>
                  <a:rPr lang="el-GR" sz="2000" dirty="0"/>
                  <a:t>ε</a:t>
                </a:r>
                <a:r>
                  <a:rPr lang="en-US" sz="2000" dirty="0"/>
                  <a:t>  is the string of length 0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language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ø</m:t>
                    </m:r>
                  </m:oMath>
                </a14:m>
                <a:r>
                  <a:rPr lang="en-US" sz="2000" dirty="0"/>
                  <a:t>  is the set with no strings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 defTabSz="569913">
                  <a:spcBef>
                    <a:spcPts val="1200"/>
                  </a:spcBef>
                </a:pPr>
                <a:r>
                  <a:rPr lang="en-US" sz="2000" b="1" dirty="0" err="1"/>
                  <a:t>Defn</a:t>
                </a:r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accepts string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if there is a sequence of states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where: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blipFill>
                <a:blip r:embed="rId3"/>
                <a:stretch>
                  <a:fillRect l="-1509" t="-1023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11570" y="3279269"/>
                <a:ext cx="4568043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white"/>
                    </a:solidFill>
                  </a:rPr>
                  <a:t>Recognizing languages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u="sng" dirty="0"/>
                  <a:t>the language of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recognizes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language is </a:t>
                </a:r>
                <a:r>
                  <a:rPr lang="en-US" sz="2400" u="sng" dirty="0">
                    <a:solidFill>
                      <a:srgbClr val="FF0000"/>
                    </a:solidFill>
                  </a:rPr>
                  <a:t>regular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some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finite automaton recognizes it.</a:t>
                </a:r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70" y="3279269"/>
                <a:ext cx="4568043" cy="3400931"/>
              </a:xfrm>
              <a:prstGeom prst="rect">
                <a:avLst/>
              </a:prstGeom>
              <a:blipFill>
                <a:blip r:embed="rId4"/>
                <a:stretch>
                  <a:fillRect l="-1939" t="-1487" r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F08B75-42FD-854B-882C-5EDF93DA67E3}"/>
              </a:ext>
            </a:extLst>
          </p:cNvPr>
          <p:cNvSpPr txBox="1"/>
          <p:nvPr/>
        </p:nvSpPr>
        <p:spPr>
          <a:xfrm>
            <a:off x="5430982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02592-2660-9E4E-89A6-E10D1137AA74}"/>
              </a:ext>
            </a:extLst>
          </p:cNvPr>
          <p:cNvSpPr txBox="1"/>
          <p:nvPr/>
        </p:nvSpPr>
        <p:spPr>
          <a:xfrm>
            <a:off x="2911642" y="5955633"/>
            <a:ext cx="318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I-</a:t>
            </a:r>
            <a:r>
              <a:rPr lang="en-US" sz="1400" dirty="0" err="1">
                <a:solidFill>
                  <a:srgbClr val="FF0000"/>
                </a:solidFill>
              </a:rPr>
              <a:t>th</a:t>
            </a:r>
            <a:r>
              <a:rPr lang="en-US" sz="1400" dirty="0">
                <a:solidFill>
                  <a:srgbClr val="FF0000"/>
                </a:solidFill>
              </a:rPr>
              <a:t> member of the sequence is obtained by looking at the previous 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14EEE0-42B9-A24E-A2C1-BEC47E3A8D29}"/>
              </a:ext>
            </a:extLst>
          </p:cNvPr>
          <p:cNvCxnSpPr/>
          <p:nvPr/>
        </p:nvCxnSpPr>
        <p:spPr>
          <a:xfrm>
            <a:off x="2322095" y="5955632"/>
            <a:ext cx="553452" cy="25266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Languages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substring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11}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</a:t>
                </a:r>
                <a:r>
                  <a:rPr lang="en-US" sz="2400" u="sng" dirty="0"/>
                  <a:t>Therefore </a:t>
                </a:r>
                <a14:m>
                  <m:oMath xmlns:m="http://schemas.openxmlformats.org/officeDocument/2006/math">
                    <m:r>
                      <a:rPr lang="en-US" sz="2400" u="sng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u="sng" dirty="0"/>
                  <a:t> is regular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blipFill>
                <a:blip r:embed="rId3"/>
                <a:stretch>
                  <a:fillRect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More examples:</a:t>
                </a:r>
              </a:p>
              <a:p>
                <a:endParaRPr lang="en-US" sz="2000" u="sng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an even number of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(make automaton for practice).</a:t>
                </a:r>
              </a:p>
              <a:p>
                <a:pPr marL="290513" indent="-290513">
                  <a:buFontTx/>
                  <a:buChar char="-"/>
                </a:pPr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equal numbers of 0s and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regular (we will prove).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blipFill>
                <a:blip r:embed="rId4"/>
                <a:stretch>
                  <a:fillRect l="-1835" t="-2116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38508" y="1506289"/>
            <a:ext cx="4743319" cy="1327137"/>
            <a:chOff x="240935" y="587327"/>
            <a:chExt cx="4743319" cy="1327137"/>
          </a:xfrm>
        </p:grpSpPr>
        <p:sp>
          <p:nvSpPr>
            <p:cNvPr id="27" name="Oval 2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6"/>
              <a:endCxn id="2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306246" y="5697456"/>
            <a:ext cx="7112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 the regular languages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CBF1C-6921-5642-B66E-923A667D53DE}"/>
              </a:ext>
            </a:extLst>
          </p:cNvPr>
          <p:cNvSpPr txBox="1"/>
          <p:nvPr/>
        </p:nvSpPr>
        <p:spPr>
          <a:xfrm>
            <a:off x="5209309" y="6391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72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C24BE7-6E49-4E0A-81E6-18D0DD6C5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827AEE-1E88-4118-A9AF-59056AEEC4EA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A98B59C4-A0FC-4CA5-888B-AA281E102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11720</TotalTime>
  <Words>1650</Words>
  <Application>Microsoft Macintosh PowerPoint</Application>
  <PresentationFormat>Widescreen</PresentationFormat>
  <Paragraphs>247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1: Introduction, Finite Automata, Regular Expressions </dc:title>
  <dc:subject/>
  <dc:creator>Michael Sipser</dc:creator>
  <cp:keywords/>
  <dc:description/>
  <cp:lastModifiedBy>office</cp:lastModifiedBy>
  <cp:revision>161</cp:revision>
  <dcterms:created xsi:type="dcterms:W3CDTF">2020-08-09T18:24:17Z</dcterms:created>
  <dcterms:modified xsi:type="dcterms:W3CDTF">2021-10-09T08:05:40Z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