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87" r:id="rId6"/>
    <p:sldId id="295" r:id="rId7"/>
    <p:sldId id="296" r:id="rId8"/>
    <p:sldId id="298" r:id="rId9"/>
    <p:sldId id="311" r:id="rId10"/>
    <p:sldId id="312" r:id="rId11"/>
    <p:sldId id="308" r:id="rId12"/>
    <p:sldId id="299" r:id="rId13"/>
    <p:sldId id="277" r:id="rId14"/>
    <p:sldId id="309" r:id="rId15"/>
    <p:sldId id="304" r:id="rId16"/>
    <p:sldId id="301" r:id="rId17"/>
    <p:sldId id="303" r:id="rId18"/>
    <p:sldId id="307" r:id="rId19"/>
    <p:sldId id="31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0" autoAdjust="0"/>
    <p:restoredTop sz="95501" autoAdjust="0"/>
  </p:normalViewPr>
  <p:slideViewPr>
    <p:cSldViewPr snapToGrid="0">
      <p:cViewPr varScale="1">
        <p:scale>
          <a:sx n="112" d="100"/>
          <a:sy n="112" d="100"/>
        </p:scale>
        <p:origin x="224" y="53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00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3" Type="http://schemas.openxmlformats.org/officeDocument/2006/relationships/image" Target="../media/image40.png"/><Relationship Id="rId7" Type="http://schemas.openxmlformats.org/officeDocument/2006/relationships/image" Target="../media/image5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3.png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3" Type="http://schemas.openxmlformats.org/officeDocument/2006/relationships/image" Target="../media/image66.png"/><Relationship Id="rId21" Type="http://schemas.openxmlformats.org/officeDocument/2006/relationships/image" Target="../media/image76.png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0.png"/><Relationship Id="rId15" Type="http://schemas.openxmlformats.org/officeDocument/2006/relationships/image" Target="../media/image67.png"/><Relationship Id="rId5" Type="http://schemas.openxmlformats.org/officeDocument/2006/relationships/image" Target="../media/image620.png"/><Relationship Id="rId19" Type="http://schemas.openxmlformats.org/officeDocument/2006/relationships/image" Target="../media/image74.pn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62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3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Nondeterminism</a:t>
                </a:r>
                <a:br>
                  <a:rPr lang="en-US" sz="2000" dirty="0"/>
                </a:br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§1.4 – §2.1)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Finite automata → regular expressions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Proving languages aren’t regular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Context free grammars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start counting Check-ins today.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 your email from Canvas.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Homework 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due Thursday.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blipFill>
                <a:blip r:embed="rId2"/>
                <a:stretch>
                  <a:fillRect l="-1724" t="-775" b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9A8B3A-0366-C041-B1C9-CF26552BB994}"/>
              </a:ext>
            </a:extLst>
          </p:cNvPr>
          <p:cNvSpPr txBox="1"/>
          <p:nvPr/>
        </p:nvSpPr>
        <p:spPr>
          <a:xfrm>
            <a:off x="6497782" y="6276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Pumping</a:t>
                </a:r>
                <a:r>
                  <a:rPr lang="en-US" sz="2000" b="1" dirty="0"/>
                  <a:t>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u="sng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>
                <a:blip r:embed="rId3"/>
                <a:stretch>
                  <a:fillRect l="-609" t="-1288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>
                <a:blip r:embed="rId16"/>
                <a:stretch>
                  <a:fillRect l="-139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>
                <a:blip r:embed="rId17"/>
                <a:stretch>
                  <a:fillRect l="-1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576ED4-584F-6A42-BE70-5D28B212DC53}"/>
              </a:ext>
            </a:extLst>
          </p:cNvPr>
          <p:cNvSpPr txBox="1"/>
          <p:nvPr/>
        </p:nvSpPr>
        <p:spPr>
          <a:xfrm>
            <a:off x="5347855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1F39-53DE-BC4C-AE6B-CAD64A9027C3}"/>
              </a:ext>
            </a:extLst>
          </p:cNvPr>
          <p:cNvSpPr txBox="1"/>
          <p:nvPr/>
        </p:nvSpPr>
        <p:spPr>
          <a:xfrm>
            <a:off x="5415802" y="650183"/>
            <a:ext cx="380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Pumped means I can cut the string into three pieces and repeat that middle piece as many times as I want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08D1B2-6110-834B-9B61-69ACBDC34A02}"/>
              </a:ext>
            </a:extLst>
          </p:cNvPr>
          <p:cNvCxnSpPr>
            <a:cxnSpLocks/>
          </p:cNvCxnSpPr>
          <p:nvPr/>
        </p:nvCxnSpPr>
        <p:spPr>
          <a:xfrm flipV="1">
            <a:off x="957466" y="755162"/>
            <a:ext cx="4405702" cy="3935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9DC51E-F60C-AC41-B7EF-F5E047126FC4}"/>
                  </a:ext>
                </a:extLst>
              </p:cNvPr>
              <p:cNvSpPr txBox="1"/>
              <p:nvPr/>
            </p:nvSpPr>
            <p:spPr>
              <a:xfrm>
                <a:off x="2525746" y="1312334"/>
                <a:ext cx="6464018" cy="32008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Pumping Lemma depends on the fact that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states and it runs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steps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will enter some state at least twice. </a:t>
                </a:r>
                <a:br>
                  <a:rPr lang="en-US" sz="2400" dirty="0"/>
                </a:br>
                <a:r>
                  <a:rPr lang="en-US" sz="2400" dirty="0"/>
                  <a:t>We call that fact: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Pigeonhole Principle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Burnside's Counting Theorem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Coronavirus Calculation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9DC51E-F60C-AC41-B7EF-F5E04712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46" y="1312334"/>
                <a:ext cx="6464018" cy="3200876"/>
              </a:xfrm>
              <a:prstGeom prst="rect">
                <a:avLst/>
              </a:prstGeom>
              <a:blipFill>
                <a:blip r:embed="rId2"/>
                <a:stretch>
                  <a:fillRect l="-1170" t="-781" r="-195" b="-273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C52BCA0-125B-AF45-A9B0-E372546A0BE6}"/>
              </a:ext>
            </a:extLst>
          </p:cNvPr>
          <p:cNvSpPr/>
          <p:nvPr/>
        </p:nvSpPr>
        <p:spPr>
          <a:xfrm>
            <a:off x="10969333" y="59856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3.2</a:t>
            </a:r>
          </a:p>
        </p:txBody>
      </p:sp>
    </p:spTree>
    <p:extLst>
      <p:ext uri="{BB962C8B-B14F-4D97-AF65-F5344CB8AC3E}">
        <p14:creationId xmlns:p14="http://schemas.microsoft.com/office/powerpoint/2010/main" val="22718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9751" y="3178983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51" y="3178983"/>
                <a:ext cx="9038915" cy="3125279"/>
              </a:xfrm>
              <a:prstGeom prst="rect">
                <a:avLst/>
              </a:prstGeom>
              <a:blipFill>
                <a:blip r:embed="rId3"/>
                <a:stretch>
                  <a:fillRect l="-1122" t="-405" b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r>
                  <a:rPr lang="en-US" sz="2000" baseline="0" dirty="0">
                    <a:highlight>
                      <a:srgbClr val="000000"/>
                    </a:highlight>
                  </a:rPr>
                  <a:t>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highlight>
                          <a:srgbClr val="000000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>
                    <a:highlight>
                      <a:srgbClr val="FFFF00"/>
                    </a:highlight>
                  </a:rPr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4"/>
                <a:stretch>
                  <a:fillRect l="-917" t="-1460" b="-51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⋯000111⋯111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5517CC-85B8-D647-9832-73BA93728ECB}"/>
              </a:ext>
            </a:extLst>
          </p:cNvPr>
          <p:cNvSpPr txBox="1"/>
          <p:nvPr/>
        </p:nvSpPr>
        <p:spPr>
          <a:xfrm>
            <a:off x="5597236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62E83-2942-0943-8A9E-4571BDEA3255}"/>
              </a:ext>
            </a:extLst>
          </p:cNvPr>
          <p:cNvSpPr txBox="1"/>
          <p:nvPr/>
        </p:nvSpPr>
        <p:spPr>
          <a:xfrm>
            <a:off x="7803998" y="4468848"/>
            <a:ext cx="4388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There will be lots of zeros followed by not so many 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24613-183C-634B-A33F-9E6ACE92071A}"/>
              </a:ext>
            </a:extLst>
          </p:cNvPr>
          <p:cNvSpPr txBox="1"/>
          <p:nvPr/>
        </p:nvSpPr>
        <p:spPr>
          <a:xfrm>
            <a:off x="5898922" y="3429000"/>
            <a:ext cx="421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need to find one incorrect 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9A39E-C770-4D43-9F54-4778E9AC4519}"/>
              </a:ext>
            </a:extLst>
          </p:cNvPr>
          <p:cNvSpPr txBox="1"/>
          <p:nvPr/>
        </p:nvSpPr>
        <p:spPr>
          <a:xfrm>
            <a:off x="3841333" y="4159295"/>
            <a:ext cx="498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 do not know how large is k</a:t>
            </a:r>
          </a:p>
        </p:txBody>
      </p:sp>
    </p:spTree>
    <p:extLst>
      <p:ext uri="{BB962C8B-B14F-4D97-AF65-F5344CB8AC3E}">
        <p14:creationId xmlns:p14="http://schemas.microsoft.com/office/powerpoint/2010/main" val="1278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blipFill>
                <a:blip r:embed="rId15"/>
                <a:stretch>
                  <a:fillRect l="-1085" t="-1667" r="-271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⋯000000⋯000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49500" y="5181293"/>
            <a:ext cx="5969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06E75-54D0-FE47-AA51-299ED044AF33}"/>
              </a:ext>
            </a:extLst>
          </p:cNvPr>
          <p:cNvSpPr txBox="1"/>
          <p:nvPr/>
        </p:nvSpPr>
        <p:spPr>
          <a:xfrm>
            <a:off x="6179127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7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blipFill>
                <a:blip r:embed="rId3"/>
                <a:stretch>
                  <a:fillRect l="-1031" t="-1465" b="-18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027CCB-7F3D-1542-92E3-03A212FC6851}"/>
              </a:ext>
            </a:extLst>
          </p:cNvPr>
          <p:cNvSpPr txBox="1"/>
          <p:nvPr/>
        </p:nvSpPr>
        <p:spPr>
          <a:xfrm>
            <a:off x="5347855" y="6386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99D98C-3020-9B4A-A307-B9C4EB6A4B1B}"/>
              </a:ext>
            </a:extLst>
          </p:cNvPr>
          <p:cNvCxnSpPr/>
          <p:nvPr/>
        </p:nvCxnSpPr>
        <p:spPr>
          <a:xfrm>
            <a:off x="1669774" y="4055165"/>
            <a:ext cx="99391" cy="983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5CE864-C9E0-FA40-B233-D360591E9ACA}"/>
              </a:ext>
            </a:extLst>
          </p:cNvPr>
          <p:cNvSpPr txBox="1"/>
          <p:nvPr/>
        </p:nvSpPr>
        <p:spPr>
          <a:xfrm>
            <a:off x="824948" y="4993294"/>
            <a:ext cx="41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 is equal to </a:t>
            </a:r>
            <a:r>
              <a:rPr lang="en-US" sz="1400">
                <a:solidFill>
                  <a:srgbClr val="FF0000"/>
                </a:solidFill>
              </a:rPr>
              <a:t>( 0^n 1^n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4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>
                <a:blip r:embed="rId3"/>
                <a:stretch>
                  <a:fillRect l="-1434" t="-1075" b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0331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>
                <a:blip r:embed="rId9"/>
                <a:stretch>
                  <a:fillRect l="-11111" t="-10526" r="-62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26109" y="1610858"/>
            <a:ext cx="4610247" cy="1954994"/>
            <a:chOff x="6368840" y="2118539"/>
            <a:chExt cx="4610247" cy="1954994"/>
          </a:xfrm>
        </p:grpSpPr>
        <p:grpSp>
          <p:nvGrpSpPr>
            <p:cNvPr id="21" name="Group 20"/>
            <p:cNvGrpSpPr/>
            <p:nvPr/>
          </p:nvGrpSpPr>
          <p:grpSpPr>
            <a:xfrm>
              <a:off x="8603021" y="2688538"/>
              <a:ext cx="2376066" cy="1384995"/>
              <a:chOff x="8669880" y="-100763"/>
              <a:chExt cx="2376066" cy="13849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5" t="-3965" b="-118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A11ED-B291-5547-A78C-BCE60BF51A2C}"/>
              </a:ext>
            </a:extLst>
          </p:cNvPr>
          <p:cNvSpPr txBox="1"/>
          <p:nvPr/>
        </p:nvSpPr>
        <p:spPr>
          <a:xfrm>
            <a:off x="5347855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95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D2211-AB4E-CB40-8F22-6E023C691659}"/>
                  </a:ext>
                </a:extLst>
              </p:cNvPr>
              <p:cNvSpPr txBox="1"/>
              <p:nvPr/>
            </p:nvSpPr>
            <p:spPr>
              <a:xfrm>
                <a:off x="1893225" y="1929635"/>
                <a:ext cx="5651635" cy="37240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3.3</a:t>
                </a:r>
              </a:p>
              <a:p>
                <a:pPr marL="457200" indent="-457200">
                  <a:buAutoNum type="alphaLcParenBoth"/>
                </a:pPr>
                <a:endParaRPr lang="en-US" sz="2400" dirty="0"/>
              </a:p>
              <a:p>
                <a:pPr marL="457200" indent="-457200">
                  <a:buAutoNum type="alphaLcParenBoth"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Check </a:t>
                </a:r>
                <a:r>
                  <a:rPr lang="en-US" sz="2400" u="sng" dirty="0"/>
                  <a:t>all</a:t>
                </a:r>
                <a:r>
                  <a:rPr lang="en-US" sz="2400" dirty="0"/>
                  <a:t> of the strings that are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400" dirty="0"/>
                  <a:t>001101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400" dirty="0"/>
                  <a:t>000111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400" dirty="0"/>
                  <a:t>1010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D2211-AB4E-CB40-8F22-6E023C69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25" y="1929635"/>
                <a:ext cx="5651635" cy="3724096"/>
              </a:xfrm>
              <a:prstGeom prst="rect">
                <a:avLst/>
              </a:prstGeom>
              <a:blipFill>
                <a:blip r:embed="rId2"/>
                <a:stretch>
                  <a:fillRect l="-1336" t="-1010" b="-235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30A4115-8372-034C-9218-BAF50749E8E5}"/>
              </a:ext>
            </a:extLst>
          </p:cNvPr>
          <p:cNvSpPr txBox="1"/>
          <p:nvPr/>
        </p:nvSpPr>
        <p:spPr>
          <a:xfrm>
            <a:off x="8020280" y="3145352"/>
            <a:ext cx="17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Ans:</a:t>
            </a:r>
          </a:p>
          <a:p>
            <a:r>
              <a:rPr lang="en-US" dirty="0"/>
              <a:t>A B D</a:t>
            </a:r>
          </a:p>
        </p:txBody>
      </p:sp>
    </p:spTree>
    <p:extLst>
      <p:ext uri="{BB962C8B-B14F-4D97-AF65-F5344CB8AC3E}">
        <p14:creationId xmlns:p14="http://schemas.microsoft.com/office/powerpoint/2010/main" val="294920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3363"/>
            <a:ext cx="961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Conversion of DFAs to regular expressions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latin typeface="+mj-lt"/>
              </a:rPr>
              <a:t>Summary:  DFAs, NFAs, regular expressions are all equivalent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Proving languages not regular by using the pumping lemma and closure properties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Context Free Grammars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E3328-1AA5-DD4D-8C26-4893D99CD590}"/>
              </a:ext>
            </a:extLst>
          </p:cNvPr>
          <p:cNvSpPr txBox="1"/>
          <p:nvPr/>
        </p:nvSpPr>
        <p:spPr>
          <a:xfrm>
            <a:off x="6040582" y="624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6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</a:t>
                </a:r>
                <a:r>
                  <a:rPr lang="en-US" sz="2000" dirty="0" err="1">
                    <a:latin typeface="+mj-lt"/>
                  </a:rPr>
                  <a:t>expressipn</a:t>
                </a:r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blipFill>
                <a:blip r:embed="rId4"/>
                <a:stretch>
                  <a:fillRect l="-1185" t="-4969" r="-148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u="sng" dirty="0">
                    <a:solidFill>
                      <a:srgbClr val="FF0000"/>
                    </a:solidFill>
                  </a:rPr>
                  <a:t> is regular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blipFill>
                <a:blip r:embed="rId5"/>
                <a:stretch>
                  <a:fillRect l="-1090" t="-3571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278909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8901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58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209658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  <a:blipFill>
                <a:blip r:embed="rId8"/>
                <a:stretch>
                  <a:fillRect l="-1536" t="-9231" r="-6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7C2D7D-3EAC-CF41-B282-A98E8F24888A}"/>
              </a:ext>
            </a:extLst>
          </p:cNvPr>
          <p:cNvSpPr txBox="1"/>
          <p:nvPr/>
        </p:nvSpPr>
        <p:spPr>
          <a:xfrm>
            <a:off x="525087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778BE-43D8-8F40-B6DF-9B3171667DFD}"/>
              </a:ext>
            </a:extLst>
          </p:cNvPr>
          <p:cNvSpPr txBox="1"/>
          <p:nvPr/>
        </p:nvSpPr>
        <p:spPr>
          <a:xfrm>
            <a:off x="2958749" y="4594865"/>
            <a:ext cx="43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 is the language of some finite automaton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68657" y="3237758"/>
            <a:ext cx="5896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convenience we will assume:  </a:t>
            </a:r>
            <a:endParaRPr lang="en-US" sz="2400" dirty="0"/>
          </a:p>
          <a:p>
            <a:r>
              <a:rPr lang="en-US" sz="2400" baseline="0" dirty="0"/>
              <a:t>- </a:t>
            </a:r>
            <a:r>
              <a:rPr lang="en-US" sz="2000" baseline="0" dirty="0"/>
              <a:t>One accept state, separate from the start state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One arrow from each state to each state, except</a:t>
            </a:r>
            <a:endParaRPr lang="en-US" sz="2000" baseline="0" dirty="0"/>
          </a:p>
          <a:p>
            <a:r>
              <a:rPr lang="en-US" sz="2000" dirty="0"/>
              <a:t>   a) only exiting the start state</a:t>
            </a:r>
            <a:br>
              <a:rPr lang="en-US" sz="2000" dirty="0"/>
            </a:br>
            <a:r>
              <a:rPr lang="en-US" sz="2000" dirty="0"/>
              <a:t>   b) only entering the accept state  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000" dirty="0"/>
              <a:t>We can easily modify a GNFA to have this </a:t>
            </a:r>
            <a:r>
              <a:rPr lang="en-US" sz="2000" u="sng" dirty="0"/>
              <a:t>special form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774800" y="446339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015129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891426"/>
            <a:ext cx="8519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i="0" dirty="0" err="1">
                <a:latin typeface="+mj-lt"/>
              </a:rPr>
              <a:t>Defn</a:t>
            </a:r>
            <a:r>
              <a:rPr lang="en-US" sz="2800" b="1" i="0" dirty="0">
                <a:latin typeface="+mj-lt"/>
              </a:rPr>
              <a:t>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similar to an NFA, but allows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regular expressions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as transition labels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3213" y="2539783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598398" y="2698995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 rot="10800000">
              <a:off x="2078646" y="3449393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6205"/>
                <a:gd name="connsiteY0" fmla="*/ 162344 h 162344"/>
                <a:gd name="connsiteX1" fmla="*/ 417324 w 1106205"/>
                <a:gd name="connsiteY1" fmla="*/ 37577 h 162344"/>
                <a:gd name="connsiteX2" fmla="*/ 1106205 w 1106205"/>
                <a:gd name="connsiteY2" fmla="*/ 41321 h 162344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51868 h 151868"/>
                <a:gd name="connsiteX1" fmla="*/ 417324 w 1106205"/>
                <a:gd name="connsiteY1" fmla="*/ 27101 h 151868"/>
                <a:gd name="connsiteX2" fmla="*/ 1106205 w 1106205"/>
                <a:gd name="connsiteY2" fmla="*/ 30845 h 151868"/>
                <a:gd name="connsiteX0" fmla="*/ 0 w 1106205"/>
                <a:gd name="connsiteY0" fmla="*/ 150031 h 150031"/>
                <a:gd name="connsiteX1" fmla="*/ 417324 w 1106205"/>
                <a:gd name="connsiteY1" fmla="*/ 25264 h 150031"/>
                <a:gd name="connsiteX2" fmla="*/ 1106205 w 1106205"/>
                <a:gd name="connsiteY2" fmla="*/ 29008 h 150031"/>
                <a:gd name="connsiteX0" fmla="*/ 0 w 1029799"/>
                <a:gd name="connsiteY0" fmla="*/ 139895 h 139895"/>
                <a:gd name="connsiteX1" fmla="*/ 417324 w 1029799"/>
                <a:gd name="connsiteY1" fmla="*/ 15128 h 139895"/>
                <a:gd name="connsiteX2" fmla="*/ 1029799 w 1029799"/>
                <a:gd name="connsiteY2" fmla="*/ 36817 h 139895"/>
                <a:gd name="connsiteX0" fmla="*/ 0 w 1029799"/>
                <a:gd name="connsiteY0" fmla="*/ 133236 h 133236"/>
                <a:gd name="connsiteX1" fmla="*/ 437423 w 1029799"/>
                <a:gd name="connsiteY1" fmla="*/ 23284 h 133236"/>
                <a:gd name="connsiteX2" fmla="*/ 1029799 w 1029799"/>
                <a:gd name="connsiteY2" fmla="*/ 30158 h 133236"/>
                <a:gd name="connsiteX0" fmla="*/ 0 w 1012991"/>
                <a:gd name="connsiteY0" fmla="*/ 127291 h 127291"/>
                <a:gd name="connsiteX1" fmla="*/ 437423 w 1012991"/>
                <a:gd name="connsiteY1" fmla="*/ 17339 h 127291"/>
                <a:gd name="connsiteX2" fmla="*/ 1012991 w 1012991"/>
                <a:gd name="connsiteY2" fmla="*/ 34592 h 127291"/>
                <a:gd name="connsiteX0" fmla="*/ 0 w 1012991"/>
                <a:gd name="connsiteY0" fmla="*/ 122268 h 122268"/>
                <a:gd name="connsiteX1" fmla="*/ 437423 w 1012991"/>
                <a:gd name="connsiteY1" fmla="*/ 12316 h 122268"/>
                <a:gd name="connsiteX2" fmla="*/ 1012991 w 1012991"/>
                <a:gd name="connsiteY2" fmla="*/ 29569 h 122268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6332 h 116332"/>
                <a:gd name="connsiteX1" fmla="*/ 448937 w 1012991"/>
                <a:gd name="connsiteY1" fmla="*/ 13645 h 116332"/>
                <a:gd name="connsiteX2" fmla="*/ 1012991 w 1012991"/>
                <a:gd name="connsiteY2" fmla="*/ 23633 h 116332"/>
                <a:gd name="connsiteX0" fmla="*/ 0 w 1019156"/>
                <a:gd name="connsiteY0" fmla="*/ 112658 h 112658"/>
                <a:gd name="connsiteX1" fmla="*/ 448937 w 1019156"/>
                <a:gd name="connsiteY1" fmla="*/ 9971 h 112658"/>
                <a:gd name="connsiteX2" fmla="*/ 1019156 w 1019156"/>
                <a:gd name="connsiteY2" fmla="*/ 26872 h 112658"/>
                <a:gd name="connsiteX0" fmla="*/ 0 w 1019156"/>
                <a:gd name="connsiteY0" fmla="*/ 112767 h 112767"/>
                <a:gd name="connsiteX1" fmla="*/ 448937 w 1019156"/>
                <a:gd name="connsiteY1" fmla="*/ 10080 h 112767"/>
                <a:gd name="connsiteX2" fmla="*/ 1019156 w 1019156"/>
                <a:gd name="connsiteY2" fmla="*/ 26981 h 1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3848137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67067" y="3443744"/>
            <a:ext cx="1950429" cy="1683174"/>
            <a:chOff x="3267067" y="3443744"/>
            <a:chExt cx="1950429" cy="1683174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07808" y="3443744"/>
              <a:ext cx="632793" cy="11036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67067" y="4678994"/>
              <a:ext cx="1396638" cy="158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rgbClr val="FF0000"/>
                            </a:solidFill>
                          </a:rPr>
                          <m:t>ε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0334D-4AE6-B048-9CCE-B7CA78283693}"/>
              </a:ext>
            </a:extLst>
          </p:cNvPr>
          <p:cNvSpPr txBox="1"/>
          <p:nvPr/>
        </p:nvSpPr>
        <p:spPr>
          <a:xfrm>
            <a:off x="5306291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1B51D-B1A7-0143-A0E5-94D1645E0371}"/>
              </a:ext>
            </a:extLst>
          </p:cNvPr>
          <p:cNvSpPr txBox="1"/>
          <p:nvPr/>
        </p:nvSpPr>
        <p:spPr>
          <a:xfrm>
            <a:off x="4041379" y="1966907"/>
            <a:ext cx="417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Read a hole string one step and check the chunk of that read whether in the regular 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FC401-F0C6-E74A-97F2-5C1DA41D7A8F}"/>
              </a:ext>
            </a:extLst>
          </p:cNvPr>
          <p:cNvSpPr txBox="1"/>
          <p:nvPr/>
        </p:nvSpPr>
        <p:spPr>
          <a:xfrm>
            <a:off x="6268657" y="2882411"/>
            <a:ext cx="417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 could easily modify the machine to achieve that</a:t>
            </a:r>
          </a:p>
        </p:txBody>
      </p:sp>
    </p:spTree>
    <p:extLst>
      <p:ext uri="{BB962C8B-B14F-4D97-AF65-F5344CB8AC3E}">
        <p14:creationId xmlns:p14="http://schemas.microsoft.com/office/powerpoint/2010/main" val="5646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9963" y="984643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FFFF00"/>
                    </a:highlight>
                    <a:latin typeface="+mj-lt"/>
                  </a:rPr>
                  <a:t>By</a:t>
                </a:r>
                <a:r>
                  <a:rPr lang="en-US" sz="2000" dirty="0">
                    <a:highlight>
                      <a:srgbClr val="FFFF00"/>
                    </a:highlight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FFFF00"/>
                    </a:highlight>
                    <a:latin typeface="+mj-lt"/>
                  </a:rPr>
                  <a:t>induction</a:t>
                </a:r>
                <a:r>
                  <a:rPr lang="en-US" sz="2000" dirty="0">
                    <a:highlight>
                      <a:srgbClr val="FFFF00"/>
                    </a:highlight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63" y="984643"/>
                <a:ext cx="9859610" cy="3600986"/>
              </a:xfrm>
              <a:prstGeom prst="rect">
                <a:avLst/>
              </a:prstGeom>
              <a:blipFill>
                <a:blip r:embed="rId3"/>
                <a:stretch>
                  <a:fillRect l="-900" t="-1408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7416" y="2238506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53" t="-10000" r="-7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blipFill>
                <a:blip r:embed="rId8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65340" y="4809135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7576" r="-48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8826" y="4803651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933371" y="5181600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4458-2F69-1344-8FB8-5A8670ABD131}"/>
              </a:ext>
            </a:extLst>
          </p:cNvPr>
          <p:cNvSpPr txBox="1"/>
          <p:nvPr/>
        </p:nvSpPr>
        <p:spPr>
          <a:xfrm>
            <a:off x="6691745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BA179-2017-F44D-B052-B61CA508AA50}"/>
              </a:ext>
            </a:extLst>
          </p:cNvPr>
          <p:cNvSpPr txBox="1"/>
          <p:nvPr/>
        </p:nvSpPr>
        <p:spPr>
          <a:xfrm>
            <a:off x="2249418" y="1728038"/>
            <a:ext cx="2505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 recursive proof that calls itself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6947-9EDD-8F49-9565-015D827287EE}"/>
              </a:ext>
            </a:extLst>
          </p:cNvPr>
          <p:cNvSpPr txBox="1"/>
          <p:nvPr/>
        </p:nvSpPr>
        <p:spPr>
          <a:xfrm>
            <a:off x="6935363" y="1951523"/>
            <a:ext cx="4188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whole name of the game here is figuring out how to convert a GNFA that has k states into another one that has k-1 states that does the same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688B8-37AE-DD41-803B-D602B3385DB2}"/>
              </a:ext>
            </a:extLst>
          </p:cNvPr>
          <p:cNvSpPr txBox="1"/>
          <p:nvPr/>
        </p:nvSpPr>
        <p:spPr>
          <a:xfrm>
            <a:off x="2249418" y="2766919"/>
            <a:ext cx="4234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rgbClr val="FF0000"/>
                </a:solidFill>
              </a:rPr>
              <a:t>By definition: </a:t>
            </a:r>
            <a:r>
              <a:rPr lang="en-US" sz="1400" dirty="0">
                <a:solidFill>
                  <a:srgbClr val="FF0000"/>
                </a:solidFill>
              </a:rPr>
              <a:t>When k = 2, G must like this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DB2304-3D52-BD48-9844-240E8586487F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2041158" y="2607838"/>
            <a:ext cx="660160" cy="19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066784" y="2526137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>
                  <a:blip r:embed="rId2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0" y="2526137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54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261906" y="2609655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4792135" y="1817610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4506558" y="1728457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333452" y="2609655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24268" y="3462789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1605" y="2531219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18881" cy="559001"/>
              <a:chOff x="767010" y="2230737"/>
              <a:chExt cx="718881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59449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" fmla="*/ 0 w 309734"/>
                  <a:gd name="connsiteY0" fmla="*/ 6421 h 196921"/>
                  <a:gd name="connsiteX1" fmla="*/ 309563 w 309734"/>
                  <a:gd name="connsiteY1" fmla="*/ 92146 h 196921"/>
                  <a:gd name="connsiteX2" fmla="*/ 47625 w 309734"/>
                  <a:gd name="connsiteY2" fmla="*/ 196921 h 196921"/>
                  <a:gd name="connsiteX3" fmla="*/ 47625 w 309734"/>
                  <a:gd name="connsiteY3" fmla="*/ 196921 h 196921"/>
                  <a:gd name="connsiteX0" fmla="*/ 90487 w 400276"/>
                  <a:gd name="connsiteY0" fmla="*/ 6421 h 198997"/>
                  <a:gd name="connsiteX1" fmla="*/ 400050 w 400276"/>
                  <a:gd name="connsiteY1" fmla="*/ 92146 h 198997"/>
                  <a:gd name="connsiteX2" fmla="*/ 138112 w 400276"/>
                  <a:gd name="connsiteY2" fmla="*/ 196921 h 198997"/>
                  <a:gd name="connsiteX3" fmla="*/ 0 w 400276"/>
                  <a:gd name="connsiteY3" fmla="*/ 158821 h 198997"/>
                  <a:gd name="connsiteX0" fmla="*/ 0 w 309789"/>
                  <a:gd name="connsiteY0" fmla="*/ 6421 h 196921"/>
                  <a:gd name="connsiteX1" fmla="*/ 309563 w 309789"/>
                  <a:gd name="connsiteY1" fmla="*/ 92146 h 196921"/>
                  <a:gd name="connsiteX2" fmla="*/ 47625 w 309789"/>
                  <a:gd name="connsiteY2" fmla="*/ 196921 h 196921"/>
                  <a:gd name="connsiteX0" fmla="*/ 0 w 309882"/>
                  <a:gd name="connsiteY0" fmla="*/ 6421 h 201490"/>
                  <a:gd name="connsiteX1" fmla="*/ 309563 w 309882"/>
                  <a:gd name="connsiteY1" fmla="*/ 92146 h 201490"/>
                  <a:gd name="connsiteX2" fmla="*/ 47625 w 309882"/>
                  <a:gd name="connsiteY2" fmla="*/ 196921 h 201490"/>
                  <a:gd name="connsiteX0" fmla="*/ 0 w 314634"/>
                  <a:gd name="connsiteY0" fmla="*/ 7037 h 201773"/>
                  <a:gd name="connsiteX1" fmla="*/ 314325 w 314634"/>
                  <a:gd name="connsiteY1" fmla="*/ 83237 h 201773"/>
                  <a:gd name="connsiteX2" fmla="*/ 47625 w 314634"/>
                  <a:gd name="connsiteY2" fmla="*/ 197537 h 201773"/>
                  <a:gd name="connsiteX0" fmla="*/ 0 w 314377"/>
                  <a:gd name="connsiteY0" fmla="*/ 13649 h 211257"/>
                  <a:gd name="connsiteX1" fmla="*/ 314325 w 314377"/>
                  <a:gd name="connsiteY1" fmla="*/ 89849 h 211257"/>
                  <a:gd name="connsiteX2" fmla="*/ 47625 w 314377"/>
                  <a:gd name="connsiteY2" fmla="*/ 204149 h 211257"/>
                  <a:gd name="connsiteX0" fmla="*/ 0 w 314394"/>
                  <a:gd name="connsiteY0" fmla="*/ 7038 h 201774"/>
                  <a:gd name="connsiteX1" fmla="*/ 314325 w 314394"/>
                  <a:gd name="connsiteY1" fmla="*/ 83238 h 201774"/>
                  <a:gd name="connsiteX2" fmla="*/ 23813 w 314394"/>
                  <a:gd name="connsiteY2" fmla="*/ 197538 h 201774"/>
                  <a:gd name="connsiteX0" fmla="*/ 0 w 309633"/>
                  <a:gd name="connsiteY0" fmla="*/ 6422 h 201491"/>
                  <a:gd name="connsiteX1" fmla="*/ 309562 w 309633"/>
                  <a:gd name="connsiteY1" fmla="*/ 92147 h 201491"/>
                  <a:gd name="connsiteX2" fmla="*/ 23813 w 309633"/>
                  <a:gd name="connsiteY2" fmla="*/ 196922 h 201491"/>
                  <a:gd name="connsiteX0" fmla="*/ 0 w 309565"/>
                  <a:gd name="connsiteY0" fmla="*/ 19626 h 223399"/>
                  <a:gd name="connsiteX1" fmla="*/ 309562 w 309565"/>
                  <a:gd name="connsiteY1" fmla="*/ 105351 h 223399"/>
                  <a:gd name="connsiteX2" fmla="*/ 23813 w 309565"/>
                  <a:gd name="connsiteY2" fmla="*/ 210126 h 22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86743" y="2243629"/>
              <a:ext cx="686077" cy="546109"/>
              <a:chOff x="1786743" y="2243629"/>
              <a:chExt cx="686077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86743" y="2252590"/>
                <a:ext cx="643373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blipFill>
                <a:blip r:embed="rId1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198550" y="3790343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Pick any state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except </a:t>
                </a:r>
                <a:br>
                  <a:rPr lang="en-US" sz="2400" dirty="0"/>
                </a:br>
                <a:r>
                  <a:rPr lang="en-US" sz="2400" dirty="0"/>
                  <a:t>the start and accept states.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blipFill>
                <a:blip r:embed="rId16"/>
                <a:stretch>
                  <a:fillRect l="-2388" t="-1661" r="-1940" b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215565" y="2401939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7" y="5700552"/>
            <a:ext cx="78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DFAs and regular expressions are equivalent.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D9E4F-8D0C-F744-B00D-B0BACB547028}"/>
              </a:ext>
            </a:extLst>
          </p:cNvPr>
          <p:cNvSpPr txBox="1"/>
          <p:nvPr/>
        </p:nvSpPr>
        <p:spPr>
          <a:xfrm>
            <a:off x="5818909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B5D26-4D93-0743-AB58-5FAE46BDC7A9}"/>
              </a:ext>
            </a:extLst>
          </p:cNvPr>
          <p:cNvSpPr txBox="1"/>
          <p:nvPr/>
        </p:nvSpPr>
        <p:spPr>
          <a:xfrm>
            <a:off x="5108799" y="2334209"/>
            <a:ext cx="98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Rip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F6461-3975-6844-953E-BEEF1D1101D7}"/>
              </a:ext>
            </a:extLst>
          </p:cNvPr>
          <p:cNvSpPr txBox="1"/>
          <p:nvPr/>
        </p:nvSpPr>
        <p:spPr>
          <a:xfrm>
            <a:off x="682382" y="1639412"/>
            <a:ext cx="467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Look at all the path that could go through  x and make sure that they are still present even though I don’t have x anymore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3AC38-7D99-2049-8961-AAB36413D5DF}"/>
              </a:ext>
            </a:extLst>
          </p:cNvPr>
          <p:cNvSpPr txBox="1"/>
          <p:nvPr/>
        </p:nvSpPr>
        <p:spPr>
          <a:xfrm>
            <a:off x="3837179" y="3987739"/>
            <a:ext cx="467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Adds in all the things I lost when I removed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23B21-8C77-6040-BDD8-640701069877}"/>
              </a:ext>
            </a:extLst>
          </p:cNvPr>
          <p:cNvSpPr txBox="1"/>
          <p:nvPr/>
        </p:nvSpPr>
        <p:spPr>
          <a:xfrm>
            <a:off x="5016999" y="4272859"/>
            <a:ext cx="1409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compensated</a:t>
            </a:r>
          </a:p>
        </p:txBody>
      </p:sp>
    </p:spTree>
    <p:extLst>
      <p:ext uri="{BB962C8B-B14F-4D97-AF65-F5344CB8AC3E}">
        <p14:creationId xmlns:p14="http://schemas.microsoft.com/office/powerpoint/2010/main" val="18046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>
            <a:extLst>
              <a:ext uri="{FF2B5EF4-FFF2-40B4-BE49-F238E27FC236}">
                <a16:creationId xmlns:a16="http://schemas.microsoft.com/office/drawing/2014/main" id="{0E988CB6-F331-2743-A744-A8DF5D772961}"/>
              </a:ext>
            </a:extLst>
          </p:cNvPr>
          <p:cNvSpPr/>
          <p:nvPr/>
        </p:nvSpPr>
        <p:spPr>
          <a:xfrm rot="10800000">
            <a:off x="5356838" y="2267477"/>
            <a:ext cx="484632" cy="2303249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8E85948-C1DD-CC46-B7E4-D57D7D989870}"/>
              </a:ext>
            </a:extLst>
          </p:cNvPr>
          <p:cNvSpPr/>
          <p:nvPr/>
        </p:nvSpPr>
        <p:spPr>
          <a:xfrm>
            <a:off x="5355336" y="2557998"/>
            <a:ext cx="484632" cy="2362344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671F3-1084-D249-92FA-B26E901E7BA7}"/>
              </a:ext>
            </a:extLst>
          </p:cNvPr>
          <p:cNvSpPr txBox="1"/>
          <p:nvPr/>
        </p:nvSpPr>
        <p:spPr>
          <a:xfrm>
            <a:off x="1906813" y="97208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C1FF1-E3A9-034B-ABD2-DAF183A7F2B6}"/>
              </a:ext>
            </a:extLst>
          </p:cNvPr>
          <p:cNvSpPr txBox="1"/>
          <p:nvPr/>
        </p:nvSpPr>
        <p:spPr>
          <a:xfrm>
            <a:off x="4289554" y="5107417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Regular Expressions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7818A-28F6-F84E-BFD6-7CFA745A907A}"/>
              </a:ext>
            </a:extLst>
          </p:cNvPr>
          <p:cNvSpPr txBox="1"/>
          <p:nvPr/>
        </p:nvSpPr>
        <p:spPr>
          <a:xfrm>
            <a:off x="4342835" y="1678046"/>
            <a:ext cx="250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Regular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1F971-64C4-BF41-917D-0C677E90F351}"/>
              </a:ext>
            </a:extLst>
          </p:cNvPr>
          <p:cNvSpPr txBox="1"/>
          <p:nvPr/>
        </p:nvSpPr>
        <p:spPr>
          <a:xfrm>
            <a:off x="5273528" y="3438898"/>
            <a:ext cx="8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NFAs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5B91-F531-0648-93C0-3A3D36362A6F}"/>
              </a:ext>
            </a:extLst>
          </p:cNvPr>
          <p:cNvSpPr txBox="1"/>
          <p:nvPr/>
        </p:nvSpPr>
        <p:spPr>
          <a:xfrm>
            <a:off x="5273528" y="2790509"/>
            <a:ext cx="8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DFAs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7D42B-0DEB-324F-B723-B7AA512E5633}"/>
              </a:ext>
            </a:extLst>
          </p:cNvPr>
          <p:cNvSpPr txBox="1"/>
          <p:nvPr/>
        </p:nvSpPr>
        <p:spPr>
          <a:xfrm>
            <a:off x="5197746" y="4087287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GNFAs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EE206-3050-4348-A23F-E40349D51380}"/>
              </a:ext>
            </a:extLst>
          </p:cNvPr>
          <p:cNvCxnSpPr>
            <a:cxnSpLocks/>
          </p:cNvCxnSpPr>
          <p:nvPr/>
        </p:nvCxnSpPr>
        <p:spPr>
          <a:xfrm flipH="1">
            <a:off x="4529348" y="2975175"/>
            <a:ext cx="66839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6672B5-9386-B941-AA44-74A5C04C6F3A}"/>
              </a:ext>
            </a:extLst>
          </p:cNvPr>
          <p:cNvSpPr txBox="1"/>
          <p:nvPr/>
        </p:nvSpPr>
        <p:spPr>
          <a:xfrm>
            <a:off x="1659576" y="2675432"/>
            <a:ext cx="28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FF0000"/>
                </a:solidFill>
              </a:rPr>
              <a:t>Definition:</a:t>
            </a:r>
          </a:p>
          <a:p>
            <a:r>
              <a:rPr lang="en-HK" sz="1200" dirty="0">
                <a:solidFill>
                  <a:srgbClr val="FF0000"/>
                </a:solidFill>
              </a:rPr>
              <a:t>A language is regular if some deterministic finite automaton M recognizes it.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554CB6-35E2-9141-ACBB-F5078F5274B7}"/>
              </a:ext>
            </a:extLst>
          </p:cNvPr>
          <p:cNvCxnSpPr/>
          <p:nvPr/>
        </p:nvCxnSpPr>
        <p:spPr>
          <a:xfrm>
            <a:off x="5373549" y="3168695"/>
            <a:ext cx="0" cy="260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B64107-9418-9743-B5B9-84C303982386}"/>
              </a:ext>
            </a:extLst>
          </p:cNvPr>
          <p:cNvCxnSpPr>
            <a:cxnSpLocks/>
          </p:cNvCxnSpPr>
          <p:nvPr/>
        </p:nvCxnSpPr>
        <p:spPr>
          <a:xfrm flipV="1">
            <a:off x="5819670" y="3161719"/>
            <a:ext cx="0" cy="260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2AD8C5-A97B-6D4E-877D-A848DE7B4ADB}"/>
              </a:ext>
            </a:extLst>
          </p:cNvPr>
          <p:cNvSpPr txBox="1"/>
          <p:nvPr/>
        </p:nvSpPr>
        <p:spPr>
          <a:xfrm>
            <a:off x="1659576" y="3394546"/>
            <a:ext cx="270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FF0000"/>
                </a:solidFill>
              </a:rPr>
              <a:t>Proof by construction </a:t>
            </a:r>
          </a:p>
          <a:p>
            <a:r>
              <a:rPr lang="en-HK" sz="1200" dirty="0">
                <a:solidFill>
                  <a:srgbClr val="FF0000"/>
                </a:solidFill>
              </a:rPr>
              <a:t>If an NFA recognizes A then A is regular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BF03BB-E470-DC4F-A599-ED12E247A6C9}"/>
              </a:ext>
            </a:extLst>
          </p:cNvPr>
          <p:cNvCxnSpPr>
            <a:cxnSpLocks/>
          </p:cNvCxnSpPr>
          <p:nvPr/>
        </p:nvCxnSpPr>
        <p:spPr>
          <a:xfrm flipH="1">
            <a:off x="4529348" y="3584752"/>
            <a:ext cx="66839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4312F-6103-E949-8634-A75FE3868370}"/>
              </a:ext>
            </a:extLst>
          </p:cNvPr>
          <p:cNvCxnSpPr>
            <a:cxnSpLocks/>
          </p:cNvCxnSpPr>
          <p:nvPr/>
        </p:nvCxnSpPr>
        <p:spPr>
          <a:xfrm flipH="1">
            <a:off x="4527828" y="4279763"/>
            <a:ext cx="66991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E59763-69E1-3E43-B3B0-4506A8E12E40}"/>
              </a:ext>
            </a:extLst>
          </p:cNvPr>
          <p:cNvCxnSpPr/>
          <p:nvPr/>
        </p:nvCxnSpPr>
        <p:spPr>
          <a:xfrm>
            <a:off x="5379968" y="3826982"/>
            <a:ext cx="0" cy="260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0C2BE1-C115-6C4A-B4E3-C85E6B44F091}"/>
              </a:ext>
            </a:extLst>
          </p:cNvPr>
          <p:cNvCxnSpPr>
            <a:cxnSpLocks/>
          </p:cNvCxnSpPr>
          <p:nvPr/>
        </p:nvCxnSpPr>
        <p:spPr>
          <a:xfrm flipV="1">
            <a:off x="5819670" y="3808230"/>
            <a:ext cx="0" cy="260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CC4B4A-4D17-0141-9048-A8191CEF8E71}"/>
              </a:ext>
            </a:extLst>
          </p:cNvPr>
          <p:cNvSpPr txBox="1"/>
          <p:nvPr/>
        </p:nvSpPr>
        <p:spPr>
          <a:xfrm>
            <a:off x="1657358" y="4026944"/>
            <a:ext cx="253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Proof by introduction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K state GNFA -&gt; (k – 1)state GNFA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F98952-BADF-C946-B1D1-64B65B34B71D}"/>
              </a:ext>
            </a:extLst>
          </p:cNvPr>
          <p:cNvSpPr txBox="1"/>
          <p:nvPr/>
        </p:nvSpPr>
        <p:spPr>
          <a:xfrm>
            <a:off x="6302801" y="3141301"/>
            <a:ext cx="2518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Closure Properties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BC7F45-9461-6E4B-A6A9-F9C6905FE002}"/>
              </a:ext>
            </a:extLst>
          </p:cNvPr>
          <p:cNvSpPr txBox="1"/>
          <p:nvPr/>
        </p:nvSpPr>
        <p:spPr>
          <a:xfrm>
            <a:off x="6293968" y="3755815"/>
            <a:ext cx="404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FF0000"/>
                </a:solidFill>
              </a:rPr>
              <a:t>If Re is a regular expr and A = L(Re) then A is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192631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E4DE9-7456-FA4B-BF16-498424EE82B2}"/>
              </a:ext>
            </a:extLst>
          </p:cNvPr>
          <p:cNvSpPr txBox="1"/>
          <p:nvPr/>
        </p:nvSpPr>
        <p:spPr>
          <a:xfrm>
            <a:off x="2402114" y="355625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 vs CISC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7B29-1568-E242-B18D-04EC00BCC623}"/>
              </a:ext>
            </a:extLst>
          </p:cNvPr>
          <p:cNvSpPr txBox="1"/>
          <p:nvPr/>
        </p:nvSpPr>
        <p:spPr>
          <a:xfrm>
            <a:off x="775252" y="1878497"/>
            <a:ext cx="449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Reduced Instruction Set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4B6AD-E6F4-7443-86B5-9426D5F1BA5C}"/>
              </a:ext>
            </a:extLst>
          </p:cNvPr>
          <p:cNvSpPr txBox="1"/>
          <p:nvPr/>
        </p:nvSpPr>
        <p:spPr>
          <a:xfrm>
            <a:off x="6924263" y="1878497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Complex Instruction Set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EA771-8CAE-9E40-9599-EDFFDF7F68FD}"/>
              </a:ext>
            </a:extLst>
          </p:cNvPr>
          <p:cNvSpPr txBox="1"/>
          <p:nvPr/>
        </p:nvSpPr>
        <p:spPr>
          <a:xfrm>
            <a:off x="4597674" y="2974729"/>
            <a:ext cx="29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ighlight>
                  <a:srgbClr val="FF0000"/>
                </a:highlight>
              </a:rPr>
              <a:t>CPU and Hardware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DA6F3-A602-D349-B443-C881954C5ECB}"/>
              </a:ext>
            </a:extLst>
          </p:cNvPr>
          <p:cNvSpPr txBox="1"/>
          <p:nvPr/>
        </p:nvSpPr>
        <p:spPr>
          <a:xfrm>
            <a:off x="5050894" y="3753758"/>
            <a:ext cx="2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ighlight>
                  <a:srgbClr val="FF0000"/>
                </a:highlight>
              </a:rPr>
              <a:t>Compiler  Design</a:t>
            </a:r>
            <a:endParaRPr lang="en-US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027F1-905C-F142-B5BA-388DFA8D525B}"/>
              </a:ext>
            </a:extLst>
          </p:cNvPr>
          <p:cNvSpPr txBox="1"/>
          <p:nvPr/>
        </p:nvSpPr>
        <p:spPr>
          <a:xfrm>
            <a:off x="4341741" y="4557626"/>
            <a:ext cx="35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Registers and Instruction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EAC25-CA7B-8D43-B067-93711027912A}"/>
              </a:ext>
            </a:extLst>
          </p:cNvPr>
          <p:cNvSpPr txBox="1"/>
          <p:nvPr/>
        </p:nvSpPr>
        <p:spPr>
          <a:xfrm>
            <a:off x="4849462" y="5282437"/>
            <a:ext cx="249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Clock Cycles (generally)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C0389-230F-6C4D-A4E9-1139A959EC0C}"/>
              </a:ext>
            </a:extLst>
          </p:cNvPr>
          <p:cNvSpPr/>
          <p:nvPr/>
        </p:nvSpPr>
        <p:spPr>
          <a:xfrm>
            <a:off x="8877718" y="3403384"/>
            <a:ext cx="1769165" cy="13587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en-US" dirty="0"/>
              <a:t>--------------------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------------------</a:t>
            </a:r>
          </a:p>
          <a:p>
            <a:r>
              <a:rPr lang="en-US" dirty="0"/>
              <a:t>-------------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7A98A-ECA9-644F-B401-B196128958C9}"/>
              </a:ext>
            </a:extLst>
          </p:cNvPr>
          <p:cNvSpPr/>
          <p:nvPr/>
        </p:nvSpPr>
        <p:spPr>
          <a:xfrm>
            <a:off x="2237547" y="2974729"/>
            <a:ext cx="1076737" cy="30075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/>
              <a:t>------------</a:t>
            </a:r>
          </a:p>
          <a:p>
            <a:pPr algn="ctr"/>
            <a:r>
              <a:rPr lang="en-US" dirty="0"/>
              <a:t>------------------------------------------------------------------------------------------------------------------------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234732D-AA72-8048-ACCC-E4A350AA9D8E}"/>
              </a:ext>
            </a:extLst>
          </p:cNvPr>
          <p:cNvSpPr/>
          <p:nvPr/>
        </p:nvSpPr>
        <p:spPr>
          <a:xfrm>
            <a:off x="7463790" y="2743200"/>
            <a:ext cx="386464" cy="68580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EFA0FD5-3002-A249-829E-F8C0E544BE6A}"/>
              </a:ext>
            </a:extLst>
          </p:cNvPr>
          <p:cNvSpPr/>
          <p:nvPr/>
        </p:nvSpPr>
        <p:spPr>
          <a:xfrm>
            <a:off x="4648030" y="3518696"/>
            <a:ext cx="402864" cy="765811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E0A065EC-D3B1-CC4A-A15F-C026C6881A07}"/>
              </a:ext>
            </a:extLst>
          </p:cNvPr>
          <p:cNvSpPr/>
          <p:nvPr/>
        </p:nvSpPr>
        <p:spPr>
          <a:xfrm>
            <a:off x="3990227" y="4379210"/>
            <a:ext cx="402864" cy="765811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016A9BAA-B4CA-9140-95FC-17DF59A72E11}"/>
              </a:ext>
            </a:extLst>
          </p:cNvPr>
          <p:cNvSpPr/>
          <p:nvPr/>
        </p:nvSpPr>
        <p:spPr>
          <a:xfrm>
            <a:off x="7149299" y="5104801"/>
            <a:ext cx="386464" cy="68580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6A385-CAA8-D04F-9D12-D80DD822B83E}"/>
              </a:ext>
            </a:extLst>
          </p:cNvPr>
          <p:cNvSpPr txBox="1"/>
          <p:nvPr/>
        </p:nvSpPr>
        <p:spPr>
          <a:xfrm>
            <a:off x="5005876" y="6007248"/>
            <a:ext cx="21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Flexibility (freedom)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10A5CB5C-11B0-E343-8B28-A514BFE3DD68}"/>
              </a:ext>
            </a:extLst>
          </p:cNvPr>
          <p:cNvSpPr/>
          <p:nvPr/>
        </p:nvSpPr>
        <p:spPr>
          <a:xfrm>
            <a:off x="4648030" y="5790601"/>
            <a:ext cx="402864" cy="765811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5CE83-9364-634F-92BC-F9505ED22162}"/>
              </a:ext>
            </a:extLst>
          </p:cNvPr>
          <p:cNvSpPr txBox="1"/>
          <p:nvPr/>
        </p:nvSpPr>
        <p:spPr>
          <a:xfrm>
            <a:off x="1509697" y="974482"/>
            <a:ext cx="5085611" cy="490903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3.1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just showed how to convert </a:t>
            </a:r>
            <a:r>
              <a:rPr lang="en-US" sz="2400" u="sng" dirty="0"/>
              <a:t>GNFAs</a:t>
            </a:r>
            <a:r>
              <a:rPr lang="en-US" sz="2400" dirty="0"/>
              <a:t> to regular expressions but our goal was to show that how to convert </a:t>
            </a:r>
            <a:r>
              <a:rPr lang="en-US" sz="2400" u="sng" dirty="0"/>
              <a:t>DFAs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regular expressions.  How do we finish our goal?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DFAs to GNFAs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GNFAs to DFAs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We are already done.  DFAs are a type of GNFAs.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73D497-AA2E-E145-B5F6-136F35619E54}"/>
              </a:ext>
            </a:extLst>
          </p:cNvPr>
          <p:cNvSpPr/>
          <p:nvPr/>
        </p:nvSpPr>
        <p:spPr>
          <a:xfrm>
            <a:off x="10757143" y="622377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5EBA5-ECF1-F64E-8216-8B457A6CC43B}"/>
              </a:ext>
            </a:extLst>
          </p:cNvPr>
          <p:cNvSpPr txBox="1"/>
          <p:nvPr/>
        </p:nvSpPr>
        <p:spPr>
          <a:xfrm>
            <a:off x="7414352" y="1509311"/>
            <a:ext cx="3602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DFAs are automatically GNFAs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395A0-9949-FE44-84F2-C4310121C860}"/>
              </a:ext>
            </a:extLst>
          </p:cNvPr>
          <p:cNvSpPr txBox="1"/>
          <p:nvPr/>
        </p:nvSpPr>
        <p:spPr>
          <a:xfrm>
            <a:off x="7286828" y="2335576"/>
            <a:ext cx="373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We’ve already shown that regular languages can either come from regular expressions or DFAs</a:t>
            </a:r>
          </a:p>
        </p:txBody>
      </p:sp>
    </p:spTree>
    <p:extLst>
      <p:ext uri="{BB962C8B-B14F-4D97-AF65-F5344CB8AC3E}">
        <p14:creationId xmlns:p14="http://schemas.microsoft.com/office/powerpoint/2010/main" val="806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</a:t>
                </a:r>
                <a:r>
                  <a:rPr lang="en-US" sz="2000" i="0" dirty="0">
                    <a:solidFill>
                      <a:schemeClr val="bg1"/>
                    </a:solidFill>
                    <a:highlight>
                      <a:srgbClr val="FFFF00"/>
                    </a:highlight>
                    <a:latin typeface="+mj-lt"/>
                  </a:rPr>
                  <a:t>unboundedly</a:t>
                </a:r>
                <a:r>
                  <a:rPr lang="en-US" sz="2000" i="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00"/>
                            </a:solidFill>
                            <a:highlight>
                              <a:srgbClr val="0000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highlight>
                      <a:srgbClr val="000000"/>
                    </a:highlight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>
                <a:blip r:embed="rId3"/>
                <a:stretch>
                  <a:fillRect l="-1280" t="-962" r="-160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9D73-D99D-6D41-9324-C38C1505DF55}"/>
              </a:ext>
            </a:extLst>
          </p:cNvPr>
          <p:cNvSpPr txBox="1"/>
          <p:nvPr/>
        </p:nvSpPr>
        <p:spPr>
          <a:xfrm>
            <a:off x="588818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E2A7-9C06-EC41-BB9F-EBA688A7E54D}"/>
              </a:ext>
            </a:extLst>
          </p:cNvPr>
          <p:cNvSpPr txBox="1"/>
          <p:nvPr/>
        </p:nvSpPr>
        <p:spPr>
          <a:xfrm>
            <a:off x="7148334" y="1113867"/>
            <a:ext cx="3515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DFAs are weak as a computation model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There is all sorts of things that they cannot do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Though there are some complicated things that they can do, surprisingly enough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3E409-795C-5240-A768-2862178BB6B7}"/>
              </a:ext>
            </a:extLst>
          </p:cNvPr>
          <p:cNvSpPr txBox="1"/>
          <p:nvPr/>
        </p:nvSpPr>
        <p:spPr>
          <a:xfrm>
            <a:off x="4059382" y="461672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Set of all strings that end and start with the same character (0 or 1)</a:t>
            </a:r>
          </a:p>
        </p:txBody>
      </p:sp>
    </p:spTree>
    <p:extLst>
      <p:ext uri="{BB962C8B-B14F-4D97-AF65-F5344CB8AC3E}">
        <p14:creationId xmlns:p14="http://schemas.microsoft.com/office/powerpoint/2010/main" val="4279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F61BF-1711-4400-B027-F5295FF30015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83F2138F-4818-4848-86A7-3F1BB1DA16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713D8-38A5-4E1C-9F6D-B72463403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21713</TotalTime>
  <Words>2006</Words>
  <Application>Microsoft Macintosh PowerPoint</Application>
  <PresentationFormat>Widescreen</PresentationFormat>
  <Paragraphs>338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3: Regular Pumping Lemma, FA &lt;- Regular Expressions </dc:title>
  <dc:subject/>
  <dc:creator>Michael Sipser</dc:creator>
  <cp:keywords/>
  <dc:description/>
  <cp:lastModifiedBy>office</cp:lastModifiedBy>
  <cp:revision>309</cp:revision>
  <dcterms:created xsi:type="dcterms:W3CDTF">2020-08-09T18:24:17Z</dcterms:created>
  <dcterms:modified xsi:type="dcterms:W3CDTF">2021-10-22T11:02:23Z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