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306" r:id="rId6"/>
    <p:sldId id="287" r:id="rId7"/>
    <p:sldId id="308" r:id="rId8"/>
    <p:sldId id="326" r:id="rId9"/>
    <p:sldId id="324" r:id="rId10"/>
    <p:sldId id="307" r:id="rId11"/>
    <p:sldId id="312" r:id="rId12"/>
    <p:sldId id="311" r:id="rId13"/>
    <p:sldId id="325" r:id="rId14"/>
    <p:sldId id="316" r:id="rId15"/>
    <p:sldId id="322" r:id="rId16"/>
    <p:sldId id="32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9" autoAdjust="0"/>
    <p:restoredTop sz="95501" autoAdjust="0"/>
  </p:normalViewPr>
  <p:slideViewPr>
    <p:cSldViewPr snapToGrid="0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2.png"/><Relationship Id="rId5" Type="http://schemas.openxmlformats.org/officeDocument/2006/relationships/image" Target="../media/image780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82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4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Finite automata → regular expressions</a:t>
            </a:r>
            <a:br>
              <a:rPr lang="en-US" sz="2000" dirty="0"/>
            </a:br>
            <a:r>
              <a:rPr lang="en-US" sz="2000" dirty="0"/>
              <a:t>- Proving languages aren’t regular</a:t>
            </a:r>
          </a:p>
          <a:p>
            <a:r>
              <a:rPr lang="en-US" sz="2000" dirty="0"/>
              <a:t>- Context free grammars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§2.2)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Context free grammars (CFGs) – definition 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Context free languages (CFLs)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Pushdown automata (PDA)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Converting CFGs to PDAs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13CF9-9D0A-3845-8DA5-EF75253817E9}"/>
              </a:ext>
            </a:extLst>
          </p:cNvPr>
          <p:cNvSpPr txBox="1"/>
          <p:nvPr/>
        </p:nvSpPr>
        <p:spPr>
          <a:xfrm>
            <a:off x="5999018" y="620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66667-4264-9E49-AD75-3157852F3F4C}"/>
              </a:ext>
            </a:extLst>
          </p:cNvPr>
          <p:cNvSpPr txBox="1"/>
          <p:nvPr/>
        </p:nvSpPr>
        <p:spPr>
          <a:xfrm>
            <a:off x="6300704" y="1503680"/>
            <a:ext cx="501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Finite automata -&gt; capability are extremely limited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</a:t>
                </a:r>
                <a:r>
                  <a:rPr lang="en-US" sz="20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construction</a:t>
                </a:r>
                <a:r>
                  <a:rPr lang="en-US" sz="2000" b="1" dirty="0"/>
                  <a:t>:  </a:t>
                </a:r>
                <a:r>
                  <a:rPr lang="en-US" sz="2000" dirty="0"/>
                  <a:t>Convert the CFG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the following PDA.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Push the start symbol on the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top of stack is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Variable</a:t>
                </a:r>
                <a:r>
                  <a:rPr lang="en-US" sz="2000" b="1" dirty="0"/>
                  <a:t>:</a:t>
                </a:r>
                <a:r>
                  <a:rPr lang="en-US" sz="2000" dirty="0"/>
                  <a:t>  replace with right hand side of rule (</a:t>
                </a:r>
                <a:r>
                  <a:rPr lang="en-US" sz="2000" dirty="0" err="1"/>
                  <a:t>nondet</a:t>
                </a:r>
                <a:r>
                  <a:rPr lang="en-US" sz="2000" dirty="0"/>
                  <a:t> choice).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Terminal:  </a:t>
                </a:r>
                <a:r>
                  <a:rPr lang="en-US" sz="2000" dirty="0"/>
                  <a:t>pop it and match with next input symbol.</a:t>
                </a:r>
              </a:p>
              <a:p>
                <a:pPr marL="457200" indent="-457200">
                  <a:spcBef>
                    <a:spcPts val="600"/>
                  </a:spcBef>
                  <a:buAutoNum type="arabicParenR" startAt="3"/>
                </a:pPr>
                <a:r>
                  <a:rPr lang="en-US" sz="2000" dirty="0">
                    <a:solidFill>
                      <a:srgbClr val="FF0000"/>
                    </a:solidFill>
                  </a:rPr>
                  <a:t>If the stack is empty,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accept. </a:t>
                </a:r>
              </a:p>
              <a:p>
                <a:pPr>
                  <a:spcBef>
                    <a:spcPts val="600"/>
                  </a:spcBef>
                </a:pPr>
                <a:endParaRPr lang="en-US" sz="2000" i="1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Example: 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3600986"/>
              </a:xfrm>
              <a:prstGeom prst="rect">
                <a:avLst/>
              </a:prstGeom>
              <a:blipFill>
                <a:blip r:embed="rId3"/>
                <a:stretch>
                  <a:fillRect l="-1408" t="-2113" b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238997" y="3236508"/>
            <a:ext cx="2331173" cy="2259430"/>
            <a:chOff x="9552282" y="1405623"/>
            <a:chExt cx="2331173" cy="2259430"/>
          </a:xfrm>
        </p:grpSpPr>
        <p:grpSp>
          <p:nvGrpSpPr>
            <p:cNvPr id="30" name="Group 29"/>
            <p:cNvGrpSpPr/>
            <p:nvPr/>
          </p:nvGrpSpPr>
          <p:grpSpPr>
            <a:xfrm>
              <a:off x="10578291" y="1405623"/>
              <a:ext cx="1305164" cy="2246769"/>
              <a:chOff x="4243466" y="987141"/>
              <a:chExt cx="1305164" cy="224676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243466" y="987141"/>
                <a:ext cx="1305164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 dirty="0">
                    <a:solidFill>
                      <a:prstClr val="white"/>
                    </a:solidFill>
                  </a:rPr>
                  <a:t> T </a:t>
                </a:r>
                <a:r>
                  <a:rPr lang="en-US" sz="2000" spc="700" dirty="0" err="1">
                    <a:solidFill>
                      <a:prstClr val="white"/>
                    </a:solidFill>
                  </a:rPr>
                  <a:t>T</a:t>
                </a:r>
                <a:r>
                  <a:rPr lang="en-US" sz="2000" spc="100" dirty="0"/>
                  <a:t>× F</a:t>
                </a:r>
                <a:endParaRPr lang="en-US" sz="2000" spc="1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   F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F</a:t>
                </a:r>
                <a:r>
                  <a:rPr lang="en-US" sz="2000" dirty="0">
                    <a:solidFill>
                      <a:prstClr val="white"/>
                    </a:solidFill>
                  </a:rPr>
                  <a:t>     a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r>
                  <a:rPr lang="en-US" sz="2000" dirty="0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dirty="0" err="1">
                    <a:solidFill>
                      <a:prstClr val="white"/>
                    </a:solidFill>
                  </a:rPr>
                  <a:t>a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724400" y="1320975"/>
                <a:ext cx="384175" cy="194060"/>
                <a:chOff x="9805360" y="4010025"/>
                <a:chExt cx="384175" cy="27305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982524" y="4010025"/>
                  <a:ext cx="10161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972050" y="1768652"/>
                <a:ext cx="384175" cy="202362"/>
                <a:chOff x="9805360" y="4010025"/>
                <a:chExt cx="384175" cy="28473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982524" y="4010025"/>
                  <a:ext cx="636" cy="28473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4594992" y="1768653"/>
                <a:ext cx="93689" cy="20236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72000" y="2232935"/>
                <a:ext cx="22991" cy="18730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961889" y="2226182"/>
                <a:ext cx="10161" cy="19406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361305" y="2210954"/>
                <a:ext cx="10254" cy="224515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97205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386388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57200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9552282" y="1418284"/>
              <a:ext cx="873957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>
                  <a:solidFill>
                    <a:prstClr val="white"/>
                  </a:solidFill>
                </a:rPr>
                <a:t>T+T×F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F+F×a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dirty="0" err="1">
                  <a:solidFill>
                    <a:prstClr val="white"/>
                  </a:solidFill>
                </a:rPr>
                <a:t>a+a×a</a:t>
              </a:r>
              <a:endParaRPr lang="en-US" sz="2000" spc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38295" y="475807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03117" y="4757610"/>
            <a:ext cx="321469" cy="1080680"/>
            <a:chOff x="10769081" y="4598503"/>
            <a:chExt cx="321469" cy="1080680"/>
          </a:xfrm>
        </p:grpSpPr>
        <p:sp>
          <p:nvSpPr>
            <p:cNvPr id="5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64450" y="4757610"/>
            <a:ext cx="321469" cy="1080680"/>
            <a:chOff x="10769081" y="4598503"/>
            <a:chExt cx="321469" cy="1080680"/>
          </a:xfrm>
        </p:grpSpPr>
        <p:sp>
          <p:nvSpPr>
            <p:cNvPr id="6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40830" y="2710"/>
            <a:ext cx="7284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  (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930449" y="4757379"/>
            <a:ext cx="321469" cy="1080680"/>
            <a:chOff x="10769081" y="4598503"/>
            <a:chExt cx="321469" cy="1080680"/>
          </a:xfrm>
        </p:grpSpPr>
        <p:sp>
          <p:nvSpPr>
            <p:cNvPr id="92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15561" y="4757379"/>
            <a:ext cx="321469" cy="1080680"/>
            <a:chOff x="10769081" y="4598503"/>
            <a:chExt cx="321469" cy="1080680"/>
          </a:xfrm>
        </p:grpSpPr>
        <p:sp>
          <p:nvSpPr>
            <p:cNvPr id="110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724588" y="4757148"/>
            <a:ext cx="321469" cy="1080680"/>
            <a:chOff x="10769081" y="4598503"/>
            <a:chExt cx="321469" cy="1080680"/>
          </a:xfrm>
        </p:grpSpPr>
        <p:sp>
          <p:nvSpPr>
            <p:cNvPr id="11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0785915" y="459850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654719" y="4756917"/>
            <a:ext cx="321469" cy="1080680"/>
            <a:chOff x="10769081" y="4598503"/>
            <a:chExt cx="321469" cy="1080680"/>
          </a:xfrm>
        </p:grpSpPr>
        <p:sp>
          <p:nvSpPr>
            <p:cNvPr id="12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42212" y="4764040"/>
            <a:ext cx="324946" cy="1080680"/>
            <a:chOff x="10769081" y="4598503"/>
            <a:chExt cx="324946" cy="1080680"/>
          </a:xfrm>
        </p:grpSpPr>
        <p:sp>
          <p:nvSpPr>
            <p:cNvPr id="146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781121" y="488245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80844" y="514573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84812" y="4085115"/>
            <a:ext cx="1600406" cy="376469"/>
            <a:chOff x="2384812" y="4085115"/>
            <a:chExt cx="1600406" cy="376469"/>
          </a:xfrm>
        </p:grpSpPr>
        <p:sp>
          <p:nvSpPr>
            <p:cNvPr id="164" name="Rectangle 163"/>
            <p:cNvSpPr/>
            <p:nvPr/>
          </p:nvSpPr>
          <p:spPr>
            <a:xfrm>
              <a:off x="2384812" y="4136468"/>
              <a:ext cx="1600406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2696782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021304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345826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670348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401508" y="40851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20828" y="40851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38529" y="408749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366659" y="409225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 dirty="0"/>
                <a:t>×</a:t>
              </a: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83531" y="40922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983939" y="596050"/>
            <a:ext cx="2283946" cy="1200329"/>
            <a:chOff x="8814008" y="1588522"/>
            <a:chExt cx="2283946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 dirty="0"/>
                    <a:t>T</a:t>
                  </a:r>
                </a:p>
                <a:p>
                  <a:r>
                    <a:rPr lang="en-US" sz="2000" dirty="0"/>
                    <a:t>T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 dirty="0"/>
                    <a:t>T×F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 dirty="0"/>
                    <a:t>F</a:t>
                  </a:r>
                </a:p>
                <a:p>
                  <a:r>
                    <a:rPr lang="en-US" sz="2000" dirty="0"/>
                    <a:t>F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/>
                    <a:t>( E ) </a:t>
                  </a:r>
                  <a:r>
                    <a:rPr lang="en-US" sz="24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 dirty="0"/>
                    <a:t>a</a:t>
                  </a: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846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627EEC-9C51-554D-ABC8-26F4BAD25232}"/>
              </a:ext>
            </a:extLst>
          </p:cNvPr>
          <p:cNvSpPr txBox="1"/>
          <p:nvPr/>
        </p:nvSpPr>
        <p:spPr>
          <a:xfrm>
            <a:off x="5791200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05DF4-03C3-034A-ACAE-5724137D7E66}"/>
              </a:ext>
            </a:extLst>
          </p:cNvPr>
          <p:cNvSpPr txBox="1"/>
          <p:nvPr/>
        </p:nvSpPr>
        <p:spPr>
          <a:xfrm>
            <a:off x="3151181" y="2266136"/>
            <a:ext cx="2520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Always do substitution at the top</a:t>
            </a:r>
          </a:p>
        </p:txBody>
      </p:sp>
    </p:spTree>
    <p:extLst>
      <p:ext uri="{BB962C8B-B14F-4D97-AF65-F5344CB8AC3E}">
        <p14:creationId xmlns:p14="http://schemas.microsoft.com/office/powerpoint/2010/main" val="21816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iff*</a:t>
                </a:r>
                <a:r>
                  <a:rPr lang="en-US" sz="2400" dirty="0"/>
                  <a:t> 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		            Done.</a:t>
                </a:r>
              </a:p>
              <a:p>
                <a:r>
                  <a:rPr lang="en-US" sz="2400" dirty="0"/>
                  <a:t>			            In book.  You are responsible for knowing</a:t>
                </a:r>
                <a:br>
                  <a:rPr lang="en-US" sz="2400" dirty="0"/>
                </a:br>
                <a:r>
                  <a:rPr lang="en-US" sz="2400" dirty="0"/>
                  <a:t>			            it is true, but not for knowing the proof.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* “iff”  =  “if an only if” means the implication goes both ways.</a:t>
                </a:r>
              </a:p>
              <a:p>
                <a:r>
                  <a:rPr lang="en-US" sz="2400" dirty="0"/>
                  <a:t>So we need to prove both directions:  forward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) and reverse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2739211"/>
              </a:xfrm>
              <a:prstGeom prst="rect">
                <a:avLst/>
              </a:prstGeom>
              <a:blipFill>
                <a:blip r:embed="rId3"/>
                <a:stretch>
                  <a:fillRect l="-1408" t="-2778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of CFGs and PDAs</a:t>
            </a: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3052512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2931069" y="1660258"/>
            <a:ext cx="433138" cy="1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0894281" y="5932125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4.3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6232477" y="3731522"/>
            <a:ext cx="4187873" cy="25391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4.3</a:t>
            </a:r>
          </a:p>
          <a:p>
            <a:r>
              <a:rPr lang="en-US" sz="2400" dirty="0"/>
              <a:t>Is every Regular Language also </a:t>
            </a:r>
            <a:br>
              <a:rPr lang="en-US" sz="2400" dirty="0"/>
            </a:br>
            <a:r>
              <a:rPr lang="en-US" sz="2400" dirty="0"/>
              <a:t>a Context Free Language?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Not 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9509C-7990-0247-B886-4B200242D077}"/>
              </a:ext>
            </a:extLst>
          </p:cNvPr>
          <p:cNvSpPr txBox="1"/>
          <p:nvPr/>
        </p:nvSpPr>
        <p:spPr>
          <a:xfrm>
            <a:off x="5527964" y="647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ED0D6-8684-704F-8E1C-48892705AEC7}"/>
              </a:ext>
            </a:extLst>
          </p:cNvPr>
          <p:cNvSpPr txBox="1"/>
          <p:nvPr/>
        </p:nvSpPr>
        <p:spPr>
          <a:xfrm>
            <a:off x="2715034" y="843695"/>
            <a:ext cx="199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If and only 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3D0F71-183D-5847-952E-B0E2CE02393F}"/>
              </a:ext>
            </a:extLst>
          </p:cNvPr>
          <p:cNvCxnSpPr/>
          <p:nvPr/>
        </p:nvCxnSpPr>
        <p:spPr>
          <a:xfrm flipH="1" flipV="1">
            <a:off x="3718560" y="4003040"/>
            <a:ext cx="2692400" cy="10363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83E37E-A6EE-3A44-9CEC-C01D702BAA30}"/>
              </a:ext>
            </a:extLst>
          </p:cNvPr>
          <p:cNvSpPr txBox="1"/>
          <p:nvPr/>
        </p:nvSpPr>
        <p:spPr>
          <a:xfrm>
            <a:off x="224439" y="4700570"/>
            <a:ext cx="584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Every regular language can be done by a dfa or nfa,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which is really just a push-down automata that never uses its stack</a:t>
            </a:r>
          </a:p>
        </p:txBody>
      </p:sp>
    </p:spTree>
    <p:extLst>
      <p:ext uri="{BB962C8B-B14F-4D97-AF65-F5344CB8AC3E}">
        <p14:creationId xmlns:p14="http://schemas.microsoft.com/office/powerpoint/2010/main" val="8943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0131 0.0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7" grpId="0" animBg="1"/>
      <p:bldP spid="2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440831" y="2710"/>
            <a:ext cx="3901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66095"/>
              </p:ext>
            </p:extLst>
          </p:nvPr>
        </p:nvGraphicFramePr>
        <p:xfrm>
          <a:off x="709060" y="1042581"/>
          <a:ext cx="5364732" cy="222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966">
                  <a:extLst>
                    <a:ext uri="{9D8B030D-6E8A-4147-A177-3AD203B41FA5}">
                      <a16:colId xmlns:a16="http://schemas.microsoft.com/office/drawing/2014/main" val="1675458543"/>
                    </a:ext>
                  </a:extLst>
                </a:gridCol>
                <a:gridCol w="1978522">
                  <a:extLst>
                    <a:ext uri="{9D8B030D-6E8A-4147-A177-3AD203B41FA5}">
                      <a16:colId xmlns:a16="http://schemas.microsoft.com/office/drawing/2014/main" val="159469629"/>
                    </a:ext>
                  </a:extLst>
                </a:gridCol>
                <a:gridCol w="1788244">
                  <a:extLst>
                    <a:ext uri="{9D8B030D-6E8A-4147-A177-3AD203B41FA5}">
                      <a16:colId xmlns:a16="http://schemas.microsoft.com/office/drawing/2014/main" val="976773964"/>
                    </a:ext>
                  </a:extLst>
                </a:gridCol>
              </a:tblGrid>
              <a:tr h="7427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Recognizer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797452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DFA or NFA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Regular expression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0159448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 Free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PDA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Context</a:t>
                      </a:r>
                      <a:r>
                        <a:rPr lang="en-US" sz="2000" baseline="0" dirty="0"/>
                        <a:t> Free Grammar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40592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81610" y="3717123"/>
            <a:ext cx="3870807" cy="2194195"/>
            <a:chOff x="842245" y="3915086"/>
            <a:chExt cx="3870807" cy="2194195"/>
          </a:xfrm>
        </p:grpSpPr>
        <p:sp>
          <p:nvSpPr>
            <p:cNvPr id="4" name="Oval 3"/>
            <p:cNvSpPr/>
            <p:nvPr/>
          </p:nvSpPr>
          <p:spPr>
            <a:xfrm rot="21216799">
              <a:off x="1008748" y="4497304"/>
              <a:ext cx="1536569" cy="12537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21216799">
              <a:off x="842245" y="3915086"/>
              <a:ext cx="3870807" cy="21941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7491" y="4801020"/>
              <a:ext cx="1279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Regular languages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0281" y="4154689"/>
              <a:ext cx="1414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Context Free languages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568DD9-25C6-1F43-B67C-59CBC15828D9}"/>
              </a:ext>
            </a:extLst>
          </p:cNvPr>
          <p:cNvSpPr txBox="1"/>
          <p:nvPr/>
        </p:nvSpPr>
        <p:spPr>
          <a:xfrm>
            <a:off x="5805055" y="6373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3794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5701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Context Free Grammars (CFGs)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and Context Free Languages (CFLs)</a:t>
            </a:r>
            <a:endParaRPr lang="en-US" sz="2400" b="1" spc="200" dirty="0">
              <a:solidFill>
                <a:prstClr val="white"/>
              </a:solidFill>
              <a:latin typeface="+mj-lt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Defined Pushdown Automata(PDAs)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Gave conversion of CFGs to PDAs.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B4BBB-6EB9-6548-BD61-92CA78C60EE1}"/>
              </a:ext>
            </a:extLst>
          </p:cNvPr>
          <p:cNvSpPr txBox="1"/>
          <p:nvPr/>
        </p:nvSpPr>
        <p:spPr>
          <a:xfrm>
            <a:off x="5555673" y="6151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55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07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 (CFGs)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7455410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that a CFG has terminals, variables, and rules.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Write down start variable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FFFF00"/>
                    </a:highlight>
                  </a:rPr>
                  <a:t>only terminals remain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Result is the generated string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We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 Context Free Language.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7455410" cy="2923877"/>
              </a:xfrm>
              <a:prstGeom prst="rect">
                <a:avLst/>
              </a:prstGeom>
              <a:blipFill>
                <a:blip r:embed="rId3"/>
                <a:stretch>
                  <a:fillRect l="-1190" t="-1299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>
                <a:blip r:embed="rId4"/>
                <a:stretch>
                  <a:fillRect l="-1774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>
                  <a:blip r:embed="rId5"/>
                  <a:stretch>
                    <a:fillRect l="-7605" t="-4405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>
                <a:blip r:embed="rId7"/>
                <a:stretch>
                  <a:fillRect t="-2036"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54789" y="3547846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</a:p>
          <a:p>
            <a:pPr algn="r"/>
            <a:r>
              <a:rPr lang="en-US" dirty="0"/>
              <a:t> “parse tree”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88510" y="997043"/>
            <a:ext cx="2018622" cy="1411039"/>
            <a:chOff x="3088510" y="997043"/>
            <a:chExt cx="2018622" cy="1411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 | </a:t>
                  </a:r>
                  <a:r>
                    <a:rPr lang="en-US" sz="2800" dirty="0">
                      <a:latin typeface="+mj-lt"/>
                    </a:rPr>
                    <a:t>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blipFill>
                  <a:blip r:embed="rId11"/>
                  <a:stretch>
                    <a:fillRect l="-6344" t="-6410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88510" y="997043"/>
              <a:ext cx="14029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Shorthand: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F06480F-6ED5-F548-8CFA-F4ADC4CE2C8B}"/>
              </a:ext>
            </a:extLst>
          </p:cNvPr>
          <p:cNvSpPr txBox="1"/>
          <p:nvPr/>
        </p:nvSpPr>
        <p:spPr>
          <a:xfrm>
            <a:off x="5708073" y="631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BDE3E-AF2D-4248-AC60-9FE0F0DC7EC0}"/>
              </a:ext>
            </a:extLst>
          </p:cNvPr>
          <p:cNvSpPr txBox="1"/>
          <p:nvPr/>
        </p:nvSpPr>
        <p:spPr>
          <a:xfrm>
            <a:off x="3987689" y="4588349"/>
            <a:ext cx="63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You have </a:t>
            </a:r>
            <a:r>
              <a:rPr lang="en-US" sz="1400" dirty="0">
                <a:solidFill>
                  <a:srgbClr val="FF0000"/>
                </a:solidFill>
              </a:rPr>
              <a:t>generated</a:t>
            </a:r>
            <a:r>
              <a:rPr lang="en-US" sz="1200" dirty="0">
                <a:solidFill>
                  <a:srgbClr val="FF0000"/>
                </a:solidFill>
              </a:rPr>
              <a:t> a string that’s in the language of the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CA143-0026-FD40-B69A-C846700C262B}"/>
              </a:ext>
            </a:extLst>
          </p:cNvPr>
          <p:cNvSpPr txBox="1"/>
          <p:nvPr/>
        </p:nvSpPr>
        <p:spPr>
          <a:xfrm>
            <a:off x="3152411" y="5474129"/>
            <a:ext cx="2857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grammar’s language is going to be a language over strings whose alphabet are the terminal symbols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Terminal symbols = input alphabet for the finite automata (in some sense)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Formal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4354" y="946360"/>
                <a:ext cx="8494081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>
                    <a:solidFill>
                      <a:srgbClr val="FF0000"/>
                    </a:solidFill>
                  </a:rPr>
                  <a:t>Context Free </a:t>
                </a:r>
                <a:r>
                  <a:rPr lang="en-US" sz="2400" u="sng" dirty="0"/>
                  <a:t>Grammar</a:t>
                </a:r>
                <a:r>
                  <a:rPr lang="en-US" sz="2400" dirty="0"/>
                  <a:t> (CFG)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4-tuple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300"/>
                  </a:spcBef>
                </a:pPr>
                <a:r>
                  <a:rPr lang="en-US" sz="2400" b="1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  finite set of variables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terminal symbols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   finite set of rules </a:t>
                </a:r>
                <a:r>
                  <a:rPr lang="en-US" sz="2000" b="1" dirty="0"/>
                  <a:t>(</a:t>
                </a:r>
                <a:r>
                  <a:rPr lang="en-US" sz="2000" dirty="0"/>
                  <a:t>rule form: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   start variable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write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one substitution step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2)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some number of substitution steps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⇒⋯⇒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  is called a derivation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then it is a </a:t>
                </a:r>
                <a:r>
                  <a:rPr lang="en-US" sz="2000" u="sng" dirty="0"/>
                  <a:t>derivation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Defn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u="sng" dirty="0"/>
                  <a:t>Context Free Language</a:t>
                </a:r>
                <a:r>
                  <a:rPr lang="en-US" sz="2000" dirty="0"/>
                  <a:t> (CFL)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some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4" y="946360"/>
                <a:ext cx="8494081" cy="4909036"/>
              </a:xfrm>
              <a:prstGeom prst="rect">
                <a:avLst/>
              </a:prstGeom>
              <a:blipFill>
                <a:blip r:embed="rId3"/>
                <a:stretch>
                  <a:fillRect l="-1045" t="-773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9" y="368229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49" y="4979071"/>
                <a:ext cx="349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56074" y="1297738"/>
            <a:ext cx="3972561" cy="3213302"/>
            <a:chOff x="6189495" y="2677078"/>
            <a:chExt cx="5815194" cy="41889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189495" y="2677078"/>
                  <a:ext cx="5815194" cy="418890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4.1</a:t>
                  </a:r>
                </a:p>
                <a:p>
                  <a:r>
                    <a:rPr lang="en-US" sz="2000" dirty="0"/>
                    <a:t>Which of these are valid CFGs?</a:t>
                  </a:r>
                </a:p>
                <a:p>
                  <a:endParaRPr lang="en-US" sz="2400" dirty="0"/>
                </a:p>
                <a:p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endParaRPr lang="en-US" sz="2400" dirty="0"/>
                </a:p>
                <a:p>
                  <a:r>
                    <a:rPr lang="en-US" sz="2000" dirty="0"/>
                    <a:t>a)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only</a:t>
                  </a:r>
                </a:p>
                <a:p>
                  <a:r>
                    <a:rPr lang="en-US" sz="2000" dirty="0"/>
                    <a:t>b)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only 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Correct</a:t>
                  </a:r>
                  <a:endParaRPr lang="en-US" sz="2000" dirty="0">
                    <a:solidFill>
                      <a:srgbClr val="FF0000"/>
                    </a:solidFill>
                  </a:endParaRPr>
                </a:p>
                <a:p>
                  <a:r>
                    <a:rPr lang="en-US" sz="2000" dirty="0"/>
                    <a:t>c)   Both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d)   Neither</a:t>
                  </a: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495" y="2677078"/>
                  <a:ext cx="5815194" cy="4188905"/>
                </a:xfrm>
                <a:prstGeom prst="rect">
                  <a:avLst/>
                </a:prstGeom>
                <a:blipFill>
                  <a:blip r:embed="rId6"/>
                  <a:stretch>
                    <a:fillRect l="-1893" t="-77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12047" y="3432659"/>
                  <a:ext cx="1603100" cy="1725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0B1 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000" dirty="0">
                      <a:latin typeface="+mj-lt"/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solidFill>
                        <a:srgbClr val="FF0000"/>
                      </a:solidFill>
                      <a:latin typeface="+mj-lt"/>
                    </a:rPr>
                    <a:t>B1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1B</a:t>
                  </a:r>
                </a:p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0B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i="0" dirty="0">
                      <a:solidFill>
                        <a:schemeClr val="tx1"/>
                      </a:solidFill>
                      <a:latin typeface="+mj-lt"/>
                    </a:rPr>
                    <a:t> 0B</a:t>
                  </a: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047" y="3432659"/>
                  <a:ext cx="1603100" cy="1725253"/>
                </a:xfrm>
                <a:prstGeom prst="rect">
                  <a:avLst/>
                </a:prstGeom>
                <a:blipFill>
                  <a:blip r:embed="rId7"/>
                  <a:stretch>
                    <a:fillRect l="-5747" t="-2830" r="-5747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10" y="3432659"/>
                  <a:ext cx="504562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10843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0S | S1</a:t>
                  </a:r>
                  <a:endParaRPr lang="en-US" sz="20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pPr lvl="0"/>
                  <a:r>
                    <a:rPr lang="en-US" sz="2000" dirty="0">
                      <a:latin typeface="+mj-lt"/>
                    </a:rPr>
                    <a:t>R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dirty="0">
                      <a:latin typeface="+mj-lt"/>
                    </a:rPr>
                    <a:t>RR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589" y="3443388"/>
                  <a:ext cx="1603100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802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9731618" y="3443388"/>
                  <a:ext cx="747325" cy="521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:</a:t>
                  </a: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618" y="3443388"/>
                  <a:ext cx="747325" cy="521589"/>
                </a:xfrm>
                <a:prstGeom prst="rect">
                  <a:avLst/>
                </a:prstGeom>
                <a:blipFill>
                  <a:blip r:embed="rId10"/>
                  <a:stretch>
                    <a:fillRect t="-9375" r="-9524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F0B851-7307-FD4C-8F69-D4EC65272828}"/>
              </a:ext>
            </a:extLst>
          </p:cNvPr>
          <p:cNvSpPr txBox="1"/>
          <p:nvPr/>
        </p:nvSpPr>
        <p:spPr>
          <a:xfrm>
            <a:off x="5403273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60AA-F7D5-244C-9F7B-684A7E45979F}"/>
              </a:ext>
            </a:extLst>
          </p:cNvPr>
          <p:cNvSpPr txBox="1"/>
          <p:nvPr/>
        </p:nvSpPr>
        <p:spPr>
          <a:xfrm>
            <a:off x="629329" y="3246989"/>
            <a:ext cx="113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yields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5CF133-A7C2-8145-9C21-1EF5970103AB}"/>
              </a:ext>
            </a:extLst>
          </p:cNvPr>
          <p:cNvCxnSpPr/>
          <p:nvPr/>
        </p:nvCxnSpPr>
        <p:spPr>
          <a:xfrm flipV="1">
            <a:off x="9286240" y="812800"/>
            <a:ext cx="284480" cy="1828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ECA617-C64C-8748-86B9-8E51713F1E5C}"/>
              </a:ext>
            </a:extLst>
          </p:cNvPr>
          <p:cNvSpPr txBox="1"/>
          <p:nvPr/>
        </p:nvSpPr>
        <p:spPr>
          <a:xfrm>
            <a:off x="9286240" y="538609"/>
            <a:ext cx="1094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illegal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F57C29-FB29-EC4B-B355-37B20B512F5E}"/>
              </a:ext>
            </a:extLst>
          </p:cNvPr>
          <p:cNvCxnSpPr/>
          <p:nvPr/>
        </p:nvCxnSpPr>
        <p:spPr>
          <a:xfrm>
            <a:off x="2740296" y="1297738"/>
            <a:ext cx="2087882" cy="4294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B852CF-351E-4C4E-B3A6-B3F06A85DDC8}"/>
              </a:ext>
            </a:extLst>
          </p:cNvPr>
          <p:cNvSpPr txBox="1"/>
          <p:nvPr/>
        </p:nvSpPr>
        <p:spPr>
          <a:xfrm>
            <a:off x="5000591" y="1297738"/>
            <a:ext cx="271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Why called “context free”?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You can replace the variable independent of its context in the intermediate string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4EB180-712B-4A4F-988F-2524EF85A477}"/>
              </a:ext>
            </a:extLst>
          </p:cNvPr>
          <p:cNvCxnSpPr/>
          <p:nvPr/>
        </p:nvCxnSpPr>
        <p:spPr>
          <a:xfrm>
            <a:off x="10922856" y="2428591"/>
            <a:ext cx="0" cy="23872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EA99F-3759-8446-B78E-D8ACA2DBC513}"/>
              </a:ext>
            </a:extLst>
          </p:cNvPr>
          <p:cNvSpPr txBox="1"/>
          <p:nvPr/>
        </p:nvSpPr>
        <p:spPr>
          <a:xfrm>
            <a:off x="8707120" y="4673600"/>
            <a:ext cx="3484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Although you’re always going to be stuck with the variable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That doesn’t violate the definition of a context-free grammar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This is a context-free grammar whose language happens to be the empty language</a:t>
            </a:r>
          </a:p>
        </p:txBody>
      </p: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8" grpId="0"/>
      <p:bldP spid="1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{E, T, F}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{+, ×, </a:t>
                </a:r>
                <a:r>
                  <a:rPr lang="en-US" dirty="0"/>
                  <a:t>(</a:t>
                </a:r>
                <a:r>
                  <a:rPr lang="en-US" sz="2000" dirty="0"/>
                  <a:t>, </a:t>
                </a:r>
                <a:r>
                  <a:rPr lang="en-US" dirty="0"/>
                  <a:t>)</a:t>
                </a:r>
                <a:r>
                  <a:rPr lang="en-US" sz="2000" dirty="0"/>
                  <a:t>, a}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the 6 rules above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 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44" y="2636470"/>
                <a:ext cx="3027445" cy="1323439"/>
              </a:xfrm>
              <a:prstGeom prst="rect">
                <a:avLst/>
              </a:prstGeom>
              <a:blipFill>
                <a:blip r:embed="rId3"/>
                <a:stretch>
                  <a:fillRect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8424" y="4253181"/>
            <a:ext cx="740003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Observe that the parse tree contains additional information, </a:t>
            </a:r>
            <a:br>
              <a:rPr lang="en-US" sz="2000" dirty="0"/>
            </a:br>
            <a:r>
              <a:rPr lang="en-US" sz="2000" dirty="0"/>
              <a:t>such as the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precedence</a:t>
            </a:r>
            <a:r>
              <a:rPr lang="en-US" sz="2000" dirty="0"/>
              <a:t> of  ×  over  + .</a:t>
            </a:r>
          </a:p>
          <a:p>
            <a:endParaRPr lang="en-US" sz="2000" dirty="0"/>
          </a:p>
          <a:p>
            <a:r>
              <a:rPr lang="en-US" sz="2000" dirty="0"/>
              <a:t>If a string has two different parse trees then it is derived ambiguously</a:t>
            </a:r>
            <a:br>
              <a:rPr lang="en-US" sz="2000" dirty="0"/>
            </a:br>
            <a:r>
              <a:rPr lang="en-US" sz="2000" dirty="0"/>
              <a:t>and we say that the grammar is </a:t>
            </a:r>
            <a:r>
              <a:rPr lang="en-US" sz="2000" u="sng" dirty="0"/>
              <a:t>ambiguous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>
                    <a:solidFill>
                      <a:schemeClr val="tx1"/>
                    </a:solidFill>
                  </a:rPr>
                  <a:t>E+T</a:t>
                </a:r>
                <a:r>
                  <a:rPr lang="en-US" sz="2400" dirty="0">
                    <a:solidFill>
                      <a:schemeClr val="tx1"/>
                    </a:solidFill>
                  </a:rPr>
                  <a:t> | </a:t>
                </a:r>
                <a:r>
                  <a:rPr lang="en-US" sz="2400" dirty="0"/>
                  <a:t>T</a:t>
                </a:r>
              </a:p>
              <a:p>
                <a:r>
                  <a:rPr lang="en-US" sz="2400" dirty="0"/>
                  <a:t>T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spc="100" dirty="0"/>
                  <a:t>T×F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| </a:t>
                </a:r>
                <a:r>
                  <a:rPr lang="en-US" sz="2400" dirty="0"/>
                  <a:t>F</a:t>
                </a:r>
              </a:p>
              <a:p>
                <a:r>
                  <a:rPr lang="en-US" sz="2400" dirty="0"/>
                  <a:t>F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/>
                  <a:t>( E ) </a:t>
                </a:r>
                <a:r>
                  <a:rPr lang="en-US" sz="2800" i="0" dirty="0">
                    <a:solidFill>
                      <a:schemeClr val="tx1"/>
                    </a:solidFill>
                    <a:latin typeface="+mj-lt"/>
                  </a:rPr>
                  <a:t>| </a:t>
                </a:r>
                <a:r>
                  <a:rPr lang="en-US" sz="2400" dirty="0"/>
                  <a:t>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8" y="1035247"/>
                <a:ext cx="2492569" cy="1384995"/>
              </a:xfrm>
              <a:prstGeom prst="rect">
                <a:avLst/>
              </a:prstGeom>
              <a:blipFill>
                <a:blip r:embed="rId4"/>
                <a:stretch>
                  <a:fillRect l="-366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" y="804414"/>
                <a:ext cx="5811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37375" y="997810"/>
            <a:ext cx="698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Parse</a:t>
            </a:r>
            <a:br>
              <a:rPr lang="en-US" dirty="0"/>
            </a:br>
            <a:r>
              <a:rPr lang="en-US" dirty="0"/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16" y="2809991"/>
                <a:ext cx="1102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24536" y="3378960"/>
            <a:ext cx="4730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Generates </a:t>
            </a:r>
            <a:r>
              <a:rPr lang="en-US" sz="2000" spc="100" dirty="0" err="1"/>
              <a:t>a+a×a</a:t>
            </a:r>
            <a:r>
              <a:rPr lang="en-US" sz="2000" spc="100" dirty="0"/>
              <a:t>, (</a:t>
            </a:r>
            <a:r>
              <a:rPr lang="en-US" sz="2000" spc="100" dirty="0" err="1"/>
              <a:t>a+a</a:t>
            </a:r>
            <a:r>
              <a:rPr lang="en-US" sz="2000" spc="100" dirty="0"/>
              <a:t>)×a, a, </a:t>
            </a:r>
            <a:r>
              <a:rPr lang="en-US" sz="2000" spc="100" dirty="0" err="1"/>
              <a:t>a+a+a</a:t>
            </a:r>
            <a:r>
              <a:rPr lang="en-US" sz="2000" spc="100" dirty="0"/>
              <a:t>, etc.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15589" y="996787"/>
            <a:ext cx="87395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E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E+T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>
                <a:solidFill>
                  <a:prstClr val="white"/>
                </a:solidFill>
              </a:rPr>
              <a:t>T+T×F</a:t>
            </a: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F+F×a</a:t>
            </a:r>
            <a:endParaRPr lang="en-US" sz="2000" spc="100" dirty="0">
              <a:solidFill>
                <a:prstClr val="white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spc="100" dirty="0" err="1">
                <a:solidFill>
                  <a:prstClr val="white"/>
                </a:solidFill>
              </a:rPr>
              <a:t>a+a×a</a:t>
            </a:r>
            <a:endParaRPr lang="en-US" sz="2000" spc="1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243466" y="987141"/>
            <a:ext cx="1305164" cy="2246769"/>
            <a:chOff x="4243466" y="987141"/>
            <a:chExt cx="1305164" cy="2246769"/>
          </a:xfrm>
        </p:grpSpPr>
        <p:sp>
          <p:nvSpPr>
            <p:cNvPr id="31" name="Rectangle 30"/>
            <p:cNvSpPr/>
            <p:nvPr/>
          </p:nvSpPr>
          <p:spPr>
            <a:xfrm>
              <a:off x="4243466" y="987141"/>
              <a:ext cx="1305164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T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T</a:t>
              </a:r>
              <a:r>
                <a:rPr lang="en-US" sz="2000" spc="100" dirty="0"/>
                <a:t>× F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 F     </a:t>
              </a:r>
              <a:r>
                <a:rPr lang="en-US" sz="2000" dirty="0" err="1">
                  <a:solidFill>
                    <a:prstClr val="white"/>
                  </a:solidFill>
                </a:rPr>
                <a:t>F</a:t>
              </a:r>
              <a:r>
                <a:rPr lang="en-US" sz="2000" dirty="0">
                  <a:solidFill>
                    <a:prstClr val="white"/>
                  </a:solidFill>
                </a:rPr>
                <a:t>     a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</a:t>
              </a:r>
              <a:r>
                <a:rPr lang="en-US" sz="2000" dirty="0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     </a:t>
              </a:r>
              <a:r>
                <a:rPr lang="en-US" sz="2000" dirty="0" err="1">
                  <a:solidFill>
                    <a:prstClr val="white"/>
                  </a:solidFill>
                </a:rPr>
                <a:t>a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24400" y="1320975"/>
              <a:ext cx="384175" cy="194060"/>
              <a:chOff x="9805360" y="4010025"/>
              <a:chExt cx="384175" cy="27305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9982524" y="4010025"/>
                <a:ext cx="10161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972050" y="1768652"/>
              <a:ext cx="384175" cy="202362"/>
              <a:chOff x="9805360" y="4010025"/>
              <a:chExt cx="384175" cy="28473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982524" y="4010025"/>
                <a:ext cx="636" cy="28473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4594992" y="1768653"/>
              <a:ext cx="93689" cy="20236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72000" y="2232935"/>
              <a:ext cx="22991" cy="18730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7205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386388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572000" y="2705434"/>
              <a:ext cx="0" cy="1991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7217058" y="974622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4.2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AC2C-FCAD-9F43-B6D1-672E67C036A5}"/>
              </a:ext>
            </a:extLst>
          </p:cNvPr>
          <p:cNvSpPr txBox="1"/>
          <p:nvPr/>
        </p:nvSpPr>
        <p:spPr>
          <a:xfrm>
            <a:off x="5167745" y="6345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7FDDE-154E-594C-B1A0-C58344413C84}"/>
              </a:ext>
            </a:extLst>
          </p:cNvPr>
          <p:cNvSpPr txBox="1"/>
          <p:nvPr/>
        </p:nvSpPr>
        <p:spPr>
          <a:xfrm>
            <a:off x="7956505" y="188700"/>
            <a:ext cx="420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One application of context-free grammars is to describe the syntax of programming languages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The grammar can be used to automatically generate the part of the compiler of that programming language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So called parser -&gt; figure out the meaning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The meaning is embedded within the structure of the parse tree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1D5B0244-3029-324E-9C1F-E72129C5BEDD}"/>
              </a:ext>
            </a:extLst>
          </p:cNvPr>
          <p:cNvSpPr/>
          <p:nvPr/>
        </p:nvSpPr>
        <p:spPr>
          <a:xfrm>
            <a:off x="5873861" y="1515035"/>
            <a:ext cx="201930" cy="1543125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2179C7-3E19-DD47-87ED-8BCBCFEBDBF0}"/>
              </a:ext>
            </a:extLst>
          </p:cNvPr>
          <p:cNvCxnSpPr/>
          <p:nvPr/>
        </p:nvCxnSpPr>
        <p:spPr>
          <a:xfrm>
            <a:off x="6096000" y="3129280"/>
            <a:ext cx="1045516" cy="13411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508FF-654B-994E-987E-1B752E744270}"/>
              </a:ext>
            </a:extLst>
          </p:cNvPr>
          <p:cNvSpPr txBox="1"/>
          <p:nvPr/>
        </p:nvSpPr>
        <p:spPr>
          <a:xfrm>
            <a:off x="7149993" y="4429434"/>
            <a:ext cx="360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times is going to be done before the plus</a:t>
            </a:r>
          </a:p>
        </p:txBody>
      </p:sp>
    </p:spTree>
    <p:extLst>
      <p:ext uri="{BB962C8B-B14F-4D97-AF65-F5344CB8AC3E}">
        <p14:creationId xmlns:p14="http://schemas.microsoft.com/office/powerpoint/2010/main" val="55777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8" grpId="0"/>
      <p:bldP spid="20" grpId="0"/>
      <p:bldP spid="4" grpId="0"/>
      <p:bldP spid="32" grpId="0"/>
      <p:bldP spid="19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02524-B161-3A42-BB36-EDC7BA615002}"/>
              </a:ext>
            </a:extLst>
          </p:cNvPr>
          <p:cNvSpPr txBox="1"/>
          <p:nvPr/>
        </p:nvSpPr>
        <p:spPr>
          <a:xfrm>
            <a:off x="973723" y="516089"/>
            <a:ext cx="5651635" cy="30623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4.2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How many reasonable distinct meanings does the following English sentence have?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 </a:t>
            </a:r>
            <a:r>
              <a:rPr lang="en-US" sz="2400" i="1" dirty="0"/>
              <a:t>The boy saw the girl with the mirror.</a:t>
            </a:r>
            <a:endParaRPr lang="en-US" sz="2400" dirty="0"/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1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2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3 or more</a:t>
            </a:r>
          </a:p>
        </p:txBody>
      </p:sp>
    </p:spTree>
    <p:extLst>
      <p:ext uri="{BB962C8B-B14F-4D97-AF65-F5344CB8AC3E}">
        <p14:creationId xmlns:p14="http://schemas.microsoft.com/office/powerpoint/2010/main" val="2665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recognize the same language, i.e.,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However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is an unambiguous CFG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is ambiguous.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84" y="3561895"/>
                <a:ext cx="9014550" cy="830997"/>
              </a:xfrm>
              <a:prstGeom prst="rect">
                <a:avLst/>
              </a:prstGeom>
              <a:blipFill>
                <a:blip r:embed="rId3"/>
                <a:stretch>
                  <a:fillRect l="-108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440831" y="2710"/>
            <a:ext cx="674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Ambiguity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9801" y="1269665"/>
            <a:ext cx="9008149" cy="1650198"/>
            <a:chOff x="380948" y="770044"/>
            <a:chExt cx="9008149" cy="1650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dirty="0"/>
                    <a:t>T</a:t>
                  </a:r>
                </a:p>
                <a:p>
                  <a:r>
                    <a:rPr lang="en-US" sz="2400" dirty="0"/>
                    <a:t>T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/>
                    <a:t>T×F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400" dirty="0"/>
                    <a:t>F</a:t>
                  </a:r>
                </a:p>
                <a:p>
                  <a:r>
                    <a:rPr lang="en-US" sz="2400" dirty="0"/>
                    <a:t>F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i="0" dirty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8" y="1035247"/>
                  <a:ext cx="2492569" cy="1384995"/>
                </a:xfrm>
                <a:prstGeom prst="rect">
                  <a:avLst/>
                </a:prstGeom>
                <a:blipFill>
                  <a:blip r:embed="rId4"/>
                  <a:stretch>
                    <a:fillRect l="-3667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8112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spc="100" dirty="0">
                      <a:solidFill>
                        <a:schemeClr val="tx1"/>
                      </a:solidFill>
                    </a:rPr>
                    <a:t>E+E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400" spc="100" dirty="0"/>
                    <a:t>E×E </a:t>
                  </a:r>
                  <a:r>
                    <a:rPr lang="en-US" sz="2400" dirty="0"/>
                    <a:t>| </a:t>
                  </a:r>
                  <a:r>
                    <a:rPr lang="en-US" sz="2000" dirty="0"/>
                    <a:t> </a:t>
                  </a:r>
                  <a:r>
                    <a:rPr lang="en-US" sz="2400" dirty="0"/>
                    <a:t>( E ) </a:t>
                  </a:r>
                  <a:r>
                    <a:rPr lang="en-US" sz="2800" dirty="0"/>
                    <a:t>| </a:t>
                  </a:r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161" y="1000877"/>
                  <a:ext cx="4418936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069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91" y="770044"/>
                  <a:ext cx="58112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9329634" y="3075685"/>
            <a:ext cx="1459054" cy="1785104"/>
            <a:chOff x="4166522" y="987141"/>
            <a:chExt cx="1459054" cy="1785104"/>
          </a:xfrm>
        </p:grpSpPr>
        <p:sp>
          <p:nvSpPr>
            <p:cNvPr id="13" name="Rectangle 12"/>
            <p:cNvSpPr/>
            <p:nvPr/>
          </p:nvSpPr>
          <p:spPr>
            <a:xfrm>
              <a:off x="4166522" y="987141"/>
              <a:ext cx="1459054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   E</a:t>
              </a:r>
              <a:r>
                <a:rPr lang="en-US" sz="2000" spc="100" dirty="0"/>
                <a:t>   E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   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+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spc="100" dirty="0">
                  <a:solidFill>
                    <a:srgbClr val="00B0F0"/>
                  </a:solidFill>
                </a:rPr>
                <a:t>×</a:t>
              </a:r>
              <a:r>
                <a:rPr lang="en-US" sz="2000" dirty="0">
                  <a:solidFill>
                    <a:srgbClr val="00B0F0"/>
                  </a:solidFill>
                  <a:latin typeface="Calibri Light" panose="020F0302020204030204"/>
                </a:rPr>
                <a:t>  </a:t>
              </a:r>
              <a:r>
                <a:rPr lang="en-US" sz="2000" dirty="0">
                  <a:solidFill>
                    <a:srgbClr val="00B0F0"/>
                  </a:solidFill>
                </a:rPr>
                <a:t>a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24400" y="1320974"/>
              <a:ext cx="384175" cy="1114494"/>
              <a:chOff x="9805360" y="4010025"/>
              <a:chExt cx="384175" cy="156813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9855134" y="4010025"/>
                <a:ext cx="127390" cy="156813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72050" y="1768651"/>
              <a:ext cx="384175" cy="651590"/>
              <a:chOff x="9805360" y="4010025"/>
              <a:chExt cx="384175" cy="91681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9805360" y="4010025"/>
                <a:ext cx="133979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982524" y="4010025"/>
                <a:ext cx="52831" cy="91681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35355" y="4010025"/>
                <a:ext cx="154180" cy="27305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4579177" y="1768653"/>
              <a:ext cx="109505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61889" y="2226182"/>
              <a:ext cx="10161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61305" y="2210954"/>
              <a:ext cx="10254" cy="22451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9626651" y="4860789"/>
            <a:ext cx="1101585" cy="1449568"/>
            <a:chOff x="9356050" y="3089139"/>
            <a:chExt cx="1101585" cy="1449568"/>
          </a:xfrm>
        </p:grpSpPr>
        <p:cxnSp>
          <p:nvCxnSpPr>
            <p:cNvPr id="78" name="Straight Connector 77"/>
            <p:cNvCxnSpPr/>
            <p:nvPr/>
          </p:nvCxnSpPr>
          <p:spPr>
            <a:xfrm rot="10800000" flipH="1">
              <a:off x="10010351" y="4009573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9967167" y="3089139"/>
              <a:ext cx="127389" cy="111449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9760155" y="4009573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9762701" y="3561896"/>
              <a:ext cx="133979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9666685" y="3089139"/>
              <a:ext cx="52831" cy="66681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9512505" y="3561896"/>
              <a:ext cx="154180" cy="19406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180049" y="3089139"/>
              <a:ext cx="105886" cy="6668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9906842" y="3089139"/>
              <a:ext cx="7493" cy="20928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9471688" y="3089139"/>
              <a:ext cx="35737" cy="22451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356050" y="3215268"/>
              <a:ext cx="110158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E</a:t>
              </a:r>
              <a:r>
                <a:rPr lang="en-US" sz="2000" spc="100" dirty="0"/>
                <a:t>   E     </a:t>
              </a:r>
              <a:endParaRPr lang="en-US" sz="2000" spc="1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700" dirty="0">
                  <a:solidFill>
                    <a:prstClr val="white"/>
                  </a:solidFill>
                </a:rPr>
                <a:t> E</a:t>
              </a:r>
              <a:r>
                <a:rPr lang="en-US" sz="2000" spc="100" dirty="0"/>
                <a:t>   </a:t>
              </a:r>
              <a:r>
                <a:rPr lang="en-US" sz="2000" spc="700" dirty="0" err="1">
                  <a:solidFill>
                    <a:prstClr val="white"/>
                  </a:solidFill>
                </a:rPr>
                <a:t>E</a:t>
              </a:r>
              <a:endParaRPr lang="en-US" sz="2000" spc="700" dirty="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dirty="0">
                  <a:solidFill>
                    <a:prstClr val="white"/>
                  </a:solidFill>
                </a:rPr>
                <a:t>  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CFA1F2-F216-894F-9BDC-46EC1290DA52}"/>
              </a:ext>
            </a:extLst>
          </p:cNvPr>
          <p:cNvSpPr txBox="1"/>
          <p:nvPr/>
        </p:nvSpPr>
        <p:spPr>
          <a:xfrm>
            <a:off x="5915891" y="6123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93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Pushdown Automata (PDA)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0s from input, push onto stack until read 1.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1s from input, while popping 0s from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(note: acceptance only at end of input)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1" y="4476071"/>
                <a:ext cx="8494081" cy="1700466"/>
              </a:xfrm>
              <a:prstGeom prst="rect">
                <a:avLst/>
              </a:prstGeom>
              <a:blipFill>
                <a:blip r:embed="rId3"/>
                <a:stretch>
                  <a:fillRect l="-1149" t="-1075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2047875" y="1656251"/>
            <a:ext cx="1920598" cy="1347302"/>
            <a:chOff x="2047875" y="1656251"/>
            <a:chExt cx="1920598" cy="1347302"/>
          </a:xfrm>
        </p:grpSpPr>
        <p:sp>
          <p:nvSpPr>
            <p:cNvPr id="42" name="Rectangle 41"/>
            <p:cNvSpPr/>
            <p:nvPr/>
          </p:nvSpPr>
          <p:spPr>
            <a:xfrm rot="5400000">
              <a:off x="1930011" y="233711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47875" y="1656251"/>
              <a:ext cx="394496" cy="343999"/>
            </a:xfrm>
            <a:custGeom>
              <a:avLst/>
              <a:gdLst>
                <a:gd name="connsiteX0" fmla="*/ 0 w 414056"/>
                <a:gd name="connsiteY0" fmla="*/ 32078 h 365453"/>
                <a:gd name="connsiteX1" fmla="*/ 371475 w 414056"/>
                <a:gd name="connsiteY1" fmla="*/ 32078 h 365453"/>
                <a:gd name="connsiteX2" fmla="*/ 390525 w 414056"/>
                <a:gd name="connsiteY2" fmla="*/ 365453 h 365453"/>
                <a:gd name="connsiteX0" fmla="*/ 0 w 394496"/>
                <a:gd name="connsiteY0" fmla="*/ 10624 h 343999"/>
                <a:gd name="connsiteX1" fmla="*/ 266700 w 394496"/>
                <a:gd name="connsiteY1" fmla="*/ 67774 h 343999"/>
                <a:gd name="connsiteX2" fmla="*/ 390525 w 394496"/>
                <a:gd name="connsiteY2" fmla="*/ 343999 h 34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496" h="343999">
                  <a:moveTo>
                    <a:pt x="0" y="10624"/>
                  </a:moveTo>
                  <a:cubicBezTo>
                    <a:pt x="153194" y="-17157"/>
                    <a:pt x="201613" y="12212"/>
                    <a:pt x="266700" y="67774"/>
                  </a:cubicBezTo>
                  <a:cubicBezTo>
                    <a:pt x="331787" y="123336"/>
                    <a:pt x="413543" y="205092"/>
                    <a:pt x="390525" y="34399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76094" y="2263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76094" y="2517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76094" y="278765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292928" y="1922873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8134" y="22068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7857" y="24701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76094" y="292474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57793" y="2078048"/>
              <a:ext cx="13106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(pushdown)</a:t>
              </a:r>
              <a:br>
                <a:rPr lang="en-US" dirty="0"/>
              </a:br>
              <a:r>
                <a:rPr lang="en-US" dirty="0">
                  <a:solidFill>
                    <a:srgbClr val="FF0000"/>
                  </a:solidFill>
                </a:rPr>
                <a:t>stack</a:t>
              </a:r>
            </a:p>
          </p:txBody>
        </p:sp>
      </p:grpSp>
      <p:sp>
        <p:nvSpPr>
          <p:cNvPr id="4" name="PDA box"/>
          <p:cNvSpPr/>
          <p:nvPr/>
        </p:nvSpPr>
        <p:spPr>
          <a:xfrm>
            <a:off x="629329" y="1191457"/>
            <a:ext cx="1430767" cy="8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inite Control"/>
          <p:cNvSpPr/>
          <p:nvPr/>
        </p:nvSpPr>
        <p:spPr>
          <a:xfrm>
            <a:off x="919627" y="1297779"/>
            <a:ext cx="850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grpSp>
        <p:nvGrpSpPr>
          <p:cNvPr id="91" name="Group input tape"/>
          <p:cNvGrpSpPr/>
          <p:nvPr/>
        </p:nvGrpSpPr>
        <p:grpSpPr>
          <a:xfrm>
            <a:off x="2485017" y="992362"/>
            <a:ext cx="2742303" cy="533702"/>
            <a:chOff x="2485017" y="992362"/>
            <a:chExt cx="2742303" cy="533702"/>
          </a:xfrm>
        </p:grpSpPr>
        <p:sp>
          <p:nvSpPr>
            <p:cNvPr id="5" name="Rectangle 4"/>
            <p:cNvSpPr/>
            <p:nvPr/>
          </p:nvSpPr>
          <p:spPr>
            <a:xfrm>
              <a:off x="2485017" y="1190466"/>
              <a:ext cx="2742303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06828" y="119760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9965" y="115673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77766" y="992362"/>
              <a:ext cx="4331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1571306" y="850600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77457" y="1467504"/>
            <a:ext cx="26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appears on a “tape”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70918" y="1813667"/>
            <a:ext cx="3746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DFA or NFA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11101" y="2333817"/>
            <a:ext cx="3821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Schematic diagram for PDA             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7291" y="3276730"/>
            <a:ext cx="7170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Operates like an NFA except can </a:t>
            </a:r>
            <a:r>
              <a:rPr lang="en-US" sz="2000" u="sng" dirty="0"/>
              <a:t>write-add</a:t>
            </a:r>
            <a:r>
              <a:rPr lang="en-US" sz="2000" dirty="0"/>
              <a:t> or </a:t>
            </a:r>
            <a:r>
              <a:rPr lang="en-US" sz="2000" u="sng" dirty="0"/>
              <a:t>read-remove</a:t>
            </a:r>
            <a:r>
              <a:rPr lang="en-US" sz="2000" dirty="0"/>
              <a:t> symbols</a:t>
            </a:r>
            <a:br>
              <a:rPr lang="en-US" sz="2000" dirty="0"/>
            </a:br>
            <a:r>
              <a:rPr lang="en-US" sz="2000" dirty="0"/>
              <a:t>from the top of stack.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878659" y="3685536"/>
            <a:ext cx="689612" cy="441964"/>
            <a:chOff x="8226877" y="2839437"/>
            <a:chExt cx="689612" cy="441964"/>
          </a:xfrm>
        </p:grpSpPr>
        <p:sp>
          <p:nvSpPr>
            <p:cNvPr id="60" name="Up Arrow Callout 59"/>
            <p:cNvSpPr/>
            <p:nvPr/>
          </p:nvSpPr>
          <p:spPr>
            <a:xfrm>
              <a:off x="8278998" y="2839437"/>
              <a:ext cx="591421" cy="390817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6877" y="2881291"/>
              <a:ext cx="689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push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1527" y="3685536"/>
            <a:ext cx="588623" cy="427707"/>
            <a:chOff x="8918917" y="2964031"/>
            <a:chExt cx="588623" cy="427707"/>
          </a:xfrm>
        </p:grpSpPr>
        <p:sp>
          <p:nvSpPr>
            <p:cNvPr id="61" name="Up Arrow Callout 60"/>
            <p:cNvSpPr/>
            <p:nvPr/>
          </p:nvSpPr>
          <p:spPr>
            <a:xfrm>
              <a:off x="8924925" y="2964031"/>
              <a:ext cx="540167" cy="388465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18917" y="2991628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pop</a:t>
              </a:r>
            </a:p>
          </p:txBody>
        </p:sp>
      </p:grpSp>
      <p:grpSp>
        <p:nvGrpSpPr>
          <p:cNvPr id="70" name="State diagram"/>
          <p:cNvGrpSpPr/>
          <p:nvPr/>
        </p:nvGrpSpPr>
        <p:grpSpPr>
          <a:xfrm rot="20668874">
            <a:off x="822244" y="1333773"/>
            <a:ext cx="1106450" cy="614903"/>
            <a:chOff x="1277094" y="2696798"/>
            <a:chExt cx="3940402" cy="2430120"/>
          </a:xfrm>
        </p:grpSpPr>
        <p:sp>
          <p:nvSpPr>
            <p:cNvPr id="71" name="Oval 70"/>
            <p:cNvSpPr/>
            <p:nvPr/>
          </p:nvSpPr>
          <p:spPr>
            <a:xfrm>
              <a:off x="2774800" y="4463391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99279" y="3015129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277094" y="2696798"/>
              <a:ext cx="3231370" cy="2271971"/>
              <a:chOff x="1277094" y="2696798"/>
              <a:chExt cx="3231370" cy="22719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560429" y="301342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713276" y="4389219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2047638" y="2864231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1277094" y="3303202"/>
                <a:ext cx="283335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 84"/>
              <p:cNvSpPr/>
              <p:nvPr/>
            </p:nvSpPr>
            <p:spPr>
              <a:xfrm rot="17874118">
                <a:off x="1598398" y="2698995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835118" y="294906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0762708">
                <a:off x="2078646" y="3449391"/>
                <a:ext cx="1823053" cy="228602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20091956">
                <a:off x="4141734" y="2696798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2714057" flipV="1">
                <a:off x="1520641" y="4087335"/>
                <a:ext cx="1417573" cy="269594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06205" h="182657">
                    <a:moveTo>
                      <a:pt x="0" y="182657"/>
                    </a:moveTo>
                    <a:cubicBezTo>
                      <a:pt x="157522" y="88899"/>
                      <a:pt x="390730" y="11626"/>
                      <a:pt x="489811" y="8451"/>
                    </a:cubicBezTo>
                    <a:cubicBezTo>
                      <a:pt x="583275" y="5276"/>
                      <a:pt x="921976" y="-27422"/>
                      <a:pt x="1106205" y="61634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8559318">
                <a:off x="3056913" y="3904911"/>
                <a:ext cx="1328882" cy="425796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  <a:gd name="connsiteX0" fmla="*/ 0 w 1106205"/>
                  <a:gd name="connsiteY0" fmla="*/ 162344 h 162344"/>
                  <a:gd name="connsiteX1" fmla="*/ 417324 w 1106205"/>
                  <a:gd name="connsiteY1" fmla="*/ 37577 h 162344"/>
                  <a:gd name="connsiteX2" fmla="*/ 1106205 w 1106205"/>
                  <a:gd name="connsiteY2" fmla="*/ 41321 h 162344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51868 h 151868"/>
                  <a:gd name="connsiteX1" fmla="*/ 417324 w 1106205"/>
                  <a:gd name="connsiteY1" fmla="*/ 27101 h 151868"/>
                  <a:gd name="connsiteX2" fmla="*/ 1106205 w 1106205"/>
                  <a:gd name="connsiteY2" fmla="*/ 30845 h 151868"/>
                  <a:gd name="connsiteX0" fmla="*/ 0 w 1106205"/>
                  <a:gd name="connsiteY0" fmla="*/ 150031 h 150031"/>
                  <a:gd name="connsiteX1" fmla="*/ 417324 w 1106205"/>
                  <a:gd name="connsiteY1" fmla="*/ 25264 h 150031"/>
                  <a:gd name="connsiteX2" fmla="*/ 1106205 w 1106205"/>
                  <a:gd name="connsiteY2" fmla="*/ 29008 h 150031"/>
                  <a:gd name="connsiteX0" fmla="*/ 0 w 1029799"/>
                  <a:gd name="connsiteY0" fmla="*/ 139895 h 139895"/>
                  <a:gd name="connsiteX1" fmla="*/ 417324 w 1029799"/>
                  <a:gd name="connsiteY1" fmla="*/ 15128 h 139895"/>
                  <a:gd name="connsiteX2" fmla="*/ 1029799 w 1029799"/>
                  <a:gd name="connsiteY2" fmla="*/ 36817 h 139895"/>
                  <a:gd name="connsiteX0" fmla="*/ 0 w 1029799"/>
                  <a:gd name="connsiteY0" fmla="*/ 133236 h 133236"/>
                  <a:gd name="connsiteX1" fmla="*/ 437423 w 1029799"/>
                  <a:gd name="connsiteY1" fmla="*/ 23284 h 133236"/>
                  <a:gd name="connsiteX2" fmla="*/ 1029799 w 1029799"/>
                  <a:gd name="connsiteY2" fmla="*/ 30158 h 133236"/>
                  <a:gd name="connsiteX0" fmla="*/ 0 w 1012991"/>
                  <a:gd name="connsiteY0" fmla="*/ 127291 h 127291"/>
                  <a:gd name="connsiteX1" fmla="*/ 437423 w 1012991"/>
                  <a:gd name="connsiteY1" fmla="*/ 17339 h 127291"/>
                  <a:gd name="connsiteX2" fmla="*/ 1012991 w 1012991"/>
                  <a:gd name="connsiteY2" fmla="*/ 34592 h 127291"/>
                  <a:gd name="connsiteX0" fmla="*/ 0 w 1012991"/>
                  <a:gd name="connsiteY0" fmla="*/ 122268 h 122268"/>
                  <a:gd name="connsiteX1" fmla="*/ 437423 w 1012991"/>
                  <a:gd name="connsiteY1" fmla="*/ 12316 h 122268"/>
                  <a:gd name="connsiteX2" fmla="*/ 1012991 w 1012991"/>
                  <a:gd name="connsiteY2" fmla="*/ 29569 h 122268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6332 h 116332"/>
                  <a:gd name="connsiteX1" fmla="*/ 448937 w 1012991"/>
                  <a:gd name="connsiteY1" fmla="*/ 13645 h 116332"/>
                  <a:gd name="connsiteX2" fmla="*/ 1012991 w 1012991"/>
                  <a:gd name="connsiteY2" fmla="*/ 23633 h 116332"/>
                  <a:gd name="connsiteX0" fmla="*/ 0 w 1019156"/>
                  <a:gd name="connsiteY0" fmla="*/ 112658 h 112658"/>
                  <a:gd name="connsiteX1" fmla="*/ 448937 w 1019156"/>
                  <a:gd name="connsiteY1" fmla="*/ 9971 h 112658"/>
                  <a:gd name="connsiteX2" fmla="*/ 1019156 w 1019156"/>
                  <a:gd name="connsiteY2" fmla="*/ 26872 h 112658"/>
                  <a:gd name="connsiteX0" fmla="*/ 0 w 1019156"/>
                  <a:gd name="connsiteY0" fmla="*/ 112767 h 112767"/>
                  <a:gd name="connsiteX1" fmla="*/ 448937 w 1019156"/>
                  <a:gd name="connsiteY1" fmla="*/ 10080 h 112767"/>
                  <a:gd name="connsiteX2" fmla="*/ 1019156 w 1019156"/>
                  <a:gd name="connsiteY2" fmla="*/ 26981 h 11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156" h="112767">
                    <a:moveTo>
                      <a:pt x="0" y="112767"/>
                    </a:moveTo>
                    <a:cubicBezTo>
                      <a:pt x="93228" y="68067"/>
                      <a:pt x="323300" y="28046"/>
                      <a:pt x="448937" y="10080"/>
                    </a:cubicBezTo>
                    <a:cubicBezTo>
                      <a:pt x="534261" y="1163"/>
                      <a:pt x="757592" y="-13491"/>
                      <a:pt x="1019156" y="26981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Freeform 73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3175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267067" y="3443744"/>
              <a:ext cx="1950429" cy="1683174"/>
              <a:chOff x="3267067" y="3443744"/>
              <a:chExt cx="1950429" cy="168317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663705" y="4547368"/>
                <a:ext cx="553791" cy="579550"/>
                <a:chOff x="4663705" y="4547368"/>
                <a:chExt cx="553791" cy="57955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63705" y="4547368"/>
                  <a:ext cx="553791" cy="57955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27866" y="4613430"/>
                  <a:ext cx="425468" cy="44525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Straight Arrow Connector 76"/>
              <p:cNvCxnSpPr>
                <a:stCxn id="86" idx="5"/>
                <a:endCxn id="79" idx="0"/>
              </p:cNvCxnSpPr>
              <p:nvPr/>
            </p:nvCxnSpPr>
            <p:spPr>
              <a:xfrm>
                <a:off x="4307808" y="3443744"/>
                <a:ext cx="632793" cy="11036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2" idx="6"/>
                <a:endCxn id="79" idx="2"/>
              </p:cNvCxnSpPr>
              <p:nvPr/>
            </p:nvCxnSpPr>
            <p:spPr>
              <a:xfrm>
                <a:off x="3267067" y="4678994"/>
                <a:ext cx="1396638" cy="158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ectangle 91"/>
          <p:cNvSpPr/>
          <p:nvPr/>
        </p:nvSpPr>
        <p:spPr>
          <a:xfrm>
            <a:off x="2450687" y="661660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“head”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2F49A-3F0E-D440-A011-12484146A9CB}"/>
              </a:ext>
            </a:extLst>
          </p:cNvPr>
          <p:cNvSpPr txBox="1"/>
          <p:nvPr/>
        </p:nvSpPr>
        <p:spPr>
          <a:xfrm>
            <a:off x="5597236" y="6539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49B34-B84B-4641-9E50-51320D922B5B}"/>
              </a:ext>
            </a:extLst>
          </p:cNvPr>
          <p:cNvSpPr txBox="1"/>
          <p:nvPr/>
        </p:nvSpPr>
        <p:spPr>
          <a:xfrm>
            <a:off x="6152383" y="689942"/>
            <a:ext cx="220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part of the limitation for a finite automaton was that we had a limit amount of memory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So we are not able to do some simple things like counting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8AF609-BA96-514C-90AC-444C3B3A32B4}"/>
              </a:ext>
            </a:extLst>
          </p:cNvPr>
          <p:cNvCxnSpPr/>
          <p:nvPr/>
        </p:nvCxnSpPr>
        <p:spPr>
          <a:xfrm>
            <a:off x="2870918" y="2724379"/>
            <a:ext cx="1839980" cy="384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7C770D-568E-9E48-B015-6384727F0C36}"/>
              </a:ext>
            </a:extLst>
          </p:cNvPr>
          <p:cNvSpPr txBox="1"/>
          <p:nvPr/>
        </p:nvSpPr>
        <p:spPr>
          <a:xfrm>
            <a:off x="4783606" y="2955071"/>
            <a:ext cx="452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Using its stack as an unbounded memory</a:t>
            </a:r>
          </a:p>
        </p:txBody>
      </p:sp>
    </p:spTree>
    <p:extLst>
      <p:ext uri="{BB962C8B-B14F-4D97-AF65-F5344CB8AC3E}">
        <p14:creationId xmlns:p14="http://schemas.microsoft.com/office/powerpoint/2010/main" val="19124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  <p:bldP spid="41" grpId="0" animBg="1"/>
      <p:bldP spid="56" grpId="0"/>
      <p:bldP spid="57" grpId="1"/>
      <p:bldP spid="58" grpId="0"/>
      <p:bldP spid="59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PDA – Formal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Pushdown Automaton</a:t>
                </a:r>
                <a:r>
                  <a:rPr lang="en-US" sz="2400" dirty="0"/>
                  <a:t> (PDA) is a 6-tuple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stack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45" t="-1887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/>
                  <a:t>Example:  </a:t>
                </a:r>
                <a:r>
                  <a:rPr lang="en-US" sz="2400" i="0" dirty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ℛ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i="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Read and push input symbols.</a:t>
                </a:r>
                <a:br>
                  <a:rPr lang="en-US" sz="2000" b="0" dirty="0"/>
                </a:br>
                <a:r>
                  <a:rPr lang="en-US" sz="2000" b="0" dirty="0"/>
                  <a:t>Nondeterministically either repeat or go to (2).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Read input symbols and pop stack symbols, compare.</a:t>
                </a:r>
                <a:br>
                  <a:rPr lang="en-US" sz="2000" dirty="0"/>
                </a:br>
                <a:r>
                  <a:rPr lang="en-US" sz="2000" dirty="0"/>
                  <a:t>If 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then thread rejects.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Enter accept state if stack is empty.   (do in “</a:t>
                </a:r>
                <a:r>
                  <a:rPr lang="en-US" sz="2000" dirty="0">
                    <a:solidFill>
                      <a:srgbClr val="FF0000"/>
                    </a:solidFill>
                  </a:rPr>
                  <a:t>software</a:t>
                </a:r>
                <a:r>
                  <a:rPr lang="en-US" sz="2000" dirty="0"/>
                  <a:t>”) 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683682"/>
                <a:ext cx="6508510" cy="2231380"/>
              </a:xfrm>
              <a:prstGeom prst="rect">
                <a:avLst/>
              </a:prstGeom>
              <a:blipFill>
                <a:blip r:embed="rId4"/>
                <a:stretch>
                  <a:fillRect l="-1362" t="-1130" b="-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156595" y="2307679"/>
            <a:ext cx="475129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Accept if some thread is in the accept state at the end of the input string.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0666" y="4576235"/>
            <a:ext cx="503212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dirty="0"/>
              <a:t>The nondeterministic </a:t>
            </a:r>
            <a:r>
              <a:rPr lang="en-US" sz="2000" b="0" dirty="0">
                <a:solidFill>
                  <a:srgbClr val="FF0000"/>
                </a:solidFill>
              </a:rPr>
              <a:t>forks replicate the stack</a:t>
            </a:r>
            <a:r>
              <a:rPr lang="en-US" sz="2000" b="0" dirty="0"/>
              <a:t>.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This language requires nondeterminism.</a:t>
            </a:r>
            <a:br>
              <a:rPr lang="en-US" sz="2000" dirty="0"/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PDA model is nondeterministic.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9603" y="3770351"/>
            <a:ext cx="3729184" cy="400110"/>
            <a:chOff x="5772430" y="3823509"/>
            <a:chExt cx="3729184" cy="400110"/>
          </a:xfrm>
        </p:grpSpPr>
        <p:grpSp>
          <p:nvGrpSpPr>
            <p:cNvPr id="8" name="Group 7"/>
            <p:cNvGrpSpPr/>
            <p:nvPr/>
          </p:nvGrpSpPr>
          <p:grpSpPr>
            <a:xfrm>
              <a:off x="7575121" y="3837795"/>
              <a:ext cx="1926493" cy="376787"/>
              <a:chOff x="7863841" y="3881747"/>
              <a:chExt cx="1926493" cy="3767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63841" y="3918814"/>
                <a:ext cx="1926493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8175812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500334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824856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149378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473900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7880538" y="3881747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199858" y="3881747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517559" y="3884126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45689" y="388888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162561" y="388888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88648" y="388920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772430" y="3823509"/>
              <a:ext cx="16882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Sample input: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47ECE49-9160-1F4D-ADAC-D76089272163}"/>
              </a:ext>
            </a:extLst>
          </p:cNvPr>
          <p:cNvSpPr txBox="1"/>
          <p:nvPr/>
        </p:nvSpPr>
        <p:spPr>
          <a:xfrm>
            <a:off x="5500255" y="628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5E722-B257-B149-8702-1CDD7311B1D0}"/>
              </a:ext>
            </a:extLst>
          </p:cNvPr>
          <p:cNvSpPr txBox="1"/>
          <p:nvPr/>
        </p:nvSpPr>
        <p:spPr>
          <a:xfrm>
            <a:off x="304800" y="3028933"/>
            <a:ext cx="7364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Example: delta in state q, reading an input symbol a and popping a c from the top of the stack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 this case you might have two possibilities you end up going to: r1 or r2 with (r1: pushing a d onto this top of the stack) (r2: pushing a e onto this top of the stack)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3E6555-01B8-ED48-8B12-A34DDD390B82}"/>
              </a:ext>
            </a:extLst>
          </p:cNvPr>
          <p:cNvSpPr txBox="1"/>
          <p:nvPr/>
        </p:nvSpPr>
        <p:spPr>
          <a:xfrm>
            <a:off x="7587512" y="4891705"/>
            <a:ext cx="561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Each sides of the fork go independently in their merry way</a:t>
            </a:r>
          </a:p>
        </p:txBody>
      </p:sp>
    </p:spTree>
    <p:extLst>
      <p:ext uri="{BB962C8B-B14F-4D97-AF65-F5344CB8AC3E}">
        <p14:creationId xmlns:p14="http://schemas.microsoft.com/office/powerpoint/2010/main" val="2623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7" grpId="0" uiExpand="1" build="allAtOnce"/>
      <p:bldP spid="5" grpId="0" animBg="1"/>
      <p:bldP spid="9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045" y="14337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’s CFG to a PDA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IDEA:</a:t>
                </a:r>
                <a:r>
                  <a:rPr lang="en-US" sz="2000" dirty="0"/>
                  <a:t>  PDA begins with starting variable and guesses substitutions.  </a:t>
                </a:r>
                <a:br>
                  <a:rPr lang="en-US" sz="2000" dirty="0"/>
                </a:br>
                <a:r>
                  <a:rPr lang="en-US" sz="2000" dirty="0"/>
                  <a:t>It keeps intermediate generated strings on stack.  When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done</a:t>
                </a:r>
                <a:r>
                  <a:rPr lang="en-US" sz="2000" dirty="0"/>
                  <a:t>, compare with input.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B0F0"/>
                    </a:solidFill>
                  </a:rPr>
                  <a:t>Problem!  Access below the top of stack is cheating!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Instead, only substitute variables when on the top of stack.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If a terminal is on the top of stack, pop it and compare with input.  Reject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. 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" y="992311"/>
                <a:ext cx="9014550" cy="5447645"/>
              </a:xfrm>
              <a:prstGeom prst="rect">
                <a:avLst/>
              </a:prstGeom>
              <a:blipFill>
                <a:blip r:embed="rId3"/>
                <a:stretch>
                  <a:fillRect l="-1408" t="-1399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733999" y="2022817"/>
            <a:ext cx="4251388" cy="904787"/>
            <a:chOff x="733999" y="2022817"/>
            <a:chExt cx="4251388" cy="904787"/>
          </a:xfrm>
        </p:grpSpPr>
        <p:grpSp>
          <p:nvGrpSpPr>
            <p:cNvPr id="5" name="Group 4"/>
            <p:cNvGrpSpPr/>
            <p:nvPr/>
          </p:nvGrpSpPr>
          <p:grpSpPr>
            <a:xfrm>
              <a:off x="2888496" y="2022817"/>
              <a:ext cx="2096891" cy="904787"/>
              <a:chOff x="9076643" y="2673531"/>
              <a:chExt cx="2096891" cy="9047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076643" y="2673531"/>
                <a:ext cx="2096891" cy="904787"/>
                <a:chOff x="629329" y="850600"/>
                <a:chExt cx="4840222" cy="215295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29329" y="1191457"/>
                  <a:ext cx="1430767" cy="8937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095076" y="883314"/>
                  <a:ext cx="1374475" cy="7323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…</a:t>
                  </a:r>
                  <a:endParaRPr lang="en-US" sz="28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485017" y="1190466"/>
                  <a:ext cx="2742303" cy="317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796988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121510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46032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770554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095076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1571306" y="850600"/>
                  <a:ext cx="1086487" cy="340025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487" h="340025">
                      <a:moveTo>
                        <a:pt x="319" y="340025"/>
                      </a:moveTo>
                      <a:cubicBezTo>
                        <a:pt x="-1269" y="223343"/>
                        <a:pt x="-2856" y="106662"/>
                        <a:pt x="152719" y="54275"/>
                      </a:cubicBezTo>
                      <a:cubicBezTo>
                        <a:pt x="308294" y="1888"/>
                        <a:pt x="778194" y="-21925"/>
                        <a:pt x="933769" y="25700"/>
                      </a:cubicBezTo>
                      <a:cubicBezTo>
                        <a:pt x="1089344" y="73325"/>
                        <a:pt x="1087756" y="206675"/>
                        <a:pt x="1086169" y="34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41"/>
                <p:cNvSpPr/>
                <p:nvPr/>
              </p:nvSpPr>
              <p:spPr>
                <a:xfrm rot="5400000">
                  <a:off x="1930011" y="2337110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2047875" y="1656251"/>
                  <a:ext cx="546199" cy="1131399"/>
                  <a:chOff x="2047875" y="1656251"/>
                  <a:chExt cx="546199" cy="1131399"/>
                </a:xfrm>
              </p:grpSpPr>
              <p:sp>
                <p:nvSpPr>
                  <p:cNvPr id="22" name="Freeform 21"/>
                  <p:cNvSpPr/>
                  <p:nvPr/>
                </p:nvSpPr>
                <p:spPr>
                  <a:xfrm>
                    <a:off x="2047875" y="1656251"/>
                    <a:ext cx="394496" cy="343999"/>
                  </a:xfrm>
                  <a:custGeom>
                    <a:avLst/>
                    <a:gdLst>
                      <a:gd name="connsiteX0" fmla="*/ 0 w 414056"/>
                      <a:gd name="connsiteY0" fmla="*/ 32078 h 365453"/>
                      <a:gd name="connsiteX1" fmla="*/ 371475 w 414056"/>
                      <a:gd name="connsiteY1" fmla="*/ 32078 h 365453"/>
                      <a:gd name="connsiteX2" fmla="*/ 390525 w 414056"/>
                      <a:gd name="connsiteY2" fmla="*/ 365453 h 365453"/>
                      <a:gd name="connsiteX0" fmla="*/ 0 w 394496"/>
                      <a:gd name="connsiteY0" fmla="*/ 10624 h 343999"/>
                      <a:gd name="connsiteX1" fmla="*/ 266700 w 394496"/>
                      <a:gd name="connsiteY1" fmla="*/ 67774 h 343999"/>
                      <a:gd name="connsiteX2" fmla="*/ 390525 w 394496"/>
                      <a:gd name="connsiteY2" fmla="*/ 343999 h 343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94496" h="343999">
                        <a:moveTo>
                          <a:pt x="0" y="10624"/>
                        </a:moveTo>
                        <a:cubicBezTo>
                          <a:pt x="153194" y="-17157"/>
                          <a:pt x="201613" y="12212"/>
                          <a:pt x="266700" y="67774"/>
                        </a:cubicBezTo>
                        <a:cubicBezTo>
                          <a:pt x="331787" y="123336"/>
                          <a:pt x="413543" y="205092"/>
                          <a:pt x="390525" y="343999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triangle" w="sm" len="sm"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276094" y="2263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276094" y="2517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276094" y="2787650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Freeform 19"/>
                <p:cNvSpPr/>
                <p:nvPr/>
              </p:nvSpPr>
              <p:spPr>
                <a:xfrm>
                  <a:off x="2276094" y="2924740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897579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/>
              <p:cNvSpPr/>
              <p:nvPr/>
            </p:nvSpPr>
            <p:spPr>
              <a:xfrm>
                <a:off x="9117905" y="2810390"/>
                <a:ext cx="575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PDA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33999" y="2164082"/>
              <a:ext cx="1246285" cy="646331"/>
              <a:chOff x="804216" y="2480515"/>
              <a:chExt cx="1246285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E+T | </a:t>
                    </a:r>
                    <a:r>
                      <a:rPr lang="en-US" sz="1200" dirty="0"/>
                      <a:t>T</a:t>
                    </a:r>
                  </a:p>
                  <a:p>
                    <a:r>
                      <a:rPr lang="en-US" sz="1200" dirty="0"/>
                      <a:t>T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</a:p>
                  <a:p>
                    <a:r>
                      <a:rPr lang="en-US" sz="1200" dirty="0"/>
                      <a:t>F</a:t>
                    </a:r>
                    <a:r>
                      <a:rPr lang="en-US" sz="12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 dirty="0"/>
                      <a:t>…</a:t>
                    </a: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55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1443840" y="2748297"/>
                <a:ext cx="557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CFG</a:t>
                </a: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2303929" y="2361395"/>
              <a:ext cx="322730" cy="18027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5597" y="365222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Oval 102"/>
          <p:cNvSpPr/>
          <p:nvPr/>
        </p:nvSpPr>
        <p:spPr>
          <a:xfrm>
            <a:off x="2988070" y="4226639"/>
            <a:ext cx="520261" cy="32799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167126" y="2766128"/>
            <a:ext cx="2382380" cy="3579439"/>
            <a:chOff x="9167126" y="2766128"/>
            <a:chExt cx="2382380" cy="35794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67126" y="4086137"/>
              <a:ext cx="2364035" cy="2259430"/>
              <a:chOff x="9519420" y="1405623"/>
              <a:chExt cx="2364035" cy="22594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0578291" y="1405623"/>
                <a:ext cx="1305164" cy="2246769"/>
                <a:chOff x="4243466" y="987141"/>
                <a:chExt cx="1305164" cy="2246769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243466" y="987141"/>
                  <a:ext cx="1305164" cy="2246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E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E+T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 dirty="0">
                      <a:solidFill>
                        <a:prstClr val="white"/>
                      </a:solidFill>
                    </a:rPr>
                    <a:t> T </a:t>
                  </a:r>
                  <a:r>
                    <a:rPr lang="en-US" sz="2000" spc="700" dirty="0" err="1">
                      <a:solidFill>
                        <a:prstClr val="white"/>
                      </a:solidFill>
                    </a:rPr>
                    <a:t>T</a:t>
                  </a:r>
                  <a:r>
                    <a:rPr lang="en-US" sz="2000" spc="100" dirty="0"/>
                    <a:t>× F</a:t>
                  </a:r>
                  <a:endParaRPr lang="en-US" sz="2000" spc="100" dirty="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</a:rPr>
                    <a:t>   F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F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     a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</a:t>
                  </a:r>
                  <a:r>
                    <a:rPr lang="en-US" sz="2000" dirty="0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dirty="0" err="1">
                      <a:solidFill>
                        <a:prstClr val="white"/>
                      </a:solidFill>
                    </a:rPr>
                    <a:t>a</a:t>
                  </a:r>
                  <a:endParaRPr lang="en-US" sz="20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24400" y="1320975"/>
                  <a:ext cx="384175" cy="194060"/>
                  <a:chOff x="9805360" y="4010025"/>
                  <a:chExt cx="384175" cy="27305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9982524" y="4010025"/>
                    <a:ext cx="10161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972050" y="1768652"/>
                  <a:ext cx="384175" cy="202362"/>
                  <a:chOff x="9805360" y="4010025"/>
                  <a:chExt cx="384175" cy="284731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982524" y="4010025"/>
                    <a:ext cx="636" cy="28473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594992" y="1768653"/>
                  <a:ext cx="93689" cy="20236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4572000" y="2232935"/>
                  <a:ext cx="22991" cy="18730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961889" y="2226182"/>
                  <a:ext cx="10161" cy="1940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61305" y="2210954"/>
                  <a:ext cx="10254" cy="224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97205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86388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57200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9519420" y="1418284"/>
                <a:ext cx="939681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>
                    <a:solidFill>
                      <a:prstClr val="white"/>
                    </a:solidFill>
                  </a:rPr>
                  <a:t>T+T×F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F+F×a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dirty="0" err="1">
                    <a:solidFill>
                      <a:prstClr val="white"/>
                    </a:solidFill>
                  </a:rPr>
                  <a:t>a+a×a</a:t>
                </a:r>
                <a:endParaRPr lang="en-US" sz="2000" spc="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185323" y="2766128"/>
              <a:ext cx="2364183" cy="1200329"/>
              <a:chOff x="8688676" y="1818572"/>
              <a:chExt cx="2364183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E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>
                        <a:solidFill>
                          <a:schemeClr val="tx1"/>
                        </a:solidFill>
                      </a:rPr>
                      <a:t>E+T</a:t>
                    </a:r>
                    <a:r>
                      <a:rPr lang="en-US" sz="2000" dirty="0">
                        <a:solidFill>
                          <a:schemeClr val="tx1"/>
                        </a:solidFill>
                      </a:rPr>
                      <a:t> | </a:t>
                    </a:r>
                    <a:r>
                      <a:rPr lang="en-US" sz="2000" dirty="0"/>
                      <a:t>T</a:t>
                    </a:r>
                  </a:p>
                  <a:p>
                    <a:r>
                      <a:rPr lang="en-US" sz="2000" dirty="0"/>
                      <a:t>T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 dirty="0"/>
                      <a:t>T×F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| </a:t>
                    </a:r>
                    <a:r>
                      <a:rPr lang="en-US" sz="2000" dirty="0"/>
                      <a:t>F</a:t>
                    </a:r>
                  </a:p>
                  <a:p>
                    <a:r>
                      <a:rPr lang="en-US" sz="2000" dirty="0"/>
                      <a:t>F</a:t>
                    </a:r>
                    <a:r>
                      <a:rPr lang="en-US" sz="24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dirty="0"/>
                      <a:t>( E ) </a:t>
                    </a:r>
                    <a:r>
                      <a:rPr lang="en-US" sz="2400" i="0" dirty="0">
                        <a:solidFill>
                          <a:schemeClr val="tx1"/>
                        </a:solidFill>
                        <a:latin typeface="+mj-lt"/>
                      </a:rPr>
                      <a:t>| </a:t>
                    </a:r>
                    <a:r>
                      <a:rPr lang="en-US" sz="2000" dirty="0"/>
                      <a:t>a</a:t>
                    </a: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3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Group 114"/>
          <p:cNvGrpSpPr/>
          <p:nvPr/>
        </p:nvGrpSpPr>
        <p:grpSpPr>
          <a:xfrm>
            <a:off x="1146714" y="3659345"/>
            <a:ext cx="1023659" cy="1080680"/>
            <a:chOff x="1747137" y="3671714"/>
            <a:chExt cx="1023659" cy="1080680"/>
          </a:xfrm>
        </p:grpSpPr>
        <p:grpSp>
          <p:nvGrpSpPr>
            <p:cNvPr id="58" name="Group 57"/>
            <p:cNvGrpSpPr/>
            <p:nvPr/>
          </p:nvGrpSpPr>
          <p:grpSpPr>
            <a:xfrm>
              <a:off x="2449327" y="3671714"/>
              <a:ext cx="321469" cy="1080680"/>
              <a:chOff x="10769081" y="4598503"/>
              <a:chExt cx="321469" cy="1080680"/>
            </a:xfrm>
          </p:grpSpPr>
          <p:sp>
            <p:nvSpPr>
              <p:cNvPr id="59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1" name="Right Arrow 110"/>
            <p:cNvSpPr/>
            <p:nvPr/>
          </p:nvSpPr>
          <p:spPr>
            <a:xfrm>
              <a:off x="1747137" y="4149945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406321" y="3652453"/>
            <a:ext cx="1007470" cy="1080680"/>
            <a:chOff x="3006744" y="3664822"/>
            <a:chExt cx="1007470" cy="1080680"/>
          </a:xfrm>
        </p:grpSpPr>
        <p:grpSp>
          <p:nvGrpSpPr>
            <p:cNvPr id="67" name="Group 66"/>
            <p:cNvGrpSpPr/>
            <p:nvPr/>
          </p:nvGrpSpPr>
          <p:grpSpPr>
            <a:xfrm>
              <a:off x="3692745" y="3664822"/>
              <a:ext cx="321469" cy="1080680"/>
              <a:chOff x="10769081" y="4598503"/>
              <a:chExt cx="321469" cy="1080680"/>
            </a:xfrm>
          </p:grpSpPr>
          <p:sp>
            <p:nvSpPr>
              <p:cNvPr id="68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2" name="Right Arrow 111"/>
            <p:cNvSpPr/>
            <p:nvPr/>
          </p:nvSpPr>
          <p:spPr>
            <a:xfrm>
              <a:off x="3006744" y="4133109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54887" y="3638070"/>
            <a:ext cx="1041836" cy="1604704"/>
            <a:chOff x="4355310" y="3650439"/>
            <a:chExt cx="1041836" cy="16047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5062397" y="3650439"/>
              <a:ext cx="334749" cy="1604704"/>
              <a:chOff x="3445802" y="3670711"/>
              <a:chExt cx="334749" cy="160470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445802" y="3670711"/>
                <a:ext cx="321469" cy="1604704"/>
                <a:chOff x="10066703" y="4007812"/>
                <a:chExt cx="321469" cy="1604704"/>
              </a:xfrm>
            </p:grpSpPr>
            <p:sp>
              <p:nvSpPr>
                <p:cNvPr id="77" name="Rectangle 41"/>
                <p:cNvSpPr/>
                <p:nvPr/>
              </p:nvSpPr>
              <p:spPr>
                <a:xfrm rot="5400000">
                  <a:off x="9720620" y="4422049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066703" y="4348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0066703" y="4602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066703" y="4872589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10083537" y="4007812"/>
                  <a:ext cx="29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078743" y="4291763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+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078466" y="4555044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10066703" y="5533934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41"/>
                <p:cNvSpPr/>
                <p:nvPr/>
              </p:nvSpPr>
              <p:spPr>
                <a:xfrm rot="5400000">
                  <a:off x="9720620" y="4946023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0066703" y="4872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0066703" y="5126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0066703" y="5396563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99"/>
              <p:cNvSpPr/>
              <p:nvPr/>
            </p:nvSpPr>
            <p:spPr>
              <a:xfrm>
                <a:off x="3467645" y="4464119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>
                    <a:solidFill>
                      <a:prstClr val="white"/>
                    </a:solidFill>
                  </a:rPr>
                  <a:t>×</a:t>
                </a:r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66537" y="4758816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  <p:sp>
          <p:nvSpPr>
            <p:cNvPr id="113" name="Right Arrow 112"/>
            <p:cNvSpPr/>
            <p:nvPr/>
          </p:nvSpPr>
          <p:spPr>
            <a:xfrm>
              <a:off x="4355310" y="4119056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677662" y="3817258"/>
            <a:ext cx="2601498" cy="407247"/>
            <a:chOff x="5677662" y="3817258"/>
            <a:chExt cx="2601498" cy="407247"/>
          </a:xfrm>
        </p:grpSpPr>
        <p:grpSp>
          <p:nvGrpSpPr>
            <p:cNvPr id="118" name="Group 117"/>
            <p:cNvGrpSpPr/>
            <p:nvPr/>
          </p:nvGrpSpPr>
          <p:grpSpPr>
            <a:xfrm>
              <a:off x="6678754" y="3817258"/>
              <a:ext cx="1600406" cy="376469"/>
              <a:chOff x="2384812" y="4085115"/>
              <a:chExt cx="1600406" cy="37646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384812" y="4136468"/>
                <a:ext cx="1600406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2696782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021304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345826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670348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2401508" y="4085115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20828" y="408511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38529" y="408749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66659" y="4092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 dirty="0"/>
                  <a:t>×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83531" y="409225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5677662" y="3824395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Input: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43A666-72EE-7C41-AA51-4CB178187A8A}"/>
              </a:ext>
            </a:extLst>
          </p:cNvPr>
          <p:cNvSpPr txBox="1"/>
          <p:nvPr/>
        </p:nvSpPr>
        <p:spPr>
          <a:xfrm>
            <a:off x="5680364" y="6567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351EC-2FE5-5948-8C43-88FD379CF5DA}"/>
              </a:ext>
            </a:extLst>
          </p:cNvPr>
          <p:cNvSpPr txBox="1"/>
          <p:nvPr/>
        </p:nvSpPr>
        <p:spPr>
          <a:xfrm>
            <a:off x="5045484" y="3590912"/>
            <a:ext cx="308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It has only terminal strings on the stack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FAD3B7-F7BA-D041-87F6-1CE4D026F3BC}"/>
              </a:ext>
            </a:extLst>
          </p:cNvPr>
          <p:cNvSpPr txBox="1"/>
          <p:nvPr/>
        </p:nvSpPr>
        <p:spPr>
          <a:xfrm>
            <a:off x="1380685" y="6288778"/>
            <a:ext cx="3753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They’re all going to rise up to the top(nonterminal)</a:t>
            </a:r>
          </a:p>
        </p:txBody>
      </p:sp>
    </p:spTree>
    <p:extLst>
      <p:ext uri="{BB962C8B-B14F-4D97-AF65-F5344CB8AC3E}">
        <p14:creationId xmlns:p14="http://schemas.microsoft.com/office/powerpoint/2010/main" val="9437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78AD01-FAD0-480C-8373-CAF48080F1C6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7B46A976-7C7C-40F9-9BAD-F2ACC001A7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BE3ECA-D604-4C8D-9B40-32885171C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21694</TotalTime>
  <Words>1922</Words>
  <Application>Microsoft Macintosh PowerPoint</Application>
  <PresentationFormat>Widescreen</PresentationFormat>
  <Paragraphs>369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4: Pushdown Automata, CFG &lt;-&gt; PDA </dc:title>
  <dc:subject/>
  <dc:creator>Michael Sipser</dc:creator>
  <cp:keywords/>
  <dc:description/>
  <cp:lastModifiedBy>office</cp:lastModifiedBy>
  <cp:revision>365</cp:revision>
  <dcterms:created xsi:type="dcterms:W3CDTF">2020-08-09T18:24:17Z</dcterms:created>
  <dcterms:modified xsi:type="dcterms:W3CDTF">2021-10-25T14:51:29Z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