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9" r:id="rId5"/>
    <p:sldId id="306" r:id="rId6"/>
    <p:sldId id="327" r:id="rId7"/>
    <p:sldId id="349" r:id="rId8"/>
    <p:sldId id="334" r:id="rId9"/>
    <p:sldId id="344" r:id="rId10"/>
    <p:sldId id="346" r:id="rId11"/>
    <p:sldId id="347" r:id="rId12"/>
    <p:sldId id="342" r:id="rId13"/>
    <p:sldId id="335" r:id="rId14"/>
    <p:sldId id="336" r:id="rId15"/>
    <p:sldId id="337" r:id="rId16"/>
    <p:sldId id="338" r:id="rId17"/>
    <p:sldId id="323" r:id="rId18"/>
    <p:sldId id="34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1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192" y="10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6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png"/><Relationship Id="rId3" Type="http://schemas.openxmlformats.org/officeDocument/2006/relationships/image" Target="../media/image600.png"/><Relationship Id="rId17" Type="http://schemas.openxmlformats.org/officeDocument/2006/relationships/image" Target="../media/image72.png"/><Relationship Id="rId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5" Type="http://schemas.openxmlformats.org/officeDocument/2006/relationships/image" Target="../media/image530.png"/><Relationship Id="rId28" Type="http://schemas.openxmlformats.org/officeDocument/2006/relationships/image" Target="../media/image67.png"/><Relationship Id="rId22" Type="http://schemas.openxmlformats.org/officeDocument/2006/relationships/image" Target="../media/image20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5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Context free grammars (CFGs) </a:t>
            </a:r>
          </a:p>
          <a:p>
            <a:r>
              <a:rPr lang="en-US" sz="2000" dirty="0"/>
              <a:t>- Context free languages (CFLs)</a:t>
            </a:r>
          </a:p>
          <a:p>
            <a:r>
              <a:rPr lang="en-US" sz="2000" dirty="0"/>
              <a:t>- Pushdown automata (PDA)</a:t>
            </a:r>
          </a:p>
          <a:p>
            <a:r>
              <a:rPr lang="en-US" sz="2000" dirty="0"/>
              <a:t>- Converting CFGs to PDAs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§2.3, §3.1)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Proving languages not Context Free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Turing machines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T-recognizable and T-decidable languages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1AB54-6676-B844-8D61-05EC2A795F06}"/>
              </a:ext>
            </a:extLst>
          </p:cNvPr>
          <p:cNvSpPr txBox="1"/>
          <p:nvPr/>
        </p:nvSpPr>
        <p:spPr>
          <a:xfrm>
            <a:off x="6638306" y="6448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7292" y="2568785"/>
            <a:ext cx="6886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Head can read and write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Head is two way (can move left or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Tape is infinite (to the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Infinitely many blanks “</a:t>
            </a:r>
            <a:r>
              <a:rPr lang="en-US" sz="2800" baseline="30000" dirty="0"/>
              <a:t>˽</a:t>
            </a:r>
            <a:r>
              <a:rPr lang="en-US" sz="2000" dirty="0"/>
              <a:t>“ follow input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Can accept or reject any time (not only at end of input)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4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93" name="Freeform 92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A94146-0263-0346-B008-1F88E1780C84}"/>
              </a:ext>
            </a:extLst>
          </p:cNvPr>
          <p:cNvSpPr txBox="1"/>
          <p:nvPr/>
        </p:nvSpPr>
        <p:spPr>
          <a:xfrm>
            <a:off x="5818909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8B8CF-300A-7540-8846-003E7A2F51EF}"/>
              </a:ext>
            </a:extLst>
          </p:cNvPr>
          <p:cNvSpPr txBox="1"/>
          <p:nvPr/>
        </p:nvSpPr>
        <p:spPr>
          <a:xfrm>
            <a:off x="4727346" y="767910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Model of general-purpose computer</a:t>
            </a:r>
          </a:p>
        </p:txBody>
      </p:sp>
    </p:spTree>
    <p:extLst>
      <p:ext uri="{BB962C8B-B14F-4D97-AF65-F5344CB8AC3E}">
        <p14:creationId xmlns:p14="http://schemas.microsoft.com/office/powerpoint/2010/main" val="2309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 until  </a:t>
                </a:r>
                <a:r>
                  <a:rPr lang="en-US" sz="2800" baseline="30000" dirty="0">
                    <a:solidFill>
                      <a:prstClr val="white"/>
                    </a:solidFill>
                  </a:rPr>
                  <a:t>˽</a:t>
                </a:r>
                <a:r>
                  <a:rPr lang="en-US" sz="2000" b="0" dirty="0"/>
                  <a:t>  while checking if input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Return head to left end.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right, crossing off single a, b, and c.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If the last one of each symbol, </a:t>
                </a:r>
                <a:r>
                  <a:rPr lang="en-US" sz="2000" b="0" i="1" dirty="0"/>
                  <a:t>accept</a:t>
                </a:r>
                <a:r>
                  <a:rPr lang="en-US" sz="2000" b="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all symbols remain, return to left end and repeat from (3).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blipFill>
                <a:blip r:embed="rId3"/>
                <a:stretch>
                  <a:fillRect l="-1280" t="-648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02645" y="3397250"/>
            <a:ext cx="2877073" cy="57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8307594" y="3403600"/>
            <a:ext cx="2879725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307594" y="3511550"/>
            <a:ext cx="1911350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293576" y="3622062"/>
            <a:ext cx="1924339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307079" y="3726224"/>
            <a:ext cx="2251589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311087" y="3836124"/>
            <a:ext cx="2240827" cy="100484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311087" y="3936607"/>
            <a:ext cx="2590481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195151" y="295449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165498" y="29593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114595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514307" y="295983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834804" y="295348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816155" y="294924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503816" y="294664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759609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447270" y="2943742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956459" y="3836123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accept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7461" y="2253157"/>
            <a:ext cx="5139978" cy="1368905"/>
            <a:chOff x="6787461" y="2253157"/>
            <a:chExt cx="5139978" cy="1368905"/>
          </a:xfrm>
        </p:grpSpPr>
        <p:sp>
          <p:nvSpPr>
            <p:cNvPr id="92" name="Rectangle 91"/>
            <p:cNvSpPr/>
            <p:nvPr/>
          </p:nvSpPr>
          <p:spPr>
            <a:xfrm>
              <a:off x="7827835" y="2253157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87461" y="2891016"/>
              <a:ext cx="969800" cy="731046"/>
              <a:chOff x="6510950" y="2719566"/>
              <a:chExt cx="969800" cy="731046"/>
            </a:xfrm>
          </p:grpSpPr>
          <p:sp>
            <p:nvSpPr>
              <p:cNvPr id="4" name="PDA box"/>
              <p:cNvSpPr/>
              <p:nvPr/>
            </p:nvSpPr>
            <p:spPr>
              <a:xfrm>
                <a:off x="6510950" y="2719566"/>
                <a:ext cx="969800" cy="731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inite Control"/>
              <p:cNvSpPr/>
              <p:nvPr/>
            </p:nvSpPr>
            <p:spPr>
              <a:xfrm>
                <a:off x="6558795" y="2761923"/>
                <a:ext cx="8501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Finite</a:t>
                </a:r>
                <a:br>
                  <a:rPr lang="en-US" dirty="0"/>
                </a:br>
                <a:r>
                  <a:rPr lang="en-US" dirty="0"/>
                  <a:t>control</a:t>
                </a:r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7224600" y="2555575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36010" y="2541886"/>
              <a:ext cx="1154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tape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38311" y="2797921"/>
              <a:ext cx="3789128" cy="461665"/>
              <a:chOff x="8138311" y="2797921"/>
              <a:chExt cx="3789128" cy="4616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38311" y="2895441"/>
                <a:ext cx="3789128" cy="31797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8450282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4804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99326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423848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483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8155008" y="2844088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74328" y="28440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92029" y="2846467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13883" y="28616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430960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100531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374639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 rot="16200000">
                <a:off x="11713845" y="2999826"/>
                <a:ext cx="315260" cy="107164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  <a:gd name="connsiteX0" fmla="*/ 0 w 309509"/>
                  <a:gd name="connsiteY0" fmla="*/ 86851 h 86851"/>
                  <a:gd name="connsiteX1" fmla="*/ 71438 w 309509"/>
                  <a:gd name="connsiteY1" fmla="*/ 10651 h 86851"/>
                  <a:gd name="connsiteX2" fmla="*/ 121444 w 309509"/>
                  <a:gd name="connsiteY2" fmla="*/ 86850 h 86851"/>
                  <a:gd name="connsiteX3" fmla="*/ 178594 w 309509"/>
                  <a:gd name="connsiteY3" fmla="*/ 15413 h 86851"/>
                  <a:gd name="connsiteX4" fmla="*/ 242888 w 309509"/>
                  <a:gd name="connsiteY4" fmla="*/ 86851 h 86851"/>
                  <a:gd name="connsiteX5" fmla="*/ 309509 w 309509"/>
                  <a:gd name="connsiteY5" fmla="*/ 0 h 86851"/>
                  <a:gd name="connsiteX0" fmla="*/ 0 w 297549"/>
                  <a:gd name="connsiteY0" fmla="*/ 76200 h 76200"/>
                  <a:gd name="connsiteX1" fmla="*/ 71438 w 297549"/>
                  <a:gd name="connsiteY1" fmla="*/ 0 h 76200"/>
                  <a:gd name="connsiteX2" fmla="*/ 121444 w 297549"/>
                  <a:gd name="connsiteY2" fmla="*/ 76199 h 76200"/>
                  <a:gd name="connsiteX3" fmla="*/ 178594 w 297549"/>
                  <a:gd name="connsiteY3" fmla="*/ 4762 h 76200"/>
                  <a:gd name="connsiteX4" fmla="*/ 242888 w 297549"/>
                  <a:gd name="connsiteY4" fmla="*/ 76200 h 76200"/>
                  <a:gd name="connsiteX5" fmla="*/ 297549 w 297549"/>
                  <a:gd name="connsiteY5" fmla="*/ 16229 h 76200"/>
                  <a:gd name="connsiteX0" fmla="*/ 0 w 316685"/>
                  <a:gd name="connsiteY0" fmla="*/ 93054 h 93054"/>
                  <a:gd name="connsiteX1" fmla="*/ 71438 w 316685"/>
                  <a:gd name="connsiteY1" fmla="*/ 16854 h 93054"/>
                  <a:gd name="connsiteX2" fmla="*/ 121444 w 316685"/>
                  <a:gd name="connsiteY2" fmla="*/ 93053 h 93054"/>
                  <a:gd name="connsiteX3" fmla="*/ 178594 w 316685"/>
                  <a:gd name="connsiteY3" fmla="*/ 21616 h 93054"/>
                  <a:gd name="connsiteX4" fmla="*/ 242888 w 316685"/>
                  <a:gd name="connsiteY4" fmla="*/ 93054 h 93054"/>
                  <a:gd name="connsiteX5" fmla="*/ 316685 w 316685"/>
                  <a:gd name="connsiteY5" fmla="*/ 0 h 9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685" h="93054">
                    <a:moveTo>
                      <a:pt x="0" y="93054"/>
                    </a:moveTo>
                    <a:lnTo>
                      <a:pt x="71438" y="16854"/>
                    </a:lnTo>
                    <a:lnTo>
                      <a:pt x="121444" y="93053"/>
                    </a:lnTo>
                    <a:lnTo>
                      <a:pt x="178594" y="21616"/>
                    </a:lnTo>
                    <a:lnTo>
                      <a:pt x="242888" y="93054"/>
                    </a:lnTo>
                    <a:cubicBezTo>
                      <a:pt x="269082" y="66860"/>
                      <a:pt x="290491" y="26194"/>
                      <a:pt x="31668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09335" y="2847338"/>
                <a:ext cx="277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698489" y="2891016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017576" y="290053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0065114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381831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751149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336664" y="2897820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11032883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358041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1669651" y="289441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reeform 11"/>
          <p:cNvSpPr/>
          <p:nvPr/>
        </p:nvSpPr>
        <p:spPr>
          <a:xfrm>
            <a:off x="184290" y="2897820"/>
            <a:ext cx="103842" cy="1163004"/>
          </a:xfrm>
          <a:custGeom>
            <a:avLst/>
            <a:gdLst>
              <a:gd name="connsiteX0" fmla="*/ 228600 w 228600"/>
              <a:gd name="connsiteY0" fmla="*/ 1200150 h 1209675"/>
              <a:gd name="connsiteX1" fmla="*/ 228600 w 228600"/>
              <a:gd name="connsiteY1" fmla="*/ 1200150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09537 w 228600"/>
              <a:gd name="connsiteY6" fmla="*/ 4762 h 1209675"/>
              <a:gd name="connsiteX0" fmla="*/ 119062 w 180975"/>
              <a:gd name="connsiteY0" fmla="*/ 1209675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14299 w 171450"/>
              <a:gd name="connsiteY0" fmla="*/ 1207294 h 1209675"/>
              <a:gd name="connsiteX1" fmla="*/ 0 w 171450"/>
              <a:gd name="connsiteY1" fmla="*/ 1209675 h 1209675"/>
              <a:gd name="connsiteX2" fmla="*/ 4762 w 171450"/>
              <a:gd name="connsiteY2" fmla="*/ 0 h 1209675"/>
              <a:gd name="connsiteX3" fmla="*/ 171450 w 171450"/>
              <a:gd name="connsiteY3" fmla="*/ 0 h 1209675"/>
              <a:gd name="connsiteX4" fmla="*/ 171450 w 171450"/>
              <a:gd name="connsiteY4" fmla="*/ 0 h 1209675"/>
              <a:gd name="connsiteX0" fmla="*/ 121609 w 178760"/>
              <a:gd name="connsiteY0" fmla="*/ 1207294 h 1209675"/>
              <a:gd name="connsiteX1" fmla="*/ 7310 w 178760"/>
              <a:gd name="connsiteY1" fmla="*/ 1209675 h 1209675"/>
              <a:gd name="connsiteX2" fmla="*/ 166 w 178760"/>
              <a:gd name="connsiteY2" fmla="*/ 0 h 1209675"/>
              <a:gd name="connsiteX3" fmla="*/ 178760 w 178760"/>
              <a:gd name="connsiteY3" fmla="*/ 0 h 1209675"/>
              <a:gd name="connsiteX4" fmla="*/ 178760 w 178760"/>
              <a:gd name="connsiteY4" fmla="*/ 0 h 1209675"/>
              <a:gd name="connsiteX0" fmla="*/ 121609 w 181980"/>
              <a:gd name="connsiteY0" fmla="*/ 1207294 h 1209675"/>
              <a:gd name="connsiteX1" fmla="*/ 7310 w 181980"/>
              <a:gd name="connsiteY1" fmla="*/ 1209675 h 1209675"/>
              <a:gd name="connsiteX2" fmla="*/ 166 w 181980"/>
              <a:gd name="connsiteY2" fmla="*/ 0 h 1209675"/>
              <a:gd name="connsiteX3" fmla="*/ 178760 w 181980"/>
              <a:gd name="connsiteY3" fmla="*/ 0 h 1209675"/>
              <a:gd name="connsiteX4" fmla="*/ 109704 w 181980"/>
              <a:gd name="connsiteY4" fmla="*/ 2381 h 1209675"/>
              <a:gd name="connsiteX0" fmla="*/ 121609 w 121609"/>
              <a:gd name="connsiteY0" fmla="*/ 1207294 h 1209675"/>
              <a:gd name="connsiteX1" fmla="*/ 7310 w 121609"/>
              <a:gd name="connsiteY1" fmla="*/ 1209675 h 1209675"/>
              <a:gd name="connsiteX2" fmla="*/ 166 w 121609"/>
              <a:gd name="connsiteY2" fmla="*/ 0 h 1209675"/>
              <a:gd name="connsiteX3" fmla="*/ 109704 w 121609"/>
              <a:gd name="connsiteY3" fmla="*/ 2381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9" h="1209675">
                <a:moveTo>
                  <a:pt x="121609" y="1207294"/>
                </a:moveTo>
                <a:lnTo>
                  <a:pt x="7310" y="1209675"/>
                </a:lnTo>
                <a:cubicBezTo>
                  <a:pt x="8897" y="806450"/>
                  <a:pt x="-1421" y="403225"/>
                  <a:pt x="166" y="0"/>
                </a:cubicBezTo>
                <a:lnTo>
                  <a:pt x="109704" y="2381"/>
                </a:lnTo>
              </a:path>
            </a:pathLst>
          </a:custGeom>
          <a:noFill/>
          <a:ln>
            <a:solidFill>
              <a:schemeClr val="tx1"/>
            </a:solidFill>
            <a:tailEnd type="arrow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8132" y="4433018"/>
            <a:ext cx="8637700" cy="2000548"/>
            <a:chOff x="301966" y="4246428"/>
            <a:chExt cx="8637700" cy="200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5.2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How do we get the effect of “crossing off” with a Turing machine?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a)   We add that feature to the model.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b)   We use a tape alphabet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:r>
                    <a:rPr lang="en-US" sz="2800" baseline="30000" dirty="0">
                      <a:solidFill>
                        <a:prstClr val="white"/>
                      </a:solidFill>
                    </a:rPr>
                    <a:t>˽</a:t>
                  </a:r>
                  <a:r>
                    <a:rPr lang="en-US" sz="2000" baseline="30000" dirty="0">
                      <a:solidFill>
                        <a:prstClr val="white"/>
                      </a:solidFill>
                    </a:rPr>
                    <a:t>  </a:t>
                  </a:r>
                  <a:r>
                    <a:rPr lang="en-US" sz="2000" dirty="0"/>
                    <a:t>}.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c)   All Turing machines come with an eraser.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blipFill>
                  <a:blip r:embed="rId4"/>
                  <a:stretch>
                    <a:fillRect l="-914" t="-1497" b="-359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/>
            <p:nvPr/>
          </p:nvCxnSpPr>
          <p:spPr>
            <a:xfrm flipH="1">
              <a:off x="4554267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785139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026668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EA6EDF-B826-FC4E-B03E-86D3B388072C}"/>
              </a:ext>
            </a:extLst>
          </p:cNvPr>
          <p:cNvSpPr txBox="1"/>
          <p:nvPr/>
        </p:nvSpPr>
        <p:spPr>
          <a:xfrm>
            <a:off x="5830784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47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4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4" grpId="0" animBg="1"/>
      <p:bldP spid="45" grpId="0" animBg="1"/>
      <p:bldP spid="59" grpId="0" animBg="1"/>
      <p:bldP spid="60" grpId="0" animBg="1"/>
      <p:bldP spid="61" grpId="0" animBg="1"/>
      <p:bldP spid="62" grpId="0" animBg="1"/>
      <p:bldP spid="72" grpId="0"/>
      <p:bldP spid="12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Machine</a:t>
                </a:r>
                <a:r>
                  <a:rPr lang="en-US" sz="2400" dirty="0"/>
                  <a:t> (TM) is a 7-tuple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rej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tape alphabet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    (L = Left,  R = Right)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b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45" t="-1887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run forever (“loop”).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blipFill>
                <a:blip r:embed="rId4"/>
                <a:stretch>
                  <a:fillRect l="-1240" t="-1527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94886" y="6448554"/>
            <a:ext cx="123374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This Turing machine model is deterministic. </a:t>
                </a:r>
                <a:br>
                  <a:rPr lang="en-US" sz="2000" dirty="0"/>
                </a:br>
                <a:r>
                  <a:rPr lang="en-US" sz="2000" dirty="0"/>
                  <a:t>How would we change it to be nondeterministic?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a)   Add a second transition function.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b)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be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{L, R}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c)   Change the tape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to be infinite.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blipFill>
                <a:blip r:embed="rId5"/>
                <a:stretch>
                  <a:fillRect l="-1379" t="-1622" b="-324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10D41EA-4A9A-9940-BFD6-A45C98837654}"/>
              </a:ext>
            </a:extLst>
          </p:cNvPr>
          <p:cNvSpPr txBox="1"/>
          <p:nvPr/>
        </p:nvSpPr>
        <p:spPr>
          <a:xfrm>
            <a:off x="5949538" y="6424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FEFA0-1F37-FD45-85FB-693DB1860E50}"/>
              </a:ext>
            </a:extLst>
          </p:cNvPr>
          <p:cNvSpPr txBox="1"/>
          <p:nvPr/>
        </p:nvSpPr>
        <p:spPr>
          <a:xfrm>
            <a:off x="1706961" y="2967335"/>
            <a:ext cx="7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Example: if we are  in state q and the head is looking at an a currently on the tape, then we can move to state r. then change a to b and we move the head right 1.</a:t>
            </a:r>
          </a:p>
        </p:txBody>
      </p:sp>
    </p:spTree>
    <p:extLst>
      <p:ext uri="{BB962C8B-B14F-4D97-AF65-F5344CB8AC3E}">
        <p14:creationId xmlns:p14="http://schemas.microsoft.com/office/powerpoint/2010/main" val="26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Recognizers and Deciders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be a TM.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0" dirty="0">
                    <a:solidFill>
                      <a:srgbClr val="FF0000"/>
                    </a:solidFill>
                  </a:rPr>
                  <a:t>accepts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>
                    <a:solidFill>
                      <a:srgbClr val="FF0000"/>
                    </a:solidFill>
                  </a:rPr>
                  <a:t>.  </a:t>
                </a:r>
                <a:endParaRPr lang="en-US" sz="2400" b="0" i="1" dirty="0"/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recognizes</a:t>
                </a:r>
                <a:r>
                  <a:rPr 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if</a:t>
                </a:r>
                <a:r>
                  <a:rPr lang="en-US" sz="2400" b="0" i="1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Turing-recognizable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decider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halts on all inputs.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decides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if</a:t>
                </a:r>
                <a:r>
                  <a:rPr lang="en-US" sz="2400" i="1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decider.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Turing-decidable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decider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blipFill>
                <a:blip r:embed="rId3"/>
                <a:stretch>
                  <a:fillRect l="-954"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867775" y="2609850"/>
            <a:ext cx="3148146" cy="3941980"/>
            <a:chOff x="8867775" y="2609850"/>
            <a:chExt cx="3148146" cy="3941980"/>
          </a:xfrm>
        </p:grpSpPr>
        <p:sp>
          <p:nvSpPr>
            <p:cNvPr id="4" name="Oval 3"/>
            <p:cNvSpPr/>
            <p:nvPr/>
          </p:nvSpPr>
          <p:spPr>
            <a:xfrm>
              <a:off x="8867775" y="2609850"/>
              <a:ext cx="3148146" cy="394198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0592" y="2842934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T-recognizable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84547" y="3790949"/>
            <a:ext cx="2514601" cy="2635329"/>
            <a:chOff x="9184547" y="3790949"/>
            <a:chExt cx="2514601" cy="2635329"/>
          </a:xfrm>
        </p:grpSpPr>
        <p:sp>
          <p:nvSpPr>
            <p:cNvPr id="8" name="Oval 7"/>
            <p:cNvSpPr/>
            <p:nvPr/>
          </p:nvSpPr>
          <p:spPr>
            <a:xfrm>
              <a:off x="9184547" y="3790949"/>
              <a:ext cx="2514601" cy="263532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5331" y="4024033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T-decidable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82725" y="4626449"/>
            <a:ext cx="2143125" cy="1683485"/>
            <a:chOff x="9382725" y="4626449"/>
            <a:chExt cx="2143125" cy="1683485"/>
          </a:xfrm>
        </p:grpSpPr>
        <p:sp>
          <p:nvSpPr>
            <p:cNvPr id="10" name="Oval 9"/>
            <p:cNvSpPr/>
            <p:nvPr/>
          </p:nvSpPr>
          <p:spPr>
            <a:xfrm>
              <a:off x="9382725" y="4626449"/>
              <a:ext cx="2143125" cy="168348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41123" y="4751149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CFLs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775" y="5327709"/>
            <a:ext cx="1620472" cy="900469"/>
            <a:chOff x="9629775" y="5327709"/>
            <a:chExt cx="1620472" cy="900469"/>
          </a:xfrm>
        </p:grpSpPr>
        <p:sp>
          <p:nvSpPr>
            <p:cNvPr id="12" name="Oval 11"/>
            <p:cNvSpPr/>
            <p:nvPr/>
          </p:nvSpPr>
          <p:spPr>
            <a:xfrm>
              <a:off x="9629775" y="5327709"/>
              <a:ext cx="1620472" cy="90046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4157" y="5567278"/>
              <a:ext cx="851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regular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C9A898-49D6-E143-90D7-A0E2229094A7}"/>
              </a:ext>
            </a:extLst>
          </p:cNvPr>
          <p:cNvSpPr txBox="1"/>
          <p:nvPr/>
        </p:nvSpPr>
        <p:spPr>
          <a:xfrm>
            <a:off x="5712031" y="6305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F9692-E012-AD40-93B0-B9C6177ADED1}"/>
              </a:ext>
            </a:extLst>
          </p:cNvPr>
          <p:cNvSpPr txBox="1"/>
          <p:nvPr/>
        </p:nvSpPr>
        <p:spPr>
          <a:xfrm>
            <a:off x="4395681" y="827818"/>
            <a:ext cx="669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language of the machine is the collection of strings that the machine accepts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4DD02-A72F-674B-AC90-E8BE1C1E3617}"/>
              </a:ext>
            </a:extLst>
          </p:cNvPr>
          <p:cNvSpPr txBox="1"/>
          <p:nvPr/>
        </p:nvSpPr>
        <p:spPr>
          <a:xfrm>
            <a:off x="1837507" y="3121223"/>
            <a:ext cx="682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Machine halts -&gt; made a decision of accepting or rejecting at that point which it had halted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70D11-58D1-914E-AB93-5C997A80DDEF}"/>
              </a:ext>
            </a:extLst>
          </p:cNvPr>
          <p:cNvSpPr txBox="1"/>
          <p:nvPr/>
        </p:nvSpPr>
        <p:spPr>
          <a:xfrm>
            <a:off x="8616273" y="1836855"/>
            <a:ext cx="356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If a Turing machine may sometimes reject by looping, then it’s only recognizing its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FC67D-5F46-1B4C-BF88-5A3545CF238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9382725" y="2316668"/>
            <a:ext cx="317867" cy="71093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7E85F6-71F6-1F44-8376-ABCA40E28B80}"/>
              </a:ext>
            </a:extLst>
          </p:cNvPr>
          <p:cNvSpPr txBox="1"/>
          <p:nvPr/>
        </p:nvSpPr>
        <p:spPr>
          <a:xfrm>
            <a:off x="2627746" y="4667579"/>
            <a:ext cx="603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If the Turing machine is always halting, which means always rejecting by explicitly coming to a reject state and halting, then we says it deciding the language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E382D-252A-3543-BBF0-480669EF5A3B}"/>
              </a:ext>
            </a:extLst>
          </p:cNvPr>
          <p:cNvCxnSpPr>
            <a:stCxn id="9" idx="1"/>
          </p:cNvCxnSpPr>
          <p:nvPr/>
        </p:nvCxnSpPr>
        <p:spPr>
          <a:xfrm flipH="1">
            <a:off x="8308622" y="4208699"/>
            <a:ext cx="1506709" cy="4588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1231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Proved the CFL Pumping Lemma as a tool for showing that languages are not context free.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Turing machines (TMs).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TM deciders (halt on all inputs).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T-recognizable and T-decidable languages.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08E39-1F57-7144-A2C4-ABE28086A0EF}"/>
              </a:ext>
            </a:extLst>
          </p:cNvPr>
          <p:cNvSpPr txBox="1"/>
          <p:nvPr/>
        </p:nvSpPr>
        <p:spPr>
          <a:xfrm>
            <a:off x="6210795" y="6412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9DD08-4798-0C4F-88A4-B2A40857C738}"/>
              </a:ext>
            </a:extLst>
          </p:cNvPr>
          <p:cNvSpPr txBox="1"/>
          <p:nvPr/>
        </p:nvSpPr>
        <p:spPr>
          <a:xfrm>
            <a:off x="1203767" y="231494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Semantic Gap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F8BAC0-ACC3-D644-907F-310EE69E6C12}"/>
              </a:ext>
            </a:extLst>
          </p:cNvPr>
          <p:cNvCxnSpPr>
            <a:cxnSpLocks/>
          </p:cNvCxnSpPr>
          <p:nvPr/>
        </p:nvCxnSpPr>
        <p:spPr>
          <a:xfrm>
            <a:off x="2459138" y="1747776"/>
            <a:ext cx="7273724" cy="0"/>
          </a:xfrm>
          <a:prstGeom prst="line">
            <a:avLst/>
          </a:prstGeom>
          <a:ln w="38100">
            <a:solidFill>
              <a:srgbClr val="00206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94D040-5709-4442-AD80-EF9B9AF22966}"/>
              </a:ext>
            </a:extLst>
          </p:cNvPr>
          <p:cNvSpPr txBox="1"/>
          <p:nvPr/>
        </p:nvSpPr>
        <p:spPr>
          <a:xfrm>
            <a:off x="10299736" y="1516944"/>
            <a:ext cx="78707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D079A0-492D-2E46-AB27-51EB76FC3137}"/>
              </a:ext>
            </a:extLst>
          </p:cNvPr>
          <p:cNvCxnSpPr>
            <a:cxnSpLocks/>
          </p:cNvCxnSpPr>
          <p:nvPr/>
        </p:nvCxnSpPr>
        <p:spPr>
          <a:xfrm flipV="1">
            <a:off x="2397607" y="2383968"/>
            <a:ext cx="7180724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025321-3EB5-3A40-8C04-C33314035F50}"/>
              </a:ext>
            </a:extLst>
          </p:cNvPr>
          <p:cNvSpPr txBox="1"/>
          <p:nvPr/>
        </p:nvSpPr>
        <p:spPr>
          <a:xfrm>
            <a:off x="10152134" y="2221148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ISA (CISC)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7D78AF-ACD9-7842-8130-9C3505D11D5C}"/>
              </a:ext>
            </a:extLst>
          </p:cNvPr>
          <p:cNvCxnSpPr>
            <a:cxnSpLocks/>
          </p:cNvCxnSpPr>
          <p:nvPr/>
        </p:nvCxnSpPr>
        <p:spPr>
          <a:xfrm flipV="1">
            <a:off x="2921643" y="4480112"/>
            <a:ext cx="6348714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71115-E126-614F-8649-B59B7BD09720}"/>
              </a:ext>
            </a:extLst>
          </p:cNvPr>
          <p:cNvSpPr txBox="1"/>
          <p:nvPr/>
        </p:nvSpPr>
        <p:spPr>
          <a:xfrm>
            <a:off x="10150530" y="426355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ISA (RISC)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CC6084-EDAB-3145-978D-DD8DC0FB57A1}"/>
              </a:ext>
            </a:extLst>
          </p:cNvPr>
          <p:cNvCxnSpPr/>
          <p:nvPr/>
        </p:nvCxnSpPr>
        <p:spPr>
          <a:xfrm>
            <a:off x="2228987" y="5245811"/>
            <a:ext cx="749481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78F67E-2FF8-0B40-80E2-1F506A529948}"/>
              </a:ext>
            </a:extLst>
          </p:cNvPr>
          <p:cNvSpPr txBox="1"/>
          <p:nvPr/>
        </p:nvSpPr>
        <p:spPr>
          <a:xfrm>
            <a:off x="9906553" y="4963158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Signals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7DB9BC-90E7-344C-858B-F495A0B99542}"/>
              </a:ext>
            </a:extLst>
          </p:cNvPr>
          <p:cNvSpPr/>
          <p:nvPr/>
        </p:nvSpPr>
        <p:spPr>
          <a:xfrm>
            <a:off x="5396696" y="2396437"/>
            <a:ext cx="1398608" cy="1388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1AE8F-0256-BB48-91E5-244EF143530A}"/>
              </a:ext>
            </a:extLst>
          </p:cNvPr>
          <p:cNvCxnSpPr/>
          <p:nvPr/>
        </p:nvCxnSpPr>
        <p:spPr>
          <a:xfrm>
            <a:off x="2921643" y="3784922"/>
            <a:ext cx="6053559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C79903-3704-2C40-83A5-9F253DED254F}"/>
              </a:ext>
            </a:extLst>
          </p:cNvPr>
          <p:cNvSpPr txBox="1"/>
          <p:nvPr/>
        </p:nvSpPr>
        <p:spPr>
          <a:xfrm>
            <a:off x="9877563" y="3600250"/>
            <a:ext cx="17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Implemented ISA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324D3-F25C-8445-A735-972A738171BE}"/>
              </a:ext>
            </a:extLst>
          </p:cNvPr>
          <p:cNvSpPr txBox="1"/>
          <p:nvPr/>
        </p:nvSpPr>
        <p:spPr>
          <a:xfrm>
            <a:off x="5488462" y="2761280"/>
            <a:ext cx="121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   Engine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5DAACA-ADED-DE4F-B5DC-A687070253F3}"/>
              </a:ext>
            </a:extLst>
          </p:cNvPr>
          <p:cNvCxnSpPr/>
          <p:nvPr/>
        </p:nvCxnSpPr>
        <p:spPr>
          <a:xfrm>
            <a:off x="2673752" y="1747776"/>
            <a:ext cx="0" cy="648661"/>
          </a:xfrm>
          <a:prstGeom prst="straightConnector1">
            <a:avLst/>
          </a:prstGeom>
          <a:ln w="95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F67DDD-FE7D-1948-971A-4B66259CABD7}"/>
              </a:ext>
            </a:extLst>
          </p:cNvPr>
          <p:cNvSpPr txBox="1"/>
          <p:nvPr/>
        </p:nvSpPr>
        <p:spPr>
          <a:xfrm>
            <a:off x="598056" y="1887440"/>
            <a:ext cx="166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Small  Semantic Gap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2FEAAD-C756-2F47-AD9E-78A782A56D42}"/>
              </a:ext>
            </a:extLst>
          </p:cNvPr>
          <p:cNvCxnSpPr>
            <a:cxnSpLocks/>
          </p:cNvCxnSpPr>
          <p:nvPr/>
        </p:nvCxnSpPr>
        <p:spPr>
          <a:xfrm>
            <a:off x="3588152" y="1747776"/>
            <a:ext cx="0" cy="2700440"/>
          </a:xfrm>
          <a:prstGeom prst="straightConnector1">
            <a:avLst/>
          </a:prstGeom>
          <a:ln w="95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D17292-B7D7-974F-B458-8B591C8E0571}"/>
              </a:ext>
            </a:extLst>
          </p:cNvPr>
          <p:cNvSpPr txBox="1"/>
          <p:nvPr/>
        </p:nvSpPr>
        <p:spPr>
          <a:xfrm>
            <a:off x="1649849" y="2930556"/>
            <a:ext cx="1626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Large Semantic Gap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BF4636-E51C-A74F-9B7A-24D16698DDA7}"/>
              </a:ext>
            </a:extLst>
          </p:cNvPr>
          <p:cNvSpPr/>
          <p:nvPr/>
        </p:nvSpPr>
        <p:spPr>
          <a:xfrm>
            <a:off x="5732428" y="4480821"/>
            <a:ext cx="727143" cy="765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EE02E-9CDD-A54A-9EA4-9AB87FBA3515}"/>
              </a:ext>
            </a:extLst>
          </p:cNvPr>
          <p:cNvSpPr txBox="1"/>
          <p:nvPr/>
        </p:nvSpPr>
        <p:spPr>
          <a:xfrm>
            <a:off x="5697941" y="4738028"/>
            <a:ext cx="796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D25BB3-C754-864B-87CA-7F1BD01A97F1}"/>
              </a:ext>
            </a:extLst>
          </p:cNvPr>
          <p:cNvSpPr/>
          <p:nvPr/>
        </p:nvSpPr>
        <p:spPr>
          <a:xfrm>
            <a:off x="7375088" y="1772824"/>
            <a:ext cx="1398601" cy="2664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5E25C-FFF3-4745-9012-8C6640402D54}"/>
              </a:ext>
            </a:extLst>
          </p:cNvPr>
          <p:cNvSpPr txBox="1"/>
          <p:nvPr/>
        </p:nvSpPr>
        <p:spPr>
          <a:xfrm>
            <a:off x="7566384" y="290194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77817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3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 iff  some PDA recognizes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		                  Done.</a:t>
                </a:r>
              </a:p>
              <a:p>
                <a:r>
                  <a:rPr lang="en-US" sz="2000" dirty="0"/>
                  <a:t>	                                                  Need to know the fact, not the proof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Corollaries: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Every regular language is a CFL.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b="1" dirty="0"/>
                  <a:t>Proof sketch of (2):  </a:t>
                </a:r>
              </a:p>
              <a:p>
                <a:r>
                  <a:rPr lang="en-US" sz="2000" dirty="0"/>
                  <a:t>While reading the input, the finite control of the PDA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simulates the DFA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Note 1: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are CFLs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may not be a CFL (will show today).</a:t>
                </a:r>
              </a:p>
              <a:p>
                <a:r>
                  <a:rPr lang="en-US" sz="2000" dirty="0"/>
                  <a:t>Therefore the class of CFLs is not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Note 2:  </a:t>
                </a:r>
                <a:r>
                  <a:rPr lang="en-US" sz="2000" dirty="0"/>
                  <a:t>The class of CFLs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∪,∘,∗</m:t>
                    </m:r>
                  </m:oMath>
                </a14:m>
                <a:r>
                  <a:rPr lang="en-US" sz="2000" dirty="0"/>
                  <a:t>  (see Pset 2).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blipFill>
                <a:blip r:embed="rId3"/>
                <a:stretch>
                  <a:fillRect l="-107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39069" y="1941816"/>
            <a:ext cx="341821" cy="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13762" y="1660655"/>
            <a:ext cx="358445" cy="14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241D40-25D8-324F-A05B-1B7E450B6A62}"/>
              </a:ext>
            </a:extLst>
          </p:cNvPr>
          <p:cNvSpPr txBox="1"/>
          <p:nvPr/>
        </p:nvSpPr>
        <p:spPr>
          <a:xfrm>
            <a:off x="593766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Proving languages not Context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.    </a:t>
                </a:r>
                <a:r>
                  <a:rPr lang="en-US" sz="2400" dirty="0"/>
                  <a:t>We will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isn’t a CFL.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Pumping Lemma for CFLs:   </a:t>
                </a:r>
                <a:r>
                  <a:rPr lang="en-US" sz="2400" dirty="0"/>
                  <a:t>For every CFL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such that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4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2)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400" dirty="0"/>
                      <m:t>ε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Informally:  All long strings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dirty="0" err="1"/>
                  <a:t>pumpable</a:t>
                </a:r>
                <a:r>
                  <a:rPr lang="en-US" sz="2000" dirty="0"/>
                  <a:t> and stay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blipFill>
                <a:blip r:embed="rId3"/>
                <a:stretch>
                  <a:fillRect l="-1278" t="-543" r="-479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29137" y="4901398"/>
            <a:ext cx="1349615" cy="10869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8435824" y="3809250"/>
            <a:ext cx="2161379" cy="6801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11080" y="3749519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9300215" y="3744758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 flipV="1">
            <a:off x="9695272" y="3744306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0236807" y="3744307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8307316" y="3943251"/>
            <a:ext cx="320352" cy="39337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94373" y="3934619"/>
            <a:ext cx="302144" cy="40200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79737" y="3909674"/>
            <a:ext cx="494607" cy="42695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16464" y="3927313"/>
            <a:ext cx="49" cy="3631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043536" y="3928222"/>
            <a:ext cx="470433" cy="38399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29115" y="3935792"/>
            <a:ext cx="1" cy="3764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85313" y="3927313"/>
            <a:ext cx="25624" cy="40931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8435824" y="3342079"/>
            <a:ext cx="2161379" cy="6801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8914549" y="3814282"/>
            <a:ext cx="375395" cy="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701326" y="3809251"/>
            <a:ext cx="525600" cy="319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53344" y="4234031"/>
            <a:ext cx="3882479" cy="565829"/>
            <a:chOff x="777875" y="5467693"/>
            <a:chExt cx="3882479" cy="565829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7875" y="5697490"/>
              <a:ext cx="3111500" cy="25917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653668" y="5641580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042803" y="564158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437860" y="564112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979395" y="5641130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22175" y="5634328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265261" y="5648272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1654396" y="5645892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V="1">
              <a:off x="1261621" y="5714791"/>
              <a:ext cx="780454" cy="4082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439580" y="5703058"/>
              <a:ext cx="1082595" cy="7148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FB983D-B7F1-A64D-84D9-F0702D312D1E}"/>
              </a:ext>
            </a:extLst>
          </p:cNvPr>
          <p:cNvSpPr txBox="1"/>
          <p:nvPr/>
        </p:nvSpPr>
        <p:spPr>
          <a:xfrm>
            <a:off x="57476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A5CB-80F5-574E-8105-47DA5646310A}"/>
              </a:ext>
            </a:extLst>
          </p:cNvPr>
          <p:cNvSpPr txBox="1"/>
          <p:nvPr/>
        </p:nvSpPr>
        <p:spPr>
          <a:xfrm>
            <a:off x="4009016" y="2706848"/>
            <a:ext cx="409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 can be epsilon; y can be epsilon, but both can’t be epsilon</a:t>
            </a:r>
          </a:p>
        </p:txBody>
      </p: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9" grpId="0"/>
      <p:bldP spid="20" grpId="0"/>
      <p:bldP spid="21" grpId="0"/>
      <p:bldP spid="21" grpId="1"/>
      <p:bldP spid="23" grpId="0"/>
      <p:bldP spid="27" grpId="0"/>
      <p:bldP spid="28" grpId="0"/>
      <p:bldP spid="28" grpId="1"/>
      <p:bldP spid="60" grpId="0" animBg="1"/>
      <p:bldP spid="13" grpId="0" animBg="1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D35A32-01DD-3141-8F4E-6783E84BDE31}"/>
              </a:ext>
            </a:extLst>
          </p:cNvPr>
          <p:cNvSpPr/>
          <p:nvPr/>
        </p:nvSpPr>
        <p:spPr>
          <a:xfrm>
            <a:off x="4407568" y="2546866"/>
            <a:ext cx="1227221" cy="1203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B81EB-6CF5-E949-98AD-D54C5EB574DC}"/>
              </a:ext>
            </a:extLst>
          </p:cNvPr>
          <p:cNvSpPr txBox="1"/>
          <p:nvPr/>
        </p:nvSpPr>
        <p:spPr>
          <a:xfrm>
            <a:off x="5928377" y="158415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494DD6-3E1C-3346-A0C4-C7B0002B94C0}"/>
              </a:ext>
            </a:extLst>
          </p:cNvPr>
          <p:cNvSpPr/>
          <p:nvPr/>
        </p:nvSpPr>
        <p:spPr>
          <a:xfrm>
            <a:off x="5481640" y="1167245"/>
            <a:ext cx="1227221" cy="1203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0C0364-08FC-D34F-8C05-62D54772995E}"/>
              </a:ext>
            </a:extLst>
          </p:cNvPr>
          <p:cNvSpPr/>
          <p:nvPr/>
        </p:nvSpPr>
        <p:spPr>
          <a:xfrm>
            <a:off x="6557213" y="2546866"/>
            <a:ext cx="1227221" cy="1203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D9078-81C5-2841-9B5B-C5744A18F0B2}"/>
              </a:ext>
            </a:extLst>
          </p:cNvPr>
          <p:cNvCxnSpPr>
            <a:cxnSpLocks/>
            <a:stCxn id="2" idx="7"/>
            <a:endCxn id="5" idx="3"/>
          </p:cNvCxnSpPr>
          <p:nvPr/>
        </p:nvCxnSpPr>
        <p:spPr>
          <a:xfrm flipV="1">
            <a:off x="5455067" y="2194205"/>
            <a:ext cx="206295" cy="52885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C21067-E62E-C940-94A1-9F265CA524F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529139" y="2194205"/>
            <a:ext cx="207796" cy="52885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97250D-5C33-E643-B4A7-A53A9CE9E901}"/>
              </a:ext>
            </a:extLst>
          </p:cNvPr>
          <p:cNvSpPr txBox="1"/>
          <p:nvPr/>
        </p:nvSpPr>
        <p:spPr>
          <a:xfrm>
            <a:off x="4750911" y="296377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A37F37-CB19-DF47-8FD7-AEF04396BB36}"/>
              </a:ext>
            </a:extLst>
          </p:cNvPr>
          <p:cNvSpPr txBox="1"/>
          <p:nvPr/>
        </p:nvSpPr>
        <p:spPr>
          <a:xfrm>
            <a:off x="6900556" y="296377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0F1DE-05A8-8540-8AF9-14006B28EABA}"/>
              </a:ext>
            </a:extLst>
          </p:cNvPr>
          <p:cNvSpPr/>
          <p:nvPr/>
        </p:nvSpPr>
        <p:spPr>
          <a:xfrm>
            <a:off x="5231543" y="3926487"/>
            <a:ext cx="806491" cy="81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EA24B8-2140-8547-B8EE-08C030037AF9}"/>
              </a:ext>
            </a:extLst>
          </p:cNvPr>
          <p:cNvSpPr/>
          <p:nvPr/>
        </p:nvSpPr>
        <p:spPr>
          <a:xfrm>
            <a:off x="4004322" y="3926486"/>
            <a:ext cx="806491" cy="81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595E0C-223D-2E41-A06F-F3FDF6BEB975}"/>
              </a:ext>
            </a:extLst>
          </p:cNvPr>
          <p:cNvCxnSpPr>
            <a:stCxn id="2" idx="3"/>
            <a:endCxn id="25" idx="0"/>
          </p:cNvCxnSpPr>
          <p:nvPr/>
        </p:nvCxnSpPr>
        <p:spPr>
          <a:xfrm flipH="1">
            <a:off x="4407568" y="3573826"/>
            <a:ext cx="179722" cy="3526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FAE64F-8908-384C-B596-90E82BEE06E1}"/>
              </a:ext>
            </a:extLst>
          </p:cNvPr>
          <p:cNvCxnSpPr>
            <a:stCxn id="2" idx="5"/>
            <a:endCxn id="23" idx="0"/>
          </p:cNvCxnSpPr>
          <p:nvPr/>
        </p:nvCxnSpPr>
        <p:spPr>
          <a:xfrm>
            <a:off x="5455067" y="3573826"/>
            <a:ext cx="179722" cy="35266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AE110D-22B2-9E48-A1A7-F5F95C097A96}"/>
              </a:ext>
            </a:extLst>
          </p:cNvPr>
          <p:cNvSpPr txBox="1"/>
          <p:nvPr/>
        </p:nvSpPr>
        <p:spPr>
          <a:xfrm>
            <a:off x="4137300" y="41567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6FD8C-FAC3-804F-8C6E-F1147E966AAC}"/>
              </a:ext>
            </a:extLst>
          </p:cNvPr>
          <p:cNvSpPr txBox="1"/>
          <p:nvPr/>
        </p:nvSpPr>
        <p:spPr>
          <a:xfrm>
            <a:off x="5391095" y="414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9C2465-94B4-6E4E-A9DD-B424581F9E98}"/>
              </a:ext>
            </a:extLst>
          </p:cNvPr>
          <p:cNvSpPr/>
          <p:nvPr/>
        </p:nvSpPr>
        <p:spPr>
          <a:xfrm>
            <a:off x="6091180" y="3926485"/>
            <a:ext cx="806491" cy="81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1138A6-B96F-7F45-9794-3C2398ECB13C}"/>
              </a:ext>
            </a:extLst>
          </p:cNvPr>
          <p:cNvSpPr/>
          <p:nvPr/>
        </p:nvSpPr>
        <p:spPr>
          <a:xfrm>
            <a:off x="7441089" y="3934420"/>
            <a:ext cx="806491" cy="81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D43A05-8E48-B64D-A830-2DFF413D6109}"/>
              </a:ext>
            </a:extLst>
          </p:cNvPr>
          <p:cNvCxnSpPr>
            <a:stCxn id="6" idx="3"/>
            <a:endCxn id="32" idx="0"/>
          </p:cNvCxnSpPr>
          <p:nvPr/>
        </p:nvCxnSpPr>
        <p:spPr>
          <a:xfrm flipH="1">
            <a:off x="6494426" y="3573826"/>
            <a:ext cx="242509" cy="35265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F3AD2F-A3AE-D94A-9127-5A42F22A1DCE}"/>
              </a:ext>
            </a:extLst>
          </p:cNvPr>
          <p:cNvCxnSpPr>
            <a:stCxn id="6" idx="5"/>
            <a:endCxn id="33" idx="0"/>
          </p:cNvCxnSpPr>
          <p:nvPr/>
        </p:nvCxnSpPr>
        <p:spPr>
          <a:xfrm>
            <a:off x="7604712" y="3573826"/>
            <a:ext cx="239623" cy="360594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E3AF3D-B349-954D-91A1-7A90423C049C}"/>
              </a:ext>
            </a:extLst>
          </p:cNvPr>
          <p:cNvSpPr txBox="1"/>
          <p:nvPr/>
        </p:nvSpPr>
        <p:spPr>
          <a:xfrm>
            <a:off x="6237257" y="414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19BA3-161F-6F4E-A335-FED478F78A17}"/>
              </a:ext>
            </a:extLst>
          </p:cNvPr>
          <p:cNvSpPr txBox="1"/>
          <p:nvPr/>
        </p:nvSpPr>
        <p:spPr>
          <a:xfrm>
            <a:off x="7574067" y="414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78A06F-CED7-BB4D-B058-56D53DAA43A9}"/>
              </a:ext>
            </a:extLst>
          </p:cNvPr>
          <p:cNvCxnSpPr/>
          <p:nvPr/>
        </p:nvCxnSpPr>
        <p:spPr>
          <a:xfrm>
            <a:off x="3910263" y="5113421"/>
            <a:ext cx="433731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F93E6-DA3B-984F-AF0D-7FB813A6FA51}"/>
              </a:ext>
            </a:extLst>
          </p:cNvPr>
          <p:cNvSpPr/>
          <p:nvPr/>
        </p:nvSpPr>
        <p:spPr>
          <a:xfrm>
            <a:off x="3687310" y="5315952"/>
            <a:ext cx="449990" cy="43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D6A11B-6751-3842-8E57-0FCB6E103A05}"/>
              </a:ext>
            </a:extLst>
          </p:cNvPr>
          <p:cNvSpPr/>
          <p:nvPr/>
        </p:nvSpPr>
        <p:spPr>
          <a:xfrm>
            <a:off x="4217105" y="5313948"/>
            <a:ext cx="449990" cy="43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E1B7D8-E3FC-104B-922D-BB6BC58F2B71}"/>
              </a:ext>
            </a:extLst>
          </p:cNvPr>
          <p:cNvSpPr/>
          <p:nvPr/>
        </p:nvSpPr>
        <p:spPr>
          <a:xfrm>
            <a:off x="8022585" y="5317775"/>
            <a:ext cx="449990" cy="43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14271A-1CEE-4045-8028-2DF956C0D6BF}"/>
              </a:ext>
            </a:extLst>
          </p:cNvPr>
          <p:cNvCxnSpPr>
            <a:cxnSpLocks/>
          </p:cNvCxnSpPr>
          <p:nvPr/>
        </p:nvCxnSpPr>
        <p:spPr>
          <a:xfrm>
            <a:off x="4765798" y="5530516"/>
            <a:ext cx="3018636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6DFB0D-0C32-814B-8AAE-FA37281F136D}"/>
              </a:ext>
            </a:extLst>
          </p:cNvPr>
          <p:cNvCxnSpPr/>
          <p:nvPr/>
        </p:nvCxnSpPr>
        <p:spPr>
          <a:xfrm>
            <a:off x="9673389" y="1167245"/>
            <a:ext cx="0" cy="436327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95EB58-E398-3040-A058-FC26459587E6}"/>
              </a:ext>
            </a:extLst>
          </p:cNvPr>
          <p:cNvSpPr txBox="1"/>
          <p:nvPr/>
        </p:nvSpPr>
        <p:spPr>
          <a:xfrm>
            <a:off x="3759420" y="5345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D743E-B1BC-8341-A09C-A5DD933D68AD}"/>
              </a:ext>
            </a:extLst>
          </p:cNvPr>
          <p:cNvSpPr txBox="1"/>
          <p:nvPr/>
        </p:nvSpPr>
        <p:spPr>
          <a:xfrm>
            <a:off x="4316924" y="5345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1EC1B-CAF7-F441-8E40-C4CDA6988CD6}"/>
              </a:ext>
            </a:extLst>
          </p:cNvPr>
          <p:cNvSpPr txBox="1"/>
          <p:nvPr/>
        </p:nvSpPr>
        <p:spPr>
          <a:xfrm>
            <a:off x="8116680" y="5345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95C0D-F8BC-8143-95A0-17D48373605B}"/>
              </a:ext>
            </a:extLst>
          </p:cNvPr>
          <p:cNvSpPr txBox="1"/>
          <p:nvPr/>
        </p:nvSpPr>
        <p:spPr>
          <a:xfrm>
            <a:off x="9812695" y="296377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BAB1FB-0FBD-F344-943D-388525F5EA29}"/>
              </a:ext>
            </a:extLst>
          </p:cNvPr>
          <p:cNvSpPr txBox="1"/>
          <p:nvPr/>
        </p:nvSpPr>
        <p:spPr>
          <a:xfrm>
            <a:off x="5163104" y="43678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2T(N/2) + O(N)</a:t>
            </a:r>
          </a:p>
        </p:txBody>
      </p:sp>
    </p:spTree>
    <p:extLst>
      <p:ext uri="{BB962C8B-B14F-4D97-AF65-F5344CB8AC3E}">
        <p14:creationId xmlns:p14="http://schemas.microsoft.com/office/powerpoint/2010/main" val="149478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714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3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831478" y="5555733"/>
            <a:ext cx="4611896" cy="42539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1482" y="3256526"/>
            <a:ext cx="2109229" cy="231211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93380" y="3260866"/>
            <a:ext cx="2249994" cy="225984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426" y="2968879"/>
            <a:ext cx="262842" cy="32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867758" y="4374360"/>
            <a:ext cx="1086983" cy="1211631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756473" y="5106087"/>
            <a:ext cx="368476" cy="444524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22260" y="5116164"/>
            <a:ext cx="385007" cy="434447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156257" y="4363175"/>
            <a:ext cx="1300449" cy="1210418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902115" y="3315127"/>
            <a:ext cx="330771" cy="2270324"/>
          </a:xfrm>
          <a:custGeom>
            <a:avLst/>
            <a:gdLst>
              <a:gd name="connsiteX0" fmla="*/ 183595 w 404096"/>
              <a:gd name="connsiteY0" fmla="*/ 0 h 2564295"/>
              <a:gd name="connsiteX1" fmla="*/ 4691 w 404096"/>
              <a:gd name="connsiteY1" fmla="*/ 536713 h 2564295"/>
              <a:gd name="connsiteX2" fmla="*/ 352561 w 404096"/>
              <a:gd name="connsiteY2" fmla="*/ 1520686 h 2564295"/>
              <a:gd name="connsiteX3" fmla="*/ 402256 w 404096"/>
              <a:gd name="connsiteY3" fmla="*/ 2146852 h 2564295"/>
              <a:gd name="connsiteX4" fmla="*/ 352561 w 404096"/>
              <a:gd name="connsiteY4" fmla="*/ 2564295 h 2564295"/>
              <a:gd name="connsiteX5" fmla="*/ 352561 w 404096"/>
              <a:gd name="connsiteY5" fmla="*/ 2564295 h 2564295"/>
              <a:gd name="connsiteX0" fmla="*/ 155132 w 374666"/>
              <a:gd name="connsiteY0" fmla="*/ 0 h 2564295"/>
              <a:gd name="connsiteX1" fmla="*/ 6045 w 374666"/>
              <a:gd name="connsiteY1" fmla="*/ 536713 h 2564295"/>
              <a:gd name="connsiteX2" fmla="*/ 324098 w 374666"/>
              <a:gd name="connsiteY2" fmla="*/ 1520686 h 2564295"/>
              <a:gd name="connsiteX3" fmla="*/ 373793 w 374666"/>
              <a:gd name="connsiteY3" fmla="*/ 2146852 h 2564295"/>
              <a:gd name="connsiteX4" fmla="*/ 324098 w 374666"/>
              <a:gd name="connsiteY4" fmla="*/ 2564295 h 2564295"/>
              <a:gd name="connsiteX5" fmla="*/ 324098 w 374666"/>
              <a:gd name="connsiteY5" fmla="*/ 2564295 h 2564295"/>
              <a:gd name="connsiteX0" fmla="*/ 149452 w 368986"/>
              <a:gd name="connsiteY0" fmla="*/ 0 h 2564295"/>
              <a:gd name="connsiteX1" fmla="*/ 365 w 368986"/>
              <a:gd name="connsiteY1" fmla="*/ 536713 h 2564295"/>
              <a:gd name="connsiteX2" fmla="*/ 318418 w 368986"/>
              <a:gd name="connsiteY2" fmla="*/ 1520686 h 2564295"/>
              <a:gd name="connsiteX3" fmla="*/ 368113 w 368986"/>
              <a:gd name="connsiteY3" fmla="*/ 2146852 h 2564295"/>
              <a:gd name="connsiteX4" fmla="*/ 318418 w 368986"/>
              <a:gd name="connsiteY4" fmla="*/ 2564295 h 2564295"/>
              <a:gd name="connsiteX5" fmla="*/ 318418 w 368986"/>
              <a:gd name="connsiteY5" fmla="*/ 2564295 h 2564295"/>
              <a:gd name="connsiteX0" fmla="*/ 137845 w 377257"/>
              <a:gd name="connsiteY0" fmla="*/ 0 h 2564295"/>
              <a:gd name="connsiteX1" fmla="*/ 8636 w 377257"/>
              <a:gd name="connsiteY1" fmla="*/ 536713 h 2564295"/>
              <a:gd name="connsiteX2" fmla="*/ 326689 w 377257"/>
              <a:gd name="connsiteY2" fmla="*/ 1520686 h 2564295"/>
              <a:gd name="connsiteX3" fmla="*/ 376384 w 377257"/>
              <a:gd name="connsiteY3" fmla="*/ 2146852 h 2564295"/>
              <a:gd name="connsiteX4" fmla="*/ 326689 w 377257"/>
              <a:gd name="connsiteY4" fmla="*/ 2564295 h 2564295"/>
              <a:gd name="connsiteX5" fmla="*/ 326689 w 377257"/>
              <a:gd name="connsiteY5" fmla="*/ 2564295 h 2564295"/>
              <a:gd name="connsiteX0" fmla="*/ 135335 w 374747"/>
              <a:gd name="connsiteY0" fmla="*/ 0 h 2564295"/>
              <a:gd name="connsiteX1" fmla="*/ 6126 w 374747"/>
              <a:gd name="connsiteY1" fmla="*/ 536713 h 2564295"/>
              <a:gd name="connsiteX2" fmla="*/ 324179 w 374747"/>
              <a:gd name="connsiteY2" fmla="*/ 1520686 h 2564295"/>
              <a:gd name="connsiteX3" fmla="*/ 373874 w 374747"/>
              <a:gd name="connsiteY3" fmla="*/ 2146852 h 2564295"/>
              <a:gd name="connsiteX4" fmla="*/ 324179 w 374747"/>
              <a:gd name="connsiteY4" fmla="*/ 2564295 h 2564295"/>
              <a:gd name="connsiteX5" fmla="*/ 324179 w 374747"/>
              <a:gd name="connsiteY5" fmla="*/ 2564295 h 2564295"/>
              <a:gd name="connsiteX0" fmla="*/ 134188 w 373600"/>
              <a:gd name="connsiteY0" fmla="*/ 0 h 2564295"/>
              <a:gd name="connsiteX1" fmla="*/ 4979 w 373600"/>
              <a:gd name="connsiteY1" fmla="*/ 536713 h 2564295"/>
              <a:gd name="connsiteX2" fmla="*/ 323032 w 373600"/>
              <a:gd name="connsiteY2" fmla="*/ 1520686 h 2564295"/>
              <a:gd name="connsiteX3" fmla="*/ 372727 w 373600"/>
              <a:gd name="connsiteY3" fmla="*/ 2146852 h 2564295"/>
              <a:gd name="connsiteX4" fmla="*/ 323032 w 373600"/>
              <a:gd name="connsiteY4" fmla="*/ 2564295 h 2564295"/>
              <a:gd name="connsiteX5" fmla="*/ 323032 w 373600"/>
              <a:gd name="connsiteY5" fmla="*/ 2564295 h 256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600" h="2564295">
                <a:moveTo>
                  <a:pt x="134188" y="0"/>
                </a:moveTo>
                <a:cubicBezTo>
                  <a:pt x="100229" y="141632"/>
                  <a:pt x="-26495" y="283265"/>
                  <a:pt x="4979" y="536713"/>
                </a:cubicBezTo>
                <a:cubicBezTo>
                  <a:pt x="36453" y="790161"/>
                  <a:pt x="261741" y="1252330"/>
                  <a:pt x="323032" y="1520686"/>
                </a:cubicBezTo>
                <a:cubicBezTo>
                  <a:pt x="384323" y="1789042"/>
                  <a:pt x="372727" y="1972917"/>
                  <a:pt x="372727" y="2146852"/>
                </a:cubicBezTo>
                <a:cubicBezTo>
                  <a:pt x="372727" y="2320787"/>
                  <a:pt x="323032" y="2564295"/>
                  <a:pt x="323032" y="2564295"/>
                </a:cubicBezTo>
                <a:lnTo>
                  <a:pt x="323032" y="2564295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927" y="2922797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 by picture: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78211" y="2312215"/>
            <a:ext cx="2950966" cy="3071163"/>
            <a:chOff x="6061399" y="2861781"/>
            <a:chExt cx="2950966" cy="3071163"/>
          </a:xfrm>
        </p:grpSpPr>
        <p:grpSp>
          <p:nvGrpSpPr>
            <p:cNvPr id="88" name="Group 87"/>
            <p:cNvGrpSpPr/>
            <p:nvPr/>
          </p:nvGrpSpPr>
          <p:grpSpPr>
            <a:xfrm>
              <a:off x="6061399" y="2861781"/>
              <a:ext cx="2950966" cy="2487322"/>
              <a:chOff x="3587530" y="311445"/>
              <a:chExt cx="2950966" cy="2487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0303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/>
                  <p:cNvSpPr/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4286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Connector 94"/>
              <p:cNvCxnSpPr/>
              <p:nvPr/>
            </p:nvCxnSpPr>
            <p:spPr>
              <a:xfrm flipV="1">
                <a:off x="3587530" y="1862952"/>
                <a:ext cx="2950966" cy="24343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3587533" y="554927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121598" y="535877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4907999" y="311445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866007" y="958247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988457" y="1391665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4250605" y="1212632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121598" y="1212632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440829" y="1652006"/>
                <a:ext cx="1602908" cy="1146761"/>
                <a:chOff x="8334402" y="1702115"/>
                <a:chExt cx="1602908" cy="1146761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>
                  <a:off x="8651081" y="1752647"/>
                  <a:ext cx="769144" cy="316659"/>
                </a:xfrm>
                <a:prstGeom prst="trapezoid">
                  <a:avLst>
                    <a:gd name="adj" fmla="val 7942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8334402" y="1702115"/>
                  <a:ext cx="1602908" cy="1146761"/>
                  <a:chOff x="8145915" y="2159957"/>
                  <a:chExt cx="1801661" cy="97650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500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8145915" y="2807347"/>
                    <a:ext cx="1656562" cy="1315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881508" y="2390298"/>
                    <a:ext cx="175447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R</a:t>
                    </a:r>
                  </a:p>
                </p:txBody>
              </p: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H="1">
                    <a:off x="8145915" y="2159957"/>
                    <a:ext cx="671032" cy="66763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 flipH="1">
                    <a:off x="8714567" y="2609533"/>
                    <a:ext cx="222197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9126543" y="2609533"/>
                    <a:ext cx="196398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9016908" y="2159957"/>
                    <a:ext cx="785569" cy="660541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𝑢𝑣𝑣𝑥𝑦𝑦𝑧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  <a:blipFill>
                  <a:blip r:embed="rId17"/>
                  <a:stretch>
                    <a:fillRect t="-4717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104480" y="3113056"/>
            <a:ext cx="2950963" cy="2389755"/>
            <a:chOff x="9167446" y="3520421"/>
            <a:chExt cx="2950963" cy="2389755"/>
          </a:xfrm>
        </p:grpSpPr>
        <p:grpSp>
          <p:nvGrpSpPr>
            <p:cNvPr id="147" name="Group 146"/>
            <p:cNvGrpSpPr/>
            <p:nvPr/>
          </p:nvGrpSpPr>
          <p:grpSpPr>
            <a:xfrm>
              <a:off x="9167446" y="3520421"/>
              <a:ext cx="2950963" cy="1737196"/>
              <a:chOff x="6171362" y="3881006"/>
              <a:chExt cx="2950963" cy="17371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/>
                  <p:cNvSpPr/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0303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4286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171362" y="4124488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7705427" y="4105438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7491828" y="3881006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449836" y="4527808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6834434" y="4782193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7705427" y="4782193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Connector 156"/>
              <p:cNvCxnSpPr/>
              <p:nvPr/>
            </p:nvCxnSpPr>
            <p:spPr>
              <a:xfrm flipV="1">
                <a:off x="7242809" y="5037924"/>
                <a:ext cx="763981" cy="16229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486655" y="5439899"/>
                <a:ext cx="635670" cy="99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192544" y="5427037"/>
                <a:ext cx="641890" cy="4046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𝑢𝑥𝑧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  <a:blipFill>
                  <a:blip r:embed="rId21"/>
                  <a:stretch>
                    <a:fillRect l="-3008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850309" y="5914959"/>
            <a:ext cx="4611896" cy="536494"/>
            <a:chOff x="850309" y="5914959"/>
            <a:chExt cx="4611896" cy="536494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850309" y="6095749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24780" y="5914959"/>
              <a:ext cx="2025291" cy="53649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" name="Group 4"/>
          <p:cNvGrpSpPr/>
          <p:nvPr/>
        </p:nvGrpSpPr>
        <p:grpSpPr>
          <a:xfrm>
            <a:off x="5433811" y="3075116"/>
            <a:ext cx="634039" cy="2475495"/>
            <a:chOff x="5433811" y="3075116"/>
            <a:chExt cx="634039" cy="247549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620" y="3075116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3"/>
            <a:srcRect t="19489" b="29004"/>
            <a:stretch/>
          </p:blipFill>
          <p:spPr>
            <a:xfrm>
              <a:off x="5433811" y="4015618"/>
              <a:ext cx="634039" cy="694034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tall parse tree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  <a:blipFill>
                <a:blip r:embed="rId24"/>
                <a:stretch>
                  <a:fillRect l="-3292" t="-5660" r="-329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822391" y="5643864"/>
            <a:ext cx="346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“cutting and pasting” argument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06902" y="4114913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1888" y="4847471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B0077-F5A7-0A48-846C-AF3589FB4470}"/>
              </a:ext>
            </a:extLst>
          </p:cNvPr>
          <p:cNvSpPr txBox="1"/>
          <p:nvPr/>
        </p:nvSpPr>
        <p:spPr>
          <a:xfrm>
            <a:off x="6317673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5AAF6-DA44-7947-B32E-5694004C4268}"/>
              </a:ext>
            </a:extLst>
          </p:cNvPr>
          <p:cNvSpPr txBox="1"/>
          <p:nvPr/>
        </p:nvSpPr>
        <p:spPr>
          <a:xfrm>
            <a:off x="1066321" y="3853075"/>
            <a:ext cx="461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grammar itself has only fixed numbers in it (repetition R)</a:t>
            </a:r>
          </a:p>
        </p:txBody>
      </p:sp>
    </p:spTree>
    <p:extLst>
      <p:ext uri="{BB962C8B-B14F-4D97-AF65-F5344CB8AC3E}">
        <p14:creationId xmlns:p14="http://schemas.microsoft.com/office/powerpoint/2010/main" val="15820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7" grpId="0"/>
      <p:bldP spid="28" grpId="0"/>
      <p:bldP spid="14" grpId="0"/>
      <p:bldP spid="73" grpId="0" animBg="1"/>
      <p:bldP spid="3" grpId="0"/>
      <p:bldP spid="33" grpId="0"/>
      <p:bldP spid="37" grpId="0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06" y="33568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have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1)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…cutting and pasting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2)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1"/>
                        </a:solidFill>
                      </a:rPr>
                      <m:t>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…start with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smallest parse tree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…pick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lowest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repetition of a variable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blipFill>
                <a:blip r:embed="rId3"/>
                <a:stretch>
                  <a:fillRect l="-1029" t="-2830" b="-75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3379346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668149" y="2877948"/>
            <a:ext cx="979755" cy="861774"/>
            <a:chOff x="10388701" y="4086137"/>
            <a:chExt cx="979755" cy="861774"/>
          </a:xfrm>
        </p:grpSpPr>
        <p:sp>
          <p:nvSpPr>
            <p:cNvPr id="89" name="Rectangle 88"/>
            <p:cNvSpPr/>
            <p:nvPr/>
          </p:nvSpPr>
          <p:spPr>
            <a:xfrm>
              <a:off x="10388701" y="4086137"/>
              <a:ext cx="97975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10706931" y="4419971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884095" y="4419971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936926" y="4419971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length of the longest right hand side of a rule    (E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spc="100" dirty="0"/>
                  <a:t>E+T)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the max branching of the parse tree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the height of the parse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 tree of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and max branching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 leaves.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variables in the grammar.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/>
                  <a:t>  and so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Thus at least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variables occur in the longest path.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So some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must repeat on a path.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blipFill>
                <a:blip r:embed="rId4"/>
                <a:stretch>
                  <a:fillRect l="-853" r="-341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300129" y="3056096"/>
            <a:ext cx="5146732" cy="2933293"/>
            <a:chOff x="6300129" y="2424352"/>
            <a:chExt cx="5146732" cy="293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  <a:blipFill>
                  <a:blip r:embed="rId7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 flipV="1">
              <a:off x="6834965" y="5011206"/>
              <a:ext cx="4611896" cy="42539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34969" y="2711999"/>
              <a:ext cx="2109229" cy="23121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196867" y="2716339"/>
              <a:ext cx="2249994" cy="22598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913913" y="2424352"/>
              <a:ext cx="262842" cy="326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7871245" y="3829833"/>
              <a:ext cx="1086983" cy="1211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59960" y="4561560"/>
              <a:ext cx="368476" cy="4445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325747" y="4571637"/>
              <a:ext cx="385007" cy="4344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9159744" y="3818648"/>
              <a:ext cx="1300449" cy="1210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8905602" y="2770600"/>
              <a:ext cx="330771" cy="2270324"/>
            </a:xfrm>
            <a:custGeom>
              <a:avLst/>
              <a:gdLst>
                <a:gd name="connsiteX0" fmla="*/ 183595 w 404096"/>
                <a:gd name="connsiteY0" fmla="*/ 0 h 2564295"/>
                <a:gd name="connsiteX1" fmla="*/ 4691 w 404096"/>
                <a:gd name="connsiteY1" fmla="*/ 536713 h 2564295"/>
                <a:gd name="connsiteX2" fmla="*/ 352561 w 404096"/>
                <a:gd name="connsiteY2" fmla="*/ 1520686 h 2564295"/>
                <a:gd name="connsiteX3" fmla="*/ 402256 w 404096"/>
                <a:gd name="connsiteY3" fmla="*/ 2146852 h 2564295"/>
                <a:gd name="connsiteX4" fmla="*/ 352561 w 404096"/>
                <a:gd name="connsiteY4" fmla="*/ 2564295 h 2564295"/>
                <a:gd name="connsiteX5" fmla="*/ 352561 w 404096"/>
                <a:gd name="connsiteY5" fmla="*/ 2564295 h 2564295"/>
                <a:gd name="connsiteX0" fmla="*/ 155132 w 374666"/>
                <a:gd name="connsiteY0" fmla="*/ 0 h 2564295"/>
                <a:gd name="connsiteX1" fmla="*/ 6045 w 374666"/>
                <a:gd name="connsiteY1" fmla="*/ 536713 h 2564295"/>
                <a:gd name="connsiteX2" fmla="*/ 324098 w 374666"/>
                <a:gd name="connsiteY2" fmla="*/ 1520686 h 2564295"/>
                <a:gd name="connsiteX3" fmla="*/ 373793 w 374666"/>
                <a:gd name="connsiteY3" fmla="*/ 2146852 h 2564295"/>
                <a:gd name="connsiteX4" fmla="*/ 324098 w 374666"/>
                <a:gd name="connsiteY4" fmla="*/ 2564295 h 2564295"/>
                <a:gd name="connsiteX5" fmla="*/ 324098 w 374666"/>
                <a:gd name="connsiteY5" fmla="*/ 2564295 h 2564295"/>
                <a:gd name="connsiteX0" fmla="*/ 149452 w 368986"/>
                <a:gd name="connsiteY0" fmla="*/ 0 h 2564295"/>
                <a:gd name="connsiteX1" fmla="*/ 365 w 368986"/>
                <a:gd name="connsiteY1" fmla="*/ 536713 h 2564295"/>
                <a:gd name="connsiteX2" fmla="*/ 318418 w 368986"/>
                <a:gd name="connsiteY2" fmla="*/ 1520686 h 2564295"/>
                <a:gd name="connsiteX3" fmla="*/ 368113 w 368986"/>
                <a:gd name="connsiteY3" fmla="*/ 2146852 h 2564295"/>
                <a:gd name="connsiteX4" fmla="*/ 318418 w 368986"/>
                <a:gd name="connsiteY4" fmla="*/ 2564295 h 2564295"/>
                <a:gd name="connsiteX5" fmla="*/ 318418 w 368986"/>
                <a:gd name="connsiteY5" fmla="*/ 2564295 h 2564295"/>
                <a:gd name="connsiteX0" fmla="*/ 137845 w 377257"/>
                <a:gd name="connsiteY0" fmla="*/ 0 h 2564295"/>
                <a:gd name="connsiteX1" fmla="*/ 8636 w 377257"/>
                <a:gd name="connsiteY1" fmla="*/ 536713 h 2564295"/>
                <a:gd name="connsiteX2" fmla="*/ 326689 w 377257"/>
                <a:gd name="connsiteY2" fmla="*/ 1520686 h 2564295"/>
                <a:gd name="connsiteX3" fmla="*/ 376384 w 377257"/>
                <a:gd name="connsiteY3" fmla="*/ 2146852 h 2564295"/>
                <a:gd name="connsiteX4" fmla="*/ 326689 w 377257"/>
                <a:gd name="connsiteY4" fmla="*/ 2564295 h 2564295"/>
                <a:gd name="connsiteX5" fmla="*/ 326689 w 377257"/>
                <a:gd name="connsiteY5" fmla="*/ 2564295 h 2564295"/>
                <a:gd name="connsiteX0" fmla="*/ 135335 w 374747"/>
                <a:gd name="connsiteY0" fmla="*/ 0 h 2564295"/>
                <a:gd name="connsiteX1" fmla="*/ 6126 w 374747"/>
                <a:gd name="connsiteY1" fmla="*/ 536713 h 2564295"/>
                <a:gd name="connsiteX2" fmla="*/ 324179 w 374747"/>
                <a:gd name="connsiteY2" fmla="*/ 1520686 h 2564295"/>
                <a:gd name="connsiteX3" fmla="*/ 373874 w 374747"/>
                <a:gd name="connsiteY3" fmla="*/ 2146852 h 2564295"/>
                <a:gd name="connsiteX4" fmla="*/ 324179 w 374747"/>
                <a:gd name="connsiteY4" fmla="*/ 2564295 h 2564295"/>
                <a:gd name="connsiteX5" fmla="*/ 324179 w 374747"/>
                <a:gd name="connsiteY5" fmla="*/ 2564295 h 2564295"/>
                <a:gd name="connsiteX0" fmla="*/ 134188 w 373600"/>
                <a:gd name="connsiteY0" fmla="*/ 0 h 2564295"/>
                <a:gd name="connsiteX1" fmla="*/ 4979 w 373600"/>
                <a:gd name="connsiteY1" fmla="*/ 536713 h 2564295"/>
                <a:gd name="connsiteX2" fmla="*/ 323032 w 373600"/>
                <a:gd name="connsiteY2" fmla="*/ 1520686 h 2564295"/>
                <a:gd name="connsiteX3" fmla="*/ 372727 w 373600"/>
                <a:gd name="connsiteY3" fmla="*/ 2146852 h 2564295"/>
                <a:gd name="connsiteX4" fmla="*/ 323032 w 373600"/>
                <a:gd name="connsiteY4" fmla="*/ 2564295 h 2564295"/>
                <a:gd name="connsiteX5" fmla="*/ 323032 w 373600"/>
                <a:gd name="connsiteY5" fmla="*/ 2564295 h 256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600" h="2564295">
                  <a:moveTo>
                    <a:pt x="134188" y="0"/>
                  </a:moveTo>
                  <a:cubicBezTo>
                    <a:pt x="100229" y="141632"/>
                    <a:pt x="-26495" y="283265"/>
                    <a:pt x="4979" y="536713"/>
                  </a:cubicBezTo>
                  <a:cubicBezTo>
                    <a:pt x="36453" y="790161"/>
                    <a:pt x="261741" y="1252330"/>
                    <a:pt x="323032" y="1520686"/>
                  </a:cubicBezTo>
                  <a:cubicBezTo>
                    <a:pt x="384323" y="1789042"/>
                    <a:pt x="372727" y="1972917"/>
                    <a:pt x="372727" y="2146852"/>
                  </a:cubicBezTo>
                  <a:cubicBezTo>
                    <a:pt x="372727" y="2320787"/>
                    <a:pt x="323032" y="2564295"/>
                    <a:pt x="323032" y="2564295"/>
                  </a:cubicBezTo>
                  <a:lnTo>
                    <a:pt x="323032" y="2564295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910389" y="3570386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95375" y="4302944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53796" y="6037126"/>
            <a:ext cx="4611896" cy="800103"/>
            <a:chOff x="6853796" y="5405382"/>
            <a:chExt cx="4611896" cy="800103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6853796" y="5551222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use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blipFill>
                  <a:blip r:embed="rId11"/>
                  <a:stretch>
                    <a:fillRect l="-3610" t="-2899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set 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blipFill>
                  <a:blip r:embed="rId12"/>
                  <a:stretch>
                    <a:fillRect l="-3125" t="-4348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223210" y="3162333"/>
            <a:ext cx="968790" cy="2475495"/>
            <a:chOff x="11223210" y="2530589"/>
            <a:chExt cx="968790" cy="247549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1668907" y="2530589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/>
                    <a:t>want 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blipFill>
                  <a:blip r:embed="rId13"/>
                  <a:stretch>
                    <a:fillRect l="-1282"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A5054A-0EB5-B14A-8F02-CE86B3F64864}"/>
              </a:ext>
            </a:extLst>
          </p:cNvPr>
          <p:cNvSpPr txBox="1"/>
          <p:nvPr/>
        </p:nvSpPr>
        <p:spPr>
          <a:xfrm>
            <a:off x="5795158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2C07A-427E-C14D-9AD9-1C54E67E909A}"/>
              </a:ext>
            </a:extLst>
          </p:cNvPr>
          <p:cNvSpPr txBox="1"/>
          <p:nvPr/>
        </p:nvSpPr>
        <p:spPr>
          <a:xfrm>
            <a:off x="7587084" y="2816183"/>
            <a:ext cx="431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 want height bigger than the number of variables |V|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Which can force a repetition of 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B156E3-4080-ED45-8E3E-91B98667BCDD}"/>
              </a:ext>
            </a:extLst>
          </p:cNvPr>
          <p:cNvCxnSpPr/>
          <p:nvPr/>
        </p:nvCxnSpPr>
        <p:spPr>
          <a:xfrm flipH="1" flipV="1">
            <a:off x="10077321" y="3162333"/>
            <a:ext cx="1145889" cy="8854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E8292-31DC-6C47-BFE3-8DCDD5569854}"/>
              </a:ext>
            </a:extLst>
          </p:cNvPr>
          <p:cNvSpPr txBox="1"/>
          <p:nvPr/>
        </p:nvSpPr>
        <p:spPr>
          <a:xfrm>
            <a:off x="6334801" y="1501486"/>
            <a:ext cx="5724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Cannot be an inefficient parse tree which can be shorted and still generate 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 not have R -&gt; 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B0EDD-9A07-434E-9473-C21F6193C413}"/>
              </a:ext>
            </a:extLst>
          </p:cNvPr>
          <p:cNvCxnSpPr>
            <a:cxnSpLocks/>
          </p:cNvCxnSpPr>
          <p:nvPr/>
        </p:nvCxnSpPr>
        <p:spPr>
          <a:xfrm flipV="1">
            <a:off x="5370554" y="1736575"/>
            <a:ext cx="1097979" cy="1506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255C14-A136-814C-9BC1-24BECF8D42E8}"/>
              </a:ext>
            </a:extLst>
          </p:cNvPr>
          <p:cNvSpPr txBox="1"/>
          <p:nvPr/>
        </p:nvSpPr>
        <p:spPr>
          <a:xfrm>
            <a:off x="2673750" y="641717"/>
            <a:ext cx="4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Read the book to get a better understanding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07B853-DB36-C842-B379-42113EEF9919}"/>
              </a:ext>
            </a:extLst>
          </p:cNvPr>
          <p:cNvSpPr txBox="1"/>
          <p:nvPr/>
        </p:nvSpPr>
        <p:spPr>
          <a:xfrm>
            <a:off x="2818558" y="2358540"/>
            <a:ext cx="436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|vxy| won’t be very long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Because that would force another repetition to occur</a:t>
            </a:r>
          </a:p>
        </p:txBody>
      </p:sp>
    </p:spTree>
    <p:extLst>
      <p:ext uri="{BB962C8B-B14F-4D97-AF65-F5344CB8AC3E}">
        <p14:creationId xmlns:p14="http://schemas.microsoft.com/office/powerpoint/2010/main" val="1513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122693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</m:t>
                    </m:r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a CFL 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) 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cannot contain both 0s and 2s.</a:t>
                </a:r>
              </a:p>
              <a:p>
                <a:r>
                  <a:rPr lang="en-US" sz="2000" dirty="0"/>
                  <a:t>So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 has unequal numbers of 0s, 1s, and 2s.  </a:t>
                </a:r>
              </a:p>
              <a:p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violating Condition 1.  Contradiction! 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CFL) is false.   We conclude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 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blipFill>
                <a:blip r:embed="rId3"/>
                <a:stretch>
                  <a:fillRect l="-995" t="-53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10151" y="4727344"/>
            <a:ext cx="2301898" cy="611182"/>
            <a:chOff x="9528152" y="5012527"/>
            <a:chExt cx="2301898" cy="61118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996620" y="5483210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525" y="5012527"/>
              <a:ext cx="1898724" cy="377473"/>
              <a:chOff x="9316103" y="3506889"/>
              <a:chExt cx="1898724" cy="377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4117"/>
              <a:ext cx="2301898" cy="918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95259" y="507330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23822" y="507926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591773" y="507544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0836669" y="508214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902118" y="4310892"/>
            <a:ext cx="3166362" cy="400110"/>
            <a:chOff x="8878931" y="4686068"/>
            <a:chExt cx="316636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⋯0011⋯1122⋯22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14"/>
                <a:stretch>
                  <a:fillRect l="-971" t="-2206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38BC7-5F4B-7549-9B7C-D48343EA1022}"/>
              </a:ext>
            </a:extLst>
          </p:cNvPr>
          <p:cNvSpPr txBox="1"/>
          <p:nvPr/>
        </p:nvSpPr>
        <p:spPr>
          <a:xfrm>
            <a:off x="6103917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CC303-3739-F948-B560-F138A581EC6F}"/>
              </a:ext>
            </a:extLst>
          </p:cNvPr>
          <p:cNvSpPr txBox="1"/>
          <p:nvPr/>
        </p:nvSpPr>
        <p:spPr>
          <a:xfrm>
            <a:off x="3936538" y="2763642"/>
            <a:ext cx="102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From Book: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7CAE-C39A-5648-9D69-617732CC06F4}"/>
              </a:ext>
            </a:extLst>
          </p:cNvPr>
          <p:cNvSpPr txBox="1"/>
          <p:nvPr/>
        </p:nvSpPr>
        <p:spPr>
          <a:xfrm>
            <a:off x="4785385" y="2757199"/>
            <a:ext cx="48993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Condition2 says that either v or y is nonempty: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If both v and y contain only one type of alphabet symbol, let’s say both a and b or both b and c. in this case, the string uv</a:t>
            </a:r>
            <a:r>
              <a:rPr lang="en-US" sz="140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xy</a:t>
            </a:r>
            <a:r>
              <a:rPr lang="en-US" sz="140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z cannot contain equal number of a’s b’s and c’s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If either v or y contains more than one type of symbol, then the uv</a:t>
            </a:r>
            <a:r>
              <a:rPr lang="en-US" sz="140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xy</a:t>
            </a:r>
            <a:r>
              <a:rPr lang="en-US" sz="140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z may contain equal numbers of the three alphabets symbol but not in the correct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A8E9A-49AB-9148-9918-FC861B98BD4F}"/>
              </a:ext>
            </a:extLst>
          </p:cNvPr>
          <p:cNvSpPr txBox="1"/>
          <p:nvPr/>
        </p:nvSpPr>
        <p:spPr>
          <a:xfrm>
            <a:off x="1768123" y="2449422"/>
            <a:ext cx="262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Cannot be the hole string (a piece of 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83198-3A58-8248-BDFC-81D7D7623169}"/>
              </a:ext>
            </a:extLst>
          </p:cNvPr>
          <p:cNvSpPr txBox="1"/>
          <p:nvPr/>
        </p:nvSpPr>
        <p:spPr>
          <a:xfrm>
            <a:off x="7428089" y="1239891"/>
            <a:ext cx="207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Key: how to divide ?</a:t>
            </a:r>
          </a:p>
        </p:txBody>
      </p:sp>
    </p:spTree>
    <p:extLst>
      <p:ext uri="{BB962C8B-B14F-4D97-AF65-F5344CB8AC3E}">
        <p14:creationId xmlns:p14="http://schemas.microsoft.com/office/powerpoint/2010/main" val="42163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724DC-30DC-A346-9D60-6E1CBE12D3D1}"/>
                  </a:ext>
                </a:extLst>
              </p:cNvPr>
              <p:cNvSpPr txBox="1"/>
              <p:nvPr/>
            </p:nvSpPr>
            <p:spPr>
              <a:xfrm>
                <a:off x="1376777" y="2196739"/>
                <a:ext cx="8713646" cy="2464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5.1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0s and 1s)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1s and 2s)</a:t>
                </a:r>
              </a:p>
              <a:p>
                <a:r>
                  <a:rPr lang="en-US" sz="2000" dirty="0"/>
                  <a:t>  Observe that PDAs can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What can we now conclude?</a:t>
                </a:r>
                <a:r>
                  <a:rPr lang="en-US" dirty="0"/>
                  <a:t> 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a) 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The class of CFLs is not closed under intersection.</a:t>
                </a:r>
              </a:p>
              <a:p>
                <a:r>
                  <a:rPr lang="en-US" sz="2000" dirty="0"/>
                  <a:t>  b)    The Pumping Lemma 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not a CFL .</a:t>
                </a:r>
              </a:p>
              <a:p>
                <a:r>
                  <a:rPr lang="en-US" sz="2000" dirty="0"/>
                  <a:t>  c)    The class of CFLs is closed under complement.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724DC-30DC-A346-9D60-6E1CBE12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77" y="2196739"/>
                <a:ext cx="8713646" cy="2464521"/>
              </a:xfrm>
              <a:prstGeom prst="rect">
                <a:avLst/>
              </a:prstGeom>
              <a:blipFill>
                <a:blip r:embed="rId2"/>
                <a:stretch>
                  <a:fillRect l="-1016" t="-1515" b="-252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59DE163-5EE7-8F43-AA42-2BFCAF5C28E7}"/>
              </a:ext>
            </a:extLst>
          </p:cNvPr>
          <p:cNvSpPr txBox="1"/>
          <p:nvPr/>
        </p:nvSpPr>
        <p:spPr>
          <a:xfrm>
            <a:off x="6310488" y="4143021"/>
            <a:ext cx="2888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Context-free language is </a:t>
            </a:r>
            <a:r>
              <a:rPr lang="en-US" sz="1100" dirty="0">
                <a:solidFill>
                  <a:srgbClr val="FF0000"/>
                </a:solidFill>
              </a:rPr>
              <a:t>closed</a:t>
            </a:r>
            <a:r>
              <a:rPr lang="en-US" sz="1200" dirty="0">
                <a:solidFill>
                  <a:srgbClr val="FF0000"/>
                </a:solidFill>
              </a:rPr>
              <a:t> under union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4974E-996B-2A41-B74D-1F3968F3260B}"/>
              </a:ext>
            </a:extLst>
          </p:cNvPr>
          <p:cNvSpPr txBox="1"/>
          <p:nvPr/>
        </p:nvSpPr>
        <p:spPr>
          <a:xfrm>
            <a:off x="6977001" y="3594004"/>
            <a:ext cx="383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intersection is just B = {0</a:t>
            </a:r>
            <a:r>
              <a:rPr lang="en-US" sz="1400" baseline="30000" dirty="0">
                <a:solidFill>
                  <a:srgbClr val="FF0000"/>
                </a:solidFill>
              </a:rPr>
              <a:t>k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baseline="30000" dirty="0">
                <a:solidFill>
                  <a:srgbClr val="FF0000"/>
                </a:solidFill>
              </a:rPr>
              <a:t>k</a:t>
            </a:r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baseline="30000" dirty="0">
                <a:solidFill>
                  <a:srgbClr val="FF0000"/>
                </a:solidFill>
              </a:rPr>
              <a:t>k)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can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   Bad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cannot be pumped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</m:oMath>
                </a14:m>
                <a:r>
                  <a:rPr lang="en-US" sz="2000" dirty="0"/>
                  <a:t> does not overlap two runs of 0s or two runs of 1s.</a:t>
                </a:r>
              </a:p>
              <a:p>
                <a:r>
                  <a:rPr lang="en-US" sz="2000" dirty="0"/>
                  <a:t>Therefore,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, two runs of 0s or two runs of 1s have unequal length.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violating Condition 1.  Contradiction!  Thus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blipFill>
                <a:blip r:embed="rId3"/>
                <a:stretch>
                  <a:fillRect l="-1085" t="-1377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22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150265" y="3485891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848035" y="3849609"/>
            <a:ext cx="2061390" cy="561916"/>
            <a:chOff x="9848035" y="3849609"/>
            <a:chExt cx="2061390" cy="561916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0477757" y="4296822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9911408" y="3849609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/>
            <p:cNvCxnSpPr/>
            <p:nvPr/>
          </p:nvCxnSpPr>
          <p:spPr>
            <a:xfrm flipV="1">
              <a:off x="9848035" y="3912259"/>
              <a:ext cx="2061390" cy="27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469452" y="3917638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738955" y="392092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0889431" y="391710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11156552" y="3923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31202" y="4182118"/>
              <a:ext cx="363887" cy="22940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182421" y="4803929"/>
            <a:ext cx="2927515" cy="400110"/>
            <a:chOff x="9218102" y="5088914"/>
            <a:chExt cx="292751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⋯01⋯10⋯01⋯1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9880191" y="5167647"/>
            <a:ext cx="2097497" cy="561916"/>
            <a:chOff x="9880191" y="5167647"/>
            <a:chExt cx="2097497" cy="561916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0509913" y="5614860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943564" y="5167647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Connector 73"/>
            <p:cNvCxnSpPr/>
            <p:nvPr/>
          </p:nvCxnSpPr>
          <p:spPr>
            <a:xfrm>
              <a:off x="9880191" y="5232997"/>
              <a:ext cx="2097497" cy="404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10501608" y="5235676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0771111" y="523895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10921587" y="523514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11188708" y="524184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63358" y="5500156"/>
              <a:ext cx="363887" cy="22940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2657803" y="4393925"/>
            <a:ext cx="6057900" cy="34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FE7E9-A569-7C46-83D8-9E39FCB073C8}"/>
              </a:ext>
            </a:extLst>
          </p:cNvPr>
          <p:cNvSpPr txBox="1"/>
          <p:nvPr/>
        </p:nvSpPr>
        <p:spPr>
          <a:xfrm>
            <a:off x="575953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00265-D15F-5A4A-BC66-25E2B1C8F6AA}"/>
              </a:ext>
            </a:extLst>
          </p:cNvPr>
          <p:cNvSpPr txBox="1"/>
          <p:nvPr/>
        </p:nvSpPr>
        <p:spPr>
          <a:xfrm>
            <a:off x="2821445" y="2704727"/>
            <a:ext cx="260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 is the two copies of same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BE6D6-6E0D-AD48-9F39-F6B8687AA2CE}"/>
              </a:ext>
            </a:extLst>
          </p:cNvPr>
          <p:cNvSpPr txBox="1"/>
          <p:nvPr/>
        </p:nvSpPr>
        <p:spPr>
          <a:xfrm>
            <a:off x="6859892" y="1649506"/>
            <a:ext cx="40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 very clear description (many cases)</a:t>
            </a:r>
          </a:p>
        </p:txBody>
      </p:sp>
    </p:spTree>
    <p:extLst>
      <p:ext uri="{BB962C8B-B14F-4D97-AF65-F5344CB8AC3E}">
        <p14:creationId xmlns:p14="http://schemas.microsoft.com/office/powerpoint/2010/main" val="31540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876C447C-3F42-450C-903F-F0ABF55F5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7FF5CF-C412-4C44-8039-F1D032371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FCA72-E7F8-4B49-9EEE-03F3EF9CAAAD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26654</TotalTime>
  <Words>2316</Words>
  <Application>Microsoft Macintosh PowerPoint</Application>
  <PresentationFormat>Widescreen</PresentationFormat>
  <Paragraphs>343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5: CF Pumping Lemma, Turing Machines </dc:title>
  <dc:subject/>
  <dc:creator>Michael Sipser</dc:creator>
  <cp:keywords/>
  <dc:description/>
  <cp:lastModifiedBy>office</cp:lastModifiedBy>
  <cp:revision>465</cp:revision>
  <dcterms:created xsi:type="dcterms:W3CDTF">2020-08-09T18:24:17Z</dcterms:created>
  <dcterms:modified xsi:type="dcterms:W3CDTF">2021-10-30T06:49:56Z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