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9" r:id="rId5"/>
    <p:sldId id="291" r:id="rId6"/>
    <p:sldId id="280" r:id="rId7"/>
    <p:sldId id="277" r:id="rId8"/>
    <p:sldId id="284" r:id="rId9"/>
    <p:sldId id="285" r:id="rId10"/>
    <p:sldId id="288" r:id="rId11"/>
    <p:sldId id="289" r:id="rId12"/>
    <p:sldId id="290" r:id="rId13"/>
    <p:sldId id="287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1" autoAdjust="0"/>
    <p:restoredTop sz="95501" autoAdjust="0"/>
  </p:normalViewPr>
  <p:slideViewPr>
    <p:cSldViewPr snapToGrid="0">
      <p:cViewPr varScale="1">
        <p:scale>
          <a:sx n="121" d="100"/>
          <a:sy n="121" d="100"/>
        </p:scale>
        <p:origin x="200" y="92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40.png"/><Relationship Id="rId21" Type="http://schemas.openxmlformats.org/officeDocument/2006/relationships/image" Target="../media/image53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430.png"/><Relationship Id="rId24" Type="http://schemas.openxmlformats.org/officeDocument/2006/relationships/image" Target="../media/image56.png"/><Relationship Id="rId5" Type="http://schemas.openxmlformats.org/officeDocument/2006/relationships/image" Target="../media/image48.png"/><Relationship Id="rId15" Type="http://schemas.openxmlformats.org/officeDocument/2006/relationships/image" Target="../media/image471.png"/><Relationship Id="rId23" Type="http://schemas.openxmlformats.org/officeDocument/2006/relationships/image" Target="../media/image55.png"/><Relationship Id="rId10" Type="http://schemas.openxmlformats.org/officeDocument/2006/relationships/image" Target="../media/image420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14" Type="http://schemas.openxmlformats.org/officeDocument/2006/relationships/image" Target="../media/image460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0.png"/><Relationship Id="rId11" Type="http://schemas.openxmlformats.org/officeDocument/2006/relationships/image" Target="../media/image44.png"/><Relationship Id="rId5" Type="http://schemas.openxmlformats.org/officeDocument/2006/relationships/image" Target="../media/image350.png"/><Relationship Id="rId10" Type="http://schemas.openxmlformats.org/officeDocument/2006/relationships/image" Target="../media/image43.png"/><Relationship Id="rId4" Type="http://schemas.openxmlformats.org/officeDocument/2006/relationships/image" Target="../media/image341.png"/><Relationship Id="rId9" Type="http://schemas.openxmlformats.org/officeDocument/2006/relationships/image" Target="../media/image4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63579"/>
                <a:ext cx="7170822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r>
                  <a:rPr lang="en-US" sz="2000" dirty="0"/>
                  <a:t>(Sipser §1.1) </a:t>
                </a:r>
                <a:br>
                  <a:rPr lang="en-US" sz="2400" baseline="0" dirty="0"/>
                </a:br>
                <a:r>
                  <a:rPr lang="en-US" sz="2400" baseline="0" dirty="0"/>
                  <a:t>- </a:t>
                </a:r>
                <a:r>
                  <a:rPr lang="en-US" sz="2000" baseline="0" dirty="0"/>
                  <a:t>Finite automata, regular languages</a:t>
                </a:r>
                <a:br>
                  <a:rPr lang="en-US" sz="2000" baseline="0" dirty="0"/>
                </a:br>
                <a:r>
                  <a:rPr lang="en-US" sz="2000" baseline="0" dirty="0"/>
                  <a:t>- Regular operations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∪, ∘, 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- Regular expressions</a:t>
                </a:r>
                <a:br>
                  <a:rPr lang="en-US" sz="2000" baseline="0" dirty="0"/>
                </a:br>
                <a:r>
                  <a:rPr lang="en-US" sz="2000" baseline="0" dirty="0"/>
                  <a:t>- Closure under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000" baseline="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§1.2 – §1.3) 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Nondeterminism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Closure under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∘</m:t>
                    </m:r>
                  </m:oMath>
                </a14:m>
                <a:r>
                  <a:rPr lang="en-US" sz="20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Regular expressions → finite automata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Show finite automata equivalent to regular expressions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3579"/>
                <a:ext cx="7170822" cy="4031873"/>
              </a:xfrm>
              <a:prstGeom prst="rect">
                <a:avLst/>
              </a:prstGeom>
              <a:blipFill>
                <a:blip r:embed="rId2"/>
                <a:stretch>
                  <a:fillRect l="-1239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D732564-67C2-7E4B-95E5-5849B6669DE2}"/>
              </a:ext>
            </a:extLst>
          </p:cNvPr>
          <p:cNvSpPr txBox="1"/>
          <p:nvPr/>
        </p:nvSpPr>
        <p:spPr>
          <a:xfrm>
            <a:off x="5697415" y="6246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NFA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expr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to equivalent 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blipFill>
                <a:blip r:embed="rId4"/>
                <a:stretch>
                  <a:fillRect l="-1096" t="-4969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i="0" dirty="0">
                    <a:latin typeface="+mj-lt"/>
                  </a:rPr>
                  <a:t>Example: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Convert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0" dirty="0">
                    <a:latin typeface="+mj-lt"/>
                  </a:rPr>
                  <a:t> to equivalent NFA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blipFill>
                <a:blip r:embed="rId5"/>
                <a:stretch>
                  <a:fillRect l="-2015" t="-1547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atomic: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+mj-lt"/>
                  </a:rPr>
                  <a:t>  for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composite: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  <a:blipFill>
                <a:blip r:embed="rId6"/>
                <a:stretch>
                  <a:fillRect l="-2941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Equivalent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  <a:blipFill>
                <a:blip r:embed="rId7"/>
                <a:stretch>
                  <a:fillRect l="-3741" t="-9091" r="-20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2565612" y="2766657"/>
            <a:ext cx="1075177" cy="390610"/>
            <a:chOff x="2911603" y="2739276"/>
            <a:chExt cx="1075177" cy="390610"/>
          </a:xfrm>
        </p:grpSpPr>
        <p:grpSp>
          <p:nvGrpSpPr>
            <p:cNvPr id="39" name="Group 38"/>
            <p:cNvGrpSpPr/>
            <p:nvPr/>
          </p:nvGrpSpPr>
          <p:grpSpPr>
            <a:xfrm>
              <a:off x="3815516" y="2941591"/>
              <a:ext cx="171264" cy="188295"/>
              <a:chOff x="3296774" y="2933510"/>
              <a:chExt cx="171264" cy="1882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/>
            <p:nvPr/>
          </p:nvSpPr>
          <p:spPr>
            <a:xfrm>
              <a:off x="3180371" y="294159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78" idx="6"/>
              <a:endCxn id="74" idx="2"/>
            </p:cNvCxnSpPr>
            <p:nvPr/>
          </p:nvCxnSpPr>
          <p:spPr>
            <a:xfrm>
              <a:off x="3351635" y="303573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78" idx="2"/>
            </p:cNvCxnSpPr>
            <p:nvPr/>
          </p:nvCxnSpPr>
          <p:spPr>
            <a:xfrm>
              <a:off x="2911603" y="303573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560386" y="3369347"/>
            <a:ext cx="445258" cy="188295"/>
            <a:chOff x="2911603" y="3242350"/>
            <a:chExt cx="445258" cy="188295"/>
          </a:xfrm>
        </p:grpSpPr>
        <p:sp>
          <p:nvSpPr>
            <p:cNvPr id="83" name="Oval 82"/>
            <p:cNvSpPr/>
            <p:nvPr/>
          </p:nvSpPr>
          <p:spPr>
            <a:xfrm>
              <a:off x="3229717" y="3285978"/>
              <a:ext cx="83023" cy="94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185597" y="324235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endCxn id="87" idx="2"/>
            </p:cNvCxnSpPr>
            <p:nvPr/>
          </p:nvCxnSpPr>
          <p:spPr>
            <a:xfrm>
              <a:off x="2911603" y="3336496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560386" y="3707177"/>
            <a:ext cx="445258" cy="188295"/>
            <a:chOff x="2906377" y="3605596"/>
            <a:chExt cx="445258" cy="188295"/>
          </a:xfrm>
        </p:grpSpPr>
        <p:sp>
          <p:nvSpPr>
            <p:cNvPr id="79" name="Oval 78"/>
            <p:cNvSpPr/>
            <p:nvPr/>
          </p:nvSpPr>
          <p:spPr>
            <a:xfrm>
              <a:off x="3180371" y="360559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906377" y="3709165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00477" y="4389996"/>
            <a:ext cx="3559816" cy="1785104"/>
            <a:chOff x="1700477" y="4389996"/>
            <a:chExt cx="3559816" cy="1785104"/>
          </a:xfrm>
        </p:grpSpPr>
        <p:sp>
          <p:nvSpPr>
            <p:cNvPr id="102" name="Rectangle 101"/>
            <p:cNvSpPr/>
            <p:nvPr/>
          </p:nvSpPr>
          <p:spPr>
            <a:xfrm>
              <a:off x="1700477" y="4389996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38495" y="5119092"/>
              <a:ext cx="28217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Use closure constructions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8384" y="3374994"/>
            <a:ext cx="1075177" cy="395395"/>
            <a:chOff x="7572114" y="3994601"/>
            <a:chExt cx="1075177" cy="3953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8476027" y="4201701"/>
              <a:ext cx="171264" cy="188295"/>
              <a:chOff x="3296774" y="2933510"/>
              <a:chExt cx="171264" cy="188295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840882" y="420170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09" idx="6"/>
              <a:endCxn id="113" idx="2"/>
            </p:cNvCxnSpPr>
            <p:nvPr/>
          </p:nvCxnSpPr>
          <p:spPr>
            <a:xfrm>
              <a:off x="8012146" y="429584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7572114" y="429584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Oval 137"/>
          <p:cNvSpPr/>
          <p:nvPr/>
        </p:nvSpPr>
        <p:spPr>
          <a:xfrm>
            <a:off x="8803743" y="4387293"/>
            <a:ext cx="83023" cy="94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855710" y="4131213"/>
            <a:ext cx="1075177" cy="396892"/>
            <a:chOff x="7799440" y="4750820"/>
            <a:chExt cx="1075177" cy="396892"/>
          </a:xfrm>
        </p:grpSpPr>
        <p:sp>
          <p:nvSpPr>
            <p:cNvPr id="137" name="Oval 136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6"/>
              <a:endCxn id="137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3" idx="2"/>
            </p:cNvCxnSpPr>
            <p:nvPr/>
          </p:nvCxnSpPr>
          <p:spPr>
            <a:xfrm>
              <a:off x="7799440" y="5053564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Straight Arrow Connector 127"/>
          <p:cNvCxnSpPr>
            <a:endCxn id="125" idx="2"/>
          </p:cNvCxnSpPr>
          <p:nvPr/>
        </p:nvCxnSpPr>
        <p:spPr>
          <a:xfrm>
            <a:off x="9166290" y="4433656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35058" y="4135798"/>
            <a:ext cx="806409" cy="392006"/>
            <a:chOff x="9378788" y="4755405"/>
            <a:chExt cx="806409" cy="39200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0013933" y="4959116"/>
              <a:ext cx="171264" cy="188295"/>
              <a:chOff x="3296774" y="2933510"/>
              <a:chExt cx="171264" cy="18829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/>
            <p:cNvSpPr/>
            <p:nvPr/>
          </p:nvSpPr>
          <p:spPr>
            <a:xfrm>
              <a:off x="9378788" y="495911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stCxn id="125" idx="6"/>
              <a:endCxn id="129" idx="2"/>
            </p:cNvCxnSpPr>
            <p:nvPr/>
          </p:nvCxnSpPr>
          <p:spPr>
            <a:xfrm>
              <a:off x="9550052" y="5053264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628384" y="3742364"/>
            <a:ext cx="1075177" cy="393434"/>
            <a:chOff x="7572114" y="4361971"/>
            <a:chExt cx="1075177" cy="3934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8476027" y="4567110"/>
              <a:ext cx="171264" cy="188295"/>
              <a:chOff x="3296774" y="2933510"/>
              <a:chExt cx="171264" cy="188295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7840882" y="456711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117" idx="6"/>
              <a:endCxn id="121" idx="2"/>
            </p:cNvCxnSpPr>
            <p:nvPr/>
          </p:nvCxnSpPr>
          <p:spPr>
            <a:xfrm>
              <a:off x="8012146" y="4661258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7" idx="2"/>
            </p:cNvCxnSpPr>
            <p:nvPr/>
          </p:nvCxnSpPr>
          <p:spPr>
            <a:xfrm>
              <a:off x="7572114" y="466125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943143" y="4112177"/>
            <a:ext cx="504171" cy="369332"/>
            <a:chOff x="8886873" y="4731784"/>
            <a:chExt cx="504171" cy="369332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886873" y="5059540"/>
              <a:ext cx="504171" cy="3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7" name="Straight Arrow Connector 156"/>
          <p:cNvCxnSpPr>
            <a:endCxn id="155" idx="2"/>
          </p:cNvCxnSpPr>
          <p:nvPr/>
        </p:nvCxnSpPr>
        <p:spPr>
          <a:xfrm>
            <a:off x="8599841" y="4977701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868609" y="4676454"/>
            <a:ext cx="806409" cy="395395"/>
            <a:chOff x="8812339" y="5296061"/>
            <a:chExt cx="806409" cy="395395"/>
          </a:xfrm>
        </p:grpSpPr>
        <p:grpSp>
          <p:nvGrpSpPr>
            <p:cNvPr id="154" name="Group 153"/>
            <p:cNvGrpSpPr/>
            <p:nvPr/>
          </p:nvGrpSpPr>
          <p:grpSpPr>
            <a:xfrm>
              <a:off x="9447484" y="5503161"/>
              <a:ext cx="171264" cy="188295"/>
              <a:chOff x="3296774" y="2933510"/>
              <a:chExt cx="171264" cy="18829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154"/>
            <p:cNvSpPr/>
            <p:nvPr/>
          </p:nvSpPr>
          <p:spPr>
            <a:xfrm>
              <a:off x="8812339" y="550316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stCxn id="155" idx="6"/>
              <a:endCxn id="159" idx="2"/>
            </p:cNvCxnSpPr>
            <p:nvPr/>
          </p:nvCxnSpPr>
          <p:spPr>
            <a:xfrm>
              <a:off x="8983603" y="559730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Arrow Connector 178"/>
          <p:cNvCxnSpPr>
            <a:endCxn id="182" idx="2"/>
          </p:cNvCxnSpPr>
          <p:nvPr/>
        </p:nvCxnSpPr>
        <p:spPr>
          <a:xfrm>
            <a:off x="8608250" y="527661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8877018" y="4954830"/>
            <a:ext cx="2116989" cy="415928"/>
            <a:chOff x="8068208" y="4731784"/>
            <a:chExt cx="2116989" cy="415928"/>
          </a:xfrm>
        </p:grpSpPr>
        <p:sp>
          <p:nvSpPr>
            <p:cNvPr id="181" name="Oval 180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stCxn id="182" idx="6"/>
              <a:endCxn id="181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5" name="Group 184"/>
            <p:cNvGrpSpPr/>
            <p:nvPr/>
          </p:nvGrpSpPr>
          <p:grpSpPr>
            <a:xfrm>
              <a:off x="9378788" y="4755405"/>
              <a:ext cx="806409" cy="392006"/>
              <a:chOff x="9378788" y="4755405"/>
              <a:chExt cx="806409" cy="39200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Oval 189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Arrow Connector 190"/>
              <p:cNvCxnSpPr>
                <a:stCxn id="190" idx="6"/>
                <a:endCxn id="193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6" name="Group 185"/>
            <p:cNvGrpSpPr/>
            <p:nvPr/>
          </p:nvGrpSpPr>
          <p:grpSpPr>
            <a:xfrm>
              <a:off x="8874617" y="4731784"/>
              <a:ext cx="504171" cy="369332"/>
              <a:chOff x="8874617" y="4731784"/>
              <a:chExt cx="504171" cy="369332"/>
            </a:xfrm>
          </p:grpSpPr>
          <p:cxnSp>
            <p:nvCxnSpPr>
              <p:cNvPr id="187" name="Straight Arrow Connector 186"/>
              <p:cNvCxnSpPr>
                <a:stCxn id="181" idx="6"/>
                <a:endCxn id="190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8164337" y="4746371"/>
            <a:ext cx="730337" cy="742617"/>
            <a:chOff x="8108067" y="5365978"/>
            <a:chExt cx="730337" cy="742617"/>
          </a:xfrm>
        </p:grpSpPr>
        <p:cxnSp>
          <p:nvCxnSpPr>
            <p:cNvPr id="195" name="Straight Arrow Connector 194"/>
            <p:cNvCxnSpPr/>
            <p:nvPr/>
          </p:nvCxnSpPr>
          <p:spPr>
            <a:xfrm>
              <a:off x="8108067" y="5756915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8397399" y="567034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196" idx="5"/>
              <a:endCxn id="182" idx="2"/>
            </p:cNvCxnSpPr>
            <p:nvPr/>
          </p:nvCxnSpPr>
          <p:spPr>
            <a:xfrm>
              <a:off x="8543582" y="5831067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6" idx="7"/>
              <a:endCxn id="155" idx="2"/>
            </p:cNvCxnSpPr>
            <p:nvPr/>
          </p:nvCxnSpPr>
          <p:spPr>
            <a:xfrm flipV="1">
              <a:off x="8543582" y="5597309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7721497" y="5731020"/>
            <a:ext cx="888527" cy="390567"/>
            <a:chOff x="7565142" y="4840888"/>
            <a:chExt cx="888527" cy="390567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7565142" y="513730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842102" y="5043160"/>
              <a:ext cx="171264" cy="188295"/>
              <a:chOff x="3296774" y="2933510"/>
              <a:chExt cx="171264" cy="188295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9" name="Straight Arrow Connector 168"/>
            <p:cNvCxnSpPr>
              <a:stCxn id="171" idx="6"/>
              <a:endCxn id="205" idx="2"/>
            </p:cNvCxnSpPr>
            <p:nvPr/>
          </p:nvCxnSpPr>
          <p:spPr>
            <a:xfrm>
              <a:off x="8013366" y="5137308"/>
              <a:ext cx="440303" cy="75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Straight Arrow Connector 172"/>
          <p:cNvCxnSpPr/>
          <p:nvPr/>
        </p:nvCxnSpPr>
        <p:spPr>
          <a:xfrm>
            <a:off x="8320692" y="602744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10024" y="5566586"/>
            <a:ext cx="2540338" cy="812534"/>
            <a:chOff x="8453669" y="4676454"/>
            <a:chExt cx="2540338" cy="812534"/>
          </a:xfrm>
        </p:grpSpPr>
        <p:grpSp>
          <p:nvGrpSpPr>
            <p:cNvPr id="175" name="Group 174"/>
            <p:cNvGrpSpPr/>
            <p:nvPr/>
          </p:nvGrpSpPr>
          <p:grpSpPr>
            <a:xfrm>
              <a:off x="9503754" y="4883554"/>
              <a:ext cx="171264" cy="188295"/>
              <a:chOff x="3296774" y="2933510"/>
              <a:chExt cx="171264" cy="18829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Oval 175"/>
            <p:cNvSpPr/>
            <p:nvPr/>
          </p:nvSpPr>
          <p:spPr>
            <a:xfrm>
              <a:off x="8868609" y="488355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stCxn id="176" idx="6"/>
              <a:endCxn id="218" idx="2"/>
            </p:cNvCxnSpPr>
            <p:nvPr/>
          </p:nvCxnSpPr>
          <p:spPr>
            <a:xfrm>
              <a:off x="9039873" y="4977702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/>
            <p:cNvSpPr/>
            <p:nvPr/>
          </p:nvSpPr>
          <p:spPr>
            <a:xfrm>
              <a:off x="9512163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8877018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/>
            <p:cNvCxnSpPr>
              <a:stCxn id="200" idx="6"/>
              <a:endCxn id="198" idx="2"/>
            </p:cNvCxnSpPr>
            <p:nvPr/>
          </p:nvCxnSpPr>
          <p:spPr>
            <a:xfrm>
              <a:off x="9048282" y="5276611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oup 202"/>
            <p:cNvGrpSpPr/>
            <p:nvPr/>
          </p:nvGrpSpPr>
          <p:grpSpPr>
            <a:xfrm>
              <a:off x="10187598" y="4978451"/>
              <a:ext cx="806409" cy="392006"/>
              <a:chOff x="9378788" y="4755405"/>
              <a:chExt cx="806409" cy="392006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Oval 212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13" idx="6"/>
                <a:endCxn id="216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214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4" name="Group 203"/>
            <p:cNvGrpSpPr/>
            <p:nvPr/>
          </p:nvGrpSpPr>
          <p:grpSpPr>
            <a:xfrm>
              <a:off x="9683427" y="4954830"/>
              <a:ext cx="504171" cy="369332"/>
              <a:chOff x="8874617" y="4731784"/>
              <a:chExt cx="504171" cy="369332"/>
            </a:xfrm>
          </p:grpSpPr>
          <p:cxnSp>
            <p:nvCxnSpPr>
              <p:cNvPr id="210" name="Straight Arrow Connector 209"/>
              <p:cNvCxnSpPr>
                <a:stCxn id="198" idx="6"/>
                <a:endCxn id="213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5" name="Oval 204"/>
            <p:cNvSpPr/>
            <p:nvPr/>
          </p:nvSpPr>
          <p:spPr>
            <a:xfrm>
              <a:off x="8453669" y="505074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stCxn id="205" idx="5"/>
              <a:endCxn id="200" idx="2"/>
            </p:cNvCxnSpPr>
            <p:nvPr/>
          </p:nvCxnSpPr>
          <p:spPr>
            <a:xfrm>
              <a:off x="8599852" y="5211460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05" idx="7"/>
              <a:endCxn id="176" idx="2"/>
            </p:cNvCxnSpPr>
            <p:nvPr/>
          </p:nvCxnSpPr>
          <p:spPr>
            <a:xfrm flipV="1">
              <a:off x="8599852" y="4977702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/>
                <p:cNvSpPr/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Rectangle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/>
          <p:cNvGrpSpPr/>
          <p:nvPr/>
        </p:nvGrpSpPr>
        <p:grpSpPr>
          <a:xfrm>
            <a:off x="8677674" y="5404763"/>
            <a:ext cx="2426106" cy="1150395"/>
            <a:chOff x="8521319" y="4514631"/>
            <a:chExt cx="2426106" cy="1150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Freeform 222"/>
            <p:cNvSpPr/>
            <p:nvPr/>
          </p:nvSpPr>
          <p:spPr>
            <a:xfrm>
              <a:off x="8524673" y="4693638"/>
              <a:ext cx="1021759" cy="342706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19378 w 1019378"/>
                <a:gd name="connsiteY0" fmla="*/ 182483 h 342027"/>
                <a:gd name="connsiteX1" fmla="*/ 728866 w 1019378"/>
                <a:gd name="connsiteY1" fmla="*/ 3890 h 342027"/>
                <a:gd name="connsiteX2" fmla="*/ 138316 w 1019378"/>
                <a:gd name="connsiteY2" fmla="*/ 82471 h 342027"/>
                <a:gd name="connsiteX3" fmla="*/ 2584 w 1019378"/>
                <a:gd name="connsiteY3" fmla="*/ 342027 h 342027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759" h="342706">
                  <a:moveTo>
                    <a:pt x="1021759" y="195068"/>
                  </a:moveTo>
                  <a:cubicBezTo>
                    <a:pt x="975919" y="85729"/>
                    <a:pt x="876106" y="23222"/>
                    <a:pt x="728866" y="4569"/>
                  </a:cubicBezTo>
                  <a:cubicBezTo>
                    <a:pt x="581626" y="-14084"/>
                    <a:pt x="259363" y="26794"/>
                    <a:pt x="138316" y="83150"/>
                  </a:cubicBezTo>
                  <a:cubicBezTo>
                    <a:pt x="17269" y="139506"/>
                    <a:pt x="-9322" y="244082"/>
                    <a:pt x="2584" y="342706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 flipV="1">
              <a:off x="8521319" y="5237117"/>
              <a:ext cx="2332422" cy="298090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121568 w 1121568"/>
                <a:gd name="connsiteY0" fmla="*/ 462584 h 462584"/>
                <a:gd name="connsiteX1" fmla="*/ 728866 w 1121568"/>
                <a:gd name="connsiteY1" fmla="*/ 21161 h 462584"/>
                <a:gd name="connsiteX2" fmla="*/ 138316 w 1121568"/>
                <a:gd name="connsiteY2" fmla="*/ 99742 h 462584"/>
                <a:gd name="connsiteX3" fmla="*/ 2584 w 1121568"/>
                <a:gd name="connsiteY3" fmla="*/ 359298 h 462584"/>
                <a:gd name="connsiteX0" fmla="*/ 1122633 w 1122633"/>
                <a:gd name="connsiteY0" fmla="*/ 471789 h 674480"/>
                <a:gd name="connsiteX1" fmla="*/ 729931 w 1122633"/>
                <a:gd name="connsiteY1" fmla="*/ 30366 h 674480"/>
                <a:gd name="connsiteX2" fmla="*/ 139381 w 1122633"/>
                <a:gd name="connsiteY2" fmla="*/ 108947 h 674480"/>
                <a:gd name="connsiteX3" fmla="*/ 2533 w 1122633"/>
                <a:gd name="connsiteY3" fmla="*/ 674480 h 674480"/>
                <a:gd name="connsiteX0" fmla="*/ 1121705 w 1121705"/>
                <a:gd name="connsiteY0" fmla="*/ 446456 h 649147"/>
                <a:gd name="connsiteX1" fmla="*/ 729003 w 1121705"/>
                <a:gd name="connsiteY1" fmla="*/ 5033 h 649147"/>
                <a:gd name="connsiteX2" fmla="*/ 165251 w 1121705"/>
                <a:gd name="connsiteY2" fmla="*/ 234921 h 649147"/>
                <a:gd name="connsiteX3" fmla="*/ 1605 w 1121705"/>
                <a:gd name="connsiteY3" fmla="*/ 649147 h 649147"/>
                <a:gd name="connsiteX0" fmla="*/ 1121795 w 1121795"/>
                <a:gd name="connsiteY0" fmla="*/ 241503 h 444194"/>
                <a:gd name="connsiteX1" fmla="*/ 752541 w 1121795"/>
                <a:gd name="connsiteY1" fmla="*/ 55622 h 444194"/>
                <a:gd name="connsiteX2" fmla="*/ 165341 w 1121795"/>
                <a:gd name="connsiteY2" fmla="*/ 29968 h 444194"/>
                <a:gd name="connsiteX3" fmla="*/ 1695 w 1121795"/>
                <a:gd name="connsiteY3" fmla="*/ 444194 h 444194"/>
                <a:gd name="connsiteX0" fmla="*/ 1121596 w 1121596"/>
                <a:gd name="connsiteY0" fmla="*/ 217657 h 420348"/>
                <a:gd name="connsiteX1" fmla="*/ 752342 w 1121596"/>
                <a:gd name="connsiteY1" fmla="*/ 31776 h 420348"/>
                <a:gd name="connsiteX2" fmla="*/ 174075 w 1121596"/>
                <a:gd name="connsiteY2" fmla="*/ 39746 h 420348"/>
                <a:gd name="connsiteX3" fmla="*/ 1496 w 1121596"/>
                <a:gd name="connsiteY3" fmla="*/ 420348 h 420348"/>
                <a:gd name="connsiteX0" fmla="*/ 1093682 w 1093682"/>
                <a:gd name="connsiteY0" fmla="*/ 228309 h 420913"/>
                <a:gd name="connsiteX1" fmla="*/ 752342 w 1093682"/>
                <a:gd name="connsiteY1" fmla="*/ 32341 h 420913"/>
                <a:gd name="connsiteX2" fmla="*/ 174075 w 1093682"/>
                <a:gd name="connsiteY2" fmla="*/ 40311 h 420913"/>
                <a:gd name="connsiteX3" fmla="*/ 1496 w 1093682"/>
                <a:gd name="connsiteY3" fmla="*/ 420913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682" h="420913">
                  <a:moveTo>
                    <a:pt x="1093682" y="228309"/>
                  </a:moveTo>
                  <a:cubicBezTo>
                    <a:pt x="1057367" y="118970"/>
                    <a:pt x="905610" y="63674"/>
                    <a:pt x="752342" y="32341"/>
                  </a:cubicBezTo>
                  <a:cubicBezTo>
                    <a:pt x="599074" y="1008"/>
                    <a:pt x="299216" y="-24451"/>
                    <a:pt x="174075" y="40311"/>
                  </a:cubicBezTo>
                  <a:cubicBezTo>
                    <a:pt x="48934" y="105073"/>
                    <a:pt x="-10410" y="322289"/>
                    <a:pt x="1496" y="420913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61D8C1-936D-C347-9B7D-75ABDFC99BC7}"/>
              </a:ext>
            </a:extLst>
          </p:cNvPr>
          <p:cNvSpPr txBox="1"/>
          <p:nvPr/>
        </p:nvSpPr>
        <p:spPr>
          <a:xfrm>
            <a:off x="5078437" y="6274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" grpId="0" uiExpand="1" build="p"/>
      <p:bldP spid="37" grpId="0" uiExpand="1"/>
      <p:bldP spid="138" grpId="0" uiExpand="1" animBg="1"/>
      <p:bldP spid="13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232" y="1148603"/>
                <a:ext cx="99088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Nondeterministic finite automata (NFA)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NFA and DFA are equivalent in power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Class of regular languages is closed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∘, ∗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Conversion of regular expressions to NFA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" y="1148603"/>
                <a:ext cx="9908868" cy="2031325"/>
              </a:xfrm>
              <a:prstGeom prst="rect">
                <a:avLst/>
              </a:prstGeom>
              <a:blipFill>
                <a:blip r:embed="rId3"/>
                <a:stretch>
                  <a:fillRect l="-896" t="-2484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9566" y="3303702"/>
            <a:ext cx="8374433" cy="3200876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2.4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Recitations start tomorrow online (same link as for lectures).</a:t>
            </a:r>
            <a:b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/>
              <a:t>They are optional, unless you need more help. </a:t>
            </a:r>
            <a:br>
              <a:rPr lang="en-US" sz="2400" dirty="0"/>
            </a:br>
            <a:r>
              <a:rPr lang="en-US" sz="2400" dirty="0"/>
              <a:t>You may attend any recitation(s).  </a:t>
            </a:r>
            <a:br>
              <a:rPr lang="en-US" sz="2400" dirty="0"/>
            </a:br>
            <a:r>
              <a:rPr lang="en-US" sz="2400" dirty="0"/>
              <a:t>Which do you think you’ll attend?  (you may check several)</a:t>
            </a:r>
          </a:p>
          <a:p>
            <a:r>
              <a:rPr lang="en-US" sz="2400" dirty="0"/>
              <a:t>(a)   10:00      (b)  11:00     (c)  12:00</a:t>
            </a:r>
          </a:p>
          <a:p>
            <a:r>
              <a:rPr lang="en-US" sz="2400" dirty="0"/>
              <a:t>(d)   1:00        (e)  2:00        (f)   I prefer a different time (please</a:t>
            </a:r>
          </a:p>
          <a:p>
            <a:r>
              <a:rPr lang="en-US" sz="2400" dirty="0"/>
              <a:t>                                                      post on piazza, but no promises)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366B2-BAFC-9842-BBC0-04EE4F9D5E99}"/>
              </a:ext>
            </a:extLst>
          </p:cNvPr>
          <p:cNvSpPr txBox="1"/>
          <p:nvPr/>
        </p:nvSpPr>
        <p:spPr>
          <a:xfrm>
            <a:off x="932688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3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97436"/>
            <a:ext cx="79393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- 35% of overall grade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Problems are hard!  Leave time to think about them.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</a:t>
            </a:r>
            <a:r>
              <a:rPr lang="en-US" sz="2000" dirty="0" err="1"/>
              <a:t>Writeups</a:t>
            </a:r>
            <a:r>
              <a:rPr lang="en-US" sz="2000" dirty="0"/>
              <a:t> need to be clear and understandable, handwritten ok.</a:t>
            </a:r>
          </a:p>
          <a:p>
            <a:r>
              <a:rPr lang="en-US" sz="2000" dirty="0"/>
              <a:t>   Level of detail in proofs comparable to lecture:  focus on main ideas.</a:t>
            </a:r>
          </a:p>
          <a:p>
            <a:r>
              <a:rPr lang="en-US" sz="2000" dirty="0"/>
              <a:t>   Don’t need to include minor details. 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Submit via gradescope (see Canvas) by 2:30pm Cambridge time.</a:t>
            </a:r>
          </a:p>
          <a:p>
            <a:r>
              <a:rPr lang="en-US" sz="2000" dirty="0"/>
              <a:t>   Late submission accepted (on gradescope) until 11:59pm following day:</a:t>
            </a:r>
          </a:p>
          <a:p>
            <a:r>
              <a:rPr lang="en-US" sz="2000" dirty="0"/>
              <a:t>     1 point (out of 10 points) per late problem penalty.</a:t>
            </a:r>
          </a:p>
          <a:p>
            <a:r>
              <a:rPr lang="en-US" sz="2000" dirty="0"/>
              <a:t>   After that solutions are posted so not accepted without S3 excuse.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Optional problems:</a:t>
            </a:r>
          </a:p>
          <a:p>
            <a:r>
              <a:rPr lang="en-US" sz="2000" dirty="0"/>
              <a:t>     Don’t count towards grade except for A+.</a:t>
            </a:r>
          </a:p>
          <a:p>
            <a:r>
              <a:rPr lang="en-US" sz="2000" dirty="0"/>
              <a:t>     Value to you (besides the challenge):</a:t>
            </a:r>
          </a:p>
          <a:p>
            <a:r>
              <a:rPr lang="en-US" sz="2000" dirty="0"/>
              <a:t>     Recommendations, employment (future grading, TA, UROP)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Problem Set 1 is due in one week.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6DC09-9476-FF47-8528-1DDBECD095E1}"/>
              </a:ext>
            </a:extLst>
          </p:cNvPr>
          <p:cNvSpPr txBox="1"/>
          <p:nvPr/>
        </p:nvSpPr>
        <p:spPr>
          <a:xfrm>
            <a:off x="5430129" y="6358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82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008" y="0"/>
            <a:ext cx="895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764" y="958103"/>
                <a:ext cx="8234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Recall proof attempt: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                          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" y="958103"/>
                <a:ext cx="8234709" cy="1754326"/>
              </a:xfrm>
              <a:prstGeom prst="rect">
                <a:avLst/>
              </a:prstGeom>
              <a:blipFill>
                <a:blip r:embed="rId3"/>
                <a:stretch>
                  <a:fillRect l="-1184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00311" y="27248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39118" y="2920528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31866" y="2938577"/>
            <a:ext cx="3369131" cy="1467445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6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11677" y="3885395"/>
            <a:ext cx="7943280" cy="2700320"/>
            <a:chOff x="252145" y="4075895"/>
            <a:chExt cx="7943280" cy="2700320"/>
          </a:xfrm>
        </p:grpSpPr>
        <p:sp>
          <p:nvSpPr>
            <p:cNvPr id="6" name="Down Arrow 5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>
                  <a:gd name="connsiteX0" fmla="*/ 7151914 w 7625443"/>
                  <a:gd name="connsiteY0" fmla="*/ 32657 h 1959111"/>
                  <a:gd name="connsiteX1" fmla="*/ 7151914 w 7625443"/>
                  <a:gd name="connsiteY1" fmla="*/ 32657 h 1959111"/>
                  <a:gd name="connsiteX2" fmla="*/ 6629400 w 7625443"/>
                  <a:gd name="connsiteY2" fmla="*/ 0 h 1959111"/>
                  <a:gd name="connsiteX3" fmla="*/ 5796643 w 7625443"/>
                  <a:gd name="connsiteY3" fmla="*/ 16329 h 1959111"/>
                  <a:gd name="connsiteX4" fmla="*/ 2873829 w 7625443"/>
                  <a:gd name="connsiteY4" fmla="*/ 16329 h 1959111"/>
                  <a:gd name="connsiteX5" fmla="*/ 1616529 w 7625443"/>
                  <a:gd name="connsiteY5" fmla="*/ 32657 h 1959111"/>
                  <a:gd name="connsiteX6" fmla="*/ 1387929 w 7625443"/>
                  <a:gd name="connsiteY6" fmla="*/ 65314 h 1959111"/>
                  <a:gd name="connsiteX7" fmla="*/ 1322614 w 7625443"/>
                  <a:gd name="connsiteY7" fmla="*/ 81643 h 1959111"/>
                  <a:gd name="connsiteX8" fmla="*/ 359229 w 7625443"/>
                  <a:gd name="connsiteY8" fmla="*/ 97971 h 1959111"/>
                  <a:gd name="connsiteX9" fmla="*/ 310243 w 7625443"/>
                  <a:gd name="connsiteY9" fmla="*/ 114300 h 1959111"/>
                  <a:gd name="connsiteX10" fmla="*/ 228600 w 7625443"/>
                  <a:gd name="connsiteY10" fmla="*/ 212271 h 1959111"/>
                  <a:gd name="connsiteX11" fmla="*/ 195943 w 7625443"/>
                  <a:gd name="connsiteY11" fmla="*/ 244929 h 1959111"/>
                  <a:gd name="connsiteX12" fmla="*/ 163286 w 7625443"/>
                  <a:gd name="connsiteY12" fmla="*/ 342900 h 1959111"/>
                  <a:gd name="connsiteX13" fmla="*/ 130629 w 7625443"/>
                  <a:gd name="connsiteY13" fmla="*/ 391886 h 1959111"/>
                  <a:gd name="connsiteX14" fmla="*/ 65314 w 7625443"/>
                  <a:gd name="connsiteY14" fmla="*/ 538843 h 1959111"/>
                  <a:gd name="connsiteX15" fmla="*/ 16329 w 7625443"/>
                  <a:gd name="connsiteY15" fmla="*/ 702129 h 1959111"/>
                  <a:gd name="connsiteX16" fmla="*/ 0 w 7625443"/>
                  <a:gd name="connsiteY16" fmla="*/ 751114 h 1959111"/>
                  <a:gd name="connsiteX17" fmla="*/ 16329 w 7625443"/>
                  <a:gd name="connsiteY17" fmla="*/ 849086 h 1959111"/>
                  <a:gd name="connsiteX18" fmla="*/ 48986 w 7625443"/>
                  <a:gd name="connsiteY18" fmla="*/ 898071 h 1959111"/>
                  <a:gd name="connsiteX19" fmla="*/ 97971 w 7625443"/>
                  <a:gd name="connsiteY19" fmla="*/ 1012371 h 1959111"/>
                  <a:gd name="connsiteX20" fmla="*/ 163286 w 7625443"/>
                  <a:gd name="connsiteY20" fmla="*/ 1110343 h 1959111"/>
                  <a:gd name="connsiteX21" fmla="*/ 195943 w 7625443"/>
                  <a:gd name="connsiteY21" fmla="*/ 1175657 h 1959111"/>
                  <a:gd name="connsiteX22" fmla="*/ 228600 w 7625443"/>
                  <a:gd name="connsiteY22" fmla="*/ 1224643 h 1959111"/>
                  <a:gd name="connsiteX23" fmla="*/ 244929 w 7625443"/>
                  <a:gd name="connsiteY23" fmla="*/ 1273629 h 1959111"/>
                  <a:gd name="connsiteX24" fmla="*/ 359229 w 7625443"/>
                  <a:gd name="connsiteY24" fmla="*/ 1404257 h 1959111"/>
                  <a:gd name="connsiteX25" fmla="*/ 473529 w 7625443"/>
                  <a:gd name="connsiteY25" fmla="*/ 1551214 h 1959111"/>
                  <a:gd name="connsiteX26" fmla="*/ 555171 w 7625443"/>
                  <a:gd name="connsiteY26" fmla="*/ 1649186 h 1959111"/>
                  <a:gd name="connsiteX27" fmla="*/ 669471 w 7625443"/>
                  <a:gd name="connsiteY27" fmla="*/ 1698171 h 1959111"/>
                  <a:gd name="connsiteX28" fmla="*/ 881743 w 7625443"/>
                  <a:gd name="connsiteY28" fmla="*/ 1779814 h 1959111"/>
                  <a:gd name="connsiteX29" fmla="*/ 930729 w 7625443"/>
                  <a:gd name="connsiteY29" fmla="*/ 1796143 h 1959111"/>
                  <a:gd name="connsiteX30" fmla="*/ 979714 w 7625443"/>
                  <a:gd name="connsiteY30" fmla="*/ 1828800 h 1959111"/>
                  <a:gd name="connsiteX31" fmla="*/ 1453243 w 7625443"/>
                  <a:gd name="connsiteY31" fmla="*/ 1845129 h 1959111"/>
                  <a:gd name="connsiteX32" fmla="*/ 1502229 w 7625443"/>
                  <a:gd name="connsiteY32" fmla="*/ 1861457 h 1959111"/>
                  <a:gd name="connsiteX33" fmla="*/ 1763486 w 7625443"/>
                  <a:gd name="connsiteY33" fmla="*/ 1894114 h 1959111"/>
                  <a:gd name="connsiteX34" fmla="*/ 1845129 w 7625443"/>
                  <a:gd name="connsiteY34" fmla="*/ 1910443 h 1959111"/>
                  <a:gd name="connsiteX35" fmla="*/ 2759529 w 7625443"/>
                  <a:gd name="connsiteY35" fmla="*/ 1894114 h 1959111"/>
                  <a:gd name="connsiteX36" fmla="*/ 2890157 w 7625443"/>
                  <a:gd name="connsiteY36" fmla="*/ 1877786 h 1959111"/>
                  <a:gd name="connsiteX37" fmla="*/ 3037114 w 7625443"/>
                  <a:gd name="connsiteY37" fmla="*/ 1861457 h 1959111"/>
                  <a:gd name="connsiteX38" fmla="*/ 5257800 w 7625443"/>
                  <a:gd name="connsiteY38" fmla="*/ 1877786 h 1959111"/>
                  <a:gd name="connsiteX39" fmla="*/ 5666014 w 7625443"/>
                  <a:gd name="connsiteY39" fmla="*/ 1910443 h 1959111"/>
                  <a:gd name="connsiteX40" fmla="*/ 5861957 w 7625443"/>
                  <a:gd name="connsiteY40" fmla="*/ 1926771 h 1959111"/>
                  <a:gd name="connsiteX41" fmla="*/ 6335486 w 7625443"/>
                  <a:gd name="connsiteY41" fmla="*/ 1926771 h 1959111"/>
                  <a:gd name="connsiteX42" fmla="*/ 6564086 w 7625443"/>
                  <a:gd name="connsiteY42" fmla="*/ 1910443 h 1959111"/>
                  <a:gd name="connsiteX43" fmla="*/ 6694714 w 7625443"/>
                  <a:gd name="connsiteY43" fmla="*/ 1861457 h 1959111"/>
                  <a:gd name="connsiteX44" fmla="*/ 6841671 w 7625443"/>
                  <a:gd name="connsiteY44" fmla="*/ 1812471 h 1959111"/>
                  <a:gd name="connsiteX45" fmla="*/ 6939643 w 7625443"/>
                  <a:gd name="connsiteY45" fmla="*/ 1763486 h 1959111"/>
                  <a:gd name="connsiteX46" fmla="*/ 7053943 w 7625443"/>
                  <a:gd name="connsiteY46" fmla="*/ 1730829 h 1959111"/>
                  <a:gd name="connsiteX47" fmla="*/ 7102929 w 7625443"/>
                  <a:gd name="connsiteY47" fmla="*/ 1714500 h 1959111"/>
                  <a:gd name="connsiteX48" fmla="*/ 7200900 w 7625443"/>
                  <a:gd name="connsiteY48" fmla="*/ 1649186 h 1959111"/>
                  <a:gd name="connsiteX49" fmla="*/ 7249886 w 7625443"/>
                  <a:gd name="connsiteY49" fmla="*/ 1600200 h 1959111"/>
                  <a:gd name="connsiteX50" fmla="*/ 7298871 w 7625443"/>
                  <a:gd name="connsiteY50" fmla="*/ 1583871 h 1959111"/>
                  <a:gd name="connsiteX51" fmla="*/ 7380514 w 7625443"/>
                  <a:gd name="connsiteY51" fmla="*/ 1387929 h 1959111"/>
                  <a:gd name="connsiteX52" fmla="*/ 7413171 w 7625443"/>
                  <a:gd name="connsiteY52" fmla="*/ 1355271 h 1959111"/>
                  <a:gd name="connsiteX53" fmla="*/ 7478486 w 7625443"/>
                  <a:gd name="connsiteY53" fmla="*/ 1257300 h 1959111"/>
                  <a:gd name="connsiteX54" fmla="*/ 7494814 w 7625443"/>
                  <a:gd name="connsiteY54" fmla="*/ 1208314 h 1959111"/>
                  <a:gd name="connsiteX55" fmla="*/ 7511143 w 7625443"/>
                  <a:gd name="connsiteY55" fmla="*/ 1143000 h 1959111"/>
                  <a:gd name="connsiteX56" fmla="*/ 7560129 w 7625443"/>
                  <a:gd name="connsiteY56" fmla="*/ 1077686 h 1959111"/>
                  <a:gd name="connsiteX57" fmla="*/ 7576457 w 7625443"/>
                  <a:gd name="connsiteY57" fmla="*/ 1028700 h 1959111"/>
                  <a:gd name="connsiteX58" fmla="*/ 7625443 w 7625443"/>
                  <a:gd name="connsiteY58" fmla="*/ 930729 h 1959111"/>
                  <a:gd name="connsiteX59" fmla="*/ 7592786 w 7625443"/>
                  <a:gd name="connsiteY59" fmla="*/ 653143 h 1959111"/>
                  <a:gd name="connsiteX60" fmla="*/ 7560129 w 7625443"/>
                  <a:gd name="connsiteY60" fmla="*/ 604157 h 1959111"/>
                  <a:gd name="connsiteX61" fmla="*/ 7494814 w 7625443"/>
                  <a:gd name="connsiteY61" fmla="*/ 375557 h 1959111"/>
                  <a:gd name="connsiteX62" fmla="*/ 7478486 w 7625443"/>
                  <a:gd name="connsiteY62" fmla="*/ 326571 h 1959111"/>
                  <a:gd name="connsiteX63" fmla="*/ 7445829 w 7625443"/>
                  <a:gd name="connsiteY63" fmla="*/ 277586 h 1959111"/>
                  <a:gd name="connsiteX64" fmla="*/ 7364186 w 7625443"/>
                  <a:gd name="connsiteY64" fmla="*/ 146957 h 1959111"/>
                  <a:gd name="connsiteX65" fmla="*/ 7298871 w 7625443"/>
                  <a:gd name="connsiteY65" fmla="*/ 65314 h 1959111"/>
                  <a:gd name="connsiteX66" fmla="*/ 7151914 w 7625443"/>
                  <a:gd name="connsiteY66" fmla="*/ 32657 h 195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7625443" h="1959111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539258" y="4833636"/>
            <a:ext cx="3124759" cy="369332"/>
            <a:chOff x="8494229" y="5905891"/>
            <a:chExt cx="3124759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9079121" y="4925969"/>
            <a:ext cx="1933371" cy="493932"/>
            <a:chOff x="9034092" y="5998224"/>
            <a:chExt cx="1933371" cy="49393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val 101"/>
          <p:cNvSpPr/>
          <p:nvPr/>
        </p:nvSpPr>
        <p:spPr>
          <a:xfrm>
            <a:off x="3255723" y="514734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22357" y="558533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12073" y="4803179"/>
            <a:ext cx="3088924" cy="1467445"/>
            <a:chOff x="752541" y="3129077"/>
            <a:chExt cx="3088924" cy="1467445"/>
          </a:xfrm>
        </p:grpSpPr>
        <p:sp>
          <p:nvSpPr>
            <p:cNvPr id="105" name="Freeform 104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752541" y="3741053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31671" y="4962172"/>
            <a:ext cx="3035300" cy="1242080"/>
            <a:chOff x="4802806" y="3295694"/>
            <a:chExt cx="3035300" cy="1242080"/>
          </a:xfrm>
        </p:grpSpPr>
        <p:sp>
          <p:nvSpPr>
            <p:cNvPr id="113" name="Freeform 1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472921" y="542900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6"/>
          </p:cNvCxnSpPr>
          <p:nvPr/>
        </p:nvCxnSpPr>
        <p:spPr>
          <a:xfrm>
            <a:off x="3382867" y="5196161"/>
            <a:ext cx="1351878" cy="177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7" idx="6"/>
          </p:cNvCxnSpPr>
          <p:nvPr/>
        </p:nvCxnSpPr>
        <p:spPr>
          <a:xfrm flipV="1">
            <a:off x="3549501" y="5497055"/>
            <a:ext cx="1185244" cy="137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Doesn’t work:  Where to split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  <a:blipFill>
                <a:blip r:embed="rId11"/>
                <a:stretch>
                  <a:fillRect l="-16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8685419" y="5925619"/>
            <a:ext cx="290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Hold off.  Need new concept.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7F2BB-DEAF-904F-A12A-BEB6D3BEAF84}"/>
              </a:ext>
            </a:extLst>
          </p:cNvPr>
          <p:cNvSpPr txBox="1"/>
          <p:nvPr/>
        </p:nvSpPr>
        <p:spPr>
          <a:xfrm>
            <a:off x="7751298" y="6471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87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102" grpId="0" animBg="1"/>
      <p:bldP spid="102" grpId="1" animBg="1"/>
      <p:bldP spid="103" grpId="0" animBg="1"/>
      <p:bldP spid="103" grpId="1" animBg="1"/>
      <p:bldP spid="131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8112" y="328140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Finite Automata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93081" y="4797333"/>
            <a:ext cx="469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Nondeterminism doesn’t correspond to a physical machine we can build.  However, it is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/>
              </a:rPr>
              <a:t>useful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mathematically.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108" y="896827"/>
            <a:ext cx="5725499" cy="1327137"/>
            <a:chOff x="205108" y="896827"/>
            <a:chExt cx="5725499" cy="1327137"/>
          </a:xfrm>
        </p:grpSpPr>
        <p:sp>
          <p:nvSpPr>
            <p:cNvPr id="94" name="Oval 93"/>
            <p:cNvSpPr/>
            <p:nvPr/>
          </p:nvSpPr>
          <p:spPr>
            <a:xfrm>
              <a:off x="1097514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09012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376816" y="1497710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40977" y="1564856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513573" y="13667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0482408">
              <a:off x="1531571" y="20021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5" idx="6"/>
              <a:endCxn id="115" idx="2"/>
            </p:cNvCxnSpPr>
            <p:nvPr/>
          </p:nvCxnSpPr>
          <p:spPr>
            <a:xfrm>
              <a:off x="2962803" y="1797010"/>
              <a:ext cx="833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14179" y="1797010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3174653" y="142767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25221" y="1438742"/>
              <a:ext cx="45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a,</a:t>
              </a:r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64712" y="18546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45330" y="9973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152922" y="12217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93920" y="8968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796247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>
              <a:stCxn id="115" idx="6"/>
              <a:endCxn id="96" idx="2"/>
            </p:cNvCxnSpPr>
            <p:nvPr/>
          </p:nvCxnSpPr>
          <p:spPr>
            <a:xfrm flipV="1">
              <a:off x="4350038" y="1787485"/>
              <a:ext cx="1026778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42700" y="2720380"/>
            <a:ext cx="557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features of nondeterminism:  </a:t>
            </a:r>
            <a:br>
              <a:rPr lang="en-US" sz="2400" baseline="0" dirty="0"/>
            </a:br>
            <a:r>
              <a:rPr lang="en-US" sz="2400" baseline="0" dirty="0"/>
              <a:t>- </a:t>
            </a:r>
            <a:r>
              <a:rPr lang="en-US" sz="2000" baseline="0" dirty="0"/>
              <a:t>multiple paths possible (0, 1 or many at each step)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</a:t>
            </a:r>
            <a:r>
              <a:rPr lang="el-GR" sz="2000" dirty="0"/>
              <a:t>ε</a:t>
            </a:r>
            <a:r>
              <a:rPr lang="en-US" sz="2000" dirty="0"/>
              <a:t>-transition is a “free” move without reading input</a:t>
            </a:r>
            <a:endParaRPr lang="en-US" sz="2000" baseline="0" dirty="0"/>
          </a:p>
          <a:p>
            <a:r>
              <a:rPr lang="en-US" sz="2000" dirty="0"/>
              <a:t>- Accept input if </a:t>
            </a:r>
            <a:r>
              <a:rPr lang="en-US" sz="2000" u="sng" dirty="0"/>
              <a:t>some</a:t>
            </a:r>
            <a:r>
              <a:rPr lang="en-US" sz="2000" dirty="0"/>
              <a:t> path leads to          accept </a:t>
            </a:r>
            <a:br>
              <a:rPr lang="en-US" sz="2000" baseline="0" dirty="0"/>
            </a:br>
            <a:endParaRPr lang="en-US" sz="2400" dirty="0"/>
          </a:p>
          <a:p>
            <a:r>
              <a:rPr lang="en-US" sz="2400" b="1" dirty="0"/>
              <a:t>Example inputs:</a:t>
            </a:r>
          </a:p>
          <a:p>
            <a:r>
              <a:rPr lang="en-US" sz="2000" dirty="0"/>
              <a:t>- ab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aa   </a:t>
            </a:r>
            <a:r>
              <a:rPr lang="en-US" sz="2000" u="sng" dirty="0"/>
              <a:t>reject</a:t>
            </a:r>
          </a:p>
          <a:p>
            <a:r>
              <a:rPr lang="en-US" sz="2000" dirty="0"/>
              <a:t>- aba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abb</a:t>
            </a:r>
            <a:r>
              <a:rPr lang="en-US" sz="2000" dirty="0"/>
              <a:t>   </a:t>
            </a:r>
            <a:r>
              <a:rPr lang="en-US" sz="2000" u="sng" dirty="0"/>
              <a:t>reject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362106" y="3820568"/>
            <a:ext cx="270129" cy="282694"/>
            <a:chOff x="2263460" y="4381396"/>
            <a:chExt cx="553791" cy="579550"/>
          </a:xfrm>
        </p:grpSpPr>
        <p:sp>
          <p:nvSpPr>
            <p:cNvPr id="125" name="Oval 124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361795" y="4493678"/>
              <a:ext cx="340355" cy="3561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0924749" y="3188596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573517" y="952625"/>
                <a:ext cx="4557011" cy="20928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2.1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do on input  </a:t>
                </a:r>
                <a:r>
                  <a:rPr lang="en-US" sz="2400" dirty="0" err="1"/>
                  <a:t>aab</a:t>
                </a:r>
                <a:r>
                  <a:rPr lang="en-US" sz="2400" dirty="0"/>
                  <a:t> 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Accept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Reject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Both Accept and Reject  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517" y="952625"/>
                <a:ext cx="4557011" cy="2092881"/>
              </a:xfrm>
              <a:prstGeom prst="rect">
                <a:avLst/>
              </a:prstGeom>
              <a:blipFill>
                <a:blip r:embed="rId8"/>
                <a:stretch>
                  <a:fillRect l="-1653" t="-1183" b="-4734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9E3890-B34B-3047-BEC0-06D27CBDAB17}"/>
              </a:ext>
            </a:extLst>
          </p:cNvPr>
          <p:cNvSpPr txBox="1"/>
          <p:nvPr/>
        </p:nvSpPr>
        <p:spPr>
          <a:xfrm>
            <a:off x="5247249" y="6372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20228-5EAB-FA4A-A405-96F2AC77FA0E}"/>
              </a:ext>
            </a:extLst>
          </p:cNvPr>
          <p:cNvSpPr txBox="1"/>
          <p:nvPr/>
        </p:nvSpPr>
        <p:spPr>
          <a:xfrm>
            <a:off x="4274923" y="2403339"/>
            <a:ext cx="34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Acceptance overrules rejection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E0152-B34D-3E47-9EB6-FD9DDE13E4DC}"/>
              </a:ext>
            </a:extLst>
          </p:cNvPr>
          <p:cNvSpPr txBox="1"/>
          <p:nvPr/>
        </p:nvSpPr>
        <p:spPr>
          <a:xfrm>
            <a:off x="6224692" y="3173207"/>
            <a:ext cx="494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Accept the input if some path leads to an accept.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1EA55-9BB6-4D4C-8E05-319FAF9CD127}"/>
              </a:ext>
            </a:extLst>
          </p:cNvPr>
          <p:cNvSpPr txBox="1"/>
          <p:nvPr/>
        </p:nvSpPr>
        <p:spPr>
          <a:xfrm>
            <a:off x="205108" y="6056305"/>
            <a:ext cx="57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Once the machine had all possibilities  have died off, there is no way for them to come back to life on any extensions</a:t>
            </a:r>
          </a:p>
        </p:txBody>
      </p: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22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NFA – Formal Definition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16887" y="3120489"/>
            <a:ext cx="48751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i="0" dirty="0">
                <a:latin typeface="+mj-lt"/>
              </a:rPr>
              <a:t>Ways to think about nondeterminism: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Computational: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Fork new </a:t>
            </a: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parallel thread </a:t>
            </a:r>
            <a:r>
              <a:rPr lang="en-US" sz="2000" dirty="0">
                <a:latin typeface="+mj-lt"/>
              </a:rPr>
              <a:t>and accept if any thread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Mathematical: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Tree with branches. 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Accept if any branch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Magical:</a:t>
            </a:r>
            <a:r>
              <a:rPr lang="en-US" sz="2000" b="1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  </a:t>
            </a: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Guess at each nondeterministic step which way to go.  Machine always makes the right guess that leads to accepting, if possible. </a:t>
            </a:r>
            <a:r>
              <a:rPr lang="en-US" sz="2000" b="1" dirty="0">
                <a:solidFill>
                  <a:schemeClr val="bg1"/>
                </a:solidFill>
                <a:highlight>
                  <a:srgbClr val="FFFF00"/>
                </a:highlight>
                <a:latin typeface="+mj-lt"/>
              </a:rPr>
              <a:t> 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97514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409012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76816" y="1497710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440977" y="1564856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1513573" y="1366708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rot="10482408">
            <a:off x="1531571" y="2002101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5" idx="6"/>
            <a:endCxn id="115" idx="2"/>
          </p:cNvCxnSpPr>
          <p:nvPr/>
        </p:nvCxnSpPr>
        <p:spPr>
          <a:xfrm>
            <a:off x="2962803" y="1797010"/>
            <a:ext cx="8334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14179" y="1797010"/>
            <a:ext cx="2833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3174653" y="14276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25221" y="143874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64712" y="18546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845330" y="9973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Freeform 110"/>
          <p:cNvSpPr/>
          <p:nvPr/>
        </p:nvSpPr>
        <p:spPr>
          <a:xfrm rot="17874118">
            <a:off x="1152922" y="1221772"/>
            <a:ext cx="383682" cy="339885"/>
          </a:xfrm>
          <a:custGeom>
            <a:avLst/>
            <a:gdLst>
              <a:gd name="connsiteX0" fmla="*/ 0 w 446175"/>
              <a:gd name="connsiteY0" fmla="*/ 147014 h 413714"/>
              <a:gd name="connsiteX1" fmla="*/ 241300 w 446175"/>
              <a:gd name="connsiteY1" fmla="*/ 964 h 413714"/>
              <a:gd name="connsiteX2" fmla="*/ 444500 w 446175"/>
              <a:gd name="connsiteY2" fmla="*/ 210514 h 413714"/>
              <a:gd name="connsiteX3" fmla="*/ 127000 w 446175"/>
              <a:gd name="connsiteY3" fmla="*/ 413714 h 413714"/>
              <a:gd name="connsiteX0" fmla="*/ 0 w 383473"/>
              <a:gd name="connsiteY0" fmla="*/ 147579 h 414279"/>
              <a:gd name="connsiteX1" fmla="*/ 241300 w 383473"/>
              <a:gd name="connsiteY1" fmla="*/ 1529 h 414279"/>
              <a:gd name="connsiteX2" fmla="*/ 381000 w 383473"/>
              <a:gd name="connsiteY2" fmla="*/ 230129 h 414279"/>
              <a:gd name="connsiteX3" fmla="*/ 127000 w 383473"/>
              <a:gd name="connsiteY3" fmla="*/ 414279 h 414279"/>
              <a:gd name="connsiteX0" fmla="*/ 0 w 383869"/>
              <a:gd name="connsiteY0" fmla="*/ 116583 h 383283"/>
              <a:gd name="connsiteX1" fmla="*/ 247650 w 383869"/>
              <a:gd name="connsiteY1" fmla="*/ 2283 h 383283"/>
              <a:gd name="connsiteX2" fmla="*/ 381000 w 383869"/>
              <a:gd name="connsiteY2" fmla="*/ 199133 h 383283"/>
              <a:gd name="connsiteX3" fmla="*/ 127000 w 383869"/>
              <a:gd name="connsiteY3" fmla="*/ 383283 h 383283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8429 h 339885"/>
              <a:gd name="connsiteX1" fmla="*/ 247650 w 383682"/>
              <a:gd name="connsiteY1" fmla="*/ 4129 h 339885"/>
              <a:gd name="connsiteX2" fmla="*/ 381000 w 383682"/>
              <a:gd name="connsiteY2" fmla="*/ 200979 h 339885"/>
              <a:gd name="connsiteX3" fmla="*/ 131763 w 383682"/>
              <a:gd name="connsiteY3" fmla="*/ 339885 h 3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682" h="339885">
                <a:moveTo>
                  <a:pt x="0" y="118429"/>
                </a:moveTo>
                <a:cubicBezTo>
                  <a:pt x="52652" y="6775"/>
                  <a:pt x="184150" y="-9629"/>
                  <a:pt x="247650" y="4129"/>
                </a:cubicBezTo>
                <a:cubicBezTo>
                  <a:pt x="311150" y="17887"/>
                  <a:pt x="400314" y="145020"/>
                  <a:pt x="381000" y="200979"/>
                </a:cubicBezTo>
                <a:cubicBezTo>
                  <a:pt x="361686" y="256938"/>
                  <a:pt x="292894" y="315543"/>
                  <a:pt x="131763" y="339885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93920" y="8968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5" name="Oval 114"/>
          <p:cNvSpPr/>
          <p:nvPr/>
        </p:nvSpPr>
        <p:spPr>
          <a:xfrm>
            <a:off x="3796247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>
            <a:stCxn id="115" idx="6"/>
            <a:endCxn id="96" idx="2"/>
          </p:cNvCxnSpPr>
          <p:nvPr/>
        </p:nvCxnSpPr>
        <p:spPr>
          <a:xfrm flipV="1">
            <a:off x="4350038" y="1787485"/>
            <a:ext cx="1026778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nondeterministic finite automaton  (NFA)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aseline="0" dirty="0"/>
                  <a:t>-  </a:t>
                </a:r>
                <a:r>
                  <a:rPr lang="en-US" sz="2000" baseline="0" dirty="0"/>
                  <a:t>all same as before except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aseline="0" dirty="0"/>
              </a:p>
              <a:p>
                <a:r>
                  <a:rPr lang="en-US" sz="2000" baseline="0" dirty="0"/>
                  <a:t>-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white"/>
                            </a:solidFill>
                          </a:rPr>
                          <m:t>ε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- 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blipFill>
                <a:blip r:embed="rId8"/>
                <a:stretch>
                  <a:fillRect l="-15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2222389">
            <a:off x="2439548" y="3560519"/>
            <a:ext cx="616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states</a:t>
            </a:r>
          </a:p>
        </p:txBody>
      </p:sp>
      <p:sp>
        <p:nvSpPr>
          <p:cNvPr id="30" name="Rectangle 29"/>
          <p:cNvSpPr/>
          <p:nvPr/>
        </p:nvSpPr>
        <p:spPr>
          <a:xfrm rot="2222389">
            <a:off x="2722081" y="3600831"/>
            <a:ext cx="832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alphabet</a:t>
            </a:r>
          </a:p>
        </p:txBody>
      </p:sp>
      <p:sp>
        <p:nvSpPr>
          <p:cNvPr id="31" name="Rectangle 30"/>
          <p:cNvSpPr/>
          <p:nvPr/>
        </p:nvSpPr>
        <p:spPr>
          <a:xfrm rot="2222389">
            <a:off x="2938046" y="3793363"/>
            <a:ext cx="1540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transition function</a:t>
            </a:r>
          </a:p>
        </p:txBody>
      </p:sp>
      <p:sp>
        <p:nvSpPr>
          <p:cNvPr id="32" name="Rectangle 31"/>
          <p:cNvSpPr/>
          <p:nvPr/>
        </p:nvSpPr>
        <p:spPr>
          <a:xfrm rot="2222389">
            <a:off x="3356998" y="3630308"/>
            <a:ext cx="922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start state</a:t>
            </a:r>
          </a:p>
        </p:txBody>
      </p:sp>
      <p:sp>
        <p:nvSpPr>
          <p:cNvPr id="33" name="Rectangle 32"/>
          <p:cNvSpPr/>
          <p:nvPr/>
        </p:nvSpPr>
        <p:spPr>
          <a:xfrm rot="2222389">
            <a:off x="3588917" y="3648639"/>
            <a:ext cx="11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accept states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1484515" y="4802103"/>
            <a:ext cx="96520" cy="442012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m:rPr>
                          <m:nor/>
                        </m:rPr>
                        <a:rPr lang="el-GR" dirty="0"/>
                        <m:t>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14171" y="4867122"/>
            <a:ext cx="11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98A3E-3C5F-FB47-AAA3-C5DDCC6F44D0}"/>
              </a:ext>
            </a:extLst>
          </p:cNvPr>
          <p:cNvSpPr txBox="1"/>
          <p:nvPr/>
        </p:nvSpPr>
        <p:spPr>
          <a:xfrm>
            <a:off x="5387926" y="6288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902CA-AEB3-2145-8536-3EA983FE6B3E}"/>
              </a:ext>
            </a:extLst>
          </p:cNvPr>
          <p:cNvSpPr txBox="1"/>
          <p:nvPr/>
        </p:nvSpPr>
        <p:spPr>
          <a:xfrm>
            <a:off x="3210008" y="4944628"/>
            <a:ext cx="17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Subsets of Q</a:t>
            </a:r>
          </a:p>
        </p:txBody>
      </p:sp>
    </p:spTree>
    <p:extLst>
      <p:ext uri="{BB962C8B-B14F-4D97-AF65-F5344CB8AC3E}">
        <p14:creationId xmlns:p14="http://schemas.microsoft.com/office/powerpoint/2010/main" val="30194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" grpId="0"/>
      <p:bldP spid="30" grpId="0"/>
      <p:bldP spid="31" grpId="0"/>
      <p:bldP spid="32" grpId="0"/>
      <p:bldP spid="33" grpId="0"/>
      <p:bldP spid="4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NFAs to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an NFA recognizes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 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  Construct  DFA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(Ignore the </a:t>
                </a:r>
                <a:r>
                  <a:rPr lang="el-GR" sz="2000" dirty="0">
                    <a:solidFill>
                      <a:prstClr val="white"/>
                    </a:solidFill>
                  </a:rPr>
                  <a:t>ε</a:t>
                </a:r>
                <a:r>
                  <a:rPr lang="en-US" sz="2000" dirty="0">
                    <a:solidFill>
                      <a:prstClr val="white"/>
                    </a:solidFill>
                  </a:rPr>
                  <a:t>-transitions, can easily modify to handle them) </a:t>
                </a:r>
                <a:endParaRPr lang="en-US" sz="2400" b="1" spc="2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spc="200" dirty="0">
                    <a:solidFill>
                      <a:prstClr val="white"/>
                    </a:solidFill>
                    <a:latin typeface="Calibri Light" panose="020F0302020204030204"/>
                  </a:rPr>
                  <a:t>IDEA:  </a:t>
                </a:r>
                <a:r>
                  <a:rPr lang="en-US" sz="2000" spc="200" dirty="0">
                    <a:solidFill>
                      <a:prstClr val="white"/>
                    </a:solidFill>
                    <a:latin typeface="Calibri Light" panose="020F0302020204030204"/>
                  </a:rPr>
                  <a:t>DFA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keeps track of the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subset of possible states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in 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blipFill>
                <a:blip r:embed="rId3"/>
                <a:stretch>
                  <a:fillRect l="-1184" t="-2204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Construction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1" i="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+mj-lt"/>
                  </a:rPr>
                  <a:t> for some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intersects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blipFill>
                <a:blip r:embed="rId4"/>
                <a:stretch>
                  <a:fillRect l="-503" t="-1923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17840" y="3812045"/>
            <a:ext cx="2750424" cy="2499970"/>
            <a:chOff x="217840" y="3812045"/>
            <a:chExt cx="2750424" cy="2499970"/>
          </a:xfrm>
        </p:grpSpPr>
        <p:grpSp>
          <p:nvGrpSpPr>
            <p:cNvPr id="9" name="Group 8"/>
            <p:cNvGrpSpPr/>
            <p:nvPr/>
          </p:nvGrpSpPr>
          <p:grpSpPr>
            <a:xfrm>
              <a:off x="217840" y="3812045"/>
              <a:ext cx="2750424" cy="2319927"/>
              <a:chOff x="123502" y="4310371"/>
              <a:chExt cx="2750424" cy="2319927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316915" y="4318677"/>
                <a:ext cx="2557011" cy="231162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 92"/>
              <p:cNvSpPr/>
              <p:nvPr/>
            </p:nvSpPr>
            <p:spPr>
              <a:xfrm>
                <a:off x="411796" y="52281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92741" y="587343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177921" y="4645905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>
                <a:endCxn id="93" idx="2"/>
              </p:cNvCxnSpPr>
              <p:nvPr/>
            </p:nvCxnSpPr>
            <p:spPr>
              <a:xfrm>
                <a:off x="123502" y="5228105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956761" y="4893410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440946" y="541831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654564" y="5897211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Rectangle 36"/>
            <p:cNvSpPr/>
            <p:nvPr/>
          </p:nvSpPr>
          <p:spPr>
            <a:xfrm>
              <a:off x="2333369" y="5973461"/>
              <a:ext cx="51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NFA</a:t>
              </a:r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42166" y="3636558"/>
            <a:ext cx="3594914" cy="2676739"/>
            <a:chOff x="3242166" y="3636558"/>
            <a:chExt cx="3594914" cy="2676739"/>
          </a:xfrm>
        </p:grpSpPr>
        <p:grpSp>
          <p:nvGrpSpPr>
            <p:cNvPr id="74" name="Group 73"/>
            <p:cNvGrpSpPr/>
            <p:nvPr/>
          </p:nvGrpSpPr>
          <p:grpSpPr>
            <a:xfrm>
              <a:off x="3903179" y="3636558"/>
              <a:ext cx="2933901" cy="2566861"/>
              <a:chOff x="5103906" y="3632861"/>
              <a:chExt cx="2933901" cy="256686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 79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30759" y="4692305"/>
                <a:ext cx="758971" cy="449765"/>
                <a:chOff x="8733267" y="4534028"/>
                <a:chExt cx="758971" cy="449765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744278" y="4534028"/>
                  <a:ext cx="747960" cy="4497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Straight Arrow Connector 86"/>
              <p:cNvCxnSpPr>
                <a:endCxn id="80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ight Arrow 7"/>
            <p:cNvSpPr/>
            <p:nvPr/>
          </p:nvSpPr>
          <p:spPr>
            <a:xfrm>
              <a:off x="3242166" y="4585294"/>
              <a:ext cx="464820" cy="390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786" y="5974743"/>
              <a:ext cx="5081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DFA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12561" y="4983897"/>
            <a:ext cx="730521" cy="338554"/>
            <a:chOff x="7559424" y="4668402"/>
            <a:chExt cx="730521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Left Brace 106"/>
            <p:cNvSpPr/>
            <p:nvPr/>
          </p:nvSpPr>
          <p:spPr>
            <a:xfrm rot="5400000">
              <a:off x="7876424" y="4495656"/>
              <a:ext cx="96520" cy="442012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738241" y="4544584"/>
            <a:ext cx="3385649" cy="5656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930811" y="6265747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849948" y="253699"/>
                <a:ext cx="3713764" cy="28315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2.2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948" y="253699"/>
                <a:ext cx="3713764" cy="2831544"/>
              </a:xfrm>
              <a:prstGeom prst="rect">
                <a:avLst/>
              </a:prstGeom>
              <a:blipFill>
                <a:blip r:embed="rId11"/>
                <a:stretch>
                  <a:fillRect l="-2020" t="-881" r="-2020" b="-3084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1A0FBD-40F9-9447-A9A3-EEFA419B8123}"/>
              </a:ext>
            </a:extLst>
          </p:cNvPr>
          <p:cNvSpPr txBox="1"/>
          <p:nvPr/>
        </p:nvSpPr>
        <p:spPr>
          <a:xfrm>
            <a:off x="5556738" y="6471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4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to Closure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	            (The class of regular languages is closed under union)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New Proof (sketch):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              Construct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blipFill>
                <a:blip r:embed="rId3"/>
                <a:stretch>
                  <a:fillRect l="-1184" t="-305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81842" y="4359453"/>
            <a:ext cx="3363537" cy="1468151"/>
            <a:chOff x="2181842" y="4359453"/>
            <a:chExt cx="3363537" cy="1468151"/>
          </a:xfrm>
        </p:grpSpPr>
        <p:sp>
          <p:nvSpPr>
            <p:cNvPr id="11" name="Freeform 10"/>
            <p:cNvSpPr/>
            <p:nvPr/>
          </p:nvSpPr>
          <p:spPr>
            <a:xfrm>
              <a:off x="2510079" y="458552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4688282" y="474802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633111" y="495724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88143" y="54208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4924" y="50906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33666" y="468011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17488" y="547522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733677" y="479036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33538" y="547522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47635" y="514007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2351329" y="5052352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27810" y="2918392"/>
            <a:ext cx="3466478" cy="1435100"/>
            <a:chOff x="2027810" y="29183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2471688" y="29183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590424" y="34217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59313" y="36359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87864" y="32076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30502" y="31668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04334" y="39215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3259" y="32549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04708" y="36833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endCxn id="14" idx="2"/>
          </p:cNvCxnSpPr>
          <p:nvPr/>
        </p:nvCxnSpPr>
        <p:spPr>
          <a:xfrm>
            <a:off x="2316113" y="35168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59449" y="3584128"/>
            <a:ext cx="1599468" cy="1400975"/>
            <a:chOff x="1059449" y="3584128"/>
            <a:chExt cx="1599468" cy="1400975"/>
          </a:xfrm>
        </p:grpSpPr>
        <p:sp>
          <p:nvSpPr>
            <p:cNvPr id="73" name="Oval 72"/>
            <p:cNvSpPr/>
            <p:nvPr/>
          </p:nvSpPr>
          <p:spPr>
            <a:xfrm>
              <a:off x="1333760" y="4192268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3" idx="7"/>
              <a:endCxn id="14" idx="3"/>
            </p:cNvCxnSpPr>
            <p:nvPr/>
          </p:nvCxnSpPr>
          <p:spPr>
            <a:xfrm flipV="1">
              <a:off x="1529559" y="3584128"/>
              <a:ext cx="1086671" cy="6430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3" idx="5"/>
              <a:endCxn id="18" idx="1"/>
            </p:cNvCxnSpPr>
            <p:nvPr/>
          </p:nvCxnSpPr>
          <p:spPr>
            <a:xfrm>
              <a:off x="1529559" y="4395520"/>
              <a:ext cx="1129358" cy="58958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059449" y="431133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837172" y="361198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30632" y="4563363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148" y="2537960"/>
            <a:ext cx="4745816" cy="3553854"/>
            <a:chOff x="1183148" y="2537960"/>
            <a:chExt cx="4745816" cy="3553854"/>
          </a:xfrm>
        </p:grpSpPr>
        <p:sp>
          <p:nvSpPr>
            <p:cNvPr id="39" name="Freeform 38"/>
            <p:cNvSpPr/>
            <p:nvPr/>
          </p:nvSpPr>
          <p:spPr>
            <a:xfrm>
              <a:off x="1222740" y="2537960"/>
              <a:ext cx="4706224" cy="3553854"/>
            </a:xfrm>
            <a:custGeom>
              <a:avLst/>
              <a:gdLst>
                <a:gd name="connsiteX0" fmla="*/ 3263318 w 4706224"/>
                <a:gd name="connsiteY0" fmla="*/ 20658 h 3553854"/>
                <a:gd name="connsiteX1" fmla="*/ 3263318 w 4706224"/>
                <a:gd name="connsiteY1" fmla="*/ 20658 h 3553854"/>
                <a:gd name="connsiteX2" fmla="*/ 2365696 w 4706224"/>
                <a:gd name="connsiteY2" fmla="*/ 20658 h 3553854"/>
                <a:gd name="connsiteX3" fmla="*/ 2223083 w 4706224"/>
                <a:gd name="connsiteY3" fmla="*/ 37436 h 3553854"/>
                <a:gd name="connsiteX4" fmla="*/ 2072081 w 4706224"/>
                <a:gd name="connsiteY4" fmla="*/ 45825 h 3553854"/>
                <a:gd name="connsiteX5" fmla="*/ 1971413 w 4706224"/>
                <a:gd name="connsiteY5" fmla="*/ 62603 h 3553854"/>
                <a:gd name="connsiteX6" fmla="*/ 1778466 w 4706224"/>
                <a:gd name="connsiteY6" fmla="*/ 79381 h 3553854"/>
                <a:gd name="connsiteX7" fmla="*/ 1652631 w 4706224"/>
                <a:gd name="connsiteY7" fmla="*/ 96159 h 3553854"/>
                <a:gd name="connsiteX8" fmla="*/ 1627464 w 4706224"/>
                <a:gd name="connsiteY8" fmla="*/ 104548 h 3553854"/>
                <a:gd name="connsiteX9" fmla="*/ 1551963 w 4706224"/>
                <a:gd name="connsiteY9" fmla="*/ 112937 h 3553854"/>
                <a:gd name="connsiteX10" fmla="*/ 1476463 w 4706224"/>
                <a:gd name="connsiteY10" fmla="*/ 129715 h 3553854"/>
                <a:gd name="connsiteX11" fmla="*/ 1451296 w 4706224"/>
                <a:gd name="connsiteY11" fmla="*/ 138104 h 3553854"/>
                <a:gd name="connsiteX12" fmla="*/ 1409351 w 4706224"/>
                <a:gd name="connsiteY12" fmla="*/ 146493 h 3553854"/>
                <a:gd name="connsiteX13" fmla="*/ 1350628 w 4706224"/>
                <a:gd name="connsiteY13" fmla="*/ 154882 h 3553854"/>
                <a:gd name="connsiteX14" fmla="*/ 1224793 w 4706224"/>
                <a:gd name="connsiteY14" fmla="*/ 188437 h 3553854"/>
                <a:gd name="connsiteX15" fmla="*/ 1182848 w 4706224"/>
                <a:gd name="connsiteY15" fmla="*/ 196826 h 3553854"/>
                <a:gd name="connsiteX16" fmla="*/ 1132514 w 4706224"/>
                <a:gd name="connsiteY16" fmla="*/ 205215 h 3553854"/>
                <a:gd name="connsiteX17" fmla="*/ 1048624 w 4706224"/>
                <a:gd name="connsiteY17" fmla="*/ 238771 h 3553854"/>
                <a:gd name="connsiteX18" fmla="*/ 1015068 w 4706224"/>
                <a:gd name="connsiteY18" fmla="*/ 247160 h 3553854"/>
                <a:gd name="connsiteX19" fmla="*/ 939567 w 4706224"/>
                <a:gd name="connsiteY19" fmla="*/ 289105 h 3553854"/>
                <a:gd name="connsiteX20" fmla="*/ 914400 w 4706224"/>
                <a:gd name="connsiteY20" fmla="*/ 297494 h 3553854"/>
                <a:gd name="connsiteX21" fmla="*/ 889233 w 4706224"/>
                <a:gd name="connsiteY21" fmla="*/ 314272 h 3553854"/>
                <a:gd name="connsiteX22" fmla="*/ 864066 w 4706224"/>
                <a:gd name="connsiteY22" fmla="*/ 322661 h 3553854"/>
                <a:gd name="connsiteX23" fmla="*/ 838899 w 4706224"/>
                <a:gd name="connsiteY23" fmla="*/ 339439 h 3553854"/>
                <a:gd name="connsiteX24" fmla="*/ 771787 w 4706224"/>
                <a:gd name="connsiteY24" fmla="*/ 381384 h 3553854"/>
                <a:gd name="connsiteX25" fmla="*/ 721453 w 4706224"/>
                <a:gd name="connsiteY25" fmla="*/ 414940 h 3553854"/>
                <a:gd name="connsiteX26" fmla="*/ 696286 w 4706224"/>
                <a:gd name="connsiteY26" fmla="*/ 431718 h 3553854"/>
                <a:gd name="connsiteX27" fmla="*/ 662730 w 4706224"/>
                <a:gd name="connsiteY27" fmla="*/ 456885 h 3553854"/>
                <a:gd name="connsiteX28" fmla="*/ 637563 w 4706224"/>
                <a:gd name="connsiteY28" fmla="*/ 473663 h 3553854"/>
                <a:gd name="connsiteX29" fmla="*/ 587230 w 4706224"/>
                <a:gd name="connsiteY29" fmla="*/ 532386 h 3553854"/>
                <a:gd name="connsiteX30" fmla="*/ 553674 w 4706224"/>
                <a:gd name="connsiteY30" fmla="*/ 565942 h 3553854"/>
                <a:gd name="connsiteX31" fmla="*/ 494951 w 4706224"/>
                <a:gd name="connsiteY31" fmla="*/ 649832 h 3553854"/>
                <a:gd name="connsiteX32" fmla="*/ 461395 w 4706224"/>
                <a:gd name="connsiteY32" fmla="*/ 700166 h 3553854"/>
                <a:gd name="connsiteX33" fmla="*/ 444617 w 4706224"/>
                <a:gd name="connsiteY33" fmla="*/ 725333 h 3553854"/>
                <a:gd name="connsiteX34" fmla="*/ 402672 w 4706224"/>
                <a:gd name="connsiteY34" fmla="*/ 817612 h 3553854"/>
                <a:gd name="connsiteX35" fmla="*/ 377505 w 4706224"/>
                <a:gd name="connsiteY35" fmla="*/ 867946 h 3553854"/>
                <a:gd name="connsiteX36" fmla="*/ 327171 w 4706224"/>
                <a:gd name="connsiteY36" fmla="*/ 951836 h 3553854"/>
                <a:gd name="connsiteX37" fmla="*/ 310393 w 4706224"/>
                <a:gd name="connsiteY37" fmla="*/ 1002170 h 3553854"/>
                <a:gd name="connsiteX38" fmla="*/ 302004 w 4706224"/>
                <a:gd name="connsiteY38" fmla="*/ 1027337 h 3553854"/>
                <a:gd name="connsiteX39" fmla="*/ 293615 w 4706224"/>
                <a:gd name="connsiteY39" fmla="*/ 1052504 h 3553854"/>
                <a:gd name="connsiteX40" fmla="*/ 276837 w 4706224"/>
                <a:gd name="connsiteY40" fmla="*/ 1086059 h 3553854"/>
                <a:gd name="connsiteX41" fmla="*/ 268448 w 4706224"/>
                <a:gd name="connsiteY41" fmla="*/ 1111226 h 3553854"/>
                <a:gd name="connsiteX42" fmla="*/ 234892 w 4706224"/>
                <a:gd name="connsiteY42" fmla="*/ 1161560 h 3553854"/>
                <a:gd name="connsiteX43" fmla="*/ 209725 w 4706224"/>
                <a:gd name="connsiteY43" fmla="*/ 1220283 h 3553854"/>
                <a:gd name="connsiteX44" fmla="*/ 192947 w 4706224"/>
                <a:gd name="connsiteY44" fmla="*/ 1270617 h 3553854"/>
                <a:gd name="connsiteX45" fmla="*/ 184558 w 4706224"/>
                <a:gd name="connsiteY45" fmla="*/ 1295784 h 3553854"/>
                <a:gd name="connsiteX46" fmla="*/ 176169 w 4706224"/>
                <a:gd name="connsiteY46" fmla="*/ 1320951 h 3553854"/>
                <a:gd name="connsiteX47" fmla="*/ 159391 w 4706224"/>
                <a:gd name="connsiteY47" fmla="*/ 1346118 h 3553854"/>
                <a:gd name="connsiteX48" fmla="*/ 134224 w 4706224"/>
                <a:gd name="connsiteY48" fmla="*/ 1404841 h 3553854"/>
                <a:gd name="connsiteX49" fmla="*/ 117446 w 4706224"/>
                <a:gd name="connsiteY49" fmla="*/ 1455175 h 3553854"/>
                <a:gd name="connsiteX50" fmla="*/ 100668 w 4706224"/>
                <a:gd name="connsiteY50" fmla="*/ 1480342 h 3553854"/>
                <a:gd name="connsiteX51" fmla="*/ 83890 w 4706224"/>
                <a:gd name="connsiteY51" fmla="*/ 1530676 h 3553854"/>
                <a:gd name="connsiteX52" fmla="*/ 75501 w 4706224"/>
                <a:gd name="connsiteY52" fmla="*/ 1555843 h 3553854"/>
                <a:gd name="connsiteX53" fmla="*/ 58723 w 4706224"/>
                <a:gd name="connsiteY53" fmla="*/ 1614566 h 3553854"/>
                <a:gd name="connsiteX54" fmla="*/ 41945 w 4706224"/>
                <a:gd name="connsiteY54" fmla="*/ 1639733 h 3553854"/>
                <a:gd name="connsiteX55" fmla="*/ 25167 w 4706224"/>
                <a:gd name="connsiteY55" fmla="*/ 1698456 h 3553854"/>
                <a:gd name="connsiteX56" fmla="*/ 8389 w 4706224"/>
                <a:gd name="connsiteY56" fmla="*/ 1748790 h 3553854"/>
                <a:gd name="connsiteX57" fmla="*/ 0 w 4706224"/>
                <a:gd name="connsiteY57" fmla="*/ 1773957 h 3553854"/>
                <a:gd name="connsiteX58" fmla="*/ 8389 w 4706224"/>
                <a:gd name="connsiteY58" fmla="*/ 2134683 h 3553854"/>
                <a:gd name="connsiteX59" fmla="*/ 16778 w 4706224"/>
                <a:gd name="connsiteY59" fmla="*/ 2159850 h 3553854"/>
                <a:gd name="connsiteX60" fmla="*/ 33556 w 4706224"/>
                <a:gd name="connsiteY60" fmla="*/ 2185017 h 3553854"/>
                <a:gd name="connsiteX61" fmla="*/ 58723 w 4706224"/>
                <a:gd name="connsiteY61" fmla="*/ 2218573 h 3553854"/>
                <a:gd name="connsiteX62" fmla="*/ 100668 w 4706224"/>
                <a:gd name="connsiteY62" fmla="*/ 2260518 h 3553854"/>
                <a:gd name="connsiteX63" fmla="*/ 134224 w 4706224"/>
                <a:gd name="connsiteY63" fmla="*/ 2302463 h 3553854"/>
                <a:gd name="connsiteX64" fmla="*/ 151002 w 4706224"/>
                <a:gd name="connsiteY64" fmla="*/ 2327630 h 3553854"/>
                <a:gd name="connsiteX65" fmla="*/ 176169 w 4706224"/>
                <a:gd name="connsiteY65" fmla="*/ 2344408 h 3553854"/>
                <a:gd name="connsiteX66" fmla="*/ 209725 w 4706224"/>
                <a:gd name="connsiteY66" fmla="*/ 2377964 h 3553854"/>
                <a:gd name="connsiteX67" fmla="*/ 251670 w 4706224"/>
                <a:gd name="connsiteY67" fmla="*/ 2436687 h 3553854"/>
                <a:gd name="connsiteX68" fmla="*/ 285226 w 4706224"/>
                <a:gd name="connsiteY68" fmla="*/ 2461854 h 3553854"/>
                <a:gd name="connsiteX69" fmla="*/ 360727 w 4706224"/>
                <a:gd name="connsiteY69" fmla="*/ 2528966 h 3553854"/>
                <a:gd name="connsiteX70" fmla="*/ 453006 w 4706224"/>
                <a:gd name="connsiteY70" fmla="*/ 2596078 h 3553854"/>
                <a:gd name="connsiteX71" fmla="*/ 511729 w 4706224"/>
                <a:gd name="connsiteY71" fmla="*/ 2638023 h 3553854"/>
                <a:gd name="connsiteX72" fmla="*/ 536896 w 4706224"/>
                <a:gd name="connsiteY72" fmla="*/ 2663190 h 3553854"/>
                <a:gd name="connsiteX73" fmla="*/ 562063 w 4706224"/>
                <a:gd name="connsiteY73" fmla="*/ 2679968 h 3553854"/>
                <a:gd name="connsiteX74" fmla="*/ 604007 w 4706224"/>
                <a:gd name="connsiteY74" fmla="*/ 2713524 h 3553854"/>
                <a:gd name="connsiteX75" fmla="*/ 629174 w 4706224"/>
                <a:gd name="connsiteY75" fmla="*/ 2730302 h 3553854"/>
                <a:gd name="connsiteX76" fmla="*/ 654341 w 4706224"/>
                <a:gd name="connsiteY76" fmla="*/ 2755469 h 3553854"/>
                <a:gd name="connsiteX77" fmla="*/ 721453 w 4706224"/>
                <a:gd name="connsiteY77" fmla="*/ 2805803 h 3553854"/>
                <a:gd name="connsiteX78" fmla="*/ 746620 w 4706224"/>
                <a:gd name="connsiteY78" fmla="*/ 2822581 h 3553854"/>
                <a:gd name="connsiteX79" fmla="*/ 771787 w 4706224"/>
                <a:gd name="connsiteY79" fmla="*/ 2847748 h 3553854"/>
                <a:gd name="connsiteX80" fmla="*/ 855677 w 4706224"/>
                <a:gd name="connsiteY80" fmla="*/ 2898082 h 3553854"/>
                <a:gd name="connsiteX81" fmla="*/ 931178 w 4706224"/>
                <a:gd name="connsiteY81" fmla="*/ 2956804 h 3553854"/>
                <a:gd name="connsiteX82" fmla="*/ 1015068 w 4706224"/>
                <a:gd name="connsiteY82" fmla="*/ 3015527 h 3553854"/>
                <a:gd name="connsiteX83" fmla="*/ 1015068 w 4706224"/>
                <a:gd name="connsiteY83" fmla="*/ 3015527 h 3553854"/>
                <a:gd name="connsiteX84" fmla="*/ 1048624 w 4706224"/>
                <a:gd name="connsiteY84" fmla="*/ 3040694 h 3553854"/>
                <a:gd name="connsiteX85" fmla="*/ 1073791 w 4706224"/>
                <a:gd name="connsiteY85" fmla="*/ 3049083 h 3553854"/>
                <a:gd name="connsiteX86" fmla="*/ 1107347 w 4706224"/>
                <a:gd name="connsiteY86" fmla="*/ 3065861 h 3553854"/>
                <a:gd name="connsiteX87" fmla="*/ 1132514 w 4706224"/>
                <a:gd name="connsiteY87" fmla="*/ 3074250 h 3553854"/>
                <a:gd name="connsiteX88" fmla="*/ 1182848 w 4706224"/>
                <a:gd name="connsiteY88" fmla="*/ 3107806 h 3553854"/>
                <a:gd name="connsiteX89" fmla="*/ 1249960 w 4706224"/>
                <a:gd name="connsiteY89" fmla="*/ 3132973 h 3553854"/>
                <a:gd name="connsiteX90" fmla="*/ 1317072 w 4706224"/>
                <a:gd name="connsiteY90" fmla="*/ 3166529 h 3553854"/>
                <a:gd name="connsiteX91" fmla="*/ 1375795 w 4706224"/>
                <a:gd name="connsiteY91" fmla="*/ 3183307 h 3553854"/>
                <a:gd name="connsiteX92" fmla="*/ 1451296 w 4706224"/>
                <a:gd name="connsiteY92" fmla="*/ 3216863 h 3553854"/>
                <a:gd name="connsiteX93" fmla="*/ 1501630 w 4706224"/>
                <a:gd name="connsiteY93" fmla="*/ 3233641 h 3553854"/>
                <a:gd name="connsiteX94" fmla="*/ 1593908 w 4706224"/>
                <a:gd name="connsiteY94" fmla="*/ 3267197 h 3553854"/>
                <a:gd name="connsiteX95" fmla="*/ 1627464 w 4706224"/>
                <a:gd name="connsiteY95" fmla="*/ 3275586 h 3553854"/>
                <a:gd name="connsiteX96" fmla="*/ 1677798 w 4706224"/>
                <a:gd name="connsiteY96" fmla="*/ 3292364 h 3553854"/>
                <a:gd name="connsiteX97" fmla="*/ 1778466 w 4706224"/>
                <a:gd name="connsiteY97" fmla="*/ 3300753 h 3553854"/>
                <a:gd name="connsiteX98" fmla="*/ 1887523 w 4706224"/>
                <a:gd name="connsiteY98" fmla="*/ 3325920 h 3553854"/>
                <a:gd name="connsiteX99" fmla="*/ 1963024 w 4706224"/>
                <a:gd name="connsiteY99" fmla="*/ 3359476 h 3553854"/>
                <a:gd name="connsiteX100" fmla="*/ 1988191 w 4706224"/>
                <a:gd name="connsiteY100" fmla="*/ 3367865 h 3553854"/>
                <a:gd name="connsiteX101" fmla="*/ 2072081 w 4706224"/>
                <a:gd name="connsiteY101" fmla="*/ 3393032 h 3553854"/>
                <a:gd name="connsiteX102" fmla="*/ 2130804 w 4706224"/>
                <a:gd name="connsiteY102" fmla="*/ 3418199 h 3553854"/>
                <a:gd name="connsiteX103" fmla="*/ 2239861 w 4706224"/>
                <a:gd name="connsiteY103" fmla="*/ 3443366 h 3553854"/>
                <a:gd name="connsiteX104" fmla="*/ 2323751 w 4706224"/>
                <a:gd name="connsiteY104" fmla="*/ 3468533 h 3553854"/>
                <a:gd name="connsiteX105" fmla="*/ 2382474 w 4706224"/>
                <a:gd name="connsiteY105" fmla="*/ 3485311 h 3553854"/>
                <a:gd name="connsiteX106" fmla="*/ 2432807 w 4706224"/>
                <a:gd name="connsiteY106" fmla="*/ 3493700 h 3553854"/>
                <a:gd name="connsiteX107" fmla="*/ 2474752 w 4706224"/>
                <a:gd name="connsiteY107" fmla="*/ 3502089 h 3553854"/>
                <a:gd name="connsiteX108" fmla="*/ 2508308 w 4706224"/>
                <a:gd name="connsiteY108" fmla="*/ 3510478 h 3553854"/>
                <a:gd name="connsiteX109" fmla="*/ 2533475 w 4706224"/>
                <a:gd name="connsiteY109" fmla="*/ 3518867 h 3553854"/>
                <a:gd name="connsiteX110" fmla="*/ 2801923 w 4706224"/>
                <a:gd name="connsiteY110" fmla="*/ 3535645 h 3553854"/>
                <a:gd name="connsiteX111" fmla="*/ 3305263 w 4706224"/>
                <a:gd name="connsiteY111" fmla="*/ 3535645 h 3553854"/>
                <a:gd name="connsiteX112" fmla="*/ 3363985 w 4706224"/>
                <a:gd name="connsiteY112" fmla="*/ 3527256 h 3553854"/>
                <a:gd name="connsiteX113" fmla="*/ 3556932 w 4706224"/>
                <a:gd name="connsiteY113" fmla="*/ 3518867 h 3553854"/>
                <a:gd name="connsiteX114" fmla="*/ 3682767 w 4706224"/>
                <a:gd name="connsiteY114" fmla="*/ 3510478 h 3553854"/>
                <a:gd name="connsiteX115" fmla="*/ 3716323 w 4706224"/>
                <a:gd name="connsiteY115" fmla="*/ 3502089 h 3553854"/>
                <a:gd name="connsiteX116" fmla="*/ 3808602 w 4706224"/>
                <a:gd name="connsiteY116" fmla="*/ 3485311 h 3553854"/>
                <a:gd name="connsiteX117" fmla="*/ 3858936 w 4706224"/>
                <a:gd name="connsiteY117" fmla="*/ 3468533 h 3553854"/>
                <a:gd name="connsiteX118" fmla="*/ 3926048 w 4706224"/>
                <a:gd name="connsiteY118" fmla="*/ 3451755 h 3553854"/>
                <a:gd name="connsiteX119" fmla="*/ 4026716 w 4706224"/>
                <a:gd name="connsiteY119" fmla="*/ 3418199 h 3553854"/>
                <a:gd name="connsiteX120" fmla="*/ 4051883 w 4706224"/>
                <a:gd name="connsiteY120" fmla="*/ 3409810 h 3553854"/>
                <a:gd name="connsiteX121" fmla="*/ 4077050 w 4706224"/>
                <a:gd name="connsiteY121" fmla="*/ 3401421 h 3553854"/>
                <a:gd name="connsiteX122" fmla="*/ 4118995 w 4706224"/>
                <a:gd name="connsiteY122" fmla="*/ 3384643 h 3553854"/>
                <a:gd name="connsiteX123" fmla="*/ 4152551 w 4706224"/>
                <a:gd name="connsiteY123" fmla="*/ 3367865 h 3553854"/>
                <a:gd name="connsiteX124" fmla="*/ 4177718 w 4706224"/>
                <a:gd name="connsiteY124" fmla="*/ 3351087 h 3553854"/>
                <a:gd name="connsiteX125" fmla="*/ 4202885 w 4706224"/>
                <a:gd name="connsiteY125" fmla="*/ 3342698 h 3553854"/>
                <a:gd name="connsiteX126" fmla="*/ 4295163 w 4706224"/>
                <a:gd name="connsiteY126" fmla="*/ 3267197 h 3553854"/>
                <a:gd name="connsiteX127" fmla="*/ 4345497 w 4706224"/>
                <a:gd name="connsiteY127" fmla="*/ 3225252 h 3553854"/>
                <a:gd name="connsiteX128" fmla="*/ 4362275 w 4706224"/>
                <a:gd name="connsiteY128" fmla="*/ 3200085 h 3553854"/>
                <a:gd name="connsiteX129" fmla="*/ 4404220 w 4706224"/>
                <a:gd name="connsiteY129" fmla="*/ 3149751 h 3553854"/>
                <a:gd name="connsiteX130" fmla="*/ 4420998 w 4706224"/>
                <a:gd name="connsiteY130" fmla="*/ 3099417 h 3553854"/>
                <a:gd name="connsiteX131" fmla="*/ 4454554 w 4706224"/>
                <a:gd name="connsiteY131" fmla="*/ 3049083 h 3553854"/>
                <a:gd name="connsiteX132" fmla="*/ 4471332 w 4706224"/>
                <a:gd name="connsiteY132" fmla="*/ 3015527 h 3553854"/>
                <a:gd name="connsiteX133" fmla="*/ 4479721 w 4706224"/>
                <a:gd name="connsiteY133" fmla="*/ 2990360 h 3553854"/>
                <a:gd name="connsiteX134" fmla="*/ 4504888 w 4706224"/>
                <a:gd name="connsiteY134" fmla="*/ 2956804 h 3553854"/>
                <a:gd name="connsiteX135" fmla="*/ 4513277 w 4706224"/>
                <a:gd name="connsiteY135" fmla="*/ 2931637 h 3553854"/>
                <a:gd name="connsiteX136" fmla="*/ 4530055 w 4706224"/>
                <a:gd name="connsiteY136" fmla="*/ 2898082 h 3553854"/>
                <a:gd name="connsiteX137" fmla="*/ 4538444 w 4706224"/>
                <a:gd name="connsiteY137" fmla="*/ 2856137 h 3553854"/>
                <a:gd name="connsiteX138" fmla="*/ 4572000 w 4706224"/>
                <a:gd name="connsiteY138" fmla="*/ 2780636 h 3553854"/>
                <a:gd name="connsiteX139" fmla="*/ 4588778 w 4706224"/>
                <a:gd name="connsiteY139" fmla="*/ 2713524 h 3553854"/>
                <a:gd name="connsiteX140" fmla="*/ 4605556 w 4706224"/>
                <a:gd name="connsiteY140" fmla="*/ 2654801 h 3553854"/>
                <a:gd name="connsiteX141" fmla="*/ 4613945 w 4706224"/>
                <a:gd name="connsiteY141" fmla="*/ 2621245 h 3553854"/>
                <a:gd name="connsiteX142" fmla="*/ 4622334 w 4706224"/>
                <a:gd name="connsiteY142" fmla="*/ 2596078 h 3553854"/>
                <a:gd name="connsiteX143" fmla="*/ 4639112 w 4706224"/>
                <a:gd name="connsiteY143" fmla="*/ 2503799 h 3553854"/>
                <a:gd name="connsiteX144" fmla="*/ 4647501 w 4706224"/>
                <a:gd name="connsiteY144" fmla="*/ 2428298 h 3553854"/>
                <a:gd name="connsiteX145" fmla="*/ 4655890 w 4706224"/>
                <a:gd name="connsiteY145" fmla="*/ 2377964 h 3553854"/>
                <a:gd name="connsiteX146" fmla="*/ 4664279 w 4706224"/>
                <a:gd name="connsiteY146" fmla="*/ 2310852 h 3553854"/>
                <a:gd name="connsiteX147" fmla="*/ 4681057 w 4706224"/>
                <a:gd name="connsiteY147" fmla="*/ 2218573 h 3553854"/>
                <a:gd name="connsiteX148" fmla="*/ 4689446 w 4706224"/>
                <a:gd name="connsiteY148" fmla="*/ 2126294 h 3553854"/>
                <a:gd name="connsiteX149" fmla="*/ 4697835 w 4706224"/>
                <a:gd name="connsiteY149" fmla="*/ 2092738 h 3553854"/>
                <a:gd name="connsiteX150" fmla="*/ 4706224 w 4706224"/>
                <a:gd name="connsiteY150" fmla="*/ 2025626 h 3553854"/>
                <a:gd name="connsiteX151" fmla="*/ 4697835 w 4706224"/>
                <a:gd name="connsiteY151" fmla="*/ 1706845 h 3553854"/>
                <a:gd name="connsiteX152" fmla="*/ 4689446 w 4706224"/>
                <a:gd name="connsiteY152" fmla="*/ 1673289 h 3553854"/>
                <a:gd name="connsiteX153" fmla="*/ 4681057 w 4706224"/>
                <a:gd name="connsiteY153" fmla="*/ 1606177 h 3553854"/>
                <a:gd name="connsiteX154" fmla="*/ 4672668 w 4706224"/>
                <a:gd name="connsiteY154" fmla="*/ 1572621 h 3553854"/>
                <a:gd name="connsiteX155" fmla="*/ 4664279 w 4706224"/>
                <a:gd name="connsiteY155" fmla="*/ 1505509 h 3553854"/>
                <a:gd name="connsiteX156" fmla="*/ 4655890 w 4706224"/>
                <a:gd name="connsiteY156" fmla="*/ 1471953 h 3553854"/>
                <a:gd name="connsiteX157" fmla="*/ 4647501 w 4706224"/>
                <a:gd name="connsiteY157" fmla="*/ 1421619 h 3553854"/>
                <a:gd name="connsiteX158" fmla="*/ 4613945 w 4706224"/>
                <a:gd name="connsiteY158" fmla="*/ 1279006 h 3553854"/>
                <a:gd name="connsiteX159" fmla="*/ 4588778 w 4706224"/>
                <a:gd name="connsiteY159" fmla="*/ 1111226 h 3553854"/>
                <a:gd name="connsiteX160" fmla="*/ 4580389 w 4706224"/>
                <a:gd name="connsiteY160" fmla="*/ 1077671 h 3553854"/>
                <a:gd name="connsiteX161" fmla="*/ 4572000 w 4706224"/>
                <a:gd name="connsiteY161" fmla="*/ 1027337 h 3553854"/>
                <a:gd name="connsiteX162" fmla="*/ 4546833 w 4706224"/>
                <a:gd name="connsiteY162" fmla="*/ 918280 h 3553854"/>
                <a:gd name="connsiteX163" fmla="*/ 4538444 w 4706224"/>
                <a:gd name="connsiteY163" fmla="*/ 884724 h 3553854"/>
                <a:gd name="connsiteX164" fmla="*/ 4521666 w 4706224"/>
                <a:gd name="connsiteY164" fmla="*/ 859557 h 3553854"/>
                <a:gd name="connsiteX165" fmla="*/ 4504888 w 4706224"/>
                <a:gd name="connsiteY165" fmla="*/ 775667 h 3553854"/>
                <a:gd name="connsiteX166" fmla="*/ 4496499 w 4706224"/>
                <a:gd name="connsiteY166" fmla="*/ 750500 h 3553854"/>
                <a:gd name="connsiteX167" fmla="*/ 4471332 w 4706224"/>
                <a:gd name="connsiteY167" fmla="*/ 708555 h 3553854"/>
                <a:gd name="connsiteX168" fmla="*/ 4446165 w 4706224"/>
                <a:gd name="connsiteY168" fmla="*/ 616276 h 3553854"/>
                <a:gd name="connsiteX169" fmla="*/ 4420998 w 4706224"/>
                <a:gd name="connsiteY169" fmla="*/ 591109 h 3553854"/>
                <a:gd name="connsiteX170" fmla="*/ 4404220 w 4706224"/>
                <a:gd name="connsiteY170" fmla="*/ 557553 h 3553854"/>
                <a:gd name="connsiteX171" fmla="*/ 4353886 w 4706224"/>
                <a:gd name="connsiteY171" fmla="*/ 490441 h 3553854"/>
                <a:gd name="connsiteX172" fmla="*/ 4295163 w 4706224"/>
                <a:gd name="connsiteY172" fmla="*/ 456885 h 3553854"/>
                <a:gd name="connsiteX173" fmla="*/ 4269996 w 4706224"/>
                <a:gd name="connsiteY173" fmla="*/ 440107 h 3553854"/>
                <a:gd name="connsiteX174" fmla="*/ 4211274 w 4706224"/>
                <a:gd name="connsiteY174" fmla="*/ 398162 h 3553854"/>
                <a:gd name="connsiteX175" fmla="*/ 4186107 w 4706224"/>
                <a:gd name="connsiteY175" fmla="*/ 389773 h 3553854"/>
                <a:gd name="connsiteX176" fmla="*/ 4152551 w 4706224"/>
                <a:gd name="connsiteY176" fmla="*/ 364606 h 3553854"/>
                <a:gd name="connsiteX177" fmla="*/ 4077050 w 4706224"/>
                <a:gd name="connsiteY177" fmla="*/ 331050 h 3553854"/>
                <a:gd name="connsiteX178" fmla="*/ 4043494 w 4706224"/>
                <a:gd name="connsiteY178" fmla="*/ 305883 h 3553854"/>
                <a:gd name="connsiteX179" fmla="*/ 3993160 w 4706224"/>
                <a:gd name="connsiteY179" fmla="*/ 272327 h 3553854"/>
                <a:gd name="connsiteX180" fmla="*/ 3959604 w 4706224"/>
                <a:gd name="connsiteY180" fmla="*/ 238771 h 3553854"/>
                <a:gd name="connsiteX181" fmla="*/ 3900881 w 4706224"/>
                <a:gd name="connsiteY181" fmla="*/ 213604 h 3553854"/>
                <a:gd name="connsiteX182" fmla="*/ 3875714 w 4706224"/>
                <a:gd name="connsiteY182" fmla="*/ 196826 h 3553854"/>
                <a:gd name="connsiteX183" fmla="*/ 3825380 w 4706224"/>
                <a:gd name="connsiteY183" fmla="*/ 180048 h 3553854"/>
                <a:gd name="connsiteX184" fmla="*/ 3800213 w 4706224"/>
                <a:gd name="connsiteY184" fmla="*/ 171659 h 3553854"/>
                <a:gd name="connsiteX185" fmla="*/ 3775046 w 4706224"/>
                <a:gd name="connsiteY185" fmla="*/ 154882 h 3553854"/>
                <a:gd name="connsiteX186" fmla="*/ 3707934 w 4706224"/>
                <a:gd name="connsiteY186" fmla="*/ 138104 h 3553854"/>
                <a:gd name="connsiteX187" fmla="*/ 3682767 w 4706224"/>
                <a:gd name="connsiteY187" fmla="*/ 121326 h 3553854"/>
                <a:gd name="connsiteX188" fmla="*/ 3624044 w 4706224"/>
                <a:gd name="connsiteY188" fmla="*/ 104548 h 3553854"/>
                <a:gd name="connsiteX189" fmla="*/ 3498209 w 4706224"/>
                <a:gd name="connsiteY189" fmla="*/ 87770 h 3553854"/>
                <a:gd name="connsiteX190" fmla="*/ 3473042 w 4706224"/>
                <a:gd name="connsiteY190" fmla="*/ 79381 h 3553854"/>
                <a:gd name="connsiteX191" fmla="*/ 3363985 w 4706224"/>
                <a:gd name="connsiteY191" fmla="*/ 62603 h 3553854"/>
                <a:gd name="connsiteX192" fmla="*/ 3263318 w 4706224"/>
                <a:gd name="connsiteY192" fmla="*/ 20658 h 355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4706224" h="3553854">
                  <a:moveTo>
                    <a:pt x="3263318" y="20658"/>
                  </a:moveTo>
                  <a:lnTo>
                    <a:pt x="3263318" y="20658"/>
                  </a:lnTo>
                  <a:cubicBezTo>
                    <a:pt x="2920365" y="-17448"/>
                    <a:pt x="3159823" y="6087"/>
                    <a:pt x="2365696" y="20658"/>
                  </a:cubicBezTo>
                  <a:cubicBezTo>
                    <a:pt x="2190280" y="23877"/>
                    <a:pt x="2340338" y="27665"/>
                    <a:pt x="2223083" y="37436"/>
                  </a:cubicBezTo>
                  <a:cubicBezTo>
                    <a:pt x="2172846" y="41622"/>
                    <a:pt x="2122415" y="43029"/>
                    <a:pt x="2072081" y="45825"/>
                  </a:cubicBezTo>
                  <a:cubicBezTo>
                    <a:pt x="2013784" y="60399"/>
                    <a:pt x="2055576" y="51381"/>
                    <a:pt x="1971413" y="62603"/>
                  </a:cubicBezTo>
                  <a:cubicBezTo>
                    <a:pt x="1854450" y="78198"/>
                    <a:pt x="1963853" y="67794"/>
                    <a:pt x="1778466" y="79381"/>
                  </a:cubicBezTo>
                  <a:cubicBezTo>
                    <a:pt x="1696166" y="99956"/>
                    <a:pt x="1806701" y="74149"/>
                    <a:pt x="1652631" y="96159"/>
                  </a:cubicBezTo>
                  <a:cubicBezTo>
                    <a:pt x="1643877" y="97410"/>
                    <a:pt x="1636186" y="103094"/>
                    <a:pt x="1627464" y="104548"/>
                  </a:cubicBezTo>
                  <a:cubicBezTo>
                    <a:pt x="1602487" y="108711"/>
                    <a:pt x="1577130" y="110141"/>
                    <a:pt x="1551963" y="112937"/>
                  </a:cubicBezTo>
                  <a:cubicBezTo>
                    <a:pt x="1495308" y="131822"/>
                    <a:pt x="1565047" y="110029"/>
                    <a:pt x="1476463" y="129715"/>
                  </a:cubicBezTo>
                  <a:cubicBezTo>
                    <a:pt x="1467831" y="131633"/>
                    <a:pt x="1459875" y="135959"/>
                    <a:pt x="1451296" y="138104"/>
                  </a:cubicBezTo>
                  <a:cubicBezTo>
                    <a:pt x="1437463" y="141562"/>
                    <a:pt x="1423416" y="144149"/>
                    <a:pt x="1409351" y="146493"/>
                  </a:cubicBezTo>
                  <a:cubicBezTo>
                    <a:pt x="1389847" y="149744"/>
                    <a:pt x="1370017" y="151004"/>
                    <a:pt x="1350628" y="154882"/>
                  </a:cubicBezTo>
                  <a:cubicBezTo>
                    <a:pt x="1285163" y="167975"/>
                    <a:pt x="1286798" y="172936"/>
                    <a:pt x="1224793" y="188437"/>
                  </a:cubicBezTo>
                  <a:cubicBezTo>
                    <a:pt x="1210960" y="191895"/>
                    <a:pt x="1196877" y="194275"/>
                    <a:pt x="1182848" y="196826"/>
                  </a:cubicBezTo>
                  <a:cubicBezTo>
                    <a:pt x="1166113" y="199869"/>
                    <a:pt x="1149016" y="201090"/>
                    <a:pt x="1132514" y="205215"/>
                  </a:cubicBezTo>
                  <a:cubicBezTo>
                    <a:pt x="1041955" y="227855"/>
                    <a:pt x="1118053" y="212735"/>
                    <a:pt x="1048624" y="238771"/>
                  </a:cubicBezTo>
                  <a:cubicBezTo>
                    <a:pt x="1037829" y="242819"/>
                    <a:pt x="1025863" y="243112"/>
                    <a:pt x="1015068" y="247160"/>
                  </a:cubicBezTo>
                  <a:cubicBezTo>
                    <a:pt x="982752" y="259278"/>
                    <a:pt x="971603" y="273087"/>
                    <a:pt x="939567" y="289105"/>
                  </a:cubicBezTo>
                  <a:cubicBezTo>
                    <a:pt x="931658" y="293060"/>
                    <a:pt x="922309" y="293539"/>
                    <a:pt x="914400" y="297494"/>
                  </a:cubicBezTo>
                  <a:cubicBezTo>
                    <a:pt x="905382" y="302003"/>
                    <a:pt x="898251" y="309763"/>
                    <a:pt x="889233" y="314272"/>
                  </a:cubicBezTo>
                  <a:cubicBezTo>
                    <a:pt x="881324" y="318227"/>
                    <a:pt x="871975" y="318706"/>
                    <a:pt x="864066" y="322661"/>
                  </a:cubicBezTo>
                  <a:cubicBezTo>
                    <a:pt x="855048" y="327170"/>
                    <a:pt x="847653" y="334437"/>
                    <a:pt x="838899" y="339439"/>
                  </a:cubicBezTo>
                  <a:cubicBezTo>
                    <a:pt x="752096" y="389041"/>
                    <a:pt x="860898" y="319006"/>
                    <a:pt x="771787" y="381384"/>
                  </a:cubicBezTo>
                  <a:cubicBezTo>
                    <a:pt x="755267" y="392948"/>
                    <a:pt x="738231" y="403755"/>
                    <a:pt x="721453" y="414940"/>
                  </a:cubicBezTo>
                  <a:cubicBezTo>
                    <a:pt x="713064" y="420533"/>
                    <a:pt x="704352" y="425669"/>
                    <a:pt x="696286" y="431718"/>
                  </a:cubicBezTo>
                  <a:cubicBezTo>
                    <a:pt x="685101" y="440107"/>
                    <a:pt x="674107" y="448758"/>
                    <a:pt x="662730" y="456885"/>
                  </a:cubicBezTo>
                  <a:cubicBezTo>
                    <a:pt x="654526" y="462745"/>
                    <a:pt x="645308" y="467208"/>
                    <a:pt x="637563" y="473663"/>
                  </a:cubicBezTo>
                  <a:cubicBezTo>
                    <a:pt x="604523" y="501196"/>
                    <a:pt x="617141" y="498201"/>
                    <a:pt x="587230" y="532386"/>
                  </a:cubicBezTo>
                  <a:cubicBezTo>
                    <a:pt x="576814" y="544291"/>
                    <a:pt x="564091" y="554037"/>
                    <a:pt x="553674" y="565942"/>
                  </a:cubicBezTo>
                  <a:cubicBezTo>
                    <a:pt x="536283" y="585817"/>
                    <a:pt x="507598" y="630861"/>
                    <a:pt x="494951" y="649832"/>
                  </a:cubicBezTo>
                  <a:lnTo>
                    <a:pt x="461395" y="700166"/>
                  </a:lnTo>
                  <a:cubicBezTo>
                    <a:pt x="455802" y="708555"/>
                    <a:pt x="447805" y="715768"/>
                    <a:pt x="444617" y="725333"/>
                  </a:cubicBezTo>
                  <a:cubicBezTo>
                    <a:pt x="432739" y="760966"/>
                    <a:pt x="427679" y="780101"/>
                    <a:pt x="402672" y="817612"/>
                  </a:cubicBezTo>
                  <a:cubicBezTo>
                    <a:pt x="328188" y="929338"/>
                    <a:pt x="435392" y="763750"/>
                    <a:pt x="377505" y="867946"/>
                  </a:cubicBezTo>
                  <a:cubicBezTo>
                    <a:pt x="349369" y="918592"/>
                    <a:pt x="345304" y="906504"/>
                    <a:pt x="327171" y="951836"/>
                  </a:cubicBezTo>
                  <a:cubicBezTo>
                    <a:pt x="320603" y="968257"/>
                    <a:pt x="315986" y="985392"/>
                    <a:pt x="310393" y="1002170"/>
                  </a:cubicBezTo>
                  <a:lnTo>
                    <a:pt x="302004" y="1027337"/>
                  </a:lnTo>
                  <a:cubicBezTo>
                    <a:pt x="299208" y="1035726"/>
                    <a:pt x="297570" y="1044595"/>
                    <a:pt x="293615" y="1052504"/>
                  </a:cubicBezTo>
                  <a:cubicBezTo>
                    <a:pt x="288022" y="1063689"/>
                    <a:pt x="281763" y="1074565"/>
                    <a:pt x="276837" y="1086059"/>
                  </a:cubicBezTo>
                  <a:cubicBezTo>
                    <a:pt x="273354" y="1094187"/>
                    <a:pt x="272742" y="1103496"/>
                    <a:pt x="268448" y="1111226"/>
                  </a:cubicBezTo>
                  <a:cubicBezTo>
                    <a:pt x="258655" y="1128853"/>
                    <a:pt x="241269" y="1142430"/>
                    <a:pt x="234892" y="1161560"/>
                  </a:cubicBezTo>
                  <a:cubicBezTo>
                    <a:pt x="207888" y="1242571"/>
                    <a:pt x="251190" y="1116620"/>
                    <a:pt x="209725" y="1220283"/>
                  </a:cubicBezTo>
                  <a:cubicBezTo>
                    <a:pt x="203157" y="1236704"/>
                    <a:pt x="198540" y="1253839"/>
                    <a:pt x="192947" y="1270617"/>
                  </a:cubicBezTo>
                  <a:lnTo>
                    <a:pt x="184558" y="1295784"/>
                  </a:lnTo>
                  <a:cubicBezTo>
                    <a:pt x="181762" y="1304173"/>
                    <a:pt x="181074" y="1313593"/>
                    <a:pt x="176169" y="1320951"/>
                  </a:cubicBezTo>
                  <a:lnTo>
                    <a:pt x="159391" y="1346118"/>
                  </a:lnTo>
                  <a:cubicBezTo>
                    <a:pt x="137200" y="1434884"/>
                    <a:pt x="167329" y="1330355"/>
                    <a:pt x="134224" y="1404841"/>
                  </a:cubicBezTo>
                  <a:cubicBezTo>
                    <a:pt x="127041" y="1421002"/>
                    <a:pt x="127256" y="1440460"/>
                    <a:pt x="117446" y="1455175"/>
                  </a:cubicBezTo>
                  <a:cubicBezTo>
                    <a:pt x="111853" y="1463564"/>
                    <a:pt x="104763" y="1471129"/>
                    <a:pt x="100668" y="1480342"/>
                  </a:cubicBezTo>
                  <a:cubicBezTo>
                    <a:pt x="93485" y="1496503"/>
                    <a:pt x="89483" y="1513898"/>
                    <a:pt x="83890" y="1530676"/>
                  </a:cubicBezTo>
                  <a:cubicBezTo>
                    <a:pt x="81094" y="1539065"/>
                    <a:pt x="77646" y="1547264"/>
                    <a:pt x="75501" y="1555843"/>
                  </a:cubicBezTo>
                  <a:cubicBezTo>
                    <a:pt x="72813" y="1566594"/>
                    <a:pt x="64740" y="1602531"/>
                    <a:pt x="58723" y="1614566"/>
                  </a:cubicBezTo>
                  <a:cubicBezTo>
                    <a:pt x="54214" y="1623584"/>
                    <a:pt x="46454" y="1630715"/>
                    <a:pt x="41945" y="1639733"/>
                  </a:cubicBezTo>
                  <a:cubicBezTo>
                    <a:pt x="34897" y="1653829"/>
                    <a:pt x="29199" y="1685017"/>
                    <a:pt x="25167" y="1698456"/>
                  </a:cubicBezTo>
                  <a:cubicBezTo>
                    <a:pt x="20085" y="1715396"/>
                    <a:pt x="13982" y="1732012"/>
                    <a:pt x="8389" y="1748790"/>
                  </a:cubicBezTo>
                  <a:lnTo>
                    <a:pt x="0" y="1773957"/>
                  </a:lnTo>
                  <a:cubicBezTo>
                    <a:pt x="2796" y="1894199"/>
                    <a:pt x="3165" y="2014522"/>
                    <a:pt x="8389" y="2134683"/>
                  </a:cubicBezTo>
                  <a:cubicBezTo>
                    <a:pt x="8773" y="2143517"/>
                    <a:pt x="12823" y="2151941"/>
                    <a:pt x="16778" y="2159850"/>
                  </a:cubicBezTo>
                  <a:cubicBezTo>
                    <a:pt x="21287" y="2168868"/>
                    <a:pt x="27696" y="2176813"/>
                    <a:pt x="33556" y="2185017"/>
                  </a:cubicBezTo>
                  <a:cubicBezTo>
                    <a:pt x="41683" y="2196394"/>
                    <a:pt x="50596" y="2207196"/>
                    <a:pt x="58723" y="2218573"/>
                  </a:cubicBezTo>
                  <a:cubicBezTo>
                    <a:pt x="84144" y="2254163"/>
                    <a:pt x="64061" y="2236114"/>
                    <a:pt x="100668" y="2260518"/>
                  </a:cubicBezTo>
                  <a:cubicBezTo>
                    <a:pt x="117000" y="2309513"/>
                    <a:pt x="96279" y="2264518"/>
                    <a:pt x="134224" y="2302463"/>
                  </a:cubicBezTo>
                  <a:cubicBezTo>
                    <a:pt x="141353" y="2309592"/>
                    <a:pt x="143873" y="2320501"/>
                    <a:pt x="151002" y="2327630"/>
                  </a:cubicBezTo>
                  <a:cubicBezTo>
                    <a:pt x="158131" y="2334759"/>
                    <a:pt x="168514" y="2337847"/>
                    <a:pt x="176169" y="2344408"/>
                  </a:cubicBezTo>
                  <a:cubicBezTo>
                    <a:pt x="188179" y="2354703"/>
                    <a:pt x="199430" y="2365954"/>
                    <a:pt x="209725" y="2377964"/>
                  </a:cubicBezTo>
                  <a:cubicBezTo>
                    <a:pt x="238305" y="2411307"/>
                    <a:pt x="214842" y="2399859"/>
                    <a:pt x="251670" y="2436687"/>
                  </a:cubicBezTo>
                  <a:cubicBezTo>
                    <a:pt x="261557" y="2446574"/>
                    <a:pt x="274610" y="2452755"/>
                    <a:pt x="285226" y="2461854"/>
                  </a:cubicBezTo>
                  <a:cubicBezTo>
                    <a:pt x="364622" y="2529908"/>
                    <a:pt x="229878" y="2428905"/>
                    <a:pt x="360727" y="2528966"/>
                  </a:cubicBezTo>
                  <a:cubicBezTo>
                    <a:pt x="390940" y="2552070"/>
                    <a:pt x="426112" y="2569184"/>
                    <a:pt x="453006" y="2596078"/>
                  </a:cubicBezTo>
                  <a:cubicBezTo>
                    <a:pt x="492815" y="2635887"/>
                    <a:pt x="471555" y="2624632"/>
                    <a:pt x="511729" y="2638023"/>
                  </a:cubicBezTo>
                  <a:cubicBezTo>
                    <a:pt x="520118" y="2646412"/>
                    <a:pt x="527782" y="2655595"/>
                    <a:pt x="536896" y="2663190"/>
                  </a:cubicBezTo>
                  <a:cubicBezTo>
                    <a:pt x="544641" y="2669645"/>
                    <a:pt x="553997" y="2673919"/>
                    <a:pt x="562063" y="2679968"/>
                  </a:cubicBezTo>
                  <a:cubicBezTo>
                    <a:pt x="576387" y="2690711"/>
                    <a:pt x="589683" y="2702781"/>
                    <a:pt x="604007" y="2713524"/>
                  </a:cubicBezTo>
                  <a:cubicBezTo>
                    <a:pt x="612073" y="2719573"/>
                    <a:pt x="621429" y="2723847"/>
                    <a:pt x="629174" y="2730302"/>
                  </a:cubicBezTo>
                  <a:cubicBezTo>
                    <a:pt x="638288" y="2737897"/>
                    <a:pt x="645159" y="2747956"/>
                    <a:pt x="654341" y="2755469"/>
                  </a:cubicBezTo>
                  <a:cubicBezTo>
                    <a:pt x="675983" y="2773176"/>
                    <a:pt x="698186" y="2790292"/>
                    <a:pt x="721453" y="2805803"/>
                  </a:cubicBezTo>
                  <a:cubicBezTo>
                    <a:pt x="729842" y="2811396"/>
                    <a:pt x="738875" y="2816126"/>
                    <a:pt x="746620" y="2822581"/>
                  </a:cubicBezTo>
                  <a:cubicBezTo>
                    <a:pt x="755734" y="2830176"/>
                    <a:pt x="762673" y="2840153"/>
                    <a:pt x="771787" y="2847748"/>
                  </a:cubicBezTo>
                  <a:cubicBezTo>
                    <a:pt x="789530" y="2862534"/>
                    <a:pt x="846746" y="2891942"/>
                    <a:pt x="855677" y="2898082"/>
                  </a:cubicBezTo>
                  <a:cubicBezTo>
                    <a:pt x="881950" y="2916144"/>
                    <a:pt x="905907" y="2937365"/>
                    <a:pt x="931178" y="2956804"/>
                  </a:cubicBezTo>
                  <a:cubicBezTo>
                    <a:pt x="971553" y="2987861"/>
                    <a:pt x="966532" y="2983169"/>
                    <a:pt x="1015068" y="3015527"/>
                  </a:cubicBezTo>
                  <a:lnTo>
                    <a:pt x="1015068" y="3015527"/>
                  </a:lnTo>
                  <a:cubicBezTo>
                    <a:pt x="1026253" y="3023916"/>
                    <a:pt x="1036485" y="3033757"/>
                    <a:pt x="1048624" y="3040694"/>
                  </a:cubicBezTo>
                  <a:cubicBezTo>
                    <a:pt x="1056302" y="3045081"/>
                    <a:pt x="1065663" y="3045600"/>
                    <a:pt x="1073791" y="3049083"/>
                  </a:cubicBezTo>
                  <a:cubicBezTo>
                    <a:pt x="1085285" y="3054009"/>
                    <a:pt x="1095853" y="3060935"/>
                    <a:pt x="1107347" y="3065861"/>
                  </a:cubicBezTo>
                  <a:cubicBezTo>
                    <a:pt x="1115475" y="3069344"/>
                    <a:pt x="1124784" y="3069956"/>
                    <a:pt x="1132514" y="3074250"/>
                  </a:cubicBezTo>
                  <a:cubicBezTo>
                    <a:pt x="1150141" y="3084043"/>
                    <a:pt x="1165146" y="3098150"/>
                    <a:pt x="1182848" y="3107806"/>
                  </a:cubicBezTo>
                  <a:cubicBezTo>
                    <a:pt x="1242336" y="3140254"/>
                    <a:pt x="1205027" y="3112549"/>
                    <a:pt x="1249960" y="3132973"/>
                  </a:cubicBezTo>
                  <a:cubicBezTo>
                    <a:pt x="1272729" y="3143323"/>
                    <a:pt x="1294303" y="3156179"/>
                    <a:pt x="1317072" y="3166529"/>
                  </a:cubicBezTo>
                  <a:cubicBezTo>
                    <a:pt x="1352803" y="3182770"/>
                    <a:pt x="1334148" y="3167289"/>
                    <a:pt x="1375795" y="3183307"/>
                  </a:cubicBezTo>
                  <a:cubicBezTo>
                    <a:pt x="1401500" y="3193194"/>
                    <a:pt x="1425725" y="3206635"/>
                    <a:pt x="1451296" y="3216863"/>
                  </a:cubicBezTo>
                  <a:cubicBezTo>
                    <a:pt x="1467717" y="3223431"/>
                    <a:pt x="1485209" y="3227073"/>
                    <a:pt x="1501630" y="3233641"/>
                  </a:cubicBezTo>
                  <a:cubicBezTo>
                    <a:pt x="1529430" y="3244761"/>
                    <a:pt x="1565186" y="3260016"/>
                    <a:pt x="1593908" y="3267197"/>
                  </a:cubicBezTo>
                  <a:cubicBezTo>
                    <a:pt x="1605093" y="3269993"/>
                    <a:pt x="1616421" y="3272273"/>
                    <a:pt x="1627464" y="3275586"/>
                  </a:cubicBezTo>
                  <a:cubicBezTo>
                    <a:pt x="1644404" y="3280668"/>
                    <a:pt x="1660174" y="3290895"/>
                    <a:pt x="1677798" y="3292364"/>
                  </a:cubicBezTo>
                  <a:lnTo>
                    <a:pt x="1778466" y="3300753"/>
                  </a:lnTo>
                  <a:cubicBezTo>
                    <a:pt x="1875598" y="3339606"/>
                    <a:pt x="1754185" y="3295150"/>
                    <a:pt x="1887523" y="3325920"/>
                  </a:cubicBezTo>
                  <a:cubicBezTo>
                    <a:pt x="1915707" y="3332424"/>
                    <a:pt x="1937070" y="3348353"/>
                    <a:pt x="1963024" y="3359476"/>
                  </a:cubicBezTo>
                  <a:cubicBezTo>
                    <a:pt x="1971152" y="3362959"/>
                    <a:pt x="1979688" y="3365436"/>
                    <a:pt x="1988191" y="3367865"/>
                  </a:cubicBezTo>
                  <a:cubicBezTo>
                    <a:pt x="2016289" y="3375893"/>
                    <a:pt x="2045500" y="3379741"/>
                    <a:pt x="2072081" y="3393032"/>
                  </a:cubicBezTo>
                  <a:cubicBezTo>
                    <a:pt x="2096090" y="3405036"/>
                    <a:pt x="2106117" y="3412027"/>
                    <a:pt x="2130804" y="3418199"/>
                  </a:cubicBezTo>
                  <a:cubicBezTo>
                    <a:pt x="2184042" y="3431509"/>
                    <a:pt x="2177220" y="3422486"/>
                    <a:pt x="2239861" y="3443366"/>
                  </a:cubicBezTo>
                  <a:cubicBezTo>
                    <a:pt x="2330305" y="3473514"/>
                    <a:pt x="2254020" y="3449515"/>
                    <a:pt x="2323751" y="3468533"/>
                  </a:cubicBezTo>
                  <a:cubicBezTo>
                    <a:pt x="2343391" y="3473889"/>
                    <a:pt x="2362638" y="3480733"/>
                    <a:pt x="2382474" y="3485311"/>
                  </a:cubicBezTo>
                  <a:cubicBezTo>
                    <a:pt x="2399048" y="3489136"/>
                    <a:pt x="2416072" y="3490657"/>
                    <a:pt x="2432807" y="3493700"/>
                  </a:cubicBezTo>
                  <a:cubicBezTo>
                    <a:pt x="2446836" y="3496251"/>
                    <a:pt x="2460833" y="3498996"/>
                    <a:pt x="2474752" y="3502089"/>
                  </a:cubicBezTo>
                  <a:cubicBezTo>
                    <a:pt x="2486007" y="3504590"/>
                    <a:pt x="2497222" y="3507311"/>
                    <a:pt x="2508308" y="3510478"/>
                  </a:cubicBezTo>
                  <a:cubicBezTo>
                    <a:pt x="2516811" y="3512907"/>
                    <a:pt x="2524686" y="3517890"/>
                    <a:pt x="2533475" y="3518867"/>
                  </a:cubicBezTo>
                  <a:cubicBezTo>
                    <a:pt x="2559477" y="3521756"/>
                    <a:pt x="2784256" y="3534606"/>
                    <a:pt x="2801923" y="3535645"/>
                  </a:cubicBezTo>
                  <a:cubicBezTo>
                    <a:pt x="2997443" y="3568232"/>
                    <a:pt x="2868874" y="3549953"/>
                    <a:pt x="3305263" y="3535645"/>
                  </a:cubicBezTo>
                  <a:cubicBezTo>
                    <a:pt x="3325025" y="3534997"/>
                    <a:pt x="3344256" y="3528571"/>
                    <a:pt x="3363985" y="3527256"/>
                  </a:cubicBezTo>
                  <a:cubicBezTo>
                    <a:pt x="3428219" y="3522974"/>
                    <a:pt x="3492645" y="3522251"/>
                    <a:pt x="3556932" y="3518867"/>
                  </a:cubicBezTo>
                  <a:cubicBezTo>
                    <a:pt x="3598912" y="3516658"/>
                    <a:pt x="3640822" y="3513274"/>
                    <a:pt x="3682767" y="3510478"/>
                  </a:cubicBezTo>
                  <a:cubicBezTo>
                    <a:pt x="3693952" y="3507682"/>
                    <a:pt x="3704979" y="3504151"/>
                    <a:pt x="3716323" y="3502089"/>
                  </a:cubicBezTo>
                  <a:cubicBezTo>
                    <a:pt x="3771316" y="3492090"/>
                    <a:pt x="3764694" y="3498484"/>
                    <a:pt x="3808602" y="3485311"/>
                  </a:cubicBezTo>
                  <a:cubicBezTo>
                    <a:pt x="3825542" y="3480229"/>
                    <a:pt x="3841778" y="3472822"/>
                    <a:pt x="3858936" y="3468533"/>
                  </a:cubicBezTo>
                  <a:cubicBezTo>
                    <a:pt x="3881307" y="3462940"/>
                    <a:pt x="3904172" y="3459047"/>
                    <a:pt x="3926048" y="3451755"/>
                  </a:cubicBezTo>
                  <a:lnTo>
                    <a:pt x="4026716" y="3418199"/>
                  </a:lnTo>
                  <a:lnTo>
                    <a:pt x="4051883" y="3409810"/>
                  </a:lnTo>
                  <a:cubicBezTo>
                    <a:pt x="4060272" y="3407014"/>
                    <a:pt x="4068840" y="3404705"/>
                    <a:pt x="4077050" y="3401421"/>
                  </a:cubicBezTo>
                  <a:cubicBezTo>
                    <a:pt x="4091032" y="3395828"/>
                    <a:pt x="4105234" y="3390759"/>
                    <a:pt x="4118995" y="3384643"/>
                  </a:cubicBezTo>
                  <a:cubicBezTo>
                    <a:pt x="4130423" y="3379564"/>
                    <a:pt x="4141693" y="3374070"/>
                    <a:pt x="4152551" y="3367865"/>
                  </a:cubicBezTo>
                  <a:cubicBezTo>
                    <a:pt x="4161305" y="3362863"/>
                    <a:pt x="4168700" y="3355596"/>
                    <a:pt x="4177718" y="3351087"/>
                  </a:cubicBezTo>
                  <a:cubicBezTo>
                    <a:pt x="4185627" y="3347132"/>
                    <a:pt x="4194976" y="3346653"/>
                    <a:pt x="4202885" y="3342698"/>
                  </a:cubicBezTo>
                  <a:cubicBezTo>
                    <a:pt x="4312829" y="3287726"/>
                    <a:pt x="4163956" y="3354668"/>
                    <a:pt x="4295163" y="3267197"/>
                  </a:cubicBezTo>
                  <a:cubicBezTo>
                    <a:pt x="4319909" y="3250700"/>
                    <a:pt x="4325312" y="3249474"/>
                    <a:pt x="4345497" y="3225252"/>
                  </a:cubicBezTo>
                  <a:cubicBezTo>
                    <a:pt x="4351952" y="3217507"/>
                    <a:pt x="4355820" y="3207830"/>
                    <a:pt x="4362275" y="3200085"/>
                  </a:cubicBezTo>
                  <a:cubicBezTo>
                    <a:pt x="4381090" y="3177507"/>
                    <a:pt x="4392318" y="3176530"/>
                    <a:pt x="4404220" y="3149751"/>
                  </a:cubicBezTo>
                  <a:cubicBezTo>
                    <a:pt x="4411403" y="3133590"/>
                    <a:pt x="4411188" y="3114132"/>
                    <a:pt x="4420998" y="3099417"/>
                  </a:cubicBezTo>
                  <a:cubicBezTo>
                    <a:pt x="4432183" y="3082639"/>
                    <a:pt x="4445536" y="3067119"/>
                    <a:pt x="4454554" y="3049083"/>
                  </a:cubicBezTo>
                  <a:cubicBezTo>
                    <a:pt x="4460147" y="3037898"/>
                    <a:pt x="4466406" y="3027021"/>
                    <a:pt x="4471332" y="3015527"/>
                  </a:cubicBezTo>
                  <a:cubicBezTo>
                    <a:pt x="4474815" y="3007399"/>
                    <a:pt x="4475334" y="2998038"/>
                    <a:pt x="4479721" y="2990360"/>
                  </a:cubicBezTo>
                  <a:cubicBezTo>
                    <a:pt x="4486658" y="2978221"/>
                    <a:pt x="4496499" y="2967989"/>
                    <a:pt x="4504888" y="2956804"/>
                  </a:cubicBezTo>
                  <a:cubicBezTo>
                    <a:pt x="4507684" y="2948415"/>
                    <a:pt x="4509794" y="2939765"/>
                    <a:pt x="4513277" y="2931637"/>
                  </a:cubicBezTo>
                  <a:cubicBezTo>
                    <a:pt x="4518203" y="2920143"/>
                    <a:pt x="4526100" y="2909946"/>
                    <a:pt x="4530055" y="2898082"/>
                  </a:cubicBezTo>
                  <a:cubicBezTo>
                    <a:pt x="4534564" y="2884555"/>
                    <a:pt x="4534347" y="2869794"/>
                    <a:pt x="4538444" y="2856137"/>
                  </a:cubicBezTo>
                  <a:cubicBezTo>
                    <a:pt x="4551452" y="2812777"/>
                    <a:pt x="4555475" y="2819193"/>
                    <a:pt x="4572000" y="2780636"/>
                  </a:cubicBezTo>
                  <a:cubicBezTo>
                    <a:pt x="4582378" y="2756420"/>
                    <a:pt x="4582718" y="2740795"/>
                    <a:pt x="4588778" y="2713524"/>
                  </a:cubicBezTo>
                  <a:cubicBezTo>
                    <a:pt x="4601891" y="2654517"/>
                    <a:pt x="4591543" y="2703846"/>
                    <a:pt x="4605556" y="2654801"/>
                  </a:cubicBezTo>
                  <a:cubicBezTo>
                    <a:pt x="4608723" y="2643715"/>
                    <a:pt x="4610778" y="2632331"/>
                    <a:pt x="4613945" y="2621245"/>
                  </a:cubicBezTo>
                  <a:cubicBezTo>
                    <a:pt x="4616374" y="2612742"/>
                    <a:pt x="4620189" y="2604657"/>
                    <a:pt x="4622334" y="2596078"/>
                  </a:cubicBezTo>
                  <a:cubicBezTo>
                    <a:pt x="4626853" y="2578002"/>
                    <a:pt x="4636975" y="2519826"/>
                    <a:pt x="4639112" y="2503799"/>
                  </a:cubicBezTo>
                  <a:cubicBezTo>
                    <a:pt x="4642459" y="2478699"/>
                    <a:pt x="4644154" y="2453398"/>
                    <a:pt x="4647501" y="2428298"/>
                  </a:cubicBezTo>
                  <a:cubicBezTo>
                    <a:pt x="4649749" y="2411438"/>
                    <a:pt x="4653485" y="2394802"/>
                    <a:pt x="4655890" y="2377964"/>
                  </a:cubicBezTo>
                  <a:cubicBezTo>
                    <a:pt x="4659078" y="2355646"/>
                    <a:pt x="4661091" y="2333170"/>
                    <a:pt x="4664279" y="2310852"/>
                  </a:cubicBezTo>
                  <a:cubicBezTo>
                    <a:pt x="4669646" y="2273286"/>
                    <a:pt x="4673831" y="2254704"/>
                    <a:pt x="4681057" y="2218573"/>
                  </a:cubicBezTo>
                  <a:cubicBezTo>
                    <a:pt x="4683853" y="2187813"/>
                    <a:pt x="4685364" y="2156910"/>
                    <a:pt x="4689446" y="2126294"/>
                  </a:cubicBezTo>
                  <a:cubicBezTo>
                    <a:pt x="4690970" y="2114866"/>
                    <a:pt x="4695940" y="2104111"/>
                    <a:pt x="4697835" y="2092738"/>
                  </a:cubicBezTo>
                  <a:cubicBezTo>
                    <a:pt x="4701541" y="2070500"/>
                    <a:pt x="4703428" y="2047997"/>
                    <a:pt x="4706224" y="2025626"/>
                  </a:cubicBezTo>
                  <a:cubicBezTo>
                    <a:pt x="4703428" y="1919366"/>
                    <a:pt x="4702891" y="1813022"/>
                    <a:pt x="4697835" y="1706845"/>
                  </a:cubicBezTo>
                  <a:cubicBezTo>
                    <a:pt x="4697287" y="1695328"/>
                    <a:pt x="4691341" y="1684662"/>
                    <a:pt x="4689446" y="1673289"/>
                  </a:cubicBezTo>
                  <a:cubicBezTo>
                    <a:pt x="4685740" y="1651051"/>
                    <a:pt x="4684763" y="1628415"/>
                    <a:pt x="4681057" y="1606177"/>
                  </a:cubicBezTo>
                  <a:cubicBezTo>
                    <a:pt x="4679162" y="1594804"/>
                    <a:pt x="4674563" y="1583994"/>
                    <a:pt x="4672668" y="1572621"/>
                  </a:cubicBezTo>
                  <a:cubicBezTo>
                    <a:pt x="4668962" y="1550383"/>
                    <a:pt x="4667985" y="1527747"/>
                    <a:pt x="4664279" y="1505509"/>
                  </a:cubicBezTo>
                  <a:cubicBezTo>
                    <a:pt x="4662384" y="1494136"/>
                    <a:pt x="4658151" y="1483259"/>
                    <a:pt x="4655890" y="1471953"/>
                  </a:cubicBezTo>
                  <a:cubicBezTo>
                    <a:pt x="4652554" y="1455274"/>
                    <a:pt x="4651065" y="1438251"/>
                    <a:pt x="4647501" y="1421619"/>
                  </a:cubicBezTo>
                  <a:cubicBezTo>
                    <a:pt x="4637264" y="1373844"/>
                    <a:pt x="4621580" y="1327361"/>
                    <a:pt x="4613945" y="1279006"/>
                  </a:cubicBezTo>
                  <a:cubicBezTo>
                    <a:pt x="4611135" y="1261210"/>
                    <a:pt x="4596626" y="1150465"/>
                    <a:pt x="4588778" y="1111226"/>
                  </a:cubicBezTo>
                  <a:cubicBezTo>
                    <a:pt x="4586517" y="1099921"/>
                    <a:pt x="4582650" y="1088976"/>
                    <a:pt x="4580389" y="1077671"/>
                  </a:cubicBezTo>
                  <a:cubicBezTo>
                    <a:pt x="4577053" y="1060992"/>
                    <a:pt x="4575043" y="1044072"/>
                    <a:pt x="4572000" y="1027337"/>
                  </a:cubicBezTo>
                  <a:cubicBezTo>
                    <a:pt x="4563392" y="979996"/>
                    <a:pt x="4560109" y="971384"/>
                    <a:pt x="4546833" y="918280"/>
                  </a:cubicBezTo>
                  <a:cubicBezTo>
                    <a:pt x="4544037" y="907095"/>
                    <a:pt x="4544839" y="894317"/>
                    <a:pt x="4538444" y="884724"/>
                  </a:cubicBezTo>
                  <a:lnTo>
                    <a:pt x="4521666" y="859557"/>
                  </a:lnTo>
                  <a:cubicBezTo>
                    <a:pt x="4516073" y="831594"/>
                    <a:pt x="4511300" y="803454"/>
                    <a:pt x="4504888" y="775667"/>
                  </a:cubicBezTo>
                  <a:cubicBezTo>
                    <a:pt x="4502900" y="767051"/>
                    <a:pt x="4500454" y="758409"/>
                    <a:pt x="4496499" y="750500"/>
                  </a:cubicBezTo>
                  <a:cubicBezTo>
                    <a:pt x="4489207" y="735916"/>
                    <a:pt x="4479721" y="722537"/>
                    <a:pt x="4471332" y="708555"/>
                  </a:cubicBezTo>
                  <a:cubicBezTo>
                    <a:pt x="4468056" y="692173"/>
                    <a:pt x="4456808" y="626919"/>
                    <a:pt x="4446165" y="616276"/>
                  </a:cubicBezTo>
                  <a:cubicBezTo>
                    <a:pt x="4437776" y="607887"/>
                    <a:pt x="4427894" y="600763"/>
                    <a:pt x="4420998" y="591109"/>
                  </a:cubicBezTo>
                  <a:cubicBezTo>
                    <a:pt x="4413729" y="580933"/>
                    <a:pt x="4410293" y="568485"/>
                    <a:pt x="4404220" y="557553"/>
                  </a:cubicBezTo>
                  <a:cubicBezTo>
                    <a:pt x="4385958" y="524681"/>
                    <a:pt x="4381117" y="513134"/>
                    <a:pt x="4353886" y="490441"/>
                  </a:cubicBezTo>
                  <a:cubicBezTo>
                    <a:pt x="4331589" y="471861"/>
                    <a:pt x="4321270" y="471803"/>
                    <a:pt x="4295163" y="456885"/>
                  </a:cubicBezTo>
                  <a:cubicBezTo>
                    <a:pt x="4286409" y="451883"/>
                    <a:pt x="4278200" y="445967"/>
                    <a:pt x="4269996" y="440107"/>
                  </a:cubicBezTo>
                  <a:cubicBezTo>
                    <a:pt x="4261126" y="433771"/>
                    <a:pt x="4224457" y="404753"/>
                    <a:pt x="4211274" y="398162"/>
                  </a:cubicBezTo>
                  <a:cubicBezTo>
                    <a:pt x="4203365" y="394207"/>
                    <a:pt x="4194496" y="392569"/>
                    <a:pt x="4186107" y="389773"/>
                  </a:cubicBezTo>
                  <a:cubicBezTo>
                    <a:pt x="4174922" y="381384"/>
                    <a:pt x="4165057" y="370859"/>
                    <a:pt x="4152551" y="364606"/>
                  </a:cubicBezTo>
                  <a:cubicBezTo>
                    <a:pt x="4061610" y="319136"/>
                    <a:pt x="4134629" y="372178"/>
                    <a:pt x="4077050" y="331050"/>
                  </a:cubicBezTo>
                  <a:cubicBezTo>
                    <a:pt x="4065673" y="322923"/>
                    <a:pt x="4054948" y="313901"/>
                    <a:pt x="4043494" y="305883"/>
                  </a:cubicBezTo>
                  <a:cubicBezTo>
                    <a:pt x="4026974" y="294319"/>
                    <a:pt x="4007419" y="286586"/>
                    <a:pt x="3993160" y="272327"/>
                  </a:cubicBezTo>
                  <a:cubicBezTo>
                    <a:pt x="3981975" y="261142"/>
                    <a:pt x="3972259" y="248262"/>
                    <a:pt x="3959604" y="238771"/>
                  </a:cubicBezTo>
                  <a:cubicBezTo>
                    <a:pt x="3924691" y="212586"/>
                    <a:pt x="3933279" y="229803"/>
                    <a:pt x="3900881" y="213604"/>
                  </a:cubicBezTo>
                  <a:cubicBezTo>
                    <a:pt x="3891863" y="209095"/>
                    <a:pt x="3884927" y="200921"/>
                    <a:pt x="3875714" y="196826"/>
                  </a:cubicBezTo>
                  <a:cubicBezTo>
                    <a:pt x="3859553" y="189643"/>
                    <a:pt x="3842158" y="185641"/>
                    <a:pt x="3825380" y="180048"/>
                  </a:cubicBezTo>
                  <a:cubicBezTo>
                    <a:pt x="3816991" y="177252"/>
                    <a:pt x="3807571" y="176564"/>
                    <a:pt x="3800213" y="171659"/>
                  </a:cubicBezTo>
                  <a:cubicBezTo>
                    <a:pt x="3791824" y="166067"/>
                    <a:pt x="3784521" y="158327"/>
                    <a:pt x="3775046" y="154882"/>
                  </a:cubicBezTo>
                  <a:cubicBezTo>
                    <a:pt x="3753375" y="147002"/>
                    <a:pt x="3707934" y="138104"/>
                    <a:pt x="3707934" y="138104"/>
                  </a:cubicBezTo>
                  <a:cubicBezTo>
                    <a:pt x="3699545" y="132511"/>
                    <a:pt x="3691785" y="125835"/>
                    <a:pt x="3682767" y="121326"/>
                  </a:cubicBezTo>
                  <a:cubicBezTo>
                    <a:pt x="3672499" y="116192"/>
                    <a:pt x="3632492" y="106084"/>
                    <a:pt x="3624044" y="104548"/>
                  </a:cubicBezTo>
                  <a:cubicBezTo>
                    <a:pt x="3598574" y="99917"/>
                    <a:pt x="3521581" y="90691"/>
                    <a:pt x="3498209" y="87770"/>
                  </a:cubicBezTo>
                  <a:cubicBezTo>
                    <a:pt x="3489820" y="84974"/>
                    <a:pt x="3481674" y="81299"/>
                    <a:pt x="3473042" y="79381"/>
                  </a:cubicBezTo>
                  <a:cubicBezTo>
                    <a:pt x="3457270" y="75876"/>
                    <a:pt x="3376696" y="63941"/>
                    <a:pt x="3363985" y="62603"/>
                  </a:cubicBezTo>
                  <a:cubicBezTo>
                    <a:pt x="3260531" y="51713"/>
                    <a:pt x="3280096" y="27649"/>
                    <a:pt x="3263318" y="2065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6084539" y="3150318"/>
            <a:ext cx="19799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prstClr val="white"/>
                </a:solidFill>
                <a:latin typeface="Calibri Light" panose="020F0302020204030204"/>
              </a:rPr>
              <a:t>Nondeterminism</a:t>
            </a:r>
            <a:br>
              <a:rPr lang="en-US" b="1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  <a:latin typeface="Calibri Light" panose="020F0302020204030204"/>
              </a:rPr>
              <a:t>parallelism</a:t>
            </a: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vs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guessing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BC384-B8DE-E24D-A642-93ABB6408129}"/>
              </a:ext>
            </a:extLst>
          </p:cNvPr>
          <p:cNvSpPr txBox="1"/>
          <p:nvPr/>
        </p:nvSpPr>
        <p:spPr>
          <a:xfrm>
            <a:off x="6035040" y="6189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93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(concatenation)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6073" y="30242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13746" y="3143712"/>
            <a:ext cx="3316934" cy="1516819"/>
            <a:chOff x="4113746" y="3143712"/>
            <a:chExt cx="3316934" cy="1516819"/>
          </a:xfrm>
        </p:grpSpPr>
        <p:sp>
          <p:nvSpPr>
            <p:cNvPr id="42" name="Freeform 41"/>
            <p:cNvSpPr/>
            <p:nvPr/>
          </p:nvSpPr>
          <p:spPr>
            <a:xfrm>
              <a:off x="4395380" y="3418451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6573583" y="358095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18412" y="37901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673444" y="42537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990225" y="39235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218967" y="351304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02789" y="430815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18978" y="3623290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18839" y="430815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032936" y="397300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4236630" y="38852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114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781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7628" y="3237934"/>
            <a:ext cx="3369131" cy="1467445"/>
            <a:chOff x="387628" y="3237934"/>
            <a:chExt cx="3369131" cy="1467445"/>
          </a:xfrm>
        </p:grpSpPr>
        <p:sp>
          <p:nvSpPr>
            <p:cNvPr id="58" name="Freeform 57"/>
            <p:cNvSpPr/>
            <p:nvPr/>
          </p:nvSpPr>
          <p:spPr>
            <a:xfrm>
              <a:off x="8190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9344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333999" y="397165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1673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4593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6283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0" idx="2"/>
            </p:cNvCxnSpPr>
            <p:nvPr/>
          </p:nvCxnSpPr>
          <p:spPr>
            <a:xfrm>
              <a:off x="667835" y="3849910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38629" y="3417199"/>
            <a:ext cx="1205589" cy="859648"/>
            <a:chOff x="3338629" y="3417199"/>
            <a:chExt cx="1205589" cy="859648"/>
          </a:xfrm>
        </p:grpSpPr>
        <p:cxnSp>
          <p:nvCxnSpPr>
            <p:cNvPr id="7" name="Straight Arrow Connector 6"/>
            <p:cNvCxnSpPr>
              <a:stCxn id="62" idx="6"/>
              <a:endCxn id="45" idx="1"/>
            </p:cNvCxnSpPr>
            <p:nvPr/>
          </p:nvCxnSpPr>
          <p:spPr>
            <a:xfrm>
              <a:off x="3338629" y="3630916"/>
              <a:ext cx="1205589" cy="1871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6"/>
              <a:endCxn id="45" idx="3"/>
            </p:cNvCxnSpPr>
            <p:nvPr/>
          </p:nvCxnSpPr>
          <p:spPr>
            <a:xfrm flipV="1">
              <a:off x="3505263" y="3952528"/>
              <a:ext cx="1038955" cy="116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794894" y="3417199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160" y="390751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840" y="2650072"/>
            <a:ext cx="7479540" cy="2621713"/>
            <a:chOff x="217840" y="2650072"/>
            <a:chExt cx="7479540" cy="2621713"/>
          </a:xfrm>
        </p:grpSpPr>
        <p:sp>
          <p:nvSpPr>
            <p:cNvPr id="4" name="Freeform 3"/>
            <p:cNvSpPr/>
            <p:nvPr/>
          </p:nvSpPr>
          <p:spPr>
            <a:xfrm>
              <a:off x="217840" y="2749649"/>
              <a:ext cx="7479540" cy="2522136"/>
            </a:xfrm>
            <a:custGeom>
              <a:avLst/>
              <a:gdLst>
                <a:gd name="connsiteX0" fmla="*/ 3299425 w 7479540"/>
                <a:gd name="connsiteY0" fmla="*/ 0 h 2522136"/>
                <a:gd name="connsiteX1" fmla="*/ 3299425 w 7479540"/>
                <a:gd name="connsiteY1" fmla="*/ 0 h 2522136"/>
                <a:gd name="connsiteX2" fmla="*/ 1450529 w 7479540"/>
                <a:gd name="connsiteY2" fmla="*/ 10049 h 2522136"/>
                <a:gd name="connsiteX3" fmla="*/ 1289755 w 7479540"/>
                <a:gd name="connsiteY3" fmla="*/ 30145 h 2522136"/>
                <a:gd name="connsiteX4" fmla="*/ 1118933 w 7479540"/>
                <a:gd name="connsiteY4" fmla="*/ 50242 h 2522136"/>
                <a:gd name="connsiteX5" fmla="*/ 1018450 w 7479540"/>
                <a:gd name="connsiteY5" fmla="*/ 70339 h 2522136"/>
                <a:gd name="connsiteX6" fmla="*/ 988305 w 7479540"/>
                <a:gd name="connsiteY6" fmla="*/ 80387 h 2522136"/>
                <a:gd name="connsiteX7" fmla="*/ 867724 w 7479540"/>
                <a:gd name="connsiteY7" fmla="*/ 100484 h 2522136"/>
                <a:gd name="connsiteX8" fmla="*/ 797386 w 7479540"/>
                <a:gd name="connsiteY8" fmla="*/ 120580 h 2522136"/>
                <a:gd name="connsiteX9" fmla="*/ 747144 w 7479540"/>
                <a:gd name="connsiteY9" fmla="*/ 130629 h 2522136"/>
                <a:gd name="connsiteX10" fmla="*/ 636612 w 7479540"/>
                <a:gd name="connsiteY10" fmla="*/ 160774 h 2522136"/>
                <a:gd name="connsiteX11" fmla="*/ 596419 w 7479540"/>
                <a:gd name="connsiteY11" fmla="*/ 170822 h 2522136"/>
                <a:gd name="connsiteX12" fmla="*/ 536129 w 7479540"/>
                <a:gd name="connsiteY12" fmla="*/ 190919 h 2522136"/>
                <a:gd name="connsiteX13" fmla="*/ 505984 w 7479540"/>
                <a:gd name="connsiteY13" fmla="*/ 200967 h 2522136"/>
                <a:gd name="connsiteX14" fmla="*/ 465790 w 7479540"/>
                <a:gd name="connsiteY14" fmla="*/ 211016 h 2522136"/>
                <a:gd name="connsiteX15" fmla="*/ 385403 w 7479540"/>
                <a:gd name="connsiteY15" fmla="*/ 261257 h 2522136"/>
                <a:gd name="connsiteX16" fmla="*/ 355258 w 7479540"/>
                <a:gd name="connsiteY16" fmla="*/ 271306 h 2522136"/>
                <a:gd name="connsiteX17" fmla="*/ 294968 w 7479540"/>
                <a:gd name="connsiteY17" fmla="*/ 301451 h 2522136"/>
                <a:gd name="connsiteX18" fmla="*/ 264823 w 7479540"/>
                <a:gd name="connsiteY18" fmla="*/ 331596 h 2522136"/>
                <a:gd name="connsiteX19" fmla="*/ 234678 w 7479540"/>
                <a:gd name="connsiteY19" fmla="*/ 351693 h 2522136"/>
                <a:gd name="connsiteX20" fmla="*/ 194485 w 7479540"/>
                <a:gd name="connsiteY20" fmla="*/ 411983 h 2522136"/>
                <a:gd name="connsiteX21" fmla="*/ 164340 w 7479540"/>
                <a:gd name="connsiteY21" fmla="*/ 442128 h 2522136"/>
                <a:gd name="connsiteX22" fmla="*/ 154291 w 7479540"/>
                <a:gd name="connsiteY22" fmla="*/ 472273 h 2522136"/>
                <a:gd name="connsiteX23" fmla="*/ 114098 w 7479540"/>
                <a:gd name="connsiteY23" fmla="*/ 532563 h 2522136"/>
                <a:gd name="connsiteX24" fmla="*/ 83953 w 7479540"/>
                <a:gd name="connsiteY24" fmla="*/ 602901 h 2522136"/>
                <a:gd name="connsiteX25" fmla="*/ 53808 w 7479540"/>
                <a:gd name="connsiteY25" fmla="*/ 663191 h 2522136"/>
                <a:gd name="connsiteX26" fmla="*/ 43760 w 7479540"/>
                <a:gd name="connsiteY26" fmla="*/ 743578 h 2522136"/>
                <a:gd name="connsiteX27" fmla="*/ 33711 w 7479540"/>
                <a:gd name="connsiteY27" fmla="*/ 773723 h 2522136"/>
                <a:gd name="connsiteX28" fmla="*/ 13614 w 7479540"/>
                <a:gd name="connsiteY28" fmla="*/ 844062 h 2522136"/>
                <a:gd name="connsiteX29" fmla="*/ 13614 w 7479540"/>
                <a:gd name="connsiteY29" fmla="*/ 1125416 h 2522136"/>
                <a:gd name="connsiteX30" fmla="*/ 23663 w 7479540"/>
                <a:gd name="connsiteY30" fmla="*/ 1195754 h 2522136"/>
                <a:gd name="connsiteX31" fmla="*/ 53808 w 7479540"/>
                <a:gd name="connsiteY31" fmla="*/ 1286189 h 2522136"/>
                <a:gd name="connsiteX32" fmla="*/ 83953 w 7479540"/>
                <a:gd name="connsiteY32" fmla="*/ 1386673 h 2522136"/>
                <a:gd name="connsiteX33" fmla="*/ 94001 w 7479540"/>
                <a:gd name="connsiteY33" fmla="*/ 1416818 h 2522136"/>
                <a:gd name="connsiteX34" fmla="*/ 114098 w 7479540"/>
                <a:gd name="connsiteY34" fmla="*/ 1446963 h 2522136"/>
                <a:gd name="connsiteX35" fmla="*/ 134195 w 7479540"/>
                <a:gd name="connsiteY35" fmla="*/ 1507253 h 2522136"/>
                <a:gd name="connsiteX36" fmla="*/ 174388 w 7479540"/>
                <a:gd name="connsiteY36" fmla="*/ 1577591 h 2522136"/>
                <a:gd name="connsiteX37" fmla="*/ 184436 w 7479540"/>
                <a:gd name="connsiteY37" fmla="*/ 1607736 h 2522136"/>
                <a:gd name="connsiteX38" fmla="*/ 214581 w 7479540"/>
                <a:gd name="connsiteY38" fmla="*/ 1647930 h 2522136"/>
                <a:gd name="connsiteX39" fmla="*/ 234678 w 7479540"/>
                <a:gd name="connsiteY39" fmla="*/ 1678075 h 2522136"/>
                <a:gd name="connsiteX40" fmla="*/ 264823 w 7479540"/>
                <a:gd name="connsiteY40" fmla="*/ 1708220 h 2522136"/>
                <a:gd name="connsiteX41" fmla="*/ 284920 w 7479540"/>
                <a:gd name="connsiteY41" fmla="*/ 1738365 h 2522136"/>
                <a:gd name="connsiteX42" fmla="*/ 325113 w 7479540"/>
                <a:gd name="connsiteY42" fmla="*/ 1768510 h 2522136"/>
                <a:gd name="connsiteX43" fmla="*/ 345210 w 7479540"/>
                <a:gd name="connsiteY43" fmla="*/ 1798655 h 2522136"/>
                <a:gd name="connsiteX44" fmla="*/ 385403 w 7479540"/>
                <a:gd name="connsiteY44" fmla="*/ 1828800 h 2522136"/>
                <a:gd name="connsiteX45" fmla="*/ 445694 w 7479540"/>
                <a:gd name="connsiteY45" fmla="*/ 1889090 h 2522136"/>
                <a:gd name="connsiteX46" fmla="*/ 485887 w 7479540"/>
                <a:gd name="connsiteY46" fmla="*/ 1919235 h 2522136"/>
                <a:gd name="connsiteX47" fmla="*/ 505984 w 7479540"/>
                <a:gd name="connsiteY47" fmla="*/ 1949380 h 2522136"/>
                <a:gd name="connsiteX48" fmla="*/ 576322 w 7479540"/>
                <a:gd name="connsiteY48" fmla="*/ 1979525 h 2522136"/>
                <a:gd name="connsiteX49" fmla="*/ 636612 w 7479540"/>
                <a:gd name="connsiteY49" fmla="*/ 2019719 h 2522136"/>
                <a:gd name="connsiteX50" fmla="*/ 706951 w 7479540"/>
                <a:gd name="connsiteY50" fmla="*/ 2049864 h 2522136"/>
                <a:gd name="connsiteX51" fmla="*/ 737096 w 7479540"/>
                <a:gd name="connsiteY51" fmla="*/ 2069961 h 2522136"/>
                <a:gd name="connsiteX52" fmla="*/ 797386 w 7479540"/>
                <a:gd name="connsiteY52" fmla="*/ 2090057 h 2522136"/>
                <a:gd name="connsiteX53" fmla="*/ 837579 w 7479540"/>
                <a:gd name="connsiteY53" fmla="*/ 2110154 h 2522136"/>
                <a:gd name="connsiteX54" fmla="*/ 867724 w 7479540"/>
                <a:gd name="connsiteY54" fmla="*/ 2120202 h 2522136"/>
                <a:gd name="connsiteX55" fmla="*/ 907918 w 7479540"/>
                <a:gd name="connsiteY55" fmla="*/ 2140299 h 2522136"/>
                <a:gd name="connsiteX56" fmla="*/ 1028498 w 7479540"/>
                <a:gd name="connsiteY56" fmla="*/ 2170444 h 2522136"/>
                <a:gd name="connsiteX57" fmla="*/ 1068691 w 7479540"/>
                <a:gd name="connsiteY57" fmla="*/ 2190541 h 2522136"/>
                <a:gd name="connsiteX58" fmla="*/ 1179223 w 7479540"/>
                <a:gd name="connsiteY58" fmla="*/ 2210638 h 2522136"/>
                <a:gd name="connsiteX59" fmla="*/ 1239513 w 7479540"/>
                <a:gd name="connsiteY59" fmla="*/ 2230734 h 2522136"/>
                <a:gd name="connsiteX60" fmla="*/ 1279707 w 7479540"/>
                <a:gd name="connsiteY60" fmla="*/ 2240783 h 2522136"/>
                <a:gd name="connsiteX61" fmla="*/ 1370142 w 7479540"/>
                <a:gd name="connsiteY61" fmla="*/ 2260879 h 2522136"/>
                <a:gd name="connsiteX62" fmla="*/ 1420384 w 7479540"/>
                <a:gd name="connsiteY62" fmla="*/ 2280976 h 2522136"/>
                <a:gd name="connsiteX63" fmla="*/ 1480674 w 7479540"/>
                <a:gd name="connsiteY63" fmla="*/ 2291024 h 2522136"/>
                <a:gd name="connsiteX64" fmla="*/ 1591206 w 7479540"/>
                <a:gd name="connsiteY64" fmla="*/ 2311121 h 2522136"/>
                <a:gd name="connsiteX65" fmla="*/ 1621351 w 7479540"/>
                <a:gd name="connsiteY65" fmla="*/ 2321169 h 2522136"/>
                <a:gd name="connsiteX66" fmla="*/ 1711786 w 7479540"/>
                <a:gd name="connsiteY66" fmla="*/ 2341266 h 2522136"/>
                <a:gd name="connsiteX67" fmla="*/ 1802221 w 7479540"/>
                <a:gd name="connsiteY67" fmla="*/ 2351315 h 2522136"/>
                <a:gd name="connsiteX68" fmla="*/ 2013236 w 7479540"/>
                <a:gd name="connsiteY68" fmla="*/ 2381460 h 2522136"/>
                <a:gd name="connsiteX69" fmla="*/ 2385025 w 7479540"/>
                <a:gd name="connsiteY69" fmla="*/ 2401556 h 2522136"/>
                <a:gd name="connsiteX70" fmla="*/ 2636234 w 7479540"/>
                <a:gd name="connsiteY70" fmla="*/ 2431701 h 2522136"/>
                <a:gd name="connsiteX71" fmla="*/ 2676428 w 7479540"/>
                <a:gd name="connsiteY71" fmla="*/ 2441750 h 2522136"/>
                <a:gd name="connsiteX72" fmla="*/ 3028120 w 7479540"/>
                <a:gd name="connsiteY72" fmla="*/ 2461846 h 2522136"/>
                <a:gd name="connsiteX73" fmla="*/ 3118555 w 7479540"/>
                <a:gd name="connsiteY73" fmla="*/ 2481943 h 2522136"/>
                <a:gd name="connsiteX74" fmla="*/ 3430054 w 7479540"/>
                <a:gd name="connsiteY74" fmla="*/ 2502040 h 2522136"/>
                <a:gd name="connsiteX75" fmla="*/ 3701360 w 7479540"/>
                <a:gd name="connsiteY75" fmla="*/ 2522136 h 2522136"/>
                <a:gd name="connsiteX76" fmla="*/ 4605711 w 7479540"/>
                <a:gd name="connsiteY76" fmla="*/ 2512088 h 2522136"/>
                <a:gd name="connsiteX77" fmla="*/ 4816727 w 7479540"/>
                <a:gd name="connsiteY77" fmla="*/ 2491991 h 2522136"/>
                <a:gd name="connsiteX78" fmla="*/ 5037790 w 7479540"/>
                <a:gd name="connsiteY78" fmla="*/ 2471895 h 2522136"/>
                <a:gd name="connsiteX79" fmla="*/ 5419628 w 7479540"/>
                <a:gd name="connsiteY79" fmla="*/ 2461846 h 2522136"/>
                <a:gd name="connsiteX80" fmla="*/ 5479918 w 7479540"/>
                <a:gd name="connsiteY80" fmla="*/ 2451798 h 2522136"/>
                <a:gd name="connsiteX81" fmla="*/ 5560305 w 7479540"/>
                <a:gd name="connsiteY81" fmla="*/ 2441750 h 2522136"/>
                <a:gd name="connsiteX82" fmla="*/ 5600498 w 7479540"/>
                <a:gd name="connsiteY82" fmla="*/ 2431701 h 2522136"/>
                <a:gd name="connsiteX83" fmla="*/ 5690933 w 7479540"/>
                <a:gd name="connsiteY83" fmla="*/ 2421653 h 2522136"/>
                <a:gd name="connsiteX84" fmla="*/ 5791417 w 7479540"/>
                <a:gd name="connsiteY84" fmla="*/ 2401556 h 2522136"/>
                <a:gd name="connsiteX85" fmla="*/ 5871803 w 7479540"/>
                <a:gd name="connsiteY85" fmla="*/ 2381460 h 2522136"/>
                <a:gd name="connsiteX86" fmla="*/ 5901949 w 7479540"/>
                <a:gd name="connsiteY86" fmla="*/ 2371411 h 2522136"/>
                <a:gd name="connsiteX87" fmla="*/ 6012480 w 7479540"/>
                <a:gd name="connsiteY87" fmla="*/ 2351315 h 2522136"/>
                <a:gd name="connsiteX88" fmla="*/ 6183302 w 7479540"/>
                <a:gd name="connsiteY88" fmla="*/ 2321169 h 2522136"/>
                <a:gd name="connsiteX89" fmla="*/ 6273738 w 7479540"/>
                <a:gd name="connsiteY89" fmla="*/ 2301073 h 2522136"/>
                <a:gd name="connsiteX90" fmla="*/ 6334028 w 7479540"/>
                <a:gd name="connsiteY90" fmla="*/ 2291024 h 2522136"/>
                <a:gd name="connsiteX91" fmla="*/ 6364173 w 7479540"/>
                <a:gd name="connsiteY91" fmla="*/ 2280976 h 2522136"/>
                <a:gd name="connsiteX92" fmla="*/ 6414414 w 7479540"/>
                <a:gd name="connsiteY92" fmla="*/ 2270928 h 2522136"/>
                <a:gd name="connsiteX93" fmla="*/ 6454608 w 7479540"/>
                <a:gd name="connsiteY93" fmla="*/ 2250831 h 2522136"/>
                <a:gd name="connsiteX94" fmla="*/ 6524946 w 7479540"/>
                <a:gd name="connsiteY94" fmla="*/ 2230734 h 2522136"/>
                <a:gd name="connsiteX95" fmla="*/ 6575188 w 7479540"/>
                <a:gd name="connsiteY95" fmla="*/ 2210638 h 2522136"/>
                <a:gd name="connsiteX96" fmla="*/ 6635478 w 7479540"/>
                <a:gd name="connsiteY96" fmla="*/ 2190541 h 2522136"/>
                <a:gd name="connsiteX97" fmla="*/ 6685720 w 7479540"/>
                <a:gd name="connsiteY97" fmla="*/ 2160396 h 2522136"/>
                <a:gd name="connsiteX98" fmla="*/ 6766107 w 7479540"/>
                <a:gd name="connsiteY98" fmla="*/ 2130251 h 2522136"/>
                <a:gd name="connsiteX99" fmla="*/ 6866590 w 7479540"/>
                <a:gd name="connsiteY99" fmla="*/ 2069961 h 2522136"/>
                <a:gd name="connsiteX100" fmla="*/ 6896735 w 7479540"/>
                <a:gd name="connsiteY100" fmla="*/ 2049864 h 2522136"/>
                <a:gd name="connsiteX101" fmla="*/ 6926880 w 7479540"/>
                <a:gd name="connsiteY101" fmla="*/ 2039816 h 2522136"/>
                <a:gd name="connsiteX102" fmla="*/ 6987170 w 7479540"/>
                <a:gd name="connsiteY102" fmla="*/ 1999622 h 2522136"/>
                <a:gd name="connsiteX103" fmla="*/ 7017316 w 7479540"/>
                <a:gd name="connsiteY103" fmla="*/ 1979525 h 2522136"/>
                <a:gd name="connsiteX104" fmla="*/ 7047461 w 7479540"/>
                <a:gd name="connsiteY104" fmla="*/ 1969477 h 2522136"/>
                <a:gd name="connsiteX105" fmla="*/ 7107751 w 7479540"/>
                <a:gd name="connsiteY105" fmla="*/ 1909187 h 2522136"/>
                <a:gd name="connsiteX106" fmla="*/ 7147944 w 7479540"/>
                <a:gd name="connsiteY106" fmla="*/ 1879042 h 2522136"/>
                <a:gd name="connsiteX107" fmla="*/ 7238379 w 7479540"/>
                <a:gd name="connsiteY107" fmla="*/ 1808704 h 2522136"/>
                <a:gd name="connsiteX108" fmla="*/ 7288621 w 7479540"/>
                <a:gd name="connsiteY108" fmla="*/ 1748413 h 2522136"/>
                <a:gd name="connsiteX109" fmla="*/ 7328814 w 7479540"/>
                <a:gd name="connsiteY109" fmla="*/ 1718268 h 2522136"/>
                <a:gd name="connsiteX110" fmla="*/ 7369008 w 7479540"/>
                <a:gd name="connsiteY110" fmla="*/ 1657978 h 2522136"/>
                <a:gd name="connsiteX111" fmla="*/ 7409201 w 7479540"/>
                <a:gd name="connsiteY111" fmla="*/ 1597688 h 2522136"/>
                <a:gd name="connsiteX112" fmla="*/ 7459443 w 7479540"/>
                <a:gd name="connsiteY112" fmla="*/ 1507253 h 2522136"/>
                <a:gd name="connsiteX113" fmla="*/ 7469491 w 7479540"/>
                <a:gd name="connsiteY113" fmla="*/ 1457011 h 2522136"/>
                <a:gd name="connsiteX114" fmla="*/ 7479540 w 7479540"/>
                <a:gd name="connsiteY114" fmla="*/ 1416818 h 2522136"/>
                <a:gd name="connsiteX115" fmla="*/ 7469491 w 7479540"/>
                <a:gd name="connsiteY115" fmla="*/ 1256044 h 2522136"/>
                <a:gd name="connsiteX116" fmla="*/ 7459443 w 7479540"/>
                <a:gd name="connsiteY116" fmla="*/ 1215851 h 2522136"/>
                <a:gd name="connsiteX117" fmla="*/ 7409201 w 7479540"/>
                <a:gd name="connsiteY117" fmla="*/ 1105319 h 2522136"/>
                <a:gd name="connsiteX118" fmla="*/ 7379056 w 7479540"/>
                <a:gd name="connsiteY118" fmla="*/ 1034980 h 2522136"/>
                <a:gd name="connsiteX119" fmla="*/ 7328814 w 7479540"/>
                <a:gd name="connsiteY119" fmla="*/ 964642 h 2522136"/>
                <a:gd name="connsiteX120" fmla="*/ 7298669 w 7479540"/>
                <a:gd name="connsiteY120" fmla="*/ 884255 h 2522136"/>
                <a:gd name="connsiteX121" fmla="*/ 7278573 w 7479540"/>
                <a:gd name="connsiteY121" fmla="*/ 854110 h 2522136"/>
                <a:gd name="connsiteX122" fmla="*/ 7248428 w 7479540"/>
                <a:gd name="connsiteY122" fmla="*/ 834013 h 2522136"/>
                <a:gd name="connsiteX123" fmla="*/ 7168041 w 7479540"/>
                <a:gd name="connsiteY123" fmla="*/ 723482 h 2522136"/>
                <a:gd name="connsiteX124" fmla="*/ 7137896 w 7479540"/>
                <a:gd name="connsiteY124" fmla="*/ 703385 h 2522136"/>
                <a:gd name="connsiteX125" fmla="*/ 7087654 w 7479540"/>
                <a:gd name="connsiteY125" fmla="*/ 663191 h 2522136"/>
                <a:gd name="connsiteX126" fmla="*/ 6987170 w 7479540"/>
                <a:gd name="connsiteY126" fmla="*/ 592853 h 2522136"/>
                <a:gd name="connsiteX127" fmla="*/ 6816349 w 7479540"/>
                <a:gd name="connsiteY127" fmla="*/ 512466 h 2522136"/>
                <a:gd name="connsiteX128" fmla="*/ 6665623 w 7479540"/>
                <a:gd name="connsiteY128" fmla="*/ 452176 h 2522136"/>
                <a:gd name="connsiteX129" fmla="*/ 6524946 w 7479540"/>
                <a:gd name="connsiteY129" fmla="*/ 411983 h 2522136"/>
                <a:gd name="connsiteX130" fmla="*/ 6464656 w 7479540"/>
                <a:gd name="connsiteY130" fmla="*/ 391886 h 2522136"/>
                <a:gd name="connsiteX131" fmla="*/ 6354124 w 7479540"/>
                <a:gd name="connsiteY131" fmla="*/ 351693 h 2522136"/>
                <a:gd name="connsiteX132" fmla="*/ 6293834 w 7479540"/>
                <a:gd name="connsiteY132" fmla="*/ 341644 h 2522136"/>
                <a:gd name="connsiteX133" fmla="*/ 6173254 w 7479540"/>
                <a:gd name="connsiteY133" fmla="*/ 311499 h 2522136"/>
                <a:gd name="connsiteX134" fmla="*/ 6102916 w 7479540"/>
                <a:gd name="connsiteY134" fmla="*/ 291402 h 2522136"/>
                <a:gd name="connsiteX135" fmla="*/ 6052674 w 7479540"/>
                <a:gd name="connsiteY135" fmla="*/ 281354 h 2522136"/>
                <a:gd name="connsiteX136" fmla="*/ 5962239 w 7479540"/>
                <a:gd name="connsiteY136" fmla="*/ 261257 h 2522136"/>
                <a:gd name="connsiteX137" fmla="*/ 5851707 w 7479540"/>
                <a:gd name="connsiteY137" fmla="*/ 241161 h 2522136"/>
                <a:gd name="connsiteX138" fmla="*/ 5741175 w 7479540"/>
                <a:gd name="connsiteY138" fmla="*/ 221064 h 2522136"/>
                <a:gd name="connsiteX139" fmla="*/ 5660788 w 7479540"/>
                <a:gd name="connsiteY139" fmla="*/ 211016 h 2522136"/>
                <a:gd name="connsiteX140" fmla="*/ 4525324 w 7479540"/>
                <a:gd name="connsiteY140" fmla="*/ 180871 h 2522136"/>
                <a:gd name="connsiteX141" fmla="*/ 4274116 w 7479540"/>
                <a:gd name="connsiteY141" fmla="*/ 170822 h 2522136"/>
                <a:gd name="connsiteX142" fmla="*/ 4153535 w 7479540"/>
                <a:gd name="connsiteY142" fmla="*/ 150725 h 2522136"/>
                <a:gd name="connsiteX143" fmla="*/ 4043003 w 7479540"/>
                <a:gd name="connsiteY143" fmla="*/ 130629 h 2522136"/>
                <a:gd name="connsiteX144" fmla="*/ 3942520 w 7479540"/>
                <a:gd name="connsiteY144" fmla="*/ 100484 h 2522136"/>
                <a:gd name="connsiteX145" fmla="*/ 3771698 w 7479540"/>
                <a:gd name="connsiteY145" fmla="*/ 70339 h 2522136"/>
                <a:gd name="connsiteX146" fmla="*/ 3651118 w 7479540"/>
                <a:gd name="connsiteY146" fmla="*/ 50242 h 2522136"/>
                <a:gd name="connsiteX147" fmla="*/ 3600876 w 7479540"/>
                <a:gd name="connsiteY147" fmla="*/ 40194 h 2522136"/>
                <a:gd name="connsiteX148" fmla="*/ 3530538 w 7479540"/>
                <a:gd name="connsiteY148" fmla="*/ 20097 h 2522136"/>
                <a:gd name="connsiteX149" fmla="*/ 3349667 w 7479540"/>
                <a:gd name="connsiteY149" fmla="*/ 20097 h 2522136"/>
                <a:gd name="connsiteX150" fmla="*/ 3299425 w 7479540"/>
                <a:gd name="connsiteY150" fmla="*/ 0 h 252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7479540" h="2522136">
                  <a:moveTo>
                    <a:pt x="3299425" y="0"/>
                  </a:moveTo>
                  <a:lnTo>
                    <a:pt x="3299425" y="0"/>
                  </a:lnTo>
                  <a:lnTo>
                    <a:pt x="1450529" y="10049"/>
                  </a:lnTo>
                  <a:cubicBezTo>
                    <a:pt x="1281414" y="11775"/>
                    <a:pt x="1380984" y="13558"/>
                    <a:pt x="1289755" y="30145"/>
                  </a:cubicBezTo>
                  <a:cubicBezTo>
                    <a:pt x="1235443" y="40020"/>
                    <a:pt x="1172845" y="44851"/>
                    <a:pt x="1118933" y="50242"/>
                  </a:cubicBezTo>
                  <a:cubicBezTo>
                    <a:pt x="1050828" y="72943"/>
                    <a:pt x="1133912" y="47246"/>
                    <a:pt x="1018450" y="70339"/>
                  </a:cubicBezTo>
                  <a:cubicBezTo>
                    <a:pt x="1008064" y="72416"/>
                    <a:pt x="998581" y="77818"/>
                    <a:pt x="988305" y="80387"/>
                  </a:cubicBezTo>
                  <a:cubicBezTo>
                    <a:pt x="932770" y="94270"/>
                    <a:pt x="930104" y="89142"/>
                    <a:pt x="867724" y="100484"/>
                  </a:cubicBezTo>
                  <a:cubicBezTo>
                    <a:pt x="798813" y="113013"/>
                    <a:pt x="854777" y="106232"/>
                    <a:pt x="797386" y="120580"/>
                  </a:cubicBezTo>
                  <a:cubicBezTo>
                    <a:pt x="780817" y="124722"/>
                    <a:pt x="763786" y="126789"/>
                    <a:pt x="747144" y="130629"/>
                  </a:cubicBezTo>
                  <a:cubicBezTo>
                    <a:pt x="560825" y="173625"/>
                    <a:pt x="729642" y="134193"/>
                    <a:pt x="636612" y="160774"/>
                  </a:cubicBezTo>
                  <a:cubicBezTo>
                    <a:pt x="623333" y="164568"/>
                    <a:pt x="609647" y="166854"/>
                    <a:pt x="596419" y="170822"/>
                  </a:cubicBezTo>
                  <a:cubicBezTo>
                    <a:pt x="576129" y="176909"/>
                    <a:pt x="556226" y="184220"/>
                    <a:pt x="536129" y="190919"/>
                  </a:cubicBezTo>
                  <a:cubicBezTo>
                    <a:pt x="526081" y="194268"/>
                    <a:pt x="516260" y="198398"/>
                    <a:pt x="505984" y="200967"/>
                  </a:cubicBezTo>
                  <a:cubicBezTo>
                    <a:pt x="492586" y="204317"/>
                    <a:pt x="478721" y="206167"/>
                    <a:pt x="465790" y="211016"/>
                  </a:cubicBezTo>
                  <a:cubicBezTo>
                    <a:pt x="403303" y="234448"/>
                    <a:pt x="445758" y="226768"/>
                    <a:pt x="385403" y="261257"/>
                  </a:cubicBezTo>
                  <a:cubicBezTo>
                    <a:pt x="376207" y="266512"/>
                    <a:pt x="364732" y="266569"/>
                    <a:pt x="355258" y="271306"/>
                  </a:cubicBezTo>
                  <a:cubicBezTo>
                    <a:pt x="277342" y="310264"/>
                    <a:pt x="370739" y="276192"/>
                    <a:pt x="294968" y="301451"/>
                  </a:cubicBezTo>
                  <a:cubicBezTo>
                    <a:pt x="284920" y="311499"/>
                    <a:pt x="275740" y="322499"/>
                    <a:pt x="264823" y="331596"/>
                  </a:cubicBezTo>
                  <a:cubicBezTo>
                    <a:pt x="255545" y="339327"/>
                    <a:pt x="242630" y="342604"/>
                    <a:pt x="234678" y="351693"/>
                  </a:cubicBezTo>
                  <a:cubicBezTo>
                    <a:pt x="218773" y="369870"/>
                    <a:pt x="211564" y="394904"/>
                    <a:pt x="194485" y="411983"/>
                  </a:cubicBezTo>
                  <a:lnTo>
                    <a:pt x="164340" y="442128"/>
                  </a:lnTo>
                  <a:cubicBezTo>
                    <a:pt x="160990" y="452176"/>
                    <a:pt x="159435" y="463014"/>
                    <a:pt x="154291" y="472273"/>
                  </a:cubicBezTo>
                  <a:cubicBezTo>
                    <a:pt x="142561" y="493387"/>
                    <a:pt x="114098" y="532563"/>
                    <a:pt x="114098" y="532563"/>
                  </a:cubicBezTo>
                  <a:cubicBezTo>
                    <a:pt x="90534" y="603258"/>
                    <a:pt x="121203" y="515984"/>
                    <a:pt x="83953" y="602901"/>
                  </a:cubicBezTo>
                  <a:cubicBezTo>
                    <a:pt x="58991" y="661145"/>
                    <a:pt x="92431" y="605258"/>
                    <a:pt x="53808" y="663191"/>
                  </a:cubicBezTo>
                  <a:cubicBezTo>
                    <a:pt x="50459" y="689987"/>
                    <a:pt x="48591" y="717009"/>
                    <a:pt x="43760" y="743578"/>
                  </a:cubicBezTo>
                  <a:cubicBezTo>
                    <a:pt x="41865" y="753999"/>
                    <a:pt x="36621" y="763539"/>
                    <a:pt x="33711" y="773723"/>
                  </a:cubicBezTo>
                  <a:cubicBezTo>
                    <a:pt x="8476" y="862044"/>
                    <a:pt x="37708" y="771785"/>
                    <a:pt x="13614" y="844062"/>
                  </a:cubicBezTo>
                  <a:cubicBezTo>
                    <a:pt x="-7451" y="970458"/>
                    <a:pt x="-1374" y="908091"/>
                    <a:pt x="13614" y="1125416"/>
                  </a:cubicBezTo>
                  <a:cubicBezTo>
                    <a:pt x="15244" y="1149044"/>
                    <a:pt x="18337" y="1172676"/>
                    <a:pt x="23663" y="1195754"/>
                  </a:cubicBezTo>
                  <a:cubicBezTo>
                    <a:pt x="53829" y="1326468"/>
                    <a:pt x="33702" y="1205760"/>
                    <a:pt x="53808" y="1286189"/>
                  </a:cubicBezTo>
                  <a:cubicBezTo>
                    <a:pt x="68994" y="1346938"/>
                    <a:pt x="59488" y="1313277"/>
                    <a:pt x="83953" y="1386673"/>
                  </a:cubicBezTo>
                  <a:cubicBezTo>
                    <a:pt x="87302" y="1396721"/>
                    <a:pt x="88126" y="1408005"/>
                    <a:pt x="94001" y="1416818"/>
                  </a:cubicBezTo>
                  <a:lnTo>
                    <a:pt x="114098" y="1446963"/>
                  </a:lnTo>
                  <a:cubicBezTo>
                    <a:pt x="120797" y="1467060"/>
                    <a:pt x="122445" y="1489627"/>
                    <a:pt x="134195" y="1507253"/>
                  </a:cubicBezTo>
                  <a:cubicBezTo>
                    <a:pt x="154375" y="1537525"/>
                    <a:pt x="159091" y="1541899"/>
                    <a:pt x="174388" y="1577591"/>
                  </a:cubicBezTo>
                  <a:cubicBezTo>
                    <a:pt x="178560" y="1587326"/>
                    <a:pt x="179181" y="1598540"/>
                    <a:pt x="184436" y="1607736"/>
                  </a:cubicBezTo>
                  <a:cubicBezTo>
                    <a:pt x="192745" y="1622277"/>
                    <a:pt x="204847" y="1634302"/>
                    <a:pt x="214581" y="1647930"/>
                  </a:cubicBezTo>
                  <a:cubicBezTo>
                    <a:pt x="221600" y="1657757"/>
                    <a:pt x="226947" y="1668797"/>
                    <a:pt x="234678" y="1678075"/>
                  </a:cubicBezTo>
                  <a:cubicBezTo>
                    <a:pt x="243775" y="1688992"/>
                    <a:pt x="255726" y="1697303"/>
                    <a:pt x="264823" y="1708220"/>
                  </a:cubicBezTo>
                  <a:cubicBezTo>
                    <a:pt x="272554" y="1717498"/>
                    <a:pt x="276381" y="1729826"/>
                    <a:pt x="284920" y="1738365"/>
                  </a:cubicBezTo>
                  <a:cubicBezTo>
                    <a:pt x="296762" y="1750207"/>
                    <a:pt x="313271" y="1756668"/>
                    <a:pt x="325113" y="1768510"/>
                  </a:cubicBezTo>
                  <a:cubicBezTo>
                    <a:pt x="333652" y="1777049"/>
                    <a:pt x="336671" y="1790116"/>
                    <a:pt x="345210" y="1798655"/>
                  </a:cubicBezTo>
                  <a:cubicBezTo>
                    <a:pt x="357052" y="1810497"/>
                    <a:pt x="372955" y="1817597"/>
                    <a:pt x="385403" y="1828800"/>
                  </a:cubicBezTo>
                  <a:cubicBezTo>
                    <a:pt x="406528" y="1847813"/>
                    <a:pt x="422957" y="1872037"/>
                    <a:pt x="445694" y="1889090"/>
                  </a:cubicBezTo>
                  <a:cubicBezTo>
                    <a:pt x="459092" y="1899138"/>
                    <a:pt x="474045" y="1907393"/>
                    <a:pt x="485887" y="1919235"/>
                  </a:cubicBezTo>
                  <a:cubicBezTo>
                    <a:pt x="494426" y="1927774"/>
                    <a:pt x="497445" y="1940841"/>
                    <a:pt x="505984" y="1949380"/>
                  </a:cubicBezTo>
                  <a:cubicBezTo>
                    <a:pt x="529116" y="1972512"/>
                    <a:pt x="545573" y="1971838"/>
                    <a:pt x="576322" y="1979525"/>
                  </a:cubicBezTo>
                  <a:cubicBezTo>
                    <a:pt x="596419" y="1992923"/>
                    <a:pt x="613698" y="2012081"/>
                    <a:pt x="636612" y="2019719"/>
                  </a:cubicBezTo>
                  <a:cubicBezTo>
                    <a:pt x="670432" y="2030992"/>
                    <a:pt x="672184" y="2029997"/>
                    <a:pt x="706951" y="2049864"/>
                  </a:cubicBezTo>
                  <a:cubicBezTo>
                    <a:pt x="717436" y="2055856"/>
                    <a:pt x="726060" y="2065056"/>
                    <a:pt x="737096" y="2069961"/>
                  </a:cubicBezTo>
                  <a:cubicBezTo>
                    <a:pt x="756454" y="2078564"/>
                    <a:pt x="777717" y="2082190"/>
                    <a:pt x="797386" y="2090057"/>
                  </a:cubicBezTo>
                  <a:cubicBezTo>
                    <a:pt x="811294" y="2095620"/>
                    <a:pt x="823811" y="2104253"/>
                    <a:pt x="837579" y="2110154"/>
                  </a:cubicBezTo>
                  <a:cubicBezTo>
                    <a:pt x="847314" y="2114326"/>
                    <a:pt x="857989" y="2116030"/>
                    <a:pt x="867724" y="2120202"/>
                  </a:cubicBezTo>
                  <a:cubicBezTo>
                    <a:pt x="881492" y="2126103"/>
                    <a:pt x="894010" y="2134736"/>
                    <a:pt x="907918" y="2140299"/>
                  </a:cubicBezTo>
                  <a:cubicBezTo>
                    <a:pt x="964790" y="2163048"/>
                    <a:pt x="969189" y="2160560"/>
                    <a:pt x="1028498" y="2170444"/>
                  </a:cubicBezTo>
                  <a:cubicBezTo>
                    <a:pt x="1041896" y="2177143"/>
                    <a:pt x="1054481" y="2185804"/>
                    <a:pt x="1068691" y="2190541"/>
                  </a:cubicBezTo>
                  <a:cubicBezTo>
                    <a:pt x="1091205" y="2198046"/>
                    <a:pt x="1158996" y="2205581"/>
                    <a:pt x="1179223" y="2210638"/>
                  </a:cubicBezTo>
                  <a:cubicBezTo>
                    <a:pt x="1199774" y="2215776"/>
                    <a:pt x="1218962" y="2225596"/>
                    <a:pt x="1239513" y="2230734"/>
                  </a:cubicBezTo>
                  <a:cubicBezTo>
                    <a:pt x="1252911" y="2234084"/>
                    <a:pt x="1266225" y="2237787"/>
                    <a:pt x="1279707" y="2240783"/>
                  </a:cubicBezTo>
                  <a:cubicBezTo>
                    <a:pt x="1303600" y="2246093"/>
                    <a:pt x="1345636" y="2252710"/>
                    <a:pt x="1370142" y="2260879"/>
                  </a:cubicBezTo>
                  <a:cubicBezTo>
                    <a:pt x="1387254" y="2266583"/>
                    <a:pt x="1402982" y="2276230"/>
                    <a:pt x="1420384" y="2280976"/>
                  </a:cubicBezTo>
                  <a:cubicBezTo>
                    <a:pt x="1440040" y="2286337"/>
                    <a:pt x="1460696" y="2287028"/>
                    <a:pt x="1480674" y="2291024"/>
                  </a:cubicBezTo>
                  <a:cubicBezTo>
                    <a:pt x="1599124" y="2314715"/>
                    <a:pt x="1412390" y="2285577"/>
                    <a:pt x="1591206" y="2311121"/>
                  </a:cubicBezTo>
                  <a:cubicBezTo>
                    <a:pt x="1601254" y="2314470"/>
                    <a:pt x="1611167" y="2318259"/>
                    <a:pt x="1621351" y="2321169"/>
                  </a:cubicBezTo>
                  <a:cubicBezTo>
                    <a:pt x="1643302" y="2327441"/>
                    <a:pt x="1691053" y="2338304"/>
                    <a:pt x="1711786" y="2341266"/>
                  </a:cubicBezTo>
                  <a:cubicBezTo>
                    <a:pt x="1741812" y="2345555"/>
                    <a:pt x="1772195" y="2347026"/>
                    <a:pt x="1802221" y="2351315"/>
                  </a:cubicBezTo>
                  <a:cubicBezTo>
                    <a:pt x="1940778" y="2371109"/>
                    <a:pt x="1891191" y="2370847"/>
                    <a:pt x="2013236" y="2381460"/>
                  </a:cubicBezTo>
                  <a:cubicBezTo>
                    <a:pt x="2153102" y="2393622"/>
                    <a:pt x="2234433" y="2395009"/>
                    <a:pt x="2385025" y="2401556"/>
                  </a:cubicBezTo>
                  <a:cubicBezTo>
                    <a:pt x="2534884" y="2431528"/>
                    <a:pt x="2451427" y="2419381"/>
                    <a:pt x="2636234" y="2431701"/>
                  </a:cubicBezTo>
                  <a:cubicBezTo>
                    <a:pt x="2649632" y="2435051"/>
                    <a:pt x="2662840" y="2439279"/>
                    <a:pt x="2676428" y="2441750"/>
                  </a:cubicBezTo>
                  <a:cubicBezTo>
                    <a:pt x="2796131" y="2463514"/>
                    <a:pt x="2895605" y="2457113"/>
                    <a:pt x="3028120" y="2461846"/>
                  </a:cubicBezTo>
                  <a:cubicBezTo>
                    <a:pt x="3065118" y="2474179"/>
                    <a:pt x="3071814" y="2478153"/>
                    <a:pt x="3118555" y="2481943"/>
                  </a:cubicBezTo>
                  <a:cubicBezTo>
                    <a:pt x="3222264" y="2490352"/>
                    <a:pt x="3430054" y="2502040"/>
                    <a:pt x="3430054" y="2502040"/>
                  </a:cubicBezTo>
                  <a:cubicBezTo>
                    <a:pt x="3540679" y="2520477"/>
                    <a:pt x="3536098" y="2522136"/>
                    <a:pt x="3701360" y="2522136"/>
                  </a:cubicBezTo>
                  <a:cubicBezTo>
                    <a:pt x="4002829" y="2522136"/>
                    <a:pt x="4304261" y="2515437"/>
                    <a:pt x="4605711" y="2512088"/>
                  </a:cubicBezTo>
                  <a:lnTo>
                    <a:pt x="4816727" y="2491991"/>
                  </a:lnTo>
                  <a:cubicBezTo>
                    <a:pt x="4867152" y="2487111"/>
                    <a:pt x="4991730" y="2473737"/>
                    <a:pt x="5037790" y="2471895"/>
                  </a:cubicBezTo>
                  <a:cubicBezTo>
                    <a:pt x="5165012" y="2466806"/>
                    <a:pt x="5292349" y="2465196"/>
                    <a:pt x="5419628" y="2461846"/>
                  </a:cubicBezTo>
                  <a:cubicBezTo>
                    <a:pt x="5439725" y="2458497"/>
                    <a:pt x="5459749" y="2454679"/>
                    <a:pt x="5479918" y="2451798"/>
                  </a:cubicBezTo>
                  <a:cubicBezTo>
                    <a:pt x="5506651" y="2447979"/>
                    <a:pt x="5533668" y="2446190"/>
                    <a:pt x="5560305" y="2441750"/>
                  </a:cubicBezTo>
                  <a:cubicBezTo>
                    <a:pt x="5573927" y="2439480"/>
                    <a:pt x="5586849" y="2433801"/>
                    <a:pt x="5600498" y="2431701"/>
                  </a:cubicBezTo>
                  <a:cubicBezTo>
                    <a:pt x="5630476" y="2427089"/>
                    <a:pt x="5660788" y="2425002"/>
                    <a:pt x="5690933" y="2421653"/>
                  </a:cubicBezTo>
                  <a:cubicBezTo>
                    <a:pt x="5817705" y="2389962"/>
                    <a:pt x="5618938" y="2438516"/>
                    <a:pt x="5791417" y="2401556"/>
                  </a:cubicBezTo>
                  <a:cubicBezTo>
                    <a:pt x="5818424" y="2395769"/>
                    <a:pt x="5845008" y="2388159"/>
                    <a:pt x="5871803" y="2381460"/>
                  </a:cubicBezTo>
                  <a:cubicBezTo>
                    <a:pt x="5882079" y="2378891"/>
                    <a:pt x="5891673" y="2373980"/>
                    <a:pt x="5901949" y="2371411"/>
                  </a:cubicBezTo>
                  <a:cubicBezTo>
                    <a:pt x="6005115" y="2345619"/>
                    <a:pt x="5896041" y="2378185"/>
                    <a:pt x="6012480" y="2351315"/>
                  </a:cubicBezTo>
                  <a:cubicBezTo>
                    <a:pt x="6158344" y="2317654"/>
                    <a:pt x="5998978" y="2339603"/>
                    <a:pt x="6183302" y="2321169"/>
                  </a:cubicBezTo>
                  <a:cubicBezTo>
                    <a:pt x="6226316" y="2310416"/>
                    <a:pt x="6226957" y="2309579"/>
                    <a:pt x="6273738" y="2301073"/>
                  </a:cubicBezTo>
                  <a:cubicBezTo>
                    <a:pt x="6293783" y="2297428"/>
                    <a:pt x="6314139" y="2295444"/>
                    <a:pt x="6334028" y="2291024"/>
                  </a:cubicBezTo>
                  <a:cubicBezTo>
                    <a:pt x="6344368" y="2288726"/>
                    <a:pt x="6353897" y="2283545"/>
                    <a:pt x="6364173" y="2280976"/>
                  </a:cubicBezTo>
                  <a:cubicBezTo>
                    <a:pt x="6380742" y="2276834"/>
                    <a:pt x="6397667" y="2274277"/>
                    <a:pt x="6414414" y="2270928"/>
                  </a:cubicBezTo>
                  <a:cubicBezTo>
                    <a:pt x="6427812" y="2264229"/>
                    <a:pt x="6440840" y="2256732"/>
                    <a:pt x="6454608" y="2250831"/>
                  </a:cubicBezTo>
                  <a:cubicBezTo>
                    <a:pt x="6488466" y="2236321"/>
                    <a:pt x="6486718" y="2243477"/>
                    <a:pt x="6524946" y="2230734"/>
                  </a:cubicBezTo>
                  <a:cubicBezTo>
                    <a:pt x="6542058" y="2225030"/>
                    <a:pt x="6558237" y="2216802"/>
                    <a:pt x="6575188" y="2210638"/>
                  </a:cubicBezTo>
                  <a:cubicBezTo>
                    <a:pt x="6595096" y="2203399"/>
                    <a:pt x="6616193" y="2199307"/>
                    <a:pt x="6635478" y="2190541"/>
                  </a:cubicBezTo>
                  <a:cubicBezTo>
                    <a:pt x="6653258" y="2182459"/>
                    <a:pt x="6668251" y="2169130"/>
                    <a:pt x="6685720" y="2160396"/>
                  </a:cubicBezTo>
                  <a:cubicBezTo>
                    <a:pt x="6769010" y="2118751"/>
                    <a:pt x="6705219" y="2156346"/>
                    <a:pt x="6766107" y="2130251"/>
                  </a:cubicBezTo>
                  <a:cubicBezTo>
                    <a:pt x="6809360" y="2111714"/>
                    <a:pt x="6823736" y="2098530"/>
                    <a:pt x="6866590" y="2069961"/>
                  </a:cubicBezTo>
                  <a:cubicBezTo>
                    <a:pt x="6876638" y="2063262"/>
                    <a:pt x="6885278" y="2053683"/>
                    <a:pt x="6896735" y="2049864"/>
                  </a:cubicBezTo>
                  <a:lnTo>
                    <a:pt x="6926880" y="2039816"/>
                  </a:lnTo>
                  <a:lnTo>
                    <a:pt x="6987170" y="1999622"/>
                  </a:lnTo>
                  <a:cubicBezTo>
                    <a:pt x="6997219" y="1992923"/>
                    <a:pt x="7005859" y="1983344"/>
                    <a:pt x="7017316" y="1979525"/>
                  </a:cubicBezTo>
                  <a:lnTo>
                    <a:pt x="7047461" y="1969477"/>
                  </a:lnTo>
                  <a:cubicBezTo>
                    <a:pt x="7067558" y="1949380"/>
                    <a:pt x="7085014" y="1926240"/>
                    <a:pt x="7107751" y="1909187"/>
                  </a:cubicBezTo>
                  <a:cubicBezTo>
                    <a:pt x="7121149" y="1899139"/>
                    <a:pt x="7135340" y="1890070"/>
                    <a:pt x="7147944" y="1879042"/>
                  </a:cubicBezTo>
                  <a:cubicBezTo>
                    <a:pt x="7226494" y="1810312"/>
                    <a:pt x="7146590" y="1863778"/>
                    <a:pt x="7238379" y="1808704"/>
                  </a:cubicBezTo>
                  <a:cubicBezTo>
                    <a:pt x="7259053" y="1777692"/>
                    <a:pt x="7258532" y="1774203"/>
                    <a:pt x="7288621" y="1748413"/>
                  </a:cubicBezTo>
                  <a:cubicBezTo>
                    <a:pt x="7301336" y="1737514"/>
                    <a:pt x="7317688" y="1730785"/>
                    <a:pt x="7328814" y="1718268"/>
                  </a:cubicBezTo>
                  <a:cubicBezTo>
                    <a:pt x="7344861" y="1700216"/>
                    <a:pt x="7369008" y="1657978"/>
                    <a:pt x="7369008" y="1657978"/>
                  </a:cubicBezTo>
                  <a:cubicBezTo>
                    <a:pt x="7386666" y="1605002"/>
                    <a:pt x="7367385" y="1647867"/>
                    <a:pt x="7409201" y="1597688"/>
                  </a:cubicBezTo>
                  <a:cubicBezTo>
                    <a:pt x="7429552" y="1573267"/>
                    <a:pt x="7446613" y="1532913"/>
                    <a:pt x="7459443" y="1507253"/>
                  </a:cubicBezTo>
                  <a:cubicBezTo>
                    <a:pt x="7462792" y="1490506"/>
                    <a:pt x="7465786" y="1473683"/>
                    <a:pt x="7469491" y="1457011"/>
                  </a:cubicBezTo>
                  <a:cubicBezTo>
                    <a:pt x="7472487" y="1443530"/>
                    <a:pt x="7479540" y="1430628"/>
                    <a:pt x="7479540" y="1416818"/>
                  </a:cubicBezTo>
                  <a:cubicBezTo>
                    <a:pt x="7479540" y="1363122"/>
                    <a:pt x="7474834" y="1309473"/>
                    <a:pt x="7469491" y="1256044"/>
                  </a:cubicBezTo>
                  <a:cubicBezTo>
                    <a:pt x="7468117" y="1242303"/>
                    <a:pt x="7463237" y="1229130"/>
                    <a:pt x="7459443" y="1215851"/>
                  </a:cubicBezTo>
                  <a:cubicBezTo>
                    <a:pt x="7443748" y="1160918"/>
                    <a:pt x="7443308" y="1184903"/>
                    <a:pt x="7409201" y="1105319"/>
                  </a:cubicBezTo>
                  <a:cubicBezTo>
                    <a:pt x="7399153" y="1081873"/>
                    <a:pt x="7390464" y="1057796"/>
                    <a:pt x="7379056" y="1034980"/>
                  </a:cubicBezTo>
                  <a:cubicBezTo>
                    <a:pt x="7371706" y="1020280"/>
                    <a:pt x="7335648" y="973753"/>
                    <a:pt x="7328814" y="964642"/>
                  </a:cubicBezTo>
                  <a:cubicBezTo>
                    <a:pt x="7317824" y="920681"/>
                    <a:pt x="7322023" y="925126"/>
                    <a:pt x="7298669" y="884255"/>
                  </a:cubicBezTo>
                  <a:cubicBezTo>
                    <a:pt x="7292677" y="873770"/>
                    <a:pt x="7287112" y="862649"/>
                    <a:pt x="7278573" y="854110"/>
                  </a:cubicBezTo>
                  <a:cubicBezTo>
                    <a:pt x="7270034" y="845570"/>
                    <a:pt x="7258476" y="840712"/>
                    <a:pt x="7248428" y="834013"/>
                  </a:cubicBezTo>
                  <a:cubicBezTo>
                    <a:pt x="7227467" y="802572"/>
                    <a:pt x="7195681" y="751122"/>
                    <a:pt x="7168041" y="723482"/>
                  </a:cubicBezTo>
                  <a:cubicBezTo>
                    <a:pt x="7159502" y="714943"/>
                    <a:pt x="7147557" y="710631"/>
                    <a:pt x="7137896" y="703385"/>
                  </a:cubicBezTo>
                  <a:cubicBezTo>
                    <a:pt x="7120738" y="690517"/>
                    <a:pt x="7104949" y="675874"/>
                    <a:pt x="7087654" y="663191"/>
                  </a:cubicBezTo>
                  <a:cubicBezTo>
                    <a:pt x="7054684" y="639013"/>
                    <a:pt x="7025131" y="608038"/>
                    <a:pt x="6987170" y="592853"/>
                  </a:cubicBezTo>
                  <a:cubicBezTo>
                    <a:pt x="6922644" y="567042"/>
                    <a:pt x="6884703" y="553478"/>
                    <a:pt x="6816349" y="512466"/>
                  </a:cubicBezTo>
                  <a:cubicBezTo>
                    <a:pt x="6727800" y="459337"/>
                    <a:pt x="6799713" y="496872"/>
                    <a:pt x="6665623" y="452176"/>
                  </a:cubicBezTo>
                  <a:cubicBezTo>
                    <a:pt x="6541294" y="410733"/>
                    <a:pt x="6631167" y="429686"/>
                    <a:pt x="6524946" y="411983"/>
                  </a:cubicBezTo>
                  <a:cubicBezTo>
                    <a:pt x="6504849" y="405284"/>
                    <a:pt x="6484564" y="399125"/>
                    <a:pt x="6464656" y="391886"/>
                  </a:cubicBezTo>
                  <a:cubicBezTo>
                    <a:pt x="6420698" y="375901"/>
                    <a:pt x="6401046" y="363424"/>
                    <a:pt x="6354124" y="351693"/>
                  </a:cubicBezTo>
                  <a:cubicBezTo>
                    <a:pt x="6334358" y="346752"/>
                    <a:pt x="6313723" y="346064"/>
                    <a:pt x="6293834" y="341644"/>
                  </a:cubicBezTo>
                  <a:cubicBezTo>
                    <a:pt x="6253390" y="332656"/>
                    <a:pt x="6213285" y="322174"/>
                    <a:pt x="6173254" y="311499"/>
                  </a:cubicBezTo>
                  <a:cubicBezTo>
                    <a:pt x="6089346" y="289124"/>
                    <a:pt x="6206400" y="314399"/>
                    <a:pt x="6102916" y="291402"/>
                  </a:cubicBezTo>
                  <a:cubicBezTo>
                    <a:pt x="6086244" y="287697"/>
                    <a:pt x="6069374" y="284933"/>
                    <a:pt x="6052674" y="281354"/>
                  </a:cubicBezTo>
                  <a:cubicBezTo>
                    <a:pt x="6022479" y="274884"/>
                    <a:pt x="5992520" y="267313"/>
                    <a:pt x="5962239" y="261257"/>
                  </a:cubicBezTo>
                  <a:cubicBezTo>
                    <a:pt x="5925518" y="253913"/>
                    <a:pt x="5888514" y="248062"/>
                    <a:pt x="5851707" y="241161"/>
                  </a:cubicBezTo>
                  <a:cubicBezTo>
                    <a:pt x="5796290" y="230770"/>
                    <a:pt x="5800653" y="229561"/>
                    <a:pt x="5741175" y="221064"/>
                  </a:cubicBezTo>
                  <a:cubicBezTo>
                    <a:pt x="5714442" y="217245"/>
                    <a:pt x="5687752" y="212487"/>
                    <a:pt x="5660788" y="211016"/>
                  </a:cubicBezTo>
                  <a:cubicBezTo>
                    <a:pt x="5178622" y="184716"/>
                    <a:pt x="5050006" y="188820"/>
                    <a:pt x="4525324" y="180871"/>
                  </a:cubicBezTo>
                  <a:cubicBezTo>
                    <a:pt x="4441588" y="177521"/>
                    <a:pt x="4357645" y="177595"/>
                    <a:pt x="4274116" y="170822"/>
                  </a:cubicBezTo>
                  <a:cubicBezTo>
                    <a:pt x="4233501" y="167529"/>
                    <a:pt x="4193729" y="157424"/>
                    <a:pt x="4153535" y="150725"/>
                  </a:cubicBezTo>
                  <a:cubicBezTo>
                    <a:pt x="4133841" y="147443"/>
                    <a:pt x="4065070" y="136647"/>
                    <a:pt x="4043003" y="130629"/>
                  </a:cubicBezTo>
                  <a:cubicBezTo>
                    <a:pt x="3932760" y="100563"/>
                    <a:pt x="4027289" y="119322"/>
                    <a:pt x="3942520" y="100484"/>
                  </a:cubicBezTo>
                  <a:cubicBezTo>
                    <a:pt x="3888382" y="88453"/>
                    <a:pt x="3823092" y="78904"/>
                    <a:pt x="3771698" y="70339"/>
                  </a:cubicBezTo>
                  <a:cubicBezTo>
                    <a:pt x="3706904" y="48740"/>
                    <a:pt x="3768904" y="67068"/>
                    <a:pt x="3651118" y="50242"/>
                  </a:cubicBezTo>
                  <a:cubicBezTo>
                    <a:pt x="3634211" y="47827"/>
                    <a:pt x="3617445" y="44336"/>
                    <a:pt x="3600876" y="40194"/>
                  </a:cubicBezTo>
                  <a:cubicBezTo>
                    <a:pt x="3577220" y="34280"/>
                    <a:pt x="3554845" y="22042"/>
                    <a:pt x="3530538" y="20097"/>
                  </a:cubicBezTo>
                  <a:cubicBezTo>
                    <a:pt x="3470440" y="15289"/>
                    <a:pt x="3409957" y="20097"/>
                    <a:pt x="3349667" y="20097"/>
                  </a:cubicBezTo>
                  <a:lnTo>
                    <a:pt x="3299425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8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Nondeterministic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</a:t>
                </a:r>
                <a:r>
                  <a:rPr lang="en-US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option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jump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accepts.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  <a:blipFill>
                <a:blip r:embed="rId9"/>
                <a:stretch>
                  <a:fillRect l="-13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8364401" y="4831864"/>
            <a:ext cx="3377589" cy="369332"/>
            <a:chOff x="8241399" y="5904118"/>
            <a:chExt cx="3377589" cy="369332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9157094" y="4925970"/>
            <a:ext cx="1919083" cy="427252"/>
            <a:chOff x="9034092" y="5998224"/>
            <a:chExt cx="1919083" cy="42725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9A7F4A-DE28-144E-955E-99E9B3BCCB51}"/>
              </a:ext>
            </a:extLst>
          </p:cNvPr>
          <p:cNvSpPr txBox="1"/>
          <p:nvPr/>
        </p:nvSpPr>
        <p:spPr>
          <a:xfrm>
            <a:off x="5387926" y="634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490B4-4B1E-D246-945F-360C597119D3}"/>
              </a:ext>
            </a:extLst>
          </p:cNvPr>
          <p:cNvSpPr txBox="1"/>
          <p:nvPr/>
        </p:nvSpPr>
        <p:spPr>
          <a:xfrm>
            <a:off x="2448910" y="5654566"/>
            <a:ext cx="466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Putting in an empty(epsilon) transitions going from the accept state of M1 to the start of M2 	</a:t>
            </a:r>
          </a:p>
        </p:txBody>
      </p:sp>
    </p:spTree>
    <p:extLst>
      <p:ext uri="{BB962C8B-B14F-4D97-AF65-F5344CB8AC3E}">
        <p14:creationId xmlns:p14="http://schemas.microsoft.com/office/powerpoint/2010/main" val="24802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5" grpId="1" animBg="1"/>
      <p:bldP spid="66" grpId="0" animBg="1"/>
      <p:bldP spid="66" grpId="1" animBg="1"/>
      <p:bldP spid="39" grpId="0" build="p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(star)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a regular language, so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9353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020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0" idx="2"/>
          </p:cNvCxnSpPr>
          <p:nvPr/>
        </p:nvCxnSpPr>
        <p:spPr>
          <a:xfrm>
            <a:off x="1391735" y="3849910"/>
            <a:ext cx="26660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04525" y="3384022"/>
            <a:ext cx="2253374" cy="854478"/>
            <a:chOff x="1804525" y="3384022"/>
            <a:chExt cx="2253374" cy="854478"/>
          </a:xfrm>
        </p:grpSpPr>
        <p:cxnSp>
          <p:nvCxnSpPr>
            <p:cNvPr id="7" name="Straight Arrow Connector 6"/>
            <p:cNvCxnSpPr>
              <a:stCxn id="62" idx="2"/>
            </p:cNvCxnSpPr>
            <p:nvPr/>
          </p:nvCxnSpPr>
          <p:spPr>
            <a:xfrm flipH="1">
              <a:off x="1819275" y="3630916"/>
              <a:ext cx="2071990" cy="1760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2"/>
              <a:endCxn id="60" idx="5"/>
            </p:cNvCxnSpPr>
            <p:nvPr/>
          </p:nvCxnSpPr>
          <p:spPr>
            <a:xfrm flipH="1" flipV="1">
              <a:off x="1804525" y="3918675"/>
              <a:ext cx="2253374" cy="1502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905125" y="338402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5125" y="386916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64310" y="3237934"/>
            <a:ext cx="3116349" cy="1467445"/>
            <a:chOff x="1364310" y="3237934"/>
            <a:chExt cx="3116349" cy="1467445"/>
          </a:xfrm>
        </p:grpSpPr>
        <p:sp>
          <p:nvSpPr>
            <p:cNvPr id="58" name="Freeform 57"/>
            <p:cNvSpPr/>
            <p:nvPr/>
          </p:nvSpPr>
          <p:spPr>
            <a:xfrm>
              <a:off x="15429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16583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57899" y="3971656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8912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1832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3522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240" y="2936738"/>
            <a:ext cx="4298685" cy="2016262"/>
            <a:chOff x="451240" y="2936738"/>
            <a:chExt cx="4298685" cy="2016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/>
            <p:nvPr/>
          </p:nvSpPr>
          <p:spPr>
            <a:xfrm>
              <a:off x="508000" y="2971800"/>
              <a:ext cx="4241925" cy="1981200"/>
            </a:xfrm>
            <a:custGeom>
              <a:avLst/>
              <a:gdLst>
                <a:gd name="connsiteX0" fmla="*/ 3263900 w 4241925"/>
                <a:gd name="connsiteY0" fmla="*/ 0 h 1981200"/>
                <a:gd name="connsiteX1" fmla="*/ 3263900 w 4241925"/>
                <a:gd name="connsiteY1" fmla="*/ 0 h 1981200"/>
                <a:gd name="connsiteX2" fmla="*/ 3111500 w 4241925"/>
                <a:gd name="connsiteY2" fmla="*/ 12700 h 1981200"/>
                <a:gd name="connsiteX3" fmla="*/ 3073400 w 4241925"/>
                <a:gd name="connsiteY3" fmla="*/ 25400 h 1981200"/>
                <a:gd name="connsiteX4" fmla="*/ 2971800 w 4241925"/>
                <a:gd name="connsiteY4" fmla="*/ 38100 h 1981200"/>
                <a:gd name="connsiteX5" fmla="*/ 2819400 w 4241925"/>
                <a:gd name="connsiteY5" fmla="*/ 63500 h 1981200"/>
                <a:gd name="connsiteX6" fmla="*/ 2565400 w 4241925"/>
                <a:gd name="connsiteY6" fmla="*/ 101600 h 1981200"/>
                <a:gd name="connsiteX7" fmla="*/ 2082800 w 4241925"/>
                <a:gd name="connsiteY7" fmla="*/ 114300 h 1981200"/>
                <a:gd name="connsiteX8" fmla="*/ 1155700 w 4241925"/>
                <a:gd name="connsiteY8" fmla="*/ 139700 h 1981200"/>
                <a:gd name="connsiteX9" fmla="*/ 723900 w 4241925"/>
                <a:gd name="connsiteY9" fmla="*/ 152400 h 1981200"/>
                <a:gd name="connsiteX10" fmla="*/ 533400 w 4241925"/>
                <a:gd name="connsiteY10" fmla="*/ 177800 h 1981200"/>
                <a:gd name="connsiteX11" fmla="*/ 457200 w 4241925"/>
                <a:gd name="connsiteY11" fmla="*/ 203200 h 1981200"/>
                <a:gd name="connsiteX12" fmla="*/ 431800 w 4241925"/>
                <a:gd name="connsiteY12" fmla="*/ 241300 h 1981200"/>
                <a:gd name="connsiteX13" fmla="*/ 355600 w 4241925"/>
                <a:gd name="connsiteY13" fmla="*/ 266700 h 1981200"/>
                <a:gd name="connsiteX14" fmla="*/ 304800 w 4241925"/>
                <a:gd name="connsiteY14" fmla="*/ 317500 h 1981200"/>
                <a:gd name="connsiteX15" fmla="*/ 292100 w 4241925"/>
                <a:gd name="connsiteY15" fmla="*/ 355600 h 1981200"/>
                <a:gd name="connsiteX16" fmla="*/ 254000 w 4241925"/>
                <a:gd name="connsiteY16" fmla="*/ 393700 h 1981200"/>
                <a:gd name="connsiteX17" fmla="*/ 241300 w 4241925"/>
                <a:gd name="connsiteY17" fmla="*/ 431800 h 1981200"/>
                <a:gd name="connsiteX18" fmla="*/ 177800 w 4241925"/>
                <a:gd name="connsiteY18" fmla="*/ 508000 h 1981200"/>
                <a:gd name="connsiteX19" fmla="*/ 152400 w 4241925"/>
                <a:gd name="connsiteY19" fmla="*/ 584200 h 1981200"/>
                <a:gd name="connsiteX20" fmla="*/ 127000 w 4241925"/>
                <a:gd name="connsiteY20" fmla="*/ 635000 h 1981200"/>
                <a:gd name="connsiteX21" fmla="*/ 101600 w 4241925"/>
                <a:gd name="connsiteY21" fmla="*/ 711200 h 1981200"/>
                <a:gd name="connsiteX22" fmla="*/ 88900 w 4241925"/>
                <a:gd name="connsiteY22" fmla="*/ 749300 h 1981200"/>
                <a:gd name="connsiteX23" fmla="*/ 63500 w 4241925"/>
                <a:gd name="connsiteY23" fmla="*/ 787400 h 1981200"/>
                <a:gd name="connsiteX24" fmla="*/ 38100 w 4241925"/>
                <a:gd name="connsiteY24" fmla="*/ 876300 h 1981200"/>
                <a:gd name="connsiteX25" fmla="*/ 25400 w 4241925"/>
                <a:gd name="connsiteY25" fmla="*/ 914400 h 1981200"/>
                <a:gd name="connsiteX26" fmla="*/ 12700 w 4241925"/>
                <a:gd name="connsiteY26" fmla="*/ 1003300 h 1981200"/>
                <a:gd name="connsiteX27" fmla="*/ 0 w 4241925"/>
                <a:gd name="connsiteY27" fmla="*/ 1041400 h 1981200"/>
                <a:gd name="connsiteX28" fmla="*/ 12700 w 4241925"/>
                <a:gd name="connsiteY28" fmla="*/ 1181100 h 1981200"/>
                <a:gd name="connsiteX29" fmla="*/ 76200 w 4241925"/>
                <a:gd name="connsiteY29" fmla="*/ 1295400 h 1981200"/>
                <a:gd name="connsiteX30" fmla="*/ 114300 w 4241925"/>
                <a:gd name="connsiteY30" fmla="*/ 1333500 h 1981200"/>
                <a:gd name="connsiteX31" fmla="*/ 139700 w 4241925"/>
                <a:gd name="connsiteY31" fmla="*/ 1371600 h 1981200"/>
                <a:gd name="connsiteX32" fmla="*/ 177800 w 4241925"/>
                <a:gd name="connsiteY32" fmla="*/ 1397000 h 1981200"/>
                <a:gd name="connsiteX33" fmla="*/ 228600 w 4241925"/>
                <a:gd name="connsiteY33" fmla="*/ 1435100 h 1981200"/>
                <a:gd name="connsiteX34" fmla="*/ 266700 w 4241925"/>
                <a:gd name="connsiteY34" fmla="*/ 1460500 h 1981200"/>
                <a:gd name="connsiteX35" fmla="*/ 317500 w 4241925"/>
                <a:gd name="connsiteY35" fmla="*/ 1498600 h 1981200"/>
                <a:gd name="connsiteX36" fmla="*/ 355600 w 4241925"/>
                <a:gd name="connsiteY36" fmla="*/ 1524000 h 1981200"/>
                <a:gd name="connsiteX37" fmla="*/ 393700 w 4241925"/>
                <a:gd name="connsiteY37" fmla="*/ 1562100 h 1981200"/>
                <a:gd name="connsiteX38" fmla="*/ 444500 w 4241925"/>
                <a:gd name="connsiteY38" fmla="*/ 1574800 h 1981200"/>
                <a:gd name="connsiteX39" fmla="*/ 482600 w 4241925"/>
                <a:gd name="connsiteY39" fmla="*/ 1600200 h 1981200"/>
                <a:gd name="connsiteX40" fmla="*/ 533400 w 4241925"/>
                <a:gd name="connsiteY40" fmla="*/ 1638300 h 1981200"/>
                <a:gd name="connsiteX41" fmla="*/ 571500 w 4241925"/>
                <a:gd name="connsiteY41" fmla="*/ 1651000 h 1981200"/>
                <a:gd name="connsiteX42" fmla="*/ 609600 w 4241925"/>
                <a:gd name="connsiteY42" fmla="*/ 1676400 h 1981200"/>
                <a:gd name="connsiteX43" fmla="*/ 647700 w 4241925"/>
                <a:gd name="connsiteY43" fmla="*/ 1689100 h 1981200"/>
                <a:gd name="connsiteX44" fmla="*/ 685800 w 4241925"/>
                <a:gd name="connsiteY44" fmla="*/ 1714500 h 1981200"/>
                <a:gd name="connsiteX45" fmla="*/ 762000 w 4241925"/>
                <a:gd name="connsiteY45" fmla="*/ 1739900 h 1981200"/>
                <a:gd name="connsiteX46" fmla="*/ 863600 w 4241925"/>
                <a:gd name="connsiteY46" fmla="*/ 1790700 h 1981200"/>
                <a:gd name="connsiteX47" fmla="*/ 901700 w 4241925"/>
                <a:gd name="connsiteY47" fmla="*/ 1803400 h 1981200"/>
                <a:gd name="connsiteX48" fmla="*/ 990600 w 4241925"/>
                <a:gd name="connsiteY48" fmla="*/ 1828800 h 1981200"/>
                <a:gd name="connsiteX49" fmla="*/ 1028700 w 4241925"/>
                <a:gd name="connsiteY49" fmla="*/ 1854200 h 1981200"/>
                <a:gd name="connsiteX50" fmla="*/ 1092200 w 4241925"/>
                <a:gd name="connsiteY50" fmla="*/ 1866900 h 1981200"/>
                <a:gd name="connsiteX51" fmla="*/ 1168400 w 4241925"/>
                <a:gd name="connsiteY51" fmla="*/ 1892300 h 1981200"/>
                <a:gd name="connsiteX52" fmla="*/ 1346200 w 4241925"/>
                <a:gd name="connsiteY52" fmla="*/ 1917700 h 1981200"/>
                <a:gd name="connsiteX53" fmla="*/ 1485900 w 4241925"/>
                <a:gd name="connsiteY53" fmla="*/ 1955800 h 1981200"/>
                <a:gd name="connsiteX54" fmla="*/ 1638300 w 4241925"/>
                <a:gd name="connsiteY54" fmla="*/ 1981200 h 1981200"/>
                <a:gd name="connsiteX55" fmla="*/ 3403600 w 4241925"/>
                <a:gd name="connsiteY55" fmla="*/ 1968500 h 1981200"/>
                <a:gd name="connsiteX56" fmla="*/ 3479800 w 4241925"/>
                <a:gd name="connsiteY56" fmla="*/ 1917700 h 1981200"/>
                <a:gd name="connsiteX57" fmla="*/ 3530600 w 4241925"/>
                <a:gd name="connsiteY57" fmla="*/ 1905000 h 1981200"/>
                <a:gd name="connsiteX58" fmla="*/ 3568700 w 4241925"/>
                <a:gd name="connsiteY58" fmla="*/ 1892300 h 1981200"/>
                <a:gd name="connsiteX59" fmla="*/ 3606800 w 4241925"/>
                <a:gd name="connsiteY59" fmla="*/ 1866900 h 1981200"/>
                <a:gd name="connsiteX60" fmla="*/ 3644900 w 4241925"/>
                <a:gd name="connsiteY60" fmla="*/ 1854200 h 1981200"/>
                <a:gd name="connsiteX61" fmla="*/ 3683000 w 4241925"/>
                <a:gd name="connsiteY61" fmla="*/ 1828800 h 1981200"/>
                <a:gd name="connsiteX62" fmla="*/ 3721100 w 4241925"/>
                <a:gd name="connsiteY62" fmla="*/ 1816100 h 1981200"/>
                <a:gd name="connsiteX63" fmla="*/ 3848100 w 4241925"/>
                <a:gd name="connsiteY63" fmla="*/ 1727200 h 1981200"/>
                <a:gd name="connsiteX64" fmla="*/ 3937000 w 4241925"/>
                <a:gd name="connsiteY64" fmla="*/ 1663700 h 1981200"/>
                <a:gd name="connsiteX65" fmla="*/ 3975100 w 4241925"/>
                <a:gd name="connsiteY65" fmla="*/ 1625600 h 1981200"/>
                <a:gd name="connsiteX66" fmla="*/ 4051300 w 4241925"/>
                <a:gd name="connsiteY66" fmla="*/ 1574800 h 1981200"/>
                <a:gd name="connsiteX67" fmla="*/ 4114800 w 4241925"/>
                <a:gd name="connsiteY67" fmla="*/ 1485900 h 1981200"/>
                <a:gd name="connsiteX68" fmla="*/ 4140200 w 4241925"/>
                <a:gd name="connsiteY68" fmla="*/ 1409700 h 1981200"/>
                <a:gd name="connsiteX69" fmla="*/ 4165600 w 4241925"/>
                <a:gd name="connsiteY69" fmla="*/ 1358900 h 1981200"/>
                <a:gd name="connsiteX70" fmla="*/ 4178300 w 4241925"/>
                <a:gd name="connsiteY70" fmla="*/ 1320800 h 1981200"/>
                <a:gd name="connsiteX71" fmla="*/ 4216400 w 4241925"/>
                <a:gd name="connsiteY71" fmla="*/ 1270000 h 1981200"/>
                <a:gd name="connsiteX72" fmla="*/ 4241800 w 4241925"/>
                <a:gd name="connsiteY72" fmla="*/ 1168400 h 1981200"/>
                <a:gd name="connsiteX73" fmla="*/ 4229100 w 4241925"/>
                <a:gd name="connsiteY73" fmla="*/ 927100 h 1981200"/>
                <a:gd name="connsiteX74" fmla="*/ 4216400 w 4241925"/>
                <a:gd name="connsiteY74" fmla="*/ 863600 h 1981200"/>
                <a:gd name="connsiteX75" fmla="*/ 4178300 w 4241925"/>
                <a:gd name="connsiteY75" fmla="*/ 749300 h 1981200"/>
                <a:gd name="connsiteX76" fmla="*/ 4140200 w 4241925"/>
                <a:gd name="connsiteY76" fmla="*/ 635000 h 1981200"/>
                <a:gd name="connsiteX77" fmla="*/ 4127500 w 4241925"/>
                <a:gd name="connsiteY77" fmla="*/ 596900 h 1981200"/>
                <a:gd name="connsiteX78" fmla="*/ 4102100 w 4241925"/>
                <a:gd name="connsiteY78" fmla="*/ 558800 h 1981200"/>
                <a:gd name="connsiteX79" fmla="*/ 4089400 w 4241925"/>
                <a:gd name="connsiteY79" fmla="*/ 520700 h 1981200"/>
                <a:gd name="connsiteX80" fmla="*/ 4013200 w 4241925"/>
                <a:gd name="connsiteY80" fmla="*/ 431800 h 1981200"/>
                <a:gd name="connsiteX81" fmla="*/ 3962400 w 4241925"/>
                <a:gd name="connsiteY81" fmla="*/ 355600 h 1981200"/>
                <a:gd name="connsiteX82" fmla="*/ 3911600 w 4241925"/>
                <a:gd name="connsiteY82" fmla="*/ 279400 h 1981200"/>
                <a:gd name="connsiteX83" fmla="*/ 3835400 w 4241925"/>
                <a:gd name="connsiteY83" fmla="*/ 228600 h 1981200"/>
                <a:gd name="connsiteX84" fmla="*/ 3759200 w 4241925"/>
                <a:gd name="connsiteY84" fmla="*/ 165100 h 1981200"/>
                <a:gd name="connsiteX85" fmla="*/ 3683000 w 4241925"/>
                <a:gd name="connsiteY85" fmla="*/ 139700 h 1981200"/>
                <a:gd name="connsiteX86" fmla="*/ 3568700 w 4241925"/>
                <a:gd name="connsiteY86" fmla="*/ 88900 h 1981200"/>
                <a:gd name="connsiteX87" fmla="*/ 3530600 w 4241925"/>
                <a:gd name="connsiteY87" fmla="*/ 76200 h 1981200"/>
                <a:gd name="connsiteX88" fmla="*/ 3492500 w 4241925"/>
                <a:gd name="connsiteY88" fmla="*/ 63500 h 1981200"/>
                <a:gd name="connsiteX89" fmla="*/ 3441700 w 4241925"/>
                <a:gd name="connsiteY89" fmla="*/ 50800 h 1981200"/>
                <a:gd name="connsiteX90" fmla="*/ 3403600 w 4241925"/>
                <a:gd name="connsiteY90" fmla="*/ 38100 h 1981200"/>
                <a:gd name="connsiteX91" fmla="*/ 3263900 w 4241925"/>
                <a:gd name="connsiteY91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41925" h="1981200">
                  <a:moveTo>
                    <a:pt x="3263900" y="0"/>
                  </a:moveTo>
                  <a:lnTo>
                    <a:pt x="3263900" y="0"/>
                  </a:lnTo>
                  <a:cubicBezTo>
                    <a:pt x="3213100" y="4233"/>
                    <a:pt x="3162029" y="5963"/>
                    <a:pt x="3111500" y="12700"/>
                  </a:cubicBezTo>
                  <a:cubicBezTo>
                    <a:pt x="3098230" y="14469"/>
                    <a:pt x="3086571" y="23005"/>
                    <a:pt x="3073400" y="25400"/>
                  </a:cubicBezTo>
                  <a:cubicBezTo>
                    <a:pt x="3039820" y="31505"/>
                    <a:pt x="3005667" y="33867"/>
                    <a:pt x="2971800" y="38100"/>
                  </a:cubicBezTo>
                  <a:cubicBezTo>
                    <a:pt x="2889906" y="65398"/>
                    <a:pt x="2968273" y="42232"/>
                    <a:pt x="2819400" y="63500"/>
                  </a:cubicBezTo>
                  <a:cubicBezTo>
                    <a:pt x="2777773" y="69447"/>
                    <a:pt x="2622381" y="99123"/>
                    <a:pt x="2565400" y="101600"/>
                  </a:cubicBezTo>
                  <a:cubicBezTo>
                    <a:pt x="2404630" y="108590"/>
                    <a:pt x="2243667" y="110067"/>
                    <a:pt x="2082800" y="114300"/>
                  </a:cubicBezTo>
                  <a:cubicBezTo>
                    <a:pt x="1713606" y="167042"/>
                    <a:pt x="2058091" y="121652"/>
                    <a:pt x="1155700" y="139700"/>
                  </a:cubicBezTo>
                  <a:lnTo>
                    <a:pt x="723900" y="152400"/>
                  </a:lnTo>
                  <a:cubicBezTo>
                    <a:pt x="628419" y="161080"/>
                    <a:pt x="606567" y="155850"/>
                    <a:pt x="533400" y="177800"/>
                  </a:cubicBezTo>
                  <a:cubicBezTo>
                    <a:pt x="507755" y="185493"/>
                    <a:pt x="457200" y="203200"/>
                    <a:pt x="457200" y="203200"/>
                  </a:cubicBezTo>
                  <a:cubicBezTo>
                    <a:pt x="448733" y="215900"/>
                    <a:pt x="444743" y="233210"/>
                    <a:pt x="431800" y="241300"/>
                  </a:cubicBezTo>
                  <a:cubicBezTo>
                    <a:pt x="409096" y="255490"/>
                    <a:pt x="355600" y="266700"/>
                    <a:pt x="355600" y="266700"/>
                  </a:cubicBezTo>
                  <a:cubicBezTo>
                    <a:pt x="321733" y="368300"/>
                    <a:pt x="372533" y="249767"/>
                    <a:pt x="304800" y="317500"/>
                  </a:cubicBezTo>
                  <a:cubicBezTo>
                    <a:pt x="295334" y="326966"/>
                    <a:pt x="299526" y="344461"/>
                    <a:pt x="292100" y="355600"/>
                  </a:cubicBezTo>
                  <a:cubicBezTo>
                    <a:pt x="282137" y="370544"/>
                    <a:pt x="266700" y="381000"/>
                    <a:pt x="254000" y="393700"/>
                  </a:cubicBezTo>
                  <a:cubicBezTo>
                    <a:pt x="249767" y="406400"/>
                    <a:pt x="247287" y="419826"/>
                    <a:pt x="241300" y="431800"/>
                  </a:cubicBezTo>
                  <a:cubicBezTo>
                    <a:pt x="223619" y="467163"/>
                    <a:pt x="205887" y="479913"/>
                    <a:pt x="177800" y="508000"/>
                  </a:cubicBezTo>
                  <a:cubicBezTo>
                    <a:pt x="169333" y="533400"/>
                    <a:pt x="164374" y="560253"/>
                    <a:pt x="152400" y="584200"/>
                  </a:cubicBezTo>
                  <a:cubicBezTo>
                    <a:pt x="143933" y="601133"/>
                    <a:pt x="134031" y="617422"/>
                    <a:pt x="127000" y="635000"/>
                  </a:cubicBezTo>
                  <a:cubicBezTo>
                    <a:pt x="117056" y="659859"/>
                    <a:pt x="110067" y="685800"/>
                    <a:pt x="101600" y="711200"/>
                  </a:cubicBezTo>
                  <a:cubicBezTo>
                    <a:pt x="97367" y="723900"/>
                    <a:pt x="96326" y="738161"/>
                    <a:pt x="88900" y="749300"/>
                  </a:cubicBezTo>
                  <a:cubicBezTo>
                    <a:pt x="80433" y="762000"/>
                    <a:pt x="70326" y="773748"/>
                    <a:pt x="63500" y="787400"/>
                  </a:cubicBezTo>
                  <a:cubicBezTo>
                    <a:pt x="53350" y="807700"/>
                    <a:pt x="43525" y="857311"/>
                    <a:pt x="38100" y="876300"/>
                  </a:cubicBezTo>
                  <a:cubicBezTo>
                    <a:pt x="34422" y="889172"/>
                    <a:pt x="29633" y="901700"/>
                    <a:pt x="25400" y="914400"/>
                  </a:cubicBezTo>
                  <a:cubicBezTo>
                    <a:pt x="21167" y="944033"/>
                    <a:pt x="18571" y="973947"/>
                    <a:pt x="12700" y="1003300"/>
                  </a:cubicBezTo>
                  <a:cubicBezTo>
                    <a:pt x="10075" y="1016427"/>
                    <a:pt x="0" y="1028013"/>
                    <a:pt x="0" y="1041400"/>
                  </a:cubicBezTo>
                  <a:cubicBezTo>
                    <a:pt x="0" y="1088159"/>
                    <a:pt x="6087" y="1134811"/>
                    <a:pt x="12700" y="1181100"/>
                  </a:cubicBezTo>
                  <a:cubicBezTo>
                    <a:pt x="18023" y="1218363"/>
                    <a:pt x="56809" y="1276009"/>
                    <a:pt x="76200" y="1295400"/>
                  </a:cubicBezTo>
                  <a:cubicBezTo>
                    <a:pt x="88900" y="1308100"/>
                    <a:pt x="102802" y="1319702"/>
                    <a:pt x="114300" y="1333500"/>
                  </a:cubicBezTo>
                  <a:cubicBezTo>
                    <a:pt x="124071" y="1345226"/>
                    <a:pt x="128907" y="1360807"/>
                    <a:pt x="139700" y="1371600"/>
                  </a:cubicBezTo>
                  <a:cubicBezTo>
                    <a:pt x="150493" y="1382393"/>
                    <a:pt x="165380" y="1388128"/>
                    <a:pt x="177800" y="1397000"/>
                  </a:cubicBezTo>
                  <a:cubicBezTo>
                    <a:pt x="195024" y="1409303"/>
                    <a:pt x="211376" y="1422797"/>
                    <a:pt x="228600" y="1435100"/>
                  </a:cubicBezTo>
                  <a:cubicBezTo>
                    <a:pt x="241020" y="1443972"/>
                    <a:pt x="254280" y="1451628"/>
                    <a:pt x="266700" y="1460500"/>
                  </a:cubicBezTo>
                  <a:cubicBezTo>
                    <a:pt x="283924" y="1472803"/>
                    <a:pt x="300276" y="1486297"/>
                    <a:pt x="317500" y="1498600"/>
                  </a:cubicBezTo>
                  <a:cubicBezTo>
                    <a:pt x="329920" y="1507472"/>
                    <a:pt x="343874" y="1514229"/>
                    <a:pt x="355600" y="1524000"/>
                  </a:cubicBezTo>
                  <a:cubicBezTo>
                    <a:pt x="369398" y="1535498"/>
                    <a:pt x="378106" y="1553189"/>
                    <a:pt x="393700" y="1562100"/>
                  </a:cubicBezTo>
                  <a:cubicBezTo>
                    <a:pt x="408855" y="1570760"/>
                    <a:pt x="427567" y="1570567"/>
                    <a:pt x="444500" y="1574800"/>
                  </a:cubicBezTo>
                  <a:cubicBezTo>
                    <a:pt x="457200" y="1583267"/>
                    <a:pt x="470180" y="1591328"/>
                    <a:pt x="482600" y="1600200"/>
                  </a:cubicBezTo>
                  <a:cubicBezTo>
                    <a:pt x="499824" y="1612503"/>
                    <a:pt x="515022" y="1627798"/>
                    <a:pt x="533400" y="1638300"/>
                  </a:cubicBezTo>
                  <a:cubicBezTo>
                    <a:pt x="545023" y="1644942"/>
                    <a:pt x="559526" y="1645013"/>
                    <a:pt x="571500" y="1651000"/>
                  </a:cubicBezTo>
                  <a:cubicBezTo>
                    <a:pt x="585152" y="1657826"/>
                    <a:pt x="595948" y="1669574"/>
                    <a:pt x="609600" y="1676400"/>
                  </a:cubicBezTo>
                  <a:cubicBezTo>
                    <a:pt x="621574" y="1682387"/>
                    <a:pt x="635726" y="1683113"/>
                    <a:pt x="647700" y="1689100"/>
                  </a:cubicBezTo>
                  <a:cubicBezTo>
                    <a:pt x="661352" y="1695926"/>
                    <a:pt x="671852" y="1708301"/>
                    <a:pt x="685800" y="1714500"/>
                  </a:cubicBezTo>
                  <a:cubicBezTo>
                    <a:pt x="710266" y="1725374"/>
                    <a:pt x="738053" y="1727926"/>
                    <a:pt x="762000" y="1739900"/>
                  </a:cubicBezTo>
                  <a:cubicBezTo>
                    <a:pt x="795867" y="1756833"/>
                    <a:pt x="827679" y="1778726"/>
                    <a:pt x="863600" y="1790700"/>
                  </a:cubicBezTo>
                  <a:cubicBezTo>
                    <a:pt x="876300" y="1794933"/>
                    <a:pt x="888828" y="1799722"/>
                    <a:pt x="901700" y="1803400"/>
                  </a:cubicBezTo>
                  <a:cubicBezTo>
                    <a:pt x="920689" y="1808825"/>
                    <a:pt x="970300" y="1818650"/>
                    <a:pt x="990600" y="1828800"/>
                  </a:cubicBezTo>
                  <a:cubicBezTo>
                    <a:pt x="1004252" y="1835626"/>
                    <a:pt x="1014408" y="1848841"/>
                    <a:pt x="1028700" y="1854200"/>
                  </a:cubicBezTo>
                  <a:cubicBezTo>
                    <a:pt x="1048911" y="1861779"/>
                    <a:pt x="1071375" y="1861220"/>
                    <a:pt x="1092200" y="1866900"/>
                  </a:cubicBezTo>
                  <a:cubicBezTo>
                    <a:pt x="1118031" y="1873945"/>
                    <a:pt x="1141990" y="1887898"/>
                    <a:pt x="1168400" y="1892300"/>
                  </a:cubicBezTo>
                  <a:cubicBezTo>
                    <a:pt x="1278266" y="1910611"/>
                    <a:pt x="1219048" y="1901806"/>
                    <a:pt x="1346200" y="1917700"/>
                  </a:cubicBezTo>
                  <a:cubicBezTo>
                    <a:pt x="1398585" y="1935162"/>
                    <a:pt x="1420422" y="1943523"/>
                    <a:pt x="1485900" y="1955800"/>
                  </a:cubicBezTo>
                  <a:cubicBezTo>
                    <a:pt x="1723739" y="2000395"/>
                    <a:pt x="1493572" y="1945018"/>
                    <a:pt x="1638300" y="1981200"/>
                  </a:cubicBezTo>
                  <a:lnTo>
                    <a:pt x="3403600" y="1968500"/>
                  </a:lnTo>
                  <a:cubicBezTo>
                    <a:pt x="3454417" y="1967784"/>
                    <a:pt x="3438032" y="1941567"/>
                    <a:pt x="3479800" y="1917700"/>
                  </a:cubicBezTo>
                  <a:cubicBezTo>
                    <a:pt x="3494955" y="1909040"/>
                    <a:pt x="3513817" y="1909795"/>
                    <a:pt x="3530600" y="1905000"/>
                  </a:cubicBezTo>
                  <a:cubicBezTo>
                    <a:pt x="3543472" y="1901322"/>
                    <a:pt x="3556726" y="1898287"/>
                    <a:pt x="3568700" y="1892300"/>
                  </a:cubicBezTo>
                  <a:cubicBezTo>
                    <a:pt x="3582352" y="1885474"/>
                    <a:pt x="3593148" y="1873726"/>
                    <a:pt x="3606800" y="1866900"/>
                  </a:cubicBezTo>
                  <a:cubicBezTo>
                    <a:pt x="3618774" y="1860913"/>
                    <a:pt x="3632926" y="1860187"/>
                    <a:pt x="3644900" y="1854200"/>
                  </a:cubicBezTo>
                  <a:cubicBezTo>
                    <a:pt x="3658552" y="1847374"/>
                    <a:pt x="3669348" y="1835626"/>
                    <a:pt x="3683000" y="1828800"/>
                  </a:cubicBezTo>
                  <a:cubicBezTo>
                    <a:pt x="3694974" y="1822813"/>
                    <a:pt x="3709398" y="1822601"/>
                    <a:pt x="3721100" y="1816100"/>
                  </a:cubicBezTo>
                  <a:cubicBezTo>
                    <a:pt x="3773653" y="1786904"/>
                    <a:pt x="3801486" y="1760496"/>
                    <a:pt x="3848100" y="1727200"/>
                  </a:cubicBezTo>
                  <a:cubicBezTo>
                    <a:pt x="3888304" y="1698483"/>
                    <a:pt x="3895495" y="1699276"/>
                    <a:pt x="3937000" y="1663700"/>
                  </a:cubicBezTo>
                  <a:cubicBezTo>
                    <a:pt x="3950637" y="1652011"/>
                    <a:pt x="3960923" y="1636627"/>
                    <a:pt x="3975100" y="1625600"/>
                  </a:cubicBezTo>
                  <a:cubicBezTo>
                    <a:pt x="3999197" y="1606858"/>
                    <a:pt x="4032984" y="1599222"/>
                    <a:pt x="4051300" y="1574800"/>
                  </a:cubicBezTo>
                  <a:cubicBezTo>
                    <a:pt x="4056417" y="1567977"/>
                    <a:pt x="4108047" y="1501094"/>
                    <a:pt x="4114800" y="1485900"/>
                  </a:cubicBezTo>
                  <a:cubicBezTo>
                    <a:pt x="4125674" y="1461434"/>
                    <a:pt x="4128226" y="1433647"/>
                    <a:pt x="4140200" y="1409700"/>
                  </a:cubicBezTo>
                  <a:cubicBezTo>
                    <a:pt x="4148667" y="1392767"/>
                    <a:pt x="4158142" y="1376301"/>
                    <a:pt x="4165600" y="1358900"/>
                  </a:cubicBezTo>
                  <a:cubicBezTo>
                    <a:pt x="4170873" y="1346595"/>
                    <a:pt x="4171658" y="1332423"/>
                    <a:pt x="4178300" y="1320800"/>
                  </a:cubicBezTo>
                  <a:cubicBezTo>
                    <a:pt x="4188802" y="1302422"/>
                    <a:pt x="4203700" y="1286933"/>
                    <a:pt x="4216400" y="1270000"/>
                  </a:cubicBezTo>
                  <a:cubicBezTo>
                    <a:pt x="4224867" y="1236133"/>
                    <a:pt x="4243635" y="1203261"/>
                    <a:pt x="4241800" y="1168400"/>
                  </a:cubicBezTo>
                  <a:cubicBezTo>
                    <a:pt x="4237567" y="1087967"/>
                    <a:pt x="4235789" y="1007366"/>
                    <a:pt x="4229100" y="927100"/>
                  </a:cubicBezTo>
                  <a:cubicBezTo>
                    <a:pt x="4227307" y="905589"/>
                    <a:pt x="4222080" y="884425"/>
                    <a:pt x="4216400" y="863600"/>
                  </a:cubicBezTo>
                  <a:lnTo>
                    <a:pt x="4178300" y="749300"/>
                  </a:lnTo>
                  <a:lnTo>
                    <a:pt x="4140200" y="635000"/>
                  </a:lnTo>
                  <a:cubicBezTo>
                    <a:pt x="4135967" y="622300"/>
                    <a:pt x="4134926" y="608039"/>
                    <a:pt x="4127500" y="596900"/>
                  </a:cubicBezTo>
                  <a:cubicBezTo>
                    <a:pt x="4119033" y="584200"/>
                    <a:pt x="4108926" y="572452"/>
                    <a:pt x="4102100" y="558800"/>
                  </a:cubicBezTo>
                  <a:cubicBezTo>
                    <a:pt x="4096113" y="546826"/>
                    <a:pt x="4096042" y="532323"/>
                    <a:pt x="4089400" y="520700"/>
                  </a:cubicBezTo>
                  <a:cubicBezTo>
                    <a:pt x="4067677" y="482685"/>
                    <a:pt x="4043227" y="461827"/>
                    <a:pt x="4013200" y="431800"/>
                  </a:cubicBezTo>
                  <a:cubicBezTo>
                    <a:pt x="3988911" y="358934"/>
                    <a:pt x="4017894" y="426949"/>
                    <a:pt x="3962400" y="355600"/>
                  </a:cubicBezTo>
                  <a:cubicBezTo>
                    <a:pt x="3943658" y="331503"/>
                    <a:pt x="3937000" y="296333"/>
                    <a:pt x="3911600" y="279400"/>
                  </a:cubicBezTo>
                  <a:cubicBezTo>
                    <a:pt x="3886200" y="262467"/>
                    <a:pt x="3856986" y="250186"/>
                    <a:pt x="3835400" y="228600"/>
                  </a:cubicBezTo>
                  <a:cubicBezTo>
                    <a:pt x="3811474" y="204674"/>
                    <a:pt x="3791026" y="179245"/>
                    <a:pt x="3759200" y="165100"/>
                  </a:cubicBezTo>
                  <a:cubicBezTo>
                    <a:pt x="3734734" y="154226"/>
                    <a:pt x="3705277" y="154552"/>
                    <a:pt x="3683000" y="139700"/>
                  </a:cubicBezTo>
                  <a:cubicBezTo>
                    <a:pt x="3622623" y="99448"/>
                    <a:pt x="3659380" y="119127"/>
                    <a:pt x="3568700" y="88900"/>
                  </a:cubicBezTo>
                  <a:lnTo>
                    <a:pt x="3530600" y="76200"/>
                  </a:lnTo>
                  <a:cubicBezTo>
                    <a:pt x="3517900" y="71967"/>
                    <a:pt x="3505487" y="66747"/>
                    <a:pt x="3492500" y="63500"/>
                  </a:cubicBezTo>
                  <a:cubicBezTo>
                    <a:pt x="3475567" y="59267"/>
                    <a:pt x="3458483" y="55595"/>
                    <a:pt x="3441700" y="50800"/>
                  </a:cubicBezTo>
                  <a:cubicBezTo>
                    <a:pt x="3428828" y="47122"/>
                    <a:pt x="3416884" y="39760"/>
                    <a:pt x="3403600" y="38100"/>
                  </a:cubicBezTo>
                  <a:cubicBezTo>
                    <a:pt x="3299403" y="25075"/>
                    <a:pt x="3287183" y="6350"/>
                    <a:pt x="326390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1964" y="3699572"/>
            <a:ext cx="1366378" cy="476646"/>
            <a:chOff x="291964" y="3699572"/>
            <a:chExt cx="1366378" cy="476646"/>
          </a:xfrm>
        </p:grpSpPr>
        <p:grpSp>
          <p:nvGrpSpPr>
            <p:cNvPr id="14" name="Group 13"/>
            <p:cNvGrpSpPr/>
            <p:nvPr/>
          </p:nvGrpSpPr>
          <p:grpSpPr>
            <a:xfrm>
              <a:off x="291964" y="3981721"/>
              <a:ext cx="627586" cy="194497"/>
              <a:chOff x="291964" y="3981721"/>
              <a:chExt cx="627586" cy="19449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48286" y="3981721"/>
                <a:ext cx="171264" cy="1944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endCxn id="49" idx="2"/>
              </p:cNvCxnSpPr>
              <p:nvPr/>
            </p:nvCxnSpPr>
            <p:spPr>
              <a:xfrm>
                <a:off x="291964" y="4061104"/>
                <a:ext cx="456322" cy="178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792406" y="4032294"/>
                <a:ext cx="83023" cy="976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19550" y="3699572"/>
              <a:ext cx="738792" cy="379398"/>
              <a:chOff x="919550" y="3699572"/>
              <a:chExt cx="738792" cy="379398"/>
            </a:xfrm>
          </p:grpSpPr>
          <p:cxnSp>
            <p:nvCxnSpPr>
              <p:cNvPr id="15" name="Straight Arrow Connector 14"/>
              <p:cNvCxnSpPr>
                <a:stCxn id="49" idx="6"/>
                <a:endCxn id="60" idx="2"/>
              </p:cNvCxnSpPr>
              <p:nvPr/>
            </p:nvCxnSpPr>
            <p:spPr>
              <a:xfrm flipV="1">
                <a:off x="919550" y="3849910"/>
                <a:ext cx="738792" cy="2290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022862" y="3699572"/>
                <a:ext cx="290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ε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highlight>
                      <a:srgbClr val="FFFF00"/>
                    </a:highlight>
                    <a:latin typeface="Calibri Light" panose="020F0302020204030204"/>
                  </a:rPr>
                  <a:t>Make 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highlight>
                      <a:srgbClr val="FFFF00"/>
                    </a:highlight>
                  </a:rPr>
                  <a:t> accepts </a:t>
                </a:r>
                <a:r>
                  <a:rPr lang="el-GR" dirty="0">
                    <a:solidFill>
                      <a:schemeClr val="bg1"/>
                    </a:solidFill>
                    <a:highlight>
                      <a:srgbClr val="FFFF00"/>
                    </a:highlight>
                  </a:rPr>
                  <a:t>ε</a:t>
                </a:r>
                <a:r>
                  <a:rPr lang="en-US" dirty="0">
                    <a:solidFill>
                      <a:schemeClr val="bg1"/>
                    </a:solidFill>
                    <a:highlight>
                      <a:srgbClr val="FFFF00"/>
                    </a:highlight>
                  </a:rPr>
                  <a:t> </a:t>
                </a: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  <a:blipFill>
                <a:blip r:embed="rId7"/>
                <a:stretch>
                  <a:fillRect l="-152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+mj-lt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accepts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blipFill>
                <a:blip r:embed="rId8"/>
                <a:stretch>
                  <a:fillRect t="-26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5605179" y="4826023"/>
            <a:ext cx="3353818" cy="369332"/>
            <a:chOff x="8265170" y="5904118"/>
            <a:chExt cx="3353818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6386913" y="4920129"/>
            <a:ext cx="2558801" cy="405681"/>
            <a:chOff x="9046904" y="5998224"/>
            <a:chExt cx="2558801" cy="405681"/>
          </a:xfrm>
        </p:grpSpPr>
        <p:cxnSp>
          <p:nvCxnSpPr>
            <p:cNvPr id="74" name="Straight Connector 73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H="1">
              <a:off x="9967351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112599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6528980" y="399349"/>
                <a:ext cx="4926297" cy="24622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2.3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80" y="399349"/>
                <a:ext cx="4926297" cy="2462213"/>
              </a:xfrm>
              <a:prstGeom prst="rect">
                <a:avLst/>
              </a:prstGeom>
              <a:blipFill>
                <a:blip r:embed="rId14"/>
                <a:stretch>
                  <a:fillRect l="-1531" t="-1523" b="-406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186EC-BBDB-7A4C-8E0D-D9434A788A7F}"/>
              </a:ext>
            </a:extLst>
          </p:cNvPr>
          <p:cNvSpPr txBox="1"/>
          <p:nvPr/>
        </p:nvSpPr>
        <p:spPr>
          <a:xfrm>
            <a:off x="5739618" y="638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5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6" grpId="0" animBg="1"/>
      <p:bldP spid="17" grpId="0"/>
      <p:bldP spid="34" grpId="0" uiExpand="1" build="p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F07A0C-9DEF-4829-BF5D-9D956C35C9BB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1A2FCB26-AD8C-47C0-A836-B52FE808E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D09CDD-94A7-4C33-AFEB-2A286082C6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14620</TotalTime>
  <Words>1458</Words>
  <Application>Microsoft Macintosh PowerPoint</Application>
  <PresentationFormat>Widescreen</PresentationFormat>
  <Paragraphs>259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2: Nondeterminism, Closure Properties, FA -&gt; Regular Expressions </dc:title>
  <dc:subject/>
  <dc:creator>Michael Sipser</dc:creator>
  <cp:keywords/>
  <dc:description/>
  <cp:lastModifiedBy>office</cp:lastModifiedBy>
  <cp:revision>193</cp:revision>
  <dcterms:created xsi:type="dcterms:W3CDTF">2020-08-09T18:24:17Z</dcterms:created>
  <dcterms:modified xsi:type="dcterms:W3CDTF">2021-10-18T14:39:06Z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